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2"/>
  </p:notesMasterIdLst>
  <p:handoutMasterIdLst>
    <p:handoutMasterId r:id="rId43"/>
  </p:handoutMasterIdLst>
  <p:sldIdLst>
    <p:sldId id="1065" r:id="rId2"/>
    <p:sldId id="1066" r:id="rId3"/>
    <p:sldId id="1030" r:id="rId4"/>
    <p:sldId id="1053" r:id="rId5"/>
    <p:sldId id="1015" r:id="rId6"/>
    <p:sldId id="955" r:id="rId7"/>
    <p:sldId id="1037" r:id="rId8"/>
    <p:sldId id="1040" r:id="rId9"/>
    <p:sldId id="993" r:id="rId10"/>
    <p:sldId id="957" r:id="rId11"/>
    <p:sldId id="971" r:id="rId12"/>
    <p:sldId id="973" r:id="rId13"/>
    <p:sldId id="1028" r:id="rId14"/>
    <p:sldId id="1027" r:id="rId15"/>
    <p:sldId id="1036" r:id="rId16"/>
    <p:sldId id="1022" r:id="rId17"/>
    <p:sldId id="1023" r:id="rId18"/>
    <p:sldId id="1024" r:id="rId19"/>
    <p:sldId id="1055" r:id="rId20"/>
    <p:sldId id="1038" r:id="rId21"/>
    <p:sldId id="1062" r:id="rId22"/>
    <p:sldId id="978" r:id="rId23"/>
    <p:sldId id="959" r:id="rId24"/>
    <p:sldId id="979" r:id="rId25"/>
    <p:sldId id="1068" r:id="rId26"/>
    <p:sldId id="1059" r:id="rId27"/>
    <p:sldId id="1063" r:id="rId28"/>
    <p:sldId id="1064" r:id="rId29"/>
    <p:sldId id="1058" r:id="rId30"/>
    <p:sldId id="998" r:id="rId31"/>
    <p:sldId id="1069" r:id="rId32"/>
    <p:sldId id="976" r:id="rId33"/>
    <p:sldId id="931" r:id="rId34"/>
    <p:sldId id="1019" r:id="rId35"/>
    <p:sldId id="999" r:id="rId36"/>
    <p:sldId id="1000" r:id="rId37"/>
    <p:sldId id="1067" r:id="rId38"/>
    <p:sldId id="1041" r:id="rId39"/>
    <p:sldId id="1039" r:id="rId40"/>
    <p:sldId id="984" r:id="rId41"/>
  </p:sldIdLst>
  <p:sldSz cx="9144000" cy="6858000" type="screen4x3"/>
  <p:notesSz cx="6669088" cy="9928225"/>
  <p:custDataLst>
    <p:tags r:id="rId44"/>
  </p:custDataLst>
  <p:defaultTextStyle>
    <a:defPPr>
      <a:defRPr lang="it-IT"/>
    </a:defPPr>
    <a:lvl1pPr algn="l" defTabSz="457200" rtl="0" fontAlgn="base">
      <a:spcBef>
        <a:spcPct val="0"/>
      </a:spcBef>
      <a:spcAft>
        <a:spcPct val="0"/>
      </a:spcAft>
      <a:defRPr b="1" kern="1200">
        <a:solidFill>
          <a:schemeClr val="tx1"/>
        </a:solidFill>
        <a:latin typeface="Arial" charset="0"/>
        <a:ea typeface="MS PGothic" charset="0"/>
        <a:cs typeface="MS PGothic" charset="0"/>
      </a:defRPr>
    </a:lvl1pPr>
    <a:lvl2pPr marL="457200" algn="l" defTabSz="457200" rtl="0" fontAlgn="base">
      <a:spcBef>
        <a:spcPct val="0"/>
      </a:spcBef>
      <a:spcAft>
        <a:spcPct val="0"/>
      </a:spcAft>
      <a:defRPr b="1" kern="1200">
        <a:solidFill>
          <a:schemeClr val="tx1"/>
        </a:solidFill>
        <a:latin typeface="Arial" charset="0"/>
        <a:ea typeface="MS PGothic" charset="0"/>
        <a:cs typeface="MS PGothic" charset="0"/>
      </a:defRPr>
    </a:lvl2pPr>
    <a:lvl3pPr marL="914400" algn="l" defTabSz="457200" rtl="0" fontAlgn="base">
      <a:spcBef>
        <a:spcPct val="0"/>
      </a:spcBef>
      <a:spcAft>
        <a:spcPct val="0"/>
      </a:spcAft>
      <a:defRPr b="1" kern="1200">
        <a:solidFill>
          <a:schemeClr val="tx1"/>
        </a:solidFill>
        <a:latin typeface="Arial" charset="0"/>
        <a:ea typeface="MS PGothic" charset="0"/>
        <a:cs typeface="MS PGothic" charset="0"/>
      </a:defRPr>
    </a:lvl3pPr>
    <a:lvl4pPr marL="1371600" algn="l" defTabSz="457200" rtl="0" fontAlgn="base">
      <a:spcBef>
        <a:spcPct val="0"/>
      </a:spcBef>
      <a:spcAft>
        <a:spcPct val="0"/>
      </a:spcAft>
      <a:defRPr b="1" kern="1200">
        <a:solidFill>
          <a:schemeClr val="tx1"/>
        </a:solidFill>
        <a:latin typeface="Arial" charset="0"/>
        <a:ea typeface="MS PGothic" charset="0"/>
        <a:cs typeface="MS PGothic" charset="0"/>
      </a:defRPr>
    </a:lvl4pPr>
    <a:lvl5pPr marL="1828800" algn="l" defTabSz="457200" rtl="0" fontAlgn="base">
      <a:spcBef>
        <a:spcPct val="0"/>
      </a:spcBef>
      <a:spcAft>
        <a:spcPct val="0"/>
      </a:spcAft>
      <a:defRPr b="1" kern="1200">
        <a:solidFill>
          <a:schemeClr val="tx1"/>
        </a:solidFill>
        <a:latin typeface="Arial" charset="0"/>
        <a:ea typeface="MS PGothic" charset="0"/>
        <a:cs typeface="MS PGothic" charset="0"/>
      </a:defRPr>
    </a:lvl5pPr>
    <a:lvl6pPr marL="2286000" algn="l" defTabSz="457200" rtl="0" eaLnBrk="1" latinLnBrk="0" hangingPunct="1">
      <a:defRPr b="1" kern="1200">
        <a:solidFill>
          <a:schemeClr val="tx1"/>
        </a:solidFill>
        <a:latin typeface="Arial" charset="0"/>
        <a:ea typeface="MS PGothic" charset="0"/>
        <a:cs typeface="MS PGothic" charset="0"/>
      </a:defRPr>
    </a:lvl6pPr>
    <a:lvl7pPr marL="2743200" algn="l" defTabSz="457200" rtl="0" eaLnBrk="1" latinLnBrk="0" hangingPunct="1">
      <a:defRPr b="1" kern="1200">
        <a:solidFill>
          <a:schemeClr val="tx1"/>
        </a:solidFill>
        <a:latin typeface="Arial" charset="0"/>
        <a:ea typeface="MS PGothic" charset="0"/>
        <a:cs typeface="MS PGothic" charset="0"/>
      </a:defRPr>
    </a:lvl7pPr>
    <a:lvl8pPr marL="3200400" algn="l" defTabSz="457200" rtl="0" eaLnBrk="1" latinLnBrk="0" hangingPunct="1">
      <a:defRPr b="1" kern="1200">
        <a:solidFill>
          <a:schemeClr val="tx1"/>
        </a:solidFill>
        <a:latin typeface="Arial" charset="0"/>
        <a:ea typeface="MS PGothic" charset="0"/>
        <a:cs typeface="MS PGothic" charset="0"/>
      </a:defRPr>
    </a:lvl8pPr>
    <a:lvl9pPr marL="3657600" algn="l" defTabSz="457200" rtl="0" eaLnBrk="1" latinLnBrk="0" hangingPunct="1">
      <a:defRPr b="1"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1318">
          <p15:clr>
            <a:srgbClr val="A4A3A4"/>
          </p15:clr>
        </p15:guide>
        <p15:guide id="2" pos="25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FFFF66"/>
    <a:srgbClr val="DDDDDD"/>
    <a:srgbClr val="EBE068"/>
    <a:srgbClr val="D5CB60"/>
    <a:srgbClr val="8D73FF"/>
    <a:srgbClr val="808080"/>
    <a:srgbClr val="99CC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7794" autoAdjust="0"/>
  </p:normalViewPr>
  <p:slideViewPr>
    <p:cSldViewPr snapToObjects="1">
      <p:cViewPr>
        <p:scale>
          <a:sx n="110" d="100"/>
          <a:sy n="110" d="100"/>
        </p:scale>
        <p:origin x="1680" y="-112"/>
      </p:cViewPr>
      <p:guideLst>
        <p:guide orient="horz" pos="1318"/>
        <p:guide pos="256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A3-254B-B1EC-9D4C8443F7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0A3-254B-B1EC-9D4C8443F7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0A3-254B-B1EC-9D4C8443F7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0A3-254B-B1EC-9D4C8443F74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0A3-254B-B1EC-9D4C8443F74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0A3-254B-B1EC-9D4C8443F74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0A3-254B-B1EC-9D4C8443F74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0A3-254B-B1EC-9D4C8443F74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0A3-254B-B1EC-9D4C8443F745}"/>
              </c:ext>
            </c:extLst>
          </c:dPt>
          <c:cat>
            <c:strRef>
              <c:f>Foglio1!$A$1:$A$9</c:f>
              <c:strCache>
                <c:ptCount val="9"/>
                <c:pt idx="0">
                  <c:v>TERT</c:v>
                </c:pt>
                <c:pt idx="1">
                  <c:v>TERC</c:v>
                </c:pt>
                <c:pt idx="2">
                  <c:v>DKC1</c:v>
                </c:pt>
                <c:pt idx="3">
                  <c:v>TINF2</c:v>
                </c:pt>
                <c:pt idx="4">
                  <c:v>RTEL1</c:v>
                </c:pt>
                <c:pt idx="5">
                  <c:v>PARN</c:v>
                </c:pt>
                <c:pt idx="6">
                  <c:v>NAF1</c:v>
                </c:pt>
                <c:pt idx="7">
                  <c:v>SFTPC/A2</c:v>
                </c:pt>
                <c:pt idx="8">
                  <c:v>Unknown</c:v>
                </c:pt>
              </c:strCache>
            </c:strRef>
          </c:cat>
          <c:val>
            <c:numRef>
              <c:f>Foglio1!$B$1:$B$9</c:f>
              <c:numCache>
                <c:formatCode>General</c:formatCode>
                <c:ptCount val="9"/>
                <c:pt idx="0">
                  <c:v>15</c:v>
                </c:pt>
                <c:pt idx="1">
                  <c:v>5</c:v>
                </c:pt>
                <c:pt idx="2">
                  <c:v>1</c:v>
                </c:pt>
                <c:pt idx="3">
                  <c:v>1</c:v>
                </c:pt>
                <c:pt idx="4">
                  <c:v>4</c:v>
                </c:pt>
                <c:pt idx="5">
                  <c:v>4</c:v>
                </c:pt>
                <c:pt idx="6">
                  <c:v>2</c:v>
                </c:pt>
                <c:pt idx="7">
                  <c:v>1</c:v>
                </c:pt>
                <c:pt idx="8">
                  <c:v>67</c:v>
                </c:pt>
              </c:numCache>
            </c:numRef>
          </c:val>
          <c:extLst>
            <c:ext xmlns:c16="http://schemas.microsoft.com/office/drawing/2014/chart" uri="{C3380CC4-5D6E-409C-BE32-E72D297353CC}">
              <c16:uniqueId val="{00000012-10A3-254B-B1EC-9D4C8443F7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b="0">
                <a:latin typeface="Arial" charset="0"/>
                <a:ea typeface="+mn-ea"/>
                <a:cs typeface="+mn-cs"/>
              </a:defRPr>
            </a:lvl1pPr>
          </a:lstStyle>
          <a:p>
            <a:pPr>
              <a:defRPr/>
            </a:pPr>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a:defRPr sz="1200" b="0"/>
            </a:lvl1pPr>
          </a:lstStyle>
          <a:p>
            <a:pPr>
              <a:defRPr/>
            </a:pPr>
            <a:fld id="{E227E9F0-771D-FE4A-B40E-1730E421E7A4}" type="datetimeFigureOut">
              <a:rPr lang="en-GB"/>
              <a:pPr>
                <a:defRPr/>
              </a:pPr>
              <a:t>01/04/2019</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b="0">
                <a:latin typeface="Arial" charset="0"/>
                <a:ea typeface="+mn-ea"/>
                <a:cs typeface="+mn-cs"/>
              </a:defRPr>
            </a:lvl1pPr>
          </a:lstStyle>
          <a:p>
            <a:pPr>
              <a:defRPr/>
            </a:pPr>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wrap="square" lIns="91440" tIns="45720" rIns="91440" bIns="45720" numCol="1" anchor="b" anchorCtr="0" compatLnSpc="1">
            <a:prstTxWarp prst="textNoShape">
              <a:avLst/>
            </a:prstTxWarp>
          </a:bodyPr>
          <a:lstStyle>
            <a:lvl1pPr algn="r">
              <a:defRPr sz="1200" b="0"/>
            </a:lvl1pPr>
          </a:lstStyle>
          <a:p>
            <a:pPr>
              <a:defRPr/>
            </a:pPr>
            <a:fld id="{9142B667-7E1C-0D40-A0D6-E8B261035E41}" type="slidenum">
              <a:rPr lang="en-GB"/>
              <a:pPr>
                <a:defRPr/>
              </a:pPr>
              <a:t>‹N›</a:t>
            </a:fld>
            <a:endParaRPr lang="en-GB"/>
          </a:p>
        </p:txBody>
      </p:sp>
    </p:spTree>
    <p:extLst>
      <p:ext uri="{BB962C8B-B14F-4D97-AF65-F5344CB8AC3E}">
        <p14:creationId xmlns:p14="http://schemas.microsoft.com/office/powerpoint/2010/main" val="42868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fontAlgn="auto">
              <a:spcBef>
                <a:spcPts val="0"/>
              </a:spcBef>
              <a:spcAft>
                <a:spcPts val="0"/>
              </a:spcAft>
              <a:defRPr sz="1200" b="0">
                <a:latin typeface="+mn-lt"/>
                <a:ea typeface="+mn-ea"/>
                <a:cs typeface="+mn-cs"/>
              </a:defRPr>
            </a:lvl1pPr>
          </a:lstStyle>
          <a:p>
            <a:pPr>
              <a:defRPr/>
            </a:pPr>
            <a:endParaRPr lang="en-US"/>
          </a:p>
        </p:txBody>
      </p:sp>
      <p:sp>
        <p:nvSpPr>
          <p:cNvPr id="3" name="Date Placeholder 2"/>
          <p:cNvSpPr>
            <a:spLocks noGrp="1"/>
          </p:cNvSpPr>
          <p:nvPr>
            <p:ph type="dt"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a:defRPr sz="1200" b="0">
                <a:latin typeface="Calibri" charset="0"/>
              </a:defRPr>
            </a:lvl1pPr>
          </a:lstStyle>
          <a:p>
            <a:pPr>
              <a:defRPr/>
            </a:pPr>
            <a:fld id="{7FA475B1-F89B-E74D-9894-7C7847A66BC7}" type="datetimeFigureOut">
              <a:rPr lang="en-US"/>
              <a:pPr>
                <a:defRPr/>
              </a:pPr>
              <a:t>4/1/19</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750" y="4716463"/>
            <a:ext cx="5335588"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fontAlgn="auto">
              <a:spcBef>
                <a:spcPts val="0"/>
              </a:spcBef>
              <a:spcAft>
                <a:spcPts val="0"/>
              </a:spcAft>
              <a:defRPr sz="1200" b="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wrap="square" lIns="91440" tIns="45720" rIns="91440" bIns="45720" numCol="1" anchor="b" anchorCtr="0" compatLnSpc="1">
            <a:prstTxWarp prst="textNoShape">
              <a:avLst/>
            </a:prstTxWarp>
          </a:bodyPr>
          <a:lstStyle>
            <a:lvl1pPr algn="r">
              <a:defRPr sz="1200" b="0">
                <a:latin typeface="Calibri" charset="0"/>
              </a:defRPr>
            </a:lvl1pPr>
          </a:lstStyle>
          <a:p>
            <a:pPr>
              <a:defRPr/>
            </a:pPr>
            <a:fld id="{F46FB897-793A-F34C-A119-2296DFE5D449}" type="slidenum">
              <a:rPr lang="en-US"/>
              <a:pPr>
                <a:defRPr/>
              </a:pPr>
              <a:t>‹N›</a:t>
            </a:fld>
            <a:endParaRPr lang="en-US"/>
          </a:p>
        </p:txBody>
      </p:sp>
    </p:spTree>
    <p:extLst>
      <p:ext uri="{BB962C8B-B14F-4D97-AF65-F5344CB8AC3E}">
        <p14:creationId xmlns:p14="http://schemas.microsoft.com/office/powerpoint/2010/main" val="1546308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4</a:t>
            </a:fld>
            <a:endParaRPr lang="en-US"/>
          </a:p>
        </p:txBody>
      </p:sp>
    </p:spTree>
    <p:extLst>
      <p:ext uri="{BB962C8B-B14F-4D97-AF65-F5344CB8AC3E}">
        <p14:creationId xmlns:p14="http://schemas.microsoft.com/office/powerpoint/2010/main" val="26717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Survival (A) and transplant–free survival (B) in the combined cohort of patients with chronic hypersensitivity pneumonitis with peripheral blood leukocyte telomere less than or greater than the 10</a:t>
            </a:r>
            <a:r>
              <a:rPr lang="en-US" sz="1200" b="0" i="0" kern="1200" baseline="30000" dirty="0">
                <a:solidFill>
                  <a:schemeClr val="tx1"/>
                </a:solidFill>
                <a:effectLst/>
                <a:latin typeface="+mn-lt"/>
                <a:ea typeface="ＭＳ Ｐゴシック" charset="0"/>
                <a:cs typeface="ＭＳ Ｐゴシック" charset="0"/>
              </a:rPr>
              <a:t>th</a:t>
            </a:r>
            <a:r>
              <a:rPr lang="en-US" sz="1200" b="0" i="0" kern="1200" dirty="0">
                <a:solidFill>
                  <a:schemeClr val="tx1"/>
                </a:solidFill>
                <a:effectLst/>
                <a:latin typeface="+mn-lt"/>
                <a:ea typeface="ＭＳ Ｐゴシック" charset="0"/>
                <a:cs typeface="ＭＳ Ｐゴシック" charset="0"/>
              </a:rPr>
              <a:t> percentile for age.</a:t>
            </a:r>
          </a:p>
          <a:p>
            <a:r>
              <a:rPr lang="en-US" sz="1200" b="0" i="0" kern="1200" dirty="0">
                <a:solidFill>
                  <a:schemeClr val="tx1"/>
                </a:solidFill>
                <a:effectLst/>
                <a:latin typeface="+mn-lt"/>
                <a:ea typeface="ＭＳ Ｐゴシック" charset="0"/>
                <a:cs typeface="ＭＳ Ｐゴシック" charset="0"/>
              </a:rPr>
              <a:t>Unlike in IPF, in patients with chronic HP no association was found</a:t>
            </a:r>
            <a:r>
              <a:rPr lang="en-US" sz="1200" b="0" i="0" kern="1200" baseline="0" dirty="0">
                <a:solidFill>
                  <a:schemeClr val="tx1"/>
                </a:solidFill>
                <a:effectLst/>
                <a:latin typeface="+mn-lt"/>
                <a:ea typeface="ＭＳ Ｐゴシック" charset="0"/>
                <a:cs typeface="ＭＳ Ｐゴシック" charset="0"/>
              </a:rPr>
              <a:t> </a:t>
            </a:r>
            <a:r>
              <a:rPr lang="en-US" sz="1200" b="0" i="0" kern="1200" dirty="0">
                <a:solidFill>
                  <a:schemeClr val="tx1"/>
                </a:solidFill>
                <a:effectLst/>
                <a:latin typeface="+mn-lt"/>
                <a:ea typeface="ＭＳ Ｐゴシック" charset="0"/>
                <a:cs typeface="ＭＳ Ｐゴシック" charset="0"/>
              </a:rPr>
              <a:t>between survival and MUC5B rs35705950.</a:t>
            </a:r>
            <a:r>
              <a:rPr lang="en-US" sz="1200" b="0" i="0" kern="1200" baseline="0" dirty="0">
                <a:solidFill>
                  <a:schemeClr val="tx1"/>
                </a:solidFill>
                <a:effectLst/>
                <a:latin typeface="+mn-lt"/>
                <a:ea typeface="ＭＳ Ｐゴシック" charset="0"/>
                <a:cs typeface="ＭＳ Ｐゴシック" charset="0"/>
              </a:rPr>
              <a:t> conversely, </a:t>
            </a:r>
            <a:r>
              <a:rPr lang="en-US" sz="1200" b="0" i="0" kern="1200" dirty="0">
                <a:solidFill>
                  <a:schemeClr val="tx1"/>
                </a:solidFill>
                <a:effectLst/>
                <a:latin typeface="+mn-lt"/>
                <a:ea typeface="ＭＳ Ｐゴシック" charset="0"/>
                <a:cs typeface="ＭＳ Ｐゴシック" charset="0"/>
              </a:rPr>
              <a:t>short telomere length was associated with reduced survival. </a:t>
            </a:r>
          </a:p>
          <a:p>
            <a:endParaRPr lang="it-IT" dirty="0"/>
          </a:p>
        </p:txBody>
      </p:sp>
      <p:sp>
        <p:nvSpPr>
          <p:cNvPr id="4" name="Segnaposto numero diapositiva 3"/>
          <p:cNvSpPr>
            <a:spLocks noGrp="1"/>
          </p:cNvSpPr>
          <p:nvPr>
            <p:ph type="sldNum" sz="quarter" idx="10"/>
          </p:nvPr>
        </p:nvSpPr>
        <p:spPr/>
        <p:txBody>
          <a:bodyPr/>
          <a:lstStyle/>
          <a:p>
            <a:pPr>
              <a:defRPr/>
            </a:pPr>
            <a:fld id="{F46FB897-793A-F34C-A119-2296DFE5D449}" type="slidenum">
              <a:rPr lang="en-US" smtClean="0"/>
              <a:pPr>
                <a:defRPr/>
              </a:pPr>
              <a:t>19</a:t>
            </a:fld>
            <a:endParaRPr lang="en-US"/>
          </a:p>
        </p:txBody>
      </p:sp>
    </p:spTree>
    <p:extLst>
      <p:ext uri="{BB962C8B-B14F-4D97-AF65-F5344CB8AC3E}">
        <p14:creationId xmlns:p14="http://schemas.microsoft.com/office/powerpoint/2010/main" val="73710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20</a:t>
            </a:fld>
            <a:endParaRPr lang="en-US"/>
          </a:p>
        </p:txBody>
      </p:sp>
    </p:spTree>
    <p:extLst>
      <p:ext uri="{BB962C8B-B14F-4D97-AF65-F5344CB8AC3E}">
        <p14:creationId xmlns:p14="http://schemas.microsoft.com/office/powerpoint/2010/main" val="343565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21</a:t>
            </a:fld>
            <a:endParaRPr lang="en-US"/>
          </a:p>
        </p:txBody>
      </p:sp>
    </p:spTree>
    <p:extLst>
      <p:ext uri="{BB962C8B-B14F-4D97-AF65-F5344CB8AC3E}">
        <p14:creationId xmlns:p14="http://schemas.microsoft.com/office/powerpoint/2010/main" val="95504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NGS technology affords the opportunity to sequence the entire genome (whole genome sequencing [WGS]) within a week.</a:t>
            </a:r>
          </a:p>
          <a:p>
            <a:r>
              <a:rPr lang="en-US" noProof="0" dirty="0"/>
              <a:t>MUC5B</a:t>
            </a:r>
            <a:r>
              <a:rPr lang="en-US" baseline="0" noProof="0" dirty="0"/>
              <a:t> rs35705950 </a:t>
            </a:r>
            <a:r>
              <a:rPr lang="en-US" baseline="0" noProof="0" dirty="0" err="1"/>
              <a:t>ia</a:t>
            </a:r>
            <a:r>
              <a:rPr lang="en-US" noProof="0" dirty="0"/>
              <a:t> a common variant with a large effect size, that may account for up to 35% of risk for developing IPF.</a:t>
            </a:r>
            <a:r>
              <a:rPr lang="en-US" baseline="0" noProof="0" dirty="0"/>
              <a:t> </a:t>
            </a:r>
            <a:endParaRPr lang="en-US" noProof="0" dirty="0"/>
          </a:p>
        </p:txBody>
      </p:sp>
      <p:sp>
        <p:nvSpPr>
          <p:cNvPr id="4" name="Segnaposto numero diapositiva 3"/>
          <p:cNvSpPr>
            <a:spLocks noGrp="1"/>
          </p:cNvSpPr>
          <p:nvPr>
            <p:ph type="sldNum" sz="quarter" idx="10"/>
          </p:nvPr>
        </p:nvSpPr>
        <p:spPr/>
        <p:txBody>
          <a:bodyPr/>
          <a:lstStyle/>
          <a:p>
            <a:pPr>
              <a:defRPr/>
            </a:pPr>
            <a:fld id="{F46FB897-793A-F34C-A119-2296DFE5D449}" type="slidenum">
              <a:rPr lang="en-US" smtClean="0"/>
              <a:pPr>
                <a:defRPr/>
              </a:pPr>
              <a:t>22</a:t>
            </a:fld>
            <a:endParaRPr lang="en-US"/>
          </a:p>
        </p:txBody>
      </p:sp>
    </p:spTree>
    <p:extLst>
      <p:ext uri="{BB962C8B-B14F-4D97-AF65-F5344CB8AC3E}">
        <p14:creationId xmlns:p14="http://schemas.microsoft.com/office/powerpoint/2010/main" val="348007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genetic variants are associated with both familial</a:t>
            </a:r>
            <a:r>
              <a:rPr lang="en-US" baseline="0" dirty="0"/>
              <a:t> and sporadic forms of pulmonary fibrosis.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Linkage analysis followed by sequencing. The OR for disease amongst homozygous for the rarer (T) allele were 20.8 for FIP and 21.8 for sporadic IPF. </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a:t>MUC5B</a:t>
            </a:r>
            <a:r>
              <a:rPr lang="en-US" baseline="0" dirty="0"/>
              <a:t> is the </a:t>
            </a:r>
            <a:r>
              <a:rPr lang="en-US" sz="1200" kern="1200" dirty="0">
                <a:solidFill>
                  <a:schemeClr val="tx1"/>
                </a:solidFill>
                <a:effectLst/>
                <a:latin typeface="+mn-lt"/>
                <a:ea typeface="ＭＳ Ｐゴシック" charset="0"/>
                <a:cs typeface="ＭＳ Ｐゴシック" charset="0"/>
              </a:rPr>
              <a:t>the strongest and most replicated genetic risk factor for pulmonary fibrosis.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ＭＳ Ｐゴシック" charset="0"/>
                <a:cs typeface="ＭＳ Ｐゴシック" charset="0"/>
              </a:rPr>
              <a:t>MUC5B</a:t>
            </a:r>
            <a:r>
              <a:rPr lang="en-US" sz="1200" kern="1200" dirty="0">
                <a:solidFill>
                  <a:schemeClr val="tx1"/>
                </a:solidFill>
                <a:effectLst/>
                <a:latin typeface="+mn-lt"/>
                <a:ea typeface="ＭＳ Ｐゴシック" charset="0"/>
                <a:cs typeface="ＭＳ Ｐゴシック" charset="0"/>
              </a:rPr>
              <a:t> seems</a:t>
            </a:r>
            <a:r>
              <a:rPr lang="en-US" sz="1200" kern="1200" baseline="0" dirty="0">
                <a:solidFill>
                  <a:schemeClr val="tx1"/>
                </a:solidFill>
                <a:effectLst/>
                <a:latin typeface="+mn-lt"/>
                <a:ea typeface="ＭＳ Ｐゴシック" charset="0"/>
                <a:cs typeface="ＭＳ Ｐゴシック" charset="0"/>
              </a:rPr>
              <a:t> to be IPF-specific. Indeed, </a:t>
            </a:r>
            <a:r>
              <a:rPr lang="en-US" sz="1200" kern="1200" dirty="0">
                <a:solidFill>
                  <a:schemeClr val="tx1"/>
                </a:solidFill>
                <a:effectLst/>
                <a:latin typeface="+mn-lt"/>
                <a:ea typeface="ＭＳ Ｐゴシック" charset="0"/>
                <a:cs typeface="ＭＳ Ｐゴシック" charset="0"/>
              </a:rPr>
              <a:t>cohorts with SSc-ILD, asbestosis, sarcoidosis, acute lung injury or ARDS, COPD and asthma have failed to show strong associations between disease and genotype for this variant.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The prevalence of the </a:t>
            </a:r>
            <a:r>
              <a:rPr lang="en-US" sz="1200" i="1" kern="1200" dirty="0">
                <a:solidFill>
                  <a:schemeClr val="tx1"/>
                </a:solidFill>
                <a:effectLst/>
                <a:latin typeface="+mn-lt"/>
                <a:ea typeface="ＭＳ Ｐゴシック" charset="0"/>
                <a:cs typeface="ＭＳ Ｐゴシック" charset="0"/>
              </a:rPr>
              <a:t>MUC5B</a:t>
            </a:r>
            <a:r>
              <a:rPr lang="en-US" sz="1200" kern="1200" dirty="0">
                <a:solidFill>
                  <a:schemeClr val="tx1"/>
                </a:solidFill>
                <a:effectLst/>
                <a:latin typeface="+mn-lt"/>
                <a:ea typeface="ＭＳ Ｐゴシック" charset="0"/>
                <a:cs typeface="ＭＳ Ｐゴシック" charset="0"/>
              </a:rPr>
              <a:t> promoter SNP across different populations reflects disease prevalence in different racial or ethnic backgrounds.</a:t>
            </a:r>
            <a:r>
              <a:rPr lang="en-US" sz="1200" kern="1200" baseline="0" dirty="0">
                <a:solidFill>
                  <a:schemeClr val="tx1"/>
                </a:solidFill>
                <a:effectLst/>
                <a:latin typeface="+mn-lt"/>
                <a:ea typeface="ＭＳ Ｐゴシック" charset="0"/>
                <a:cs typeface="ＭＳ Ｐゴシック" charset="0"/>
              </a:rPr>
              <a:t> </a:t>
            </a:r>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23</a:t>
            </a:fld>
            <a:endParaRPr lang="en-US"/>
          </a:p>
        </p:txBody>
      </p:sp>
    </p:spTree>
    <p:extLst>
      <p:ext uri="{BB962C8B-B14F-4D97-AF65-F5344CB8AC3E}">
        <p14:creationId xmlns:p14="http://schemas.microsoft.com/office/powerpoint/2010/main" val="358897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While the MUC5B rs35705950 SNP</a:t>
            </a:r>
            <a:r>
              <a:rPr lang="en-US" sz="1200" kern="1200" baseline="0" dirty="0">
                <a:solidFill>
                  <a:schemeClr val="tx1"/>
                </a:solidFill>
                <a:effectLst/>
                <a:latin typeface="+mn-lt"/>
                <a:ea typeface="ＭＳ Ｐゴシック" charset="0"/>
                <a:cs typeface="ＭＳ Ｐゴシック" charset="0"/>
              </a:rPr>
              <a:t> i</a:t>
            </a:r>
            <a:r>
              <a:rPr lang="en-US" sz="1200" kern="1200" dirty="0">
                <a:solidFill>
                  <a:schemeClr val="tx1"/>
                </a:solidFill>
                <a:effectLst/>
                <a:latin typeface="+mn-lt"/>
                <a:ea typeface="ＭＳ Ｐゴシック" charset="0"/>
                <a:cs typeface="ＭＳ Ｐゴシック" charset="0"/>
              </a:rPr>
              <a:t>s associated with increased MUC5B mRNA expression in lungs of control subjects, MUC5B expression is uniformly increased in lungs of IPF patients compared to controls, regardless of whether the MUC5B SNP is present.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The distal airways are the predominant source of MUC5B expression in IPF lung (Conti et al. AJRCCM 2016). Moreover, Nakano and</a:t>
            </a:r>
            <a:r>
              <a:rPr lang="en-US" sz="1200" kern="1200" baseline="0" dirty="0">
                <a:solidFill>
                  <a:schemeClr val="tx1"/>
                </a:solidFill>
                <a:effectLst/>
                <a:latin typeface="+mn-lt"/>
                <a:ea typeface="ＭＳ Ｐゴシック" charset="0"/>
                <a:cs typeface="ＭＳ Ｐゴシック" charset="0"/>
              </a:rPr>
              <a:t> colleagues have recently shown that the minor T allele enhances MUC5B expression in IPF lungs (Nakano AJRCCM 2016).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ＭＳ Ｐゴシック" charset="0"/>
                <a:cs typeface="ＭＳ Ｐゴシック" charset="0"/>
              </a:rPr>
              <a:t>MUC5B overexpression may, on the other hand, a) reduce </a:t>
            </a:r>
            <a:r>
              <a:rPr lang="en-US" sz="1200" kern="1200" baseline="0" dirty="0" err="1">
                <a:solidFill>
                  <a:schemeClr val="tx1"/>
                </a:solidFill>
                <a:effectLst/>
                <a:latin typeface="+mn-lt"/>
                <a:ea typeface="ＭＳ Ｐゴシック" charset="0"/>
                <a:cs typeface="ＭＳ Ｐゴシック" charset="0"/>
              </a:rPr>
              <a:t>fibrogenic</a:t>
            </a:r>
            <a:r>
              <a:rPr lang="en-US" sz="1200" kern="1200" baseline="0" dirty="0">
                <a:solidFill>
                  <a:schemeClr val="tx1"/>
                </a:solidFill>
                <a:effectLst/>
                <a:latin typeface="+mn-lt"/>
                <a:ea typeface="ＭＳ Ｐゴシック" charset="0"/>
                <a:cs typeface="ＭＳ Ｐゴシック" charset="0"/>
              </a:rPr>
              <a:t> signals; b) reduce alveolar obliteration and collapse by acting as a “secondhand surfactant”; c) help </a:t>
            </a:r>
            <a:r>
              <a:rPr lang="en-US" sz="1200" kern="1200" baseline="0" dirty="0" err="1">
                <a:solidFill>
                  <a:schemeClr val="tx1"/>
                </a:solidFill>
                <a:effectLst/>
                <a:latin typeface="+mn-lt"/>
                <a:ea typeface="ＭＳ Ｐゴシック" charset="0"/>
                <a:cs typeface="ＭＳ Ｐゴシック" charset="0"/>
              </a:rPr>
              <a:t>reepithelialize</a:t>
            </a:r>
            <a:r>
              <a:rPr lang="en-US" sz="1200" kern="1200" baseline="0" dirty="0">
                <a:solidFill>
                  <a:schemeClr val="tx1"/>
                </a:solidFill>
                <a:effectLst/>
                <a:latin typeface="+mn-lt"/>
                <a:ea typeface="ＭＳ Ｐゴシック" charset="0"/>
                <a:cs typeface="ＭＳ Ｐゴシック" charset="0"/>
              </a:rPr>
              <a:t> damaged alveolar spaces.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24</a:t>
            </a:fld>
            <a:endParaRPr lang="en-US"/>
          </a:p>
        </p:txBody>
      </p:sp>
    </p:spTree>
    <p:extLst>
      <p:ext uri="{BB962C8B-B14F-4D97-AF65-F5344CB8AC3E}">
        <p14:creationId xmlns:p14="http://schemas.microsoft.com/office/powerpoint/2010/main" val="339858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The authors measured two common single-nucleotide polymorphisms associated with IPF (MUC5B rs35705950 and TOLLIP rs5743890) and telomere length in PBMCs, and assessed their associations with chronic HP risk, survival, and clinical, radiographic, and pathological features.</a:t>
            </a:r>
            <a:endParaRPr lang="it-IT" sz="1200" kern="1200" dirty="0">
              <a:solidFill>
                <a:schemeClr val="tx1"/>
              </a:solidFill>
              <a:effectLst/>
              <a:latin typeface="+mn-lt"/>
              <a:ea typeface="ＭＳ Ｐゴシック" charset="0"/>
              <a:cs typeface="ＭＳ Ｐゴシック" charset="0"/>
            </a:endParaRPr>
          </a:p>
          <a:p>
            <a:endParaRPr lang="it-IT" dirty="0"/>
          </a:p>
        </p:txBody>
      </p:sp>
      <p:sp>
        <p:nvSpPr>
          <p:cNvPr id="4" name="Segnaposto numero diapositiva 3"/>
          <p:cNvSpPr>
            <a:spLocks noGrp="1"/>
          </p:cNvSpPr>
          <p:nvPr>
            <p:ph type="sldNum" sz="quarter" idx="10"/>
          </p:nvPr>
        </p:nvSpPr>
        <p:spPr/>
        <p:txBody>
          <a:bodyPr/>
          <a:lstStyle/>
          <a:p>
            <a:pPr>
              <a:defRPr/>
            </a:pPr>
            <a:fld id="{F46FB897-793A-F34C-A119-2296DFE5D449}" type="slidenum">
              <a:rPr lang="en-US" smtClean="0"/>
              <a:pPr>
                <a:defRPr/>
              </a:pPr>
              <a:t>29</a:t>
            </a:fld>
            <a:endParaRPr lang="en-US"/>
          </a:p>
        </p:txBody>
      </p:sp>
    </p:spTree>
    <p:extLst>
      <p:ext uri="{BB962C8B-B14F-4D97-AF65-F5344CB8AC3E}">
        <p14:creationId xmlns:p14="http://schemas.microsoft.com/office/powerpoint/2010/main" val="362524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F46FB897-793A-F34C-A119-2296DFE5D449}" type="slidenum">
              <a:rPr lang="en-US" smtClean="0"/>
              <a:pPr>
                <a:defRPr/>
              </a:pPr>
              <a:t>32</a:t>
            </a:fld>
            <a:endParaRPr lang="en-US"/>
          </a:p>
        </p:txBody>
      </p:sp>
    </p:spTree>
    <p:extLst>
      <p:ext uri="{BB962C8B-B14F-4D97-AF65-F5344CB8AC3E}">
        <p14:creationId xmlns:p14="http://schemas.microsoft.com/office/powerpoint/2010/main" val="130915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noProof="0" dirty="0">
                <a:latin typeface="Calibri" charset="0"/>
                <a:ea typeface="ＭＳ Ｐゴシック" charset="0"/>
              </a:rPr>
              <a:t>1086 (41%) CT scans were indeterminate.</a:t>
            </a:r>
          </a:p>
          <a:p>
            <a:pPr eaLnBrk="1" hangingPunct="1"/>
            <a:r>
              <a:rPr lang="en-GB" noProof="0" dirty="0">
                <a:latin typeface="Calibri" charset="0"/>
                <a:ea typeface="ＭＳ Ｐゴシック" charset="0"/>
              </a:rPr>
              <a:t>SILA were present in approximately 9% (and definite fibrosis in approximately 2%) of persons over the age of 50 years. </a:t>
            </a:r>
          </a:p>
        </p:txBody>
      </p:sp>
    </p:spTree>
    <p:extLst>
      <p:ext uri="{BB962C8B-B14F-4D97-AF65-F5344CB8AC3E}">
        <p14:creationId xmlns:p14="http://schemas.microsoft.com/office/powerpoint/2010/main" val="56200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Pharmacogenomics focuses on how a drug influences gene expression across the entire genome.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34</a:t>
            </a:fld>
            <a:endParaRPr lang="en-US"/>
          </a:p>
        </p:txBody>
      </p:sp>
    </p:spTree>
    <p:extLst>
      <p:ext uri="{BB962C8B-B14F-4D97-AF65-F5344CB8AC3E}">
        <p14:creationId xmlns:p14="http://schemas.microsoft.com/office/powerpoint/2010/main" val="75702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5</a:t>
            </a:fld>
            <a:endParaRPr lang="en-US"/>
          </a:p>
        </p:txBody>
      </p:sp>
    </p:spTree>
    <p:extLst>
      <p:ext uri="{BB962C8B-B14F-4D97-AF65-F5344CB8AC3E}">
        <p14:creationId xmlns:p14="http://schemas.microsoft.com/office/powerpoint/2010/main" val="117499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Lung transplantation may be feasible for patients with pulmonary fibrosis from telomerase mutations. However,</a:t>
            </a:r>
            <a:r>
              <a:rPr lang="en-US" sz="1200" b="0" i="0" kern="1200" baseline="0" dirty="0">
                <a:solidFill>
                  <a:schemeClr val="tx1"/>
                </a:solidFill>
                <a:effectLst/>
                <a:latin typeface="+mn-lt"/>
                <a:ea typeface="ＭＳ Ｐゴシック" charset="0"/>
                <a:cs typeface="ＭＳ Ｐゴシック" charset="0"/>
              </a:rPr>
              <a:t> t</a:t>
            </a:r>
            <a:r>
              <a:rPr lang="en-US" sz="1200" b="0" i="0" kern="1200" dirty="0">
                <a:solidFill>
                  <a:schemeClr val="tx1"/>
                </a:solidFill>
                <a:effectLst/>
                <a:latin typeface="+mn-lt"/>
                <a:ea typeface="ＭＳ Ｐゴシック" charset="0"/>
                <a:cs typeface="ＭＳ Ｐゴシック" charset="0"/>
              </a:rPr>
              <a:t>he clinical course for lung transplant recipients with telomerase mutations tends to be complicated by renal disease, leukopenia with intolerance of lymphocyte anti-proliferative agents, and recurrent lower respiratory tract infections</a:t>
            </a:r>
            <a:r>
              <a:rPr lang="en-US" sz="1200" b="0" i="0" kern="1200" baseline="0" dirty="0">
                <a:solidFill>
                  <a:schemeClr val="tx1"/>
                </a:solidFill>
                <a:effectLst/>
                <a:latin typeface="+mn-lt"/>
                <a:ea typeface="ＭＳ Ｐゴシック" charset="0"/>
                <a:cs typeface="ＭＳ Ｐゴシック" charset="0"/>
              </a:rPr>
              <a:t> (</a:t>
            </a:r>
            <a:r>
              <a:rPr lang="en-US" sz="1200" b="0" i="0" kern="1200" baseline="0" dirty="0" err="1">
                <a:solidFill>
                  <a:schemeClr val="tx1"/>
                </a:solidFill>
                <a:effectLst/>
                <a:latin typeface="+mn-lt"/>
                <a:ea typeface="ＭＳ Ｐゴシック" charset="0"/>
                <a:cs typeface="ＭＳ Ｐゴシック" charset="0"/>
              </a:rPr>
              <a:t>Tokman</a:t>
            </a:r>
            <a:r>
              <a:rPr lang="en-US" sz="1200" b="0" i="0" kern="1200" baseline="0" dirty="0">
                <a:solidFill>
                  <a:schemeClr val="tx1"/>
                </a:solidFill>
                <a:effectLst/>
                <a:latin typeface="+mn-lt"/>
                <a:ea typeface="ＭＳ Ｐゴシック" charset="0"/>
                <a:cs typeface="ＭＳ Ｐゴシック" charset="0"/>
              </a:rPr>
              <a:t> S, et al. 2015).</a:t>
            </a:r>
            <a:endParaRPr lang="en-US"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38</a:t>
            </a:fld>
            <a:endParaRPr lang="en-US"/>
          </a:p>
        </p:txBody>
      </p:sp>
    </p:spTree>
    <p:extLst>
      <p:ext uri="{BB962C8B-B14F-4D97-AF65-F5344CB8AC3E}">
        <p14:creationId xmlns:p14="http://schemas.microsoft.com/office/powerpoint/2010/main" val="322373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7</a:t>
            </a:fld>
            <a:endParaRPr lang="en-US"/>
          </a:p>
        </p:txBody>
      </p:sp>
    </p:spTree>
    <p:extLst>
      <p:ext uri="{BB962C8B-B14F-4D97-AF65-F5344CB8AC3E}">
        <p14:creationId xmlns:p14="http://schemas.microsoft.com/office/powerpoint/2010/main" val="64375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the first specific disease associated gene variant.</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Rare genetic variants in eight genes have been implicated in FIP.</a:t>
            </a:r>
            <a:r>
              <a:rPr lang="en-US" sz="1200" kern="1200" baseline="0" dirty="0">
                <a:solidFill>
                  <a:schemeClr val="tx1"/>
                </a:solidFill>
                <a:effectLst/>
                <a:latin typeface="+mn-lt"/>
                <a:ea typeface="ＭＳ Ｐゴシック" charset="0"/>
                <a:cs typeface="ＭＳ Ｐゴシック" charset="0"/>
              </a:rPr>
              <a:t> These genes </a:t>
            </a:r>
            <a:r>
              <a:rPr lang="en-US" sz="1200" kern="1200" dirty="0">
                <a:solidFill>
                  <a:schemeClr val="tx1"/>
                </a:solidFill>
                <a:effectLst/>
                <a:latin typeface="+mn-lt"/>
                <a:ea typeface="ＭＳ Ｐゴシック" charset="0"/>
                <a:cs typeface="ＭＳ Ｐゴシック" charset="0"/>
              </a:rPr>
              <a:t>broadly fall into two categories: genes related to surfactant protein processing and trafficking, and those linked to telomere biology.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9</a:t>
            </a:fld>
            <a:endParaRPr lang="en-US"/>
          </a:p>
        </p:txBody>
      </p:sp>
    </p:spTree>
    <p:extLst>
      <p:ext uri="{BB962C8B-B14F-4D97-AF65-F5344CB8AC3E}">
        <p14:creationId xmlns:p14="http://schemas.microsoft.com/office/powerpoint/2010/main" val="60459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p:cNvSpPr>
            <a:spLocks noGrp="1" noRot="1" noChangeAspect="1" noTextEdit="1"/>
          </p:cNvSpPr>
          <p:nvPr>
            <p:ph type="sldImg"/>
          </p:nvPr>
        </p:nvSpPr>
        <p:spPr>
          <a:ln/>
        </p:spPr>
      </p:sp>
      <p:sp>
        <p:nvSpPr>
          <p:cNvPr id="107523"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Telomeres are repetitive nucleotide sequences</a:t>
            </a:r>
            <a:r>
              <a:rPr lang="en-US" altLang="en-US" baseline="0" dirty="0"/>
              <a:t> (TTAGGG) that cap </a:t>
            </a:r>
            <a:r>
              <a:rPr lang="en-US" altLang="en-US" dirty="0"/>
              <a:t>the chromosome ends protecting the genome from</a:t>
            </a:r>
            <a:r>
              <a:rPr lang="en-US" altLang="en-US" baseline="0" dirty="0"/>
              <a:t> DNA damage or fusion between chromosomes.  </a:t>
            </a:r>
            <a:r>
              <a:rPr lang="en-US" altLang="en-US" dirty="0"/>
              <a:t> </a:t>
            </a:r>
          </a:p>
          <a:p>
            <a:r>
              <a:rPr lang="en-US" altLang="en-US" dirty="0"/>
              <a:t>Protective proteins associated with telomere DNA are collectively termed “</a:t>
            </a:r>
            <a:r>
              <a:rPr lang="en-US" altLang="en-US" dirty="0" err="1"/>
              <a:t>shelterin</a:t>
            </a:r>
            <a:r>
              <a:rPr lang="en-US" altLang="en-US" dirty="0"/>
              <a:t>”. </a:t>
            </a:r>
          </a:p>
        </p:txBody>
      </p:sp>
      <p:sp>
        <p:nvSpPr>
          <p:cNvPr id="107524"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CB1AA24-C032-4ED6-9EC4-15D806BDA9BD}" type="slidenum">
              <a:rPr lang="en-GB" altLang="en-US" smtClean="0"/>
              <a:pPr eaLnBrk="1" hangingPunct="1">
                <a:spcBef>
                  <a:spcPct val="0"/>
                </a:spcBef>
              </a:pPr>
              <a:t>10</a:t>
            </a:fld>
            <a:endParaRPr lang="en-GB" altLang="en-US" dirty="0"/>
          </a:p>
        </p:txBody>
      </p:sp>
    </p:spTree>
    <p:extLst>
      <p:ext uri="{BB962C8B-B14F-4D97-AF65-F5344CB8AC3E}">
        <p14:creationId xmlns:p14="http://schemas.microsoft.com/office/powerpoint/2010/main" val="305558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Telomerase</a:t>
            </a:r>
            <a:r>
              <a:rPr lang="en-US" sz="1200" kern="1200" baseline="0" dirty="0">
                <a:solidFill>
                  <a:schemeClr val="tx1"/>
                </a:solidFill>
                <a:effectLst/>
                <a:latin typeface="+mn-lt"/>
                <a:ea typeface="ＭＳ Ｐゴシック" charset="0"/>
                <a:cs typeface="ＭＳ Ｐゴシック" charset="0"/>
              </a:rPr>
              <a:t> is </a:t>
            </a:r>
            <a:r>
              <a:rPr lang="en-US" sz="1200" kern="1200" dirty="0">
                <a:solidFill>
                  <a:schemeClr val="tx1"/>
                </a:solidFill>
                <a:effectLst/>
                <a:latin typeface="+mn-lt"/>
                <a:ea typeface="ＭＳ Ｐゴシック" charset="0"/>
                <a:cs typeface="ＭＳ Ｐゴシック" charset="0"/>
              </a:rPr>
              <a:t>an enzyme that catalyzes DNA synthesis to maintain telomere length. Telomerase is composed of</a:t>
            </a:r>
            <a:r>
              <a:rPr lang="en-US" sz="1200" kern="1200" baseline="0" dirty="0">
                <a:solidFill>
                  <a:schemeClr val="tx1"/>
                </a:solidFill>
                <a:effectLst/>
                <a:latin typeface="+mn-lt"/>
                <a:ea typeface="ＭＳ Ｐゴシック" charset="0"/>
                <a:cs typeface="ＭＳ Ｐゴシック" charset="0"/>
              </a:rPr>
              <a:t> TERT, TERC and </a:t>
            </a:r>
            <a:r>
              <a:rPr lang="en-US" sz="1200" kern="1200" baseline="0" dirty="0" err="1">
                <a:solidFill>
                  <a:schemeClr val="tx1"/>
                </a:solidFill>
                <a:effectLst/>
                <a:latin typeface="+mn-lt"/>
                <a:ea typeface="ＭＳ Ｐゴシック" charset="0"/>
                <a:cs typeface="ＭＳ Ｐゴシック" charset="0"/>
              </a:rPr>
              <a:t>dyskerin</a:t>
            </a:r>
            <a:r>
              <a:rPr lang="en-US" sz="1200" kern="1200" baseline="0" dirty="0">
                <a:solidFill>
                  <a:schemeClr val="tx1"/>
                </a:solidFill>
                <a:effectLst/>
                <a:latin typeface="+mn-lt"/>
                <a:ea typeface="ＭＳ Ｐゴシック" charset="0"/>
                <a:cs typeface="ＭＳ Ｐゴシック" charset="0"/>
              </a:rPr>
              <a:t>. </a:t>
            </a:r>
            <a:endParaRPr lang="en-US" dirty="0"/>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Identification of rare loss-of-function genetic variants in telomerase pathway components TERT and TERC implicates telomere maintenance as an important component of the disease process in familial pulmonary fibrosis (FPF). Even in the absence of identified telomerase mutations, short telomeres are frequently observed</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in PBMCs and lung tissue of patients with FIP and sporadic IPF with at least one-third of these patients having PBMC telomere length shorter than age-matched healthy</a:t>
            </a:r>
            <a:r>
              <a:rPr lang="en-US" sz="1200" kern="1200" baseline="0" dirty="0">
                <a:solidFill>
                  <a:schemeClr val="tx1"/>
                </a:solidFill>
                <a:effectLst/>
                <a:latin typeface="+mn-lt"/>
                <a:ea typeface="ＭＳ Ｐゴシック" charset="0"/>
                <a:cs typeface="ＭＳ Ｐゴシック" charset="0"/>
              </a:rPr>
              <a:t> controls. </a:t>
            </a:r>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11</a:t>
            </a:fld>
            <a:endParaRPr lang="en-US"/>
          </a:p>
        </p:txBody>
      </p:sp>
    </p:spTree>
    <p:extLst>
      <p:ext uri="{BB962C8B-B14F-4D97-AF65-F5344CB8AC3E}">
        <p14:creationId xmlns:p14="http://schemas.microsoft.com/office/powerpoint/2010/main" val="301885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Six </a:t>
            </a:r>
            <a:r>
              <a:rPr lang="en-US" sz="1200" b="0" i="0" kern="1200" dirty="0" err="1">
                <a:solidFill>
                  <a:schemeClr val="tx1"/>
                </a:solidFill>
                <a:effectLst/>
                <a:latin typeface="+mn-lt"/>
                <a:ea typeface="ＭＳ Ｐゴシック" charset="0"/>
                <a:cs typeface="ＭＳ Ｐゴシック" charset="0"/>
              </a:rPr>
              <a:t>probands</a:t>
            </a:r>
            <a:r>
              <a:rPr lang="en-US" sz="1200" b="0" i="0" kern="1200" dirty="0">
                <a:solidFill>
                  <a:schemeClr val="tx1"/>
                </a:solidFill>
                <a:effectLst/>
                <a:latin typeface="+mn-lt"/>
                <a:ea typeface="ＭＳ Ｐゴシック" charset="0"/>
                <a:cs typeface="ＭＳ Ｐゴシック" charset="0"/>
              </a:rPr>
              <a:t> (8%) had heterozygous mutations in </a:t>
            </a:r>
            <a:r>
              <a:rPr lang="en-US" sz="1200" b="0" i="1" kern="1200" dirty="0" err="1">
                <a:solidFill>
                  <a:schemeClr val="tx1"/>
                </a:solidFill>
                <a:effectLst/>
                <a:latin typeface="+mn-lt"/>
                <a:ea typeface="ＭＳ Ｐゴシック" charset="0"/>
                <a:cs typeface="ＭＳ Ｐゴシック" charset="0"/>
              </a:rPr>
              <a:t>hTERT</a:t>
            </a:r>
            <a:r>
              <a:rPr lang="en-US" sz="1200" b="0" i="0" kern="1200" dirty="0">
                <a:solidFill>
                  <a:schemeClr val="tx1"/>
                </a:solidFill>
                <a:effectLst/>
                <a:latin typeface="+mn-lt"/>
                <a:ea typeface="ＭＳ Ｐゴシック" charset="0"/>
                <a:cs typeface="ＭＳ Ｐゴシック" charset="0"/>
              </a:rPr>
              <a:t> or </a:t>
            </a:r>
            <a:r>
              <a:rPr lang="en-US" sz="1200" b="0" i="1" kern="1200" dirty="0" err="1">
                <a:solidFill>
                  <a:schemeClr val="tx1"/>
                </a:solidFill>
                <a:effectLst/>
                <a:latin typeface="+mn-lt"/>
                <a:ea typeface="ＭＳ Ｐゴシック" charset="0"/>
                <a:cs typeface="ＭＳ Ｐゴシック" charset="0"/>
              </a:rPr>
              <a:t>hTR</a:t>
            </a:r>
            <a:r>
              <a:rPr lang="en-US" sz="1200" b="0" i="0" kern="1200" dirty="0">
                <a:solidFill>
                  <a:schemeClr val="tx1"/>
                </a:solidFill>
                <a:effectLst/>
                <a:latin typeface="+mn-lt"/>
                <a:ea typeface="ＭＳ Ｐゴシック" charset="0"/>
                <a:cs typeface="ＭＳ Ｐゴシック" charset="0"/>
              </a:rPr>
              <a:t>; mutant telomerase resulted in short telomeres. </a:t>
            </a:r>
            <a:r>
              <a:rPr lang="en-US" sz="1200" b="0" i="0" kern="1200">
                <a:solidFill>
                  <a:schemeClr val="tx1"/>
                </a:solidFill>
                <a:effectLst/>
                <a:latin typeface="+mn-lt"/>
                <a:ea typeface="ＭＳ Ｐゴシック" charset="0"/>
                <a:cs typeface="ＭＳ Ｐゴシック" charset="0"/>
              </a:rPr>
              <a:t>Asymptomatic subjects with mutant telomerase also had short telomeres, suggesting that they may be at risk for the disease. </a:t>
            </a:r>
            <a:endParaRPr lang="en-US" dirty="0"/>
          </a:p>
          <a:p>
            <a:endParaRPr lang="en-US" dirty="0"/>
          </a:p>
          <a:p>
            <a:r>
              <a:rPr lang="en-US" dirty="0"/>
              <a:t>In FIP, mutations in TERT and TERC cause autosomal</a:t>
            </a:r>
            <a:r>
              <a:rPr lang="en-US" baseline="0" dirty="0"/>
              <a:t> dominant disease with incomplete penetrance. Mutations in telomerase-associated genes account for only a small fraction of sporadic IPF cases (2-3%).</a:t>
            </a:r>
            <a:endParaRPr lang="en-US" dirty="0"/>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12</a:t>
            </a:fld>
            <a:endParaRPr lang="en-US"/>
          </a:p>
        </p:txBody>
      </p:sp>
    </p:spTree>
    <p:extLst>
      <p:ext uri="{BB962C8B-B14F-4D97-AF65-F5344CB8AC3E}">
        <p14:creationId xmlns:p14="http://schemas.microsoft.com/office/powerpoint/2010/main" val="288615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Cryptogenic liver cirrhosis, pulmonary fibrosis and type 2 diabetes. </a:t>
            </a:r>
          </a:p>
        </p:txBody>
      </p:sp>
      <p:sp>
        <p:nvSpPr>
          <p:cNvPr id="4" name="Slide Number Placeholder 3"/>
          <p:cNvSpPr>
            <a:spLocks noGrp="1"/>
          </p:cNvSpPr>
          <p:nvPr>
            <p:ph type="sldNum" sz="quarter" idx="10"/>
          </p:nvPr>
        </p:nvSpPr>
        <p:spPr/>
        <p:txBody>
          <a:bodyPr/>
          <a:lstStyle/>
          <a:p>
            <a:pPr>
              <a:defRPr/>
            </a:pPr>
            <a:fld id="{F46FB897-793A-F34C-A119-2296DFE5D449}" type="slidenum">
              <a:rPr lang="en-US" smtClean="0"/>
              <a:pPr>
                <a:defRPr/>
              </a:pPr>
              <a:t>16</a:t>
            </a:fld>
            <a:endParaRPr lang="en-US"/>
          </a:p>
        </p:txBody>
      </p:sp>
    </p:spTree>
    <p:extLst>
      <p:ext uri="{BB962C8B-B14F-4D97-AF65-F5344CB8AC3E}">
        <p14:creationId xmlns:p14="http://schemas.microsoft.com/office/powerpoint/2010/main" val="203931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171" name="Segnaposto note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72"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96679C-AB83-8E45-8170-4A2845C560F3}" type="slidenum">
              <a:rPr lang="it-IT"/>
              <a:pPr eaLnBrk="1" hangingPunct="1"/>
              <a:t>17</a:t>
            </a:fld>
            <a:endParaRPr lang="it-IT"/>
          </a:p>
        </p:txBody>
      </p:sp>
    </p:spTree>
    <p:extLst>
      <p:ext uri="{BB962C8B-B14F-4D97-AF65-F5344CB8AC3E}">
        <p14:creationId xmlns:p14="http://schemas.microsoft.com/office/powerpoint/2010/main" val="51217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4000">
                <a:solidFill>
                  <a:srgbClr val="FFFF00"/>
                </a:solidFill>
              </a:defRPr>
            </a:lvl1pPr>
          </a:lstStyle>
          <a:p>
            <a:r>
              <a:rPr lang="it-IT" dirty="0"/>
              <a:t>Fare clic per modificare stile</a:t>
            </a:r>
          </a:p>
        </p:txBody>
      </p:sp>
      <p:sp>
        <p:nvSpPr>
          <p:cNvPr id="3" name="Segnaposto contenuto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lvl1pPr>
              <a:defRPr/>
            </a:lvl1pPr>
          </a:lstStyle>
          <a:p>
            <a:pPr>
              <a:defRPr/>
            </a:pPr>
            <a:fld id="{16C6117D-7D04-194F-A083-199620E2A10A}" type="datetime1">
              <a:rPr lang="en-GB"/>
              <a:pPr>
                <a:defRPr/>
              </a:pPr>
              <a:t>01/04/2019</a:t>
            </a:fld>
            <a:endParaRPr lang="en-GB"/>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39C399-0AF4-554F-8A18-E9E23AD32060}" type="slidenum">
              <a:rPr lang="en-GB"/>
              <a:pPr>
                <a:defRPr/>
              </a:pPr>
              <a:t>‹N›</a:t>
            </a:fld>
            <a:endParaRPr lang="en-GB"/>
          </a:p>
        </p:txBody>
      </p:sp>
    </p:spTree>
    <p:extLst>
      <p:ext uri="{BB962C8B-B14F-4D97-AF65-F5344CB8AC3E}">
        <p14:creationId xmlns:p14="http://schemas.microsoft.com/office/powerpoint/2010/main" val="156034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5065A44-74AA-874E-95FE-51D939F7F814}" type="datetime1">
              <a:rPr lang="en-GB"/>
              <a:pPr>
                <a:defRPr/>
              </a:pPr>
              <a:t>01/04/2019</a:t>
            </a:fld>
            <a:endParaRPr lang="en-GB"/>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0FB9B79-64EE-D14F-BE04-27383A6A2A9D}" type="slidenum">
              <a:rPr lang="en-GB"/>
              <a:pPr>
                <a:defRPr/>
              </a:pPr>
              <a:t>‹N›</a:t>
            </a:fld>
            <a:endParaRPr lang="en-GB"/>
          </a:p>
        </p:txBody>
      </p:sp>
    </p:spTree>
    <p:extLst>
      <p:ext uri="{BB962C8B-B14F-4D97-AF65-F5344CB8AC3E}">
        <p14:creationId xmlns:p14="http://schemas.microsoft.com/office/powerpoint/2010/main" val="326861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800"/>
            </a:lvl1pPr>
          </a:lstStyle>
          <a:p>
            <a:r>
              <a:rPr lang="en-US" noProof="0"/>
              <a:t>Click to edit Master title style</a:t>
            </a:r>
            <a:endParaRPr lang="en-GB" noProof="0"/>
          </a:p>
        </p:txBody>
      </p:sp>
      <p:sp>
        <p:nvSpPr>
          <p:cNvPr id="8" name="Text Placeholder 6"/>
          <p:cNvSpPr>
            <a:spLocks noGrp="1"/>
          </p:cNvSpPr>
          <p:nvPr>
            <p:ph type="body" sz="quarter" idx="11"/>
          </p:nvPr>
        </p:nvSpPr>
        <p:spPr>
          <a:xfrm>
            <a:off x="2190750" y="6192308"/>
            <a:ext cx="5529902" cy="562505"/>
          </a:xfrm>
        </p:spPr>
        <p:txBody>
          <a:bodyPr anchor="ctr">
            <a:noAutofit/>
          </a:bodyPr>
          <a:lstStyle>
            <a:lvl1pPr algn="r">
              <a:lnSpc>
                <a:spcPct val="100000"/>
              </a:lnSpc>
              <a:spcBef>
                <a:spcPts val="0"/>
              </a:spcBef>
              <a:defRPr sz="900"/>
            </a:lvl1pPr>
            <a:lvl2pPr algn="l">
              <a:defRPr sz="1050"/>
            </a:lvl2pPr>
            <a:lvl3pPr algn="l">
              <a:defRPr sz="1000"/>
            </a:lvl3pPr>
            <a:lvl4pPr algn="l">
              <a:defRPr sz="900"/>
            </a:lvl4pPr>
            <a:lvl5pPr algn="l">
              <a:defRPr sz="900"/>
            </a:lvl5pPr>
          </a:lstStyle>
          <a:p>
            <a:pPr lvl="0"/>
            <a:r>
              <a:rPr lang="en-US" dirty="0"/>
              <a:t>Click to edit Master text styles</a:t>
            </a:r>
          </a:p>
        </p:txBody>
      </p:sp>
      <p:sp>
        <p:nvSpPr>
          <p:cNvPr id="10" name="Text Placeholder 6"/>
          <p:cNvSpPr>
            <a:spLocks noGrp="1"/>
          </p:cNvSpPr>
          <p:nvPr>
            <p:ph type="body" sz="quarter" idx="13"/>
          </p:nvPr>
        </p:nvSpPr>
        <p:spPr>
          <a:xfrm>
            <a:off x="7801829" y="6446838"/>
            <a:ext cx="805307" cy="307975"/>
          </a:xfrm>
        </p:spPr>
        <p:txBody>
          <a:bodyPr anchor="b">
            <a:noAutofit/>
          </a:bodyPr>
          <a:lstStyle>
            <a:lvl1pPr marL="0" marR="0" indent="0" algn="r" defTabSz="914400" rtl="0" eaLnBrk="1" fontAlgn="auto" latinLnBrk="0" hangingPunct="1">
              <a:lnSpc>
                <a:spcPct val="100000"/>
              </a:lnSpc>
              <a:spcBef>
                <a:spcPts val="0"/>
              </a:spcBef>
              <a:spcAft>
                <a:spcPts val="0"/>
              </a:spcAft>
              <a:buClrTx/>
              <a:buSzTx/>
              <a:buFont typeface="Arial" pitchFamily="34" charset="0"/>
              <a:buNone/>
              <a:tabLst/>
              <a:defRPr sz="900"/>
            </a:lvl1pPr>
            <a:lvl2pPr algn="l">
              <a:defRPr sz="1050"/>
            </a:lvl2pPr>
            <a:lvl3pPr algn="l">
              <a:defRPr sz="1000"/>
            </a:lvl3pPr>
            <a:lvl4pPr algn="l">
              <a:defRPr sz="900"/>
            </a:lvl4pPr>
            <a:lvl5pPr algn="l">
              <a:defRPr sz="900"/>
            </a:lvl5pPr>
          </a:lstStyle>
          <a:p>
            <a:pPr lvl="0"/>
            <a:r>
              <a:rPr lang="en-US" dirty="0"/>
              <a:t>Click to edit Master text styles</a:t>
            </a:r>
          </a:p>
        </p:txBody>
      </p:sp>
      <p:sp>
        <p:nvSpPr>
          <p:cNvPr id="11" name="Content Placeholder 12"/>
          <p:cNvSpPr>
            <a:spLocks noGrp="1"/>
          </p:cNvSpPr>
          <p:nvPr>
            <p:ph idx="1"/>
          </p:nvPr>
        </p:nvSpPr>
        <p:spPr>
          <a:xfrm>
            <a:off x="665025" y="1357745"/>
            <a:ext cx="7980211"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quarter" idx="14"/>
          </p:nvPr>
        </p:nvSpPr>
        <p:spPr>
          <a:xfrm>
            <a:off x="2713038" y="6415405"/>
            <a:ext cx="4465637" cy="396875"/>
          </a:xfrm>
        </p:spPr>
        <p:txBody>
          <a:bodyPr anchor="b"/>
          <a:lstStyle>
            <a:lvl1pPr algn="ctr">
              <a:defRPr sz="1000"/>
            </a:lvl1pPr>
          </a:lstStyle>
          <a:p>
            <a:pPr lvl="0"/>
            <a:endParaRPr lang="en-GB" dirty="0"/>
          </a:p>
        </p:txBody>
      </p:sp>
    </p:spTree>
    <p:extLst>
      <p:ext uri="{BB962C8B-B14F-4D97-AF65-F5344CB8AC3E}">
        <p14:creationId xmlns:p14="http://schemas.microsoft.com/office/powerpoint/2010/main" val="1226091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noProof="0"/>
              <a:t>Click to edit Master title style</a:t>
            </a:r>
            <a:endParaRPr lang="en-GB" noProof="0" dirty="0"/>
          </a:p>
        </p:txBody>
      </p:sp>
      <p:sp>
        <p:nvSpPr>
          <p:cNvPr id="11" name="Content Placeholder 12"/>
          <p:cNvSpPr>
            <a:spLocks noGrp="1"/>
          </p:cNvSpPr>
          <p:nvPr>
            <p:ph idx="1"/>
          </p:nvPr>
        </p:nvSpPr>
        <p:spPr>
          <a:xfrm>
            <a:off x="665025" y="1357745"/>
            <a:ext cx="7980211"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1"/>
          </p:nvPr>
        </p:nvSpPr>
        <p:spPr>
          <a:xfrm>
            <a:off x="2190750" y="6192308"/>
            <a:ext cx="5529902" cy="562505"/>
          </a:xfrm>
        </p:spPr>
        <p:txBody>
          <a:bodyPr anchor="b">
            <a:noAutofit/>
          </a:bodyPr>
          <a:lstStyle>
            <a:lvl1pPr algn="r">
              <a:lnSpc>
                <a:spcPct val="100000"/>
              </a:lnSpc>
              <a:spcBef>
                <a:spcPts val="0"/>
              </a:spcBef>
              <a:defRPr sz="1000"/>
            </a:lvl1pPr>
            <a:lvl2pPr algn="l">
              <a:defRPr sz="1050"/>
            </a:lvl2pPr>
            <a:lvl3pPr algn="l">
              <a:defRPr sz="1000"/>
            </a:lvl3pPr>
            <a:lvl4pPr algn="l">
              <a:defRPr sz="900"/>
            </a:lvl4pPr>
            <a:lvl5pPr algn="l">
              <a:defRPr sz="900"/>
            </a:lvl5pPr>
          </a:lstStyle>
          <a:p>
            <a:pPr lvl="0"/>
            <a:r>
              <a:rPr lang="en-US" dirty="0"/>
              <a:t>Click to edit Master text styles</a:t>
            </a:r>
          </a:p>
        </p:txBody>
      </p:sp>
      <p:sp>
        <p:nvSpPr>
          <p:cNvPr id="13" name="Text Placeholder 6"/>
          <p:cNvSpPr>
            <a:spLocks noGrp="1"/>
          </p:cNvSpPr>
          <p:nvPr>
            <p:ph type="body" sz="quarter" idx="13"/>
          </p:nvPr>
        </p:nvSpPr>
        <p:spPr>
          <a:xfrm>
            <a:off x="7801829" y="6446838"/>
            <a:ext cx="805307" cy="307975"/>
          </a:xfrm>
        </p:spPr>
        <p:txBody>
          <a:bodyPr anchor="b">
            <a:noAutofit/>
          </a:bodyPr>
          <a:lstStyle>
            <a:lvl1pPr marL="0" marR="0" indent="0" algn="r" defTabSz="914400" rtl="0" eaLnBrk="1" fontAlgn="auto" latinLnBrk="0" hangingPunct="1">
              <a:lnSpc>
                <a:spcPct val="100000"/>
              </a:lnSpc>
              <a:spcBef>
                <a:spcPts val="0"/>
              </a:spcBef>
              <a:spcAft>
                <a:spcPts val="0"/>
              </a:spcAft>
              <a:buClrTx/>
              <a:buSzTx/>
              <a:buFont typeface="Arial" pitchFamily="34" charset="0"/>
              <a:buNone/>
              <a:tabLst/>
              <a:defRPr sz="1000"/>
            </a:lvl1pPr>
            <a:lvl2pPr algn="l">
              <a:defRPr sz="1050"/>
            </a:lvl2pPr>
            <a:lvl3pPr algn="l">
              <a:defRPr sz="1000"/>
            </a:lvl3pPr>
            <a:lvl4pPr algn="l">
              <a:defRPr sz="900"/>
            </a:lvl4pPr>
            <a:lvl5pPr algn="l">
              <a:defRPr sz="900"/>
            </a:lvl5pPr>
          </a:lstStyle>
          <a:p>
            <a:pPr lvl="0"/>
            <a:r>
              <a:rPr lang="en-US"/>
              <a:t>Click to edit Master text styles</a:t>
            </a:r>
          </a:p>
        </p:txBody>
      </p:sp>
    </p:spTree>
    <p:extLst>
      <p:ext uri="{BB962C8B-B14F-4D97-AF65-F5344CB8AC3E}">
        <p14:creationId xmlns:p14="http://schemas.microsoft.com/office/powerpoint/2010/main" val="83308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B7445-DB0E-1B4F-A854-44944BD004CD}" type="datetimeFigureOut">
              <a:rPr lang="en-US" smtClean="0"/>
              <a:t>4/1/19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4AFA7F-7CCC-624D-877F-56C2537FDFD0}" type="slidenum">
              <a:rPr lang="en-US" smtClean="0"/>
              <a:t>‹N›</a:t>
            </a:fld>
            <a:endParaRPr lang="en-US"/>
          </a:p>
        </p:txBody>
      </p:sp>
    </p:spTree>
    <p:extLst>
      <p:ext uri="{BB962C8B-B14F-4D97-AF65-F5344CB8AC3E}">
        <p14:creationId xmlns:p14="http://schemas.microsoft.com/office/powerpoint/2010/main" val="2401649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it-IT"/>
              <a:t>Fare clic per modificare gli stili del testo dello schema</a:t>
            </a:r>
          </a:p>
        </p:txBody>
      </p:sp>
      <p:sp>
        <p:nvSpPr>
          <p:cNvPr id="4" name="Segnaposto contenuto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it-IT"/>
              <a:t>Fare clic per modificare gli stili del testo dello schema</a:t>
            </a:r>
          </a:p>
        </p:txBody>
      </p:sp>
      <p:sp>
        <p:nvSpPr>
          <p:cNvPr id="6" name="Segnaposto contenuto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3070541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0A0A0A">
                <a:alpha val="92000"/>
              </a:srgbClr>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Gill Sans" charset="0"/>
                <a:ea typeface="ヒラギノ角ゴ ProN W3" charset="0"/>
                <a:cs typeface="ヒラギノ角ゴ ProN W3" charset="0"/>
                <a:sym typeface="Gill Sans" charset="0"/>
              </a:defRPr>
            </a:lvl1pPr>
          </a:lstStyle>
          <a:p>
            <a:pPr>
              <a:defRPr/>
            </a:pPr>
            <a:fld id="{526445A4-847D-1144-A2E0-7A8DACAC2D90}" type="datetime1">
              <a:rPr lang="en-GB"/>
              <a:pPr>
                <a:defRPr/>
              </a:pPr>
              <a:t>01/04/2019</a:t>
            </a:fld>
            <a:endParaRPr lang="en-GB"/>
          </a:p>
        </p:txBody>
      </p:sp>
      <p:sp>
        <p:nvSpPr>
          <p:cNvPr id="8"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fontAlgn="auto">
              <a:spcBef>
                <a:spcPts val="0"/>
              </a:spcBef>
              <a:spcAft>
                <a:spcPts val="0"/>
              </a:spcAft>
              <a:defRPr sz="1200" b="0">
                <a:solidFill>
                  <a:srgbClr val="898989"/>
                </a:solidFill>
                <a:latin typeface="Gill Sans"/>
                <a:ea typeface="+mn-ea"/>
                <a:cs typeface="+mn-cs"/>
                <a:sym typeface="Gill Sans"/>
              </a:defRPr>
            </a:lvl1pPr>
          </a:lstStyle>
          <a:p>
            <a:pPr>
              <a:defRPr/>
            </a:pPr>
            <a:endParaRPr lang="it-IT"/>
          </a:p>
        </p:txBody>
      </p:sp>
      <p:sp>
        <p:nvSpPr>
          <p:cNvPr id="9"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600">
                <a:latin typeface="Gill Sans" charset="0"/>
                <a:ea typeface="ヒラギノ角ゴ ProN W3" charset="0"/>
                <a:cs typeface="ヒラギノ角ゴ ProN W3" charset="0"/>
                <a:sym typeface="Gill Sans" charset="0"/>
              </a:defRPr>
            </a:lvl1pPr>
          </a:lstStyle>
          <a:p>
            <a:pPr>
              <a:defRPr/>
            </a:pPr>
            <a:fld id="{58660A56-01DB-1D4D-811B-37F1673DDDDA}"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11" r:id="rId3"/>
    <p:sldLayoutId id="2147483813" r:id="rId4"/>
    <p:sldLayoutId id="2147483814" r:id="rId5"/>
    <p:sldLayoutId id="2147483815" r:id="rId6"/>
  </p:sldLayoutIdLst>
  <p:hf hdr="0" ftr="0" dt="0"/>
  <p:txStyles>
    <p:title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Clr>
          <a:schemeClr val="accent2"/>
        </a:buClr>
        <a:buFont typeface="Arial" charset="0"/>
        <a:buChar char="•"/>
        <a:defRPr sz="2800" b="1" kern="1200">
          <a:solidFill>
            <a:schemeClr val="bg1"/>
          </a:solidFill>
          <a:latin typeface="Arial" pitchFamily="34" charset="0"/>
          <a:ea typeface="+mn-ea"/>
          <a:cs typeface="MS PGothic" charset="0"/>
        </a:defRPr>
      </a:lvl1pPr>
      <a:lvl2pPr marL="742950" indent="-285750" algn="l" defTabSz="457200" rtl="0" eaLnBrk="0" fontAlgn="base" hangingPunct="0">
        <a:spcBef>
          <a:spcPct val="20000"/>
        </a:spcBef>
        <a:spcAft>
          <a:spcPct val="0"/>
        </a:spcAft>
        <a:buClr>
          <a:schemeClr val="accent2"/>
        </a:buClr>
        <a:buFont typeface="Arial" charset="0"/>
        <a:buChar char="–"/>
        <a:defRPr sz="2400" b="1" kern="1200">
          <a:solidFill>
            <a:schemeClr val="bg1"/>
          </a:solidFill>
          <a:latin typeface="Arial" pitchFamily="34" charset="0"/>
          <a:ea typeface="+mn-ea"/>
          <a:cs typeface="MS PGothic" charset="0"/>
        </a:defRPr>
      </a:lvl2pPr>
      <a:lvl3pPr marL="11430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3pPr>
      <a:lvl4pPr marL="16002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4pPr>
      <a:lvl5pPr marL="20574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tiff"/></Relationships>
</file>

<file path=ppt/slides/_rels/slide3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211542" y="3573016"/>
            <a:ext cx="8752946" cy="1944216"/>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it-IT" sz="2800" dirty="0">
                <a:solidFill>
                  <a:schemeClr val="bg1"/>
                </a:solidFill>
                <a:latin typeface="Calibri" panose="020F0502020204030204" pitchFamily="34" charset="0"/>
                <a:cs typeface="Calibri" panose="020F0502020204030204" pitchFamily="34" charset="0"/>
              </a:rPr>
              <a:t>Paolo Spagnolo</a:t>
            </a:r>
          </a:p>
          <a:p>
            <a:pPr algn="ctr">
              <a:lnSpc>
                <a:spcPct val="100000"/>
              </a:lnSpc>
            </a:pPr>
            <a:r>
              <a:rPr lang="en-GB" sz="1800" b="0" dirty="0">
                <a:solidFill>
                  <a:schemeClr val="bg1"/>
                </a:solidFill>
                <a:latin typeface="Calibri" panose="020F0502020204030204" pitchFamily="34" charset="0"/>
                <a:cs typeface="Calibri" panose="020F0502020204030204" pitchFamily="34" charset="0"/>
              </a:rPr>
              <a:t>Respiratory Disease Unit</a:t>
            </a:r>
          </a:p>
          <a:p>
            <a:pPr algn="ctr">
              <a:lnSpc>
                <a:spcPct val="100000"/>
              </a:lnSpc>
            </a:pPr>
            <a:r>
              <a:rPr lang="en-GB" sz="1800" b="0" dirty="0">
                <a:solidFill>
                  <a:schemeClr val="bg1"/>
                </a:solidFill>
                <a:latin typeface="Calibri" panose="020F0502020204030204" pitchFamily="34" charset="0"/>
                <a:cs typeface="Calibri" panose="020F0502020204030204" pitchFamily="34" charset="0"/>
              </a:rPr>
              <a:t>Department of Cardiac, Thoracic, Vascular Sciences and Public Health</a:t>
            </a:r>
          </a:p>
          <a:p>
            <a:pPr algn="ctr">
              <a:lnSpc>
                <a:spcPct val="100000"/>
              </a:lnSpc>
            </a:pPr>
            <a:r>
              <a:rPr lang="en-GB" sz="1800" b="0" dirty="0">
                <a:solidFill>
                  <a:schemeClr val="bg1"/>
                </a:solidFill>
                <a:latin typeface="Calibri" panose="020F0502020204030204" pitchFamily="34" charset="0"/>
                <a:cs typeface="Calibri" panose="020F0502020204030204" pitchFamily="34" charset="0"/>
              </a:rPr>
              <a:t>University of Padova (Italy)</a:t>
            </a:r>
          </a:p>
        </p:txBody>
      </p:sp>
      <p:pic>
        <p:nvPicPr>
          <p:cNvPr id="6" name="Picture 2" descr="https://pbs.twimg.com/profile_images/466939970653925377/wC_-vrU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805264"/>
            <a:ext cx="936104" cy="936104"/>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pic>
        <p:nvPicPr>
          <p:cNvPr id="8" name="Picture 2" descr="Risultati immagini per ERS logo">
            <a:extLst>
              <a:ext uri="{FF2B5EF4-FFF2-40B4-BE49-F238E27FC236}">
                <a16:creationId xmlns:a16="http://schemas.microsoft.com/office/drawing/2014/main" id="{9152CEF9-5333-E942-B448-8D50D2041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949280"/>
            <a:ext cx="2851515" cy="792088"/>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349489E3-3B13-CE45-B0FD-DBE785A054F2}"/>
              </a:ext>
            </a:extLst>
          </p:cNvPr>
          <p:cNvSpPr txBox="1"/>
          <p:nvPr/>
        </p:nvSpPr>
        <p:spPr>
          <a:xfrm>
            <a:off x="211542" y="2060848"/>
            <a:ext cx="875294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Genetic background</a:t>
            </a:r>
          </a:p>
        </p:txBody>
      </p:sp>
      <p:pic>
        <p:nvPicPr>
          <p:cNvPr id="2050" name="Picture 2" descr="http://www.brains4brain.eu/wp-content/uploads/2015/07/EUreferencenetwork_54_22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917455"/>
            <a:ext cx="1385888" cy="82391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C134248-4012-2D46-82FE-BBF771D44085}"/>
              </a:ext>
            </a:extLst>
          </p:cNvPr>
          <p:cNvSpPr txBox="1"/>
          <p:nvPr/>
        </p:nvSpPr>
        <p:spPr>
          <a:xfrm>
            <a:off x="211542" y="188640"/>
            <a:ext cx="8752946" cy="707886"/>
          </a:xfrm>
          <a:prstGeom prst="rect">
            <a:avLst/>
          </a:prstGeom>
          <a:noFill/>
          <a:ln>
            <a:solidFill>
              <a:schemeClr val="bg1"/>
            </a:solidFill>
          </a:ln>
        </p:spPr>
        <p:txBody>
          <a:bodyPr wrap="square" rtlCol="0">
            <a:spAutoFit/>
          </a:bodyPr>
          <a:lstStyle/>
          <a:p>
            <a:pPr algn="ctr"/>
            <a:r>
              <a:rPr lang="en-GB" sz="2000" b="0" dirty="0">
                <a:solidFill>
                  <a:schemeClr val="bg1"/>
                </a:solidFill>
                <a:latin typeface="Calibri" panose="020F0502020204030204" pitchFamily="34" charset="0"/>
                <a:cs typeface="Calibri" panose="020F0502020204030204" pitchFamily="34" charset="0"/>
              </a:rPr>
              <a:t>Corso ERS, Diffuse Parenchymal Lung Diseases Research and Basic Science</a:t>
            </a:r>
          </a:p>
          <a:p>
            <a:pPr algn="ctr"/>
            <a:r>
              <a:rPr lang="en-GB" sz="2000" b="0" dirty="0">
                <a:solidFill>
                  <a:schemeClr val="bg1"/>
                </a:solidFill>
                <a:latin typeface="Calibri" panose="020F0502020204030204" pitchFamily="34" charset="0"/>
                <a:cs typeface="Calibri" panose="020F0502020204030204" pitchFamily="34" charset="0"/>
              </a:rPr>
              <a:t>Trieste, 1</a:t>
            </a:r>
            <a:r>
              <a:rPr lang="en-GB" sz="2000" b="0" baseline="30000" dirty="0">
                <a:solidFill>
                  <a:schemeClr val="bg1"/>
                </a:solidFill>
                <a:latin typeface="Calibri" panose="020F0502020204030204" pitchFamily="34" charset="0"/>
                <a:cs typeface="Calibri" panose="020F0502020204030204" pitchFamily="34" charset="0"/>
              </a:rPr>
              <a:t>st</a:t>
            </a:r>
            <a:r>
              <a:rPr lang="en-GB" sz="2000" b="0" dirty="0">
                <a:solidFill>
                  <a:schemeClr val="bg1"/>
                </a:solidFill>
                <a:latin typeface="Calibri" panose="020F0502020204030204" pitchFamily="34" charset="0"/>
                <a:cs typeface="Calibri" panose="020F0502020204030204" pitchFamily="34" charset="0"/>
              </a:rPr>
              <a:t> April 2019 </a:t>
            </a:r>
          </a:p>
        </p:txBody>
      </p:sp>
    </p:spTree>
    <p:extLst>
      <p:ext uri="{BB962C8B-B14F-4D97-AF65-F5344CB8AC3E}">
        <p14:creationId xmlns:p14="http://schemas.microsoft.com/office/powerpoint/2010/main" val="209725587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57044" y="976389"/>
            <a:ext cx="5295276" cy="5188915"/>
          </a:xfrm>
          <a:prstGeom prst="rect">
            <a:avLst/>
          </a:prstGeom>
        </p:spPr>
      </p:pic>
      <p:sp>
        <p:nvSpPr>
          <p:cNvPr id="10" name="Title 2"/>
          <p:cNvSpPr>
            <a:spLocks noGrp="1"/>
          </p:cNvSpPr>
          <p:nvPr>
            <p:ph type="title"/>
          </p:nvPr>
        </p:nvSpPr>
        <p:spPr>
          <a:xfrm>
            <a:off x="457200" y="127001"/>
            <a:ext cx="8229600" cy="637703"/>
          </a:xfrm>
        </p:spPr>
        <p:txBody>
          <a:bodyPr>
            <a:normAutofit/>
          </a:bodyPr>
          <a:lstStyle/>
          <a:p>
            <a:pPr algn="ctr">
              <a:defRPr/>
            </a:pPr>
            <a:r>
              <a:rPr lang="en-US" sz="3200" dirty="0">
                <a:solidFill>
                  <a:srgbClr val="FFFF00"/>
                </a:solidFill>
                <a:latin typeface="Calibri" panose="020F0502020204030204" pitchFamily="34" charset="0"/>
              </a:rPr>
              <a:t>TELOMERE STRUCTURE</a:t>
            </a:r>
          </a:p>
        </p:txBody>
      </p:sp>
      <p:sp>
        <p:nvSpPr>
          <p:cNvPr id="11" name="TextBox 1"/>
          <p:cNvSpPr txBox="1">
            <a:spLocks noChangeArrowheads="1"/>
          </p:cNvSpPr>
          <p:nvPr/>
        </p:nvSpPr>
        <p:spPr bwMode="auto">
          <a:xfrm>
            <a:off x="205172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err="1">
                <a:solidFill>
                  <a:schemeClr val="tx1"/>
                </a:solidFill>
                <a:latin typeface="Calibri" panose="020F0502020204030204" pitchFamily="34" charset="0"/>
              </a:rPr>
              <a:t>Calado</a:t>
            </a:r>
            <a:r>
              <a:rPr lang="en-US" sz="1200" b="0" dirty="0">
                <a:solidFill>
                  <a:schemeClr val="tx1"/>
                </a:solidFill>
                <a:latin typeface="Calibri" panose="020F0502020204030204" pitchFamily="34" charset="0"/>
              </a:rPr>
              <a:t> TR et al. </a:t>
            </a:r>
            <a:r>
              <a:rPr lang="en-US" sz="1200" b="0" i="1" dirty="0">
                <a:solidFill>
                  <a:schemeClr val="tx1"/>
                </a:solidFill>
                <a:latin typeface="Calibri" panose="020F0502020204030204" pitchFamily="34" charset="0"/>
              </a:rPr>
              <a:t>N </a:t>
            </a:r>
            <a:r>
              <a:rPr lang="en-US" sz="1200" b="0" i="1" dirty="0" err="1">
                <a:solidFill>
                  <a:schemeClr val="tx1"/>
                </a:solidFill>
                <a:latin typeface="Calibri" panose="020F0502020204030204" pitchFamily="34" charset="0"/>
              </a:rPr>
              <a:t>Engl</a:t>
            </a:r>
            <a:r>
              <a:rPr lang="en-US" sz="1200" b="0" i="1" dirty="0">
                <a:solidFill>
                  <a:schemeClr val="tx1"/>
                </a:solidFill>
                <a:latin typeface="Calibri" panose="020F0502020204030204" pitchFamily="34" charset="0"/>
              </a:rPr>
              <a:t> J Med</a:t>
            </a:r>
            <a:r>
              <a:rPr lang="en-US" sz="1200" b="0" dirty="0">
                <a:solidFill>
                  <a:schemeClr val="tx1"/>
                </a:solidFill>
                <a:latin typeface="Calibri" panose="020F0502020204030204" pitchFamily="34" charset="0"/>
              </a:rPr>
              <a:t> 2009;361:2353-65</a:t>
            </a:r>
          </a:p>
        </p:txBody>
      </p:sp>
      <p:grpSp>
        <p:nvGrpSpPr>
          <p:cNvPr id="7" name="Gruppo 6"/>
          <p:cNvGrpSpPr/>
          <p:nvPr/>
        </p:nvGrpSpPr>
        <p:grpSpPr>
          <a:xfrm>
            <a:off x="457200" y="1988840"/>
            <a:ext cx="2768375" cy="1369700"/>
            <a:chOff x="457200" y="1988840"/>
            <a:chExt cx="2768375" cy="1369700"/>
          </a:xfrm>
        </p:grpSpPr>
        <p:sp>
          <p:nvSpPr>
            <p:cNvPr id="2" name="Ovale 1"/>
            <p:cNvSpPr/>
            <p:nvPr/>
          </p:nvSpPr>
          <p:spPr>
            <a:xfrm rot="1328078">
              <a:off x="2684050" y="2998682"/>
              <a:ext cx="541525" cy="3598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4" name="Connettore diritto 3"/>
            <p:cNvCxnSpPr>
              <a:endCxn id="2" idx="2"/>
            </p:cNvCxnSpPr>
            <p:nvPr/>
          </p:nvCxnSpPr>
          <p:spPr>
            <a:xfrm>
              <a:off x="1475656" y="2348880"/>
              <a:ext cx="1228349" cy="7277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457200" y="1988840"/>
              <a:ext cx="998991" cy="738664"/>
            </a:xfrm>
            <a:prstGeom prst="rect">
              <a:avLst/>
            </a:prstGeom>
            <a:noFill/>
            <a:ln w="38100">
              <a:solidFill>
                <a:srgbClr val="FFFF00"/>
              </a:solidFill>
            </a:ln>
          </p:spPr>
          <p:txBody>
            <a:bodyPr wrap="none" rtlCol="0">
              <a:spAutoFit/>
            </a:bodyPr>
            <a:lstStyle/>
            <a:p>
              <a:pPr algn="ctr"/>
              <a:r>
                <a:rPr lang="it-IT" sz="1400" dirty="0" err="1">
                  <a:solidFill>
                    <a:schemeClr val="bg1"/>
                  </a:solidFill>
                  <a:latin typeface="Calibri" panose="020F0502020204030204" pitchFamily="34" charset="0"/>
                </a:rPr>
                <a:t>repetitive</a:t>
              </a:r>
              <a:r>
                <a:rPr lang="it-IT" sz="1400" dirty="0">
                  <a:solidFill>
                    <a:schemeClr val="bg1"/>
                  </a:solidFill>
                  <a:latin typeface="Calibri" panose="020F0502020204030204" pitchFamily="34" charset="0"/>
                </a:rPr>
                <a:t> </a:t>
              </a:r>
            </a:p>
            <a:p>
              <a:pPr algn="ctr"/>
              <a:r>
                <a:rPr lang="it-IT" sz="1400" dirty="0">
                  <a:solidFill>
                    <a:schemeClr val="bg1"/>
                  </a:solidFill>
                  <a:latin typeface="Calibri" panose="020F0502020204030204" pitchFamily="34" charset="0"/>
                </a:rPr>
                <a:t>nucleotide</a:t>
              </a:r>
            </a:p>
            <a:p>
              <a:pPr algn="ctr"/>
              <a:r>
                <a:rPr lang="it-IT" sz="1400" dirty="0" err="1">
                  <a:solidFill>
                    <a:schemeClr val="bg1"/>
                  </a:solidFill>
                  <a:latin typeface="Calibri" panose="020F0502020204030204" pitchFamily="34" charset="0"/>
                </a:rPr>
                <a:t>sequences</a:t>
              </a:r>
              <a:endParaRPr lang="it-IT" sz="14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5164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1600" y="1072604"/>
            <a:ext cx="6400800" cy="5092700"/>
          </a:xfrm>
          <a:prstGeom prst="rect">
            <a:avLst/>
          </a:prstGeom>
        </p:spPr>
      </p:pic>
      <p:sp>
        <p:nvSpPr>
          <p:cNvPr id="4" name="TextBox 1"/>
          <p:cNvSpPr txBox="1">
            <a:spLocks noChangeArrowheads="1"/>
          </p:cNvSpPr>
          <p:nvPr/>
        </p:nvSpPr>
        <p:spPr bwMode="auto">
          <a:xfrm>
            <a:off x="1296144"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err="1">
                <a:solidFill>
                  <a:schemeClr val="tx1"/>
                </a:solidFill>
                <a:latin typeface="Calibri" panose="020F0502020204030204" pitchFamily="34" charset="0"/>
              </a:rPr>
              <a:t>Calado</a:t>
            </a:r>
            <a:r>
              <a:rPr lang="en-US" sz="1200" b="0" dirty="0">
                <a:solidFill>
                  <a:schemeClr val="tx1"/>
                </a:solidFill>
                <a:latin typeface="Calibri" panose="020F0502020204030204" pitchFamily="34" charset="0"/>
              </a:rPr>
              <a:t> TR et al. </a:t>
            </a:r>
            <a:r>
              <a:rPr lang="en-US" sz="1200" b="0" i="1" dirty="0">
                <a:solidFill>
                  <a:schemeClr val="tx1"/>
                </a:solidFill>
                <a:latin typeface="Calibri" panose="020F0502020204030204" pitchFamily="34" charset="0"/>
              </a:rPr>
              <a:t>N </a:t>
            </a:r>
            <a:r>
              <a:rPr lang="en-US" sz="1200" b="0" i="1" dirty="0" err="1">
                <a:solidFill>
                  <a:schemeClr val="tx1"/>
                </a:solidFill>
                <a:latin typeface="Calibri" panose="020F0502020204030204" pitchFamily="34" charset="0"/>
              </a:rPr>
              <a:t>Engl</a:t>
            </a:r>
            <a:r>
              <a:rPr lang="en-US" sz="1200" b="0" i="1" dirty="0">
                <a:solidFill>
                  <a:schemeClr val="tx1"/>
                </a:solidFill>
                <a:latin typeface="Calibri" panose="020F0502020204030204" pitchFamily="34" charset="0"/>
              </a:rPr>
              <a:t> J Med</a:t>
            </a:r>
            <a:r>
              <a:rPr lang="en-US" sz="1200" b="0" dirty="0">
                <a:solidFill>
                  <a:schemeClr val="tx1"/>
                </a:solidFill>
                <a:latin typeface="Calibri" panose="020F0502020204030204" pitchFamily="34" charset="0"/>
              </a:rPr>
              <a:t> 2009;361:2353-65</a:t>
            </a:r>
          </a:p>
        </p:txBody>
      </p:sp>
      <p:sp>
        <p:nvSpPr>
          <p:cNvPr id="5" name="Title 2"/>
          <p:cNvSpPr txBox="1">
            <a:spLocks/>
          </p:cNvSpPr>
          <p:nvPr/>
        </p:nvSpPr>
        <p:spPr>
          <a:xfrm>
            <a:off x="35496" y="127001"/>
            <a:ext cx="9108504" cy="762000"/>
          </a:xfrm>
          <a:prstGeom prst="rect">
            <a:avLst/>
          </a:prstGeom>
        </p:spPr>
        <p:txBody>
          <a:bodyPr>
            <a:norm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200" dirty="0">
                <a:solidFill>
                  <a:srgbClr val="FFFF00"/>
                </a:solidFill>
                <a:latin typeface="Calibri" panose="020F0502020204030204" pitchFamily="34" charset="0"/>
              </a:rPr>
              <a:t>THE TELOMERASE COMPLEX AND ITS COMPONENTS</a:t>
            </a:r>
          </a:p>
        </p:txBody>
      </p:sp>
    </p:spTree>
    <p:extLst>
      <p:ext uri="{BB962C8B-B14F-4D97-AF65-F5344CB8AC3E}">
        <p14:creationId xmlns:p14="http://schemas.microsoft.com/office/powerpoint/2010/main" val="346513614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5696" y="332656"/>
            <a:ext cx="5400600" cy="6192312"/>
          </a:xfrm>
          <a:prstGeom prst="rect">
            <a:avLst/>
          </a:prstGeom>
        </p:spPr>
      </p:pic>
      <p:pic>
        <p:nvPicPr>
          <p:cNvPr id="7" name="Picture 1"/>
          <p:cNvPicPr>
            <a:picLocks noChangeAspect="1"/>
          </p:cNvPicPr>
          <p:nvPr/>
        </p:nvPicPr>
        <p:blipFill>
          <a:blip r:embed="rId4"/>
          <a:stretch>
            <a:fillRect/>
          </a:stretch>
        </p:blipFill>
        <p:spPr>
          <a:xfrm>
            <a:off x="1837614" y="620688"/>
            <a:ext cx="5398682" cy="1541404"/>
          </a:xfrm>
          <a:prstGeom prst="rect">
            <a:avLst/>
          </a:prstGeom>
        </p:spPr>
      </p:pic>
    </p:spTree>
    <p:extLst>
      <p:ext uri="{BB962C8B-B14F-4D97-AF65-F5344CB8AC3E}">
        <p14:creationId xmlns:p14="http://schemas.microsoft.com/office/powerpoint/2010/main" val="1631919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8928100" cy="4010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1"/>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Armanios MY et al. </a:t>
            </a:r>
            <a:r>
              <a:rPr lang="en-US" sz="1200" b="0" i="1" dirty="0">
                <a:solidFill>
                  <a:schemeClr val="tx1"/>
                </a:solidFill>
                <a:latin typeface="Calibri" panose="020F0502020204030204" pitchFamily="34" charset="0"/>
              </a:rPr>
              <a:t>N </a:t>
            </a:r>
            <a:r>
              <a:rPr lang="en-US" sz="1200" b="0" i="1" dirty="0" err="1">
                <a:solidFill>
                  <a:schemeClr val="tx1"/>
                </a:solidFill>
                <a:latin typeface="Calibri" panose="020F0502020204030204" pitchFamily="34" charset="0"/>
              </a:rPr>
              <a:t>Engl</a:t>
            </a:r>
            <a:r>
              <a:rPr lang="en-US" sz="1200" b="0" i="1" dirty="0">
                <a:solidFill>
                  <a:schemeClr val="tx1"/>
                </a:solidFill>
                <a:latin typeface="Calibri" panose="020F0502020204030204" pitchFamily="34" charset="0"/>
              </a:rPr>
              <a:t> J Med</a:t>
            </a:r>
            <a:r>
              <a:rPr lang="en-US" sz="1200" b="0" dirty="0">
                <a:solidFill>
                  <a:schemeClr val="tx1"/>
                </a:solidFill>
                <a:latin typeface="Calibri" panose="020F0502020204030204" pitchFamily="34" charset="0"/>
              </a:rPr>
              <a:t> 2007;356:1317-26</a:t>
            </a:r>
          </a:p>
        </p:txBody>
      </p:sp>
      <p:sp>
        <p:nvSpPr>
          <p:cNvPr id="5" name="Title 2">
            <a:extLst>
              <a:ext uri="{FF2B5EF4-FFF2-40B4-BE49-F238E27FC236}">
                <a16:creationId xmlns:a16="http://schemas.microsoft.com/office/drawing/2014/main" id="{08B3C775-245F-C34E-8219-CFF97E507DBF}"/>
              </a:ext>
            </a:extLst>
          </p:cNvPr>
          <p:cNvSpPr txBox="1">
            <a:spLocks/>
          </p:cNvSpPr>
          <p:nvPr/>
        </p:nvSpPr>
        <p:spPr>
          <a:xfrm>
            <a:off x="107504" y="424383"/>
            <a:ext cx="9036496" cy="556345"/>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200" dirty="0">
                <a:solidFill>
                  <a:srgbClr val="FFFF00"/>
                </a:solidFill>
                <a:latin typeface="Calibri" panose="020F0502020204030204" pitchFamily="34" charset="0"/>
              </a:rPr>
              <a:t>TELOMERASE MUTATIONS IN FAMILIES WITH IPF</a:t>
            </a:r>
          </a:p>
        </p:txBody>
      </p:sp>
    </p:spTree>
    <p:extLst>
      <p:ext uri="{BB962C8B-B14F-4D97-AF65-F5344CB8AC3E}">
        <p14:creationId xmlns:p14="http://schemas.microsoft.com/office/powerpoint/2010/main" val="345270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Armanios MY et al. </a:t>
            </a:r>
            <a:r>
              <a:rPr lang="en-US" sz="1200" b="0" i="1" dirty="0">
                <a:solidFill>
                  <a:schemeClr val="tx1"/>
                </a:solidFill>
                <a:latin typeface="Calibri" panose="020F0502020204030204" pitchFamily="34" charset="0"/>
              </a:rPr>
              <a:t>N </a:t>
            </a:r>
            <a:r>
              <a:rPr lang="en-US" sz="1200" b="0" i="1" dirty="0" err="1">
                <a:solidFill>
                  <a:schemeClr val="tx1"/>
                </a:solidFill>
                <a:latin typeface="Calibri" panose="020F0502020204030204" pitchFamily="34" charset="0"/>
              </a:rPr>
              <a:t>Engl</a:t>
            </a:r>
            <a:r>
              <a:rPr lang="en-US" sz="1200" b="0" i="1" dirty="0">
                <a:solidFill>
                  <a:schemeClr val="tx1"/>
                </a:solidFill>
                <a:latin typeface="Calibri" panose="020F0502020204030204" pitchFamily="34" charset="0"/>
              </a:rPr>
              <a:t> J Med</a:t>
            </a:r>
            <a:r>
              <a:rPr lang="en-US" sz="1200" b="0" dirty="0">
                <a:solidFill>
                  <a:schemeClr val="tx1"/>
                </a:solidFill>
                <a:latin typeface="Calibri" panose="020F0502020204030204" pitchFamily="34" charset="0"/>
              </a:rPr>
              <a:t> 2007;356:1317-26</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34982"/>
            <a:ext cx="8640959" cy="41044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2"/>
          <p:cNvSpPr txBox="1">
            <a:spLocks/>
          </p:cNvSpPr>
          <p:nvPr/>
        </p:nvSpPr>
        <p:spPr>
          <a:xfrm>
            <a:off x="251519" y="424383"/>
            <a:ext cx="8640959" cy="628353"/>
          </a:xfrm>
          <a:prstGeom prst="rect">
            <a:avLst/>
          </a:prstGeom>
        </p:spPr>
        <p:txBody>
          <a:bodyPr>
            <a:norm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200" dirty="0">
                <a:solidFill>
                  <a:srgbClr val="FFFF00"/>
                </a:solidFill>
                <a:latin typeface="Calibri" panose="020F0502020204030204" pitchFamily="34" charset="0"/>
              </a:rPr>
              <a:t>TELOMERE LENGTH IN MUTATION CARRIERS</a:t>
            </a:r>
          </a:p>
        </p:txBody>
      </p:sp>
    </p:spTree>
    <p:extLst>
      <p:ext uri="{BB962C8B-B14F-4D97-AF65-F5344CB8AC3E}">
        <p14:creationId xmlns:p14="http://schemas.microsoft.com/office/powerpoint/2010/main" val="327426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1B34850D-80D8-C743-A74B-82FB8C519689}"/>
              </a:ext>
            </a:extLst>
          </p:cNvPr>
          <p:cNvGrpSpPr/>
          <p:nvPr/>
        </p:nvGrpSpPr>
        <p:grpSpPr>
          <a:xfrm>
            <a:off x="1380240" y="1919146"/>
            <a:ext cx="6360112" cy="4163117"/>
            <a:chOff x="1433751" y="2022474"/>
            <a:chExt cx="4218369" cy="2959188"/>
          </a:xfrm>
        </p:grpSpPr>
        <p:grpSp>
          <p:nvGrpSpPr>
            <p:cNvPr id="4" name="Gruppo 3">
              <a:extLst>
                <a:ext uri="{FF2B5EF4-FFF2-40B4-BE49-F238E27FC236}">
                  <a16:creationId xmlns:a16="http://schemas.microsoft.com/office/drawing/2014/main" id="{FDBF3D07-CDA3-7849-AAA0-42E68435F616}"/>
                </a:ext>
              </a:extLst>
            </p:cNvPr>
            <p:cNvGrpSpPr>
              <a:grpSpLocks/>
            </p:cNvGrpSpPr>
            <p:nvPr/>
          </p:nvGrpSpPr>
          <p:grpSpPr bwMode="auto">
            <a:xfrm>
              <a:off x="1433751" y="2022474"/>
              <a:ext cx="4218369" cy="2959188"/>
              <a:chOff x="728282" y="982663"/>
              <a:chExt cx="4218369" cy="3000324"/>
            </a:xfrm>
          </p:grpSpPr>
          <p:sp>
            <p:nvSpPr>
              <p:cNvPr id="10" name="Line 5">
                <a:extLst>
                  <a:ext uri="{FF2B5EF4-FFF2-40B4-BE49-F238E27FC236}">
                    <a16:creationId xmlns:a16="http://schemas.microsoft.com/office/drawing/2014/main" id="{95FB2685-58AD-DF4E-A979-60FA7BD345F8}"/>
                  </a:ext>
                </a:extLst>
              </p:cNvPr>
              <p:cNvSpPr>
                <a:spLocks noChangeShapeType="1"/>
              </p:cNvSpPr>
              <p:nvPr/>
            </p:nvSpPr>
            <p:spPr bwMode="auto">
              <a:xfrm flipV="1">
                <a:off x="1227138" y="1046163"/>
                <a:ext cx="0" cy="2447925"/>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1" name="Line 6">
                <a:extLst>
                  <a:ext uri="{FF2B5EF4-FFF2-40B4-BE49-F238E27FC236}">
                    <a16:creationId xmlns:a16="http://schemas.microsoft.com/office/drawing/2014/main" id="{C995515B-50E8-9049-8B19-F03B7916F8EF}"/>
                  </a:ext>
                </a:extLst>
              </p:cNvPr>
              <p:cNvSpPr>
                <a:spLocks noChangeShapeType="1"/>
              </p:cNvSpPr>
              <p:nvPr/>
            </p:nvSpPr>
            <p:spPr bwMode="auto">
              <a:xfrm flipH="1">
                <a:off x="1176338" y="3494088"/>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2" name="Line 7">
                <a:extLst>
                  <a:ext uri="{FF2B5EF4-FFF2-40B4-BE49-F238E27FC236}">
                    <a16:creationId xmlns:a16="http://schemas.microsoft.com/office/drawing/2014/main" id="{E9ECB328-8B1A-544F-9E89-D8AB37A30039}"/>
                  </a:ext>
                </a:extLst>
              </p:cNvPr>
              <p:cNvSpPr>
                <a:spLocks noChangeShapeType="1"/>
              </p:cNvSpPr>
              <p:nvPr/>
            </p:nvSpPr>
            <p:spPr bwMode="auto">
              <a:xfrm>
                <a:off x="4894263" y="3494088"/>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3" name="Line 8">
                <a:extLst>
                  <a:ext uri="{FF2B5EF4-FFF2-40B4-BE49-F238E27FC236}">
                    <a16:creationId xmlns:a16="http://schemas.microsoft.com/office/drawing/2014/main" id="{820689BA-0B0F-174B-826B-37348FAA6299}"/>
                  </a:ext>
                </a:extLst>
              </p:cNvPr>
              <p:cNvSpPr>
                <a:spLocks noChangeShapeType="1"/>
              </p:cNvSpPr>
              <p:nvPr/>
            </p:nvSpPr>
            <p:spPr bwMode="auto">
              <a:xfrm flipH="1">
                <a:off x="1201738" y="33909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4" name="Line 9">
                <a:extLst>
                  <a:ext uri="{FF2B5EF4-FFF2-40B4-BE49-F238E27FC236}">
                    <a16:creationId xmlns:a16="http://schemas.microsoft.com/office/drawing/2014/main" id="{7BCA83E2-C45D-274D-8D88-68D7496E3596}"/>
                  </a:ext>
                </a:extLst>
              </p:cNvPr>
              <p:cNvSpPr>
                <a:spLocks noChangeShapeType="1"/>
              </p:cNvSpPr>
              <p:nvPr/>
            </p:nvSpPr>
            <p:spPr bwMode="auto">
              <a:xfrm>
                <a:off x="4894263" y="33909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5" name="Line 10">
                <a:extLst>
                  <a:ext uri="{FF2B5EF4-FFF2-40B4-BE49-F238E27FC236}">
                    <a16:creationId xmlns:a16="http://schemas.microsoft.com/office/drawing/2014/main" id="{DA32C86C-722F-F043-99EB-038F64DCDD8A}"/>
                  </a:ext>
                </a:extLst>
              </p:cNvPr>
              <p:cNvSpPr>
                <a:spLocks noChangeShapeType="1"/>
              </p:cNvSpPr>
              <p:nvPr/>
            </p:nvSpPr>
            <p:spPr bwMode="auto">
              <a:xfrm flipH="1">
                <a:off x="1201738" y="32893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6" name="Line 11">
                <a:extLst>
                  <a:ext uri="{FF2B5EF4-FFF2-40B4-BE49-F238E27FC236}">
                    <a16:creationId xmlns:a16="http://schemas.microsoft.com/office/drawing/2014/main" id="{3BB7DE8E-4706-7A43-978F-D3715778DB5A}"/>
                  </a:ext>
                </a:extLst>
              </p:cNvPr>
              <p:cNvSpPr>
                <a:spLocks noChangeShapeType="1"/>
              </p:cNvSpPr>
              <p:nvPr/>
            </p:nvSpPr>
            <p:spPr bwMode="auto">
              <a:xfrm>
                <a:off x="4894263" y="32893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7" name="Line 12">
                <a:extLst>
                  <a:ext uri="{FF2B5EF4-FFF2-40B4-BE49-F238E27FC236}">
                    <a16:creationId xmlns:a16="http://schemas.microsoft.com/office/drawing/2014/main" id="{6E99A4DB-E5D3-FE4B-A4A0-4DBD1B1EA84E}"/>
                  </a:ext>
                </a:extLst>
              </p:cNvPr>
              <p:cNvSpPr>
                <a:spLocks noChangeShapeType="1"/>
              </p:cNvSpPr>
              <p:nvPr/>
            </p:nvSpPr>
            <p:spPr bwMode="auto">
              <a:xfrm flipH="1">
                <a:off x="1201738" y="31877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8" name="Line 13">
                <a:extLst>
                  <a:ext uri="{FF2B5EF4-FFF2-40B4-BE49-F238E27FC236}">
                    <a16:creationId xmlns:a16="http://schemas.microsoft.com/office/drawing/2014/main" id="{4EFBA82D-8D71-2244-B80D-A23E997781A2}"/>
                  </a:ext>
                </a:extLst>
              </p:cNvPr>
              <p:cNvSpPr>
                <a:spLocks noChangeShapeType="1"/>
              </p:cNvSpPr>
              <p:nvPr/>
            </p:nvSpPr>
            <p:spPr bwMode="auto">
              <a:xfrm>
                <a:off x="4894263" y="31877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19" name="Rectangle 14">
                <a:extLst>
                  <a:ext uri="{FF2B5EF4-FFF2-40B4-BE49-F238E27FC236}">
                    <a16:creationId xmlns:a16="http://schemas.microsoft.com/office/drawing/2014/main" id="{D2BF1E47-49C3-B240-92DB-EE63A6867735}"/>
                  </a:ext>
                </a:extLst>
              </p:cNvPr>
              <p:cNvSpPr>
                <a:spLocks noChangeArrowheads="1"/>
              </p:cNvSpPr>
              <p:nvPr/>
            </p:nvSpPr>
            <p:spPr bwMode="auto">
              <a:xfrm>
                <a:off x="1036638" y="3430588"/>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0</a:t>
                </a:r>
                <a:endParaRPr lang="it-IT" altLang="it-IT" dirty="0"/>
              </a:p>
            </p:txBody>
          </p:sp>
          <p:sp>
            <p:nvSpPr>
              <p:cNvPr id="20" name="Line 15">
                <a:extLst>
                  <a:ext uri="{FF2B5EF4-FFF2-40B4-BE49-F238E27FC236}">
                    <a16:creationId xmlns:a16="http://schemas.microsoft.com/office/drawing/2014/main" id="{5AF70D78-F283-C642-A797-EB85DBACBCA5}"/>
                  </a:ext>
                </a:extLst>
              </p:cNvPr>
              <p:cNvSpPr>
                <a:spLocks noChangeShapeType="1"/>
              </p:cNvSpPr>
              <p:nvPr/>
            </p:nvSpPr>
            <p:spPr bwMode="auto">
              <a:xfrm flipH="1">
                <a:off x="1176338" y="3086100"/>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1" name="Line 16">
                <a:extLst>
                  <a:ext uri="{FF2B5EF4-FFF2-40B4-BE49-F238E27FC236}">
                    <a16:creationId xmlns:a16="http://schemas.microsoft.com/office/drawing/2014/main" id="{8B9EE28B-1F10-8244-9C38-58FC26D17384}"/>
                  </a:ext>
                </a:extLst>
              </p:cNvPr>
              <p:cNvSpPr>
                <a:spLocks noChangeShapeType="1"/>
              </p:cNvSpPr>
              <p:nvPr/>
            </p:nvSpPr>
            <p:spPr bwMode="auto">
              <a:xfrm>
                <a:off x="4894263" y="3086100"/>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2" name="Line 17">
                <a:extLst>
                  <a:ext uri="{FF2B5EF4-FFF2-40B4-BE49-F238E27FC236}">
                    <a16:creationId xmlns:a16="http://schemas.microsoft.com/office/drawing/2014/main" id="{960BA49A-605D-2A44-AA8C-80116B1CBD04}"/>
                  </a:ext>
                </a:extLst>
              </p:cNvPr>
              <p:cNvSpPr>
                <a:spLocks noChangeShapeType="1"/>
              </p:cNvSpPr>
              <p:nvPr/>
            </p:nvSpPr>
            <p:spPr bwMode="auto">
              <a:xfrm flipH="1">
                <a:off x="1201738" y="29845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3" name="Line 18">
                <a:extLst>
                  <a:ext uri="{FF2B5EF4-FFF2-40B4-BE49-F238E27FC236}">
                    <a16:creationId xmlns:a16="http://schemas.microsoft.com/office/drawing/2014/main" id="{A8303CCE-33B5-F840-8B85-FE18E68014E7}"/>
                  </a:ext>
                </a:extLst>
              </p:cNvPr>
              <p:cNvSpPr>
                <a:spLocks noChangeShapeType="1"/>
              </p:cNvSpPr>
              <p:nvPr/>
            </p:nvSpPr>
            <p:spPr bwMode="auto">
              <a:xfrm>
                <a:off x="4894263" y="298450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4" name="Line 19">
                <a:extLst>
                  <a:ext uri="{FF2B5EF4-FFF2-40B4-BE49-F238E27FC236}">
                    <a16:creationId xmlns:a16="http://schemas.microsoft.com/office/drawing/2014/main" id="{D51FF70B-4D42-DE4C-8533-323695322954}"/>
                  </a:ext>
                </a:extLst>
              </p:cNvPr>
              <p:cNvSpPr>
                <a:spLocks noChangeShapeType="1"/>
              </p:cNvSpPr>
              <p:nvPr/>
            </p:nvSpPr>
            <p:spPr bwMode="auto">
              <a:xfrm flipH="1">
                <a:off x="1201738" y="28813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5" name="Line 20">
                <a:extLst>
                  <a:ext uri="{FF2B5EF4-FFF2-40B4-BE49-F238E27FC236}">
                    <a16:creationId xmlns:a16="http://schemas.microsoft.com/office/drawing/2014/main" id="{EA89F91A-B3C2-CE4F-ACDD-2504217B1E04}"/>
                  </a:ext>
                </a:extLst>
              </p:cNvPr>
              <p:cNvSpPr>
                <a:spLocks noChangeShapeType="1"/>
              </p:cNvSpPr>
              <p:nvPr/>
            </p:nvSpPr>
            <p:spPr bwMode="auto">
              <a:xfrm>
                <a:off x="4894263" y="28813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6" name="Line 21">
                <a:extLst>
                  <a:ext uri="{FF2B5EF4-FFF2-40B4-BE49-F238E27FC236}">
                    <a16:creationId xmlns:a16="http://schemas.microsoft.com/office/drawing/2014/main" id="{7AC7AB69-08E0-8E42-A21A-8F2B6D486873}"/>
                  </a:ext>
                </a:extLst>
              </p:cNvPr>
              <p:cNvSpPr>
                <a:spLocks noChangeShapeType="1"/>
              </p:cNvSpPr>
              <p:nvPr/>
            </p:nvSpPr>
            <p:spPr bwMode="auto">
              <a:xfrm flipH="1">
                <a:off x="1201738" y="27797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7" name="Line 22">
                <a:extLst>
                  <a:ext uri="{FF2B5EF4-FFF2-40B4-BE49-F238E27FC236}">
                    <a16:creationId xmlns:a16="http://schemas.microsoft.com/office/drawing/2014/main" id="{412D675C-05DB-A440-8B38-9DE4CAB67C48}"/>
                  </a:ext>
                </a:extLst>
              </p:cNvPr>
              <p:cNvSpPr>
                <a:spLocks noChangeShapeType="1"/>
              </p:cNvSpPr>
              <p:nvPr/>
            </p:nvSpPr>
            <p:spPr bwMode="auto">
              <a:xfrm>
                <a:off x="4894263" y="27797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28" name="Rectangle 23">
                <a:extLst>
                  <a:ext uri="{FF2B5EF4-FFF2-40B4-BE49-F238E27FC236}">
                    <a16:creationId xmlns:a16="http://schemas.microsoft.com/office/drawing/2014/main" id="{DE522C83-228A-294A-AE7A-E2C32647D42A}"/>
                  </a:ext>
                </a:extLst>
              </p:cNvPr>
              <p:cNvSpPr>
                <a:spLocks noChangeArrowheads="1"/>
              </p:cNvSpPr>
              <p:nvPr/>
            </p:nvSpPr>
            <p:spPr bwMode="auto">
              <a:xfrm>
                <a:off x="1036638" y="3022600"/>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1</a:t>
                </a:r>
                <a:endParaRPr lang="it-IT" altLang="it-IT" dirty="0"/>
              </a:p>
            </p:txBody>
          </p:sp>
          <p:sp>
            <p:nvSpPr>
              <p:cNvPr id="29" name="Line 24">
                <a:extLst>
                  <a:ext uri="{FF2B5EF4-FFF2-40B4-BE49-F238E27FC236}">
                    <a16:creationId xmlns:a16="http://schemas.microsoft.com/office/drawing/2014/main" id="{1915B98F-DAEC-7843-9177-A1B0521B9933}"/>
                  </a:ext>
                </a:extLst>
              </p:cNvPr>
              <p:cNvSpPr>
                <a:spLocks noChangeShapeType="1"/>
              </p:cNvSpPr>
              <p:nvPr/>
            </p:nvSpPr>
            <p:spPr bwMode="auto">
              <a:xfrm flipH="1">
                <a:off x="1176338" y="2678113"/>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0" name="Line 25">
                <a:extLst>
                  <a:ext uri="{FF2B5EF4-FFF2-40B4-BE49-F238E27FC236}">
                    <a16:creationId xmlns:a16="http://schemas.microsoft.com/office/drawing/2014/main" id="{A4EBD93D-DFE3-EF4B-AEC1-EDD48C98E7B2}"/>
                  </a:ext>
                </a:extLst>
              </p:cNvPr>
              <p:cNvSpPr>
                <a:spLocks noChangeShapeType="1"/>
              </p:cNvSpPr>
              <p:nvPr/>
            </p:nvSpPr>
            <p:spPr bwMode="auto">
              <a:xfrm>
                <a:off x="4894263" y="2678113"/>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1" name="Line 26">
                <a:extLst>
                  <a:ext uri="{FF2B5EF4-FFF2-40B4-BE49-F238E27FC236}">
                    <a16:creationId xmlns:a16="http://schemas.microsoft.com/office/drawing/2014/main" id="{5E2BD35D-B982-1D48-993F-C7DE5145D353}"/>
                  </a:ext>
                </a:extLst>
              </p:cNvPr>
              <p:cNvSpPr>
                <a:spLocks noChangeShapeType="1"/>
              </p:cNvSpPr>
              <p:nvPr/>
            </p:nvSpPr>
            <p:spPr bwMode="auto">
              <a:xfrm flipH="1">
                <a:off x="1201738" y="25765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2" name="Line 27">
                <a:extLst>
                  <a:ext uri="{FF2B5EF4-FFF2-40B4-BE49-F238E27FC236}">
                    <a16:creationId xmlns:a16="http://schemas.microsoft.com/office/drawing/2014/main" id="{5FF3C971-1FD8-D247-9199-C93655079795}"/>
                  </a:ext>
                </a:extLst>
              </p:cNvPr>
              <p:cNvSpPr>
                <a:spLocks noChangeShapeType="1"/>
              </p:cNvSpPr>
              <p:nvPr/>
            </p:nvSpPr>
            <p:spPr bwMode="auto">
              <a:xfrm>
                <a:off x="4894263" y="257651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3" name="Line 28">
                <a:extLst>
                  <a:ext uri="{FF2B5EF4-FFF2-40B4-BE49-F238E27FC236}">
                    <a16:creationId xmlns:a16="http://schemas.microsoft.com/office/drawing/2014/main" id="{17067B95-A8EE-6048-89CC-42599368E2E9}"/>
                  </a:ext>
                </a:extLst>
              </p:cNvPr>
              <p:cNvSpPr>
                <a:spLocks noChangeShapeType="1"/>
              </p:cNvSpPr>
              <p:nvPr/>
            </p:nvSpPr>
            <p:spPr bwMode="auto">
              <a:xfrm flipH="1">
                <a:off x="1201738" y="24733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4" name="Line 29">
                <a:extLst>
                  <a:ext uri="{FF2B5EF4-FFF2-40B4-BE49-F238E27FC236}">
                    <a16:creationId xmlns:a16="http://schemas.microsoft.com/office/drawing/2014/main" id="{0B1A578D-288F-D641-A3CB-75778A618390}"/>
                  </a:ext>
                </a:extLst>
              </p:cNvPr>
              <p:cNvSpPr>
                <a:spLocks noChangeShapeType="1"/>
              </p:cNvSpPr>
              <p:nvPr/>
            </p:nvSpPr>
            <p:spPr bwMode="auto">
              <a:xfrm>
                <a:off x="4894263" y="24733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5" name="Line 30">
                <a:extLst>
                  <a:ext uri="{FF2B5EF4-FFF2-40B4-BE49-F238E27FC236}">
                    <a16:creationId xmlns:a16="http://schemas.microsoft.com/office/drawing/2014/main" id="{F8A102F7-7ED6-274E-8A8B-483A4FE3AB79}"/>
                  </a:ext>
                </a:extLst>
              </p:cNvPr>
              <p:cNvSpPr>
                <a:spLocks noChangeShapeType="1"/>
              </p:cNvSpPr>
              <p:nvPr/>
            </p:nvSpPr>
            <p:spPr bwMode="auto">
              <a:xfrm flipH="1">
                <a:off x="1201738" y="23717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6" name="Line 31">
                <a:extLst>
                  <a:ext uri="{FF2B5EF4-FFF2-40B4-BE49-F238E27FC236}">
                    <a16:creationId xmlns:a16="http://schemas.microsoft.com/office/drawing/2014/main" id="{3FF08CA8-3C91-634C-85BC-F2FB982C80B7}"/>
                  </a:ext>
                </a:extLst>
              </p:cNvPr>
              <p:cNvSpPr>
                <a:spLocks noChangeShapeType="1"/>
              </p:cNvSpPr>
              <p:nvPr/>
            </p:nvSpPr>
            <p:spPr bwMode="auto">
              <a:xfrm>
                <a:off x="4894263" y="23717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7" name="Rectangle 32">
                <a:extLst>
                  <a:ext uri="{FF2B5EF4-FFF2-40B4-BE49-F238E27FC236}">
                    <a16:creationId xmlns:a16="http://schemas.microsoft.com/office/drawing/2014/main" id="{F75F4123-4A84-3E4B-BCDE-284AEB63044C}"/>
                  </a:ext>
                </a:extLst>
              </p:cNvPr>
              <p:cNvSpPr>
                <a:spLocks noChangeArrowheads="1"/>
              </p:cNvSpPr>
              <p:nvPr/>
            </p:nvSpPr>
            <p:spPr bwMode="auto">
              <a:xfrm>
                <a:off x="1036638" y="2614613"/>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2</a:t>
                </a:r>
                <a:endParaRPr lang="it-IT" altLang="it-IT" dirty="0"/>
              </a:p>
            </p:txBody>
          </p:sp>
          <p:sp>
            <p:nvSpPr>
              <p:cNvPr id="38" name="Line 33">
                <a:extLst>
                  <a:ext uri="{FF2B5EF4-FFF2-40B4-BE49-F238E27FC236}">
                    <a16:creationId xmlns:a16="http://schemas.microsoft.com/office/drawing/2014/main" id="{3BEB9285-BCC5-BA4E-842F-3688598C1708}"/>
                  </a:ext>
                </a:extLst>
              </p:cNvPr>
              <p:cNvSpPr>
                <a:spLocks noChangeShapeType="1"/>
              </p:cNvSpPr>
              <p:nvPr/>
            </p:nvSpPr>
            <p:spPr bwMode="auto">
              <a:xfrm flipH="1">
                <a:off x="1176338" y="2270125"/>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39" name="Line 34">
                <a:extLst>
                  <a:ext uri="{FF2B5EF4-FFF2-40B4-BE49-F238E27FC236}">
                    <a16:creationId xmlns:a16="http://schemas.microsoft.com/office/drawing/2014/main" id="{4C37BB5A-AA36-6F45-BC82-2EAEBE0535A0}"/>
                  </a:ext>
                </a:extLst>
              </p:cNvPr>
              <p:cNvSpPr>
                <a:spLocks noChangeShapeType="1"/>
              </p:cNvSpPr>
              <p:nvPr/>
            </p:nvSpPr>
            <p:spPr bwMode="auto">
              <a:xfrm>
                <a:off x="4894263" y="2270125"/>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0" name="Line 35">
                <a:extLst>
                  <a:ext uri="{FF2B5EF4-FFF2-40B4-BE49-F238E27FC236}">
                    <a16:creationId xmlns:a16="http://schemas.microsoft.com/office/drawing/2014/main" id="{11432FB5-18D5-DD4C-AB3A-0D55A2FB44D4}"/>
                  </a:ext>
                </a:extLst>
              </p:cNvPr>
              <p:cNvSpPr>
                <a:spLocks noChangeShapeType="1"/>
              </p:cNvSpPr>
              <p:nvPr/>
            </p:nvSpPr>
            <p:spPr bwMode="auto">
              <a:xfrm flipH="1">
                <a:off x="1201738" y="21685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1" name="Line 36">
                <a:extLst>
                  <a:ext uri="{FF2B5EF4-FFF2-40B4-BE49-F238E27FC236}">
                    <a16:creationId xmlns:a16="http://schemas.microsoft.com/office/drawing/2014/main" id="{B0C6CD1C-705E-E946-9F1E-C970900BD23D}"/>
                  </a:ext>
                </a:extLst>
              </p:cNvPr>
              <p:cNvSpPr>
                <a:spLocks noChangeShapeType="1"/>
              </p:cNvSpPr>
              <p:nvPr/>
            </p:nvSpPr>
            <p:spPr bwMode="auto">
              <a:xfrm>
                <a:off x="4894263" y="21685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2" name="Line 37">
                <a:extLst>
                  <a:ext uri="{FF2B5EF4-FFF2-40B4-BE49-F238E27FC236}">
                    <a16:creationId xmlns:a16="http://schemas.microsoft.com/office/drawing/2014/main" id="{55431C0E-B1E8-9D4E-AB93-3BA1B04D4527}"/>
                  </a:ext>
                </a:extLst>
              </p:cNvPr>
              <p:cNvSpPr>
                <a:spLocks noChangeShapeType="1"/>
              </p:cNvSpPr>
              <p:nvPr/>
            </p:nvSpPr>
            <p:spPr bwMode="auto">
              <a:xfrm flipH="1">
                <a:off x="1201738" y="20669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3" name="Line 38">
                <a:extLst>
                  <a:ext uri="{FF2B5EF4-FFF2-40B4-BE49-F238E27FC236}">
                    <a16:creationId xmlns:a16="http://schemas.microsoft.com/office/drawing/2014/main" id="{AFE8D5F7-AC27-5C48-BB5F-BD30C31D8301}"/>
                  </a:ext>
                </a:extLst>
              </p:cNvPr>
              <p:cNvSpPr>
                <a:spLocks noChangeShapeType="1"/>
              </p:cNvSpPr>
              <p:nvPr/>
            </p:nvSpPr>
            <p:spPr bwMode="auto">
              <a:xfrm>
                <a:off x="4894263" y="2066925"/>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4" name="Line 39">
                <a:extLst>
                  <a:ext uri="{FF2B5EF4-FFF2-40B4-BE49-F238E27FC236}">
                    <a16:creationId xmlns:a16="http://schemas.microsoft.com/office/drawing/2014/main" id="{E8E63A00-B515-B546-823B-4E3AEA0A6CAB}"/>
                  </a:ext>
                </a:extLst>
              </p:cNvPr>
              <p:cNvSpPr>
                <a:spLocks noChangeShapeType="1"/>
              </p:cNvSpPr>
              <p:nvPr/>
            </p:nvSpPr>
            <p:spPr bwMode="auto">
              <a:xfrm flipH="1">
                <a:off x="1201738" y="19637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5" name="Line 40">
                <a:extLst>
                  <a:ext uri="{FF2B5EF4-FFF2-40B4-BE49-F238E27FC236}">
                    <a16:creationId xmlns:a16="http://schemas.microsoft.com/office/drawing/2014/main" id="{6F75E13D-11A1-524B-A57A-CF89B151FE19}"/>
                  </a:ext>
                </a:extLst>
              </p:cNvPr>
              <p:cNvSpPr>
                <a:spLocks noChangeShapeType="1"/>
              </p:cNvSpPr>
              <p:nvPr/>
            </p:nvSpPr>
            <p:spPr bwMode="auto">
              <a:xfrm>
                <a:off x="4894263" y="19637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6" name="Rectangle 41">
                <a:extLst>
                  <a:ext uri="{FF2B5EF4-FFF2-40B4-BE49-F238E27FC236}">
                    <a16:creationId xmlns:a16="http://schemas.microsoft.com/office/drawing/2014/main" id="{05EB46C0-932E-F14C-A3AB-280C49616EF1}"/>
                  </a:ext>
                </a:extLst>
              </p:cNvPr>
              <p:cNvSpPr>
                <a:spLocks noChangeArrowheads="1"/>
              </p:cNvSpPr>
              <p:nvPr/>
            </p:nvSpPr>
            <p:spPr bwMode="auto">
              <a:xfrm>
                <a:off x="1036638" y="2206625"/>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3</a:t>
                </a:r>
                <a:endParaRPr lang="it-IT" altLang="it-IT" dirty="0"/>
              </a:p>
            </p:txBody>
          </p:sp>
          <p:sp>
            <p:nvSpPr>
              <p:cNvPr id="47" name="Line 42">
                <a:extLst>
                  <a:ext uri="{FF2B5EF4-FFF2-40B4-BE49-F238E27FC236}">
                    <a16:creationId xmlns:a16="http://schemas.microsoft.com/office/drawing/2014/main" id="{E576F6E6-4F22-5E4F-8C47-EBD43A6E901B}"/>
                  </a:ext>
                </a:extLst>
              </p:cNvPr>
              <p:cNvSpPr>
                <a:spLocks noChangeShapeType="1"/>
              </p:cNvSpPr>
              <p:nvPr/>
            </p:nvSpPr>
            <p:spPr bwMode="auto">
              <a:xfrm flipH="1">
                <a:off x="1176338" y="1862138"/>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8" name="Line 43">
                <a:extLst>
                  <a:ext uri="{FF2B5EF4-FFF2-40B4-BE49-F238E27FC236}">
                    <a16:creationId xmlns:a16="http://schemas.microsoft.com/office/drawing/2014/main" id="{D2D7C33D-5BFD-CD4F-B69B-8F510E9EDADC}"/>
                  </a:ext>
                </a:extLst>
              </p:cNvPr>
              <p:cNvSpPr>
                <a:spLocks noChangeShapeType="1"/>
              </p:cNvSpPr>
              <p:nvPr/>
            </p:nvSpPr>
            <p:spPr bwMode="auto">
              <a:xfrm>
                <a:off x="4894263" y="1862138"/>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49" name="Line 44">
                <a:extLst>
                  <a:ext uri="{FF2B5EF4-FFF2-40B4-BE49-F238E27FC236}">
                    <a16:creationId xmlns:a16="http://schemas.microsoft.com/office/drawing/2014/main" id="{78FBB28F-2B39-904E-A108-3933F3244D0A}"/>
                  </a:ext>
                </a:extLst>
              </p:cNvPr>
              <p:cNvSpPr>
                <a:spLocks noChangeShapeType="1"/>
              </p:cNvSpPr>
              <p:nvPr/>
            </p:nvSpPr>
            <p:spPr bwMode="auto">
              <a:xfrm flipH="1">
                <a:off x="1201738" y="17605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0" name="Line 45">
                <a:extLst>
                  <a:ext uri="{FF2B5EF4-FFF2-40B4-BE49-F238E27FC236}">
                    <a16:creationId xmlns:a16="http://schemas.microsoft.com/office/drawing/2014/main" id="{991E3657-54B7-6C40-BD91-D8551BEC3A60}"/>
                  </a:ext>
                </a:extLst>
              </p:cNvPr>
              <p:cNvSpPr>
                <a:spLocks noChangeShapeType="1"/>
              </p:cNvSpPr>
              <p:nvPr/>
            </p:nvSpPr>
            <p:spPr bwMode="auto">
              <a:xfrm>
                <a:off x="4894263" y="17605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1" name="Line 46">
                <a:extLst>
                  <a:ext uri="{FF2B5EF4-FFF2-40B4-BE49-F238E27FC236}">
                    <a16:creationId xmlns:a16="http://schemas.microsoft.com/office/drawing/2014/main" id="{FD08DC28-3D67-C247-A664-A022F708144A}"/>
                  </a:ext>
                </a:extLst>
              </p:cNvPr>
              <p:cNvSpPr>
                <a:spLocks noChangeShapeType="1"/>
              </p:cNvSpPr>
              <p:nvPr/>
            </p:nvSpPr>
            <p:spPr bwMode="auto">
              <a:xfrm flipH="1">
                <a:off x="1201738" y="16589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2" name="Line 47">
                <a:extLst>
                  <a:ext uri="{FF2B5EF4-FFF2-40B4-BE49-F238E27FC236}">
                    <a16:creationId xmlns:a16="http://schemas.microsoft.com/office/drawing/2014/main" id="{A5EC8B72-365E-5440-A387-BEF6D588EFD9}"/>
                  </a:ext>
                </a:extLst>
              </p:cNvPr>
              <p:cNvSpPr>
                <a:spLocks noChangeShapeType="1"/>
              </p:cNvSpPr>
              <p:nvPr/>
            </p:nvSpPr>
            <p:spPr bwMode="auto">
              <a:xfrm>
                <a:off x="4894263" y="1658938"/>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3" name="Line 48">
                <a:extLst>
                  <a:ext uri="{FF2B5EF4-FFF2-40B4-BE49-F238E27FC236}">
                    <a16:creationId xmlns:a16="http://schemas.microsoft.com/office/drawing/2014/main" id="{AF2666D4-F689-374E-9F9B-84B9D71E896C}"/>
                  </a:ext>
                </a:extLst>
              </p:cNvPr>
              <p:cNvSpPr>
                <a:spLocks noChangeShapeType="1"/>
              </p:cNvSpPr>
              <p:nvPr/>
            </p:nvSpPr>
            <p:spPr bwMode="auto">
              <a:xfrm flipH="1">
                <a:off x="1201738" y="15557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4" name="Line 49">
                <a:extLst>
                  <a:ext uri="{FF2B5EF4-FFF2-40B4-BE49-F238E27FC236}">
                    <a16:creationId xmlns:a16="http://schemas.microsoft.com/office/drawing/2014/main" id="{2F2FB399-E888-BA41-A309-3888F63E414A}"/>
                  </a:ext>
                </a:extLst>
              </p:cNvPr>
              <p:cNvSpPr>
                <a:spLocks noChangeShapeType="1"/>
              </p:cNvSpPr>
              <p:nvPr/>
            </p:nvSpPr>
            <p:spPr bwMode="auto">
              <a:xfrm>
                <a:off x="4894263" y="15557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5" name="Rectangle 50">
                <a:extLst>
                  <a:ext uri="{FF2B5EF4-FFF2-40B4-BE49-F238E27FC236}">
                    <a16:creationId xmlns:a16="http://schemas.microsoft.com/office/drawing/2014/main" id="{CFBFAAE6-D0F5-7147-9AD8-37D45AF222E6}"/>
                  </a:ext>
                </a:extLst>
              </p:cNvPr>
              <p:cNvSpPr>
                <a:spLocks noChangeArrowheads="1"/>
              </p:cNvSpPr>
              <p:nvPr/>
            </p:nvSpPr>
            <p:spPr bwMode="auto">
              <a:xfrm>
                <a:off x="1036638" y="1798638"/>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4</a:t>
                </a:r>
                <a:endParaRPr lang="it-IT" altLang="it-IT" dirty="0"/>
              </a:p>
            </p:txBody>
          </p:sp>
          <p:sp>
            <p:nvSpPr>
              <p:cNvPr id="56" name="Line 51">
                <a:extLst>
                  <a:ext uri="{FF2B5EF4-FFF2-40B4-BE49-F238E27FC236}">
                    <a16:creationId xmlns:a16="http://schemas.microsoft.com/office/drawing/2014/main" id="{817350B2-8F78-FB4C-8695-9A9C690BCD86}"/>
                  </a:ext>
                </a:extLst>
              </p:cNvPr>
              <p:cNvSpPr>
                <a:spLocks noChangeShapeType="1"/>
              </p:cNvSpPr>
              <p:nvPr/>
            </p:nvSpPr>
            <p:spPr bwMode="auto">
              <a:xfrm flipH="1">
                <a:off x="1176338" y="1454150"/>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7" name="Line 52">
                <a:extLst>
                  <a:ext uri="{FF2B5EF4-FFF2-40B4-BE49-F238E27FC236}">
                    <a16:creationId xmlns:a16="http://schemas.microsoft.com/office/drawing/2014/main" id="{1424DC98-1E8B-E243-B812-F959D3CEA3D8}"/>
                  </a:ext>
                </a:extLst>
              </p:cNvPr>
              <p:cNvSpPr>
                <a:spLocks noChangeShapeType="1"/>
              </p:cNvSpPr>
              <p:nvPr/>
            </p:nvSpPr>
            <p:spPr bwMode="auto">
              <a:xfrm>
                <a:off x="4894263" y="1454150"/>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8" name="Line 53">
                <a:extLst>
                  <a:ext uri="{FF2B5EF4-FFF2-40B4-BE49-F238E27FC236}">
                    <a16:creationId xmlns:a16="http://schemas.microsoft.com/office/drawing/2014/main" id="{372AD018-419F-4446-B79B-3EF338DCB190}"/>
                  </a:ext>
                </a:extLst>
              </p:cNvPr>
              <p:cNvSpPr>
                <a:spLocks noChangeShapeType="1"/>
              </p:cNvSpPr>
              <p:nvPr/>
            </p:nvSpPr>
            <p:spPr bwMode="auto">
              <a:xfrm flipH="1">
                <a:off x="1201738" y="13525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59" name="Line 54">
                <a:extLst>
                  <a:ext uri="{FF2B5EF4-FFF2-40B4-BE49-F238E27FC236}">
                    <a16:creationId xmlns:a16="http://schemas.microsoft.com/office/drawing/2014/main" id="{749DCF4B-7B10-6F43-AC85-ACA1371F167D}"/>
                  </a:ext>
                </a:extLst>
              </p:cNvPr>
              <p:cNvSpPr>
                <a:spLocks noChangeShapeType="1"/>
              </p:cNvSpPr>
              <p:nvPr/>
            </p:nvSpPr>
            <p:spPr bwMode="auto">
              <a:xfrm>
                <a:off x="4894263" y="13525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0" name="Line 55">
                <a:extLst>
                  <a:ext uri="{FF2B5EF4-FFF2-40B4-BE49-F238E27FC236}">
                    <a16:creationId xmlns:a16="http://schemas.microsoft.com/office/drawing/2014/main" id="{D2108249-D581-4F46-944E-6D0932069A82}"/>
                  </a:ext>
                </a:extLst>
              </p:cNvPr>
              <p:cNvSpPr>
                <a:spLocks noChangeShapeType="1"/>
              </p:cNvSpPr>
              <p:nvPr/>
            </p:nvSpPr>
            <p:spPr bwMode="auto">
              <a:xfrm flipH="1">
                <a:off x="1201738" y="12509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1" name="Line 56">
                <a:extLst>
                  <a:ext uri="{FF2B5EF4-FFF2-40B4-BE49-F238E27FC236}">
                    <a16:creationId xmlns:a16="http://schemas.microsoft.com/office/drawing/2014/main" id="{40004C9A-8F7B-414E-A22D-03B89221D6F5}"/>
                  </a:ext>
                </a:extLst>
              </p:cNvPr>
              <p:cNvSpPr>
                <a:spLocks noChangeShapeType="1"/>
              </p:cNvSpPr>
              <p:nvPr/>
            </p:nvSpPr>
            <p:spPr bwMode="auto">
              <a:xfrm>
                <a:off x="4894263" y="1250950"/>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2" name="Line 57">
                <a:extLst>
                  <a:ext uri="{FF2B5EF4-FFF2-40B4-BE49-F238E27FC236}">
                    <a16:creationId xmlns:a16="http://schemas.microsoft.com/office/drawing/2014/main" id="{516D69E8-BA57-D247-9C5E-B4FAD2D9B4A2}"/>
                  </a:ext>
                </a:extLst>
              </p:cNvPr>
              <p:cNvSpPr>
                <a:spLocks noChangeShapeType="1"/>
              </p:cNvSpPr>
              <p:nvPr/>
            </p:nvSpPr>
            <p:spPr bwMode="auto">
              <a:xfrm flipH="1">
                <a:off x="1201738" y="114776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3" name="Line 58">
                <a:extLst>
                  <a:ext uri="{FF2B5EF4-FFF2-40B4-BE49-F238E27FC236}">
                    <a16:creationId xmlns:a16="http://schemas.microsoft.com/office/drawing/2014/main" id="{C87F490B-CBC7-FF41-8CA8-A17DEF8A5AFD}"/>
                  </a:ext>
                </a:extLst>
              </p:cNvPr>
              <p:cNvSpPr>
                <a:spLocks noChangeShapeType="1"/>
              </p:cNvSpPr>
              <p:nvPr/>
            </p:nvSpPr>
            <p:spPr bwMode="auto">
              <a:xfrm>
                <a:off x="4894263" y="1147763"/>
                <a:ext cx="254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4" name="Rectangle 59">
                <a:extLst>
                  <a:ext uri="{FF2B5EF4-FFF2-40B4-BE49-F238E27FC236}">
                    <a16:creationId xmlns:a16="http://schemas.microsoft.com/office/drawing/2014/main" id="{48CC042A-290A-7C4D-BC66-3FAC58A67DC6}"/>
                  </a:ext>
                </a:extLst>
              </p:cNvPr>
              <p:cNvSpPr>
                <a:spLocks noChangeArrowheads="1"/>
              </p:cNvSpPr>
              <p:nvPr/>
            </p:nvSpPr>
            <p:spPr bwMode="auto">
              <a:xfrm>
                <a:off x="1036638" y="1390650"/>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5</a:t>
                </a:r>
                <a:endParaRPr lang="it-IT" altLang="it-IT" dirty="0"/>
              </a:p>
            </p:txBody>
          </p:sp>
          <p:sp>
            <p:nvSpPr>
              <p:cNvPr id="65" name="Line 60">
                <a:extLst>
                  <a:ext uri="{FF2B5EF4-FFF2-40B4-BE49-F238E27FC236}">
                    <a16:creationId xmlns:a16="http://schemas.microsoft.com/office/drawing/2014/main" id="{905BAFC9-7B20-EE42-9F94-257EE9B868C5}"/>
                  </a:ext>
                </a:extLst>
              </p:cNvPr>
              <p:cNvSpPr>
                <a:spLocks noChangeShapeType="1"/>
              </p:cNvSpPr>
              <p:nvPr/>
            </p:nvSpPr>
            <p:spPr bwMode="auto">
              <a:xfrm flipH="1">
                <a:off x="1176338" y="1046163"/>
                <a:ext cx="50800"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6" name="Line 61">
                <a:extLst>
                  <a:ext uri="{FF2B5EF4-FFF2-40B4-BE49-F238E27FC236}">
                    <a16:creationId xmlns:a16="http://schemas.microsoft.com/office/drawing/2014/main" id="{829037AF-2183-8547-8FAA-22CD81464494}"/>
                  </a:ext>
                </a:extLst>
              </p:cNvPr>
              <p:cNvSpPr>
                <a:spLocks noChangeShapeType="1"/>
              </p:cNvSpPr>
              <p:nvPr/>
            </p:nvSpPr>
            <p:spPr bwMode="auto">
              <a:xfrm>
                <a:off x="4894263" y="1046163"/>
                <a:ext cx="52388"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67" name="Rectangle 62">
                <a:extLst>
                  <a:ext uri="{FF2B5EF4-FFF2-40B4-BE49-F238E27FC236}">
                    <a16:creationId xmlns:a16="http://schemas.microsoft.com/office/drawing/2014/main" id="{AFFFA742-137B-164C-ACDB-F6726612A8E2}"/>
                  </a:ext>
                </a:extLst>
              </p:cNvPr>
              <p:cNvSpPr>
                <a:spLocks noChangeArrowheads="1"/>
              </p:cNvSpPr>
              <p:nvPr/>
            </p:nvSpPr>
            <p:spPr bwMode="auto">
              <a:xfrm>
                <a:off x="1036638" y="982663"/>
                <a:ext cx="78548" cy="171630"/>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defTabSz="914400"/>
                <a:r>
                  <a:rPr lang="it-IT" altLang="it-IT" sz="1100" dirty="0"/>
                  <a:t>6</a:t>
                </a:r>
                <a:endParaRPr lang="it-IT" altLang="it-IT" dirty="0"/>
              </a:p>
            </p:txBody>
          </p:sp>
          <p:sp>
            <p:nvSpPr>
              <p:cNvPr id="68" name="Rectangle 63">
                <a:extLst>
                  <a:ext uri="{FF2B5EF4-FFF2-40B4-BE49-F238E27FC236}">
                    <a16:creationId xmlns:a16="http://schemas.microsoft.com/office/drawing/2014/main" id="{1F14332C-7A79-3841-B9C8-94D467D40D1C}"/>
                  </a:ext>
                </a:extLst>
              </p:cNvPr>
              <p:cNvSpPr>
                <a:spLocks noChangeArrowheads="1"/>
              </p:cNvSpPr>
              <p:nvPr/>
            </p:nvSpPr>
            <p:spPr bwMode="auto">
              <a:xfrm rot="16200000">
                <a:off x="188087" y="2130964"/>
                <a:ext cx="1284523" cy="204134"/>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algn="ctr" defTabSz="914400"/>
                <a:r>
                  <a:rPr lang="it-IT" altLang="it-IT" sz="2000" dirty="0">
                    <a:latin typeface="Calibri" panose="020F0502020204030204" pitchFamily="34" charset="0"/>
                    <a:cs typeface="Calibri" panose="020F0502020204030204" pitchFamily="34" charset="0"/>
                  </a:rPr>
                  <a:t>Telomere  </a:t>
                </a:r>
                <a:r>
                  <a:rPr lang="it-IT" altLang="it-IT" sz="2000" dirty="0" err="1">
                    <a:latin typeface="Calibri" panose="020F0502020204030204" pitchFamily="34" charset="0"/>
                    <a:cs typeface="Calibri" panose="020F0502020204030204" pitchFamily="34" charset="0"/>
                  </a:rPr>
                  <a:t>lenght</a:t>
                </a:r>
                <a:endParaRPr lang="it-IT" altLang="it-IT" sz="2000" dirty="0">
                  <a:latin typeface="Calibri" panose="020F0502020204030204" pitchFamily="34" charset="0"/>
                  <a:cs typeface="Calibri" panose="020F0502020204030204" pitchFamily="34" charset="0"/>
                </a:endParaRPr>
              </a:p>
            </p:txBody>
          </p:sp>
          <p:sp>
            <p:nvSpPr>
              <p:cNvPr id="69" name="Line 64">
                <a:extLst>
                  <a:ext uri="{FF2B5EF4-FFF2-40B4-BE49-F238E27FC236}">
                    <a16:creationId xmlns:a16="http://schemas.microsoft.com/office/drawing/2014/main" id="{BBAA521E-5FE2-D74A-B18F-A6A66C4FA6F5}"/>
                  </a:ext>
                </a:extLst>
              </p:cNvPr>
              <p:cNvSpPr>
                <a:spLocks noChangeShapeType="1"/>
              </p:cNvSpPr>
              <p:nvPr/>
            </p:nvSpPr>
            <p:spPr bwMode="auto">
              <a:xfrm>
                <a:off x="1227138" y="3494088"/>
                <a:ext cx="3667125"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0" name="Line 65">
                <a:extLst>
                  <a:ext uri="{FF2B5EF4-FFF2-40B4-BE49-F238E27FC236}">
                    <a16:creationId xmlns:a16="http://schemas.microsoft.com/office/drawing/2014/main" id="{6864CB1B-6D5C-9546-9EC4-20B460CAA079}"/>
                  </a:ext>
                </a:extLst>
              </p:cNvPr>
              <p:cNvSpPr>
                <a:spLocks noChangeShapeType="1"/>
              </p:cNvSpPr>
              <p:nvPr/>
            </p:nvSpPr>
            <p:spPr bwMode="auto">
              <a:xfrm>
                <a:off x="2144713" y="3494088"/>
                <a:ext cx="0" cy="2540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1" name="Line 66">
                <a:extLst>
                  <a:ext uri="{FF2B5EF4-FFF2-40B4-BE49-F238E27FC236}">
                    <a16:creationId xmlns:a16="http://schemas.microsoft.com/office/drawing/2014/main" id="{D170F841-FC03-1249-8485-D849BF79649D}"/>
                  </a:ext>
                </a:extLst>
              </p:cNvPr>
              <p:cNvSpPr>
                <a:spLocks noChangeShapeType="1"/>
              </p:cNvSpPr>
              <p:nvPr/>
            </p:nvSpPr>
            <p:spPr bwMode="auto">
              <a:xfrm flipV="1">
                <a:off x="2144713" y="1020763"/>
                <a:ext cx="0" cy="2540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2" name="Rectangle 67">
                <a:extLst>
                  <a:ext uri="{FF2B5EF4-FFF2-40B4-BE49-F238E27FC236}">
                    <a16:creationId xmlns:a16="http://schemas.microsoft.com/office/drawing/2014/main" id="{91B18B55-4685-294F-BB24-EE7717ED2276}"/>
                  </a:ext>
                </a:extLst>
              </p:cNvPr>
              <p:cNvSpPr>
                <a:spLocks noChangeArrowheads="1"/>
              </p:cNvSpPr>
              <p:nvPr/>
            </p:nvSpPr>
            <p:spPr bwMode="auto">
              <a:xfrm>
                <a:off x="1765441" y="3582116"/>
                <a:ext cx="744622" cy="199631"/>
              </a:xfrm>
              <a:prstGeom prst="rect">
                <a:avLst/>
              </a:prstGeom>
              <a:noFill/>
              <a:ln w="9525">
                <a:noFill/>
                <a:miter lim="800000"/>
                <a:headEnd/>
                <a:tailEnd/>
              </a:ln>
            </p:spPr>
            <p:txBody>
              <a:bodyPr wrap="non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algn="ctr" defTabSz="914400"/>
                <a:r>
                  <a:rPr lang="it-IT" altLang="it-IT" dirty="0">
                    <a:latin typeface="Calibri" panose="020F0502020204030204" pitchFamily="34" charset="0"/>
                    <a:cs typeface="Calibri" panose="020F0502020204030204" pitchFamily="34" charset="0"/>
                  </a:rPr>
                  <a:t>IPF </a:t>
                </a:r>
                <a:r>
                  <a:rPr lang="it-IT" altLang="it-IT" dirty="0" err="1">
                    <a:latin typeface="Calibri" panose="020F0502020204030204" pitchFamily="34" charset="0"/>
                    <a:cs typeface="Calibri" panose="020F0502020204030204" pitchFamily="34" charset="0"/>
                  </a:rPr>
                  <a:t>patients</a:t>
                </a:r>
                <a:endParaRPr lang="it-IT" altLang="it-IT" dirty="0">
                  <a:latin typeface="Calibri" panose="020F0502020204030204" pitchFamily="34" charset="0"/>
                  <a:cs typeface="Calibri" panose="020F0502020204030204" pitchFamily="34" charset="0"/>
                </a:endParaRPr>
              </a:p>
            </p:txBody>
          </p:sp>
          <p:sp>
            <p:nvSpPr>
              <p:cNvPr id="73" name="Line 68">
                <a:extLst>
                  <a:ext uri="{FF2B5EF4-FFF2-40B4-BE49-F238E27FC236}">
                    <a16:creationId xmlns:a16="http://schemas.microsoft.com/office/drawing/2014/main" id="{BD560CED-068B-234B-8215-EB7C1F495987}"/>
                  </a:ext>
                </a:extLst>
              </p:cNvPr>
              <p:cNvSpPr>
                <a:spLocks noChangeShapeType="1"/>
              </p:cNvSpPr>
              <p:nvPr/>
            </p:nvSpPr>
            <p:spPr bwMode="auto">
              <a:xfrm>
                <a:off x="3978276" y="3494088"/>
                <a:ext cx="0" cy="2540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4" name="Line 69">
                <a:extLst>
                  <a:ext uri="{FF2B5EF4-FFF2-40B4-BE49-F238E27FC236}">
                    <a16:creationId xmlns:a16="http://schemas.microsoft.com/office/drawing/2014/main" id="{26DEA316-0FA1-CC49-B8B8-63833F4812FD}"/>
                  </a:ext>
                </a:extLst>
              </p:cNvPr>
              <p:cNvSpPr>
                <a:spLocks noChangeShapeType="1"/>
              </p:cNvSpPr>
              <p:nvPr/>
            </p:nvSpPr>
            <p:spPr bwMode="auto">
              <a:xfrm flipV="1">
                <a:off x="3978276" y="1020763"/>
                <a:ext cx="0" cy="2540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5" name="Rectangle 70">
                <a:extLst>
                  <a:ext uri="{FF2B5EF4-FFF2-40B4-BE49-F238E27FC236}">
                    <a16:creationId xmlns:a16="http://schemas.microsoft.com/office/drawing/2014/main" id="{3448B581-E49B-184B-9888-1FAD58A62C3C}"/>
                  </a:ext>
                </a:extLst>
              </p:cNvPr>
              <p:cNvSpPr>
                <a:spLocks noChangeArrowheads="1"/>
              </p:cNvSpPr>
              <p:nvPr/>
            </p:nvSpPr>
            <p:spPr bwMode="auto">
              <a:xfrm>
                <a:off x="3628786" y="3583725"/>
                <a:ext cx="601471" cy="399262"/>
              </a:xfrm>
              <a:prstGeom prst="rect">
                <a:avLst/>
              </a:prstGeom>
              <a:noFill/>
              <a:ln w="9525">
                <a:noFill/>
                <a:miter lim="800000"/>
                <a:headEnd/>
                <a:tailEnd/>
              </a:ln>
            </p:spPr>
            <p:txBody>
              <a:bodyPr wrap="square" lIns="0" tIns="0" rIns="0" bIns="0">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algn="ctr" defTabSz="914400"/>
                <a:r>
                  <a:rPr lang="it-IT" altLang="it-IT" dirty="0" err="1">
                    <a:latin typeface="Calibri" panose="020F0502020204030204" pitchFamily="34" charset="0"/>
                    <a:cs typeface="Calibri" panose="020F0502020204030204" pitchFamily="34" charset="0"/>
                  </a:rPr>
                  <a:t>Healthy</a:t>
                </a:r>
                <a:r>
                  <a:rPr lang="it-IT" altLang="it-IT" dirty="0">
                    <a:latin typeface="Calibri" panose="020F0502020204030204" pitchFamily="34" charset="0"/>
                    <a:cs typeface="Calibri" panose="020F0502020204030204" pitchFamily="34" charset="0"/>
                  </a:rPr>
                  <a:t> </a:t>
                </a:r>
              </a:p>
              <a:p>
                <a:pPr algn="ctr" defTabSz="914400"/>
                <a:r>
                  <a:rPr lang="it-IT" altLang="it-IT" dirty="0" err="1">
                    <a:latin typeface="Calibri" panose="020F0502020204030204" pitchFamily="34" charset="0"/>
                    <a:cs typeface="Calibri" panose="020F0502020204030204" pitchFamily="34" charset="0"/>
                  </a:rPr>
                  <a:t>controls</a:t>
                </a:r>
                <a:endParaRPr lang="it-IT" altLang="it-IT" dirty="0">
                  <a:latin typeface="Calibri" panose="020F0502020204030204" pitchFamily="34" charset="0"/>
                  <a:cs typeface="Calibri" panose="020F0502020204030204" pitchFamily="34" charset="0"/>
                </a:endParaRPr>
              </a:p>
            </p:txBody>
          </p:sp>
          <p:sp>
            <p:nvSpPr>
              <p:cNvPr id="76" name="Line 74">
                <a:extLst>
                  <a:ext uri="{FF2B5EF4-FFF2-40B4-BE49-F238E27FC236}">
                    <a16:creationId xmlns:a16="http://schemas.microsoft.com/office/drawing/2014/main" id="{073A4DD3-900E-C046-A13A-091AAF018F6E}"/>
                  </a:ext>
                </a:extLst>
              </p:cNvPr>
              <p:cNvSpPr>
                <a:spLocks noChangeShapeType="1"/>
              </p:cNvSpPr>
              <p:nvPr/>
            </p:nvSpPr>
            <p:spPr bwMode="auto">
              <a:xfrm>
                <a:off x="1239838" y="1046163"/>
                <a:ext cx="3654425"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7" name="Line 75">
                <a:extLst>
                  <a:ext uri="{FF2B5EF4-FFF2-40B4-BE49-F238E27FC236}">
                    <a16:creationId xmlns:a16="http://schemas.microsoft.com/office/drawing/2014/main" id="{8009F0E2-D053-0840-B755-9F48F313F587}"/>
                  </a:ext>
                </a:extLst>
              </p:cNvPr>
              <p:cNvSpPr>
                <a:spLocks noChangeShapeType="1"/>
              </p:cNvSpPr>
              <p:nvPr/>
            </p:nvSpPr>
            <p:spPr bwMode="auto">
              <a:xfrm flipV="1">
                <a:off x="4894263" y="1046163"/>
                <a:ext cx="0" cy="2447925"/>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8" name="Line 76">
                <a:extLst>
                  <a:ext uri="{FF2B5EF4-FFF2-40B4-BE49-F238E27FC236}">
                    <a16:creationId xmlns:a16="http://schemas.microsoft.com/office/drawing/2014/main" id="{62969F0A-C432-E647-8BB7-23C2051FD36B}"/>
                  </a:ext>
                </a:extLst>
              </p:cNvPr>
              <p:cNvSpPr>
                <a:spLocks noChangeShapeType="1"/>
              </p:cNvSpPr>
              <p:nvPr/>
            </p:nvSpPr>
            <p:spPr bwMode="auto">
              <a:xfrm>
                <a:off x="1227138" y="3494088"/>
                <a:ext cx="3667125" cy="0"/>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79" name="Line 77">
                <a:extLst>
                  <a:ext uri="{FF2B5EF4-FFF2-40B4-BE49-F238E27FC236}">
                    <a16:creationId xmlns:a16="http://schemas.microsoft.com/office/drawing/2014/main" id="{E71734C2-8D90-0D40-97AC-197833D510BE}"/>
                  </a:ext>
                </a:extLst>
              </p:cNvPr>
              <p:cNvSpPr>
                <a:spLocks noChangeShapeType="1"/>
              </p:cNvSpPr>
              <p:nvPr/>
            </p:nvSpPr>
            <p:spPr bwMode="auto">
              <a:xfrm flipV="1">
                <a:off x="1227138" y="1046163"/>
                <a:ext cx="0" cy="2447925"/>
              </a:xfrm>
              <a:prstGeom prst="line">
                <a:avLst/>
              </a:prstGeom>
              <a:no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p>
            </p:txBody>
          </p:sp>
          <p:sp>
            <p:nvSpPr>
              <p:cNvPr id="80" name="Oval 78">
                <a:extLst>
                  <a:ext uri="{FF2B5EF4-FFF2-40B4-BE49-F238E27FC236}">
                    <a16:creationId xmlns:a16="http://schemas.microsoft.com/office/drawing/2014/main" id="{449B7524-F69F-CA48-B17B-1EE5F51DECD0}"/>
                  </a:ext>
                </a:extLst>
              </p:cNvPr>
              <p:cNvSpPr>
                <a:spLocks noChangeArrowheads="1"/>
              </p:cNvSpPr>
              <p:nvPr/>
            </p:nvSpPr>
            <p:spPr bwMode="auto">
              <a:xfrm>
                <a:off x="2145759" y="2963863"/>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1" name="Oval 79">
                <a:extLst>
                  <a:ext uri="{FF2B5EF4-FFF2-40B4-BE49-F238E27FC236}">
                    <a16:creationId xmlns:a16="http://schemas.microsoft.com/office/drawing/2014/main" id="{BBC6A999-87B0-B344-A84A-D4514924EA31}"/>
                  </a:ext>
                </a:extLst>
              </p:cNvPr>
              <p:cNvSpPr>
                <a:spLocks noChangeArrowheads="1"/>
              </p:cNvSpPr>
              <p:nvPr/>
            </p:nvSpPr>
            <p:spPr bwMode="auto">
              <a:xfrm>
                <a:off x="2100263" y="3105150"/>
                <a:ext cx="88900" cy="88900"/>
              </a:xfrm>
              <a:prstGeom prst="ellipse">
                <a:avLst/>
              </a:prstGeom>
              <a:solidFill>
                <a:srgbClr val="0000FF"/>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2" name="Oval 80">
                <a:extLst>
                  <a:ext uri="{FF2B5EF4-FFF2-40B4-BE49-F238E27FC236}">
                    <a16:creationId xmlns:a16="http://schemas.microsoft.com/office/drawing/2014/main" id="{9D54EBD5-AC1F-704C-9839-544FDB29A1FE}"/>
                  </a:ext>
                </a:extLst>
              </p:cNvPr>
              <p:cNvSpPr>
                <a:spLocks noChangeArrowheads="1"/>
              </p:cNvSpPr>
              <p:nvPr/>
            </p:nvSpPr>
            <p:spPr bwMode="auto">
              <a:xfrm>
                <a:off x="2139251" y="30162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3" name="Oval 81">
                <a:extLst>
                  <a:ext uri="{FF2B5EF4-FFF2-40B4-BE49-F238E27FC236}">
                    <a16:creationId xmlns:a16="http://schemas.microsoft.com/office/drawing/2014/main" id="{505FE7C1-C757-C24C-9588-64713AD82176}"/>
                  </a:ext>
                </a:extLst>
              </p:cNvPr>
              <p:cNvSpPr>
                <a:spLocks noChangeArrowheads="1"/>
              </p:cNvSpPr>
              <p:nvPr/>
            </p:nvSpPr>
            <p:spPr bwMode="auto">
              <a:xfrm>
                <a:off x="2067345" y="2951163"/>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4" name="Oval 82">
                <a:extLst>
                  <a:ext uri="{FF2B5EF4-FFF2-40B4-BE49-F238E27FC236}">
                    <a16:creationId xmlns:a16="http://schemas.microsoft.com/office/drawing/2014/main" id="{8F35DF03-A6E3-774F-B4A8-D72157FD19F4}"/>
                  </a:ext>
                </a:extLst>
              </p:cNvPr>
              <p:cNvSpPr>
                <a:spLocks noChangeArrowheads="1"/>
              </p:cNvSpPr>
              <p:nvPr/>
            </p:nvSpPr>
            <p:spPr bwMode="auto">
              <a:xfrm>
                <a:off x="2055952" y="30289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5" name="Oval 83">
                <a:extLst>
                  <a:ext uri="{FF2B5EF4-FFF2-40B4-BE49-F238E27FC236}">
                    <a16:creationId xmlns:a16="http://schemas.microsoft.com/office/drawing/2014/main" id="{A312CD09-CCC6-9A40-BC9F-5569E56396DE}"/>
                  </a:ext>
                </a:extLst>
              </p:cNvPr>
              <p:cNvSpPr>
                <a:spLocks noChangeArrowheads="1"/>
              </p:cNvSpPr>
              <p:nvPr/>
            </p:nvSpPr>
            <p:spPr bwMode="auto">
              <a:xfrm>
                <a:off x="2100263" y="3359150"/>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6" name="Oval 84">
                <a:extLst>
                  <a:ext uri="{FF2B5EF4-FFF2-40B4-BE49-F238E27FC236}">
                    <a16:creationId xmlns:a16="http://schemas.microsoft.com/office/drawing/2014/main" id="{2B11464C-58DB-E14E-A2BA-EE6730A0DED8}"/>
                  </a:ext>
                </a:extLst>
              </p:cNvPr>
              <p:cNvSpPr>
                <a:spLocks noChangeArrowheads="1"/>
              </p:cNvSpPr>
              <p:nvPr/>
            </p:nvSpPr>
            <p:spPr bwMode="auto">
              <a:xfrm>
                <a:off x="2100263" y="32956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7" name="Oval 85">
                <a:extLst>
                  <a:ext uri="{FF2B5EF4-FFF2-40B4-BE49-F238E27FC236}">
                    <a16:creationId xmlns:a16="http://schemas.microsoft.com/office/drawing/2014/main" id="{EB02E5BB-D375-FB40-A2D0-901AC9714EEE}"/>
                  </a:ext>
                </a:extLst>
              </p:cNvPr>
              <p:cNvSpPr>
                <a:spLocks noChangeArrowheads="1"/>
              </p:cNvSpPr>
              <p:nvPr/>
            </p:nvSpPr>
            <p:spPr bwMode="auto">
              <a:xfrm>
                <a:off x="2100263" y="2505075"/>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8" name="Oval 86">
                <a:extLst>
                  <a:ext uri="{FF2B5EF4-FFF2-40B4-BE49-F238E27FC236}">
                    <a16:creationId xmlns:a16="http://schemas.microsoft.com/office/drawing/2014/main" id="{4CB7D701-EC61-674F-A6AF-87AE60735D80}"/>
                  </a:ext>
                </a:extLst>
              </p:cNvPr>
              <p:cNvSpPr>
                <a:spLocks noChangeArrowheads="1"/>
              </p:cNvSpPr>
              <p:nvPr/>
            </p:nvSpPr>
            <p:spPr bwMode="auto">
              <a:xfrm>
                <a:off x="2097751" y="2874963"/>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89" name="Oval 87">
                <a:extLst>
                  <a:ext uri="{FF2B5EF4-FFF2-40B4-BE49-F238E27FC236}">
                    <a16:creationId xmlns:a16="http://schemas.microsoft.com/office/drawing/2014/main" id="{43976E7C-B926-594F-AF1F-086851432EAB}"/>
                  </a:ext>
                </a:extLst>
              </p:cNvPr>
              <p:cNvSpPr>
                <a:spLocks noChangeArrowheads="1"/>
              </p:cNvSpPr>
              <p:nvPr/>
            </p:nvSpPr>
            <p:spPr bwMode="auto">
              <a:xfrm>
                <a:off x="2094977" y="2811463"/>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0" name="Oval 88">
                <a:extLst>
                  <a:ext uri="{FF2B5EF4-FFF2-40B4-BE49-F238E27FC236}">
                    <a16:creationId xmlns:a16="http://schemas.microsoft.com/office/drawing/2014/main" id="{270F8A8F-5D71-6D45-BCE7-711EFB548D94}"/>
                  </a:ext>
                </a:extLst>
              </p:cNvPr>
              <p:cNvSpPr>
                <a:spLocks noChangeArrowheads="1"/>
              </p:cNvSpPr>
              <p:nvPr/>
            </p:nvSpPr>
            <p:spPr bwMode="auto">
              <a:xfrm>
                <a:off x="2001578" y="2913063"/>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1" name="Oval 89">
                <a:extLst>
                  <a:ext uri="{FF2B5EF4-FFF2-40B4-BE49-F238E27FC236}">
                    <a16:creationId xmlns:a16="http://schemas.microsoft.com/office/drawing/2014/main" id="{2A06C87B-14C2-A046-B11B-AFBF2980F437}"/>
                  </a:ext>
                </a:extLst>
              </p:cNvPr>
              <p:cNvSpPr>
                <a:spLocks noChangeArrowheads="1"/>
              </p:cNvSpPr>
              <p:nvPr/>
            </p:nvSpPr>
            <p:spPr bwMode="auto">
              <a:xfrm>
                <a:off x="2100263" y="2200275"/>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2" name="Oval 90">
                <a:extLst>
                  <a:ext uri="{FF2B5EF4-FFF2-40B4-BE49-F238E27FC236}">
                    <a16:creationId xmlns:a16="http://schemas.microsoft.com/office/drawing/2014/main" id="{EDD9B65D-B970-B342-A9BD-A3882D230275}"/>
                  </a:ext>
                </a:extLst>
              </p:cNvPr>
              <p:cNvSpPr>
                <a:spLocks noChangeArrowheads="1"/>
              </p:cNvSpPr>
              <p:nvPr/>
            </p:nvSpPr>
            <p:spPr bwMode="auto">
              <a:xfrm>
                <a:off x="2100263" y="31051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3" name="Oval 91">
                <a:extLst>
                  <a:ext uri="{FF2B5EF4-FFF2-40B4-BE49-F238E27FC236}">
                    <a16:creationId xmlns:a16="http://schemas.microsoft.com/office/drawing/2014/main" id="{0A41056D-9A59-7B48-A1B3-729C14C4B081}"/>
                  </a:ext>
                </a:extLst>
              </p:cNvPr>
              <p:cNvSpPr>
                <a:spLocks noChangeArrowheads="1"/>
              </p:cNvSpPr>
              <p:nvPr/>
            </p:nvSpPr>
            <p:spPr bwMode="auto">
              <a:xfrm>
                <a:off x="1971257" y="29781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4" name="Oval 92">
                <a:extLst>
                  <a:ext uri="{FF2B5EF4-FFF2-40B4-BE49-F238E27FC236}">
                    <a16:creationId xmlns:a16="http://schemas.microsoft.com/office/drawing/2014/main" id="{A326EBC7-1FF9-024F-8710-6B97B53AD3A4}"/>
                  </a:ext>
                </a:extLst>
              </p:cNvPr>
              <p:cNvSpPr>
                <a:spLocks noChangeArrowheads="1"/>
              </p:cNvSpPr>
              <p:nvPr/>
            </p:nvSpPr>
            <p:spPr bwMode="auto">
              <a:xfrm>
                <a:off x="2155651" y="32448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5" name="Oval 93">
                <a:extLst>
                  <a:ext uri="{FF2B5EF4-FFF2-40B4-BE49-F238E27FC236}">
                    <a16:creationId xmlns:a16="http://schemas.microsoft.com/office/drawing/2014/main" id="{5CBDEA9C-234E-2046-A3E5-A4F6D6561F06}"/>
                  </a:ext>
                </a:extLst>
              </p:cNvPr>
              <p:cNvSpPr>
                <a:spLocks noChangeArrowheads="1"/>
              </p:cNvSpPr>
              <p:nvPr/>
            </p:nvSpPr>
            <p:spPr bwMode="auto">
              <a:xfrm>
                <a:off x="2248409" y="29908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6" name="Oval 94">
                <a:extLst>
                  <a:ext uri="{FF2B5EF4-FFF2-40B4-BE49-F238E27FC236}">
                    <a16:creationId xmlns:a16="http://schemas.microsoft.com/office/drawing/2014/main" id="{2F6A151D-6765-4843-A832-7D4ACEBB5410}"/>
                  </a:ext>
                </a:extLst>
              </p:cNvPr>
              <p:cNvSpPr>
                <a:spLocks noChangeArrowheads="1"/>
              </p:cNvSpPr>
              <p:nvPr/>
            </p:nvSpPr>
            <p:spPr bwMode="auto">
              <a:xfrm>
                <a:off x="2207431" y="31305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7" name="Oval 95">
                <a:extLst>
                  <a:ext uri="{FF2B5EF4-FFF2-40B4-BE49-F238E27FC236}">
                    <a16:creationId xmlns:a16="http://schemas.microsoft.com/office/drawing/2014/main" id="{3DB88DD2-114E-354D-9860-B7C214CF3F98}"/>
                  </a:ext>
                </a:extLst>
              </p:cNvPr>
              <p:cNvSpPr>
                <a:spLocks noChangeArrowheads="1"/>
              </p:cNvSpPr>
              <p:nvPr/>
            </p:nvSpPr>
            <p:spPr bwMode="auto">
              <a:xfrm>
                <a:off x="2100263" y="1982788"/>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8" name="Oval 96">
                <a:extLst>
                  <a:ext uri="{FF2B5EF4-FFF2-40B4-BE49-F238E27FC236}">
                    <a16:creationId xmlns:a16="http://schemas.microsoft.com/office/drawing/2014/main" id="{49473359-81D7-AF4D-A979-26E837D30874}"/>
                  </a:ext>
                </a:extLst>
              </p:cNvPr>
              <p:cNvSpPr>
                <a:spLocks noChangeArrowheads="1"/>
              </p:cNvSpPr>
              <p:nvPr/>
            </p:nvSpPr>
            <p:spPr bwMode="auto">
              <a:xfrm>
                <a:off x="2170809" y="2874963"/>
                <a:ext cx="88900" cy="90488"/>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99" name="Oval 97">
                <a:extLst>
                  <a:ext uri="{FF2B5EF4-FFF2-40B4-BE49-F238E27FC236}">
                    <a16:creationId xmlns:a16="http://schemas.microsoft.com/office/drawing/2014/main" id="{4CE78D31-7A33-FD41-BD65-44CACB428122}"/>
                  </a:ext>
                </a:extLst>
              </p:cNvPr>
              <p:cNvSpPr>
                <a:spLocks noChangeArrowheads="1"/>
              </p:cNvSpPr>
              <p:nvPr/>
            </p:nvSpPr>
            <p:spPr bwMode="auto">
              <a:xfrm>
                <a:off x="2028320" y="31940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0" name="Oval 98">
                <a:extLst>
                  <a:ext uri="{FF2B5EF4-FFF2-40B4-BE49-F238E27FC236}">
                    <a16:creationId xmlns:a16="http://schemas.microsoft.com/office/drawing/2014/main" id="{956AEC44-FE2A-B246-B7B5-2129189041E2}"/>
                  </a:ext>
                </a:extLst>
              </p:cNvPr>
              <p:cNvSpPr>
                <a:spLocks noChangeArrowheads="1"/>
              </p:cNvSpPr>
              <p:nvPr/>
            </p:nvSpPr>
            <p:spPr bwMode="auto">
              <a:xfrm>
                <a:off x="2129242" y="31686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1" name="Oval 99">
                <a:extLst>
                  <a:ext uri="{FF2B5EF4-FFF2-40B4-BE49-F238E27FC236}">
                    <a16:creationId xmlns:a16="http://schemas.microsoft.com/office/drawing/2014/main" id="{4B060362-E9A7-2A4B-94A5-7FAF0D99A3EE}"/>
                  </a:ext>
                </a:extLst>
              </p:cNvPr>
              <p:cNvSpPr>
                <a:spLocks noChangeArrowheads="1"/>
              </p:cNvSpPr>
              <p:nvPr/>
            </p:nvSpPr>
            <p:spPr bwMode="auto">
              <a:xfrm>
                <a:off x="1953534" y="30670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2" name="Oval 100">
                <a:extLst>
                  <a:ext uri="{FF2B5EF4-FFF2-40B4-BE49-F238E27FC236}">
                    <a16:creationId xmlns:a16="http://schemas.microsoft.com/office/drawing/2014/main" id="{C711F113-7DEF-AA48-A931-8DB2B895E9DC}"/>
                  </a:ext>
                </a:extLst>
              </p:cNvPr>
              <p:cNvSpPr>
                <a:spLocks noChangeArrowheads="1"/>
              </p:cNvSpPr>
              <p:nvPr/>
            </p:nvSpPr>
            <p:spPr bwMode="auto">
              <a:xfrm>
                <a:off x="2043427" y="32448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3" name="Oval 101">
                <a:extLst>
                  <a:ext uri="{FF2B5EF4-FFF2-40B4-BE49-F238E27FC236}">
                    <a16:creationId xmlns:a16="http://schemas.microsoft.com/office/drawing/2014/main" id="{1C69F058-D022-DD4A-A3D9-2688512C1A9B}"/>
                  </a:ext>
                </a:extLst>
              </p:cNvPr>
              <p:cNvSpPr>
                <a:spLocks noChangeArrowheads="1"/>
              </p:cNvSpPr>
              <p:nvPr/>
            </p:nvSpPr>
            <p:spPr bwMode="auto">
              <a:xfrm>
                <a:off x="2231102" y="30670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4" name="Oval 102">
                <a:extLst>
                  <a:ext uri="{FF2B5EF4-FFF2-40B4-BE49-F238E27FC236}">
                    <a16:creationId xmlns:a16="http://schemas.microsoft.com/office/drawing/2014/main" id="{6326ED5C-96D7-A64A-9CBA-15085FE1BDB9}"/>
                  </a:ext>
                </a:extLst>
              </p:cNvPr>
              <p:cNvSpPr>
                <a:spLocks noChangeArrowheads="1"/>
              </p:cNvSpPr>
              <p:nvPr/>
            </p:nvSpPr>
            <p:spPr bwMode="auto">
              <a:xfrm>
                <a:off x="2000460" y="3117850"/>
                <a:ext cx="88900" cy="88900"/>
              </a:xfrm>
              <a:prstGeom prst="ellipse">
                <a:avLst/>
              </a:prstGeom>
              <a:solidFill>
                <a:srgbClr val="00B05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5" name="Oval 103">
                <a:extLst>
                  <a:ext uri="{FF2B5EF4-FFF2-40B4-BE49-F238E27FC236}">
                    <a16:creationId xmlns:a16="http://schemas.microsoft.com/office/drawing/2014/main" id="{7DF987E5-2820-2444-8A56-16BCA0C83EF0}"/>
                  </a:ext>
                </a:extLst>
              </p:cNvPr>
              <p:cNvSpPr>
                <a:spLocks noChangeArrowheads="1"/>
              </p:cNvSpPr>
              <p:nvPr/>
            </p:nvSpPr>
            <p:spPr bwMode="auto">
              <a:xfrm>
                <a:off x="3933826" y="29908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6" name="Oval 104">
                <a:extLst>
                  <a:ext uri="{FF2B5EF4-FFF2-40B4-BE49-F238E27FC236}">
                    <a16:creationId xmlns:a16="http://schemas.microsoft.com/office/drawing/2014/main" id="{D2F7B112-A56F-CB46-915D-9C3220BC5EBD}"/>
                  </a:ext>
                </a:extLst>
              </p:cNvPr>
              <p:cNvSpPr>
                <a:spLocks noChangeArrowheads="1"/>
              </p:cNvSpPr>
              <p:nvPr/>
            </p:nvSpPr>
            <p:spPr bwMode="auto">
              <a:xfrm>
                <a:off x="3902232" y="30289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7" name="Oval 105">
                <a:extLst>
                  <a:ext uri="{FF2B5EF4-FFF2-40B4-BE49-F238E27FC236}">
                    <a16:creationId xmlns:a16="http://schemas.microsoft.com/office/drawing/2014/main" id="{31B8E5B8-EF24-C64C-9C5E-CE363C2550E9}"/>
                  </a:ext>
                </a:extLst>
              </p:cNvPr>
              <p:cNvSpPr>
                <a:spLocks noChangeArrowheads="1"/>
              </p:cNvSpPr>
              <p:nvPr/>
            </p:nvSpPr>
            <p:spPr bwMode="auto">
              <a:xfrm>
                <a:off x="3872410" y="2951163"/>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8" name="Oval 106">
                <a:extLst>
                  <a:ext uri="{FF2B5EF4-FFF2-40B4-BE49-F238E27FC236}">
                    <a16:creationId xmlns:a16="http://schemas.microsoft.com/office/drawing/2014/main" id="{240D2CB0-EC78-084B-BB48-4970912EA108}"/>
                  </a:ext>
                </a:extLst>
              </p:cNvPr>
              <p:cNvSpPr>
                <a:spLocks noChangeArrowheads="1"/>
              </p:cNvSpPr>
              <p:nvPr/>
            </p:nvSpPr>
            <p:spPr bwMode="auto">
              <a:xfrm>
                <a:off x="3981594" y="26590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09" name="Oval 107">
                <a:extLst>
                  <a:ext uri="{FF2B5EF4-FFF2-40B4-BE49-F238E27FC236}">
                    <a16:creationId xmlns:a16="http://schemas.microsoft.com/office/drawing/2014/main" id="{D66DF62E-9BC1-FD45-81CC-3A8C4355BBC0}"/>
                  </a:ext>
                </a:extLst>
              </p:cNvPr>
              <p:cNvSpPr>
                <a:spLocks noChangeArrowheads="1"/>
              </p:cNvSpPr>
              <p:nvPr/>
            </p:nvSpPr>
            <p:spPr bwMode="auto">
              <a:xfrm>
                <a:off x="3841449" y="31686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0" name="Oval 108">
                <a:extLst>
                  <a:ext uri="{FF2B5EF4-FFF2-40B4-BE49-F238E27FC236}">
                    <a16:creationId xmlns:a16="http://schemas.microsoft.com/office/drawing/2014/main" id="{BCC2DD26-3CC3-0D4C-BAFD-7E62F635BCF6}"/>
                  </a:ext>
                </a:extLst>
              </p:cNvPr>
              <p:cNvSpPr>
                <a:spLocks noChangeArrowheads="1"/>
              </p:cNvSpPr>
              <p:nvPr/>
            </p:nvSpPr>
            <p:spPr bwMode="auto">
              <a:xfrm>
                <a:off x="4063482" y="2963863"/>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1" name="Oval 109">
                <a:extLst>
                  <a:ext uri="{FF2B5EF4-FFF2-40B4-BE49-F238E27FC236}">
                    <a16:creationId xmlns:a16="http://schemas.microsoft.com/office/drawing/2014/main" id="{989AD35A-275E-4142-9727-5161436C4120}"/>
                  </a:ext>
                </a:extLst>
              </p:cNvPr>
              <p:cNvSpPr>
                <a:spLocks noChangeArrowheads="1"/>
              </p:cNvSpPr>
              <p:nvPr/>
            </p:nvSpPr>
            <p:spPr bwMode="auto">
              <a:xfrm>
                <a:off x="3933826" y="27352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2" name="Oval 110">
                <a:extLst>
                  <a:ext uri="{FF2B5EF4-FFF2-40B4-BE49-F238E27FC236}">
                    <a16:creationId xmlns:a16="http://schemas.microsoft.com/office/drawing/2014/main" id="{DD0F6A3A-ECE3-E84E-95AD-D222D06C6D97}"/>
                  </a:ext>
                </a:extLst>
              </p:cNvPr>
              <p:cNvSpPr>
                <a:spLocks noChangeArrowheads="1"/>
              </p:cNvSpPr>
              <p:nvPr/>
            </p:nvSpPr>
            <p:spPr bwMode="auto">
              <a:xfrm>
                <a:off x="3865586" y="2492375"/>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3" name="Oval 111">
                <a:extLst>
                  <a:ext uri="{FF2B5EF4-FFF2-40B4-BE49-F238E27FC236}">
                    <a16:creationId xmlns:a16="http://schemas.microsoft.com/office/drawing/2014/main" id="{D1AE45CC-CF75-784A-9D96-D8059F212D8F}"/>
                  </a:ext>
                </a:extLst>
              </p:cNvPr>
              <p:cNvSpPr>
                <a:spLocks noChangeArrowheads="1"/>
              </p:cNvSpPr>
              <p:nvPr/>
            </p:nvSpPr>
            <p:spPr bwMode="auto">
              <a:xfrm>
                <a:off x="3967192" y="28114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4" name="Oval 112">
                <a:extLst>
                  <a:ext uri="{FF2B5EF4-FFF2-40B4-BE49-F238E27FC236}">
                    <a16:creationId xmlns:a16="http://schemas.microsoft.com/office/drawing/2014/main" id="{FB88B20F-F50C-6240-B9CF-FEB06275B3EA}"/>
                  </a:ext>
                </a:extLst>
              </p:cNvPr>
              <p:cNvSpPr>
                <a:spLocks noChangeArrowheads="1"/>
              </p:cNvSpPr>
              <p:nvPr/>
            </p:nvSpPr>
            <p:spPr bwMode="auto">
              <a:xfrm>
                <a:off x="3862316" y="2659063"/>
                <a:ext cx="88900" cy="88900"/>
              </a:xfrm>
              <a:prstGeom prst="ellipse">
                <a:avLst/>
              </a:prstGeom>
              <a:solidFill>
                <a:schemeClr val="accent1"/>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5" name="Oval 113">
                <a:extLst>
                  <a:ext uri="{FF2B5EF4-FFF2-40B4-BE49-F238E27FC236}">
                    <a16:creationId xmlns:a16="http://schemas.microsoft.com/office/drawing/2014/main" id="{B57AEC22-3647-0E4D-83AD-4B8F84D5DEC5}"/>
                  </a:ext>
                </a:extLst>
              </p:cNvPr>
              <p:cNvSpPr>
                <a:spLocks noChangeArrowheads="1"/>
              </p:cNvSpPr>
              <p:nvPr/>
            </p:nvSpPr>
            <p:spPr bwMode="auto">
              <a:xfrm>
                <a:off x="3833477" y="27352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6" name="Oval 114">
                <a:extLst>
                  <a:ext uri="{FF2B5EF4-FFF2-40B4-BE49-F238E27FC236}">
                    <a16:creationId xmlns:a16="http://schemas.microsoft.com/office/drawing/2014/main" id="{F504A5A2-7269-E740-AEA6-AB8CAF0A5813}"/>
                  </a:ext>
                </a:extLst>
              </p:cNvPr>
              <p:cNvSpPr>
                <a:spLocks noChangeArrowheads="1"/>
              </p:cNvSpPr>
              <p:nvPr/>
            </p:nvSpPr>
            <p:spPr bwMode="auto">
              <a:xfrm>
                <a:off x="3933826" y="2327275"/>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7" name="Oval 115">
                <a:extLst>
                  <a:ext uri="{FF2B5EF4-FFF2-40B4-BE49-F238E27FC236}">
                    <a16:creationId xmlns:a16="http://schemas.microsoft.com/office/drawing/2014/main" id="{A25D4B44-9E03-2649-9BBE-F2849E2255DD}"/>
                  </a:ext>
                </a:extLst>
              </p:cNvPr>
              <p:cNvSpPr>
                <a:spLocks noChangeArrowheads="1"/>
              </p:cNvSpPr>
              <p:nvPr/>
            </p:nvSpPr>
            <p:spPr bwMode="auto">
              <a:xfrm>
                <a:off x="3827996" y="28241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8" name="Oval 116">
                <a:extLst>
                  <a:ext uri="{FF2B5EF4-FFF2-40B4-BE49-F238E27FC236}">
                    <a16:creationId xmlns:a16="http://schemas.microsoft.com/office/drawing/2014/main" id="{F5D25769-A465-4546-ABA1-627E8BE5ECEC}"/>
                  </a:ext>
                </a:extLst>
              </p:cNvPr>
              <p:cNvSpPr>
                <a:spLocks noChangeArrowheads="1"/>
              </p:cNvSpPr>
              <p:nvPr/>
            </p:nvSpPr>
            <p:spPr bwMode="auto">
              <a:xfrm>
                <a:off x="3977726" y="2905649"/>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19" name="Oval 117">
                <a:extLst>
                  <a:ext uri="{FF2B5EF4-FFF2-40B4-BE49-F238E27FC236}">
                    <a16:creationId xmlns:a16="http://schemas.microsoft.com/office/drawing/2014/main" id="{4503A28B-3C4B-8B45-A39E-AB64007EE3E1}"/>
                  </a:ext>
                </a:extLst>
              </p:cNvPr>
              <p:cNvSpPr>
                <a:spLocks noChangeArrowheads="1"/>
              </p:cNvSpPr>
              <p:nvPr/>
            </p:nvSpPr>
            <p:spPr bwMode="auto">
              <a:xfrm>
                <a:off x="3902232" y="2874963"/>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0" name="Oval 118">
                <a:extLst>
                  <a:ext uri="{FF2B5EF4-FFF2-40B4-BE49-F238E27FC236}">
                    <a16:creationId xmlns:a16="http://schemas.microsoft.com/office/drawing/2014/main" id="{8965695D-524E-5246-9327-2BBFDF590AD6}"/>
                  </a:ext>
                </a:extLst>
              </p:cNvPr>
              <p:cNvSpPr>
                <a:spLocks noChangeArrowheads="1"/>
              </p:cNvSpPr>
              <p:nvPr/>
            </p:nvSpPr>
            <p:spPr bwMode="auto">
              <a:xfrm>
                <a:off x="3865586" y="26082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1" name="Oval 119">
                <a:extLst>
                  <a:ext uri="{FF2B5EF4-FFF2-40B4-BE49-F238E27FC236}">
                    <a16:creationId xmlns:a16="http://schemas.microsoft.com/office/drawing/2014/main" id="{A68C4D16-33A9-5849-BB53-359DA0D80E06}"/>
                  </a:ext>
                </a:extLst>
              </p:cNvPr>
              <p:cNvSpPr>
                <a:spLocks noChangeArrowheads="1"/>
              </p:cNvSpPr>
              <p:nvPr/>
            </p:nvSpPr>
            <p:spPr bwMode="auto">
              <a:xfrm>
                <a:off x="4049360" y="25955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2" name="Oval 120">
                <a:extLst>
                  <a:ext uri="{FF2B5EF4-FFF2-40B4-BE49-F238E27FC236}">
                    <a16:creationId xmlns:a16="http://schemas.microsoft.com/office/drawing/2014/main" id="{C55A714B-6E36-0042-9CDE-68A0A419EFF0}"/>
                  </a:ext>
                </a:extLst>
              </p:cNvPr>
              <p:cNvSpPr>
                <a:spLocks noChangeArrowheads="1"/>
              </p:cNvSpPr>
              <p:nvPr/>
            </p:nvSpPr>
            <p:spPr bwMode="auto">
              <a:xfrm>
                <a:off x="4023049" y="2747963"/>
                <a:ext cx="88900" cy="88900"/>
              </a:xfrm>
              <a:prstGeom prst="ellipse">
                <a:avLst/>
              </a:prstGeom>
              <a:solidFill>
                <a:schemeClr val="accent1"/>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3" name="Oval 121">
                <a:extLst>
                  <a:ext uri="{FF2B5EF4-FFF2-40B4-BE49-F238E27FC236}">
                    <a16:creationId xmlns:a16="http://schemas.microsoft.com/office/drawing/2014/main" id="{B29433D0-3C52-F84E-9F80-D00A87130457}"/>
                  </a:ext>
                </a:extLst>
              </p:cNvPr>
              <p:cNvSpPr>
                <a:spLocks noChangeArrowheads="1"/>
              </p:cNvSpPr>
              <p:nvPr/>
            </p:nvSpPr>
            <p:spPr bwMode="auto">
              <a:xfrm>
                <a:off x="4066952" y="26971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4" name="Oval 122">
                <a:extLst>
                  <a:ext uri="{FF2B5EF4-FFF2-40B4-BE49-F238E27FC236}">
                    <a16:creationId xmlns:a16="http://schemas.microsoft.com/office/drawing/2014/main" id="{223671F4-3F91-AF42-903C-A216C4B5A07C}"/>
                  </a:ext>
                </a:extLst>
              </p:cNvPr>
              <p:cNvSpPr>
                <a:spLocks noChangeArrowheads="1"/>
              </p:cNvSpPr>
              <p:nvPr/>
            </p:nvSpPr>
            <p:spPr bwMode="auto">
              <a:xfrm>
                <a:off x="3710256" y="25701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5" name="Oval 123">
                <a:extLst>
                  <a:ext uri="{FF2B5EF4-FFF2-40B4-BE49-F238E27FC236}">
                    <a16:creationId xmlns:a16="http://schemas.microsoft.com/office/drawing/2014/main" id="{516D0FA5-15EB-4944-8F28-CAE6E6D92417}"/>
                  </a:ext>
                </a:extLst>
              </p:cNvPr>
              <p:cNvSpPr>
                <a:spLocks noChangeArrowheads="1"/>
              </p:cNvSpPr>
              <p:nvPr/>
            </p:nvSpPr>
            <p:spPr bwMode="auto">
              <a:xfrm>
                <a:off x="3993628" y="2352675"/>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6" name="Oval 124">
                <a:extLst>
                  <a:ext uri="{FF2B5EF4-FFF2-40B4-BE49-F238E27FC236}">
                    <a16:creationId xmlns:a16="http://schemas.microsoft.com/office/drawing/2014/main" id="{1578727C-54E5-C340-89E0-FD6ADFCF0E58}"/>
                  </a:ext>
                </a:extLst>
              </p:cNvPr>
              <p:cNvSpPr>
                <a:spLocks noChangeArrowheads="1"/>
              </p:cNvSpPr>
              <p:nvPr/>
            </p:nvSpPr>
            <p:spPr bwMode="auto">
              <a:xfrm>
                <a:off x="3928540" y="139700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7" name="Oval 125">
                <a:extLst>
                  <a:ext uri="{FF2B5EF4-FFF2-40B4-BE49-F238E27FC236}">
                    <a16:creationId xmlns:a16="http://schemas.microsoft.com/office/drawing/2014/main" id="{A2136AB2-B77D-EA45-9C30-F1C456512B20}"/>
                  </a:ext>
                </a:extLst>
              </p:cNvPr>
              <p:cNvSpPr>
                <a:spLocks noChangeArrowheads="1"/>
              </p:cNvSpPr>
              <p:nvPr/>
            </p:nvSpPr>
            <p:spPr bwMode="auto">
              <a:xfrm>
                <a:off x="3891902" y="27987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8" name="Oval 126">
                <a:extLst>
                  <a:ext uri="{FF2B5EF4-FFF2-40B4-BE49-F238E27FC236}">
                    <a16:creationId xmlns:a16="http://schemas.microsoft.com/office/drawing/2014/main" id="{C7D1C352-74B9-D946-BB44-67B9AEF745E0}"/>
                  </a:ext>
                </a:extLst>
              </p:cNvPr>
              <p:cNvSpPr>
                <a:spLocks noChangeArrowheads="1"/>
              </p:cNvSpPr>
              <p:nvPr/>
            </p:nvSpPr>
            <p:spPr bwMode="auto">
              <a:xfrm>
                <a:off x="3751595" y="26082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29" name="Oval 127">
                <a:extLst>
                  <a:ext uri="{FF2B5EF4-FFF2-40B4-BE49-F238E27FC236}">
                    <a16:creationId xmlns:a16="http://schemas.microsoft.com/office/drawing/2014/main" id="{99A5B3EC-9777-7247-A7D5-67ACC490F741}"/>
                  </a:ext>
                </a:extLst>
              </p:cNvPr>
              <p:cNvSpPr>
                <a:spLocks noChangeArrowheads="1"/>
              </p:cNvSpPr>
              <p:nvPr/>
            </p:nvSpPr>
            <p:spPr bwMode="auto">
              <a:xfrm>
                <a:off x="3940766" y="2479675"/>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0" name="Oval 128">
                <a:extLst>
                  <a:ext uri="{FF2B5EF4-FFF2-40B4-BE49-F238E27FC236}">
                    <a16:creationId xmlns:a16="http://schemas.microsoft.com/office/drawing/2014/main" id="{D8135E7C-7400-2D46-8859-6E8C6CAE1061}"/>
                  </a:ext>
                </a:extLst>
              </p:cNvPr>
              <p:cNvSpPr>
                <a:spLocks noChangeArrowheads="1"/>
              </p:cNvSpPr>
              <p:nvPr/>
            </p:nvSpPr>
            <p:spPr bwMode="auto">
              <a:xfrm>
                <a:off x="3817464" y="299720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1" name="Oval 129">
                <a:extLst>
                  <a:ext uri="{FF2B5EF4-FFF2-40B4-BE49-F238E27FC236}">
                    <a16:creationId xmlns:a16="http://schemas.microsoft.com/office/drawing/2014/main" id="{88037E01-883A-0047-B1B3-3BA7C5EB98BD}"/>
                  </a:ext>
                </a:extLst>
              </p:cNvPr>
              <p:cNvSpPr>
                <a:spLocks noChangeArrowheads="1"/>
              </p:cNvSpPr>
              <p:nvPr/>
            </p:nvSpPr>
            <p:spPr bwMode="auto">
              <a:xfrm>
                <a:off x="3823537" y="25828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2" name="Oval 130">
                <a:extLst>
                  <a:ext uri="{FF2B5EF4-FFF2-40B4-BE49-F238E27FC236}">
                    <a16:creationId xmlns:a16="http://schemas.microsoft.com/office/drawing/2014/main" id="{6F3D5708-D122-444F-823F-7E0AE1A8D79D}"/>
                  </a:ext>
                </a:extLst>
              </p:cNvPr>
              <p:cNvSpPr>
                <a:spLocks noChangeArrowheads="1"/>
              </p:cNvSpPr>
              <p:nvPr/>
            </p:nvSpPr>
            <p:spPr bwMode="auto">
              <a:xfrm>
                <a:off x="3928540" y="2033588"/>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3" name="Oval 131">
                <a:extLst>
                  <a:ext uri="{FF2B5EF4-FFF2-40B4-BE49-F238E27FC236}">
                    <a16:creationId xmlns:a16="http://schemas.microsoft.com/office/drawing/2014/main" id="{B0E19CB3-21D0-684B-8EE9-27B0907973AF}"/>
                  </a:ext>
                </a:extLst>
              </p:cNvPr>
              <p:cNvSpPr>
                <a:spLocks noChangeArrowheads="1"/>
              </p:cNvSpPr>
              <p:nvPr/>
            </p:nvSpPr>
            <p:spPr bwMode="auto">
              <a:xfrm>
                <a:off x="3928540" y="1766888"/>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4" name="Oval 132">
                <a:extLst>
                  <a:ext uri="{FF2B5EF4-FFF2-40B4-BE49-F238E27FC236}">
                    <a16:creationId xmlns:a16="http://schemas.microsoft.com/office/drawing/2014/main" id="{FFCD92F2-8FCD-FF48-8EAC-38287FE1556B}"/>
                  </a:ext>
                </a:extLst>
              </p:cNvPr>
              <p:cNvSpPr>
                <a:spLocks noChangeArrowheads="1"/>
              </p:cNvSpPr>
              <p:nvPr/>
            </p:nvSpPr>
            <p:spPr bwMode="auto">
              <a:xfrm>
                <a:off x="3791000" y="30416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5" name="Oval 133">
                <a:extLst>
                  <a:ext uri="{FF2B5EF4-FFF2-40B4-BE49-F238E27FC236}">
                    <a16:creationId xmlns:a16="http://schemas.microsoft.com/office/drawing/2014/main" id="{876751FB-0C4D-244E-B505-9E4E9E249A5C}"/>
                  </a:ext>
                </a:extLst>
              </p:cNvPr>
              <p:cNvSpPr>
                <a:spLocks noChangeArrowheads="1"/>
              </p:cNvSpPr>
              <p:nvPr/>
            </p:nvSpPr>
            <p:spPr bwMode="auto">
              <a:xfrm>
                <a:off x="4004585" y="31178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6" name="Oval 134">
                <a:extLst>
                  <a:ext uri="{FF2B5EF4-FFF2-40B4-BE49-F238E27FC236}">
                    <a16:creationId xmlns:a16="http://schemas.microsoft.com/office/drawing/2014/main" id="{8B9F99FF-A51F-F44C-8849-ED0689A3893D}"/>
                  </a:ext>
                </a:extLst>
              </p:cNvPr>
              <p:cNvSpPr>
                <a:spLocks noChangeArrowheads="1"/>
              </p:cNvSpPr>
              <p:nvPr/>
            </p:nvSpPr>
            <p:spPr bwMode="auto">
              <a:xfrm>
                <a:off x="3742566" y="27860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7" name="Oval 135">
                <a:extLst>
                  <a:ext uri="{FF2B5EF4-FFF2-40B4-BE49-F238E27FC236}">
                    <a16:creationId xmlns:a16="http://schemas.microsoft.com/office/drawing/2014/main" id="{7D00EDA0-C692-AE43-BD5D-09E005FFBE0E}"/>
                  </a:ext>
                </a:extLst>
              </p:cNvPr>
              <p:cNvSpPr>
                <a:spLocks noChangeArrowheads="1"/>
              </p:cNvSpPr>
              <p:nvPr/>
            </p:nvSpPr>
            <p:spPr bwMode="auto">
              <a:xfrm>
                <a:off x="3980767" y="25574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8" name="Oval 136">
                <a:extLst>
                  <a:ext uri="{FF2B5EF4-FFF2-40B4-BE49-F238E27FC236}">
                    <a16:creationId xmlns:a16="http://schemas.microsoft.com/office/drawing/2014/main" id="{5C29C570-6B2A-DB4B-A1E0-14D86B8F3641}"/>
                  </a:ext>
                </a:extLst>
              </p:cNvPr>
              <p:cNvSpPr>
                <a:spLocks noChangeArrowheads="1"/>
              </p:cNvSpPr>
              <p:nvPr/>
            </p:nvSpPr>
            <p:spPr bwMode="auto">
              <a:xfrm>
                <a:off x="4053415" y="28114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39" name="Oval 137">
                <a:extLst>
                  <a:ext uri="{FF2B5EF4-FFF2-40B4-BE49-F238E27FC236}">
                    <a16:creationId xmlns:a16="http://schemas.microsoft.com/office/drawing/2014/main" id="{39975114-27EB-174E-90E0-D72022DD90A8}"/>
                  </a:ext>
                </a:extLst>
              </p:cNvPr>
              <p:cNvSpPr>
                <a:spLocks noChangeArrowheads="1"/>
              </p:cNvSpPr>
              <p:nvPr/>
            </p:nvSpPr>
            <p:spPr bwMode="auto">
              <a:xfrm>
                <a:off x="3943680" y="25574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0" name="Oval 138">
                <a:extLst>
                  <a:ext uri="{FF2B5EF4-FFF2-40B4-BE49-F238E27FC236}">
                    <a16:creationId xmlns:a16="http://schemas.microsoft.com/office/drawing/2014/main" id="{FB003B97-74F0-1147-906D-5E6B30500446}"/>
                  </a:ext>
                </a:extLst>
              </p:cNvPr>
              <p:cNvSpPr>
                <a:spLocks noChangeArrowheads="1"/>
              </p:cNvSpPr>
              <p:nvPr/>
            </p:nvSpPr>
            <p:spPr bwMode="auto">
              <a:xfrm>
                <a:off x="3933202" y="3194050"/>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1" name="Oval 139">
                <a:extLst>
                  <a:ext uri="{FF2B5EF4-FFF2-40B4-BE49-F238E27FC236}">
                    <a16:creationId xmlns:a16="http://schemas.microsoft.com/office/drawing/2014/main" id="{70659FE3-B56F-0743-8171-CFDABA9894E2}"/>
                  </a:ext>
                </a:extLst>
              </p:cNvPr>
              <p:cNvSpPr>
                <a:spLocks noChangeArrowheads="1"/>
              </p:cNvSpPr>
              <p:nvPr/>
            </p:nvSpPr>
            <p:spPr bwMode="auto">
              <a:xfrm>
                <a:off x="3917331" y="26844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2" name="Oval 140">
                <a:extLst>
                  <a:ext uri="{FF2B5EF4-FFF2-40B4-BE49-F238E27FC236}">
                    <a16:creationId xmlns:a16="http://schemas.microsoft.com/office/drawing/2014/main" id="{A2C33A47-4565-C34C-A9DD-D61DAB38F001}"/>
                  </a:ext>
                </a:extLst>
              </p:cNvPr>
              <p:cNvSpPr>
                <a:spLocks noChangeArrowheads="1"/>
              </p:cNvSpPr>
              <p:nvPr/>
            </p:nvSpPr>
            <p:spPr bwMode="auto">
              <a:xfrm>
                <a:off x="3771947" y="27098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3" name="Oval 141">
                <a:extLst>
                  <a:ext uri="{FF2B5EF4-FFF2-40B4-BE49-F238E27FC236}">
                    <a16:creationId xmlns:a16="http://schemas.microsoft.com/office/drawing/2014/main" id="{E4D9B05F-DC44-8347-925F-F0608DFD4DB8}"/>
                  </a:ext>
                </a:extLst>
              </p:cNvPr>
              <p:cNvSpPr>
                <a:spLocks noChangeArrowheads="1"/>
              </p:cNvSpPr>
              <p:nvPr/>
            </p:nvSpPr>
            <p:spPr bwMode="auto">
              <a:xfrm>
                <a:off x="3775903" y="2773363"/>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4" name="Oval 142">
                <a:extLst>
                  <a:ext uri="{FF2B5EF4-FFF2-40B4-BE49-F238E27FC236}">
                    <a16:creationId xmlns:a16="http://schemas.microsoft.com/office/drawing/2014/main" id="{D773B222-1F11-A04D-82EF-C59B7C04F2DA}"/>
                  </a:ext>
                </a:extLst>
              </p:cNvPr>
              <p:cNvSpPr>
                <a:spLocks noChangeArrowheads="1"/>
              </p:cNvSpPr>
              <p:nvPr/>
            </p:nvSpPr>
            <p:spPr bwMode="auto">
              <a:xfrm>
                <a:off x="4012474" y="2963863"/>
                <a:ext cx="88900" cy="90488"/>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sp>
            <p:nvSpPr>
              <p:cNvPr id="145" name="Oval 143">
                <a:extLst>
                  <a:ext uri="{FF2B5EF4-FFF2-40B4-BE49-F238E27FC236}">
                    <a16:creationId xmlns:a16="http://schemas.microsoft.com/office/drawing/2014/main" id="{A13CBE3D-13B7-6F49-9487-2B5D97ECE62C}"/>
                  </a:ext>
                </a:extLst>
              </p:cNvPr>
              <p:cNvSpPr>
                <a:spLocks noChangeArrowheads="1"/>
              </p:cNvSpPr>
              <p:nvPr/>
            </p:nvSpPr>
            <p:spPr bwMode="auto">
              <a:xfrm>
                <a:off x="3872014" y="2352675"/>
                <a:ext cx="88900" cy="88900"/>
              </a:xfrm>
              <a:prstGeom prst="ellipse">
                <a:avLst/>
              </a:prstGeom>
              <a:solidFill>
                <a:srgbClr val="00B0F0"/>
              </a:solidFill>
              <a:ln w="12700">
                <a:solidFill>
                  <a:schemeClr val="bg1"/>
                </a:solidFill>
                <a:round/>
                <a:headEnd/>
                <a:tailEnd/>
              </a:ln>
            </p:spPr>
            <p:txBody>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endParaRPr lang="it-IT" altLang="it-IT"/>
              </a:p>
            </p:txBody>
          </p:sp>
        </p:grpSp>
        <p:cxnSp>
          <p:nvCxnSpPr>
            <p:cNvPr id="5" name="Connettore 1 597">
              <a:extLst>
                <a:ext uri="{FF2B5EF4-FFF2-40B4-BE49-F238E27FC236}">
                  <a16:creationId xmlns:a16="http://schemas.microsoft.com/office/drawing/2014/main" id="{341671A3-276D-A042-8EF2-62F5E127856D}"/>
                </a:ext>
              </a:extLst>
            </p:cNvPr>
            <p:cNvCxnSpPr>
              <a:cxnSpLocks/>
            </p:cNvCxnSpPr>
            <p:nvPr/>
          </p:nvCxnSpPr>
          <p:spPr>
            <a:xfrm flipV="1">
              <a:off x="4340665" y="3744913"/>
              <a:ext cx="648072" cy="47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arentesi quadra aperta 5">
              <a:extLst>
                <a:ext uri="{FF2B5EF4-FFF2-40B4-BE49-F238E27FC236}">
                  <a16:creationId xmlns:a16="http://schemas.microsoft.com/office/drawing/2014/main" id="{CC13D11D-D4CA-954F-B14B-369E21604DC9}"/>
                </a:ext>
              </a:extLst>
            </p:cNvPr>
            <p:cNvSpPr/>
            <p:nvPr/>
          </p:nvSpPr>
          <p:spPr>
            <a:xfrm rot="5400000">
              <a:off x="3652460" y="1396206"/>
              <a:ext cx="82550" cy="1804987"/>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defPPr>
                <a:defRPr lang="en-GB"/>
              </a:defPPr>
              <a:lvl1pPr algn="l" defTabSz="449263" rtl="0" eaLnBrk="0" fontAlgn="base" hangingPunct="0">
                <a:spcBef>
                  <a:spcPct val="0"/>
                </a:spcBef>
                <a:spcAft>
                  <a:spcPct val="0"/>
                </a:spcAft>
                <a:defRPr kern="1200">
                  <a:solidFill>
                    <a:schemeClr val="tx1"/>
                  </a:solidFill>
                  <a:latin typeface="+mn-lt"/>
                  <a:ea typeface="+mn-ea"/>
                  <a:cs typeface="+mn-cs"/>
                </a:defRPr>
              </a:lvl1pPr>
              <a:lvl2pPr marL="742950" indent="-285750" algn="l" defTabSz="449263" rtl="0" eaLnBrk="0" fontAlgn="base" hangingPunct="0">
                <a:spcBef>
                  <a:spcPct val="0"/>
                </a:spcBef>
                <a:spcAft>
                  <a:spcPct val="0"/>
                </a:spcAft>
                <a:defRPr kern="1200">
                  <a:solidFill>
                    <a:schemeClr val="tx1"/>
                  </a:solidFill>
                  <a:latin typeface="+mn-lt"/>
                  <a:ea typeface="+mn-ea"/>
                  <a:cs typeface="+mn-cs"/>
                </a:defRPr>
              </a:lvl2pPr>
              <a:lvl3pPr marL="1143000" indent="-228600" algn="l" defTabSz="449263" rtl="0" eaLnBrk="0" fontAlgn="base" hangingPunct="0">
                <a:spcBef>
                  <a:spcPct val="0"/>
                </a:spcBef>
                <a:spcAft>
                  <a:spcPct val="0"/>
                </a:spcAft>
                <a:defRPr kern="1200">
                  <a:solidFill>
                    <a:schemeClr val="tx1"/>
                  </a:solidFill>
                  <a:latin typeface="+mn-lt"/>
                  <a:ea typeface="+mn-ea"/>
                  <a:cs typeface="+mn-cs"/>
                </a:defRPr>
              </a:lvl3pPr>
              <a:lvl4pPr marL="1600200" indent="-228600" algn="l" defTabSz="449263" rtl="0" eaLnBrk="0" fontAlgn="base" hangingPunct="0">
                <a:spcBef>
                  <a:spcPct val="0"/>
                </a:spcBef>
                <a:spcAft>
                  <a:spcPct val="0"/>
                </a:spcAft>
                <a:defRPr kern="1200">
                  <a:solidFill>
                    <a:schemeClr val="tx1"/>
                  </a:solidFill>
                  <a:latin typeface="+mn-lt"/>
                  <a:ea typeface="+mn-ea"/>
                  <a:cs typeface="+mn-cs"/>
                </a:defRPr>
              </a:lvl4pPr>
              <a:lvl5pPr marL="2057400" indent="-228600" algn="l" defTabSz="449263"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it-IT">
                <a:solidFill>
                  <a:schemeClr val="bg1"/>
                </a:solidFill>
              </a:endParaRPr>
            </a:p>
          </p:txBody>
        </p:sp>
        <p:sp>
          <p:nvSpPr>
            <p:cNvPr id="7" name="CasellaDiTesto 284">
              <a:extLst>
                <a:ext uri="{FF2B5EF4-FFF2-40B4-BE49-F238E27FC236}">
                  <a16:creationId xmlns:a16="http://schemas.microsoft.com/office/drawing/2014/main" id="{C4AE471D-457E-9E43-A6FD-7FB445D844F2}"/>
                </a:ext>
              </a:extLst>
            </p:cNvPr>
            <p:cNvSpPr txBox="1">
              <a:spLocks noChangeArrowheads="1"/>
            </p:cNvSpPr>
            <p:nvPr/>
          </p:nvSpPr>
          <p:spPr bwMode="auto">
            <a:xfrm>
              <a:off x="3389728" y="2252663"/>
              <a:ext cx="663575" cy="196894"/>
            </a:xfrm>
            <a:prstGeom prst="rect">
              <a:avLst/>
            </a:prstGeom>
            <a:noFill/>
            <a:ln w="9525">
              <a:noFill/>
              <a:miter lim="800000"/>
              <a:headEnd/>
              <a:tailEnd/>
            </a:ln>
          </p:spPr>
          <p:txBody>
            <a:bodyPr>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algn="ctr"/>
              <a:r>
                <a:rPr lang="it-IT" altLang="it-IT" sz="1200" dirty="0" err="1">
                  <a:latin typeface="Calibri" panose="020F0502020204030204" pitchFamily="34" charset="0"/>
                  <a:cs typeface="Calibri" panose="020F0502020204030204" pitchFamily="34" charset="0"/>
                </a:rPr>
                <a:t>p</a:t>
              </a:r>
              <a:r>
                <a:rPr lang="it-IT" altLang="it-IT" sz="1200" dirty="0">
                  <a:latin typeface="Calibri" panose="020F0502020204030204" pitchFamily="34" charset="0"/>
                  <a:cs typeface="Calibri" panose="020F0502020204030204" pitchFamily="34" charset="0"/>
                </a:rPr>
                <a:t> 0,0007</a:t>
              </a:r>
            </a:p>
          </p:txBody>
        </p:sp>
        <p:sp>
          <p:nvSpPr>
            <p:cNvPr id="8" name="CasellaDiTesto 285">
              <a:extLst>
                <a:ext uri="{FF2B5EF4-FFF2-40B4-BE49-F238E27FC236}">
                  <a16:creationId xmlns:a16="http://schemas.microsoft.com/office/drawing/2014/main" id="{15A8D665-BEE0-9846-9D11-3AC971F322A7}"/>
                </a:ext>
              </a:extLst>
            </p:cNvPr>
            <p:cNvSpPr txBox="1">
              <a:spLocks noChangeArrowheads="1"/>
            </p:cNvSpPr>
            <p:nvPr/>
          </p:nvSpPr>
          <p:spPr bwMode="auto">
            <a:xfrm>
              <a:off x="3551653" y="2044700"/>
              <a:ext cx="328613" cy="284402"/>
            </a:xfrm>
            <a:prstGeom prst="rect">
              <a:avLst/>
            </a:prstGeom>
            <a:noFill/>
            <a:ln w="9525">
              <a:noFill/>
              <a:miter lim="800000"/>
              <a:headEnd/>
              <a:tailEnd/>
            </a:ln>
          </p:spPr>
          <p:txBody>
            <a:bodyPr>
              <a:spAutoFit/>
            </a:bodyPr>
            <a:lstStyle>
              <a:defPPr>
                <a:defRPr lang="en-GB"/>
              </a:defPPr>
              <a:lvl1pPr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a:lstStyle>
            <a:p>
              <a:pPr algn="ctr"/>
              <a:r>
                <a:rPr lang="it-IT" altLang="it-IT" sz="2000" dirty="0">
                  <a:latin typeface="Calibri" panose="020F0502020204030204" pitchFamily="34" charset="0"/>
                  <a:cs typeface="Calibri" panose="020F0502020204030204" pitchFamily="34" charset="0"/>
                </a:rPr>
                <a:t>*</a:t>
              </a:r>
            </a:p>
          </p:txBody>
        </p:sp>
        <p:cxnSp>
          <p:nvCxnSpPr>
            <p:cNvPr id="9" name="Connettore 1 601">
              <a:extLst>
                <a:ext uri="{FF2B5EF4-FFF2-40B4-BE49-F238E27FC236}">
                  <a16:creationId xmlns:a16="http://schemas.microsoft.com/office/drawing/2014/main" id="{BB232A75-1B4A-AF4A-99C6-4B1BE2477D2E}"/>
                </a:ext>
              </a:extLst>
            </p:cNvPr>
            <p:cNvCxnSpPr>
              <a:cxnSpLocks/>
            </p:cNvCxnSpPr>
            <p:nvPr/>
          </p:nvCxnSpPr>
          <p:spPr>
            <a:xfrm flipV="1">
              <a:off x="2540465" y="4005064"/>
              <a:ext cx="648072" cy="47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6" name="Title 2">
            <a:extLst>
              <a:ext uri="{FF2B5EF4-FFF2-40B4-BE49-F238E27FC236}">
                <a16:creationId xmlns:a16="http://schemas.microsoft.com/office/drawing/2014/main" id="{08B3C775-245F-C34E-8219-CFF97E507DBF}"/>
              </a:ext>
            </a:extLst>
          </p:cNvPr>
          <p:cNvSpPr txBox="1">
            <a:spLocks/>
          </p:cNvSpPr>
          <p:nvPr/>
        </p:nvSpPr>
        <p:spPr>
          <a:xfrm>
            <a:off x="107504" y="424383"/>
            <a:ext cx="9036496" cy="700361"/>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dirty="0">
                <a:solidFill>
                  <a:srgbClr val="FFFF00"/>
                </a:solidFill>
                <a:latin typeface="Calibri" panose="020F0502020204030204" pitchFamily="34" charset="0"/>
              </a:rPr>
              <a:t>TELOMERE LENGTH IN IPF PATIENTS AND CONTROLS</a:t>
            </a:r>
          </a:p>
        </p:txBody>
      </p:sp>
      <p:sp>
        <p:nvSpPr>
          <p:cNvPr id="2" name="CasellaDiTesto 1">
            <a:extLst>
              <a:ext uri="{FF2B5EF4-FFF2-40B4-BE49-F238E27FC236}">
                <a16:creationId xmlns:a16="http://schemas.microsoft.com/office/drawing/2014/main" id="{4BD67C95-C2AC-FC43-9771-594F38425941}"/>
              </a:ext>
            </a:extLst>
          </p:cNvPr>
          <p:cNvSpPr txBox="1"/>
          <p:nvPr/>
        </p:nvSpPr>
        <p:spPr>
          <a:xfrm>
            <a:off x="941051" y="6237312"/>
            <a:ext cx="2406813" cy="307777"/>
          </a:xfrm>
          <a:prstGeom prst="rect">
            <a:avLst/>
          </a:prstGeom>
          <a:noFill/>
        </p:spPr>
        <p:txBody>
          <a:bodyPr wrap="none" rtlCol="0">
            <a:spAutoFit/>
          </a:bodyPr>
          <a:lstStyle/>
          <a:p>
            <a:r>
              <a:rPr lang="en-GB" sz="1400" b="0" dirty="0" err="1">
                <a:latin typeface="Calibri" panose="020F0502020204030204" pitchFamily="34" charset="0"/>
                <a:cs typeface="Calibri" panose="020F0502020204030204" pitchFamily="34" charset="0"/>
              </a:rPr>
              <a:t>Spagnolo</a:t>
            </a:r>
            <a:r>
              <a:rPr lang="en-GB" sz="1400" b="0" dirty="0">
                <a:latin typeface="Calibri" panose="020F0502020204030204" pitchFamily="34" charset="0"/>
                <a:cs typeface="Calibri" panose="020F0502020204030204" pitchFamily="34" charset="0"/>
              </a:rPr>
              <a:t> P et al. Unpublished</a:t>
            </a:r>
          </a:p>
        </p:txBody>
      </p:sp>
    </p:spTree>
    <p:extLst>
      <p:ext uri="{BB962C8B-B14F-4D97-AF65-F5344CB8AC3E}">
        <p14:creationId xmlns:p14="http://schemas.microsoft.com/office/powerpoint/2010/main" val="28748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980727"/>
            <a:ext cx="4896544" cy="496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CAD176C1-3623-EF46-877B-1FAA40021EC1}"/>
              </a:ext>
            </a:extLst>
          </p:cNvPr>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err="1">
                <a:solidFill>
                  <a:schemeClr val="tx1"/>
                </a:solidFill>
                <a:latin typeface="Calibri" panose="020F0502020204030204" pitchFamily="34" charset="0"/>
              </a:rPr>
              <a:t>Carulli</a:t>
            </a:r>
            <a:r>
              <a:rPr lang="en-US" sz="1200" b="0" dirty="0">
                <a:solidFill>
                  <a:schemeClr val="tx1"/>
                </a:solidFill>
                <a:latin typeface="Calibri" panose="020F0502020204030204" pitchFamily="34" charset="0"/>
              </a:rPr>
              <a:t> L et al. </a:t>
            </a:r>
            <a:r>
              <a:rPr lang="en-US" sz="1200" b="0" i="1" dirty="0" err="1">
                <a:solidFill>
                  <a:schemeClr val="tx1"/>
                </a:solidFill>
                <a:latin typeface="Calibri" panose="020F0502020204030204" pitchFamily="34" charset="0"/>
              </a:rPr>
              <a:t>Hepatoloy</a:t>
            </a:r>
            <a:r>
              <a:rPr lang="en-US" sz="1200" b="0" i="1" dirty="0">
                <a:solidFill>
                  <a:schemeClr val="tx1"/>
                </a:solidFill>
                <a:latin typeface="Calibri" panose="020F0502020204030204" pitchFamily="34" charset="0"/>
              </a:rPr>
              <a:t> </a:t>
            </a:r>
            <a:r>
              <a:rPr lang="en-US" sz="1200" b="0" dirty="0">
                <a:solidFill>
                  <a:schemeClr val="tx1"/>
                </a:solidFill>
                <a:latin typeface="Calibri" panose="020F0502020204030204" pitchFamily="34" charset="0"/>
              </a:rPr>
              <a:t>2012;56:2001-3</a:t>
            </a:r>
          </a:p>
        </p:txBody>
      </p:sp>
    </p:spTree>
    <p:extLst>
      <p:ext uri="{BB962C8B-B14F-4D97-AF65-F5344CB8AC3E}">
        <p14:creationId xmlns:p14="http://schemas.microsoft.com/office/powerpoint/2010/main" val="174324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980729"/>
            <a:ext cx="4896544"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641A9A6F-73C9-9C40-832B-B0D6C927B2C3}"/>
              </a:ext>
            </a:extLst>
          </p:cNvPr>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err="1">
                <a:solidFill>
                  <a:schemeClr val="tx1"/>
                </a:solidFill>
                <a:latin typeface="Calibri" panose="020F0502020204030204" pitchFamily="34" charset="0"/>
              </a:rPr>
              <a:t>Carulli</a:t>
            </a:r>
            <a:r>
              <a:rPr lang="en-US" sz="1200" b="0" dirty="0">
                <a:solidFill>
                  <a:schemeClr val="tx1"/>
                </a:solidFill>
                <a:latin typeface="Calibri" panose="020F0502020204030204" pitchFamily="34" charset="0"/>
              </a:rPr>
              <a:t> L et al. </a:t>
            </a:r>
            <a:r>
              <a:rPr lang="en-US" sz="1200" b="0" i="1" dirty="0" err="1">
                <a:solidFill>
                  <a:schemeClr val="tx1"/>
                </a:solidFill>
                <a:latin typeface="Calibri" panose="020F0502020204030204" pitchFamily="34" charset="0"/>
              </a:rPr>
              <a:t>Hepatoloy</a:t>
            </a:r>
            <a:r>
              <a:rPr lang="en-US" sz="1200" b="0" i="1" dirty="0">
                <a:solidFill>
                  <a:schemeClr val="tx1"/>
                </a:solidFill>
                <a:latin typeface="Calibri" panose="020F0502020204030204" pitchFamily="34" charset="0"/>
              </a:rPr>
              <a:t> </a:t>
            </a:r>
            <a:r>
              <a:rPr lang="en-US" sz="1200" b="0" dirty="0">
                <a:solidFill>
                  <a:schemeClr val="tx1"/>
                </a:solidFill>
                <a:latin typeface="Calibri" panose="020F0502020204030204" pitchFamily="34" charset="0"/>
              </a:rPr>
              <a:t>2012;56:2001-3</a:t>
            </a:r>
          </a:p>
        </p:txBody>
      </p:sp>
    </p:spTree>
    <p:extLst>
      <p:ext uri="{BB962C8B-B14F-4D97-AF65-F5344CB8AC3E}">
        <p14:creationId xmlns:p14="http://schemas.microsoft.com/office/powerpoint/2010/main" val="277345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980726"/>
            <a:ext cx="4896544" cy="496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C9590EA3-9962-C34D-84A6-6F004FE1B7EB}"/>
              </a:ext>
            </a:extLst>
          </p:cNvPr>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err="1">
                <a:solidFill>
                  <a:schemeClr val="tx1"/>
                </a:solidFill>
                <a:latin typeface="Calibri" panose="020F0502020204030204" pitchFamily="34" charset="0"/>
              </a:rPr>
              <a:t>Carulli</a:t>
            </a:r>
            <a:r>
              <a:rPr lang="en-US" sz="1200" b="0" dirty="0">
                <a:solidFill>
                  <a:schemeClr val="tx1"/>
                </a:solidFill>
                <a:latin typeface="Calibri" panose="020F0502020204030204" pitchFamily="34" charset="0"/>
              </a:rPr>
              <a:t> L et al. </a:t>
            </a:r>
            <a:r>
              <a:rPr lang="en-US" sz="1200" b="0" i="1" dirty="0" err="1">
                <a:solidFill>
                  <a:schemeClr val="tx1"/>
                </a:solidFill>
                <a:latin typeface="Calibri" panose="020F0502020204030204" pitchFamily="34" charset="0"/>
              </a:rPr>
              <a:t>Hepatoloy</a:t>
            </a:r>
            <a:r>
              <a:rPr lang="en-US" sz="1200" b="0" i="1" dirty="0">
                <a:solidFill>
                  <a:schemeClr val="tx1"/>
                </a:solidFill>
                <a:latin typeface="Calibri" panose="020F0502020204030204" pitchFamily="34" charset="0"/>
              </a:rPr>
              <a:t> </a:t>
            </a:r>
            <a:r>
              <a:rPr lang="en-US" sz="1200" b="0" dirty="0">
                <a:solidFill>
                  <a:schemeClr val="tx1"/>
                </a:solidFill>
                <a:latin typeface="Calibri" panose="020F0502020204030204" pitchFamily="34" charset="0"/>
              </a:rPr>
              <a:t>2012;56:2001-3</a:t>
            </a:r>
          </a:p>
        </p:txBody>
      </p:sp>
    </p:spTree>
    <p:extLst>
      <p:ext uri="{BB962C8B-B14F-4D97-AF65-F5344CB8AC3E}">
        <p14:creationId xmlns:p14="http://schemas.microsoft.com/office/powerpoint/2010/main" val="2799595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451"/>
          <a:stretch/>
        </p:blipFill>
        <p:spPr bwMode="auto">
          <a:xfrm>
            <a:off x="89365" y="1916832"/>
            <a:ext cx="4444088" cy="36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869"/>
          <a:stretch/>
        </p:blipFill>
        <p:spPr bwMode="auto">
          <a:xfrm>
            <a:off x="4596983" y="1916832"/>
            <a:ext cx="4439514" cy="36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p:cNvSpPr txBox="1">
            <a:spLocks/>
          </p:cNvSpPr>
          <p:nvPr/>
        </p:nvSpPr>
        <p:spPr>
          <a:xfrm>
            <a:off x="166688" y="260648"/>
            <a:ext cx="8785225" cy="1224136"/>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a:solidFill>
                  <a:srgbClr val="FFFF00"/>
                </a:solidFill>
                <a:latin typeface="Calibri" panose="020F0502020204030204" pitchFamily="34" charset="0"/>
              </a:rPr>
              <a:t>SURVIVAL AND TRANSPLANT-FREE SURVIVAL IN PATIENTS WITH CHRONIC HP ACCORDING TO TELOMERE LENGHT</a:t>
            </a:r>
            <a:endParaRPr lang="en-US" sz="2800" i="1" dirty="0">
              <a:solidFill>
                <a:srgbClr val="FFFF00"/>
              </a:solidFill>
              <a:latin typeface="Calibri" panose="020F0502020204030204" pitchFamily="34" charset="0"/>
            </a:endParaRPr>
          </a:p>
        </p:txBody>
      </p:sp>
      <p:sp>
        <p:nvSpPr>
          <p:cNvPr id="9" name="TextBox 1"/>
          <p:cNvSpPr txBox="1">
            <a:spLocks noChangeArrowheads="1"/>
          </p:cNvSpPr>
          <p:nvPr/>
        </p:nvSpPr>
        <p:spPr bwMode="auto">
          <a:xfrm>
            <a:off x="792088" y="6309320"/>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Ley B et al. </a:t>
            </a:r>
            <a:r>
              <a:rPr lang="en-US" sz="1200" b="0" i="1" dirty="0">
                <a:solidFill>
                  <a:schemeClr val="tx1"/>
                </a:solidFill>
                <a:latin typeface="Calibri" panose="020F0502020204030204" pitchFamily="34" charset="0"/>
              </a:rPr>
              <a:t>Lancet </a:t>
            </a:r>
            <a:r>
              <a:rPr lang="en-US" sz="1200" b="0" i="1" dirty="0" err="1">
                <a:solidFill>
                  <a:schemeClr val="tx1"/>
                </a:solidFill>
                <a:latin typeface="Calibri" panose="020F0502020204030204" pitchFamily="34" charset="0"/>
              </a:rPr>
              <a:t>Respir</a:t>
            </a:r>
            <a:r>
              <a:rPr lang="en-US" sz="1200" b="0" i="1" dirty="0">
                <a:solidFill>
                  <a:schemeClr val="tx1"/>
                </a:solidFill>
                <a:latin typeface="Calibri" panose="020F0502020204030204" pitchFamily="34" charset="0"/>
              </a:rPr>
              <a:t> Med </a:t>
            </a:r>
            <a:r>
              <a:rPr lang="en-US" sz="1200" b="0" dirty="0">
                <a:solidFill>
                  <a:schemeClr val="tx1"/>
                </a:solidFill>
                <a:latin typeface="Calibri" panose="020F0502020204030204" pitchFamily="34" charset="0"/>
              </a:rPr>
              <a:t>2017; 5: 639-47</a:t>
            </a:r>
          </a:p>
        </p:txBody>
      </p:sp>
    </p:spTree>
    <p:extLst>
      <p:ext uri="{BB962C8B-B14F-4D97-AF65-F5344CB8AC3E}">
        <p14:creationId xmlns:p14="http://schemas.microsoft.com/office/powerpoint/2010/main" val="345001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C14FB2D5-6775-5644-8AAC-3BCA9B0760D4}"/>
              </a:ext>
            </a:extLst>
          </p:cNvPr>
          <p:cNvSpPr txBox="1">
            <a:spLocks noChangeArrowheads="1"/>
          </p:cNvSpPr>
          <p:nvPr/>
        </p:nvSpPr>
        <p:spPr bwMode="auto">
          <a:xfrm>
            <a:off x="212725" y="323945"/>
            <a:ext cx="8720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it-IT" sz="3200" b="1" dirty="0">
                <a:solidFill>
                  <a:srgbClr val="FFFF00"/>
                </a:solidFill>
                <a:latin typeface="Calibri" panose="020F0502020204030204" pitchFamily="34" charset="0"/>
                <a:cs typeface="Calibri" panose="020F0502020204030204" pitchFamily="34" charset="0"/>
              </a:rPr>
              <a:t>DISCLOSURE</a:t>
            </a:r>
          </a:p>
        </p:txBody>
      </p:sp>
      <p:graphicFrame>
        <p:nvGraphicFramePr>
          <p:cNvPr id="4" name="Tabella 3"/>
          <p:cNvGraphicFramePr>
            <a:graphicFrameLocks noGrp="1"/>
          </p:cNvGraphicFramePr>
          <p:nvPr>
            <p:extLst/>
          </p:nvPr>
        </p:nvGraphicFramePr>
        <p:xfrm>
          <a:off x="799315" y="1556792"/>
          <a:ext cx="7517101" cy="2808000"/>
        </p:xfrm>
        <a:graphic>
          <a:graphicData uri="http://schemas.openxmlformats.org/drawingml/2006/table">
            <a:tbl>
              <a:tblPr firstRow="1" bandRow="1">
                <a:tableStyleId>{5C22544A-7EE6-4342-B048-85BDC9FD1C3A}</a:tableStyleId>
              </a:tblPr>
              <a:tblGrid>
                <a:gridCol w="2433794">
                  <a:extLst>
                    <a:ext uri="{9D8B030D-6E8A-4147-A177-3AD203B41FA5}">
                      <a16:colId xmlns:a16="http://schemas.microsoft.com/office/drawing/2014/main" val="2815369005"/>
                    </a:ext>
                  </a:extLst>
                </a:gridCol>
                <a:gridCol w="5083307">
                  <a:extLst>
                    <a:ext uri="{9D8B030D-6E8A-4147-A177-3AD203B41FA5}">
                      <a16:colId xmlns:a16="http://schemas.microsoft.com/office/drawing/2014/main" val="3939912968"/>
                    </a:ext>
                  </a:extLst>
                </a:gridCol>
              </a:tblGrid>
              <a:tr h="936000">
                <a:tc>
                  <a:txBody>
                    <a:bodyPr/>
                    <a:lstStyle/>
                    <a:p>
                      <a:r>
                        <a:rPr lang="en-GB" sz="2400" b="1" noProof="0" dirty="0">
                          <a:solidFill>
                            <a:schemeClr val="bg1"/>
                          </a:solidFill>
                          <a:latin typeface="Calibri" panose="020F0502020204030204" pitchFamily="34" charset="0"/>
                          <a:cs typeface="Calibri" panose="020F0502020204030204" pitchFamily="34" charset="0"/>
                        </a:rPr>
                        <a:t>Consulting fees</a:t>
                      </a:r>
                    </a:p>
                  </a:txBody>
                  <a:tcPr anchor="ctr">
                    <a:lnR w="6350" cap="flat" cmpd="sng" algn="ctr">
                      <a:solidFill>
                        <a:schemeClr val="tx1"/>
                      </a:solidFill>
                      <a:prstDash val="sysDash"/>
                      <a:round/>
                      <a:headEnd type="none" w="med" len="med"/>
                      <a:tailEnd type="none" w="med" len="med"/>
                    </a:lnR>
                    <a:lnB w="6350" cap="flat" cmpd="sng" algn="ctr">
                      <a:solidFill>
                        <a:schemeClr val="tx1"/>
                      </a:solidFill>
                      <a:prstDash val="sysDash"/>
                      <a:round/>
                      <a:headEnd type="none" w="med" len="med"/>
                      <a:tailEnd type="none" w="med" len="med"/>
                    </a:lnB>
                    <a:noFill/>
                  </a:tcPr>
                </a:tc>
                <a:tc>
                  <a:txBody>
                    <a:bodyPr/>
                    <a:lstStyle/>
                    <a:p>
                      <a:r>
                        <a:rPr lang="en-GB" sz="2400" b="0" noProof="0" dirty="0">
                          <a:solidFill>
                            <a:schemeClr val="bg1"/>
                          </a:solidFill>
                          <a:latin typeface="Calibri" panose="020F0502020204030204" pitchFamily="34" charset="0"/>
                          <a:cs typeface="Calibri" panose="020F0502020204030204" pitchFamily="34" charset="0"/>
                        </a:rPr>
                        <a:t>PPM Services, Roche,</a:t>
                      </a:r>
                      <a:r>
                        <a:rPr lang="en-GB" sz="2400" b="0" baseline="0" noProof="0" dirty="0">
                          <a:solidFill>
                            <a:schemeClr val="bg1"/>
                          </a:solidFill>
                          <a:latin typeface="Calibri" panose="020F0502020204030204" pitchFamily="34" charset="0"/>
                          <a:cs typeface="Calibri" panose="020F0502020204030204" pitchFamily="34" charset="0"/>
                        </a:rPr>
                        <a:t> </a:t>
                      </a:r>
                      <a:r>
                        <a:rPr lang="en-GB" sz="2400" b="0" baseline="0" noProof="0" dirty="0" err="1">
                          <a:solidFill>
                            <a:schemeClr val="bg1"/>
                          </a:solidFill>
                          <a:latin typeface="Calibri" panose="020F0502020204030204" pitchFamily="34" charset="0"/>
                          <a:cs typeface="Calibri" panose="020F0502020204030204" pitchFamily="34" charset="0"/>
                        </a:rPr>
                        <a:t>Boehringer-Ingelheim</a:t>
                      </a:r>
                      <a:r>
                        <a:rPr lang="en-GB" sz="2400" b="0" baseline="0" noProof="0" dirty="0">
                          <a:solidFill>
                            <a:schemeClr val="bg1"/>
                          </a:solidFill>
                          <a:latin typeface="Calibri" panose="020F0502020204030204" pitchFamily="34" charset="0"/>
                          <a:cs typeface="Calibri" panose="020F0502020204030204" pitchFamily="34" charset="0"/>
                        </a:rPr>
                        <a:t>, </a:t>
                      </a:r>
                      <a:r>
                        <a:rPr lang="en-GB" sz="2400" b="0" baseline="0" noProof="0" dirty="0" err="1">
                          <a:solidFill>
                            <a:schemeClr val="bg1"/>
                          </a:solidFill>
                          <a:latin typeface="Calibri" panose="020F0502020204030204" pitchFamily="34" charset="0"/>
                          <a:cs typeface="Calibri" panose="020F0502020204030204" pitchFamily="34" charset="0"/>
                        </a:rPr>
                        <a:t>Zambon</a:t>
                      </a:r>
                      <a:r>
                        <a:rPr lang="en-GB" sz="2400" b="0" baseline="0" noProof="0" dirty="0">
                          <a:solidFill>
                            <a:schemeClr val="bg1"/>
                          </a:solidFill>
                          <a:latin typeface="Calibri" panose="020F0502020204030204" pitchFamily="34" charset="0"/>
                          <a:cs typeface="Calibri" panose="020F0502020204030204" pitchFamily="34" charset="0"/>
                        </a:rPr>
                        <a:t>, Galapagos</a:t>
                      </a:r>
                      <a:endParaRPr lang="en-GB" sz="2400" b="0" noProof="0" dirty="0">
                        <a:solidFill>
                          <a:schemeClr val="bg1"/>
                        </a:solidFill>
                        <a:latin typeface="Calibri" panose="020F0502020204030204" pitchFamily="34" charset="0"/>
                        <a:cs typeface="Calibri" panose="020F0502020204030204" pitchFamily="34" charset="0"/>
                      </a:endParaRPr>
                    </a:p>
                  </a:txBody>
                  <a:tcPr anchor="ctr">
                    <a:lnL w="6350" cap="flat" cmpd="sng" algn="ctr">
                      <a:solidFill>
                        <a:schemeClr val="tx1"/>
                      </a:solidFill>
                      <a:prstDash val="sysDash"/>
                      <a:round/>
                      <a:headEnd type="none" w="med" len="med"/>
                      <a:tailEnd type="none" w="med" len="med"/>
                    </a:lnL>
                    <a:lnB w="635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692569554"/>
                  </a:ext>
                </a:extLst>
              </a:tr>
              <a:tr h="936000">
                <a:tc>
                  <a:txBody>
                    <a:bodyPr/>
                    <a:lstStyle/>
                    <a:p>
                      <a:r>
                        <a:rPr lang="en-GB" sz="2400" b="1" noProof="0" dirty="0">
                          <a:solidFill>
                            <a:schemeClr val="bg1"/>
                          </a:solidFill>
                          <a:latin typeface="Calibri" panose="020F0502020204030204" pitchFamily="34" charset="0"/>
                          <a:cs typeface="Calibri" panose="020F0502020204030204" pitchFamily="34" charset="0"/>
                        </a:rPr>
                        <a:t>Advisory</a:t>
                      </a:r>
                      <a:r>
                        <a:rPr lang="en-GB" sz="2400" b="1" baseline="0" noProof="0" dirty="0">
                          <a:solidFill>
                            <a:schemeClr val="bg1"/>
                          </a:solidFill>
                          <a:latin typeface="Calibri" panose="020F0502020204030204" pitchFamily="34" charset="0"/>
                          <a:cs typeface="Calibri" panose="020F0502020204030204" pitchFamily="34" charset="0"/>
                        </a:rPr>
                        <a:t> board fees</a:t>
                      </a:r>
                      <a:endParaRPr lang="en-GB" sz="2400" b="1" noProof="0" dirty="0">
                        <a:solidFill>
                          <a:schemeClr val="bg1"/>
                        </a:solidFill>
                        <a:latin typeface="Calibri" panose="020F0502020204030204" pitchFamily="34" charset="0"/>
                        <a:cs typeface="Calibri" panose="020F0502020204030204" pitchFamily="34" charset="0"/>
                      </a:endParaRPr>
                    </a:p>
                  </a:txBody>
                  <a:tcPr anchor="ctr">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tc>
                  <a:txBody>
                    <a:bodyPr/>
                    <a:lstStyle/>
                    <a:p>
                      <a:r>
                        <a:rPr lang="en-GB" sz="2400" b="0" noProof="0" dirty="0">
                          <a:solidFill>
                            <a:schemeClr val="bg1"/>
                          </a:solidFill>
                          <a:latin typeface="Calibri" panose="020F0502020204030204" pitchFamily="34" charset="0"/>
                          <a:cs typeface="Calibri" panose="020F0502020204030204" pitchFamily="34" charset="0"/>
                        </a:rPr>
                        <a:t>Roche, </a:t>
                      </a:r>
                      <a:r>
                        <a:rPr lang="en-GB" sz="2400" b="0" noProof="0" dirty="0" err="1">
                          <a:solidFill>
                            <a:schemeClr val="bg1"/>
                          </a:solidFill>
                          <a:latin typeface="Calibri" panose="020F0502020204030204" pitchFamily="34" charset="0"/>
                          <a:cs typeface="Calibri" panose="020F0502020204030204" pitchFamily="34" charset="0"/>
                        </a:rPr>
                        <a:t>Boehringer-Ingelheim</a:t>
                      </a:r>
                      <a:r>
                        <a:rPr lang="en-GB" sz="2400" b="0" noProof="0" dirty="0">
                          <a:solidFill>
                            <a:schemeClr val="bg1"/>
                          </a:solidFill>
                          <a:latin typeface="Calibri" panose="020F0502020204030204" pitchFamily="34" charset="0"/>
                          <a:cs typeface="Calibri" panose="020F0502020204030204" pitchFamily="34" charset="0"/>
                        </a:rPr>
                        <a:t>, Galapagos, </a:t>
                      </a:r>
                      <a:r>
                        <a:rPr lang="en-GB" sz="2400" b="0" noProof="0" dirty="0" err="1">
                          <a:solidFill>
                            <a:schemeClr val="bg1"/>
                          </a:solidFill>
                          <a:latin typeface="Calibri" panose="020F0502020204030204" pitchFamily="34" charset="0"/>
                          <a:cs typeface="Calibri" panose="020F0502020204030204" pitchFamily="34" charset="0"/>
                        </a:rPr>
                        <a:t>Zambon</a:t>
                      </a:r>
                      <a:endParaRPr lang="en-GB" sz="2400" b="0" noProof="0" dirty="0">
                        <a:solidFill>
                          <a:schemeClr val="bg1"/>
                        </a:solidFill>
                        <a:latin typeface="Calibri" panose="020F0502020204030204" pitchFamily="34" charset="0"/>
                        <a:cs typeface="Calibri" panose="020F0502020204030204" pitchFamily="34" charset="0"/>
                      </a:endParaRPr>
                    </a:p>
                  </a:txBody>
                  <a:tcPr anchor="ctr">
                    <a:lnL w="6350" cap="flat" cmpd="sng" algn="ctr">
                      <a:solidFill>
                        <a:schemeClr val="tx1"/>
                      </a:solidFill>
                      <a:prstDash val="sysDash"/>
                      <a:round/>
                      <a:headEnd type="none" w="med" len="med"/>
                      <a:tailEnd type="none" w="med" len="med"/>
                    </a:lnL>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445425335"/>
                  </a:ext>
                </a:extLst>
              </a:tr>
              <a:tr h="936000">
                <a:tc>
                  <a:txBody>
                    <a:bodyPr/>
                    <a:lstStyle/>
                    <a:p>
                      <a:r>
                        <a:rPr lang="en-GB" sz="2400" b="1" noProof="0" dirty="0">
                          <a:solidFill>
                            <a:schemeClr val="bg1"/>
                          </a:solidFill>
                          <a:latin typeface="Calibri" panose="020F0502020204030204" pitchFamily="34" charset="0"/>
                          <a:cs typeface="Calibri" panose="020F0502020204030204" pitchFamily="34" charset="0"/>
                        </a:rPr>
                        <a:t>Speaker’s fees</a:t>
                      </a:r>
                    </a:p>
                  </a:txBody>
                  <a:tcPr anchor="ctr">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noProof="0" dirty="0">
                          <a:solidFill>
                            <a:schemeClr val="bg1"/>
                          </a:solidFill>
                          <a:latin typeface="Calibri" panose="020F0502020204030204" pitchFamily="34" charset="0"/>
                          <a:cs typeface="Calibri" panose="020F0502020204030204" pitchFamily="34" charset="0"/>
                        </a:rPr>
                        <a:t>Roche,</a:t>
                      </a:r>
                      <a:r>
                        <a:rPr lang="en-GB" sz="2400" b="0" baseline="0" noProof="0" dirty="0">
                          <a:solidFill>
                            <a:schemeClr val="bg1"/>
                          </a:solidFill>
                          <a:latin typeface="Calibri" panose="020F0502020204030204" pitchFamily="34" charset="0"/>
                          <a:cs typeface="Calibri" panose="020F0502020204030204" pitchFamily="34" charset="0"/>
                        </a:rPr>
                        <a:t> Boehringer-Ingelheim, </a:t>
                      </a:r>
                      <a:r>
                        <a:rPr lang="en-GB" sz="2400" b="0" baseline="0" noProof="0" dirty="0" err="1">
                          <a:solidFill>
                            <a:schemeClr val="bg1"/>
                          </a:solidFill>
                          <a:latin typeface="Calibri" panose="020F0502020204030204" pitchFamily="34" charset="0"/>
                          <a:cs typeface="Calibri" panose="020F0502020204030204" pitchFamily="34" charset="0"/>
                        </a:rPr>
                        <a:t>Zambon</a:t>
                      </a:r>
                      <a:r>
                        <a:rPr lang="en-GB" sz="2400" b="0" baseline="0" noProof="0" dirty="0">
                          <a:solidFill>
                            <a:schemeClr val="bg1"/>
                          </a:solidFill>
                          <a:latin typeface="Calibri" panose="020F0502020204030204" pitchFamily="34" charset="0"/>
                          <a:cs typeface="Calibri" panose="020F0502020204030204" pitchFamily="34" charset="0"/>
                        </a:rPr>
                        <a:t>, Galapagos, </a:t>
                      </a:r>
                      <a:r>
                        <a:rPr lang="en-GB" sz="2400" b="0" baseline="0" noProof="0" dirty="0" err="1">
                          <a:solidFill>
                            <a:schemeClr val="bg1"/>
                          </a:solidFill>
                          <a:latin typeface="Calibri" panose="020F0502020204030204" pitchFamily="34" charset="0"/>
                          <a:cs typeface="Calibri" panose="020F0502020204030204" pitchFamily="34" charset="0"/>
                        </a:rPr>
                        <a:t>Chiesi</a:t>
                      </a:r>
                      <a:endParaRPr lang="en-GB" sz="2400" b="0" noProof="0" dirty="0">
                        <a:solidFill>
                          <a:schemeClr val="bg1"/>
                        </a:solidFill>
                        <a:latin typeface="Calibri" panose="020F0502020204030204" pitchFamily="34" charset="0"/>
                        <a:cs typeface="Calibri" panose="020F0502020204030204" pitchFamily="34" charset="0"/>
                      </a:endParaRPr>
                    </a:p>
                  </a:txBody>
                  <a:tcPr anchor="ctr">
                    <a:lnL w="6350" cap="flat" cmpd="sng" algn="ctr">
                      <a:solidFill>
                        <a:schemeClr val="tx1"/>
                      </a:solidFill>
                      <a:prstDash val="sysDash"/>
                      <a:round/>
                      <a:headEnd type="none" w="med" len="med"/>
                      <a:tailEnd type="none" w="med" len="med"/>
                    </a:lnL>
                    <a:lnT w="6350" cap="flat" cmpd="sng" algn="ctr">
                      <a:solidFill>
                        <a:schemeClr val="tx1"/>
                      </a:solidFill>
                      <a:prstDash val="sysDash"/>
                      <a:round/>
                      <a:headEnd type="none" w="med" len="med"/>
                      <a:tailEnd type="none" w="med" len="med"/>
                    </a:lnT>
                    <a:noFill/>
                  </a:tcPr>
                </a:tc>
                <a:extLst>
                  <a:ext uri="{0D108BD9-81ED-4DB2-BD59-A6C34878D82A}">
                    <a16:rowId xmlns:a16="http://schemas.microsoft.com/office/drawing/2014/main" val="1736023431"/>
                  </a:ext>
                </a:extLst>
              </a:tr>
            </a:tbl>
          </a:graphicData>
        </a:graphic>
      </p:graphicFrame>
    </p:spTree>
    <p:extLst>
      <p:ext uri="{BB962C8B-B14F-4D97-AF65-F5344CB8AC3E}">
        <p14:creationId xmlns:p14="http://schemas.microsoft.com/office/powerpoint/2010/main" val="335289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569712728"/>
              </p:ext>
            </p:extLst>
          </p:nvPr>
        </p:nvGraphicFramePr>
        <p:xfrm>
          <a:off x="1043608" y="1096784"/>
          <a:ext cx="6984775" cy="5140528"/>
        </p:xfrm>
        <a:graphic>
          <a:graphicData uri="http://schemas.openxmlformats.org/drawingml/2006/table">
            <a:tbl>
              <a:tblPr firstRow="1" bandRow="1">
                <a:tableStyleId>{5C22544A-7EE6-4342-B048-85BDC9FD1C3A}</a:tableStyleId>
              </a:tblPr>
              <a:tblGrid>
                <a:gridCol w="1026780">
                  <a:extLst>
                    <a:ext uri="{9D8B030D-6E8A-4147-A177-3AD203B41FA5}">
                      <a16:colId xmlns:a16="http://schemas.microsoft.com/office/drawing/2014/main" val="3230404191"/>
                    </a:ext>
                  </a:extLst>
                </a:gridCol>
                <a:gridCol w="5957995">
                  <a:extLst>
                    <a:ext uri="{9D8B030D-6E8A-4147-A177-3AD203B41FA5}">
                      <a16:colId xmlns:a16="http://schemas.microsoft.com/office/drawing/2014/main" val="891944300"/>
                    </a:ext>
                  </a:extLst>
                </a:gridCol>
              </a:tblGrid>
              <a:tr h="370840">
                <a:tc>
                  <a:txBody>
                    <a:bodyPr/>
                    <a:lstStyle/>
                    <a:p>
                      <a:pPr algn="ctr"/>
                      <a:r>
                        <a:rPr lang="it-IT" sz="1800" dirty="0">
                          <a:latin typeface="Calibri" panose="020F0502020204030204" pitchFamily="34" charset="0"/>
                          <a:cs typeface="Calibri" panose="020F0502020204030204" pitchFamily="34" charset="0"/>
                        </a:rPr>
                        <a:t>Gene</a:t>
                      </a:r>
                    </a:p>
                  </a:txBody>
                  <a:tcPr/>
                </a:tc>
                <a:tc>
                  <a:txBody>
                    <a:bodyPr/>
                    <a:lstStyle/>
                    <a:p>
                      <a:pPr algn="ctr"/>
                      <a:r>
                        <a:rPr lang="it-IT" sz="1800" dirty="0">
                          <a:latin typeface="Calibri" panose="020F0502020204030204" pitchFamily="34" charset="0"/>
                          <a:cs typeface="Calibri" panose="020F0502020204030204" pitchFamily="34" charset="0"/>
                        </a:rPr>
                        <a:t>Gene </a:t>
                      </a:r>
                      <a:r>
                        <a:rPr lang="it-IT" sz="1800" dirty="0" err="1">
                          <a:latin typeface="Calibri" panose="020F0502020204030204" pitchFamily="34" charset="0"/>
                          <a:cs typeface="Calibri" panose="020F0502020204030204" pitchFamily="34" charset="0"/>
                        </a:rPr>
                        <a:t>function</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84272512"/>
                  </a:ext>
                </a:extLst>
              </a:tr>
              <a:tr h="205224">
                <a:tc>
                  <a:txBody>
                    <a:bodyPr/>
                    <a:lstStyle/>
                    <a:p>
                      <a:r>
                        <a:rPr lang="it-IT" sz="1200" i="1" dirty="0">
                          <a:latin typeface="Calibri" panose="020F0502020204030204" pitchFamily="34" charset="0"/>
                          <a:cs typeface="Calibri" panose="020F0502020204030204" pitchFamily="34" charset="0"/>
                        </a:rPr>
                        <a:t>IL1RN</a:t>
                      </a:r>
                    </a:p>
                  </a:txBody>
                  <a:tcPr/>
                </a:tc>
                <a:tc>
                  <a:txBody>
                    <a:bodyPr/>
                    <a:lstStyle/>
                    <a:p>
                      <a:r>
                        <a:rPr lang="it-IT" sz="1200" dirty="0" err="1">
                          <a:latin typeface="Calibri" panose="020F0502020204030204" pitchFamily="34" charset="0"/>
                          <a:cs typeface="Calibri" panose="020F0502020204030204" pitchFamily="34" charset="0"/>
                        </a:rPr>
                        <a:t>Inhibitor</a:t>
                      </a:r>
                      <a:r>
                        <a:rPr lang="it-IT" sz="1200" baseline="0" dirty="0">
                          <a:latin typeface="Calibri" panose="020F0502020204030204" pitchFamily="34" charset="0"/>
                          <a:cs typeface="Calibri" panose="020F0502020204030204" pitchFamily="34" charset="0"/>
                        </a:rPr>
                        <a:t> of pro-</a:t>
                      </a:r>
                      <a:r>
                        <a:rPr lang="it-IT" sz="1200" baseline="0" dirty="0" err="1">
                          <a:latin typeface="Calibri" panose="020F0502020204030204" pitchFamily="34" charset="0"/>
                          <a:cs typeface="Calibri" panose="020F0502020204030204" pitchFamily="34" charset="0"/>
                        </a:rPr>
                        <a:t>inflammatory</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effects</a:t>
                      </a:r>
                      <a:r>
                        <a:rPr lang="it-IT" sz="1200" baseline="0" dirty="0">
                          <a:latin typeface="Calibri" panose="020F0502020204030204" pitchFamily="34" charset="0"/>
                          <a:cs typeface="Calibri" panose="020F0502020204030204" pitchFamily="34" charset="0"/>
                        </a:rPr>
                        <a:t> of IL-1</a:t>
                      </a:r>
                      <a:r>
                        <a:rPr lang="el-GR" sz="1200" baseline="0" dirty="0">
                          <a:latin typeface="Calibri" panose="020F0502020204030204" pitchFamily="34" charset="0"/>
                          <a:cs typeface="Calibri" panose="020F0502020204030204" pitchFamily="34" charset="0"/>
                        </a:rPr>
                        <a:t>α</a:t>
                      </a:r>
                      <a:r>
                        <a:rPr lang="it-IT" sz="1200" baseline="0" dirty="0">
                          <a:latin typeface="Calibri" panose="020F0502020204030204" pitchFamily="34" charset="0"/>
                          <a:cs typeface="Calibri" panose="020F0502020204030204" pitchFamily="34" charset="0"/>
                        </a:rPr>
                        <a:t> and IL-1</a:t>
                      </a:r>
                      <a:r>
                        <a:rPr lang="el-GR" sz="1200" baseline="0" dirty="0">
                          <a:latin typeface="Calibri" panose="020F0502020204030204" pitchFamily="34" charset="0"/>
                          <a:cs typeface="Calibri" panose="020F0502020204030204" pitchFamily="34" charset="0"/>
                        </a:rPr>
                        <a:t>β</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52128761"/>
                  </a:ext>
                </a:extLst>
              </a:tr>
              <a:tr h="146928">
                <a:tc>
                  <a:txBody>
                    <a:bodyPr/>
                    <a:lstStyle/>
                    <a:p>
                      <a:r>
                        <a:rPr lang="it-IT" sz="1200" i="1" dirty="0">
                          <a:latin typeface="Calibri" panose="020F0502020204030204" pitchFamily="34" charset="0"/>
                          <a:cs typeface="Calibri" panose="020F0502020204030204" pitchFamily="34" charset="0"/>
                        </a:rPr>
                        <a:t>IL8</a:t>
                      </a:r>
                    </a:p>
                  </a:txBody>
                  <a:tcPr/>
                </a:tc>
                <a:tc>
                  <a:txBody>
                    <a:bodyPr/>
                    <a:lstStyle/>
                    <a:p>
                      <a:r>
                        <a:rPr lang="it-IT" sz="1200" dirty="0">
                          <a:latin typeface="Calibri" panose="020F0502020204030204" pitchFamily="34" charset="0"/>
                          <a:cs typeface="Calibri" panose="020F0502020204030204" pitchFamily="34" charset="0"/>
                        </a:rPr>
                        <a:t>Pro-</a:t>
                      </a:r>
                      <a:r>
                        <a:rPr lang="it-IT" sz="1200" dirty="0" err="1">
                          <a:latin typeface="Calibri" panose="020F0502020204030204" pitchFamily="34" charset="0"/>
                          <a:cs typeface="Calibri" panose="020F0502020204030204" pitchFamily="34" charset="0"/>
                        </a:rPr>
                        <a:t>inflammatory</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cytokine</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1872904"/>
                  </a:ext>
                </a:extLst>
              </a:tr>
              <a:tr h="232648">
                <a:tc>
                  <a:txBody>
                    <a:bodyPr/>
                    <a:lstStyle/>
                    <a:p>
                      <a:r>
                        <a:rPr lang="it-IT" sz="1200" i="1" dirty="0">
                          <a:latin typeface="Calibri" panose="020F0502020204030204" pitchFamily="34" charset="0"/>
                          <a:cs typeface="Calibri" panose="020F0502020204030204" pitchFamily="34" charset="0"/>
                        </a:rPr>
                        <a:t>FAM13A</a:t>
                      </a:r>
                    </a:p>
                  </a:txBody>
                  <a:tcPr/>
                </a:tc>
                <a:tc>
                  <a:txBody>
                    <a:bodyPr/>
                    <a:lstStyle/>
                    <a:p>
                      <a:r>
                        <a:rPr lang="it-IT" sz="1200" baseline="0" dirty="0">
                          <a:latin typeface="Calibri" panose="020F0502020204030204" pitchFamily="34" charset="0"/>
                          <a:cs typeface="Calibri" panose="020F0502020204030204" pitchFamily="34" charset="0"/>
                        </a:rPr>
                        <a:t>Signal </a:t>
                      </a:r>
                      <a:r>
                        <a:rPr lang="it-IT" sz="1200" baseline="0" dirty="0" err="1">
                          <a:latin typeface="Calibri" panose="020F0502020204030204" pitchFamily="34" charset="0"/>
                          <a:cs typeface="Calibri" panose="020F0502020204030204" pitchFamily="34" charset="0"/>
                        </a:rPr>
                        <a:t>transduction</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2815886"/>
                  </a:ext>
                </a:extLst>
              </a:tr>
              <a:tr h="174352">
                <a:tc>
                  <a:txBody>
                    <a:bodyPr/>
                    <a:lstStyle/>
                    <a:p>
                      <a:r>
                        <a:rPr lang="it-IT" sz="1200" i="1" dirty="0">
                          <a:latin typeface="Calibri" panose="020F0502020204030204" pitchFamily="34" charset="0"/>
                          <a:cs typeface="Calibri" panose="020F0502020204030204" pitchFamily="34" charset="0"/>
                        </a:rPr>
                        <a:t>TLR3</a:t>
                      </a:r>
                    </a:p>
                  </a:txBody>
                  <a:tcPr/>
                </a:tc>
                <a:tc>
                  <a:txBody>
                    <a:bodyPr/>
                    <a:lstStyle/>
                    <a:p>
                      <a:r>
                        <a:rPr lang="it-IT" sz="1200" dirty="0">
                          <a:latin typeface="Calibri" panose="020F0502020204030204" pitchFamily="34" charset="0"/>
                          <a:cs typeface="Calibri" panose="020F0502020204030204" pitchFamily="34" charset="0"/>
                        </a:rPr>
                        <a:t>Pathogen </a:t>
                      </a:r>
                      <a:r>
                        <a:rPr lang="it-IT" sz="1200" dirty="0" err="1">
                          <a:latin typeface="Calibri" panose="020F0502020204030204" pitchFamily="34" charset="0"/>
                          <a:cs typeface="Calibri" panose="020F0502020204030204" pitchFamily="34" charset="0"/>
                        </a:rPr>
                        <a:t>recognition</a:t>
                      </a:r>
                      <a:r>
                        <a:rPr lang="it-IT" sz="1200" dirty="0">
                          <a:latin typeface="Calibri" panose="020F0502020204030204" pitchFamily="34" charset="0"/>
                          <a:cs typeface="Calibri" panose="020F0502020204030204" pitchFamily="34" charset="0"/>
                        </a:rPr>
                        <a:t> and </a:t>
                      </a:r>
                      <a:r>
                        <a:rPr lang="it-IT" sz="1200" dirty="0" err="1">
                          <a:latin typeface="Calibri" panose="020F0502020204030204" pitchFamily="34" charset="0"/>
                          <a:cs typeface="Calibri" panose="020F0502020204030204" pitchFamily="34" charset="0"/>
                        </a:rPr>
                        <a:t>activation</a:t>
                      </a:r>
                      <a:r>
                        <a:rPr lang="it-IT" sz="1200" dirty="0">
                          <a:latin typeface="Calibri" panose="020F0502020204030204" pitchFamily="34" charset="0"/>
                          <a:cs typeface="Calibri" panose="020F0502020204030204" pitchFamily="34" charset="0"/>
                        </a:rPr>
                        <a:t> of innate </a:t>
                      </a:r>
                      <a:r>
                        <a:rPr lang="it-IT" sz="1200" dirty="0" err="1">
                          <a:latin typeface="Calibri" panose="020F0502020204030204" pitchFamily="34" charset="0"/>
                          <a:cs typeface="Calibri" panose="020F0502020204030204" pitchFamily="34" charset="0"/>
                        </a:rPr>
                        <a:t>immunity</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21155835"/>
                  </a:ext>
                </a:extLst>
              </a:tr>
              <a:tr h="188064">
                <a:tc>
                  <a:txBody>
                    <a:bodyPr/>
                    <a:lstStyle/>
                    <a:p>
                      <a:r>
                        <a:rPr lang="it-IT" sz="1200" i="1" dirty="0">
                          <a:latin typeface="Calibri" panose="020F0502020204030204" pitchFamily="34" charset="0"/>
                          <a:cs typeface="Calibri" panose="020F0502020204030204" pitchFamily="34" charset="0"/>
                        </a:rPr>
                        <a:t>TERT</a:t>
                      </a:r>
                    </a:p>
                  </a:txBody>
                  <a:tcPr/>
                </a:tc>
                <a:tc>
                  <a:txBody>
                    <a:bodyPr/>
                    <a:lstStyle/>
                    <a:p>
                      <a:r>
                        <a:rPr lang="it-IT" sz="1200" dirty="0" err="1">
                          <a:latin typeface="Calibri" panose="020F0502020204030204" pitchFamily="34" charset="0"/>
                          <a:cs typeface="Calibri" panose="020F0502020204030204" pitchFamily="34" charset="0"/>
                        </a:rPr>
                        <a:t>Manteinance</a:t>
                      </a:r>
                      <a:r>
                        <a:rPr lang="it-IT" sz="1200" dirty="0">
                          <a:latin typeface="Calibri" panose="020F0502020204030204" pitchFamily="34" charset="0"/>
                          <a:cs typeface="Calibri" panose="020F0502020204030204" pitchFamily="34" charset="0"/>
                        </a:rPr>
                        <a:t> of </a:t>
                      </a:r>
                      <a:r>
                        <a:rPr lang="it-IT" sz="1200" dirty="0" err="1">
                          <a:latin typeface="Calibri" panose="020F0502020204030204" pitchFamily="34" charset="0"/>
                          <a:cs typeface="Calibri" panose="020F0502020204030204" pitchFamily="34" charset="0"/>
                        </a:rPr>
                        <a:t>telomere</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length</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55260794"/>
                  </a:ext>
                </a:extLst>
              </a:tr>
              <a:tr h="273784">
                <a:tc>
                  <a:txBody>
                    <a:bodyPr/>
                    <a:lstStyle/>
                    <a:p>
                      <a:r>
                        <a:rPr lang="it-IT" sz="1200" i="1" dirty="0">
                          <a:latin typeface="Calibri" panose="020F0502020204030204" pitchFamily="34" charset="0"/>
                          <a:cs typeface="Calibri" panose="020F0502020204030204" pitchFamily="34" charset="0"/>
                        </a:rPr>
                        <a:t>HLA-DRB1</a:t>
                      </a:r>
                    </a:p>
                  </a:txBody>
                  <a:tcPr/>
                </a:tc>
                <a:tc>
                  <a:txBody>
                    <a:bodyPr/>
                    <a:lstStyle/>
                    <a:p>
                      <a:r>
                        <a:rPr lang="it-IT" sz="1200" dirty="0">
                          <a:latin typeface="Calibri" panose="020F0502020204030204" pitchFamily="34" charset="0"/>
                          <a:cs typeface="Calibri" panose="020F0502020204030204" pitchFamily="34" charset="0"/>
                        </a:rPr>
                        <a:t>Major </a:t>
                      </a:r>
                      <a:r>
                        <a:rPr lang="it-IT" sz="1200" dirty="0" err="1">
                          <a:latin typeface="Calibri" panose="020F0502020204030204" pitchFamily="34" charset="0"/>
                          <a:cs typeface="Calibri" panose="020F0502020204030204" pitchFamily="34" charset="0"/>
                        </a:rPr>
                        <a:t>Histocompatibility</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complex</a:t>
                      </a:r>
                      <a:r>
                        <a:rPr lang="it-IT" sz="1200" baseline="0" dirty="0">
                          <a:latin typeface="Calibri" panose="020F0502020204030204" pitchFamily="34" charset="0"/>
                          <a:cs typeface="Calibri" panose="020F0502020204030204" pitchFamily="34" charset="0"/>
                        </a:rPr>
                        <a:t> – immune </a:t>
                      </a:r>
                      <a:r>
                        <a:rPr lang="it-IT" sz="1200" baseline="0" dirty="0" err="1">
                          <a:latin typeface="Calibri" panose="020F0502020204030204" pitchFamily="34" charset="0"/>
                          <a:cs typeface="Calibri" panose="020F0502020204030204" pitchFamily="34" charset="0"/>
                        </a:rPr>
                        <a:t>system</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81286762"/>
                  </a:ext>
                </a:extLst>
              </a:tr>
              <a:tr h="215488">
                <a:tc>
                  <a:txBody>
                    <a:bodyPr/>
                    <a:lstStyle/>
                    <a:p>
                      <a:r>
                        <a:rPr lang="it-IT" sz="1200" i="1" dirty="0">
                          <a:latin typeface="Calibri" panose="020F0502020204030204" pitchFamily="34" charset="0"/>
                          <a:cs typeface="Calibri" panose="020F0502020204030204" pitchFamily="34" charset="0"/>
                        </a:rPr>
                        <a:t>DSP</a:t>
                      </a:r>
                    </a:p>
                  </a:txBody>
                  <a:tcPr/>
                </a:tc>
                <a:tc>
                  <a:txBody>
                    <a:bodyPr/>
                    <a:lstStyle/>
                    <a:p>
                      <a:r>
                        <a:rPr lang="it-IT" sz="1200" dirty="0" err="1">
                          <a:latin typeface="Calibri" panose="020F0502020204030204" pitchFamily="34" charset="0"/>
                          <a:cs typeface="Calibri" panose="020F0502020204030204" pitchFamily="34" charset="0"/>
                        </a:rPr>
                        <a:t>Tightly</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linking</a:t>
                      </a:r>
                      <a:r>
                        <a:rPr lang="it-IT" sz="1200" baseline="0" dirty="0">
                          <a:latin typeface="Calibri" panose="020F0502020204030204" pitchFamily="34" charset="0"/>
                          <a:cs typeface="Calibri" panose="020F0502020204030204" pitchFamily="34" charset="0"/>
                        </a:rPr>
                        <a:t> of </a:t>
                      </a:r>
                      <a:r>
                        <a:rPr lang="it-IT" sz="1200" baseline="0" dirty="0" err="1">
                          <a:latin typeface="Calibri" panose="020F0502020204030204" pitchFamily="34" charset="0"/>
                          <a:cs typeface="Calibri" panose="020F0502020204030204" pitchFamily="34" charset="0"/>
                        </a:rPr>
                        <a:t>adjacent</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cells</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60656996"/>
                  </a:ext>
                </a:extLst>
              </a:tr>
              <a:tr h="229200">
                <a:tc>
                  <a:txBody>
                    <a:bodyPr/>
                    <a:lstStyle/>
                    <a:p>
                      <a:r>
                        <a:rPr lang="it-IT" sz="1200" i="1" dirty="0">
                          <a:latin typeface="Calibri" panose="020F0502020204030204" pitchFamily="34" charset="0"/>
                          <a:cs typeface="Calibri" panose="020F0502020204030204" pitchFamily="34" charset="0"/>
                        </a:rPr>
                        <a:t>OBFC1</a:t>
                      </a:r>
                    </a:p>
                  </a:txBody>
                  <a:tcPr/>
                </a:tc>
                <a:tc>
                  <a:txBody>
                    <a:bodyPr/>
                    <a:lstStyle/>
                    <a:p>
                      <a:r>
                        <a:rPr lang="it-IT" sz="1200" dirty="0" err="1">
                          <a:latin typeface="Calibri" panose="020F0502020204030204" pitchFamily="34" charset="0"/>
                          <a:cs typeface="Calibri" panose="020F0502020204030204" pitchFamily="34" charset="0"/>
                        </a:rPr>
                        <a:t>Stimulation</a:t>
                      </a:r>
                      <a:r>
                        <a:rPr lang="it-IT" sz="1200" dirty="0">
                          <a:latin typeface="Calibri" panose="020F0502020204030204" pitchFamily="34" charset="0"/>
                          <a:cs typeface="Calibri" panose="020F0502020204030204" pitchFamily="34" charset="0"/>
                        </a:rPr>
                        <a:t> of the </a:t>
                      </a:r>
                      <a:r>
                        <a:rPr lang="it-IT" sz="1200" dirty="0" err="1">
                          <a:latin typeface="Calibri" panose="020F0502020204030204" pitchFamily="34" charset="0"/>
                          <a:cs typeface="Calibri" panose="020F0502020204030204" pitchFamily="34" charset="0"/>
                        </a:rPr>
                        <a:t>activity</a:t>
                      </a:r>
                      <a:r>
                        <a:rPr lang="it-IT" sz="1200" dirty="0">
                          <a:latin typeface="Calibri" panose="020F0502020204030204" pitchFamily="34" charset="0"/>
                          <a:cs typeface="Calibri" panose="020F0502020204030204" pitchFamily="34" charset="0"/>
                        </a:rPr>
                        <a:t> of DNA </a:t>
                      </a:r>
                      <a:r>
                        <a:rPr lang="it-IT" sz="1200" dirty="0" err="1">
                          <a:latin typeface="Calibri" panose="020F0502020204030204" pitchFamily="34" charset="0"/>
                          <a:cs typeface="Calibri" panose="020F0502020204030204" pitchFamily="34" charset="0"/>
                        </a:rPr>
                        <a:t>polymerase</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01336247"/>
                  </a:ext>
                </a:extLst>
              </a:tr>
              <a:tr h="242912">
                <a:tc>
                  <a:txBody>
                    <a:bodyPr/>
                    <a:lstStyle/>
                    <a:p>
                      <a:r>
                        <a:rPr lang="it-IT" sz="1200" i="1" dirty="0">
                          <a:latin typeface="Calibri" panose="020F0502020204030204" pitchFamily="34" charset="0"/>
                          <a:cs typeface="Calibri" panose="020F0502020204030204" pitchFamily="34" charset="0"/>
                        </a:rPr>
                        <a:t>MUC5B</a:t>
                      </a:r>
                    </a:p>
                  </a:txBody>
                  <a:tcPr/>
                </a:tc>
                <a:tc>
                  <a:txBody>
                    <a:bodyPr/>
                    <a:lstStyle/>
                    <a:p>
                      <a:r>
                        <a:rPr lang="it-IT" sz="1200" dirty="0" err="1">
                          <a:latin typeface="Calibri" panose="020F0502020204030204" pitchFamily="34" charset="0"/>
                          <a:cs typeface="Calibri" panose="020F0502020204030204" pitchFamily="34" charset="0"/>
                        </a:rPr>
                        <a:t>Regulation</a:t>
                      </a:r>
                      <a:r>
                        <a:rPr lang="it-IT" sz="1200" dirty="0">
                          <a:latin typeface="Calibri" panose="020F0502020204030204" pitchFamily="34" charset="0"/>
                          <a:cs typeface="Calibri" panose="020F0502020204030204" pitchFamily="34" charset="0"/>
                        </a:rPr>
                        <a:t> of </a:t>
                      </a:r>
                      <a:r>
                        <a:rPr lang="it-IT" sz="1200" dirty="0" err="1">
                          <a:latin typeface="Calibri" panose="020F0502020204030204" pitchFamily="34" charset="0"/>
                          <a:cs typeface="Calibri" panose="020F0502020204030204" pitchFamily="34" charset="0"/>
                        </a:rPr>
                        <a:t>rheological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properties</a:t>
                      </a:r>
                      <a:r>
                        <a:rPr lang="it-IT" sz="1200" baseline="0" dirty="0">
                          <a:latin typeface="Calibri" panose="020F0502020204030204" pitchFamily="34" charset="0"/>
                          <a:cs typeface="Calibri" panose="020F0502020204030204" pitchFamily="34" charset="0"/>
                        </a:rPr>
                        <a:t> of </a:t>
                      </a:r>
                      <a:r>
                        <a:rPr lang="it-IT" sz="1200" baseline="0" dirty="0" err="1">
                          <a:latin typeface="Calibri" panose="020F0502020204030204" pitchFamily="34" charset="0"/>
                          <a:cs typeface="Calibri" panose="020F0502020204030204" pitchFamily="34" charset="0"/>
                        </a:rPr>
                        <a:t>airway</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mucus</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mucociliary</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transport</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airway</a:t>
                      </a:r>
                      <a:r>
                        <a:rPr lang="it-IT" sz="1200" baseline="0" dirty="0">
                          <a:latin typeface="Calibri" panose="020F0502020204030204" pitchFamily="34" charset="0"/>
                          <a:cs typeface="Calibri" panose="020F0502020204030204" pitchFamily="34" charset="0"/>
                        </a:rPr>
                        <a:t> defense</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506440"/>
                  </a:ext>
                </a:extLst>
              </a:tr>
              <a:tr h="256624">
                <a:tc>
                  <a:txBody>
                    <a:bodyPr/>
                    <a:lstStyle/>
                    <a:p>
                      <a:r>
                        <a:rPr lang="it-IT" sz="1200" i="1" dirty="0">
                          <a:latin typeface="Calibri" panose="020F0502020204030204" pitchFamily="34" charset="0"/>
                          <a:cs typeface="Calibri" panose="020F0502020204030204" pitchFamily="34" charset="0"/>
                        </a:rPr>
                        <a:t>MUC2</a:t>
                      </a:r>
                    </a:p>
                  </a:txBody>
                  <a:tcPr/>
                </a:tc>
                <a:tc>
                  <a:txBody>
                    <a:bodyPr/>
                    <a:lstStyle/>
                    <a:p>
                      <a:r>
                        <a:rPr lang="it-IT" sz="1200" dirty="0" err="1">
                          <a:latin typeface="Calibri" panose="020F0502020204030204" pitchFamily="34" charset="0"/>
                          <a:cs typeface="Calibri" panose="020F0502020204030204" pitchFamily="34" charset="0"/>
                        </a:rPr>
                        <a:t>Mucin</a:t>
                      </a:r>
                      <a:r>
                        <a:rPr lang="it-IT" sz="1200" dirty="0">
                          <a:latin typeface="Calibri" panose="020F0502020204030204" pitchFamily="34" charset="0"/>
                          <a:cs typeface="Calibri" panose="020F0502020204030204" pitchFamily="34" charset="0"/>
                        </a:rPr>
                        <a:t> production</a:t>
                      </a:r>
                    </a:p>
                  </a:txBody>
                  <a:tcPr/>
                </a:tc>
                <a:extLst>
                  <a:ext uri="{0D108BD9-81ED-4DB2-BD59-A6C34878D82A}">
                    <a16:rowId xmlns:a16="http://schemas.microsoft.com/office/drawing/2014/main" val="1011327952"/>
                  </a:ext>
                </a:extLst>
              </a:tr>
              <a:tr h="270336">
                <a:tc>
                  <a:txBody>
                    <a:bodyPr/>
                    <a:lstStyle/>
                    <a:p>
                      <a:r>
                        <a:rPr lang="it-IT" sz="1200" i="1" dirty="0">
                          <a:latin typeface="Calibri" panose="020F0502020204030204" pitchFamily="34" charset="0"/>
                          <a:cs typeface="Calibri" panose="020F0502020204030204" pitchFamily="34" charset="0"/>
                        </a:rPr>
                        <a:t>TOLLIP</a:t>
                      </a:r>
                    </a:p>
                  </a:txBody>
                  <a:tcPr/>
                </a:tc>
                <a:tc>
                  <a:txBody>
                    <a:bodyPr/>
                    <a:lstStyle/>
                    <a:p>
                      <a:r>
                        <a:rPr lang="it-IT" sz="1200" dirty="0" err="1">
                          <a:latin typeface="Calibri" panose="020F0502020204030204" pitchFamily="34" charset="0"/>
                          <a:cs typeface="Calibri" panose="020F0502020204030204" pitchFamily="34" charset="0"/>
                        </a:rPr>
                        <a:t>Regulation</a:t>
                      </a:r>
                      <a:r>
                        <a:rPr lang="it-IT" sz="1200" dirty="0">
                          <a:latin typeface="Calibri" panose="020F0502020204030204" pitchFamily="34" charset="0"/>
                          <a:cs typeface="Calibri" panose="020F0502020204030204" pitchFamily="34" charset="0"/>
                        </a:rPr>
                        <a:t> of innate immune </a:t>
                      </a:r>
                      <a:r>
                        <a:rPr lang="it-IT" sz="1200" dirty="0" err="1">
                          <a:latin typeface="Calibri" panose="020F0502020204030204" pitchFamily="34" charset="0"/>
                          <a:cs typeface="Calibri" panose="020F0502020204030204" pitchFamily="34" charset="0"/>
                        </a:rPr>
                        <a:t>responses</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mediated</a:t>
                      </a:r>
                      <a:r>
                        <a:rPr lang="it-IT" sz="1200" dirty="0">
                          <a:latin typeface="Calibri" panose="020F0502020204030204" pitchFamily="34" charset="0"/>
                          <a:cs typeface="Calibri" panose="020F0502020204030204" pitchFamily="34" charset="0"/>
                        </a:rPr>
                        <a:t> by </a:t>
                      </a:r>
                      <a:r>
                        <a:rPr lang="it-IT" sz="1200" dirty="0" err="1">
                          <a:latin typeface="Calibri" panose="020F0502020204030204" pitchFamily="34" charset="0"/>
                          <a:cs typeface="Calibri" panose="020F0502020204030204" pitchFamily="34" charset="0"/>
                        </a:rPr>
                        <a:t>Toll-like</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receptor</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03359286"/>
                  </a:ext>
                </a:extLst>
              </a:tr>
              <a:tr h="284048">
                <a:tc>
                  <a:txBody>
                    <a:bodyPr/>
                    <a:lstStyle/>
                    <a:p>
                      <a:r>
                        <a:rPr lang="it-IT" sz="1200" i="1" dirty="0">
                          <a:latin typeface="Calibri" panose="020F0502020204030204" pitchFamily="34" charset="0"/>
                          <a:cs typeface="Calibri" panose="020F0502020204030204" pitchFamily="34" charset="0"/>
                        </a:rPr>
                        <a:t>ATP11A</a:t>
                      </a:r>
                    </a:p>
                  </a:txBody>
                  <a:tcPr/>
                </a:tc>
                <a:tc>
                  <a:txBody>
                    <a:bodyPr/>
                    <a:lstStyle/>
                    <a:p>
                      <a:r>
                        <a:rPr lang="it-IT" sz="1200" dirty="0" err="1">
                          <a:latin typeface="Calibri" panose="020F0502020204030204" pitchFamily="34" charset="0"/>
                          <a:cs typeface="Calibri" panose="020F0502020204030204" pitchFamily="34" charset="0"/>
                        </a:rPr>
                        <a:t>Phospholipid</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translocation</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7252057"/>
                  </a:ext>
                </a:extLst>
              </a:tr>
              <a:tr h="216024">
                <a:tc>
                  <a:txBody>
                    <a:bodyPr/>
                    <a:lstStyle/>
                    <a:p>
                      <a:r>
                        <a:rPr lang="it-IT" sz="1200" i="1" dirty="0">
                          <a:latin typeface="Calibri" panose="020F0502020204030204" pitchFamily="34" charset="0"/>
                          <a:cs typeface="Calibri" panose="020F0502020204030204" pitchFamily="34" charset="0"/>
                        </a:rPr>
                        <a:t>MDGA2</a:t>
                      </a:r>
                    </a:p>
                  </a:txBody>
                  <a:tcPr/>
                </a:tc>
                <a:tc>
                  <a:txBody>
                    <a:bodyPr/>
                    <a:lstStyle/>
                    <a:p>
                      <a:r>
                        <a:rPr lang="it-IT" sz="1200" dirty="0">
                          <a:latin typeface="Calibri" panose="020F0502020204030204" pitchFamily="34" charset="0"/>
                          <a:cs typeface="Calibri" panose="020F0502020204030204" pitchFamily="34" charset="0"/>
                        </a:rPr>
                        <a:t>Cell-</a:t>
                      </a:r>
                      <a:r>
                        <a:rPr lang="it-IT" sz="1200" dirty="0" err="1">
                          <a:latin typeface="Calibri" panose="020F0502020204030204" pitchFamily="34" charset="0"/>
                          <a:cs typeface="Calibri" panose="020F0502020204030204" pitchFamily="34" charset="0"/>
                        </a:rPr>
                        <a:t>cell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interaction</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46806577"/>
                  </a:ext>
                </a:extLst>
              </a:tr>
              <a:tr h="229736">
                <a:tc>
                  <a:txBody>
                    <a:bodyPr/>
                    <a:lstStyle/>
                    <a:p>
                      <a:r>
                        <a:rPr lang="it-IT" sz="1200" i="1" dirty="0">
                          <a:latin typeface="Calibri" panose="020F0502020204030204" pitchFamily="34" charset="0"/>
                          <a:cs typeface="Calibri" panose="020F0502020204030204" pitchFamily="34" charset="0"/>
                        </a:rPr>
                        <a:t>MAPT</a:t>
                      </a:r>
                    </a:p>
                  </a:txBody>
                  <a:tcPr/>
                </a:tc>
                <a:tc>
                  <a:txBody>
                    <a:bodyPr/>
                    <a:lstStyle/>
                    <a:p>
                      <a:r>
                        <a:rPr lang="it-IT" sz="1200" dirty="0" err="1">
                          <a:latin typeface="Calibri" panose="020F0502020204030204" pitchFamily="34" charset="0"/>
                          <a:cs typeface="Calibri" panose="020F0502020204030204" pitchFamily="34" charset="0"/>
                        </a:rPr>
                        <a:t>Regulation</a:t>
                      </a:r>
                      <a:r>
                        <a:rPr lang="it-IT" sz="1200" baseline="0" dirty="0">
                          <a:latin typeface="Calibri" panose="020F0502020204030204" pitchFamily="34" charset="0"/>
                          <a:cs typeface="Calibri" panose="020F0502020204030204" pitchFamily="34" charset="0"/>
                        </a:rPr>
                        <a:t> of </a:t>
                      </a:r>
                      <a:r>
                        <a:rPr lang="it-IT" sz="1200" baseline="0" dirty="0" err="1">
                          <a:latin typeface="Calibri" panose="020F0502020204030204" pitchFamily="34" charset="0"/>
                          <a:cs typeface="Calibri" panose="020F0502020204030204" pitchFamily="34" charset="0"/>
                        </a:rPr>
                        <a:t>microtubule</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assembly</a:t>
                      </a:r>
                      <a:r>
                        <a:rPr lang="it-IT" sz="1200" baseline="0" dirty="0">
                          <a:latin typeface="Calibri" panose="020F0502020204030204" pitchFamily="34" charset="0"/>
                          <a:cs typeface="Calibri" panose="020F0502020204030204" pitchFamily="34" charset="0"/>
                        </a:rPr>
                        <a:t> and </a:t>
                      </a:r>
                      <a:r>
                        <a:rPr lang="it-IT" sz="1200" baseline="0" dirty="0" err="1">
                          <a:latin typeface="Calibri" panose="020F0502020204030204" pitchFamily="34" charset="0"/>
                          <a:cs typeface="Calibri" panose="020F0502020204030204" pitchFamily="34" charset="0"/>
                        </a:rPr>
                        <a:t>stability</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39875656"/>
                  </a:ext>
                </a:extLst>
              </a:tr>
              <a:tr h="243448">
                <a:tc>
                  <a:txBody>
                    <a:bodyPr/>
                    <a:lstStyle/>
                    <a:p>
                      <a:r>
                        <a:rPr lang="it-IT" sz="1200" i="1" dirty="0">
                          <a:latin typeface="Calibri" panose="020F0502020204030204" pitchFamily="34" charset="0"/>
                          <a:cs typeface="Calibri" panose="020F0502020204030204" pitchFamily="34" charset="0"/>
                        </a:rPr>
                        <a:t>SPPL2C</a:t>
                      </a:r>
                    </a:p>
                  </a:txBody>
                  <a:tcPr/>
                </a:tc>
                <a:tc>
                  <a:txBody>
                    <a:bodyPr/>
                    <a:lstStyle/>
                    <a:p>
                      <a:r>
                        <a:rPr lang="it-IT" sz="1200" dirty="0" err="1">
                          <a:latin typeface="Calibri" panose="020F0502020204030204" pitchFamily="34" charset="0"/>
                          <a:cs typeface="Calibri" panose="020F0502020204030204" pitchFamily="34" charset="0"/>
                        </a:rPr>
                        <a:t>Protein</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cleavage</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3503903"/>
                  </a:ext>
                </a:extLst>
              </a:tr>
              <a:tr h="257160">
                <a:tc>
                  <a:txBody>
                    <a:bodyPr/>
                    <a:lstStyle/>
                    <a:p>
                      <a:r>
                        <a:rPr lang="it-IT" sz="1200" i="1" dirty="0">
                          <a:latin typeface="Calibri" panose="020F0502020204030204" pitchFamily="34" charset="0"/>
                          <a:cs typeface="Calibri" panose="020F0502020204030204" pitchFamily="34" charset="0"/>
                        </a:rPr>
                        <a:t>DPP9</a:t>
                      </a:r>
                    </a:p>
                  </a:txBody>
                  <a:tcPr/>
                </a:tc>
                <a:tc>
                  <a:txBody>
                    <a:bodyPr/>
                    <a:lstStyle/>
                    <a:p>
                      <a:r>
                        <a:rPr lang="it-IT" sz="1200" dirty="0">
                          <a:latin typeface="Calibri" panose="020F0502020204030204" pitchFamily="34" charset="0"/>
                          <a:cs typeface="Calibri" panose="020F0502020204030204" pitchFamily="34" charset="0"/>
                        </a:rPr>
                        <a:t>Cell-</a:t>
                      </a:r>
                      <a:r>
                        <a:rPr lang="it-IT" sz="1200" dirty="0" err="1">
                          <a:latin typeface="Calibri" panose="020F0502020204030204" pitchFamily="34" charset="0"/>
                          <a:cs typeface="Calibri" panose="020F0502020204030204" pitchFamily="34" charset="0"/>
                        </a:rPr>
                        <a:t>cell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adhesion</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0922526"/>
                  </a:ext>
                </a:extLst>
              </a:tr>
              <a:tr h="370840">
                <a:tc>
                  <a:txBody>
                    <a:bodyPr/>
                    <a:lstStyle/>
                    <a:p>
                      <a:r>
                        <a:rPr lang="it-IT" sz="1200" i="1" dirty="0">
                          <a:latin typeface="Calibri" panose="020F0502020204030204" pitchFamily="34" charset="0"/>
                          <a:cs typeface="Calibri" panose="020F0502020204030204" pitchFamily="34" charset="0"/>
                        </a:rPr>
                        <a:t>TGF</a:t>
                      </a:r>
                      <a:r>
                        <a:rPr lang="el-GR" sz="1200" i="1" dirty="0">
                          <a:latin typeface="Calibri" panose="020F0502020204030204" pitchFamily="34" charset="0"/>
                          <a:cs typeface="Calibri" panose="020F0502020204030204" pitchFamily="34" charset="0"/>
                        </a:rPr>
                        <a:t>β</a:t>
                      </a:r>
                      <a:r>
                        <a:rPr lang="it-IT" sz="1200" i="1" dirty="0">
                          <a:latin typeface="Calibri" panose="020F0502020204030204" pitchFamily="34" charset="0"/>
                          <a:cs typeface="Calibri" panose="020F0502020204030204" pitchFamily="34" charset="0"/>
                        </a:rPr>
                        <a:t>1</a:t>
                      </a:r>
                    </a:p>
                  </a:txBody>
                  <a:tcPr/>
                </a:tc>
                <a:tc>
                  <a:txBody>
                    <a:bodyPr/>
                    <a:lstStyle/>
                    <a:p>
                      <a:r>
                        <a:rPr lang="it-IT" sz="1200" dirty="0">
                          <a:latin typeface="Calibri" panose="020F0502020204030204" pitchFamily="34" charset="0"/>
                          <a:cs typeface="Calibri" panose="020F0502020204030204" pitchFamily="34" charset="0"/>
                        </a:rPr>
                        <a:t>Control of </a:t>
                      </a:r>
                      <a:r>
                        <a:rPr lang="it-IT" sz="1200" dirty="0" err="1">
                          <a:latin typeface="Calibri" panose="020F0502020204030204" pitchFamily="34" charset="0"/>
                          <a:cs typeface="Calibri" panose="020F0502020204030204" pitchFamily="34" charset="0"/>
                        </a:rPr>
                        <a:t>proliferation</a:t>
                      </a:r>
                      <a:r>
                        <a:rPr lang="it-IT" sz="1200" dirty="0">
                          <a:latin typeface="Calibri" panose="020F0502020204030204" pitchFamily="34" charset="0"/>
                          <a:cs typeface="Calibri" panose="020F0502020204030204" pitchFamily="34" charset="0"/>
                        </a:rPr>
                        <a:t> and</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differentiation</a:t>
                      </a:r>
                      <a:r>
                        <a:rPr lang="it-IT" sz="1200" baseline="0" dirty="0">
                          <a:latin typeface="Calibri" panose="020F0502020204030204" pitchFamily="34" charset="0"/>
                          <a:cs typeface="Calibri" panose="020F0502020204030204" pitchFamily="34" charset="0"/>
                        </a:rPr>
                        <a:t> in </a:t>
                      </a:r>
                      <a:r>
                        <a:rPr lang="it-IT" sz="1200" baseline="0" dirty="0" err="1">
                          <a:latin typeface="Calibri" panose="020F0502020204030204" pitchFamily="34" charset="0"/>
                          <a:cs typeface="Calibri" panose="020F0502020204030204" pitchFamily="34" charset="0"/>
                        </a:rPr>
                        <a:t>many</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cell</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types</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3420759"/>
                  </a:ext>
                </a:extLst>
              </a:tr>
            </a:tbl>
          </a:graphicData>
        </a:graphic>
      </p:graphicFrame>
      <p:sp>
        <p:nvSpPr>
          <p:cNvPr id="4" name="Rectangle 2">
            <a:extLst>
              <a:ext uri="{FF2B5EF4-FFF2-40B4-BE49-F238E27FC236}">
                <a16:creationId xmlns:a16="http://schemas.microsoft.com/office/drawing/2014/main" id="{8AAF2506-E0BF-9A4F-BC5B-23F4924FE908}"/>
              </a:ext>
            </a:extLst>
          </p:cNvPr>
          <p:cNvSpPr txBox="1">
            <a:spLocks/>
          </p:cNvSpPr>
          <p:nvPr/>
        </p:nvSpPr>
        <p:spPr bwMode="auto">
          <a:xfrm>
            <a:off x="107504" y="188640"/>
            <a:ext cx="8928992" cy="74367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sz="3200" cap="all" dirty="0">
                <a:solidFill>
                  <a:srgbClr val="FFFF00"/>
                </a:solidFill>
                <a:latin typeface="Calibri" charset="0"/>
                <a:ea typeface="MS PGothic" charset="0"/>
              </a:rPr>
              <a:t>COMMON VARIANTS ASSOCIATED WITH FPF</a:t>
            </a:r>
            <a:endParaRPr lang="en-US" sz="3200" cap="all" dirty="0">
              <a:solidFill>
                <a:srgbClr val="FFFF00"/>
              </a:solidFill>
              <a:latin typeface="Calibri" charset="0"/>
              <a:ea typeface="MS PGothic" charset="0"/>
            </a:endParaRPr>
          </a:p>
        </p:txBody>
      </p:sp>
      <p:sp>
        <p:nvSpPr>
          <p:cNvPr id="5" name="Text Box 4">
            <a:extLst>
              <a:ext uri="{FF2B5EF4-FFF2-40B4-BE49-F238E27FC236}">
                <a16:creationId xmlns:a16="http://schemas.microsoft.com/office/drawing/2014/main" id="{22027B36-8C98-2C41-8E51-1A7A747CA498}"/>
              </a:ext>
            </a:extLst>
          </p:cNvPr>
          <p:cNvSpPr txBox="1">
            <a:spLocks noChangeArrowheads="1"/>
          </p:cNvSpPr>
          <p:nvPr/>
        </p:nvSpPr>
        <p:spPr bwMode="auto">
          <a:xfrm>
            <a:off x="755576" y="6309320"/>
            <a:ext cx="73448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200" b="0" dirty="0">
                <a:latin typeface="Calibri" panose="020F0502020204030204" pitchFamily="34" charset="0"/>
                <a:cs typeface="Calibri" panose="020F0502020204030204" pitchFamily="34" charset="0"/>
              </a:rPr>
              <a:t>Modified from </a:t>
            </a:r>
            <a:r>
              <a:rPr lang="en-GB" sz="1200" b="0" dirty="0" err="1">
                <a:latin typeface="Calibri" panose="020F0502020204030204" pitchFamily="34" charset="0"/>
                <a:cs typeface="Calibri" panose="020F0502020204030204" pitchFamily="34" charset="0"/>
              </a:rPr>
              <a:t>Adegunsoye</a:t>
            </a:r>
            <a:r>
              <a:rPr lang="en-GB" sz="1200" b="0" dirty="0">
                <a:latin typeface="Calibri" panose="020F0502020204030204" pitchFamily="34" charset="0"/>
                <a:cs typeface="Calibri" panose="020F0502020204030204" pitchFamily="34" charset="0"/>
              </a:rPr>
              <a:t> A et al. </a:t>
            </a:r>
            <a:r>
              <a:rPr lang="en-GB" sz="1200" b="0" i="1" dirty="0">
                <a:latin typeface="Calibri" panose="020F0502020204030204" pitchFamily="34" charset="0"/>
                <a:cs typeface="Calibri" panose="020F0502020204030204" pitchFamily="34" charset="0"/>
              </a:rPr>
              <a:t>Chest</a:t>
            </a:r>
            <a:r>
              <a:rPr lang="en-GB" sz="1200" b="0" dirty="0">
                <a:latin typeface="Calibri" panose="020F0502020204030204" pitchFamily="34" charset="0"/>
                <a:cs typeface="Calibri" panose="020F0502020204030204" pitchFamily="34" charset="0"/>
              </a:rPr>
              <a:t> 2019 </a:t>
            </a:r>
            <a:r>
              <a:rPr lang="en-US" sz="1200" b="0" dirty="0">
                <a:latin typeface="Calibri" panose="020F0502020204030204" pitchFamily="34" charset="0"/>
                <a:cs typeface="Calibri" panose="020F0502020204030204" pitchFamily="34" charset="0"/>
              </a:rPr>
              <a:t>Jan 17. </a:t>
            </a:r>
            <a:r>
              <a:rPr lang="en-US" sz="1200" b="0" dirty="0" err="1">
                <a:latin typeface="Calibri" panose="020F0502020204030204" pitchFamily="34" charset="0"/>
                <a:cs typeface="Calibri" panose="020F0502020204030204" pitchFamily="34" charset="0"/>
              </a:rPr>
              <a:t>pii</a:t>
            </a:r>
            <a:r>
              <a:rPr lang="en-US" sz="1200" b="0" dirty="0">
                <a:latin typeface="Calibri" panose="020F0502020204030204" pitchFamily="34" charset="0"/>
                <a:cs typeface="Calibri" panose="020F0502020204030204" pitchFamily="34" charset="0"/>
              </a:rPr>
              <a:t>: S0012-3692(19)30001-7. </a:t>
            </a:r>
            <a:r>
              <a:rPr lang="en-US" sz="1200" b="0" dirty="0" err="1">
                <a:latin typeface="Calibri" panose="020F0502020204030204" pitchFamily="34" charset="0"/>
                <a:cs typeface="Calibri" panose="020F0502020204030204" pitchFamily="34" charset="0"/>
              </a:rPr>
              <a:t>doi</a:t>
            </a:r>
            <a:r>
              <a:rPr lang="en-US" sz="1200" b="0" dirty="0">
                <a:latin typeface="Calibri" panose="020F0502020204030204" pitchFamily="34" charset="0"/>
                <a:cs typeface="Calibri" panose="020F0502020204030204" pitchFamily="34" charset="0"/>
              </a:rPr>
              <a:t>: 10.1016/j.chest.2018.12.011</a:t>
            </a:r>
            <a:endParaRPr lang="en-GB" sz="12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101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004710662"/>
              </p:ext>
            </p:extLst>
          </p:nvPr>
        </p:nvGraphicFramePr>
        <p:xfrm>
          <a:off x="1043608" y="1096784"/>
          <a:ext cx="6984775" cy="1742440"/>
        </p:xfrm>
        <a:graphic>
          <a:graphicData uri="http://schemas.openxmlformats.org/drawingml/2006/table">
            <a:tbl>
              <a:tblPr firstRow="1" bandRow="1">
                <a:tableStyleId>{5C22544A-7EE6-4342-B048-85BDC9FD1C3A}</a:tableStyleId>
              </a:tblPr>
              <a:tblGrid>
                <a:gridCol w="1026780">
                  <a:extLst>
                    <a:ext uri="{9D8B030D-6E8A-4147-A177-3AD203B41FA5}">
                      <a16:colId xmlns:a16="http://schemas.microsoft.com/office/drawing/2014/main" val="3230404191"/>
                    </a:ext>
                  </a:extLst>
                </a:gridCol>
                <a:gridCol w="5957995">
                  <a:extLst>
                    <a:ext uri="{9D8B030D-6E8A-4147-A177-3AD203B41FA5}">
                      <a16:colId xmlns:a16="http://schemas.microsoft.com/office/drawing/2014/main" val="891944300"/>
                    </a:ext>
                  </a:extLst>
                </a:gridCol>
              </a:tblGrid>
              <a:tr h="370840">
                <a:tc>
                  <a:txBody>
                    <a:bodyPr/>
                    <a:lstStyle/>
                    <a:p>
                      <a:pPr algn="ctr"/>
                      <a:r>
                        <a:rPr lang="it-IT" sz="1800" dirty="0">
                          <a:latin typeface="Calibri" panose="020F0502020204030204" pitchFamily="34" charset="0"/>
                          <a:cs typeface="Calibri" panose="020F0502020204030204" pitchFamily="34" charset="0"/>
                        </a:rPr>
                        <a:t>Gene</a:t>
                      </a:r>
                    </a:p>
                  </a:txBody>
                  <a:tcPr/>
                </a:tc>
                <a:tc>
                  <a:txBody>
                    <a:bodyPr/>
                    <a:lstStyle/>
                    <a:p>
                      <a:pPr algn="ctr"/>
                      <a:r>
                        <a:rPr lang="it-IT" sz="1800" dirty="0">
                          <a:latin typeface="Calibri" panose="020F0502020204030204" pitchFamily="34" charset="0"/>
                          <a:cs typeface="Calibri" panose="020F0502020204030204" pitchFamily="34" charset="0"/>
                        </a:rPr>
                        <a:t>Gene </a:t>
                      </a:r>
                      <a:r>
                        <a:rPr lang="it-IT" sz="1800" dirty="0" err="1">
                          <a:latin typeface="Calibri" panose="020F0502020204030204" pitchFamily="34" charset="0"/>
                          <a:cs typeface="Calibri" panose="020F0502020204030204" pitchFamily="34" charset="0"/>
                        </a:rPr>
                        <a:t>function</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84272512"/>
                  </a:ext>
                </a:extLst>
              </a:tr>
              <a:tr h="205224">
                <a:tc>
                  <a:txBody>
                    <a:bodyPr/>
                    <a:lstStyle/>
                    <a:p>
                      <a:r>
                        <a:rPr lang="it-IT" sz="1200" i="1" dirty="0">
                          <a:latin typeface="Calibri" panose="020F0502020204030204" pitchFamily="34" charset="0"/>
                          <a:cs typeface="Calibri" panose="020F0502020204030204" pitchFamily="34" charset="0"/>
                        </a:rPr>
                        <a:t>TP53</a:t>
                      </a:r>
                    </a:p>
                  </a:txBody>
                  <a:tcPr/>
                </a:tc>
                <a:tc>
                  <a:txBody>
                    <a:bodyPr/>
                    <a:lstStyle/>
                    <a:p>
                      <a:r>
                        <a:rPr lang="it-IT" sz="1200" dirty="0">
                          <a:latin typeface="Calibri" panose="020F0502020204030204" pitchFamily="34" charset="0"/>
                          <a:cs typeface="Calibri" panose="020F0502020204030204" pitchFamily="34" charset="0"/>
                        </a:rPr>
                        <a:t>Production of tumor </a:t>
                      </a:r>
                      <a:r>
                        <a:rPr lang="it-IT" sz="1200" dirty="0" err="1">
                          <a:latin typeface="Calibri" panose="020F0502020204030204" pitchFamily="34" charset="0"/>
                          <a:cs typeface="Calibri" panose="020F0502020204030204" pitchFamily="34" charset="0"/>
                        </a:rPr>
                        <a:t>suppressor</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protein</a:t>
                      </a:r>
                      <a:r>
                        <a:rPr lang="it-IT" sz="1200" dirty="0">
                          <a:latin typeface="Calibri" panose="020F0502020204030204" pitchFamily="34" charset="0"/>
                          <a:cs typeface="Calibri" panose="020F0502020204030204" pitchFamily="34" charset="0"/>
                        </a:rPr>
                        <a:t> p53</a:t>
                      </a:r>
                    </a:p>
                  </a:txBody>
                  <a:tcPr/>
                </a:tc>
                <a:extLst>
                  <a:ext uri="{0D108BD9-81ED-4DB2-BD59-A6C34878D82A}">
                    <a16:rowId xmlns:a16="http://schemas.microsoft.com/office/drawing/2014/main" val="1552128761"/>
                  </a:ext>
                </a:extLst>
              </a:tr>
              <a:tr h="146928">
                <a:tc>
                  <a:txBody>
                    <a:bodyPr/>
                    <a:lstStyle/>
                    <a:p>
                      <a:r>
                        <a:rPr lang="it-IT" sz="1200" i="1" dirty="0">
                          <a:latin typeface="Calibri" panose="020F0502020204030204" pitchFamily="34" charset="0"/>
                          <a:cs typeface="Calibri" panose="020F0502020204030204" pitchFamily="34" charset="0"/>
                        </a:rPr>
                        <a:t>CDKN1A</a:t>
                      </a:r>
                    </a:p>
                  </a:txBody>
                  <a:tcPr/>
                </a:tc>
                <a:tc>
                  <a:txBody>
                    <a:bodyPr/>
                    <a:lstStyle/>
                    <a:p>
                      <a:r>
                        <a:rPr lang="it-IT" sz="1200" dirty="0" err="1">
                          <a:latin typeface="Calibri" panose="020F0502020204030204" pitchFamily="34" charset="0"/>
                          <a:cs typeface="Calibri" panose="020F0502020204030204" pitchFamily="34" charset="0"/>
                        </a:rPr>
                        <a:t>Involved</a:t>
                      </a:r>
                      <a:r>
                        <a:rPr lang="it-IT" sz="1200" dirty="0">
                          <a:latin typeface="Calibri" panose="020F0502020204030204" pitchFamily="34" charset="0"/>
                          <a:cs typeface="Calibri" panose="020F0502020204030204" pitchFamily="34" charset="0"/>
                        </a:rPr>
                        <a:t> in </a:t>
                      </a:r>
                      <a:r>
                        <a:rPr lang="it-IT" sz="1200" dirty="0" err="1">
                          <a:latin typeface="Calibri" panose="020F0502020204030204" pitchFamily="34" charset="0"/>
                          <a:cs typeface="Calibri" panose="020F0502020204030204" pitchFamily="34" charset="0"/>
                        </a:rPr>
                        <a:t>cell</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cycle</a:t>
                      </a:r>
                      <a:r>
                        <a:rPr lang="it-IT" sz="1200" baseline="0" dirty="0">
                          <a:latin typeface="Calibri" panose="020F0502020204030204" pitchFamily="34" charset="0"/>
                          <a:cs typeface="Calibri" panose="020F0502020204030204" pitchFamily="34" charset="0"/>
                        </a:rPr>
                        <a:t> and </a:t>
                      </a:r>
                      <a:r>
                        <a:rPr lang="it-IT" sz="1200" baseline="0" dirty="0" err="1">
                          <a:latin typeface="Calibri" panose="020F0502020204030204" pitchFamily="34" charset="0"/>
                          <a:cs typeface="Calibri" panose="020F0502020204030204" pitchFamily="34" charset="0"/>
                        </a:rPr>
                        <a:t>response</a:t>
                      </a:r>
                      <a:r>
                        <a:rPr lang="it-IT" sz="1200" baseline="0" dirty="0">
                          <a:latin typeface="Calibri" panose="020F0502020204030204" pitchFamily="34" charset="0"/>
                          <a:cs typeface="Calibri" panose="020F0502020204030204" pitchFamily="34" charset="0"/>
                        </a:rPr>
                        <a:t> to DNA </a:t>
                      </a:r>
                      <a:r>
                        <a:rPr lang="it-IT" sz="1200" baseline="0" dirty="0" err="1">
                          <a:latin typeface="Calibri" panose="020F0502020204030204" pitchFamily="34" charset="0"/>
                          <a:cs typeface="Calibri" panose="020F0502020204030204" pitchFamily="34" charset="0"/>
                        </a:rPr>
                        <a:t>damage</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1872904"/>
                  </a:ext>
                </a:extLst>
              </a:tr>
              <a:tr h="232648">
                <a:tc>
                  <a:txBody>
                    <a:bodyPr/>
                    <a:lstStyle/>
                    <a:p>
                      <a:r>
                        <a:rPr lang="it-IT" sz="1200" i="1" dirty="0">
                          <a:latin typeface="Calibri" panose="020F0502020204030204" pitchFamily="34" charset="0"/>
                          <a:cs typeface="Calibri" panose="020F0502020204030204" pitchFamily="34" charset="0"/>
                        </a:rPr>
                        <a:t>IVD</a:t>
                      </a:r>
                    </a:p>
                  </a:txBody>
                  <a:tcPr/>
                </a:tc>
                <a:tc>
                  <a:txBody>
                    <a:bodyPr/>
                    <a:lstStyle/>
                    <a:p>
                      <a:r>
                        <a:rPr lang="it-IT" sz="1200" baseline="0" dirty="0">
                          <a:latin typeface="Calibri" panose="020F0502020204030204" pitchFamily="34" charset="0"/>
                          <a:cs typeface="Calibri" panose="020F0502020204030204" pitchFamily="34" charset="0"/>
                        </a:rPr>
                        <a:t>Production of </a:t>
                      </a:r>
                      <a:r>
                        <a:rPr lang="it-IT" sz="1200" baseline="0" dirty="0" err="1">
                          <a:latin typeface="Calibri" panose="020F0502020204030204" pitchFamily="34" charset="0"/>
                          <a:cs typeface="Calibri" panose="020F0502020204030204" pitchFamily="34" charset="0"/>
                        </a:rPr>
                        <a:t>isovaleryl-CoA</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dehydrogenase</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mitochondrial</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matrix</a:t>
                      </a:r>
                      <a:r>
                        <a:rPr lang="it-IT" sz="1200" baseline="0" dirty="0">
                          <a:latin typeface="Calibri" panose="020F0502020204030204" pitchFamily="34" charset="0"/>
                          <a:cs typeface="Calibri" panose="020F0502020204030204" pitchFamily="34" charset="0"/>
                        </a:rPr>
                        <a:t> </a:t>
                      </a:r>
                      <a:r>
                        <a:rPr lang="it-IT" sz="1200" baseline="0" dirty="0" err="1">
                          <a:latin typeface="Calibri" panose="020F0502020204030204" pitchFamily="34" charset="0"/>
                          <a:cs typeface="Calibri" panose="020F0502020204030204" pitchFamily="34" charset="0"/>
                        </a:rPr>
                        <a:t>enzyme</a:t>
                      </a:r>
                      <a:r>
                        <a:rPr lang="it-IT" sz="1200" baseline="0" dirty="0">
                          <a:latin typeface="Calibri" panose="020F0502020204030204" pitchFamily="34" charset="0"/>
                          <a:cs typeface="Calibri" panose="020F0502020204030204" pitchFamily="34" charset="0"/>
                        </a:rPr>
                        <a:t> </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2815886"/>
                  </a:ext>
                </a:extLst>
              </a:tr>
              <a:tr h="174352">
                <a:tc>
                  <a:txBody>
                    <a:bodyPr/>
                    <a:lstStyle/>
                    <a:p>
                      <a:r>
                        <a:rPr lang="it-IT" sz="1200" i="1" dirty="0">
                          <a:latin typeface="Calibri" panose="020F0502020204030204" pitchFamily="34" charset="0"/>
                          <a:cs typeface="Calibri" panose="020F0502020204030204" pitchFamily="34" charset="0"/>
                        </a:rPr>
                        <a:t>LRRC34</a:t>
                      </a:r>
                    </a:p>
                  </a:txBody>
                  <a:tcPr/>
                </a:tc>
                <a:tc>
                  <a:txBody>
                    <a:bodyPr/>
                    <a:lstStyle/>
                    <a:p>
                      <a:r>
                        <a:rPr lang="en-US" sz="1200" dirty="0">
                          <a:latin typeface="Calibri" panose="020F0502020204030204" pitchFamily="34" charset="0"/>
                          <a:cs typeface="Calibri" panose="020F0502020204030204" pitchFamily="34" charset="0"/>
                        </a:rPr>
                        <a:t>Production of leucine-rich repeat protein for pluripotent stem cells </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21155835"/>
                  </a:ext>
                </a:extLst>
              </a:tr>
              <a:tr h="188064">
                <a:tc>
                  <a:txBody>
                    <a:bodyPr/>
                    <a:lstStyle/>
                    <a:p>
                      <a:r>
                        <a:rPr lang="it-IT" sz="1200" i="1" dirty="0">
                          <a:latin typeface="Calibri" panose="020F0502020204030204" pitchFamily="34" charset="0"/>
                          <a:cs typeface="Calibri" panose="020F0502020204030204" pitchFamily="34" charset="0"/>
                        </a:rPr>
                        <a:t>AKAP13</a:t>
                      </a:r>
                    </a:p>
                  </a:txBody>
                  <a:tcPr/>
                </a:tc>
                <a:tc>
                  <a:txBody>
                    <a:bodyPr/>
                    <a:lstStyle/>
                    <a:p>
                      <a:r>
                        <a:rPr lang="it-IT" sz="1200" dirty="0" err="1">
                          <a:latin typeface="Calibri" panose="020F0502020204030204" pitchFamily="34" charset="0"/>
                          <a:cs typeface="Calibri" panose="020F0502020204030204" pitchFamily="34" charset="0"/>
                        </a:rPr>
                        <a:t>Regulator</a:t>
                      </a:r>
                      <a:r>
                        <a:rPr lang="it-IT" sz="1200" dirty="0">
                          <a:latin typeface="Calibri" panose="020F0502020204030204" pitchFamily="34" charset="0"/>
                          <a:cs typeface="Calibri" panose="020F0502020204030204" pitchFamily="34" charset="0"/>
                        </a:rPr>
                        <a:t> of profibrotic </a:t>
                      </a:r>
                      <a:r>
                        <a:rPr lang="it-IT" sz="1200" dirty="0" err="1">
                          <a:latin typeface="Calibri" panose="020F0502020204030204" pitchFamily="34" charset="0"/>
                          <a:cs typeface="Calibri" panose="020F0502020204030204" pitchFamily="34" charset="0"/>
                        </a:rPr>
                        <a:t>signalling</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pathways</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activation</a:t>
                      </a:r>
                      <a:endParaRPr lang="it-IT"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55260794"/>
                  </a:ext>
                </a:extLst>
              </a:tr>
            </a:tbl>
          </a:graphicData>
        </a:graphic>
      </p:graphicFrame>
      <p:sp>
        <p:nvSpPr>
          <p:cNvPr id="5" name="Rectangle 2">
            <a:extLst>
              <a:ext uri="{FF2B5EF4-FFF2-40B4-BE49-F238E27FC236}">
                <a16:creationId xmlns:a16="http://schemas.microsoft.com/office/drawing/2014/main" id="{8AAF2506-E0BF-9A4F-BC5B-23F4924FE908}"/>
              </a:ext>
            </a:extLst>
          </p:cNvPr>
          <p:cNvSpPr txBox="1">
            <a:spLocks/>
          </p:cNvSpPr>
          <p:nvPr/>
        </p:nvSpPr>
        <p:spPr bwMode="auto">
          <a:xfrm>
            <a:off x="107504" y="188640"/>
            <a:ext cx="8928992" cy="74367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sz="3200" cap="all" dirty="0">
                <a:solidFill>
                  <a:srgbClr val="FFFF00"/>
                </a:solidFill>
                <a:latin typeface="Calibri" charset="0"/>
                <a:ea typeface="MS PGothic" charset="0"/>
              </a:rPr>
              <a:t>COMMON VARIANTS ASSOCIATED WITH FPF (2)</a:t>
            </a:r>
            <a:endParaRPr lang="en-US" sz="3200" cap="all" dirty="0">
              <a:solidFill>
                <a:srgbClr val="FFFF00"/>
              </a:solidFill>
              <a:latin typeface="Calibri" charset="0"/>
              <a:ea typeface="MS PGothic" charset="0"/>
            </a:endParaRPr>
          </a:p>
        </p:txBody>
      </p:sp>
      <p:sp>
        <p:nvSpPr>
          <p:cNvPr id="6" name="Text Box 4">
            <a:extLst>
              <a:ext uri="{FF2B5EF4-FFF2-40B4-BE49-F238E27FC236}">
                <a16:creationId xmlns:a16="http://schemas.microsoft.com/office/drawing/2014/main" id="{22027B36-8C98-2C41-8E51-1A7A747CA498}"/>
              </a:ext>
            </a:extLst>
          </p:cNvPr>
          <p:cNvSpPr txBox="1">
            <a:spLocks noChangeArrowheads="1"/>
          </p:cNvSpPr>
          <p:nvPr/>
        </p:nvSpPr>
        <p:spPr bwMode="auto">
          <a:xfrm>
            <a:off x="755576" y="6309320"/>
            <a:ext cx="748883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200" b="0" dirty="0">
                <a:latin typeface="Calibri" panose="020F0502020204030204" pitchFamily="34" charset="0"/>
                <a:cs typeface="Calibri" panose="020F0502020204030204" pitchFamily="34" charset="0"/>
              </a:rPr>
              <a:t>Modified from </a:t>
            </a:r>
            <a:r>
              <a:rPr lang="en-GB" sz="1200" b="0" dirty="0" err="1">
                <a:latin typeface="Calibri" panose="020F0502020204030204" pitchFamily="34" charset="0"/>
                <a:cs typeface="Calibri" panose="020F0502020204030204" pitchFamily="34" charset="0"/>
              </a:rPr>
              <a:t>Adegunsoye</a:t>
            </a:r>
            <a:r>
              <a:rPr lang="en-GB" sz="1200" b="0" dirty="0">
                <a:latin typeface="Calibri" panose="020F0502020204030204" pitchFamily="34" charset="0"/>
                <a:cs typeface="Calibri" panose="020F0502020204030204" pitchFamily="34" charset="0"/>
              </a:rPr>
              <a:t> A et al. </a:t>
            </a:r>
            <a:r>
              <a:rPr lang="en-GB" sz="1200" b="0" i="1" dirty="0">
                <a:latin typeface="Calibri" panose="020F0502020204030204" pitchFamily="34" charset="0"/>
                <a:cs typeface="Calibri" panose="020F0502020204030204" pitchFamily="34" charset="0"/>
              </a:rPr>
              <a:t>Chest</a:t>
            </a:r>
            <a:r>
              <a:rPr lang="en-GB" sz="1200" b="0" dirty="0">
                <a:latin typeface="Calibri" panose="020F0502020204030204" pitchFamily="34" charset="0"/>
                <a:cs typeface="Calibri" panose="020F0502020204030204" pitchFamily="34" charset="0"/>
              </a:rPr>
              <a:t> 2019 </a:t>
            </a:r>
            <a:r>
              <a:rPr lang="en-US" sz="1200" b="0" dirty="0">
                <a:latin typeface="Calibri" panose="020F0502020204030204" pitchFamily="34" charset="0"/>
                <a:cs typeface="Calibri" panose="020F0502020204030204" pitchFamily="34" charset="0"/>
              </a:rPr>
              <a:t>Jan 17. </a:t>
            </a:r>
            <a:r>
              <a:rPr lang="en-US" sz="1200" b="0" dirty="0" err="1">
                <a:latin typeface="Calibri" panose="020F0502020204030204" pitchFamily="34" charset="0"/>
                <a:cs typeface="Calibri" panose="020F0502020204030204" pitchFamily="34" charset="0"/>
              </a:rPr>
              <a:t>pii</a:t>
            </a:r>
            <a:r>
              <a:rPr lang="en-US" sz="1200" b="0" dirty="0">
                <a:latin typeface="Calibri" panose="020F0502020204030204" pitchFamily="34" charset="0"/>
                <a:cs typeface="Calibri" panose="020F0502020204030204" pitchFamily="34" charset="0"/>
              </a:rPr>
              <a:t>: S0012-3692(19)30001-7. </a:t>
            </a:r>
            <a:r>
              <a:rPr lang="en-US" sz="1200" b="0" dirty="0" err="1">
                <a:latin typeface="Calibri" panose="020F0502020204030204" pitchFamily="34" charset="0"/>
                <a:cs typeface="Calibri" panose="020F0502020204030204" pitchFamily="34" charset="0"/>
              </a:rPr>
              <a:t>doi</a:t>
            </a:r>
            <a:r>
              <a:rPr lang="en-US" sz="1200" b="0" dirty="0">
                <a:latin typeface="Calibri" panose="020F0502020204030204" pitchFamily="34" charset="0"/>
                <a:cs typeface="Calibri" panose="020F0502020204030204" pitchFamily="34" charset="0"/>
              </a:rPr>
              <a:t>: 10.1016/j.chest.2018.12.011</a:t>
            </a:r>
            <a:endParaRPr lang="en-GB" sz="12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87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2800" y="1567780"/>
            <a:ext cx="7505700" cy="4381500"/>
          </a:xfrm>
          <a:prstGeom prst="rect">
            <a:avLst/>
          </a:prstGeom>
        </p:spPr>
      </p:pic>
      <p:sp>
        <p:nvSpPr>
          <p:cNvPr id="5" name="Title 2"/>
          <p:cNvSpPr txBox="1">
            <a:spLocks/>
          </p:cNvSpPr>
          <p:nvPr/>
        </p:nvSpPr>
        <p:spPr>
          <a:xfrm>
            <a:off x="107504" y="260648"/>
            <a:ext cx="8928992" cy="502360"/>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200" cap="all" dirty="0">
                <a:solidFill>
                  <a:srgbClr val="FFFF00"/>
                </a:solidFill>
                <a:latin typeface="Calibri" panose="020F0502020204030204" pitchFamily="34" charset="0"/>
              </a:rPr>
              <a:t>genetic VARIANTS AND IIP</a:t>
            </a:r>
            <a:endParaRPr lang="en-US" sz="3200" i="1" cap="all" dirty="0">
              <a:solidFill>
                <a:srgbClr val="FFFF00"/>
              </a:solidFill>
              <a:latin typeface="Calibri" panose="020F0502020204030204" pitchFamily="34" charset="0"/>
            </a:endParaRPr>
          </a:p>
        </p:txBody>
      </p:sp>
      <p:sp>
        <p:nvSpPr>
          <p:cNvPr id="6" name="TextBox 1"/>
          <p:cNvSpPr txBox="1">
            <a:spLocks noChangeArrowheads="1"/>
          </p:cNvSpPr>
          <p:nvPr/>
        </p:nvSpPr>
        <p:spPr bwMode="auto">
          <a:xfrm>
            <a:off x="683568" y="6309320"/>
            <a:ext cx="3995936"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Modified from Mathai SK et al. </a:t>
            </a:r>
            <a:r>
              <a:rPr lang="en-US" sz="1200" b="0" i="1" dirty="0">
                <a:solidFill>
                  <a:schemeClr val="tx1"/>
                </a:solidFill>
                <a:latin typeface="Calibri" panose="020F0502020204030204" pitchFamily="34" charset="0"/>
              </a:rPr>
              <a:t>BMC Medicine</a:t>
            </a:r>
            <a:r>
              <a:rPr lang="en-US" sz="1200" b="0" dirty="0">
                <a:solidFill>
                  <a:schemeClr val="tx1"/>
                </a:solidFill>
                <a:latin typeface="Calibri" panose="020F0502020204030204" pitchFamily="34" charset="0"/>
              </a:rPr>
              <a:t> 2015;13:191</a:t>
            </a:r>
          </a:p>
        </p:txBody>
      </p:sp>
      <p:sp>
        <p:nvSpPr>
          <p:cNvPr id="4" name="Parentesi graffa chiusa 3"/>
          <p:cNvSpPr/>
          <p:nvPr/>
        </p:nvSpPr>
        <p:spPr>
          <a:xfrm rot="17185233">
            <a:off x="3296047" y="870301"/>
            <a:ext cx="429497" cy="1647427"/>
          </a:xfrm>
          <a:prstGeom prst="rightBrace">
            <a:avLst>
              <a:gd name="adj1" fmla="val 8333"/>
              <a:gd name="adj2" fmla="val 51840"/>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7" name="CasellaDiTesto 6"/>
          <p:cNvSpPr txBox="1"/>
          <p:nvPr/>
        </p:nvSpPr>
        <p:spPr>
          <a:xfrm>
            <a:off x="1820761" y="980728"/>
            <a:ext cx="3473580" cy="369332"/>
          </a:xfrm>
          <a:prstGeom prst="rect">
            <a:avLst/>
          </a:prstGeom>
          <a:noFill/>
          <a:ln w="19050">
            <a:solidFill>
              <a:srgbClr val="FF0000"/>
            </a:solidFill>
          </a:ln>
        </p:spPr>
        <p:txBody>
          <a:bodyPr wrap="none" rtlCol="0">
            <a:spAutoFit/>
          </a:bodyPr>
          <a:lstStyle/>
          <a:p>
            <a:pPr algn="ctr"/>
            <a:r>
              <a:rPr lang="it-IT" dirty="0" err="1">
                <a:solidFill>
                  <a:schemeClr val="bg1"/>
                </a:solidFill>
                <a:latin typeface="Calibri" panose="020F0502020204030204" pitchFamily="34" charset="0"/>
              </a:rPr>
              <a:t>Next</a:t>
            </a:r>
            <a:r>
              <a:rPr lang="it-IT" dirty="0">
                <a:solidFill>
                  <a:schemeClr val="bg1"/>
                </a:solidFill>
                <a:latin typeface="Calibri" panose="020F0502020204030204" pitchFamily="34" charset="0"/>
              </a:rPr>
              <a:t>-generation </a:t>
            </a:r>
            <a:r>
              <a:rPr lang="it-IT" dirty="0" err="1">
                <a:solidFill>
                  <a:schemeClr val="bg1"/>
                </a:solidFill>
                <a:latin typeface="Calibri" panose="020F0502020204030204" pitchFamily="34" charset="0"/>
              </a:rPr>
              <a:t>sequencing</a:t>
            </a:r>
            <a:r>
              <a:rPr lang="it-IT" dirty="0">
                <a:solidFill>
                  <a:schemeClr val="bg1"/>
                </a:solidFill>
                <a:latin typeface="Calibri" panose="020F0502020204030204" pitchFamily="34" charset="0"/>
              </a:rPr>
              <a:t> (NGS)</a:t>
            </a:r>
          </a:p>
        </p:txBody>
      </p:sp>
      <p:sp>
        <p:nvSpPr>
          <p:cNvPr id="8" name="Parentesi graffa chiusa 7"/>
          <p:cNvSpPr/>
          <p:nvPr/>
        </p:nvSpPr>
        <p:spPr>
          <a:xfrm rot="17185233">
            <a:off x="7059793" y="1193303"/>
            <a:ext cx="429497" cy="2055125"/>
          </a:xfrm>
          <a:prstGeom prst="rightBrace">
            <a:avLst>
              <a:gd name="adj1" fmla="val 8333"/>
              <a:gd name="adj2" fmla="val 51840"/>
            </a:avLst>
          </a:prstGeom>
          <a:ln w="5715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9" name="CasellaDiTesto 8"/>
          <p:cNvSpPr txBox="1"/>
          <p:nvPr/>
        </p:nvSpPr>
        <p:spPr>
          <a:xfrm>
            <a:off x="4860032" y="1484784"/>
            <a:ext cx="4223207" cy="369332"/>
          </a:xfrm>
          <a:prstGeom prst="rect">
            <a:avLst/>
          </a:prstGeom>
          <a:solidFill>
            <a:schemeClr val="bg1"/>
          </a:solidFill>
          <a:ln w="19050">
            <a:solidFill>
              <a:srgbClr val="002060"/>
            </a:solidFill>
          </a:ln>
        </p:spPr>
        <p:txBody>
          <a:bodyPr wrap="none" rtlCol="0">
            <a:spAutoFit/>
          </a:bodyPr>
          <a:lstStyle/>
          <a:p>
            <a:pPr algn="ctr"/>
            <a:r>
              <a:rPr lang="it-IT" dirty="0" err="1">
                <a:solidFill>
                  <a:srgbClr val="002060"/>
                </a:solidFill>
                <a:latin typeface="Calibri" panose="020F0502020204030204" pitchFamily="34" charset="0"/>
              </a:rPr>
              <a:t>Genome</a:t>
            </a:r>
            <a:r>
              <a:rPr lang="it-IT" dirty="0">
                <a:solidFill>
                  <a:srgbClr val="002060"/>
                </a:solidFill>
                <a:latin typeface="Calibri" panose="020F0502020204030204" pitchFamily="34" charset="0"/>
              </a:rPr>
              <a:t>-wide </a:t>
            </a:r>
            <a:r>
              <a:rPr lang="it-IT" dirty="0" err="1">
                <a:solidFill>
                  <a:srgbClr val="002060"/>
                </a:solidFill>
                <a:latin typeface="Calibri" panose="020F0502020204030204" pitchFamily="34" charset="0"/>
              </a:rPr>
              <a:t>Association</a:t>
            </a:r>
            <a:r>
              <a:rPr lang="it-IT" dirty="0">
                <a:solidFill>
                  <a:srgbClr val="002060"/>
                </a:solidFill>
                <a:latin typeface="Calibri" panose="020F0502020204030204" pitchFamily="34" charset="0"/>
              </a:rPr>
              <a:t> </a:t>
            </a:r>
            <a:r>
              <a:rPr lang="it-IT" dirty="0" err="1">
                <a:solidFill>
                  <a:srgbClr val="002060"/>
                </a:solidFill>
                <a:latin typeface="Calibri" panose="020F0502020204030204" pitchFamily="34" charset="0"/>
              </a:rPr>
              <a:t>Studies</a:t>
            </a:r>
            <a:r>
              <a:rPr lang="it-IT" dirty="0">
                <a:solidFill>
                  <a:srgbClr val="002060"/>
                </a:solidFill>
                <a:latin typeface="Calibri" panose="020F0502020204030204" pitchFamily="34" charset="0"/>
              </a:rPr>
              <a:t> (GWAS)</a:t>
            </a:r>
          </a:p>
        </p:txBody>
      </p:sp>
    </p:spTree>
    <p:extLst>
      <p:ext uri="{BB962C8B-B14F-4D97-AF65-F5344CB8AC3E}">
        <p14:creationId xmlns:p14="http://schemas.microsoft.com/office/powerpoint/2010/main" val="199267177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4"/>
          <p:cNvSpPr txBox="1">
            <a:spLocks/>
          </p:cNvSpPr>
          <p:nvPr/>
        </p:nvSpPr>
        <p:spPr>
          <a:xfrm>
            <a:off x="457200" y="188640"/>
            <a:ext cx="8229600" cy="576064"/>
          </a:xfrm>
          <a:prstGeom prst="rect">
            <a:avLst/>
          </a:prstGeom>
        </p:spPr>
        <p:txBody>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it-IT" sz="3200" i="1" dirty="0">
                <a:solidFill>
                  <a:srgbClr val="FFFF00"/>
                </a:solidFill>
                <a:latin typeface="Calibri" pitchFamily="34" charset="0"/>
              </a:rPr>
              <a:t>MUC5B</a:t>
            </a:r>
            <a:r>
              <a:rPr lang="it-IT" sz="3200" dirty="0">
                <a:solidFill>
                  <a:srgbClr val="FFFF00"/>
                </a:solidFill>
                <a:latin typeface="Calibri" pitchFamily="34" charset="0"/>
              </a:rPr>
              <a:t> VARIANT AND PULMONARY FIBROSIS</a:t>
            </a:r>
          </a:p>
        </p:txBody>
      </p:sp>
      <p:pic>
        <p:nvPicPr>
          <p:cNvPr id="5" name="Picture 3"/>
          <p:cNvPicPr>
            <a:picLocks noChangeAspect="1" noChangeArrowheads="1"/>
          </p:cNvPicPr>
          <p:nvPr/>
        </p:nvPicPr>
        <p:blipFill>
          <a:blip r:embed="rId3" cstate="print"/>
          <a:srcRect/>
          <a:stretch>
            <a:fillRect/>
          </a:stretch>
        </p:blipFill>
        <p:spPr bwMode="auto">
          <a:xfrm>
            <a:off x="1474227" y="1124744"/>
            <a:ext cx="6266125" cy="4968552"/>
          </a:xfrm>
          <a:prstGeom prst="rect">
            <a:avLst/>
          </a:prstGeom>
          <a:noFill/>
          <a:ln w="9525">
            <a:noFill/>
            <a:miter lim="800000"/>
            <a:headEnd/>
            <a:tailEnd/>
          </a:ln>
        </p:spPr>
      </p:pic>
      <p:graphicFrame>
        <p:nvGraphicFramePr>
          <p:cNvPr id="6" name="Tabella 8"/>
          <p:cNvGraphicFramePr>
            <a:graphicFrameLocks noGrp="1"/>
          </p:cNvGraphicFramePr>
          <p:nvPr>
            <p:extLst>
              <p:ext uri="{D42A27DB-BD31-4B8C-83A1-F6EECF244321}">
                <p14:modId xmlns:p14="http://schemas.microsoft.com/office/powerpoint/2010/main" val="1315271457"/>
              </p:ext>
            </p:extLst>
          </p:nvPr>
        </p:nvGraphicFramePr>
        <p:xfrm>
          <a:off x="179508" y="2161129"/>
          <a:ext cx="8784981" cy="2090830"/>
        </p:xfrm>
        <a:graphic>
          <a:graphicData uri="http://schemas.openxmlformats.org/drawingml/2006/table">
            <a:tbl>
              <a:tblPr firstRow="1" bandRow="1">
                <a:tableStyleId>{5C22544A-7EE6-4342-B048-85BDC9FD1C3A}</a:tableStyleId>
              </a:tblPr>
              <a:tblGrid>
                <a:gridCol w="10801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696075">
                  <a:extLst>
                    <a:ext uri="{9D8B030D-6E8A-4147-A177-3AD203B41FA5}">
                      <a16:colId xmlns:a16="http://schemas.microsoft.com/office/drawing/2014/main" val="20002"/>
                    </a:ext>
                  </a:extLst>
                </a:gridCol>
                <a:gridCol w="1104125">
                  <a:extLst>
                    <a:ext uri="{9D8B030D-6E8A-4147-A177-3AD203B41FA5}">
                      <a16:colId xmlns:a16="http://schemas.microsoft.com/office/drawing/2014/main" val="20003"/>
                    </a:ext>
                  </a:extLst>
                </a:gridCol>
                <a:gridCol w="848093">
                  <a:extLst>
                    <a:ext uri="{9D8B030D-6E8A-4147-A177-3AD203B41FA5}">
                      <a16:colId xmlns:a16="http://schemas.microsoft.com/office/drawing/2014/main" val="20004"/>
                    </a:ext>
                  </a:extLst>
                </a:gridCol>
                <a:gridCol w="976109">
                  <a:extLst>
                    <a:ext uri="{9D8B030D-6E8A-4147-A177-3AD203B41FA5}">
                      <a16:colId xmlns:a16="http://schemas.microsoft.com/office/drawing/2014/main" val="20005"/>
                    </a:ext>
                  </a:extLst>
                </a:gridCol>
                <a:gridCol w="976109">
                  <a:extLst>
                    <a:ext uri="{9D8B030D-6E8A-4147-A177-3AD203B41FA5}">
                      <a16:colId xmlns:a16="http://schemas.microsoft.com/office/drawing/2014/main" val="20006"/>
                    </a:ext>
                  </a:extLst>
                </a:gridCol>
                <a:gridCol w="976109">
                  <a:extLst>
                    <a:ext uri="{9D8B030D-6E8A-4147-A177-3AD203B41FA5}">
                      <a16:colId xmlns:a16="http://schemas.microsoft.com/office/drawing/2014/main" val="20007"/>
                    </a:ext>
                  </a:extLst>
                </a:gridCol>
                <a:gridCol w="976109">
                  <a:extLst>
                    <a:ext uri="{9D8B030D-6E8A-4147-A177-3AD203B41FA5}">
                      <a16:colId xmlns:a16="http://schemas.microsoft.com/office/drawing/2014/main" val="20008"/>
                    </a:ext>
                  </a:extLst>
                </a:gridCol>
              </a:tblGrid>
              <a:tr h="648073">
                <a:tc>
                  <a:txBody>
                    <a:bodyPr/>
                    <a:lstStyle/>
                    <a:p>
                      <a:pPr algn="ctr"/>
                      <a:r>
                        <a:rPr lang="it-IT" sz="1600" dirty="0">
                          <a:latin typeface="Calibri" pitchFamily="34" charset="0"/>
                        </a:rPr>
                        <a:t>SNP</a:t>
                      </a:r>
                    </a:p>
                  </a:txBody>
                  <a:tcPr anchor="ctr" anchorCtr="1"/>
                </a:tc>
                <a:tc>
                  <a:txBody>
                    <a:bodyPr/>
                    <a:lstStyle/>
                    <a:p>
                      <a:pPr algn="ctr"/>
                      <a:r>
                        <a:rPr lang="it-IT" sz="1600" dirty="0">
                          <a:latin typeface="Calibri" pitchFamily="34" charset="0"/>
                        </a:rPr>
                        <a:t>Nucleotide change</a:t>
                      </a:r>
                    </a:p>
                  </a:txBody>
                  <a:tcPr anchor="ctr" anchorCtr="1"/>
                </a:tc>
                <a:tc gridSpan="3">
                  <a:txBody>
                    <a:bodyPr/>
                    <a:lstStyle/>
                    <a:p>
                      <a:pPr algn="ctr"/>
                      <a:r>
                        <a:rPr lang="it-IT" sz="1600" dirty="0">
                          <a:latin typeface="Calibri" pitchFamily="34" charset="0"/>
                        </a:rPr>
                        <a:t>Minor Allele frequency</a:t>
                      </a:r>
                    </a:p>
                  </a:txBody>
                  <a:tcPr anchor="ctr" anchorCtr="1"/>
                </a:tc>
                <a:tc hMerge="1">
                  <a:txBody>
                    <a:bodyPr/>
                    <a:lstStyle/>
                    <a:p>
                      <a:pPr algn="ctr"/>
                      <a:endParaRPr lang="it-IT" sz="1400" dirty="0">
                        <a:latin typeface="Calibri" pitchFamily="34" charset="0"/>
                      </a:endParaRPr>
                    </a:p>
                  </a:txBody>
                  <a:tcPr/>
                </a:tc>
                <a:tc hMerge="1">
                  <a:txBody>
                    <a:bodyPr/>
                    <a:lstStyle/>
                    <a:p>
                      <a:pPr algn="ctr"/>
                      <a:endParaRPr lang="it-IT" sz="1400" dirty="0">
                        <a:latin typeface="Calibri" pitchFamily="34" charset="0"/>
                      </a:endParaRPr>
                    </a:p>
                  </a:txBody>
                  <a:tcPr/>
                </a:tc>
                <a:tc>
                  <a:txBody>
                    <a:bodyPr/>
                    <a:lstStyle/>
                    <a:p>
                      <a:pPr algn="ctr"/>
                      <a:r>
                        <a:rPr lang="it-IT" sz="1600" dirty="0">
                          <a:latin typeface="Calibri" pitchFamily="34" charset="0"/>
                        </a:rPr>
                        <a:t>OR for FIP</a:t>
                      </a:r>
                    </a:p>
                  </a:txBody>
                  <a:tcPr anchor="ctr" anchorCtr="1"/>
                </a:tc>
                <a:tc>
                  <a:txBody>
                    <a:bodyPr/>
                    <a:lstStyle/>
                    <a:p>
                      <a:pPr algn="ctr"/>
                      <a:r>
                        <a:rPr lang="it-IT" sz="1600" dirty="0">
                          <a:latin typeface="Calibri" pitchFamily="34" charset="0"/>
                        </a:rPr>
                        <a:t>P value</a:t>
                      </a:r>
                    </a:p>
                  </a:txBody>
                  <a:tcPr anchor="ctr" anchorCtr="1"/>
                </a:tc>
                <a:tc>
                  <a:txBody>
                    <a:bodyPr/>
                    <a:lstStyle/>
                    <a:p>
                      <a:pPr algn="ctr"/>
                      <a:r>
                        <a:rPr lang="it-IT" sz="1600" dirty="0">
                          <a:latin typeface="Calibri" pitchFamily="34" charset="0"/>
                        </a:rPr>
                        <a:t>OR for </a:t>
                      </a:r>
                      <a:r>
                        <a:rPr lang="en-GB" sz="1600" noProof="0" dirty="0">
                          <a:latin typeface="Calibri" pitchFamily="34" charset="0"/>
                        </a:rPr>
                        <a:t>sporadic</a:t>
                      </a:r>
                      <a:r>
                        <a:rPr lang="it-IT" sz="1600" dirty="0">
                          <a:latin typeface="Calibri" pitchFamily="34" charset="0"/>
                        </a:rPr>
                        <a:t> IPF</a:t>
                      </a:r>
                    </a:p>
                  </a:txBody>
                  <a:tcPr anchor="ctr" anchorCtr="1"/>
                </a:tc>
                <a:tc>
                  <a:txBody>
                    <a:bodyPr/>
                    <a:lstStyle/>
                    <a:p>
                      <a:pPr algn="ctr"/>
                      <a:r>
                        <a:rPr lang="it-IT" sz="1600" dirty="0">
                          <a:latin typeface="Calibri" pitchFamily="34" charset="0"/>
                        </a:rPr>
                        <a:t>P value</a:t>
                      </a:r>
                    </a:p>
                  </a:txBody>
                  <a:tcPr anchor="ctr" anchorCtr="1"/>
                </a:tc>
                <a:extLst>
                  <a:ext uri="{0D108BD9-81ED-4DB2-BD59-A6C34878D82A}">
                    <a16:rowId xmlns:a16="http://schemas.microsoft.com/office/drawing/2014/main" val="10000"/>
                  </a:ext>
                </a:extLst>
              </a:tr>
              <a:tr h="633935">
                <a:tc>
                  <a:txBody>
                    <a:bodyPr/>
                    <a:lstStyle/>
                    <a:p>
                      <a:pPr algn="ctr"/>
                      <a:endParaRPr lang="it-IT" sz="1400" b="1" dirty="0">
                        <a:latin typeface="Calibri" pitchFamily="34" charset="0"/>
                      </a:endParaRPr>
                    </a:p>
                  </a:txBody>
                  <a:tcPr/>
                </a:tc>
                <a:tc>
                  <a:txBody>
                    <a:bodyPr/>
                    <a:lstStyle/>
                    <a:p>
                      <a:pPr algn="ctr"/>
                      <a:endParaRPr lang="it-IT" sz="1400" b="1" dirty="0">
                        <a:latin typeface="Calibri" pitchFamily="34" charset="0"/>
                      </a:endParaRPr>
                    </a:p>
                  </a:txBody>
                  <a:tcPr/>
                </a:tc>
                <a:tc>
                  <a:txBody>
                    <a:bodyPr/>
                    <a:lstStyle/>
                    <a:p>
                      <a:pPr algn="ctr"/>
                      <a:r>
                        <a:rPr lang="it-IT" sz="1400" b="1" dirty="0">
                          <a:latin typeface="Calibri" pitchFamily="34" charset="0"/>
                        </a:rPr>
                        <a:t>FIP</a:t>
                      </a:r>
                    </a:p>
                    <a:p>
                      <a:pPr algn="ctr"/>
                      <a:r>
                        <a:rPr lang="it-IT" sz="1400" b="1" dirty="0">
                          <a:latin typeface="Calibri" pitchFamily="34" charset="0"/>
                        </a:rPr>
                        <a:t>(n=83)</a:t>
                      </a:r>
                    </a:p>
                  </a:txBody>
                  <a:tcPr/>
                </a:tc>
                <a:tc>
                  <a:txBody>
                    <a:bodyPr/>
                    <a:lstStyle/>
                    <a:p>
                      <a:pPr algn="ctr"/>
                      <a:r>
                        <a:rPr lang="en-GB" sz="1400" b="1" noProof="0" dirty="0">
                          <a:latin typeface="Calibri" pitchFamily="34" charset="0"/>
                        </a:rPr>
                        <a:t>Sporadic</a:t>
                      </a:r>
                      <a:r>
                        <a:rPr lang="it-IT" sz="1400" b="1" dirty="0">
                          <a:latin typeface="Calibri" pitchFamily="34" charset="0"/>
                        </a:rPr>
                        <a:t> IPF</a:t>
                      </a:r>
                    </a:p>
                    <a:p>
                      <a:pPr algn="ctr"/>
                      <a:r>
                        <a:rPr lang="it-IT" sz="1400" b="1" dirty="0">
                          <a:latin typeface="Calibri" pitchFamily="34" charset="0"/>
                        </a:rPr>
                        <a:t>(n=492)</a:t>
                      </a:r>
                    </a:p>
                  </a:txBody>
                  <a:tcPr/>
                </a:tc>
                <a:tc>
                  <a:txBody>
                    <a:bodyPr/>
                    <a:lstStyle/>
                    <a:p>
                      <a:pPr algn="ctr"/>
                      <a:r>
                        <a:rPr lang="it-IT" sz="1400" b="1" dirty="0">
                          <a:latin typeface="Calibri" pitchFamily="34" charset="0"/>
                        </a:rPr>
                        <a:t>Controls</a:t>
                      </a:r>
                    </a:p>
                    <a:p>
                      <a:pPr algn="ctr"/>
                      <a:r>
                        <a:rPr lang="it-IT" sz="1400" b="1" dirty="0">
                          <a:latin typeface="Calibri" pitchFamily="34" charset="0"/>
                        </a:rPr>
                        <a:t>(n=322)</a:t>
                      </a:r>
                    </a:p>
                  </a:txBody>
                  <a:tcPr/>
                </a:tc>
                <a:tc>
                  <a:txBody>
                    <a:bodyPr/>
                    <a:lstStyle/>
                    <a:p>
                      <a:pPr algn="ctr"/>
                      <a:endParaRPr lang="it-IT" sz="1400" b="1" dirty="0">
                        <a:latin typeface="Calibri" pitchFamily="34" charset="0"/>
                      </a:endParaRPr>
                    </a:p>
                  </a:txBody>
                  <a:tcPr/>
                </a:tc>
                <a:tc>
                  <a:txBody>
                    <a:bodyPr/>
                    <a:lstStyle/>
                    <a:p>
                      <a:pPr algn="ctr"/>
                      <a:endParaRPr lang="it-IT" sz="1400" b="1" dirty="0">
                        <a:latin typeface="Calibri" pitchFamily="34" charset="0"/>
                      </a:endParaRPr>
                    </a:p>
                  </a:txBody>
                  <a:tcPr/>
                </a:tc>
                <a:tc>
                  <a:txBody>
                    <a:bodyPr/>
                    <a:lstStyle/>
                    <a:p>
                      <a:pPr algn="ctr"/>
                      <a:endParaRPr lang="it-IT" sz="1400" b="1" dirty="0">
                        <a:latin typeface="Calibri" pitchFamily="34" charset="0"/>
                      </a:endParaRPr>
                    </a:p>
                  </a:txBody>
                  <a:tcPr/>
                </a:tc>
                <a:tc>
                  <a:txBody>
                    <a:bodyPr/>
                    <a:lstStyle/>
                    <a:p>
                      <a:pPr algn="ctr"/>
                      <a:endParaRPr lang="it-IT" sz="1400" b="1" dirty="0">
                        <a:latin typeface="Calibri" pitchFamily="34" charset="0"/>
                      </a:endParaRPr>
                    </a:p>
                  </a:txBody>
                  <a:tcPr/>
                </a:tc>
                <a:extLst>
                  <a:ext uri="{0D108BD9-81ED-4DB2-BD59-A6C34878D82A}">
                    <a16:rowId xmlns:a16="http://schemas.microsoft.com/office/drawing/2014/main" val="10001"/>
                  </a:ext>
                </a:extLst>
              </a:tr>
              <a:tr h="633935">
                <a:tc>
                  <a:txBody>
                    <a:bodyPr/>
                    <a:lstStyle/>
                    <a:p>
                      <a:pPr algn="ctr"/>
                      <a:r>
                        <a:rPr lang="it-IT" sz="1400" b="1" dirty="0">
                          <a:latin typeface="Calibri" pitchFamily="34" charset="0"/>
                        </a:rPr>
                        <a:t>rs35705950</a:t>
                      </a:r>
                    </a:p>
                  </a:txBody>
                  <a:tcPr/>
                </a:tc>
                <a:tc>
                  <a:txBody>
                    <a:bodyPr/>
                    <a:lstStyle/>
                    <a:p>
                      <a:pPr algn="ctr"/>
                      <a:r>
                        <a:rPr lang="it-IT" sz="1400" b="1" dirty="0">
                          <a:latin typeface="Calibri" pitchFamily="34" charset="0"/>
                        </a:rPr>
                        <a:t>G →</a:t>
                      </a:r>
                      <a:r>
                        <a:rPr lang="it-IT" sz="1400" b="1" baseline="0" dirty="0">
                          <a:latin typeface="Calibri" pitchFamily="34" charset="0"/>
                        </a:rPr>
                        <a:t> T</a:t>
                      </a:r>
                      <a:endParaRPr lang="it-IT" sz="1400" b="1" dirty="0">
                        <a:latin typeface="Calibri" pitchFamily="34" charset="0"/>
                      </a:endParaRPr>
                    </a:p>
                  </a:txBody>
                  <a:tcPr/>
                </a:tc>
                <a:tc>
                  <a:txBody>
                    <a:bodyPr/>
                    <a:lstStyle/>
                    <a:p>
                      <a:pPr algn="ctr"/>
                      <a:r>
                        <a:rPr lang="it-IT" sz="1400" b="1" dirty="0">
                          <a:latin typeface="Calibri" pitchFamily="34" charset="0"/>
                        </a:rPr>
                        <a:t>33.8%</a:t>
                      </a:r>
                    </a:p>
                  </a:txBody>
                  <a:tcPr/>
                </a:tc>
                <a:tc>
                  <a:txBody>
                    <a:bodyPr/>
                    <a:lstStyle/>
                    <a:p>
                      <a:pPr algn="ctr"/>
                      <a:r>
                        <a:rPr lang="it-IT" sz="1400" b="1" dirty="0">
                          <a:latin typeface="Calibri" pitchFamily="34" charset="0"/>
                        </a:rPr>
                        <a:t>37.5%</a:t>
                      </a:r>
                    </a:p>
                  </a:txBody>
                  <a:tcPr/>
                </a:tc>
                <a:tc>
                  <a:txBody>
                    <a:bodyPr/>
                    <a:lstStyle/>
                    <a:p>
                      <a:pPr algn="ctr"/>
                      <a:r>
                        <a:rPr lang="it-IT" sz="1400" b="1" dirty="0">
                          <a:latin typeface="Calibri" pitchFamily="34" charset="0"/>
                        </a:rPr>
                        <a:t>9.1%</a:t>
                      </a:r>
                    </a:p>
                  </a:txBody>
                  <a:tcPr/>
                </a:tc>
                <a:tc>
                  <a:txBody>
                    <a:bodyPr/>
                    <a:lstStyle/>
                    <a:p>
                      <a:pPr algn="ctr"/>
                      <a:r>
                        <a:rPr lang="it-IT" sz="1400" b="1" dirty="0">
                          <a:latin typeface="Calibri" pitchFamily="34" charset="0"/>
                        </a:rPr>
                        <a:t>6.2</a:t>
                      </a:r>
                    </a:p>
                  </a:txBody>
                  <a:tcPr/>
                </a:tc>
                <a:tc>
                  <a:txBody>
                    <a:bodyPr/>
                    <a:lstStyle/>
                    <a:p>
                      <a:pPr algn="ctr"/>
                      <a:r>
                        <a:rPr lang="it-IT" sz="1400" b="1" dirty="0">
                          <a:latin typeface="Calibri" pitchFamily="34" charset="0"/>
                        </a:rPr>
                        <a:t>3.7 x 10</a:t>
                      </a:r>
                      <a:r>
                        <a:rPr lang="it-IT" sz="1400" b="1" baseline="30000" dirty="0">
                          <a:latin typeface="Calibri" pitchFamily="34" charset="0"/>
                        </a:rPr>
                        <a:t>-12</a:t>
                      </a:r>
                    </a:p>
                  </a:txBody>
                  <a:tcPr/>
                </a:tc>
                <a:tc>
                  <a:txBody>
                    <a:bodyPr/>
                    <a:lstStyle/>
                    <a:p>
                      <a:pPr algn="ctr"/>
                      <a:r>
                        <a:rPr lang="it-IT" sz="1400" b="1" dirty="0">
                          <a:latin typeface="Calibri" pitchFamily="34" charset="0"/>
                        </a:rPr>
                        <a:t>8.3</a:t>
                      </a:r>
                    </a:p>
                  </a:txBody>
                  <a:tcPr/>
                </a:tc>
                <a:tc>
                  <a:txBody>
                    <a:bodyPr/>
                    <a:lstStyle/>
                    <a:p>
                      <a:pPr algn="ctr"/>
                      <a:r>
                        <a:rPr lang="it-IT" sz="1400" b="1" dirty="0">
                          <a:latin typeface="Calibri" pitchFamily="34" charset="0"/>
                        </a:rPr>
                        <a:t>4.6 x 10</a:t>
                      </a:r>
                      <a:r>
                        <a:rPr lang="it-IT" sz="1400" b="1" baseline="30000" dirty="0">
                          <a:latin typeface="Calibri" pitchFamily="34" charset="0"/>
                        </a:rPr>
                        <a:t>-31</a:t>
                      </a:r>
                      <a:endParaRPr lang="it-IT" sz="1400" b="1" dirty="0">
                        <a:latin typeface="Calibri" pitchFamily="34" charset="0"/>
                      </a:endParaRPr>
                    </a:p>
                  </a:txBody>
                  <a:tcPr/>
                </a:tc>
                <a:extLst>
                  <a:ext uri="{0D108BD9-81ED-4DB2-BD59-A6C34878D82A}">
                    <a16:rowId xmlns:a16="http://schemas.microsoft.com/office/drawing/2014/main" val="10002"/>
                  </a:ext>
                </a:extLst>
              </a:tr>
            </a:tbl>
          </a:graphicData>
        </a:graphic>
      </p:graphicFrame>
      <p:sp>
        <p:nvSpPr>
          <p:cNvPr id="7" name="Rettangolo 4"/>
          <p:cNvSpPr/>
          <p:nvPr/>
        </p:nvSpPr>
        <p:spPr>
          <a:xfrm>
            <a:off x="1403648" y="6320353"/>
            <a:ext cx="4032448" cy="276999"/>
          </a:xfrm>
          <a:prstGeom prst="rect">
            <a:avLst/>
          </a:prstGeom>
        </p:spPr>
        <p:txBody>
          <a:bodyPr wrap="square">
            <a:spAutoFit/>
          </a:bodyPr>
          <a:lstStyle/>
          <a:p>
            <a:pPr defTabSz="457200"/>
            <a:r>
              <a:rPr lang="en-US" sz="1200" b="0" dirty="0" err="1">
                <a:solidFill>
                  <a:srgbClr val="000000"/>
                </a:solidFill>
                <a:latin typeface="Calibri" panose="020F0502020204030204" pitchFamily="34" charset="0"/>
                <a:cs typeface="Calibri" panose="020F0502020204030204" pitchFamily="34" charset="0"/>
              </a:rPr>
              <a:t>Seibold</a:t>
            </a:r>
            <a:r>
              <a:rPr lang="en-US" sz="1200" b="0" dirty="0">
                <a:solidFill>
                  <a:srgbClr val="000000"/>
                </a:solidFill>
                <a:latin typeface="Calibri" panose="020F0502020204030204" pitchFamily="34" charset="0"/>
                <a:cs typeface="Calibri" panose="020F0502020204030204" pitchFamily="34" charset="0"/>
              </a:rPr>
              <a:t> MA et al. </a:t>
            </a:r>
            <a:r>
              <a:rPr lang="en-US" sz="1200" b="0" i="1" dirty="0">
                <a:solidFill>
                  <a:srgbClr val="000000"/>
                </a:solidFill>
                <a:latin typeface="Calibri" panose="020F0502020204030204" pitchFamily="34" charset="0"/>
                <a:cs typeface="Calibri" panose="020F0502020204030204" pitchFamily="34" charset="0"/>
              </a:rPr>
              <a:t>N </a:t>
            </a:r>
            <a:r>
              <a:rPr lang="en-US" sz="1200" b="0" i="1" dirty="0" err="1">
                <a:solidFill>
                  <a:srgbClr val="000000"/>
                </a:solidFill>
                <a:latin typeface="Calibri" panose="020F0502020204030204" pitchFamily="34" charset="0"/>
                <a:cs typeface="Calibri" panose="020F0502020204030204" pitchFamily="34" charset="0"/>
              </a:rPr>
              <a:t>Engl</a:t>
            </a:r>
            <a:r>
              <a:rPr lang="en-US" sz="1200" b="0" i="1" dirty="0">
                <a:solidFill>
                  <a:srgbClr val="000000"/>
                </a:solidFill>
                <a:latin typeface="Calibri" panose="020F0502020204030204" pitchFamily="34" charset="0"/>
                <a:cs typeface="Calibri" panose="020F0502020204030204" pitchFamily="34" charset="0"/>
              </a:rPr>
              <a:t> J Med </a:t>
            </a:r>
            <a:r>
              <a:rPr lang="en-US" sz="1200" b="0" dirty="0">
                <a:solidFill>
                  <a:srgbClr val="000000"/>
                </a:solidFill>
                <a:latin typeface="Calibri" panose="020F0502020204030204" pitchFamily="34" charset="0"/>
                <a:cs typeface="Calibri" panose="020F0502020204030204" pitchFamily="34" charset="0"/>
              </a:rPr>
              <a:t>2011;364:1503-12</a:t>
            </a:r>
          </a:p>
        </p:txBody>
      </p:sp>
    </p:spTree>
    <p:extLst>
      <p:ext uri="{BB962C8B-B14F-4D97-AF65-F5344CB8AC3E}">
        <p14:creationId xmlns:p14="http://schemas.microsoft.com/office/powerpoint/2010/main" val="27752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xit" presetSubtype="0" fill="hold" nodeType="withEffect">
                                  <p:stCondLst>
                                    <p:cond delay="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07504" y="188640"/>
            <a:ext cx="8928992" cy="648072"/>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200" dirty="0">
                <a:solidFill>
                  <a:srgbClr val="FFFF00"/>
                </a:solidFill>
                <a:latin typeface="Calibri" panose="020F0502020204030204" pitchFamily="34" charset="0"/>
              </a:rPr>
              <a:t>MUC5B AND PULMONARY FIBROSIS</a:t>
            </a:r>
            <a:endParaRPr lang="en-US" sz="3200" i="1" dirty="0">
              <a:solidFill>
                <a:srgbClr val="FFFF00"/>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899592" y="1124744"/>
            <a:ext cx="7308304" cy="4903691"/>
          </a:xfrm>
          <a:prstGeom prst="rect">
            <a:avLst/>
          </a:prstGeom>
        </p:spPr>
      </p:pic>
      <p:sp>
        <p:nvSpPr>
          <p:cNvPr id="6" name="TextBox 3"/>
          <p:cNvSpPr txBox="1">
            <a:spLocks noChangeArrowheads="1"/>
          </p:cNvSpPr>
          <p:nvPr/>
        </p:nvSpPr>
        <p:spPr bwMode="auto">
          <a:xfrm>
            <a:off x="755576" y="6320353"/>
            <a:ext cx="388843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0" dirty="0">
                <a:latin typeface="Calibri" panose="020F0502020204030204" pitchFamily="34" charset="0"/>
              </a:rPr>
              <a:t>Spagnolo P et al. </a:t>
            </a:r>
            <a:r>
              <a:rPr lang="en-US" sz="1200" b="0" i="1" dirty="0">
                <a:latin typeface="Calibri" panose="020F0502020204030204" pitchFamily="34" charset="0"/>
              </a:rPr>
              <a:t>Lancet </a:t>
            </a:r>
            <a:r>
              <a:rPr lang="en-US" sz="1200" b="0" i="1" dirty="0" err="1">
                <a:latin typeface="Calibri" panose="020F0502020204030204" pitchFamily="34" charset="0"/>
              </a:rPr>
              <a:t>Respir</a:t>
            </a:r>
            <a:r>
              <a:rPr lang="en-US" sz="1200" b="0" i="1" dirty="0">
                <a:latin typeface="Calibri" panose="020F0502020204030204" pitchFamily="34" charset="0"/>
              </a:rPr>
              <a:t> Med</a:t>
            </a:r>
            <a:r>
              <a:rPr lang="en-US" sz="1200" b="0" dirty="0">
                <a:latin typeface="Calibri" panose="020F0502020204030204" pitchFamily="34" charset="0"/>
              </a:rPr>
              <a:t> 2014; 2: 416-28</a:t>
            </a:r>
          </a:p>
        </p:txBody>
      </p:sp>
    </p:spTree>
    <p:extLst>
      <p:ext uri="{BB962C8B-B14F-4D97-AF65-F5344CB8AC3E}">
        <p14:creationId xmlns:p14="http://schemas.microsoft.com/office/powerpoint/2010/main" val="143364597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07504" y="1423145"/>
            <a:ext cx="8928992" cy="997743"/>
          </a:xfrm>
        </p:spPr>
        <p:txBody>
          <a:bodyPr>
            <a:noAutofit/>
          </a:bodyPr>
          <a:lstStyle/>
          <a:p>
            <a:pPr algn="ctr">
              <a:defRPr/>
            </a:pPr>
            <a:r>
              <a:rPr lang="en-US" sz="3600" dirty="0">
                <a:solidFill>
                  <a:srgbClr val="FFFF00"/>
                </a:solidFill>
                <a:latin typeface="Calibri" panose="020F0502020204030204" pitchFamily="34" charset="0"/>
              </a:rPr>
              <a:t>THE MUC5B ASSOCIATION IS SPECIFIC OF IPF</a:t>
            </a:r>
          </a:p>
        </p:txBody>
      </p:sp>
      <p:sp>
        <p:nvSpPr>
          <p:cNvPr id="7" name="Title 2">
            <a:extLst>
              <a:ext uri="{FF2B5EF4-FFF2-40B4-BE49-F238E27FC236}">
                <a16:creationId xmlns:a16="http://schemas.microsoft.com/office/drawing/2014/main" id="{54286F2C-5527-4D49-BFF1-C48A5CF1CF52}"/>
              </a:ext>
            </a:extLst>
          </p:cNvPr>
          <p:cNvSpPr txBox="1">
            <a:spLocks/>
          </p:cNvSpPr>
          <p:nvPr/>
        </p:nvSpPr>
        <p:spPr bwMode="auto">
          <a:xfrm>
            <a:off x="107504" y="3079329"/>
            <a:ext cx="8928992" cy="997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600" dirty="0">
                <a:solidFill>
                  <a:srgbClr val="FFFF00"/>
                </a:solidFill>
                <a:latin typeface="Calibri" panose="020F0502020204030204" pitchFamily="34" charset="0"/>
              </a:rPr>
              <a:t>IS IT??</a:t>
            </a:r>
          </a:p>
        </p:txBody>
      </p:sp>
    </p:spTree>
    <p:extLst>
      <p:ext uri="{BB962C8B-B14F-4D97-AF65-F5344CB8AC3E}">
        <p14:creationId xmlns:p14="http://schemas.microsoft.com/office/powerpoint/2010/main" val="24651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A659A46-8BE7-B647-98BD-6BC53BC812AB}"/>
              </a:ext>
            </a:extLst>
          </p:cNvPr>
          <p:cNvPicPr>
            <a:picLocks noChangeAspect="1"/>
          </p:cNvPicPr>
          <p:nvPr/>
        </p:nvPicPr>
        <p:blipFill rotWithShape="1">
          <a:blip r:embed="rId2"/>
          <a:srcRect l="58541" t="23100" r="12002" b="27550"/>
          <a:stretch/>
        </p:blipFill>
        <p:spPr>
          <a:xfrm>
            <a:off x="4716016" y="1556792"/>
            <a:ext cx="4248472" cy="3683067"/>
          </a:xfrm>
          <a:prstGeom prst="rect">
            <a:avLst/>
          </a:prstGeom>
        </p:spPr>
      </p:pic>
      <p:pic>
        <p:nvPicPr>
          <p:cNvPr id="5" name="Immagine 4">
            <a:extLst>
              <a:ext uri="{FF2B5EF4-FFF2-40B4-BE49-F238E27FC236}">
                <a16:creationId xmlns:a16="http://schemas.microsoft.com/office/drawing/2014/main" id="{5A659A46-8BE7-B647-98BD-6BC53BC812AB}"/>
              </a:ext>
            </a:extLst>
          </p:cNvPr>
          <p:cNvPicPr>
            <a:picLocks noChangeAspect="1"/>
          </p:cNvPicPr>
          <p:nvPr/>
        </p:nvPicPr>
        <p:blipFill rotWithShape="1">
          <a:blip r:embed="rId2"/>
          <a:srcRect l="7086" t="22664" r="55114" b="25451"/>
          <a:stretch/>
        </p:blipFill>
        <p:spPr>
          <a:xfrm>
            <a:off x="179512" y="1556791"/>
            <a:ext cx="4392488" cy="3313631"/>
          </a:xfrm>
          <a:prstGeom prst="rect">
            <a:avLst/>
          </a:prstGeom>
        </p:spPr>
      </p:pic>
      <p:sp>
        <p:nvSpPr>
          <p:cNvPr id="6" name="Title 2"/>
          <p:cNvSpPr>
            <a:spLocks noGrp="1"/>
          </p:cNvSpPr>
          <p:nvPr>
            <p:ph type="title"/>
          </p:nvPr>
        </p:nvSpPr>
        <p:spPr>
          <a:xfrm>
            <a:off x="107504" y="127000"/>
            <a:ext cx="8928992" cy="997743"/>
          </a:xfrm>
        </p:spPr>
        <p:txBody>
          <a:bodyPr>
            <a:normAutofit/>
          </a:bodyPr>
          <a:lstStyle/>
          <a:p>
            <a:pPr algn="ctr">
              <a:defRPr/>
            </a:pPr>
            <a:r>
              <a:rPr lang="en-US" sz="3200" dirty="0">
                <a:solidFill>
                  <a:srgbClr val="FFFF00"/>
                </a:solidFill>
                <a:latin typeface="Calibri" panose="020F0502020204030204" pitchFamily="34" charset="0"/>
              </a:rPr>
              <a:t>PULMONARY FIBROSIS IN RHEUMATOID ARTHRITIS</a:t>
            </a:r>
          </a:p>
        </p:txBody>
      </p:sp>
      <p:sp>
        <p:nvSpPr>
          <p:cNvPr id="8" name="TextBox 1"/>
          <p:cNvSpPr txBox="1">
            <a:spLocks noChangeArrowheads="1"/>
          </p:cNvSpPr>
          <p:nvPr/>
        </p:nvSpPr>
        <p:spPr bwMode="auto">
          <a:xfrm>
            <a:off x="360040" y="6309320"/>
            <a:ext cx="6300192"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cs typeface="Calibri" panose="020F0502020204030204" pitchFamily="34" charset="0"/>
              </a:rPr>
              <a:t>Spagnolo P et al. </a:t>
            </a:r>
            <a:r>
              <a:rPr lang="en-US" sz="1200" b="0" i="1" dirty="0">
                <a:solidFill>
                  <a:schemeClr val="tx1"/>
                </a:solidFill>
                <a:latin typeface="Calibri" panose="020F0502020204030204" pitchFamily="34" charset="0"/>
                <a:cs typeface="Calibri" panose="020F0502020204030204" pitchFamily="34" charset="0"/>
              </a:rPr>
              <a:t>Arthritis </a:t>
            </a:r>
            <a:r>
              <a:rPr lang="en-US" sz="1200" b="0" i="1" dirty="0" err="1">
                <a:solidFill>
                  <a:schemeClr val="tx1"/>
                </a:solidFill>
                <a:latin typeface="Calibri" panose="020F0502020204030204" pitchFamily="34" charset="0"/>
                <a:cs typeface="Calibri" panose="020F0502020204030204" pitchFamily="34" charset="0"/>
              </a:rPr>
              <a:t>Rheumatol</a:t>
            </a:r>
            <a:r>
              <a:rPr lang="en-US" sz="1200" b="0" dirty="0">
                <a:solidFill>
                  <a:schemeClr val="tx1"/>
                </a:solidFill>
                <a:latin typeface="Calibri" panose="020F0502020204030204" pitchFamily="34" charset="0"/>
                <a:cs typeface="Calibri" panose="020F0502020204030204" pitchFamily="34" charset="0"/>
              </a:rPr>
              <a:t> 2018; 70</a:t>
            </a:r>
            <a:r>
              <a:rPr lang="en-US" sz="1400" b="0" dirty="0">
                <a:solidFill>
                  <a:schemeClr val="tx1"/>
                </a:solidFill>
                <a:latin typeface="Calibri" panose="020F0502020204030204" pitchFamily="34" charset="0"/>
                <a:cs typeface="Calibri" panose="020F0502020204030204" pitchFamily="34" charset="0"/>
              </a:rPr>
              <a:t>: 1544-54</a:t>
            </a:r>
            <a:endParaRPr lang="en-US" sz="12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3765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3"/>
          <p:cNvSpPr txBox="1">
            <a:spLocks noChangeArrowheads="1"/>
          </p:cNvSpPr>
          <p:nvPr/>
        </p:nvSpPr>
        <p:spPr bwMode="auto">
          <a:xfrm>
            <a:off x="755576" y="6309320"/>
            <a:ext cx="61926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0" dirty="0" err="1">
                <a:latin typeface="Calibri" panose="020F0502020204030204" pitchFamily="34" charset="0"/>
                <a:cs typeface="Calibri" panose="020F0502020204030204" pitchFamily="34" charset="0"/>
              </a:rPr>
              <a:t>Juge</a:t>
            </a:r>
            <a:r>
              <a:rPr lang="en-US" sz="1200" b="0" dirty="0">
                <a:latin typeface="Calibri" panose="020F0502020204030204" pitchFamily="34" charset="0"/>
                <a:cs typeface="Calibri" panose="020F0502020204030204" pitchFamily="34" charset="0"/>
              </a:rPr>
              <a:t> P et al. </a:t>
            </a:r>
            <a:r>
              <a:rPr lang="en-US" sz="1200" b="0" i="1" dirty="0">
                <a:latin typeface="Calibri" panose="020F0502020204030204" pitchFamily="34" charset="0"/>
                <a:cs typeface="Calibri" panose="020F0502020204030204" pitchFamily="34" charset="0"/>
              </a:rPr>
              <a:t>N </a:t>
            </a:r>
            <a:r>
              <a:rPr lang="en-US" sz="1200" b="0" i="1" dirty="0" err="1">
                <a:latin typeface="Calibri" panose="020F0502020204030204" pitchFamily="34" charset="0"/>
                <a:cs typeface="Calibri" panose="020F0502020204030204" pitchFamily="34" charset="0"/>
              </a:rPr>
              <a:t>Engl</a:t>
            </a:r>
            <a:r>
              <a:rPr lang="en-US" sz="1200" b="0" i="1" dirty="0">
                <a:latin typeface="Calibri" panose="020F0502020204030204" pitchFamily="34" charset="0"/>
                <a:cs typeface="Calibri" panose="020F0502020204030204" pitchFamily="34" charset="0"/>
              </a:rPr>
              <a:t> J Med </a:t>
            </a:r>
            <a:r>
              <a:rPr lang="en-US" sz="1200" b="0" dirty="0">
                <a:latin typeface="Calibri" panose="020F0502020204030204" pitchFamily="34" charset="0"/>
                <a:cs typeface="Calibri" panose="020F0502020204030204" pitchFamily="34" charset="0"/>
              </a:rPr>
              <a:t>2018; 379: 2209-19</a:t>
            </a:r>
          </a:p>
        </p:txBody>
      </p:sp>
      <p:sp>
        <p:nvSpPr>
          <p:cNvPr id="18" name="Rectangle 2"/>
          <p:cNvSpPr>
            <a:spLocks noGrp="1"/>
          </p:cNvSpPr>
          <p:nvPr>
            <p:ph type="title" idx="4294967295"/>
          </p:nvPr>
        </p:nvSpPr>
        <p:spPr>
          <a:xfrm>
            <a:off x="323528" y="260648"/>
            <a:ext cx="8421166" cy="720080"/>
          </a:xfrm>
        </p:spPr>
        <p:txBody>
          <a:bodyPr/>
          <a:lstStyle/>
          <a:p>
            <a:pPr algn="l" defTabSz="914400"/>
            <a:r>
              <a:rPr lang="en-GB" sz="3200" dirty="0">
                <a:solidFill>
                  <a:srgbClr val="FFFF00"/>
                </a:solidFill>
                <a:latin typeface="Calibri" charset="0"/>
                <a:ea typeface="MS PGothic" charset="0"/>
              </a:rPr>
              <a:t>MUC5B ASSOCIATION WITH RA-ILD AND RA-UIP </a:t>
            </a:r>
            <a:endParaRPr lang="en-US" sz="3200" dirty="0">
              <a:solidFill>
                <a:srgbClr val="FFFF00"/>
              </a:solidFill>
              <a:latin typeface="Calibri" charset="0"/>
              <a:ea typeface="MS PGothic" charset="0"/>
            </a:endParaRPr>
          </a:p>
        </p:txBody>
      </p:sp>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8878"/>
          <a:stretch/>
        </p:blipFill>
        <p:spPr bwMode="auto">
          <a:xfrm>
            <a:off x="539552" y="1314855"/>
            <a:ext cx="3834960" cy="2701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2072" b="25818"/>
          <a:stretch/>
        </p:blipFill>
        <p:spPr bwMode="auto">
          <a:xfrm>
            <a:off x="4572000" y="1314855"/>
            <a:ext cx="3974992" cy="3788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4972"/>
          <a:stretch/>
        </p:blipFill>
        <p:spPr bwMode="auto">
          <a:xfrm>
            <a:off x="1665213" y="1674361"/>
            <a:ext cx="5767158" cy="32668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652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3"/>
          <p:cNvSpPr txBox="1">
            <a:spLocks noChangeArrowheads="1"/>
          </p:cNvSpPr>
          <p:nvPr/>
        </p:nvSpPr>
        <p:spPr bwMode="auto">
          <a:xfrm>
            <a:off x="755576" y="6309320"/>
            <a:ext cx="61926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0" dirty="0" err="1">
                <a:latin typeface="Calibri" panose="020F0502020204030204" pitchFamily="34" charset="0"/>
                <a:cs typeface="Calibri" panose="020F0502020204030204" pitchFamily="34" charset="0"/>
              </a:rPr>
              <a:t>Juge</a:t>
            </a:r>
            <a:r>
              <a:rPr lang="en-US" sz="1200" b="0" dirty="0">
                <a:latin typeface="Calibri" panose="020F0502020204030204" pitchFamily="34" charset="0"/>
                <a:cs typeface="Calibri" panose="020F0502020204030204" pitchFamily="34" charset="0"/>
              </a:rPr>
              <a:t> P et al. </a:t>
            </a:r>
            <a:r>
              <a:rPr lang="en-US" sz="1200" b="0" i="1" dirty="0" err="1">
                <a:latin typeface="Calibri" panose="020F0502020204030204" pitchFamily="34" charset="0"/>
                <a:cs typeface="Calibri" panose="020F0502020204030204" pitchFamily="34" charset="0"/>
              </a:rPr>
              <a:t>Eur</a:t>
            </a:r>
            <a:r>
              <a:rPr lang="en-US" sz="1200" b="0" i="1" dirty="0">
                <a:latin typeface="Calibri" panose="020F0502020204030204" pitchFamily="34" charset="0"/>
                <a:cs typeface="Calibri" panose="020F0502020204030204" pitchFamily="34" charset="0"/>
              </a:rPr>
              <a:t> </a:t>
            </a:r>
            <a:r>
              <a:rPr lang="en-US" sz="1200" b="0" i="1" dirty="0" err="1">
                <a:latin typeface="Calibri" panose="020F0502020204030204" pitchFamily="34" charset="0"/>
                <a:cs typeface="Calibri" panose="020F0502020204030204" pitchFamily="34" charset="0"/>
              </a:rPr>
              <a:t>Respir</a:t>
            </a:r>
            <a:r>
              <a:rPr lang="en-US" sz="1200" b="0" i="1" dirty="0">
                <a:latin typeface="Calibri" panose="020F0502020204030204" pitchFamily="34" charset="0"/>
                <a:cs typeface="Calibri" panose="020F0502020204030204" pitchFamily="34" charset="0"/>
              </a:rPr>
              <a:t> J</a:t>
            </a:r>
            <a:r>
              <a:rPr lang="en-US" sz="1200" b="0" dirty="0">
                <a:latin typeface="Calibri" panose="020F0502020204030204" pitchFamily="34" charset="0"/>
                <a:cs typeface="Calibri" panose="020F0502020204030204" pitchFamily="34" charset="0"/>
              </a:rPr>
              <a:t> 2017 May 11;49(5). </a:t>
            </a:r>
            <a:r>
              <a:rPr lang="en-US" sz="1200" b="0" dirty="0" err="1">
                <a:latin typeface="Calibri" panose="020F0502020204030204" pitchFamily="34" charset="0"/>
                <a:cs typeface="Calibri" panose="020F0502020204030204" pitchFamily="34" charset="0"/>
              </a:rPr>
              <a:t>pii</a:t>
            </a:r>
            <a:r>
              <a:rPr lang="en-US" sz="1200" b="0" dirty="0">
                <a:latin typeface="Calibri" panose="020F0502020204030204" pitchFamily="34" charset="0"/>
                <a:cs typeface="Calibri" panose="020F0502020204030204" pitchFamily="34" charset="0"/>
              </a:rPr>
              <a:t>: 1602314. </a:t>
            </a:r>
            <a:r>
              <a:rPr lang="en-US" sz="1200" b="0" dirty="0" err="1">
                <a:latin typeface="Calibri" panose="020F0502020204030204" pitchFamily="34" charset="0"/>
                <a:cs typeface="Calibri" panose="020F0502020204030204" pitchFamily="34" charset="0"/>
              </a:rPr>
              <a:t>doi</a:t>
            </a:r>
            <a:r>
              <a:rPr lang="en-US" sz="1200" b="0" dirty="0">
                <a:latin typeface="Calibri" panose="020F0502020204030204" pitchFamily="34" charset="0"/>
                <a:cs typeface="Calibri" panose="020F0502020204030204" pitchFamily="34" charset="0"/>
              </a:rPr>
              <a:t>: 10.1183/13993003.02314-2016</a:t>
            </a:r>
          </a:p>
        </p:txBody>
      </p:sp>
      <p:sp>
        <p:nvSpPr>
          <p:cNvPr id="18" name="Rectangle 2"/>
          <p:cNvSpPr>
            <a:spLocks noGrp="1"/>
          </p:cNvSpPr>
          <p:nvPr>
            <p:ph type="title" idx="4294967295"/>
          </p:nvPr>
        </p:nvSpPr>
        <p:spPr>
          <a:xfrm>
            <a:off x="35496" y="260648"/>
            <a:ext cx="9073008" cy="576064"/>
          </a:xfrm>
        </p:spPr>
        <p:txBody>
          <a:bodyPr/>
          <a:lstStyle/>
          <a:p>
            <a:pPr algn="l" defTabSz="914400"/>
            <a:r>
              <a:rPr lang="en-GB" sz="2800" dirty="0">
                <a:solidFill>
                  <a:srgbClr val="FFFF00"/>
                </a:solidFill>
                <a:latin typeface="Calibri" charset="0"/>
                <a:ea typeface="MS PGothic" charset="0"/>
              </a:rPr>
              <a:t>FAMILIAL PULMONARY FIBROSIS-LINKED GENES AND RA-ILD </a:t>
            </a:r>
            <a:endParaRPr lang="en-US" sz="2800" dirty="0">
              <a:solidFill>
                <a:srgbClr val="FFFF00"/>
              </a:solidFill>
              <a:latin typeface="Calibri" charset="0"/>
              <a:ea typeface="MS PGothic"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5014069" cy="4163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598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03785"/>
            <a:ext cx="6655299" cy="4189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1"/>
          <p:cNvSpPr txBox="1">
            <a:spLocks noChangeArrowheads="1"/>
          </p:cNvSpPr>
          <p:nvPr/>
        </p:nvSpPr>
        <p:spPr bwMode="auto">
          <a:xfrm>
            <a:off x="792088" y="6309320"/>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Ley B et al. </a:t>
            </a:r>
            <a:r>
              <a:rPr lang="en-US" sz="1200" b="0" i="1" dirty="0">
                <a:solidFill>
                  <a:schemeClr val="tx1"/>
                </a:solidFill>
                <a:latin typeface="Calibri" panose="020F0502020204030204" pitchFamily="34" charset="0"/>
              </a:rPr>
              <a:t>Lancet </a:t>
            </a:r>
            <a:r>
              <a:rPr lang="en-US" sz="1200" b="0" i="1" dirty="0" err="1">
                <a:solidFill>
                  <a:schemeClr val="tx1"/>
                </a:solidFill>
                <a:latin typeface="Calibri" panose="020F0502020204030204" pitchFamily="34" charset="0"/>
              </a:rPr>
              <a:t>Respir</a:t>
            </a:r>
            <a:r>
              <a:rPr lang="en-US" sz="1200" b="0" i="1" dirty="0">
                <a:solidFill>
                  <a:schemeClr val="tx1"/>
                </a:solidFill>
                <a:latin typeface="Calibri" panose="020F0502020204030204" pitchFamily="34" charset="0"/>
              </a:rPr>
              <a:t> Med </a:t>
            </a:r>
            <a:r>
              <a:rPr lang="en-US" sz="1200" b="0" dirty="0">
                <a:solidFill>
                  <a:schemeClr val="tx1"/>
                </a:solidFill>
                <a:latin typeface="Calibri" panose="020F0502020204030204" pitchFamily="34" charset="0"/>
              </a:rPr>
              <a:t>2017; 5: 639-47</a:t>
            </a:r>
          </a:p>
        </p:txBody>
      </p:sp>
      <p:sp>
        <p:nvSpPr>
          <p:cNvPr id="5" name="Title 2"/>
          <p:cNvSpPr txBox="1">
            <a:spLocks/>
          </p:cNvSpPr>
          <p:nvPr/>
        </p:nvSpPr>
        <p:spPr>
          <a:xfrm>
            <a:off x="323528" y="260649"/>
            <a:ext cx="8496944" cy="936104"/>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2800" i="1" dirty="0">
                <a:solidFill>
                  <a:srgbClr val="FFFF00"/>
                </a:solidFill>
                <a:latin typeface="Calibri" panose="020F0502020204030204" pitchFamily="34" charset="0"/>
              </a:rPr>
              <a:t>MUC5B</a:t>
            </a:r>
            <a:r>
              <a:rPr lang="en-US" sz="2800" dirty="0">
                <a:solidFill>
                  <a:srgbClr val="FFFF00"/>
                </a:solidFill>
                <a:latin typeface="Calibri" panose="020F0502020204030204" pitchFamily="34" charset="0"/>
              </a:rPr>
              <a:t> RS35705950 GENOTYPE AND TELOMERE LENGTH IN PATIENTS WITH CHRONIC HP</a:t>
            </a:r>
            <a:endParaRPr lang="en-US" sz="2800" i="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270683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8"/>
          <p:cNvSpPr txBox="1">
            <a:spLocks noChangeArrowheads="1"/>
          </p:cNvSpPr>
          <p:nvPr/>
        </p:nvSpPr>
        <p:spPr bwMode="auto">
          <a:xfrm>
            <a:off x="3024008" y="986567"/>
            <a:ext cx="2383986" cy="55399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it-IT" sz="1000" b="1" dirty="0">
                <a:solidFill>
                  <a:schemeClr val="bg1"/>
                </a:solidFill>
                <a:cs typeface="Calibri" panose="020F0502020204030204" pitchFamily="34" charset="0"/>
              </a:rPr>
              <a:t>Intrinsic epithelial vulnerability</a:t>
            </a:r>
          </a:p>
          <a:p>
            <a:pPr algn="ctr" eaLnBrk="1" hangingPunct="1">
              <a:spcBef>
                <a:spcPct val="0"/>
              </a:spcBef>
              <a:buFontTx/>
              <a:buNone/>
            </a:pPr>
            <a:r>
              <a:rPr lang="en-GB" altLang="it-IT" sz="1000" dirty="0">
                <a:solidFill>
                  <a:schemeClr val="bg1"/>
                </a:solidFill>
                <a:cs typeface="Calibri" panose="020F0502020204030204" pitchFamily="34" charset="0"/>
              </a:rPr>
              <a:t>Mutations in telomerase complex genes; </a:t>
            </a:r>
          </a:p>
          <a:p>
            <a:pPr algn="ctr" eaLnBrk="1" hangingPunct="1">
              <a:spcBef>
                <a:spcPct val="0"/>
              </a:spcBef>
              <a:buFontTx/>
              <a:buNone/>
            </a:pPr>
            <a:r>
              <a:rPr lang="en-GB" altLang="it-IT" sz="1000" i="1" dirty="0">
                <a:solidFill>
                  <a:schemeClr val="bg1"/>
                </a:solidFill>
                <a:cs typeface="Calibri" panose="020F0502020204030204" pitchFamily="34" charset="0"/>
              </a:rPr>
              <a:t>MUC5B </a:t>
            </a:r>
            <a:r>
              <a:rPr lang="en-GB" altLang="it-IT" sz="1000" dirty="0">
                <a:solidFill>
                  <a:schemeClr val="bg1"/>
                </a:solidFill>
                <a:cs typeface="Calibri" panose="020F0502020204030204" pitchFamily="34" charset="0"/>
              </a:rPr>
              <a:t>promoter polymorphisms; others</a:t>
            </a:r>
          </a:p>
        </p:txBody>
      </p:sp>
      <p:sp>
        <p:nvSpPr>
          <p:cNvPr id="7" name="Text Box 208"/>
          <p:cNvSpPr txBox="1">
            <a:spLocks noChangeArrowheads="1"/>
          </p:cNvSpPr>
          <p:nvPr/>
        </p:nvSpPr>
        <p:spPr bwMode="auto">
          <a:xfrm>
            <a:off x="1403648" y="188640"/>
            <a:ext cx="1563175" cy="553998"/>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it-IT" sz="1000" b="1" dirty="0">
                <a:solidFill>
                  <a:schemeClr val="bg1"/>
                </a:solidFill>
                <a:cs typeface="Calibri" panose="020F0502020204030204" pitchFamily="34" charset="0"/>
              </a:rPr>
              <a:t>Chronic injury</a:t>
            </a:r>
          </a:p>
          <a:p>
            <a:pPr algn="ctr" eaLnBrk="1" hangingPunct="1">
              <a:spcBef>
                <a:spcPct val="0"/>
              </a:spcBef>
              <a:buFontTx/>
              <a:buNone/>
            </a:pPr>
            <a:r>
              <a:rPr lang="en-GB" altLang="it-IT" sz="1000" dirty="0">
                <a:solidFill>
                  <a:schemeClr val="bg1"/>
                </a:solidFill>
                <a:cs typeface="Calibri" panose="020F0502020204030204" pitchFamily="34" charset="0"/>
              </a:rPr>
              <a:t>Tobacco smoke; infection; </a:t>
            </a:r>
          </a:p>
          <a:p>
            <a:pPr algn="ctr" eaLnBrk="1" hangingPunct="1">
              <a:spcBef>
                <a:spcPct val="0"/>
              </a:spcBef>
              <a:buFontTx/>
              <a:buNone/>
            </a:pPr>
            <a:r>
              <a:rPr lang="en-GB" altLang="it-IT" sz="1000" dirty="0">
                <a:solidFill>
                  <a:schemeClr val="bg1"/>
                </a:solidFill>
                <a:cs typeface="Calibri" panose="020F0502020204030204" pitchFamily="34" charset="0"/>
              </a:rPr>
              <a:t>gastroesophageal reflux</a:t>
            </a:r>
          </a:p>
        </p:txBody>
      </p:sp>
      <p:sp>
        <p:nvSpPr>
          <p:cNvPr id="8" name="Freccia in giù 7"/>
          <p:cNvSpPr/>
          <p:nvPr/>
        </p:nvSpPr>
        <p:spPr>
          <a:xfrm rot="2934309" flipH="1">
            <a:off x="1308420" y="2448103"/>
            <a:ext cx="435439" cy="93187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211"/>
          <p:cNvSpPr txBox="1">
            <a:spLocks noChangeArrowheads="1"/>
          </p:cNvSpPr>
          <p:nvPr/>
        </p:nvSpPr>
        <p:spPr bwMode="auto">
          <a:xfrm>
            <a:off x="4724989" y="1937908"/>
            <a:ext cx="1090363" cy="261610"/>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it-IT" sz="1100" b="1" dirty="0">
                <a:solidFill>
                  <a:srgbClr val="FF0000"/>
                </a:solidFill>
                <a:cs typeface="Calibri" panose="020F0502020204030204" pitchFamily="34" charset="0"/>
              </a:rPr>
              <a:t>Aberrant repair</a:t>
            </a:r>
          </a:p>
        </p:txBody>
      </p:sp>
      <p:sp>
        <p:nvSpPr>
          <p:cNvPr id="10" name="Text Box 208"/>
          <p:cNvSpPr txBox="1">
            <a:spLocks noChangeArrowheads="1"/>
          </p:cNvSpPr>
          <p:nvPr/>
        </p:nvSpPr>
        <p:spPr bwMode="auto">
          <a:xfrm>
            <a:off x="6244804" y="3039436"/>
            <a:ext cx="2719684" cy="70788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it-IT" sz="1000" dirty="0">
                <a:solidFill>
                  <a:schemeClr val="bg1"/>
                </a:solidFill>
                <a:cs typeface="Calibri" panose="020F0502020204030204" pitchFamily="34" charset="0"/>
              </a:rPr>
              <a:t>Enhanced AEC apoptosis</a:t>
            </a:r>
          </a:p>
          <a:p>
            <a:pPr eaLnBrk="1" hangingPunct="1">
              <a:spcBef>
                <a:spcPct val="0"/>
              </a:spcBef>
              <a:buFontTx/>
              <a:buNone/>
            </a:pPr>
            <a:r>
              <a:rPr lang="en-GB" altLang="it-IT" sz="1000" dirty="0">
                <a:solidFill>
                  <a:schemeClr val="bg1"/>
                </a:solidFill>
                <a:cs typeface="Calibri" panose="020F0502020204030204" pitchFamily="34" charset="0"/>
              </a:rPr>
              <a:t>Stem cell exhaustion</a:t>
            </a:r>
          </a:p>
          <a:p>
            <a:pPr eaLnBrk="1" hangingPunct="1">
              <a:spcBef>
                <a:spcPct val="0"/>
              </a:spcBef>
              <a:buFontTx/>
              <a:buNone/>
            </a:pPr>
            <a:r>
              <a:rPr lang="en-GB" altLang="it-IT" sz="1000" dirty="0">
                <a:solidFill>
                  <a:schemeClr val="bg1"/>
                </a:solidFill>
                <a:cs typeface="Calibri" panose="020F0502020204030204" pitchFamily="34" charset="0"/>
              </a:rPr>
              <a:t>Aberrant activation of developmental pathways</a:t>
            </a:r>
          </a:p>
          <a:p>
            <a:pPr eaLnBrk="1" hangingPunct="1">
              <a:spcBef>
                <a:spcPct val="0"/>
              </a:spcBef>
              <a:buFontTx/>
              <a:buNone/>
            </a:pPr>
            <a:r>
              <a:rPr lang="en-GB" altLang="it-IT" sz="1000" dirty="0">
                <a:solidFill>
                  <a:schemeClr val="bg1"/>
                </a:solidFill>
                <a:cs typeface="Calibri" panose="020F0502020204030204" pitchFamily="34" charset="0"/>
              </a:rPr>
              <a:t>Release of </a:t>
            </a:r>
            <a:r>
              <a:rPr lang="en-GB" altLang="it-IT" sz="1000" dirty="0" err="1">
                <a:solidFill>
                  <a:schemeClr val="bg1"/>
                </a:solidFill>
                <a:cs typeface="Calibri" panose="020F0502020204030204" pitchFamily="34" charset="0"/>
              </a:rPr>
              <a:t>profibrotic</a:t>
            </a:r>
            <a:r>
              <a:rPr lang="en-GB" altLang="it-IT" sz="1000" dirty="0">
                <a:solidFill>
                  <a:schemeClr val="bg1"/>
                </a:solidFill>
                <a:cs typeface="Calibri" panose="020F0502020204030204" pitchFamily="34" charset="0"/>
              </a:rPr>
              <a:t> mediators</a:t>
            </a:r>
          </a:p>
        </p:txBody>
      </p:sp>
      <p:sp>
        <p:nvSpPr>
          <p:cNvPr id="11" name="CasellaDiTesto 20"/>
          <p:cNvSpPr txBox="1">
            <a:spLocks noChangeArrowheads="1"/>
          </p:cNvSpPr>
          <p:nvPr/>
        </p:nvSpPr>
        <p:spPr bwMode="auto">
          <a:xfrm>
            <a:off x="3219221" y="5981218"/>
            <a:ext cx="2000851" cy="400110"/>
          </a:xfrm>
          <a:prstGeom prst="rect">
            <a:avLst/>
          </a:prstGeom>
          <a:solidFill>
            <a:schemeClr val="tx1">
              <a:lumMod val="85000"/>
              <a:lumOff val="15000"/>
            </a:schemeClr>
          </a:solid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000" dirty="0" err="1">
                <a:solidFill>
                  <a:schemeClr val="bg1"/>
                </a:solidFill>
                <a:cs typeface="Calibri" panose="020F0502020204030204" pitchFamily="34" charset="0"/>
              </a:rPr>
              <a:t>Fibroblast</a:t>
            </a:r>
            <a:r>
              <a:rPr lang="it-IT" altLang="it-IT" sz="1000" dirty="0">
                <a:solidFill>
                  <a:schemeClr val="bg1"/>
                </a:solidFill>
                <a:cs typeface="Calibri" panose="020F0502020204030204" pitchFamily="34" charset="0"/>
              </a:rPr>
              <a:t> </a:t>
            </a:r>
            <a:r>
              <a:rPr lang="it-IT" altLang="it-IT" sz="1000" dirty="0" err="1">
                <a:solidFill>
                  <a:schemeClr val="bg1"/>
                </a:solidFill>
                <a:cs typeface="Calibri" panose="020F0502020204030204" pitchFamily="34" charset="0"/>
              </a:rPr>
              <a:t>migration</a:t>
            </a:r>
            <a:r>
              <a:rPr lang="it-IT" altLang="it-IT" sz="1000" dirty="0">
                <a:solidFill>
                  <a:schemeClr val="bg1"/>
                </a:solidFill>
                <a:cs typeface="Calibri" panose="020F0502020204030204" pitchFamily="34" charset="0"/>
              </a:rPr>
              <a:t>, </a:t>
            </a:r>
          </a:p>
          <a:p>
            <a:pPr algn="ctr" eaLnBrk="1" hangingPunct="1">
              <a:spcBef>
                <a:spcPct val="0"/>
              </a:spcBef>
              <a:buFontTx/>
              <a:buNone/>
            </a:pPr>
            <a:r>
              <a:rPr lang="it-IT" altLang="it-IT" sz="1000" dirty="0" err="1">
                <a:solidFill>
                  <a:schemeClr val="bg1"/>
                </a:solidFill>
                <a:cs typeface="Calibri" panose="020F0502020204030204" pitchFamily="34" charset="0"/>
              </a:rPr>
              <a:t>proliferation</a:t>
            </a:r>
            <a:r>
              <a:rPr lang="it-IT" altLang="it-IT" sz="1000" dirty="0">
                <a:solidFill>
                  <a:schemeClr val="bg1"/>
                </a:solidFill>
                <a:cs typeface="Calibri" panose="020F0502020204030204" pitchFamily="34" charset="0"/>
              </a:rPr>
              <a:t> and </a:t>
            </a:r>
            <a:r>
              <a:rPr lang="it-IT" altLang="it-IT" sz="1000" dirty="0" err="1">
                <a:solidFill>
                  <a:schemeClr val="bg1"/>
                </a:solidFill>
                <a:cs typeface="Calibri" panose="020F0502020204030204" pitchFamily="34" charset="0"/>
              </a:rPr>
              <a:t>differentiation</a:t>
            </a:r>
            <a:endParaRPr lang="it-IT" altLang="it-IT" sz="1000" dirty="0">
              <a:solidFill>
                <a:schemeClr val="bg1"/>
              </a:solidFill>
              <a:cs typeface="Calibri" panose="020F0502020204030204" pitchFamily="34" charset="0"/>
            </a:endParaRPr>
          </a:p>
        </p:txBody>
      </p:sp>
      <p:cxnSp>
        <p:nvCxnSpPr>
          <p:cNvPr id="12" name="Connettore 2 11"/>
          <p:cNvCxnSpPr/>
          <p:nvPr/>
        </p:nvCxnSpPr>
        <p:spPr>
          <a:xfrm flipV="1">
            <a:off x="5538378" y="6137579"/>
            <a:ext cx="1136359" cy="144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305"/>
          <p:cNvSpPr txBox="1">
            <a:spLocks noChangeArrowheads="1"/>
          </p:cNvSpPr>
          <p:nvPr/>
        </p:nvSpPr>
        <p:spPr bwMode="auto">
          <a:xfrm>
            <a:off x="6716056" y="5975702"/>
            <a:ext cx="1096303" cy="261610"/>
          </a:xfrm>
          <a:prstGeom prst="rect">
            <a:avLst/>
          </a:prstGeom>
          <a:solidFill>
            <a:schemeClr val="tx1">
              <a:lumMod val="85000"/>
              <a:lumOff val="15000"/>
            </a:schemeClr>
          </a:solid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100" dirty="0" err="1">
                <a:solidFill>
                  <a:schemeClr val="bg1"/>
                </a:solidFill>
                <a:cs typeface="Calibri" panose="020F0502020204030204" pitchFamily="34" charset="0"/>
              </a:rPr>
              <a:t>Myofibroblasts</a:t>
            </a:r>
            <a:endParaRPr lang="it-IT" altLang="it-IT" sz="1100" dirty="0">
              <a:solidFill>
                <a:schemeClr val="bg1"/>
              </a:solidFill>
              <a:cs typeface="Calibri" panose="020F0502020204030204" pitchFamily="34" charset="0"/>
            </a:endParaRPr>
          </a:p>
        </p:txBody>
      </p:sp>
      <p:sp>
        <p:nvSpPr>
          <p:cNvPr id="14" name="CasellaDiTesto 308"/>
          <p:cNvSpPr txBox="1">
            <a:spLocks noChangeArrowheads="1"/>
          </p:cNvSpPr>
          <p:nvPr/>
        </p:nvSpPr>
        <p:spPr bwMode="auto">
          <a:xfrm>
            <a:off x="6992481" y="4561809"/>
            <a:ext cx="1900000" cy="55399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it-IT" sz="1000" dirty="0">
                <a:solidFill>
                  <a:schemeClr val="bg1"/>
                </a:solidFill>
                <a:cs typeface="Calibri" panose="020F0502020204030204" pitchFamily="34" charset="0"/>
              </a:rPr>
              <a:t>Exaggerated collagen and </a:t>
            </a:r>
          </a:p>
          <a:p>
            <a:pPr eaLnBrk="1" hangingPunct="1">
              <a:spcBef>
                <a:spcPct val="0"/>
              </a:spcBef>
              <a:buFontTx/>
              <a:buNone/>
            </a:pPr>
            <a:r>
              <a:rPr lang="en-GB" altLang="it-IT" sz="1000" dirty="0">
                <a:solidFill>
                  <a:schemeClr val="bg1"/>
                </a:solidFill>
                <a:cs typeface="Calibri" panose="020F0502020204030204" pitchFamily="34" charset="0"/>
              </a:rPr>
              <a:t>extracellular matrix deposition</a:t>
            </a:r>
          </a:p>
          <a:p>
            <a:pPr eaLnBrk="1" hangingPunct="1">
              <a:spcBef>
                <a:spcPct val="0"/>
              </a:spcBef>
              <a:buFontTx/>
              <a:buNone/>
            </a:pPr>
            <a:r>
              <a:rPr lang="en-GB" altLang="it-IT" sz="1000" dirty="0">
                <a:solidFill>
                  <a:schemeClr val="bg1"/>
                </a:solidFill>
                <a:cs typeface="Calibri" panose="020F0502020204030204" pitchFamily="34" charset="0"/>
              </a:rPr>
              <a:t>Progressive lung remodelling</a:t>
            </a:r>
          </a:p>
        </p:txBody>
      </p:sp>
      <p:grpSp>
        <p:nvGrpSpPr>
          <p:cNvPr id="15" name="Gruppo 14"/>
          <p:cNvGrpSpPr/>
          <p:nvPr/>
        </p:nvGrpSpPr>
        <p:grpSpPr>
          <a:xfrm>
            <a:off x="1593238" y="955165"/>
            <a:ext cx="1731950" cy="1534327"/>
            <a:chOff x="725442" y="251847"/>
            <a:chExt cx="2406398" cy="1904499"/>
          </a:xfrm>
        </p:grpSpPr>
        <p:grpSp>
          <p:nvGrpSpPr>
            <p:cNvPr id="670" name="Gruppo 105"/>
            <p:cNvGrpSpPr>
              <a:grpSpLocks/>
            </p:cNvGrpSpPr>
            <p:nvPr/>
          </p:nvGrpSpPr>
          <p:grpSpPr bwMode="auto">
            <a:xfrm rot="5400000">
              <a:off x="1329213" y="1090253"/>
              <a:ext cx="173140" cy="340391"/>
              <a:chOff x="6237288" y="3663950"/>
              <a:chExt cx="558800" cy="504825"/>
            </a:xfrm>
          </p:grpSpPr>
          <p:sp>
            <p:nvSpPr>
              <p:cNvPr id="691" name="AutoShape 194"/>
              <p:cNvSpPr>
                <a:spLocks noChangeArrowheads="1"/>
              </p:cNvSpPr>
              <p:nvPr/>
            </p:nvSpPr>
            <p:spPr bwMode="auto">
              <a:xfrm>
                <a:off x="6237288" y="3663950"/>
                <a:ext cx="558800" cy="504825"/>
              </a:xfrm>
              <a:prstGeom prst="roundRect">
                <a:avLst>
                  <a:gd name="adj" fmla="val 16667"/>
                </a:avLst>
              </a:prstGeom>
              <a:solidFill>
                <a:schemeClr val="accent3">
                  <a:lumMod val="60000"/>
                  <a:lumOff val="40000"/>
                </a:schemeClr>
              </a:solidFill>
              <a:ln w="12700">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92" name="Oval 195"/>
              <p:cNvSpPr>
                <a:spLocks noChangeArrowheads="1"/>
              </p:cNvSpPr>
              <p:nvPr/>
            </p:nvSpPr>
            <p:spPr bwMode="auto">
              <a:xfrm rot="21447312">
                <a:off x="6490445" y="3834261"/>
                <a:ext cx="94748" cy="138600"/>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671" name="Figura a mano libera 670"/>
            <p:cNvSpPr/>
            <p:nvPr/>
          </p:nvSpPr>
          <p:spPr>
            <a:xfrm>
              <a:off x="1993811" y="1916493"/>
              <a:ext cx="255575" cy="239853"/>
            </a:xfrm>
            <a:custGeom>
              <a:avLst/>
              <a:gdLst>
                <a:gd name="connsiteX0" fmla="*/ 27296 w 171450"/>
                <a:gd name="connsiteY0" fmla="*/ 143471 h 170766"/>
                <a:gd name="connsiteX1" fmla="*/ 20472 w 171450"/>
                <a:gd name="connsiteY1" fmla="*/ 75232 h 170766"/>
                <a:gd name="connsiteX2" fmla="*/ 6824 w 171450"/>
                <a:gd name="connsiteY2" fmla="*/ 47936 h 170766"/>
                <a:gd name="connsiteX3" fmla="*/ 0 w 171450"/>
                <a:gd name="connsiteY3" fmla="*/ 27465 h 170766"/>
                <a:gd name="connsiteX4" fmla="*/ 6824 w 171450"/>
                <a:gd name="connsiteY4" fmla="*/ 169 h 170766"/>
                <a:gd name="connsiteX5" fmla="*/ 54591 w 171450"/>
                <a:gd name="connsiteY5" fmla="*/ 13817 h 170766"/>
                <a:gd name="connsiteX6" fmla="*/ 136478 w 171450"/>
                <a:gd name="connsiteY6" fmla="*/ 13817 h 170766"/>
                <a:gd name="connsiteX7" fmla="*/ 156950 w 171450"/>
                <a:gd name="connsiteY7" fmla="*/ 27465 h 170766"/>
                <a:gd name="connsiteX8" fmla="*/ 156950 w 171450"/>
                <a:gd name="connsiteY8" fmla="*/ 157119 h 170766"/>
                <a:gd name="connsiteX9" fmla="*/ 122830 w 171450"/>
                <a:gd name="connsiteY9" fmla="*/ 170766 h 170766"/>
                <a:gd name="connsiteX10" fmla="*/ 81887 w 171450"/>
                <a:gd name="connsiteY10" fmla="*/ 163942 h 170766"/>
                <a:gd name="connsiteX11" fmla="*/ 27296 w 171450"/>
                <a:gd name="connsiteY11" fmla="*/ 143471 h 1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170766">
                  <a:moveTo>
                    <a:pt x="27296" y="143471"/>
                  </a:moveTo>
                  <a:cubicBezTo>
                    <a:pt x="17060" y="128686"/>
                    <a:pt x="25262" y="97584"/>
                    <a:pt x="20472" y="75232"/>
                  </a:cubicBezTo>
                  <a:cubicBezTo>
                    <a:pt x="18341" y="65285"/>
                    <a:pt x="10831" y="57286"/>
                    <a:pt x="6824" y="47936"/>
                  </a:cubicBezTo>
                  <a:cubicBezTo>
                    <a:pt x="3991" y="41325"/>
                    <a:pt x="2275" y="34289"/>
                    <a:pt x="0" y="27465"/>
                  </a:cubicBezTo>
                  <a:cubicBezTo>
                    <a:pt x="2275" y="18366"/>
                    <a:pt x="-1218" y="4994"/>
                    <a:pt x="6824" y="169"/>
                  </a:cubicBezTo>
                  <a:cubicBezTo>
                    <a:pt x="9885" y="-1667"/>
                    <a:pt x="49161" y="12007"/>
                    <a:pt x="54591" y="13817"/>
                  </a:cubicBezTo>
                  <a:cubicBezTo>
                    <a:pt x="90443" y="4854"/>
                    <a:pt x="90639" y="1315"/>
                    <a:pt x="136478" y="13817"/>
                  </a:cubicBezTo>
                  <a:cubicBezTo>
                    <a:pt x="144390" y="15975"/>
                    <a:pt x="150126" y="22916"/>
                    <a:pt x="156950" y="27465"/>
                  </a:cubicBezTo>
                  <a:cubicBezTo>
                    <a:pt x="172198" y="73206"/>
                    <a:pt x="179981" y="88028"/>
                    <a:pt x="156950" y="157119"/>
                  </a:cubicBezTo>
                  <a:cubicBezTo>
                    <a:pt x="153076" y="168740"/>
                    <a:pt x="134203" y="166217"/>
                    <a:pt x="122830" y="170766"/>
                  </a:cubicBezTo>
                  <a:cubicBezTo>
                    <a:pt x="109182" y="168491"/>
                    <a:pt x="95013" y="168317"/>
                    <a:pt x="81887" y="163942"/>
                  </a:cubicBezTo>
                  <a:cubicBezTo>
                    <a:pt x="74107" y="161349"/>
                    <a:pt x="37532" y="158256"/>
                    <a:pt x="27296" y="143471"/>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2" name="Ovale 671"/>
            <p:cNvSpPr/>
            <p:nvPr/>
          </p:nvSpPr>
          <p:spPr>
            <a:xfrm>
              <a:off x="2097629" y="2018749"/>
              <a:ext cx="68152" cy="513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3" name="Figura a mano libera 672"/>
            <p:cNvSpPr/>
            <p:nvPr/>
          </p:nvSpPr>
          <p:spPr>
            <a:xfrm rot="4951647">
              <a:off x="2013753" y="807975"/>
              <a:ext cx="217557" cy="404799"/>
            </a:xfrm>
            <a:custGeom>
              <a:avLst/>
              <a:gdLst>
                <a:gd name="connsiteX0" fmla="*/ 27296 w 171450"/>
                <a:gd name="connsiteY0" fmla="*/ 143471 h 170766"/>
                <a:gd name="connsiteX1" fmla="*/ 20472 w 171450"/>
                <a:gd name="connsiteY1" fmla="*/ 75232 h 170766"/>
                <a:gd name="connsiteX2" fmla="*/ 6824 w 171450"/>
                <a:gd name="connsiteY2" fmla="*/ 47936 h 170766"/>
                <a:gd name="connsiteX3" fmla="*/ 0 w 171450"/>
                <a:gd name="connsiteY3" fmla="*/ 27465 h 170766"/>
                <a:gd name="connsiteX4" fmla="*/ 6824 w 171450"/>
                <a:gd name="connsiteY4" fmla="*/ 169 h 170766"/>
                <a:gd name="connsiteX5" fmla="*/ 54591 w 171450"/>
                <a:gd name="connsiteY5" fmla="*/ 13817 h 170766"/>
                <a:gd name="connsiteX6" fmla="*/ 136478 w 171450"/>
                <a:gd name="connsiteY6" fmla="*/ 13817 h 170766"/>
                <a:gd name="connsiteX7" fmla="*/ 156950 w 171450"/>
                <a:gd name="connsiteY7" fmla="*/ 27465 h 170766"/>
                <a:gd name="connsiteX8" fmla="*/ 156950 w 171450"/>
                <a:gd name="connsiteY8" fmla="*/ 157119 h 170766"/>
                <a:gd name="connsiteX9" fmla="*/ 122830 w 171450"/>
                <a:gd name="connsiteY9" fmla="*/ 170766 h 170766"/>
                <a:gd name="connsiteX10" fmla="*/ 81887 w 171450"/>
                <a:gd name="connsiteY10" fmla="*/ 163942 h 170766"/>
                <a:gd name="connsiteX11" fmla="*/ 27296 w 171450"/>
                <a:gd name="connsiteY11" fmla="*/ 143471 h 1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170766">
                  <a:moveTo>
                    <a:pt x="27296" y="143471"/>
                  </a:moveTo>
                  <a:cubicBezTo>
                    <a:pt x="17060" y="128686"/>
                    <a:pt x="25262" y="97584"/>
                    <a:pt x="20472" y="75232"/>
                  </a:cubicBezTo>
                  <a:cubicBezTo>
                    <a:pt x="18341" y="65285"/>
                    <a:pt x="10831" y="57286"/>
                    <a:pt x="6824" y="47936"/>
                  </a:cubicBezTo>
                  <a:cubicBezTo>
                    <a:pt x="3991" y="41325"/>
                    <a:pt x="2275" y="34289"/>
                    <a:pt x="0" y="27465"/>
                  </a:cubicBezTo>
                  <a:cubicBezTo>
                    <a:pt x="2275" y="18366"/>
                    <a:pt x="-1218" y="4994"/>
                    <a:pt x="6824" y="169"/>
                  </a:cubicBezTo>
                  <a:cubicBezTo>
                    <a:pt x="9885" y="-1667"/>
                    <a:pt x="49161" y="12007"/>
                    <a:pt x="54591" y="13817"/>
                  </a:cubicBezTo>
                  <a:cubicBezTo>
                    <a:pt x="90443" y="4854"/>
                    <a:pt x="90639" y="1315"/>
                    <a:pt x="136478" y="13817"/>
                  </a:cubicBezTo>
                  <a:cubicBezTo>
                    <a:pt x="144390" y="15975"/>
                    <a:pt x="150126" y="22916"/>
                    <a:pt x="156950" y="27465"/>
                  </a:cubicBezTo>
                  <a:cubicBezTo>
                    <a:pt x="172198" y="73206"/>
                    <a:pt x="179981" y="88028"/>
                    <a:pt x="156950" y="157119"/>
                  </a:cubicBezTo>
                  <a:cubicBezTo>
                    <a:pt x="153076" y="168740"/>
                    <a:pt x="134203" y="166217"/>
                    <a:pt x="122830" y="170766"/>
                  </a:cubicBezTo>
                  <a:cubicBezTo>
                    <a:pt x="109182" y="168491"/>
                    <a:pt x="95013" y="168317"/>
                    <a:pt x="81887" y="163942"/>
                  </a:cubicBezTo>
                  <a:cubicBezTo>
                    <a:pt x="74107" y="161349"/>
                    <a:pt x="37532" y="158256"/>
                    <a:pt x="27296" y="143471"/>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4" name="Ovale 673"/>
            <p:cNvSpPr/>
            <p:nvPr/>
          </p:nvSpPr>
          <p:spPr>
            <a:xfrm rot="2836682">
              <a:off x="2064459" y="963752"/>
              <a:ext cx="45719" cy="765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5" name="Figura a mano libera 674"/>
            <p:cNvSpPr/>
            <p:nvPr/>
          </p:nvSpPr>
          <p:spPr>
            <a:xfrm>
              <a:off x="1026047" y="1903863"/>
              <a:ext cx="1032394" cy="250421"/>
            </a:xfrm>
            <a:custGeom>
              <a:avLst/>
              <a:gdLst>
                <a:gd name="connsiteX0" fmla="*/ 27295 w 480794"/>
                <a:gd name="connsiteY0" fmla="*/ 20471 h 232012"/>
                <a:gd name="connsiteX1" fmla="*/ 0 w 480794"/>
                <a:gd name="connsiteY1" fmla="*/ 54591 h 232012"/>
                <a:gd name="connsiteX2" fmla="*/ 54591 w 480794"/>
                <a:gd name="connsiteY2" fmla="*/ 75062 h 232012"/>
                <a:gd name="connsiteX3" fmla="*/ 95534 w 480794"/>
                <a:gd name="connsiteY3" fmla="*/ 102358 h 232012"/>
                <a:gd name="connsiteX4" fmla="*/ 116006 w 480794"/>
                <a:gd name="connsiteY4" fmla="*/ 109182 h 232012"/>
                <a:gd name="connsiteX5" fmla="*/ 177421 w 480794"/>
                <a:gd name="connsiteY5" fmla="*/ 122830 h 232012"/>
                <a:gd name="connsiteX6" fmla="*/ 191068 w 480794"/>
                <a:gd name="connsiteY6" fmla="*/ 163773 h 232012"/>
                <a:gd name="connsiteX7" fmla="*/ 313898 w 480794"/>
                <a:gd name="connsiteY7" fmla="*/ 197892 h 232012"/>
                <a:gd name="connsiteX8" fmla="*/ 354841 w 480794"/>
                <a:gd name="connsiteY8" fmla="*/ 218364 h 232012"/>
                <a:gd name="connsiteX9" fmla="*/ 375313 w 480794"/>
                <a:gd name="connsiteY9" fmla="*/ 232012 h 232012"/>
                <a:gd name="connsiteX10" fmla="*/ 477671 w 480794"/>
                <a:gd name="connsiteY10" fmla="*/ 225188 h 232012"/>
                <a:gd name="connsiteX11" fmla="*/ 470847 w 480794"/>
                <a:gd name="connsiteY11" fmla="*/ 197892 h 232012"/>
                <a:gd name="connsiteX12" fmla="*/ 457200 w 480794"/>
                <a:gd name="connsiteY12" fmla="*/ 170597 h 232012"/>
                <a:gd name="connsiteX13" fmla="*/ 409432 w 480794"/>
                <a:gd name="connsiteY13" fmla="*/ 163773 h 232012"/>
                <a:gd name="connsiteX14" fmla="*/ 348018 w 480794"/>
                <a:gd name="connsiteY14" fmla="*/ 150125 h 232012"/>
                <a:gd name="connsiteX15" fmla="*/ 307074 w 480794"/>
                <a:gd name="connsiteY15" fmla="*/ 136477 h 232012"/>
                <a:gd name="connsiteX16" fmla="*/ 300250 w 480794"/>
                <a:gd name="connsiteY16" fmla="*/ 61415 h 232012"/>
                <a:gd name="connsiteX17" fmla="*/ 266131 w 480794"/>
                <a:gd name="connsiteY17" fmla="*/ 34119 h 232012"/>
                <a:gd name="connsiteX18" fmla="*/ 204716 w 480794"/>
                <a:gd name="connsiteY18" fmla="*/ 0 h 232012"/>
                <a:gd name="connsiteX19" fmla="*/ 170597 w 480794"/>
                <a:gd name="connsiteY19" fmla="*/ 6824 h 232012"/>
                <a:gd name="connsiteX20" fmla="*/ 163773 w 480794"/>
                <a:gd name="connsiteY20" fmla="*/ 40943 h 232012"/>
                <a:gd name="connsiteX21" fmla="*/ 136477 w 480794"/>
                <a:gd name="connsiteY21" fmla="*/ 61415 h 232012"/>
                <a:gd name="connsiteX22" fmla="*/ 68238 w 480794"/>
                <a:gd name="connsiteY22" fmla="*/ 27295 h 232012"/>
                <a:gd name="connsiteX23" fmla="*/ 27295 w 480794"/>
                <a:gd name="connsiteY23" fmla="*/ 20471 h 2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0794" h="232012">
                  <a:moveTo>
                    <a:pt x="27295" y="20471"/>
                  </a:moveTo>
                  <a:cubicBezTo>
                    <a:pt x="18197" y="31844"/>
                    <a:pt x="0" y="40026"/>
                    <a:pt x="0" y="54591"/>
                  </a:cubicBezTo>
                  <a:cubicBezTo>
                    <a:pt x="0" y="63511"/>
                    <a:pt x="50327" y="73996"/>
                    <a:pt x="54591" y="75062"/>
                  </a:cubicBezTo>
                  <a:cubicBezTo>
                    <a:pt x="68239" y="84161"/>
                    <a:pt x="79973" y="97171"/>
                    <a:pt x="95534" y="102358"/>
                  </a:cubicBezTo>
                  <a:cubicBezTo>
                    <a:pt x="102358" y="104633"/>
                    <a:pt x="109090" y="107206"/>
                    <a:pt x="116006" y="109182"/>
                  </a:cubicBezTo>
                  <a:cubicBezTo>
                    <a:pt x="138494" y="115607"/>
                    <a:pt x="153965" y="118139"/>
                    <a:pt x="177421" y="122830"/>
                  </a:cubicBezTo>
                  <a:cubicBezTo>
                    <a:pt x="181970" y="136478"/>
                    <a:pt x="178201" y="157340"/>
                    <a:pt x="191068" y="163773"/>
                  </a:cubicBezTo>
                  <a:cubicBezTo>
                    <a:pt x="266105" y="201291"/>
                    <a:pt x="225415" y="189044"/>
                    <a:pt x="313898" y="197892"/>
                  </a:cubicBezTo>
                  <a:cubicBezTo>
                    <a:pt x="372569" y="237006"/>
                    <a:pt x="298337" y="190111"/>
                    <a:pt x="354841" y="218364"/>
                  </a:cubicBezTo>
                  <a:cubicBezTo>
                    <a:pt x="362177" y="222032"/>
                    <a:pt x="368489" y="227463"/>
                    <a:pt x="375313" y="232012"/>
                  </a:cubicBezTo>
                  <a:lnTo>
                    <a:pt x="477671" y="225188"/>
                  </a:lnTo>
                  <a:cubicBezTo>
                    <a:pt x="486503" y="222034"/>
                    <a:pt x="474140" y="206674"/>
                    <a:pt x="470847" y="197892"/>
                  </a:cubicBezTo>
                  <a:cubicBezTo>
                    <a:pt x="467275" y="188367"/>
                    <a:pt x="466092" y="175537"/>
                    <a:pt x="457200" y="170597"/>
                  </a:cubicBezTo>
                  <a:cubicBezTo>
                    <a:pt x="443140" y="162786"/>
                    <a:pt x="425355" y="166048"/>
                    <a:pt x="409432" y="163773"/>
                  </a:cubicBezTo>
                  <a:cubicBezTo>
                    <a:pt x="350866" y="144250"/>
                    <a:pt x="444086" y="174142"/>
                    <a:pt x="348018" y="150125"/>
                  </a:cubicBezTo>
                  <a:cubicBezTo>
                    <a:pt x="334061" y="146636"/>
                    <a:pt x="307074" y="136477"/>
                    <a:pt x="307074" y="136477"/>
                  </a:cubicBezTo>
                  <a:cubicBezTo>
                    <a:pt x="304799" y="111456"/>
                    <a:pt x="305514" y="85981"/>
                    <a:pt x="300250" y="61415"/>
                  </a:cubicBezTo>
                  <a:cubicBezTo>
                    <a:pt x="294457" y="34380"/>
                    <a:pt x="283996" y="44044"/>
                    <a:pt x="266131" y="34119"/>
                  </a:cubicBezTo>
                  <a:cubicBezTo>
                    <a:pt x="195738" y="-4988"/>
                    <a:pt x="251039" y="15441"/>
                    <a:pt x="204716" y="0"/>
                  </a:cubicBezTo>
                  <a:cubicBezTo>
                    <a:pt x="193343" y="2275"/>
                    <a:pt x="178798" y="-1377"/>
                    <a:pt x="170597" y="6824"/>
                  </a:cubicBezTo>
                  <a:cubicBezTo>
                    <a:pt x="162396" y="15025"/>
                    <a:pt x="169920" y="31108"/>
                    <a:pt x="163773" y="40943"/>
                  </a:cubicBezTo>
                  <a:cubicBezTo>
                    <a:pt x="157745" y="50588"/>
                    <a:pt x="145576" y="54591"/>
                    <a:pt x="136477" y="61415"/>
                  </a:cubicBezTo>
                  <a:cubicBezTo>
                    <a:pt x="93270" y="50613"/>
                    <a:pt x="116984" y="59793"/>
                    <a:pt x="68238" y="27295"/>
                  </a:cubicBezTo>
                  <a:lnTo>
                    <a:pt x="27295" y="20471"/>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6" name="Figura a mano libera 675"/>
            <p:cNvSpPr/>
            <p:nvPr/>
          </p:nvSpPr>
          <p:spPr>
            <a:xfrm>
              <a:off x="2197431" y="1793019"/>
              <a:ext cx="914566" cy="339838"/>
            </a:xfrm>
            <a:custGeom>
              <a:avLst/>
              <a:gdLst>
                <a:gd name="connsiteX0" fmla="*/ 0 w 518615"/>
                <a:gd name="connsiteY0" fmla="*/ 272955 h 320722"/>
                <a:gd name="connsiteX1" fmla="*/ 116006 w 518615"/>
                <a:gd name="connsiteY1" fmla="*/ 266131 h 320722"/>
                <a:gd name="connsiteX2" fmla="*/ 143302 w 518615"/>
                <a:gd name="connsiteY2" fmla="*/ 245660 h 320722"/>
                <a:gd name="connsiteX3" fmla="*/ 163773 w 518615"/>
                <a:gd name="connsiteY3" fmla="*/ 232012 h 320722"/>
                <a:gd name="connsiteX4" fmla="*/ 191069 w 518615"/>
                <a:gd name="connsiteY4" fmla="*/ 225188 h 320722"/>
                <a:gd name="connsiteX5" fmla="*/ 252484 w 518615"/>
                <a:gd name="connsiteY5" fmla="*/ 204716 h 320722"/>
                <a:gd name="connsiteX6" fmla="*/ 272956 w 518615"/>
                <a:gd name="connsiteY6" fmla="*/ 197893 h 320722"/>
                <a:gd name="connsiteX7" fmla="*/ 300251 w 518615"/>
                <a:gd name="connsiteY7" fmla="*/ 191069 h 320722"/>
                <a:gd name="connsiteX8" fmla="*/ 341194 w 518615"/>
                <a:gd name="connsiteY8" fmla="*/ 163773 h 320722"/>
                <a:gd name="connsiteX9" fmla="*/ 368490 w 518615"/>
                <a:gd name="connsiteY9" fmla="*/ 122830 h 320722"/>
                <a:gd name="connsiteX10" fmla="*/ 361666 w 518615"/>
                <a:gd name="connsiteY10" fmla="*/ 13648 h 320722"/>
                <a:gd name="connsiteX11" fmla="*/ 388962 w 518615"/>
                <a:gd name="connsiteY11" fmla="*/ 6824 h 320722"/>
                <a:gd name="connsiteX12" fmla="*/ 450376 w 518615"/>
                <a:gd name="connsiteY12" fmla="*/ 0 h 320722"/>
                <a:gd name="connsiteX13" fmla="*/ 498144 w 518615"/>
                <a:gd name="connsiteY13" fmla="*/ 6824 h 320722"/>
                <a:gd name="connsiteX14" fmla="*/ 504967 w 518615"/>
                <a:gd name="connsiteY14" fmla="*/ 27296 h 320722"/>
                <a:gd name="connsiteX15" fmla="*/ 518615 w 518615"/>
                <a:gd name="connsiteY15" fmla="*/ 47767 h 320722"/>
                <a:gd name="connsiteX16" fmla="*/ 491320 w 518615"/>
                <a:gd name="connsiteY16" fmla="*/ 88710 h 320722"/>
                <a:gd name="connsiteX17" fmla="*/ 450376 w 518615"/>
                <a:gd name="connsiteY17" fmla="*/ 102358 h 320722"/>
                <a:gd name="connsiteX18" fmla="*/ 416257 w 518615"/>
                <a:gd name="connsiteY18" fmla="*/ 156949 h 320722"/>
                <a:gd name="connsiteX19" fmla="*/ 409433 w 518615"/>
                <a:gd name="connsiteY19" fmla="*/ 177421 h 320722"/>
                <a:gd name="connsiteX20" fmla="*/ 382138 w 518615"/>
                <a:gd name="connsiteY20" fmla="*/ 184245 h 320722"/>
                <a:gd name="connsiteX21" fmla="*/ 341194 w 518615"/>
                <a:gd name="connsiteY21" fmla="*/ 218364 h 320722"/>
                <a:gd name="connsiteX22" fmla="*/ 313899 w 518615"/>
                <a:gd name="connsiteY22" fmla="*/ 238836 h 320722"/>
                <a:gd name="connsiteX23" fmla="*/ 286603 w 518615"/>
                <a:gd name="connsiteY23" fmla="*/ 286603 h 320722"/>
                <a:gd name="connsiteX24" fmla="*/ 225188 w 518615"/>
                <a:gd name="connsiteY24" fmla="*/ 313899 h 320722"/>
                <a:gd name="connsiteX25" fmla="*/ 47767 w 518615"/>
                <a:gd name="connsiteY25" fmla="*/ 320722 h 320722"/>
                <a:gd name="connsiteX26" fmla="*/ 0 w 518615"/>
                <a:gd name="connsiteY26" fmla="*/ 272955 h 32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8615" h="320722">
                  <a:moveTo>
                    <a:pt x="0" y="272955"/>
                  </a:moveTo>
                  <a:cubicBezTo>
                    <a:pt x="38669" y="270680"/>
                    <a:pt x="77955" y="273379"/>
                    <a:pt x="116006" y="266131"/>
                  </a:cubicBezTo>
                  <a:cubicBezTo>
                    <a:pt x="127178" y="264003"/>
                    <a:pt x="134047" y="252270"/>
                    <a:pt x="143302" y="245660"/>
                  </a:cubicBezTo>
                  <a:cubicBezTo>
                    <a:pt x="149976" y="240893"/>
                    <a:pt x="156235" y="235243"/>
                    <a:pt x="163773" y="232012"/>
                  </a:cubicBezTo>
                  <a:cubicBezTo>
                    <a:pt x="172393" y="228317"/>
                    <a:pt x="182086" y="227883"/>
                    <a:pt x="191069" y="225188"/>
                  </a:cubicBezTo>
                  <a:lnTo>
                    <a:pt x="252484" y="204716"/>
                  </a:lnTo>
                  <a:cubicBezTo>
                    <a:pt x="259308" y="202442"/>
                    <a:pt x="265978" y="199638"/>
                    <a:pt x="272956" y="197893"/>
                  </a:cubicBezTo>
                  <a:lnTo>
                    <a:pt x="300251" y="191069"/>
                  </a:lnTo>
                  <a:cubicBezTo>
                    <a:pt x="313899" y="181970"/>
                    <a:pt x="332095" y="177421"/>
                    <a:pt x="341194" y="163773"/>
                  </a:cubicBezTo>
                  <a:lnTo>
                    <a:pt x="368490" y="122830"/>
                  </a:lnTo>
                  <a:cubicBezTo>
                    <a:pt x="355406" y="83579"/>
                    <a:pt x="341027" y="59053"/>
                    <a:pt x="361666" y="13648"/>
                  </a:cubicBezTo>
                  <a:cubicBezTo>
                    <a:pt x="365547" y="5110"/>
                    <a:pt x="379692" y="8250"/>
                    <a:pt x="388962" y="6824"/>
                  </a:cubicBezTo>
                  <a:cubicBezTo>
                    <a:pt x="409320" y="3692"/>
                    <a:pt x="429905" y="2275"/>
                    <a:pt x="450376" y="0"/>
                  </a:cubicBezTo>
                  <a:cubicBezTo>
                    <a:pt x="466299" y="2275"/>
                    <a:pt x="483758" y="-369"/>
                    <a:pt x="498144" y="6824"/>
                  </a:cubicBezTo>
                  <a:cubicBezTo>
                    <a:pt x="504578" y="10041"/>
                    <a:pt x="501750" y="20862"/>
                    <a:pt x="504967" y="27296"/>
                  </a:cubicBezTo>
                  <a:cubicBezTo>
                    <a:pt x="508635" y="34631"/>
                    <a:pt x="514066" y="40943"/>
                    <a:pt x="518615" y="47767"/>
                  </a:cubicBezTo>
                  <a:cubicBezTo>
                    <a:pt x="512203" y="67003"/>
                    <a:pt x="512230" y="77093"/>
                    <a:pt x="491320" y="88710"/>
                  </a:cubicBezTo>
                  <a:cubicBezTo>
                    <a:pt x="478744" y="95697"/>
                    <a:pt x="450376" y="102358"/>
                    <a:pt x="450376" y="102358"/>
                  </a:cubicBezTo>
                  <a:cubicBezTo>
                    <a:pt x="417935" y="123986"/>
                    <a:pt x="432498" y="108226"/>
                    <a:pt x="416257" y="156949"/>
                  </a:cubicBezTo>
                  <a:cubicBezTo>
                    <a:pt x="413982" y="163773"/>
                    <a:pt x="416411" y="175676"/>
                    <a:pt x="409433" y="177421"/>
                  </a:cubicBezTo>
                  <a:lnTo>
                    <a:pt x="382138" y="184245"/>
                  </a:lnTo>
                  <a:cubicBezTo>
                    <a:pt x="336896" y="214406"/>
                    <a:pt x="387163" y="178962"/>
                    <a:pt x="341194" y="218364"/>
                  </a:cubicBezTo>
                  <a:cubicBezTo>
                    <a:pt x="332559" y="225765"/>
                    <a:pt x="321941" y="230794"/>
                    <a:pt x="313899" y="238836"/>
                  </a:cubicBezTo>
                  <a:cubicBezTo>
                    <a:pt x="286993" y="265742"/>
                    <a:pt x="313365" y="254488"/>
                    <a:pt x="286603" y="286603"/>
                  </a:cubicBezTo>
                  <a:cubicBezTo>
                    <a:pt x="276108" y="299197"/>
                    <a:pt x="235414" y="313506"/>
                    <a:pt x="225188" y="313899"/>
                  </a:cubicBezTo>
                  <a:lnTo>
                    <a:pt x="47767" y="320722"/>
                  </a:lnTo>
                  <a:lnTo>
                    <a:pt x="0" y="272955"/>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7" name="Oval 195"/>
            <p:cNvSpPr>
              <a:spLocks noChangeArrowheads="1"/>
            </p:cNvSpPr>
            <p:nvPr/>
          </p:nvSpPr>
          <p:spPr bwMode="auto">
            <a:xfrm rot="6339508">
              <a:off x="1524598" y="1938938"/>
              <a:ext cx="45719" cy="150431"/>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78" name="Figura a mano libera 677"/>
            <p:cNvSpPr/>
            <p:nvPr/>
          </p:nvSpPr>
          <p:spPr>
            <a:xfrm rot="5400000">
              <a:off x="2848297" y="1507543"/>
              <a:ext cx="162286" cy="404799"/>
            </a:xfrm>
            <a:custGeom>
              <a:avLst/>
              <a:gdLst>
                <a:gd name="connsiteX0" fmla="*/ 27296 w 171450"/>
                <a:gd name="connsiteY0" fmla="*/ 143471 h 170766"/>
                <a:gd name="connsiteX1" fmla="*/ 20472 w 171450"/>
                <a:gd name="connsiteY1" fmla="*/ 75232 h 170766"/>
                <a:gd name="connsiteX2" fmla="*/ 6824 w 171450"/>
                <a:gd name="connsiteY2" fmla="*/ 47936 h 170766"/>
                <a:gd name="connsiteX3" fmla="*/ 0 w 171450"/>
                <a:gd name="connsiteY3" fmla="*/ 27465 h 170766"/>
                <a:gd name="connsiteX4" fmla="*/ 6824 w 171450"/>
                <a:gd name="connsiteY4" fmla="*/ 169 h 170766"/>
                <a:gd name="connsiteX5" fmla="*/ 54591 w 171450"/>
                <a:gd name="connsiteY5" fmla="*/ 13817 h 170766"/>
                <a:gd name="connsiteX6" fmla="*/ 136478 w 171450"/>
                <a:gd name="connsiteY6" fmla="*/ 13817 h 170766"/>
                <a:gd name="connsiteX7" fmla="*/ 156950 w 171450"/>
                <a:gd name="connsiteY7" fmla="*/ 27465 h 170766"/>
                <a:gd name="connsiteX8" fmla="*/ 156950 w 171450"/>
                <a:gd name="connsiteY8" fmla="*/ 157119 h 170766"/>
                <a:gd name="connsiteX9" fmla="*/ 122830 w 171450"/>
                <a:gd name="connsiteY9" fmla="*/ 170766 h 170766"/>
                <a:gd name="connsiteX10" fmla="*/ 81887 w 171450"/>
                <a:gd name="connsiteY10" fmla="*/ 163942 h 170766"/>
                <a:gd name="connsiteX11" fmla="*/ 27296 w 171450"/>
                <a:gd name="connsiteY11" fmla="*/ 143471 h 1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170766">
                  <a:moveTo>
                    <a:pt x="27296" y="143471"/>
                  </a:moveTo>
                  <a:cubicBezTo>
                    <a:pt x="17060" y="128686"/>
                    <a:pt x="25262" y="97584"/>
                    <a:pt x="20472" y="75232"/>
                  </a:cubicBezTo>
                  <a:cubicBezTo>
                    <a:pt x="18341" y="65285"/>
                    <a:pt x="10831" y="57286"/>
                    <a:pt x="6824" y="47936"/>
                  </a:cubicBezTo>
                  <a:cubicBezTo>
                    <a:pt x="3991" y="41325"/>
                    <a:pt x="2275" y="34289"/>
                    <a:pt x="0" y="27465"/>
                  </a:cubicBezTo>
                  <a:cubicBezTo>
                    <a:pt x="2275" y="18366"/>
                    <a:pt x="-1218" y="4994"/>
                    <a:pt x="6824" y="169"/>
                  </a:cubicBezTo>
                  <a:cubicBezTo>
                    <a:pt x="9885" y="-1667"/>
                    <a:pt x="49161" y="12007"/>
                    <a:pt x="54591" y="13817"/>
                  </a:cubicBezTo>
                  <a:cubicBezTo>
                    <a:pt x="90443" y="4854"/>
                    <a:pt x="90639" y="1315"/>
                    <a:pt x="136478" y="13817"/>
                  </a:cubicBezTo>
                  <a:cubicBezTo>
                    <a:pt x="144390" y="15975"/>
                    <a:pt x="150126" y="22916"/>
                    <a:pt x="156950" y="27465"/>
                  </a:cubicBezTo>
                  <a:cubicBezTo>
                    <a:pt x="172198" y="73206"/>
                    <a:pt x="179981" y="88028"/>
                    <a:pt x="156950" y="157119"/>
                  </a:cubicBezTo>
                  <a:cubicBezTo>
                    <a:pt x="153076" y="168740"/>
                    <a:pt x="134203" y="166217"/>
                    <a:pt x="122830" y="170766"/>
                  </a:cubicBezTo>
                  <a:cubicBezTo>
                    <a:pt x="109182" y="168491"/>
                    <a:pt x="95013" y="168317"/>
                    <a:pt x="81887" y="163942"/>
                  </a:cubicBezTo>
                  <a:cubicBezTo>
                    <a:pt x="74107" y="161349"/>
                    <a:pt x="37532" y="158256"/>
                    <a:pt x="27296" y="143471"/>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9" name="Figura a mano libera 678"/>
            <p:cNvSpPr/>
            <p:nvPr/>
          </p:nvSpPr>
          <p:spPr>
            <a:xfrm>
              <a:off x="2226007" y="1030152"/>
              <a:ext cx="905833" cy="598648"/>
            </a:xfrm>
            <a:custGeom>
              <a:avLst/>
              <a:gdLst>
                <a:gd name="connsiteX0" fmla="*/ 2833 w 607670"/>
                <a:gd name="connsiteY0" fmla="*/ 12861 h 598648"/>
                <a:gd name="connsiteX1" fmla="*/ 12358 w 607670"/>
                <a:gd name="connsiteY1" fmla="*/ 79536 h 598648"/>
                <a:gd name="connsiteX2" fmla="*/ 93320 w 607670"/>
                <a:gd name="connsiteY2" fmla="*/ 103348 h 598648"/>
                <a:gd name="connsiteX3" fmla="*/ 126658 w 607670"/>
                <a:gd name="connsiteY3" fmla="*/ 112873 h 598648"/>
                <a:gd name="connsiteX4" fmla="*/ 136183 w 607670"/>
                <a:gd name="connsiteY4" fmla="*/ 127161 h 598648"/>
                <a:gd name="connsiteX5" fmla="*/ 140945 w 607670"/>
                <a:gd name="connsiteY5" fmla="*/ 141448 h 598648"/>
                <a:gd name="connsiteX6" fmla="*/ 188570 w 607670"/>
                <a:gd name="connsiteY6" fmla="*/ 165261 h 598648"/>
                <a:gd name="connsiteX7" fmla="*/ 288583 w 607670"/>
                <a:gd name="connsiteY7" fmla="*/ 179548 h 598648"/>
                <a:gd name="connsiteX8" fmla="*/ 298108 w 607670"/>
                <a:gd name="connsiteY8" fmla="*/ 193836 h 598648"/>
                <a:gd name="connsiteX9" fmla="*/ 317158 w 607670"/>
                <a:gd name="connsiteY9" fmla="*/ 222411 h 598648"/>
                <a:gd name="connsiteX10" fmla="*/ 331445 w 607670"/>
                <a:gd name="connsiteY10" fmla="*/ 227173 h 598648"/>
                <a:gd name="connsiteX11" fmla="*/ 350495 w 607670"/>
                <a:gd name="connsiteY11" fmla="*/ 255748 h 598648"/>
                <a:gd name="connsiteX12" fmla="*/ 369545 w 607670"/>
                <a:gd name="connsiteY12" fmla="*/ 284323 h 598648"/>
                <a:gd name="connsiteX13" fmla="*/ 379070 w 607670"/>
                <a:gd name="connsiteY13" fmla="*/ 298611 h 598648"/>
                <a:gd name="connsiteX14" fmla="*/ 388595 w 607670"/>
                <a:gd name="connsiteY14" fmla="*/ 312898 h 598648"/>
                <a:gd name="connsiteX15" fmla="*/ 402883 w 607670"/>
                <a:gd name="connsiteY15" fmla="*/ 341473 h 598648"/>
                <a:gd name="connsiteX16" fmla="*/ 417170 w 607670"/>
                <a:gd name="connsiteY16" fmla="*/ 350998 h 598648"/>
                <a:gd name="connsiteX17" fmla="*/ 474320 w 607670"/>
                <a:gd name="connsiteY17" fmla="*/ 365286 h 598648"/>
                <a:gd name="connsiteX18" fmla="*/ 493370 w 607670"/>
                <a:gd name="connsiteY18" fmla="*/ 393861 h 598648"/>
                <a:gd name="connsiteX19" fmla="*/ 502895 w 607670"/>
                <a:gd name="connsiteY19" fmla="*/ 422436 h 598648"/>
                <a:gd name="connsiteX20" fmla="*/ 507658 w 607670"/>
                <a:gd name="connsiteY20" fmla="*/ 436723 h 598648"/>
                <a:gd name="connsiteX21" fmla="*/ 526708 w 607670"/>
                <a:gd name="connsiteY21" fmla="*/ 465298 h 598648"/>
                <a:gd name="connsiteX22" fmla="*/ 540995 w 607670"/>
                <a:gd name="connsiteY22" fmla="*/ 536736 h 598648"/>
                <a:gd name="connsiteX23" fmla="*/ 550520 w 607670"/>
                <a:gd name="connsiteY23" fmla="*/ 555786 h 598648"/>
                <a:gd name="connsiteX24" fmla="*/ 555283 w 607670"/>
                <a:gd name="connsiteY24" fmla="*/ 574836 h 598648"/>
                <a:gd name="connsiteX25" fmla="*/ 579095 w 607670"/>
                <a:gd name="connsiteY25" fmla="*/ 598648 h 598648"/>
                <a:gd name="connsiteX26" fmla="*/ 588620 w 607670"/>
                <a:gd name="connsiteY26" fmla="*/ 584361 h 598648"/>
                <a:gd name="connsiteX27" fmla="*/ 598145 w 607670"/>
                <a:gd name="connsiteY27" fmla="*/ 551023 h 598648"/>
                <a:gd name="connsiteX28" fmla="*/ 607670 w 607670"/>
                <a:gd name="connsiteY28" fmla="*/ 536736 h 598648"/>
                <a:gd name="connsiteX29" fmla="*/ 598145 w 607670"/>
                <a:gd name="connsiteY29" fmla="*/ 474823 h 598648"/>
                <a:gd name="connsiteX30" fmla="*/ 588620 w 607670"/>
                <a:gd name="connsiteY30" fmla="*/ 446248 h 598648"/>
                <a:gd name="connsiteX31" fmla="*/ 545758 w 607670"/>
                <a:gd name="connsiteY31" fmla="*/ 379573 h 598648"/>
                <a:gd name="connsiteX32" fmla="*/ 526708 w 607670"/>
                <a:gd name="connsiteY32" fmla="*/ 350998 h 598648"/>
                <a:gd name="connsiteX33" fmla="*/ 521945 w 607670"/>
                <a:gd name="connsiteY33" fmla="*/ 336711 h 598648"/>
                <a:gd name="connsiteX34" fmla="*/ 507658 w 607670"/>
                <a:gd name="connsiteY34" fmla="*/ 331948 h 598648"/>
                <a:gd name="connsiteX35" fmla="*/ 483845 w 607670"/>
                <a:gd name="connsiteY35" fmla="*/ 298611 h 598648"/>
                <a:gd name="connsiteX36" fmla="*/ 479083 w 607670"/>
                <a:gd name="connsiteY36" fmla="*/ 279561 h 598648"/>
                <a:gd name="connsiteX37" fmla="*/ 450508 w 607670"/>
                <a:gd name="connsiteY37" fmla="*/ 250986 h 598648"/>
                <a:gd name="connsiteX38" fmla="*/ 445745 w 607670"/>
                <a:gd name="connsiteY38" fmla="*/ 236698 h 598648"/>
                <a:gd name="connsiteX39" fmla="*/ 421933 w 607670"/>
                <a:gd name="connsiteY39" fmla="*/ 203361 h 598648"/>
                <a:gd name="connsiteX40" fmla="*/ 417170 w 607670"/>
                <a:gd name="connsiteY40" fmla="*/ 189073 h 598648"/>
                <a:gd name="connsiteX41" fmla="*/ 379070 w 607670"/>
                <a:gd name="connsiteY41" fmla="*/ 170023 h 598648"/>
                <a:gd name="connsiteX42" fmla="*/ 336208 w 607670"/>
                <a:gd name="connsiteY42" fmla="*/ 150973 h 598648"/>
                <a:gd name="connsiteX43" fmla="*/ 326683 w 607670"/>
                <a:gd name="connsiteY43" fmla="*/ 136686 h 598648"/>
                <a:gd name="connsiteX44" fmla="*/ 312395 w 607670"/>
                <a:gd name="connsiteY44" fmla="*/ 127161 h 598648"/>
                <a:gd name="connsiteX45" fmla="*/ 255245 w 607670"/>
                <a:gd name="connsiteY45" fmla="*/ 103348 h 598648"/>
                <a:gd name="connsiteX46" fmla="*/ 240958 w 607670"/>
                <a:gd name="connsiteY46" fmla="*/ 89061 h 598648"/>
                <a:gd name="connsiteX47" fmla="*/ 212383 w 607670"/>
                <a:gd name="connsiteY47" fmla="*/ 79536 h 598648"/>
                <a:gd name="connsiteX48" fmla="*/ 150470 w 607670"/>
                <a:gd name="connsiteY48" fmla="*/ 70011 h 598648"/>
                <a:gd name="connsiteX49" fmla="*/ 107608 w 607670"/>
                <a:gd name="connsiteY49" fmla="*/ 50961 h 598648"/>
                <a:gd name="connsiteX50" fmla="*/ 69508 w 607670"/>
                <a:gd name="connsiteY50" fmla="*/ 36673 h 598648"/>
                <a:gd name="connsiteX51" fmla="*/ 55220 w 607670"/>
                <a:gd name="connsiteY51" fmla="*/ 22386 h 598648"/>
                <a:gd name="connsiteX52" fmla="*/ 2833 w 607670"/>
                <a:gd name="connsiteY52" fmla="*/ 12861 h 59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7670" h="598648">
                  <a:moveTo>
                    <a:pt x="2833" y="12861"/>
                  </a:moveTo>
                  <a:cubicBezTo>
                    <a:pt x="-4311" y="22386"/>
                    <a:pt x="3240" y="59020"/>
                    <a:pt x="12358" y="79536"/>
                  </a:cubicBezTo>
                  <a:cubicBezTo>
                    <a:pt x="23869" y="105435"/>
                    <a:pt x="78017" y="101957"/>
                    <a:pt x="93320" y="103348"/>
                  </a:cubicBezTo>
                  <a:cubicBezTo>
                    <a:pt x="94561" y="103658"/>
                    <a:pt x="123555" y="110390"/>
                    <a:pt x="126658" y="112873"/>
                  </a:cubicBezTo>
                  <a:cubicBezTo>
                    <a:pt x="131128" y="116449"/>
                    <a:pt x="133008" y="122398"/>
                    <a:pt x="136183" y="127161"/>
                  </a:cubicBezTo>
                  <a:cubicBezTo>
                    <a:pt x="137770" y="131923"/>
                    <a:pt x="137395" y="137898"/>
                    <a:pt x="140945" y="141448"/>
                  </a:cubicBezTo>
                  <a:cubicBezTo>
                    <a:pt x="162531" y="163034"/>
                    <a:pt x="165524" y="158347"/>
                    <a:pt x="188570" y="165261"/>
                  </a:cubicBezTo>
                  <a:cubicBezTo>
                    <a:pt x="247099" y="182820"/>
                    <a:pt x="189742" y="172959"/>
                    <a:pt x="288583" y="179548"/>
                  </a:cubicBezTo>
                  <a:cubicBezTo>
                    <a:pt x="291758" y="184311"/>
                    <a:pt x="295548" y="188716"/>
                    <a:pt x="298108" y="193836"/>
                  </a:cubicBezTo>
                  <a:cubicBezTo>
                    <a:pt x="306846" y="211312"/>
                    <a:pt x="296844" y="208868"/>
                    <a:pt x="317158" y="222411"/>
                  </a:cubicBezTo>
                  <a:cubicBezTo>
                    <a:pt x="321335" y="225196"/>
                    <a:pt x="326683" y="225586"/>
                    <a:pt x="331445" y="227173"/>
                  </a:cubicBezTo>
                  <a:cubicBezTo>
                    <a:pt x="359248" y="245707"/>
                    <a:pt x="335118" y="224994"/>
                    <a:pt x="350495" y="255748"/>
                  </a:cubicBezTo>
                  <a:cubicBezTo>
                    <a:pt x="355614" y="265987"/>
                    <a:pt x="363195" y="274798"/>
                    <a:pt x="369545" y="284323"/>
                  </a:cubicBezTo>
                  <a:lnTo>
                    <a:pt x="379070" y="298611"/>
                  </a:lnTo>
                  <a:cubicBezTo>
                    <a:pt x="382245" y="303373"/>
                    <a:pt x="386785" y="307468"/>
                    <a:pt x="388595" y="312898"/>
                  </a:cubicBezTo>
                  <a:cubicBezTo>
                    <a:pt x="392469" y="324519"/>
                    <a:pt x="393651" y="332241"/>
                    <a:pt x="402883" y="341473"/>
                  </a:cubicBezTo>
                  <a:cubicBezTo>
                    <a:pt x="406930" y="345520"/>
                    <a:pt x="411940" y="348673"/>
                    <a:pt x="417170" y="350998"/>
                  </a:cubicBezTo>
                  <a:cubicBezTo>
                    <a:pt x="439810" y="361060"/>
                    <a:pt x="450360" y="361292"/>
                    <a:pt x="474320" y="365286"/>
                  </a:cubicBezTo>
                  <a:cubicBezTo>
                    <a:pt x="480670" y="374811"/>
                    <a:pt x="489750" y="383001"/>
                    <a:pt x="493370" y="393861"/>
                  </a:cubicBezTo>
                  <a:lnTo>
                    <a:pt x="502895" y="422436"/>
                  </a:lnTo>
                  <a:cubicBezTo>
                    <a:pt x="504483" y="427198"/>
                    <a:pt x="504873" y="432546"/>
                    <a:pt x="507658" y="436723"/>
                  </a:cubicBezTo>
                  <a:lnTo>
                    <a:pt x="526708" y="465298"/>
                  </a:lnTo>
                  <a:cubicBezTo>
                    <a:pt x="531470" y="489111"/>
                    <a:pt x="530135" y="515016"/>
                    <a:pt x="540995" y="536736"/>
                  </a:cubicBezTo>
                  <a:cubicBezTo>
                    <a:pt x="544170" y="543086"/>
                    <a:pt x="548027" y="549139"/>
                    <a:pt x="550520" y="555786"/>
                  </a:cubicBezTo>
                  <a:cubicBezTo>
                    <a:pt x="552818" y="561915"/>
                    <a:pt x="552705" y="568820"/>
                    <a:pt x="555283" y="574836"/>
                  </a:cubicBezTo>
                  <a:cubicBezTo>
                    <a:pt x="561633" y="589652"/>
                    <a:pt x="566396" y="590182"/>
                    <a:pt x="579095" y="598648"/>
                  </a:cubicBezTo>
                  <a:cubicBezTo>
                    <a:pt x="582270" y="593886"/>
                    <a:pt x="586060" y="589480"/>
                    <a:pt x="588620" y="584361"/>
                  </a:cubicBezTo>
                  <a:cubicBezTo>
                    <a:pt x="597893" y="565816"/>
                    <a:pt x="588985" y="572397"/>
                    <a:pt x="598145" y="551023"/>
                  </a:cubicBezTo>
                  <a:cubicBezTo>
                    <a:pt x="600400" y="545762"/>
                    <a:pt x="604495" y="541498"/>
                    <a:pt x="607670" y="536736"/>
                  </a:cubicBezTo>
                  <a:cubicBezTo>
                    <a:pt x="605441" y="518901"/>
                    <a:pt x="603181" y="493289"/>
                    <a:pt x="598145" y="474823"/>
                  </a:cubicBezTo>
                  <a:cubicBezTo>
                    <a:pt x="595503" y="465137"/>
                    <a:pt x="594189" y="454602"/>
                    <a:pt x="588620" y="446248"/>
                  </a:cubicBezTo>
                  <a:cubicBezTo>
                    <a:pt x="552120" y="391498"/>
                    <a:pt x="587598" y="445322"/>
                    <a:pt x="545758" y="379573"/>
                  </a:cubicBezTo>
                  <a:lnTo>
                    <a:pt x="526708" y="350998"/>
                  </a:lnTo>
                  <a:cubicBezTo>
                    <a:pt x="525120" y="346236"/>
                    <a:pt x="525495" y="340261"/>
                    <a:pt x="521945" y="336711"/>
                  </a:cubicBezTo>
                  <a:cubicBezTo>
                    <a:pt x="518395" y="333161"/>
                    <a:pt x="512420" y="333536"/>
                    <a:pt x="507658" y="331948"/>
                  </a:cubicBezTo>
                  <a:cubicBezTo>
                    <a:pt x="494638" y="292895"/>
                    <a:pt x="516134" y="350274"/>
                    <a:pt x="483845" y="298611"/>
                  </a:cubicBezTo>
                  <a:cubicBezTo>
                    <a:pt x="480376" y="293060"/>
                    <a:pt x="482836" y="284923"/>
                    <a:pt x="479083" y="279561"/>
                  </a:cubicBezTo>
                  <a:cubicBezTo>
                    <a:pt x="471358" y="268526"/>
                    <a:pt x="450508" y="250986"/>
                    <a:pt x="450508" y="250986"/>
                  </a:cubicBezTo>
                  <a:cubicBezTo>
                    <a:pt x="448920" y="246223"/>
                    <a:pt x="448236" y="241057"/>
                    <a:pt x="445745" y="236698"/>
                  </a:cubicBezTo>
                  <a:cubicBezTo>
                    <a:pt x="437122" y="221607"/>
                    <a:pt x="429300" y="218095"/>
                    <a:pt x="421933" y="203361"/>
                  </a:cubicBezTo>
                  <a:cubicBezTo>
                    <a:pt x="419688" y="198871"/>
                    <a:pt x="420306" y="192993"/>
                    <a:pt x="417170" y="189073"/>
                  </a:cubicBezTo>
                  <a:cubicBezTo>
                    <a:pt x="410653" y="180927"/>
                    <a:pt x="385967" y="172531"/>
                    <a:pt x="379070" y="170023"/>
                  </a:cubicBezTo>
                  <a:cubicBezTo>
                    <a:pt x="341665" y="156421"/>
                    <a:pt x="360787" y="167360"/>
                    <a:pt x="336208" y="150973"/>
                  </a:cubicBezTo>
                  <a:cubicBezTo>
                    <a:pt x="333033" y="146211"/>
                    <a:pt x="330730" y="140733"/>
                    <a:pt x="326683" y="136686"/>
                  </a:cubicBezTo>
                  <a:cubicBezTo>
                    <a:pt x="322635" y="132639"/>
                    <a:pt x="317420" y="129902"/>
                    <a:pt x="312395" y="127161"/>
                  </a:cubicBezTo>
                  <a:cubicBezTo>
                    <a:pt x="275203" y="106874"/>
                    <a:pt x="284953" y="110776"/>
                    <a:pt x="255245" y="103348"/>
                  </a:cubicBezTo>
                  <a:cubicBezTo>
                    <a:pt x="250483" y="98586"/>
                    <a:pt x="246845" y="92332"/>
                    <a:pt x="240958" y="89061"/>
                  </a:cubicBezTo>
                  <a:cubicBezTo>
                    <a:pt x="232181" y="84185"/>
                    <a:pt x="222123" y="81971"/>
                    <a:pt x="212383" y="79536"/>
                  </a:cubicBezTo>
                  <a:cubicBezTo>
                    <a:pt x="179387" y="71286"/>
                    <a:pt x="199838" y="75496"/>
                    <a:pt x="150470" y="70011"/>
                  </a:cubicBezTo>
                  <a:cubicBezTo>
                    <a:pt x="79868" y="41770"/>
                    <a:pt x="167688" y="77663"/>
                    <a:pt x="107608" y="50961"/>
                  </a:cubicBezTo>
                  <a:cubicBezTo>
                    <a:pt x="90530" y="43371"/>
                    <a:pt x="85214" y="41909"/>
                    <a:pt x="69508" y="36673"/>
                  </a:cubicBezTo>
                  <a:cubicBezTo>
                    <a:pt x="64745" y="31911"/>
                    <a:pt x="58956" y="27990"/>
                    <a:pt x="55220" y="22386"/>
                  </a:cubicBezTo>
                  <a:cubicBezTo>
                    <a:pt x="30488" y="-14712"/>
                    <a:pt x="9977" y="3336"/>
                    <a:pt x="2833" y="1286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0" name="Oval 195"/>
            <p:cNvSpPr>
              <a:spLocks noChangeArrowheads="1"/>
            </p:cNvSpPr>
            <p:nvPr/>
          </p:nvSpPr>
          <p:spPr bwMode="auto">
            <a:xfrm rot="2090247" flipH="1">
              <a:off x="2474216" y="1141644"/>
              <a:ext cx="110512" cy="47713"/>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81" name="Ovale 680"/>
            <p:cNvSpPr/>
            <p:nvPr/>
          </p:nvSpPr>
          <p:spPr>
            <a:xfrm flipH="1">
              <a:off x="2900432" y="1695474"/>
              <a:ext cx="92149" cy="7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2" name="Figura a mano libera 681"/>
            <p:cNvSpPr/>
            <p:nvPr/>
          </p:nvSpPr>
          <p:spPr>
            <a:xfrm>
              <a:off x="725442" y="1309688"/>
              <a:ext cx="581619" cy="481012"/>
            </a:xfrm>
            <a:custGeom>
              <a:avLst/>
              <a:gdLst>
                <a:gd name="connsiteX0" fmla="*/ 353872 w 390174"/>
                <a:gd name="connsiteY0" fmla="*/ 0 h 481012"/>
                <a:gd name="connsiteX1" fmla="*/ 387209 w 390174"/>
                <a:gd name="connsiteY1" fmla="*/ 9525 h 481012"/>
                <a:gd name="connsiteX2" fmla="*/ 382447 w 390174"/>
                <a:gd name="connsiteY2" fmla="*/ 66675 h 481012"/>
                <a:gd name="connsiteX3" fmla="*/ 358634 w 390174"/>
                <a:gd name="connsiteY3" fmla="*/ 100012 h 481012"/>
                <a:gd name="connsiteX4" fmla="*/ 330059 w 390174"/>
                <a:gd name="connsiteY4" fmla="*/ 109537 h 481012"/>
                <a:gd name="connsiteX5" fmla="*/ 296722 w 390174"/>
                <a:gd name="connsiteY5" fmla="*/ 123825 h 481012"/>
                <a:gd name="connsiteX6" fmla="*/ 268147 w 390174"/>
                <a:gd name="connsiteY6" fmla="*/ 147637 h 481012"/>
                <a:gd name="connsiteX7" fmla="*/ 249097 w 390174"/>
                <a:gd name="connsiteY7" fmla="*/ 161925 h 481012"/>
                <a:gd name="connsiteX8" fmla="*/ 234809 w 390174"/>
                <a:gd name="connsiteY8" fmla="*/ 166687 h 481012"/>
                <a:gd name="connsiteX9" fmla="*/ 215759 w 390174"/>
                <a:gd name="connsiteY9" fmla="*/ 176212 h 481012"/>
                <a:gd name="connsiteX10" fmla="*/ 196709 w 390174"/>
                <a:gd name="connsiteY10" fmla="*/ 180975 h 481012"/>
                <a:gd name="connsiteX11" fmla="*/ 177659 w 390174"/>
                <a:gd name="connsiteY11" fmla="*/ 190500 h 481012"/>
                <a:gd name="connsiteX12" fmla="*/ 125272 w 390174"/>
                <a:gd name="connsiteY12" fmla="*/ 204787 h 481012"/>
                <a:gd name="connsiteX13" fmla="*/ 106222 w 390174"/>
                <a:gd name="connsiteY13" fmla="*/ 214312 h 481012"/>
                <a:gd name="connsiteX14" fmla="*/ 101459 w 390174"/>
                <a:gd name="connsiteY14" fmla="*/ 233362 h 481012"/>
                <a:gd name="connsiteX15" fmla="*/ 91934 w 390174"/>
                <a:gd name="connsiteY15" fmla="*/ 247650 h 481012"/>
                <a:gd name="connsiteX16" fmla="*/ 87172 w 390174"/>
                <a:gd name="connsiteY16" fmla="*/ 261937 h 481012"/>
                <a:gd name="connsiteX17" fmla="*/ 91934 w 390174"/>
                <a:gd name="connsiteY17" fmla="*/ 290512 h 481012"/>
                <a:gd name="connsiteX18" fmla="*/ 96697 w 390174"/>
                <a:gd name="connsiteY18" fmla="*/ 309562 h 481012"/>
                <a:gd name="connsiteX19" fmla="*/ 91934 w 390174"/>
                <a:gd name="connsiteY19" fmla="*/ 385762 h 481012"/>
                <a:gd name="connsiteX20" fmla="*/ 72884 w 390174"/>
                <a:gd name="connsiteY20" fmla="*/ 481012 h 481012"/>
                <a:gd name="connsiteX21" fmla="*/ 25259 w 390174"/>
                <a:gd name="connsiteY21" fmla="*/ 476250 h 481012"/>
                <a:gd name="connsiteX22" fmla="*/ 6209 w 390174"/>
                <a:gd name="connsiteY22" fmla="*/ 447675 h 481012"/>
                <a:gd name="connsiteX23" fmla="*/ 6209 w 390174"/>
                <a:gd name="connsiteY23" fmla="*/ 276225 h 481012"/>
                <a:gd name="connsiteX24" fmla="*/ 10972 w 390174"/>
                <a:gd name="connsiteY24" fmla="*/ 261937 h 481012"/>
                <a:gd name="connsiteX25" fmla="*/ 25259 w 390174"/>
                <a:gd name="connsiteY25" fmla="*/ 247650 h 481012"/>
                <a:gd name="connsiteX26" fmla="*/ 44309 w 390174"/>
                <a:gd name="connsiteY26" fmla="*/ 223837 h 481012"/>
                <a:gd name="connsiteX27" fmla="*/ 53834 w 390174"/>
                <a:gd name="connsiteY27" fmla="*/ 209550 h 481012"/>
                <a:gd name="connsiteX28" fmla="*/ 68122 w 390174"/>
                <a:gd name="connsiteY28" fmla="*/ 195262 h 481012"/>
                <a:gd name="connsiteX29" fmla="*/ 72884 w 390174"/>
                <a:gd name="connsiteY29" fmla="*/ 180975 h 481012"/>
                <a:gd name="connsiteX30" fmla="*/ 101459 w 390174"/>
                <a:gd name="connsiteY30" fmla="*/ 157162 h 481012"/>
                <a:gd name="connsiteX31" fmla="*/ 134797 w 390174"/>
                <a:gd name="connsiteY31" fmla="*/ 133350 h 481012"/>
                <a:gd name="connsiteX32" fmla="*/ 163372 w 390174"/>
                <a:gd name="connsiteY32" fmla="*/ 114300 h 481012"/>
                <a:gd name="connsiteX33" fmla="*/ 182422 w 390174"/>
                <a:gd name="connsiteY33" fmla="*/ 104775 h 481012"/>
                <a:gd name="connsiteX34" fmla="*/ 215759 w 390174"/>
                <a:gd name="connsiteY34" fmla="*/ 85725 h 481012"/>
                <a:gd name="connsiteX35" fmla="*/ 244334 w 390174"/>
                <a:gd name="connsiteY35" fmla="*/ 66675 h 481012"/>
                <a:gd name="connsiteX36" fmla="*/ 258622 w 390174"/>
                <a:gd name="connsiteY36" fmla="*/ 52387 h 481012"/>
                <a:gd name="connsiteX37" fmla="*/ 287197 w 390174"/>
                <a:gd name="connsiteY37" fmla="*/ 33337 h 481012"/>
                <a:gd name="connsiteX38" fmla="*/ 315772 w 390174"/>
                <a:gd name="connsiteY38" fmla="*/ 14287 h 481012"/>
                <a:gd name="connsiteX39" fmla="*/ 353872 w 390174"/>
                <a:gd name="connsiteY39" fmla="*/ 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0174" h="481012">
                  <a:moveTo>
                    <a:pt x="353872" y="0"/>
                  </a:moveTo>
                  <a:cubicBezTo>
                    <a:pt x="364984" y="3175"/>
                    <a:pt x="382656" y="-1098"/>
                    <a:pt x="387209" y="9525"/>
                  </a:cubicBezTo>
                  <a:cubicBezTo>
                    <a:pt x="394739" y="27095"/>
                    <a:pt x="385970" y="47886"/>
                    <a:pt x="382447" y="66675"/>
                  </a:cubicBezTo>
                  <a:cubicBezTo>
                    <a:pt x="380550" y="76794"/>
                    <a:pt x="367848" y="94893"/>
                    <a:pt x="358634" y="100012"/>
                  </a:cubicBezTo>
                  <a:cubicBezTo>
                    <a:pt x="349857" y="104888"/>
                    <a:pt x="339039" y="105047"/>
                    <a:pt x="330059" y="109537"/>
                  </a:cubicBezTo>
                  <a:cubicBezTo>
                    <a:pt x="306519" y="121307"/>
                    <a:pt x="317744" y="116817"/>
                    <a:pt x="296722" y="123825"/>
                  </a:cubicBezTo>
                  <a:cubicBezTo>
                    <a:pt x="274484" y="146061"/>
                    <a:pt x="291354" y="131060"/>
                    <a:pt x="268147" y="147637"/>
                  </a:cubicBezTo>
                  <a:cubicBezTo>
                    <a:pt x="261688" y="152251"/>
                    <a:pt x="255989" y="157987"/>
                    <a:pt x="249097" y="161925"/>
                  </a:cubicBezTo>
                  <a:cubicBezTo>
                    <a:pt x="244738" y="164416"/>
                    <a:pt x="239423" y="164710"/>
                    <a:pt x="234809" y="166687"/>
                  </a:cubicBezTo>
                  <a:cubicBezTo>
                    <a:pt x="228283" y="169484"/>
                    <a:pt x="222406" y="173719"/>
                    <a:pt x="215759" y="176212"/>
                  </a:cubicBezTo>
                  <a:cubicBezTo>
                    <a:pt x="209630" y="178510"/>
                    <a:pt x="202838" y="178677"/>
                    <a:pt x="196709" y="180975"/>
                  </a:cubicBezTo>
                  <a:cubicBezTo>
                    <a:pt x="190062" y="183468"/>
                    <a:pt x="184394" y="188255"/>
                    <a:pt x="177659" y="190500"/>
                  </a:cubicBezTo>
                  <a:cubicBezTo>
                    <a:pt x="166748" y="194137"/>
                    <a:pt x="139685" y="198610"/>
                    <a:pt x="125272" y="204787"/>
                  </a:cubicBezTo>
                  <a:cubicBezTo>
                    <a:pt x="118746" y="207584"/>
                    <a:pt x="112572" y="211137"/>
                    <a:pt x="106222" y="214312"/>
                  </a:cubicBezTo>
                  <a:cubicBezTo>
                    <a:pt x="104634" y="220662"/>
                    <a:pt x="104037" y="227346"/>
                    <a:pt x="101459" y="233362"/>
                  </a:cubicBezTo>
                  <a:cubicBezTo>
                    <a:pt x="99204" y="238623"/>
                    <a:pt x="94494" y="242530"/>
                    <a:pt x="91934" y="247650"/>
                  </a:cubicBezTo>
                  <a:cubicBezTo>
                    <a:pt x="89689" y="252140"/>
                    <a:pt x="88759" y="257175"/>
                    <a:pt x="87172" y="261937"/>
                  </a:cubicBezTo>
                  <a:cubicBezTo>
                    <a:pt x="88759" y="271462"/>
                    <a:pt x="90040" y="281043"/>
                    <a:pt x="91934" y="290512"/>
                  </a:cubicBezTo>
                  <a:cubicBezTo>
                    <a:pt x="93218" y="296930"/>
                    <a:pt x="96697" y="303017"/>
                    <a:pt x="96697" y="309562"/>
                  </a:cubicBezTo>
                  <a:cubicBezTo>
                    <a:pt x="96697" y="335012"/>
                    <a:pt x="93386" y="360354"/>
                    <a:pt x="91934" y="385762"/>
                  </a:cubicBezTo>
                  <a:cubicBezTo>
                    <a:pt x="86468" y="481410"/>
                    <a:pt x="115900" y="466675"/>
                    <a:pt x="72884" y="481012"/>
                  </a:cubicBezTo>
                  <a:cubicBezTo>
                    <a:pt x="57009" y="479425"/>
                    <a:pt x="39529" y="483385"/>
                    <a:pt x="25259" y="476250"/>
                  </a:cubicBezTo>
                  <a:cubicBezTo>
                    <a:pt x="15020" y="471131"/>
                    <a:pt x="6209" y="447675"/>
                    <a:pt x="6209" y="447675"/>
                  </a:cubicBezTo>
                  <a:cubicBezTo>
                    <a:pt x="-2402" y="370169"/>
                    <a:pt x="-1733" y="395348"/>
                    <a:pt x="6209" y="276225"/>
                  </a:cubicBezTo>
                  <a:cubicBezTo>
                    <a:pt x="6543" y="271216"/>
                    <a:pt x="8187" y="266114"/>
                    <a:pt x="10972" y="261937"/>
                  </a:cubicBezTo>
                  <a:cubicBezTo>
                    <a:pt x="14708" y="256333"/>
                    <a:pt x="20497" y="252412"/>
                    <a:pt x="25259" y="247650"/>
                  </a:cubicBezTo>
                  <a:cubicBezTo>
                    <a:pt x="34531" y="219835"/>
                    <a:pt x="22767" y="245379"/>
                    <a:pt x="44309" y="223837"/>
                  </a:cubicBezTo>
                  <a:cubicBezTo>
                    <a:pt x="48356" y="219790"/>
                    <a:pt x="50170" y="213947"/>
                    <a:pt x="53834" y="209550"/>
                  </a:cubicBezTo>
                  <a:cubicBezTo>
                    <a:pt x="58146" y="204376"/>
                    <a:pt x="63359" y="200025"/>
                    <a:pt x="68122" y="195262"/>
                  </a:cubicBezTo>
                  <a:cubicBezTo>
                    <a:pt x="69709" y="190500"/>
                    <a:pt x="70099" y="185152"/>
                    <a:pt x="72884" y="180975"/>
                  </a:cubicBezTo>
                  <a:cubicBezTo>
                    <a:pt x="83893" y="164461"/>
                    <a:pt x="87793" y="168876"/>
                    <a:pt x="101459" y="157162"/>
                  </a:cubicBezTo>
                  <a:cubicBezTo>
                    <a:pt x="130221" y="132508"/>
                    <a:pt x="108545" y="142100"/>
                    <a:pt x="134797" y="133350"/>
                  </a:cubicBezTo>
                  <a:cubicBezTo>
                    <a:pt x="144322" y="127000"/>
                    <a:pt x="153133" y="119420"/>
                    <a:pt x="163372" y="114300"/>
                  </a:cubicBezTo>
                  <a:cubicBezTo>
                    <a:pt x="169722" y="111125"/>
                    <a:pt x="176402" y="108538"/>
                    <a:pt x="182422" y="104775"/>
                  </a:cubicBezTo>
                  <a:cubicBezTo>
                    <a:pt x="215373" y="84180"/>
                    <a:pt x="187690" y="95081"/>
                    <a:pt x="215759" y="85725"/>
                  </a:cubicBezTo>
                  <a:cubicBezTo>
                    <a:pt x="261342" y="40142"/>
                    <a:pt x="202979" y="94245"/>
                    <a:pt x="244334" y="66675"/>
                  </a:cubicBezTo>
                  <a:cubicBezTo>
                    <a:pt x="249938" y="62939"/>
                    <a:pt x="253305" y="56522"/>
                    <a:pt x="258622" y="52387"/>
                  </a:cubicBezTo>
                  <a:cubicBezTo>
                    <a:pt x="267658" y="45359"/>
                    <a:pt x="277672" y="39687"/>
                    <a:pt x="287197" y="33337"/>
                  </a:cubicBezTo>
                  <a:lnTo>
                    <a:pt x="315772" y="14287"/>
                  </a:lnTo>
                  <a:lnTo>
                    <a:pt x="35387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3" name="Oval 195"/>
            <p:cNvSpPr>
              <a:spLocks noChangeArrowheads="1"/>
            </p:cNvSpPr>
            <p:nvPr/>
          </p:nvSpPr>
          <p:spPr bwMode="auto">
            <a:xfrm rot="2090247" flipH="1">
              <a:off x="2921328" y="1816250"/>
              <a:ext cx="80250" cy="79057"/>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84" name="Oval 195"/>
            <p:cNvSpPr>
              <a:spLocks noChangeArrowheads="1"/>
            </p:cNvSpPr>
            <p:nvPr/>
          </p:nvSpPr>
          <p:spPr bwMode="auto">
            <a:xfrm rot="2090247" flipH="1">
              <a:off x="740748" y="1640433"/>
              <a:ext cx="97867" cy="45719"/>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85" name="Figura a mano libera 684"/>
            <p:cNvSpPr/>
            <p:nvPr/>
          </p:nvSpPr>
          <p:spPr>
            <a:xfrm rot="13394209">
              <a:off x="1874403" y="255237"/>
              <a:ext cx="664527" cy="512461"/>
            </a:xfrm>
            <a:custGeom>
              <a:avLst/>
              <a:gdLst>
                <a:gd name="connsiteX0" fmla="*/ 2833 w 607670"/>
                <a:gd name="connsiteY0" fmla="*/ 12861 h 598648"/>
                <a:gd name="connsiteX1" fmla="*/ 12358 w 607670"/>
                <a:gd name="connsiteY1" fmla="*/ 79536 h 598648"/>
                <a:gd name="connsiteX2" fmla="*/ 93320 w 607670"/>
                <a:gd name="connsiteY2" fmla="*/ 103348 h 598648"/>
                <a:gd name="connsiteX3" fmla="*/ 126658 w 607670"/>
                <a:gd name="connsiteY3" fmla="*/ 112873 h 598648"/>
                <a:gd name="connsiteX4" fmla="*/ 136183 w 607670"/>
                <a:gd name="connsiteY4" fmla="*/ 127161 h 598648"/>
                <a:gd name="connsiteX5" fmla="*/ 140945 w 607670"/>
                <a:gd name="connsiteY5" fmla="*/ 141448 h 598648"/>
                <a:gd name="connsiteX6" fmla="*/ 188570 w 607670"/>
                <a:gd name="connsiteY6" fmla="*/ 165261 h 598648"/>
                <a:gd name="connsiteX7" fmla="*/ 288583 w 607670"/>
                <a:gd name="connsiteY7" fmla="*/ 179548 h 598648"/>
                <a:gd name="connsiteX8" fmla="*/ 298108 w 607670"/>
                <a:gd name="connsiteY8" fmla="*/ 193836 h 598648"/>
                <a:gd name="connsiteX9" fmla="*/ 317158 w 607670"/>
                <a:gd name="connsiteY9" fmla="*/ 222411 h 598648"/>
                <a:gd name="connsiteX10" fmla="*/ 331445 w 607670"/>
                <a:gd name="connsiteY10" fmla="*/ 227173 h 598648"/>
                <a:gd name="connsiteX11" fmla="*/ 350495 w 607670"/>
                <a:gd name="connsiteY11" fmla="*/ 255748 h 598648"/>
                <a:gd name="connsiteX12" fmla="*/ 369545 w 607670"/>
                <a:gd name="connsiteY12" fmla="*/ 284323 h 598648"/>
                <a:gd name="connsiteX13" fmla="*/ 379070 w 607670"/>
                <a:gd name="connsiteY13" fmla="*/ 298611 h 598648"/>
                <a:gd name="connsiteX14" fmla="*/ 388595 w 607670"/>
                <a:gd name="connsiteY14" fmla="*/ 312898 h 598648"/>
                <a:gd name="connsiteX15" fmla="*/ 402883 w 607670"/>
                <a:gd name="connsiteY15" fmla="*/ 341473 h 598648"/>
                <a:gd name="connsiteX16" fmla="*/ 417170 w 607670"/>
                <a:gd name="connsiteY16" fmla="*/ 350998 h 598648"/>
                <a:gd name="connsiteX17" fmla="*/ 474320 w 607670"/>
                <a:gd name="connsiteY17" fmla="*/ 365286 h 598648"/>
                <a:gd name="connsiteX18" fmla="*/ 493370 w 607670"/>
                <a:gd name="connsiteY18" fmla="*/ 393861 h 598648"/>
                <a:gd name="connsiteX19" fmla="*/ 502895 w 607670"/>
                <a:gd name="connsiteY19" fmla="*/ 422436 h 598648"/>
                <a:gd name="connsiteX20" fmla="*/ 507658 w 607670"/>
                <a:gd name="connsiteY20" fmla="*/ 436723 h 598648"/>
                <a:gd name="connsiteX21" fmla="*/ 526708 w 607670"/>
                <a:gd name="connsiteY21" fmla="*/ 465298 h 598648"/>
                <a:gd name="connsiteX22" fmla="*/ 540995 w 607670"/>
                <a:gd name="connsiteY22" fmla="*/ 536736 h 598648"/>
                <a:gd name="connsiteX23" fmla="*/ 550520 w 607670"/>
                <a:gd name="connsiteY23" fmla="*/ 555786 h 598648"/>
                <a:gd name="connsiteX24" fmla="*/ 555283 w 607670"/>
                <a:gd name="connsiteY24" fmla="*/ 574836 h 598648"/>
                <a:gd name="connsiteX25" fmla="*/ 579095 w 607670"/>
                <a:gd name="connsiteY25" fmla="*/ 598648 h 598648"/>
                <a:gd name="connsiteX26" fmla="*/ 588620 w 607670"/>
                <a:gd name="connsiteY26" fmla="*/ 584361 h 598648"/>
                <a:gd name="connsiteX27" fmla="*/ 598145 w 607670"/>
                <a:gd name="connsiteY27" fmla="*/ 551023 h 598648"/>
                <a:gd name="connsiteX28" fmla="*/ 607670 w 607670"/>
                <a:gd name="connsiteY28" fmla="*/ 536736 h 598648"/>
                <a:gd name="connsiteX29" fmla="*/ 598145 w 607670"/>
                <a:gd name="connsiteY29" fmla="*/ 474823 h 598648"/>
                <a:gd name="connsiteX30" fmla="*/ 588620 w 607670"/>
                <a:gd name="connsiteY30" fmla="*/ 446248 h 598648"/>
                <a:gd name="connsiteX31" fmla="*/ 545758 w 607670"/>
                <a:gd name="connsiteY31" fmla="*/ 379573 h 598648"/>
                <a:gd name="connsiteX32" fmla="*/ 526708 w 607670"/>
                <a:gd name="connsiteY32" fmla="*/ 350998 h 598648"/>
                <a:gd name="connsiteX33" fmla="*/ 521945 w 607670"/>
                <a:gd name="connsiteY33" fmla="*/ 336711 h 598648"/>
                <a:gd name="connsiteX34" fmla="*/ 507658 w 607670"/>
                <a:gd name="connsiteY34" fmla="*/ 331948 h 598648"/>
                <a:gd name="connsiteX35" fmla="*/ 483845 w 607670"/>
                <a:gd name="connsiteY35" fmla="*/ 298611 h 598648"/>
                <a:gd name="connsiteX36" fmla="*/ 479083 w 607670"/>
                <a:gd name="connsiteY36" fmla="*/ 279561 h 598648"/>
                <a:gd name="connsiteX37" fmla="*/ 450508 w 607670"/>
                <a:gd name="connsiteY37" fmla="*/ 250986 h 598648"/>
                <a:gd name="connsiteX38" fmla="*/ 445745 w 607670"/>
                <a:gd name="connsiteY38" fmla="*/ 236698 h 598648"/>
                <a:gd name="connsiteX39" fmla="*/ 421933 w 607670"/>
                <a:gd name="connsiteY39" fmla="*/ 203361 h 598648"/>
                <a:gd name="connsiteX40" fmla="*/ 417170 w 607670"/>
                <a:gd name="connsiteY40" fmla="*/ 189073 h 598648"/>
                <a:gd name="connsiteX41" fmla="*/ 379070 w 607670"/>
                <a:gd name="connsiteY41" fmla="*/ 170023 h 598648"/>
                <a:gd name="connsiteX42" fmla="*/ 336208 w 607670"/>
                <a:gd name="connsiteY42" fmla="*/ 150973 h 598648"/>
                <a:gd name="connsiteX43" fmla="*/ 326683 w 607670"/>
                <a:gd name="connsiteY43" fmla="*/ 136686 h 598648"/>
                <a:gd name="connsiteX44" fmla="*/ 312395 w 607670"/>
                <a:gd name="connsiteY44" fmla="*/ 127161 h 598648"/>
                <a:gd name="connsiteX45" fmla="*/ 255245 w 607670"/>
                <a:gd name="connsiteY45" fmla="*/ 103348 h 598648"/>
                <a:gd name="connsiteX46" fmla="*/ 240958 w 607670"/>
                <a:gd name="connsiteY46" fmla="*/ 89061 h 598648"/>
                <a:gd name="connsiteX47" fmla="*/ 212383 w 607670"/>
                <a:gd name="connsiteY47" fmla="*/ 79536 h 598648"/>
                <a:gd name="connsiteX48" fmla="*/ 150470 w 607670"/>
                <a:gd name="connsiteY48" fmla="*/ 70011 h 598648"/>
                <a:gd name="connsiteX49" fmla="*/ 107608 w 607670"/>
                <a:gd name="connsiteY49" fmla="*/ 50961 h 598648"/>
                <a:gd name="connsiteX50" fmla="*/ 69508 w 607670"/>
                <a:gd name="connsiteY50" fmla="*/ 36673 h 598648"/>
                <a:gd name="connsiteX51" fmla="*/ 55220 w 607670"/>
                <a:gd name="connsiteY51" fmla="*/ 22386 h 598648"/>
                <a:gd name="connsiteX52" fmla="*/ 2833 w 607670"/>
                <a:gd name="connsiteY52" fmla="*/ 12861 h 59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7670" h="598648">
                  <a:moveTo>
                    <a:pt x="2833" y="12861"/>
                  </a:moveTo>
                  <a:cubicBezTo>
                    <a:pt x="-4311" y="22386"/>
                    <a:pt x="3240" y="59020"/>
                    <a:pt x="12358" y="79536"/>
                  </a:cubicBezTo>
                  <a:cubicBezTo>
                    <a:pt x="23869" y="105435"/>
                    <a:pt x="78017" y="101957"/>
                    <a:pt x="93320" y="103348"/>
                  </a:cubicBezTo>
                  <a:cubicBezTo>
                    <a:pt x="94561" y="103658"/>
                    <a:pt x="123555" y="110390"/>
                    <a:pt x="126658" y="112873"/>
                  </a:cubicBezTo>
                  <a:cubicBezTo>
                    <a:pt x="131128" y="116449"/>
                    <a:pt x="133008" y="122398"/>
                    <a:pt x="136183" y="127161"/>
                  </a:cubicBezTo>
                  <a:cubicBezTo>
                    <a:pt x="137770" y="131923"/>
                    <a:pt x="137395" y="137898"/>
                    <a:pt x="140945" y="141448"/>
                  </a:cubicBezTo>
                  <a:cubicBezTo>
                    <a:pt x="162531" y="163034"/>
                    <a:pt x="165524" y="158347"/>
                    <a:pt x="188570" y="165261"/>
                  </a:cubicBezTo>
                  <a:cubicBezTo>
                    <a:pt x="247099" y="182820"/>
                    <a:pt x="189742" y="172959"/>
                    <a:pt x="288583" y="179548"/>
                  </a:cubicBezTo>
                  <a:cubicBezTo>
                    <a:pt x="291758" y="184311"/>
                    <a:pt x="295548" y="188716"/>
                    <a:pt x="298108" y="193836"/>
                  </a:cubicBezTo>
                  <a:cubicBezTo>
                    <a:pt x="306846" y="211312"/>
                    <a:pt x="296844" y="208868"/>
                    <a:pt x="317158" y="222411"/>
                  </a:cubicBezTo>
                  <a:cubicBezTo>
                    <a:pt x="321335" y="225196"/>
                    <a:pt x="326683" y="225586"/>
                    <a:pt x="331445" y="227173"/>
                  </a:cubicBezTo>
                  <a:cubicBezTo>
                    <a:pt x="359248" y="245707"/>
                    <a:pt x="335118" y="224994"/>
                    <a:pt x="350495" y="255748"/>
                  </a:cubicBezTo>
                  <a:cubicBezTo>
                    <a:pt x="355614" y="265987"/>
                    <a:pt x="363195" y="274798"/>
                    <a:pt x="369545" y="284323"/>
                  </a:cubicBezTo>
                  <a:lnTo>
                    <a:pt x="379070" y="298611"/>
                  </a:lnTo>
                  <a:cubicBezTo>
                    <a:pt x="382245" y="303373"/>
                    <a:pt x="386785" y="307468"/>
                    <a:pt x="388595" y="312898"/>
                  </a:cubicBezTo>
                  <a:cubicBezTo>
                    <a:pt x="392469" y="324519"/>
                    <a:pt x="393651" y="332241"/>
                    <a:pt x="402883" y="341473"/>
                  </a:cubicBezTo>
                  <a:cubicBezTo>
                    <a:pt x="406930" y="345520"/>
                    <a:pt x="411940" y="348673"/>
                    <a:pt x="417170" y="350998"/>
                  </a:cubicBezTo>
                  <a:cubicBezTo>
                    <a:pt x="439810" y="361060"/>
                    <a:pt x="450360" y="361292"/>
                    <a:pt x="474320" y="365286"/>
                  </a:cubicBezTo>
                  <a:cubicBezTo>
                    <a:pt x="480670" y="374811"/>
                    <a:pt x="489750" y="383001"/>
                    <a:pt x="493370" y="393861"/>
                  </a:cubicBezTo>
                  <a:lnTo>
                    <a:pt x="502895" y="422436"/>
                  </a:lnTo>
                  <a:cubicBezTo>
                    <a:pt x="504483" y="427198"/>
                    <a:pt x="504873" y="432546"/>
                    <a:pt x="507658" y="436723"/>
                  </a:cubicBezTo>
                  <a:lnTo>
                    <a:pt x="526708" y="465298"/>
                  </a:lnTo>
                  <a:cubicBezTo>
                    <a:pt x="531470" y="489111"/>
                    <a:pt x="530135" y="515016"/>
                    <a:pt x="540995" y="536736"/>
                  </a:cubicBezTo>
                  <a:cubicBezTo>
                    <a:pt x="544170" y="543086"/>
                    <a:pt x="548027" y="549139"/>
                    <a:pt x="550520" y="555786"/>
                  </a:cubicBezTo>
                  <a:cubicBezTo>
                    <a:pt x="552818" y="561915"/>
                    <a:pt x="552705" y="568820"/>
                    <a:pt x="555283" y="574836"/>
                  </a:cubicBezTo>
                  <a:cubicBezTo>
                    <a:pt x="561633" y="589652"/>
                    <a:pt x="566396" y="590182"/>
                    <a:pt x="579095" y="598648"/>
                  </a:cubicBezTo>
                  <a:cubicBezTo>
                    <a:pt x="582270" y="593886"/>
                    <a:pt x="586060" y="589480"/>
                    <a:pt x="588620" y="584361"/>
                  </a:cubicBezTo>
                  <a:cubicBezTo>
                    <a:pt x="597893" y="565816"/>
                    <a:pt x="588985" y="572397"/>
                    <a:pt x="598145" y="551023"/>
                  </a:cubicBezTo>
                  <a:cubicBezTo>
                    <a:pt x="600400" y="545762"/>
                    <a:pt x="604495" y="541498"/>
                    <a:pt x="607670" y="536736"/>
                  </a:cubicBezTo>
                  <a:cubicBezTo>
                    <a:pt x="605441" y="518901"/>
                    <a:pt x="603181" y="493289"/>
                    <a:pt x="598145" y="474823"/>
                  </a:cubicBezTo>
                  <a:cubicBezTo>
                    <a:pt x="595503" y="465137"/>
                    <a:pt x="594189" y="454602"/>
                    <a:pt x="588620" y="446248"/>
                  </a:cubicBezTo>
                  <a:cubicBezTo>
                    <a:pt x="552120" y="391498"/>
                    <a:pt x="587598" y="445322"/>
                    <a:pt x="545758" y="379573"/>
                  </a:cubicBezTo>
                  <a:lnTo>
                    <a:pt x="526708" y="350998"/>
                  </a:lnTo>
                  <a:cubicBezTo>
                    <a:pt x="525120" y="346236"/>
                    <a:pt x="525495" y="340261"/>
                    <a:pt x="521945" y="336711"/>
                  </a:cubicBezTo>
                  <a:cubicBezTo>
                    <a:pt x="518395" y="333161"/>
                    <a:pt x="512420" y="333536"/>
                    <a:pt x="507658" y="331948"/>
                  </a:cubicBezTo>
                  <a:cubicBezTo>
                    <a:pt x="494638" y="292895"/>
                    <a:pt x="516134" y="350274"/>
                    <a:pt x="483845" y="298611"/>
                  </a:cubicBezTo>
                  <a:cubicBezTo>
                    <a:pt x="480376" y="293060"/>
                    <a:pt x="482836" y="284923"/>
                    <a:pt x="479083" y="279561"/>
                  </a:cubicBezTo>
                  <a:cubicBezTo>
                    <a:pt x="471358" y="268526"/>
                    <a:pt x="450508" y="250986"/>
                    <a:pt x="450508" y="250986"/>
                  </a:cubicBezTo>
                  <a:cubicBezTo>
                    <a:pt x="448920" y="246223"/>
                    <a:pt x="448236" y="241057"/>
                    <a:pt x="445745" y="236698"/>
                  </a:cubicBezTo>
                  <a:cubicBezTo>
                    <a:pt x="437122" y="221607"/>
                    <a:pt x="429300" y="218095"/>
                    <a:pt x="421933" y="203361"/>
                  </a:cubicBezTo>
                  <a:cubicBezTo>
                    <a:pt x="419688" y="198871"/>
                    <a:pt x="420306" y="192993"/>
                    <a:pt x="417170" y="189073"/>
                  </a:cubicBezTo>
                  <a:cubicBezTo>
                    <a:pt x="410653" y="180927"/>
                    <a:pt x="385967" y="172531"/>
                    <a:pt x="379070" y="170023"/>
                  </a:cubicBezTo>
                  <a:cubicBezTo>
                    <a:pt x="341665" y="156421"/>
                    <a:pt x="360787" y="167360"/>
                    <a:pt x="336208" y="150973"/>
                  </a:cubicBezTo>
                  <a:cubicBezTo>
                    <a:pt x="333033" y="146211"/>
                    <a:pt x="330730" y="140733"/>
                    <a:pt x="326683" y="136686"/>
                  </a:cubicBezTo>
                  <a:cubicBezTo>
                    <a:pt x="322635" y="132639"/>
                    <a:pt x="317420" y="129902"/>
                    <a:pt x="312395" y="127161"/>
                  </a:cubicBezTo>
                  <a:cubicBezTo>
                    <a:pt x="275203" y="106874"/>
                    <a:pt x="284953" y="110776"/>
                    <a:pt x="255245" y="103348"/>
                  </a:cubicBezTo>
                  <a:cubicBezTo>
                    <a:pt x="250483" y="98586"/>
                    <a:pt x="246845" y="92332"/>
                    <a:pt x="240958" y="89061"/>
                  </a:cubicBezTo>
                  <a:cubicBezTo>
                    <a:pt x="232181" y="84185"/>
                    <a:pt x="222123" y="81971"/>
                    <a:pt x="212383" y="79536"/>
                  </a:cubicBezTo>
                  <a:cubicBezTo>
                    <a:pt x="179387" y="71286"/>
                    <a:pt x="199838" y="75496"/>
                    <a:pt x="150470" y="70011"/>
                  </a:cubicBezTo>
                  <a:cubicBezTo>
                    <a:pt x="79868" y="41770"/>
                    <a:pt x="167688" y="77663"/>
                    <a:pt x="107608" y="50961"/>
                  </a:cubicBezTo>
                  <a:cubicBezTo>
                    <a:pt x="90530" y="43371"/>
                    <a:pt x="85214" y="41909"/>
                    <a:pt x="69508" y="36673"/>
                  </a:cubicBezTo>
                  <a:cubicBezTo>
                    <a:pt x="64745" y="31911"/>
                    <a:pt x="58956" y="27990"/>
                    <a:pt x="55220" y="22386"/>
                  </a:cubicBezTo>
                  <a:cubicBezTo>
                    <a:pt x="30488" y="-14712"/>
                    <a:pt x="9977" y="3336"/>
                    <a:pt x="2833" y="1286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6" name="Oval 195"/>
            <p:cNvSpPr>
              <a:spLocks noChangeArrowheads="1"/>
            </p:cNvSpPr>
            <p:nvPr/>
          </p:nvSpPr>
          <p:spPr bwMode="auto">
            <a:xfrm rot="15484456" flipH="1">
              <a:off x="2067586" y="554316"/>
              <a:ext cx="74136" cy="71124"/>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87" name="Figura a mano libera 686"/>
            <p:cNvSpPr/>
            <p:nvPr/>
          </p:nvSpPr>
          <p:spPr>
            <a:xfrm rot="11729592">
              <a:off x="731461" y="1784905"/>
              <a:ext cx="362065" cy="187195"/>
            </a:xfrm>
            <a:custGeom>
              <a:avLst/>
              <a:gdLst>
                <a:gd name="connsiteX0" fmla="*/ 76200 w 242888"/>
                <a:gd name="connsiteY0" fmla="*/ 495 h 157657"/>
                <a:gd name="connsiteX1" fmla="*/ 119063 w 242888"/>
                <a:gd name="connsiteY1" fmla="*/ 24307 h 157657"/>
                <a:gd name="connsiteX2" fmla="*/ 133350 w 242888"/>
                <a:gd name="connsiteY2" fmla="*/ 29070 h 157657"/>
                <a:gd name="connsiteX3" fmla="*/ 147638 w 242888"/>
                <a:gd name="connsiteY3" fmla="*/ 38595 h 157657"/>
                <a:gd name="connsiteX4" fmla="*/ 161925 w 242888"/>
                <a:gd name="connsiteY4" fmla="*/ 52882 h 157657"/>
                <a:gd name="connsiteX5" fmla="*/ 209550 w 242888"/>
                <a:gd name="connsiteY5" fmla="*/ 67170 h 157657"/>
                <a:gd name="connsiteX6" fmla="*/ 228600 w 242888"/>
                <a:gd name="connsiteY6" fmla="*/ 95745 h 157657"/>
                <a:gd name="connsiteX7" fmla="*/ 238125 w 242888"/>
                <a:gd name="connsiteY7" fmla="*/ 110032 h 157657"/>
                <a:gd name="connsiteX8" fmla="*/ 242888 w 242888"/>
                <a:gd name="connsiteY8" fmla="*/ 124320 h 157657"/>
                <a:gd name="connsiteX9" fmla="*/ 209550 w 242888"/>
                <a:gd name="connsiteY9" fmla="*/ 152895 h 157657"/>
                <a:gd name="connsiteX10" fmla="*/ 195263 w 242888"/>
                <a:gd name="connsiteY10" fmla="*/ 157657 h 157657"/>
                <a:gd name="connsiteX11" fmla="*/ 180975 w 242888"/>
                <a:gd name="connsiteY11" fmla="*/ 152895 h 157657"/>
                <a:gd name="connsiteX12" fmla="*/ 166688 w 242888"/>
                <a:gd name="connsiteY12" fmla="*/ 119557 h 157657"/>
                <a:gd name="connsiteX13" fmla="*/ 147638 w 242888"/>
                <a:gd name="connsiteY13" fmla="*/ 90982 h 157657"/>
                <a:gd name="connsiteX14" fmla="*/ 104775 w 242888"/>
                <a:gd name="connsiteY14" fmla="*/ 71932 h 157657"/>
                <a:gd name="connsiteX15" fmla="*/ 90488 w 242888"/>
                <a:gd name="connsiteY15" fmla="*/ 67170 h 157657"/>
                <a:gd name="connsiteX16" fmla="*/ 33338 w 242888"/>
                <a:gd name="connsiteY16" fmla="*/ 71932 h 157657"/>
                <a:gd name="connsiteX17" fmla="*/ 19050 w 242888"/>
                <a:gd name="connsiteY17" fmla="*/ 76695 h 157657"/>
                <a:gd name="connsiteX18" fmla="*/ 0 w 242888"/>
                <a:gd name="connsiteY18" fmla="*/ 48120 h 157657"/>
                <a:gd name="connsiteX19" fmla="*/ 76200 w 242888"/>
                <a:gd name="connsiteY19" fmla="*/ 495 h 1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888" h="157657">
                  <a:moveTo>
                    <a:pt x="76200" y="495"/>
                  </a:moveTo>
                  <a:cubicBezTo>
                    <a:pt x="96044" y="-3474"/>
                    <a:pt x="103121" y="17474"/>
                    <a:pt x="119063" y="24307"/>
                  </a:cubicBezTo>
                  <a:cubicBezTo>
                    <a:pt x="123677" y="26285"/>
                    <a:pt x="128860" y="26825"/>
                    <a:pt x="133350" y="29070"/>
                  </a:cubicBezTo>
                  <a:cubicBezTo>
                    <a:pt x="138470" y="31630"/>
                    <a:pt x="143241" y="34931"/>
                    <a:pt x="147638" y="38595"/>
                  </a:cubicBezTo>
                  <a:cubicBezTo>
                    <a:pt x="152812" y="42907"/>
                    <a:pt x="156038" y="49611"/>
                    <a:pt x="161925" y="52882"/>
                  </a:cubicBezTo>
                  <a:cubicBezTo>
                    <a:pt x="171410" y="58151"/>
                    <a:pt x="197253" y="64095"/>
                    <a:pt x="209550" y="67170"/>
                  </a:cubicBezTo>
                  <a:lnTo>
                    <a:pt x="228600" y="95745"/>
                  </a:lnTo>
                  <a:cubicBezTo>
                    <a:pt x="231775" y="100507"/>
                    <a:pt x="236315" y="104602"/>
                    <a:pt x="238125" y="110032"/>
                  </a:cubicBezTo>
                  <a:lnTo>
                    <a:pt x="242888" y="124320"/>
                  </a:lnTo>
                  <a:cubicBezTo>
                    <a:pt x="235690" y="153110"/>
                    <a:pt x="244335" y="141300"/>
                    <a:pt x="209550" y="152895"/>
                  </a:cubicBezTo>
                  <a:lnTo>
                    <a:pt x="195263" y="157657"/>
                  </a:lnTo>
                  <a:cubicBezTo>
                    <a:pt x="190500" y="156070"/>
                    <a:pt x="184895" y="156031"/>
                    <a:pt x="180975" y="152895"/>
                  </a:cubicBezTo>
                  <a:cubicBezTo>
                    <a:pt x="166529" y="141338"/>
                    <a:pt x="174314" y="134809"/>
                    <a:pt x="166688" y="119557"/>
                  </a:cubicBezTo>
                  <a:cubicBezTo>
                    <a:pt x="161569" y="109318"/>
                    <a:pt x="157163" y="97332"/>
                    <a:pt x="147638" y="90982"/>
                  </a:cubicBezTo>
                  <a:cubicBezTo>
                    <a:pt x="124996" y="75888"/>
                    <a:pt x="138779" y="83267"/>
                    <a:pt x="104775" y="71932"/>
                  </a:cubicBezTo>
                  <a:lnTo>
                    <a:pt x="90488" y="67170"/>
                  </a:lnTo>
                  <a:cubicBezTo>
                    <a:pt x="71438" y="68757"/>
                    <a:pt x="52286" y="69406"/>
                    <a:pt x="33338" y="71932"/>
                  </a:cubicBezTo>
                  <a:cubicBezTo>
                    <a:pt x="28362" y="72596"/>
                    <a:pt x="23135" y="79613"/>
                    <a:pt x="19050" y="76695"/>
                  </a:cubicBezTo>
                  <a:cubicBezTo>
                    <a:pt x="9735" y="70041"/>
                    <a:pt x="0" y="48120"/>
                    <a:pt x="0" y="48120"/>
                  </a:cubicBezTo>
                  <a:cubicBezTo>
                    <a:pt x="6535" y="-4157"/>
                    <a:pt x="56356" y="4464"/>
                    <a:pt x="76200" y="49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8" name="Oval 195"/>
            <p:cNvSpPr>
              <a:spLocks noChangeArrowheads="1"/>
            </p:cNvSpPr>
            <p:nvPr/>
          </p:nvSpPr>
          <p:spPr bwMode="auto">
            <a:xfrm rot="2090247" flipH="1">
              <a:off x="967926" y="1928465"/>
              <a:ext cx="97867" cy="45719"/>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89" name="Figura a mano libera 688"/>
            <p:cNvSpPr/>
            <p:nvPr/>
          </p:nvSpPr>
          <p:spPr>
            <a:xfrm>
              <a:off x="1027675" y="251847"/>
              <a:ext cx="426697" cy="941973"/>
            </a:xfrm>
            <a:custGeom>
              <a:avLst/>
              <a:gdLst>
                <a:gd name="connsiteX0" fmla="*/ 190996 w 286246"/>
                <a:gd name="connsiteY0" fmla="*/ 905441 h 941973"/>
                <a:gd name="connsiteX1" fmla="*/ 186233 w 286246"/>
                <a:gd name="connsiteY1" fmla="*/ 443478 h 941973"/>
                <a:gd name="connsiteX2" fmla="*/ 176708 w 286246"/>
                <a:gd name="connsiteY2" fmla="*/ 400616 h 941973"/>
                <a:gd name="connsiteX3" fmla="*/ 162421 w 286246"/>
                <a:gd name="connsiteY3" fmla="*/ 352991 h 941973"/>
                <a:gd name="connsiteX4" fmla="*/ 138608 w 286246"/>
                <a:gd name="connsiteY4" fmla="*/ 324416 h 941973"/>
                <a:gd name="connsiteX5" fmla="*/ 114796 w 286246"/>
                <a:gd name="connsiteY5" fmla="*/ 281553 h 941973"/>
                <a:gd name="connsiteX6" fmla="*/ 95746 w 286246"/>
                <a:gd name="connsiteY6" fmla="*/ 248216 h 941973"/>
                <a:gd name="connsiteX7" fmla="*/ 81458 w 286246"/>
                <a:gd name="connsiteY7" fmla="*/ 233928 h 941973"/>
                <a:gd name="connsiteX8" fmla="*/ 67171 w 286246"/>
                <a:gd name="connsiteY8" fmla="*/ 214878 h 941973"/>
                <a:gd name="connsiteX9" fmla="*/ 48121 w 286246"/>
                <a:gd name="connsiteY9" fmla="*/ 191066 h 941973"/>
                <a:gd name="connsiteX10" fmla="*/ 38596 w 286246"/>
                <a:gd name="connsiteY10" fmla="*/ 167253 h 941973"/>
                <a:gd name="connsiteX11" fmla="*/ 33833 w 286246"/>
                <a:gd name="connsiteY11" fmla="*/ 133916 h 941973"/>
                <a:gd name="connsiteX12" fmla="*/ 29071 w 286246"/>
                <a:gd name="connsiteY12" fmla="*/ 119628 h 941973"/>
                <a:gd name="connsiteX13" fmla="*/ 24308 w 286246"/>
                <a:gd name="connsiteY13" fmla="*/ 86291 h 941973"/>
                <a:gd name="connsiteX14" fmla="*/ 5258 w 286246"/>
                <a:gd name="connsiteY14" fmla="*/ 43428 h 941973"/>
                <a:gd name="connsiteX15" fmla="*/ 5258 w 286246"/>
                <a:gd name="connsiteY15" fmla="*/ 10091 h 941973"/>
                <a:gd name="connsiteX16" fmla="*/ 19546 w 286246"/>
                <a:gd name="connsiteY16" fmla="*/ 566 h 941973"/>
                <a:gd name="connsiteX17" fmla="*/ 67171 w 286246"/>
                <a:gd name="connsiteY17" fmla="*/ 5328 h 941973"/>
                <a:gd name="connsiteX18" fmla="*/ 71933 w 286246"/>
                <a:gd name="connsiteY18" fmla="*/ 38666 h 941973"/>
                <a:gd name="connsiteX19" fmla="*/ 81458 w 286246"/>
                <a:gd name="connsiteY19" fmla="*/ 67241 h 941973"/>
                <a:gd name="connsiteX20" fmla="*/ 90983 w 286246"/>
                <a:gd name="connsiteY20" fmla="*/ 114866 h 941973"/>
                <a:gd name="connsiteX21" fmla="*/ 110033 w 286246"/>
                <a:gd name="connsiteY21" fmla="*/ 143441 h 941973"/>
                <a:gd name="connsiteX22" fmla="*/ 114796 w 286246"/>
                <a:gd name="connsiteY22" fmla="*/ 157728 h 941973"/>
                <a:gd name="connsiteX23" fmla="*/ 133846 w 286246"/>
                <a:gd name="connsiteY23" fmla="*/ 186303 h 941973"/>
                <a:gd name="connsiteX24" fmla="*/ 143371 w 286246"/>
                <a:gd name="connsiteY24" fmla="*/ 200591 h 941973"/>
                <a:gd name="connsiteX25" fmla="*/ 157658 w 286246"/>
                <a:gd name="connsiteY25" fmla="*/ 252978 h 941973"/>
                <a:gd name="connsiteX26" fmla="*/ 181471 w 286246"/>
                <a:gd name="connsiteY26" fmla="*/ 281553 h 941973"/>
                <a:gd name="connsiteX27" fmla="*/ 195758 w 286246"/>
                <a:gd name="connsiteY27" fmla="*/ 300603 h 941973"/>
                <a:gd name="connsiteX28" fmla="*/ 205283 w 286246"/>
                <a:gd name="connsiteY28" fmla="*/ 352991 h 941973"/>
                <a:gd name="connsiteX29" fmla="*/ 224333 w 286246"/>
                <a:gd name="connsiteY29" fmla="*/ 381566 h 941973"/>
                <a:gd name="connsiteX30" fmla="*/ 238621 w 286246"/>
                <a:gd name="connsiteY30" fmla="*/ 386328 h 941973"/>
                <a:gd name="connsiteX31" fmla="*/ 257671 w 286246"/>
                <a:gd name="connsiteY31" fmla="*/ 400616 h 941973"/>
                <a:gd name="connsiteX32" fmla="*/ 262433 w 286246"/>
                <a:gd name="connsiteY32" fmla="*/ 414903 h 941973"/>
                <a:gd name="connsiteX33" fmla="*/ 286246 w 286246"/>
                <a:gd name="connsiteY33" fmla="*/ 457766 h 941973"/>
                <a:gd name="connsiteX34" fmla="*/ 281483 w 286246"/>
                <a:gd name="connsiteY34" fmla="*/ 619691 h 941973"/>
                <a:gd name="connsiteX35" fmla="*/ 276721 w 286246"/>
                <a:gd name="connsiteY35" fmla="*/ 653028 h 941973"/>
                <a:gd name="connsiteX36" fmla="*/ 248146 w 286246"/>
                <a:gd name="connsiteY36" fmla="*/ 672078 h 941973"/>
                <a:gd name="connsiteX37" fmla="*/ 219571 w 286246"/>
                <a:gd name="connsiteY37" fmla="*/ 700653 h 941973"/>
                <a:gd name="connsiteX38" fmla="*/ 233858 w 286246"/>
                <a:gd name="connsiteY38" fmla="*/ 743516 h 941973"/>
                <a:gd name="connsiteX39" fmla="*/ 238621 w 286246"/>
                <a:gd name="connsiteY39" fmla="*/ 757803 h 941973"/>
                <a:gd name="connsiteX40" fmla="*/ 243383 w 286246"/>
                <a:gd name="connsiteY40" fmla="*/ 781616 h 941973"/>
                <a:gd name="connsiteX41" fmla="*/ 238621 w 286246"/>
                <a:gd name="connsiteY41" fmla="*/ 853053 h 941973"/>
                <a:gd name="connsiteX42" fmla="*/ 233858 w 286246"/>
                <a:gd name="connsiteY42" fmla="*/ 895916 h 941973"/>
                <a:gd name="connsiteX43" fmla="*/ 229096 w 286246"/>
                <a:gd name="connsiteY43" fmla="*/ 910203 h 941973"/>
                <a:gd name="connsiteX44" fmla="*/ 190996 w 286246"/>
                <a:gd name="connsiteY44" fmla="*/ 905441 h 9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246" h="941973">
                  <a:moveTo>
                    <a:pt x="190996" y="905441"/>
                  </a:moveTo>
                  <a:cubicBezTo>
                    <a:pt x="183852" y="827653"/>
                    <a:pt x="189223" y="597445"/>
                    <a:pt x="186233" y="443478"/>
                  </a:cubicBezTo>
                  <a:cubicBezTo>
                    <a:pt x="185785" y="420415"/>
                    <a:pt x="181853" y="418624"/>
                    <a:pt x="176708" y="400616"/>
                  </a:cubicBezTo>
                  <a:cubicBezTo>
                    <a:pt x="173379" y="388966"/>
                    <a:pt x="168082" y="361483"/>
                    <a:pt x="162421" y="352991"/>
                  </a:cubicBezTo>
                  <a:cubicBezTo>
                    <a:pt x="149160" y="333099"/>
                    <a:pt x="156944" y="342750"/>
                    <a:pt x="138608" y="324416"/>
                  </a:cubicBezTo>
                  <a:cubicBezTo>
                    <a:pt x="125441" y="284909"/>
                    <a:pt x="147543" y="347048"/>
                    <a:pt x="114796" y="281553"/>
                  </a:cubicBezTo>
                  <a:cubicBezTo>
                    <a:pt x="108973" y="269907"/>
                    <a:pt x="104161" y="258314"/>
                    <a:pt x="95746" y="248216"/>
                  </a:cubicBezTo>
                  <a:cubicBezTo>
                    <a:pt x="91434" y="243042"/>
                    <a:pt x="85841" y="239042"/>
                    <a:pt x="81458" y="233928"/>
                  </a:cubicBezTo>
                  <a:cubicBezTo>
                    <a:pt x="76292" y="227901"/>
                    <a:pt x="71933" y="221228"/>
                    <a:pt x="67171" y="214878"/>
                  </a:cubicBezTo>
                  <a:cubicBezTo>
                    <a:pt x="53173" y="172890"/>
                    <a:pt x="75050" y="228768"/>
                    <a:pt x="48121" y="191066"/>
                  </a:cubicBezTo>
                  <a:cubicBezTo>
                    <a:pt x="43152" y="184109"/>
                    <a:pt x="41771" y="175191"/>
                    <a:pt x="38596" y="167253"/>
                  </a:cubicBezTo>
                  <a:cubicBezTo>
                    <a:pt x="37008" y="156141"/>
                    <a:pt x="36034" y="144923"/>
                    <a:pt x="33833" y="133916"/>
                  </a:cubicBezTo>
                  <a:cubicBezTo>
                    <a:pt x="32848" y="128993"/>
                    <a:pt x="30056" y="124551"/>
                    <a:pt x="29071" y="119628"/>
                  </a:cubicBezTo>
                  <a:cubicBezTo>
                    <a:pt x="26870" y="108621"/>
                    <a:pt x="26832" y="97229"/>
                    <a:pt x="24308" y="86291"/>
                  </a:cubicBezTo>
                  <a:cubicBezTo>
                    <a:pt x="18307" y="60287"/>
                    <a:pt x="17311" y="61509"/>
                    <a:pt x="5258" y="43428"/>
                  </a:cubicBezTo>
                  <a:cubicBezTo>
                    <a:pt x="974" y="30576"/>
                    <a:pt x="-4044" y="24044"/>
                    <a:pt x="5258" y="10091"/>
                  </a:cubicBezTo>
                  <a:cubicBezTo>
                    <a:pt x="8433" y="5328"/>
                    <a:pt x="14783" y="3741"/>
                    <a:pt x="19546" y="566"/>
                  </a:cubicBezTo>
                  <a:cubicBezTo>
                    <a:pt x="35421" y="2153"/>
                    <a:pt x="54268" y="-4056"/>
                    <a:pt x="67171" y="5328"/>
                  </a:cubicBezTo>
                  <a:cubicBezTo>
                    <a:pt x="76249" y="11931"/>
                    <a:pt x="69409" y="27728"/>
                    <a:pt x="71933" y="38666"/>
                  </a:cubicBezTo>
                  <a:cubicBezTo>
                    <a:pt x="74191" y="48449"/>
                    <a:pt x="79023" y="57501"/>
                    <a:pt x="81458" y="67241"/>
                  </a:cubicBezTo>
                  <a:cubicBezTo>
                    <a:pt x="85385" y="82947"/>
                    <a:pt x="82003" y="101396"/>
                    <a:pt x="90983" y="114866"/>
                  </a:cubicBezTo>
                  <a:cubicBezTo>
                    <a:pt x="97333" y="124391"/>
                    <a:pt x="106412" y="132581"/>
                    <a:pt x="110033" y="143441"/>
                  </a:cubicBezTo>
                  <a:cubicBezTo>
                    <a:pt x="111621" y="148203"/>
                    <a:pt x="112358" y="153340"/>
                    <a:pt x="114796" y="157728"/>
                  </a:cubicBezTo>
                  <a:cubicBezTo>
                    <a:pt x="120356" y="167735"/>
                    <a:pt x="127496" y="176778"/>
                    <a:pt x="133846" y="186303"/>
                  </a:cubicBezTo>
                  <a:lnTo>
                    <a:pt x="143371" y="200591"/>
                  </a:lnTo>
                  <a:cubicBezTo>
                    <a:pt x="145927" y="213372"/>
                    <a:pt x="150752" y="242618"/>
                    <a:pt x="157658" y="252978"/>
                  </a:cubicBezTo>
                  <a:cubicBezTo>
                    <a:pt x="178711" y="284559"/>
                    <a:pt x="153967" y="249465"/>
                    <a:pt x="181471" y="281553"/>
                  </a:cubicBezTo>
                  <a:cubicBezTo>
                    <a:pt x="186637" y="287579"/>
                    <a:pt x="190996" y="294253"/>
                    <a:pt x="195758" y="300603"/>
                  </a:cubicBezTo>
                  <a:cubicBezTo>
                    <a:pt x="196795" y="308899"/>
                    <a:pt x="198180" y="340205"/>
                    <a:pt x="205283" y="352991"/>
                  </a:cubicBezTo>
                  <a:cubicBezTo>
                    <a:pt x="210842" y="362998"/>
                    <a:pt x="213473" y="377946"/>
                    <a:pt x="224333" y="381566"/>
                  </a:cubicBezTo>
                  <a:lnTo>
                    <a:pt x="238621" y="386328"/>
                  </a:lnTo>
                  <a:cubicBezTo>
                    <a:pt x="244971" y="391091"/>
                    <a:pt x="252590" y="394518"/>
                    <a:pt x="257671" y="400616"/>
                  </a:cubicBezTo>
                  <a:cubicBezTo>
                    <a:pt x="260885" y="404472"/>
                    <a:pt x="259995" y="410515"/>
                    <a:pt x="262433" y="414903"/>
                  </a:cubicBezTo>
                  <a:cubicBezTo>
                    <a:pt x="289728" y="464034"/>
                    <a:pt x="275468" y="425435"/>
                    <a:pt x="286246" y="457766"/>
                  </a:cubicBezTo>
                  <a:cubicBezTo>
                    <a:pt x="284658" y="511741"/>
                    <a:pt x="284114" y="565757"/>
                    <a:pt x="281483" y="619691"/>
                  </a:cubicBezTo>
                  <a:cubicBezTo>
                    <a:pt x="280936" y="630903"/>
                    <a:pt x="280890" y="642606"/>
                    <a:pt x="276721" y="653028"/>
                  </a:cubicBezTo>
                  <a:cubicBezTo>
                    <a:pt x="271232" y="666750"/>
                    <a:pt x="259619" y="668254"/>
                    <a:pt x="248146" y="672078"/>
                  </a:cubicBezTo>
                  <a:cubicBezTo>
                    <a:pt x="238621" y="681603"/>
                    <a:pt x="215311" y="687874"/>
                    <a:pt x="219571" y="700653"/>
                  </a:cubicBezTo>
                  <a:lnTo>
                    <a:pt x="233858" y="743516"/>
                  </a:lnTo>
                  <a:cubicBezTo>
                    <a:pt x="235445" y="748278"/>
                    <a:pt x="237637" y="752880"/>
                    <a:pt x="238621" y="757803"/>
                  </a:cubicBezTo>
                  <a:lnTo>
                    <a:pt x="243383" y="781616"/>
                  </a:lnTo>
                  <a:cubicBezTo>
                    <a:pt x="241796" y="805428"/>
                    <a:pt x="240603" y="829270"/>
                    <a:pt x="238621" y="853053"/>
                  </a:cubicBezTo>
                  <a:cubicBezTo>
                    <a:pt x="237427" y="867379"/>
                    <a:pt x="236221" y="881736"/>
                    <a:pt x="233858" y="895916"/>
                  </a:cubicBezTo>
                  <a:cubicBezTo>
                    <a:pt x="233033" y="900868"/>
                    <a:pt x="232108" y="906187"/>
                    <a:pt x="229096" y="910203"/>
                  </a:cubicBezTo>
                  <a:cubicBezTo>
                    <a:pt x="226966" y="913043"/>
                    <a:pt x="198140" y="983229"/>
                    <a:pt x="190996" y="90544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0" name="Oval 195"/>
            <p:cNvSpPr>
              <a:spLocks noChangeArrowheads="1"/>
            </p:cNvSpPr>
            <p:nvPr/>
          </p:nvSpPr>
          <p:spPr bwMode="auto">
            <a:xfrm rot="15484456" flipH="1">
              <a:off x="1331120" y="759951"/>
              <a:ext cx="74136" cy="71124"/>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cxnSp>
        <p:nvCxnSpPr>
          <p:cNvPr id="16" name="Connettore 2 15"/>
          <p:cNvCxnSpPr/>
          <p:nvPr/>
        </p:nvCxnSpPr>
        <p:spPr>
          <a:xfrm>
            <a:off x="2225963" y="828705"/>
            <a:ext cx="166277" cy="738647"/>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395536" y="3395630"/>
            <a:ext cx="1079013" cy="276999"/>
          </a:xfrm>
          <a:prstGeom prst="rect">
            <a:avLst/>
          </a:prstGeom>
          <a:noFill/>
          <a:ln w="12700">
            <a:solidFill>
              <a:schemeClr val="bg1"/>
            </a:solidFill>
          </a:ln>
        </p:spPr>
        <p:txBody>
          <a:bodyPr wrap="none" rtlCol="0">
            <a:spAutoFit/>
          </a:bodyPr>
          <a:lstStyle/>
          <a:p>
            <a:pPr algn="ctr"/>
            <a:r>
              <a:rPr lang="en-GB" sz="1200" b="1" dirty="0">
                <a:solidFill>
                  <a:srgbClr val="00FF00"/>
                </a:solidFill>
                <a:latin typeface="Calibri" panose="020F0502020204030204" pitchFamily="34" charset="0"/>
                <a:cs typeface="Calibri" panose="020F0502020204030204" pitchFamily="34" charset="0"/>
              </a:rPr>
              <a:t>Normal repair</a:t>
            </a:r>
          </a:p>
        </p:txBody>
      </p:sp>
      <p:sp>
        <p:nvSpPr>
          <p:cNvPr id="18" name="Freccia in giù 17"/>
          <p:cNvSpPr/>
          <p:nvPr/>
        </p:nvSpPr>
        <p:spPr>
          <a:xfrm rot="16200000" flipH="1">
            <a:off x="3866802" y="1602132"/>
            <a:ext cx="260319" cy="93187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Freccia in giù 18"/>
          <p:cNvSpPr/>
          <p:nvPr/>
        </p:nvSpPr>
        <p:spPr>
          <a:xfrm flipH="1">
            <a:off x="5141537" y="2324945"/>
            <a:ext cx="264126" cy="9184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20" name="Gruppo 19"/>
          <p:cNvGrpSpPr/>
          <p:nvPr/>
        </p:nvGrpSpPr>
        <p:grpSpPr>
          <a:xfrm>
            <a:off x="4174147" y="2812541"/>
            <a:ext cx="2787693" cy="2232917"/>
            <a:chOff x="725442" y="251847"/>
            <a:chExt cx="2406398" cy="1818254"/>
          </a:xfrm>
        </p:grpSpPr>
        <p:grpSp>
          <p:nvGrpSpPr>
            <p:cNvPr id="651" name="Gruppo 105"/>
            <p:cNvGrpSpPr>
              <a:grpSpLocks/>
            </p:cNvGrpSpPr>
            <p:nvPr/>
          </p:nvGrpSpPr>
          <p:grpSpPr bwMode="auto">
            <a:xfrm rot="5400000">
              <a:off x="1329213" y="1090253"/>
              <a:ext cx="173140" cy="340391"/>
              <a:chOff x="6237288" y="3663950"/>
              <a:chExt cx="558800" cy="504825"/>
            </a:xfrm>
          </p:grpSpPr>
          <p:sp>
            <p:nvSpPr>
              <p:cNvPr id="667" name="AutoShape 194"/>
              <p:cNvSpPr>
                <a:spLocks noChangeArrowheads="1"/>
              </p:cNvSpPr>
              <p:nvPr/>
            </p:nvSpPr>
            <p:spPr bwMode="auto">
              <a:xfrm>
                <a:off x="6237288" y="3663950"/>
                <a:ext cx="558800" cy="504825"/>
              </a:xfrm>
              <a:prstGeom prst="roundRect">
                <a:avLst>
                  <a:gd name="adj" fmla="val 16667"/>
                </a:avLst>
              </a:prstGeom>
              <a:solidFill>
                <a:schemeClr val="accent3">
                  <a:lumMod val="60000"/>
                  <a:lumOff val="40000"/>
                </a:schemeClr>
              </a:solidFill>
              <a:ln w="12700">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68" name="Oval 195"/>
              <p:cNvSpPr>
                <a:spLocks noChangeArrowheads="1"/>
              </p:cNvSpPr>
              <p:nvPr/>
            </p:nvSpPr>
            <p:spPr bwMode="auto">
              <a:xfrm rot="21447312">
                <a:off x="6490445" y="3834261"/>
                <a:ext cx="94748" cy="138600"/>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652" name="Ovale 651"/>
            <p:cNvSpPr/>
            <p:nvPr/>
          </p:nvSpPr>
          <p:spPr>
            <a:xfrm>
              <a:off x="2097629" y="2018749"/>
              <a:ext cx="68152" cy="513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3" name="Figura a mano libera 652"/>
            <p:cNvSpPr/>
            <p:nvPr/>
          </p:nvSpPr>
          <p:spPr>
            <a:xfrm rot="4951647">
              <a:off x="2013753" y="807975"/>
              <a:ext cx="217557" cy="404799"/>
            </a:xfrm>
            <a:custGeom>
              <a:avLst/>
              <a:gdLst>
                <a:gd name="connsiteX0" fmla="*/ 27296 w 171450"/>
                <a:gd name="connsiteY0" fmla="*/ 143471 h 170766"/>
                <a:gd name="connsiteX1" fmla="*/ 20472 w 171450"/>
                <a:gd name="connsiteY1" fmla="*/ 75232 h 170766"/>
                <a:gd name="connsiteX2" fmla="*/ 6824 w 171450"/>
                <a:gd name="connsiteY2" fmla="*/ 47936 h 170766"/>
                <a:gd name="connsiteX3" fmla="*/ 0 w 171450"/>
                <a:gd name="connsiteY3" fmla="*/ 27465 h 170766"/>
                <a:gd name="connsiteX4" fmla="*/ 6824 w 171450"/>
                <a:gd name="connsiteY4" fmla="*/ 169 h 170766"/>
                <a:gd name="connsiteX5" fmla="*/ 54591 w 171450"/>
                <a:gd name="connsiteY5" fmla="*/ 13817 h 170766"/>
                <a:gd name="connsiteX6" fmla="*/ 136478 w 171450"/>
                <a:gd name="connsiteY6" fmla="*/ 13817 h 170766"/>
                <a:gd name="connsiteX7" fmla="*/ 156950 w 171450"/>
                <a:gd name="connsiteY7" fmla="*/ 27465 h 170766"/>
                <a:gd name="connsiteX8" fmla="*/ 156950 w 171450"/>
                <a:gd name="connsiteY8" fmla="*/ 157119 h 170766"/>
                <a:gd name="connsiteX9" fmla="*/ 122830 w 171450"/>
                <a:gd name="connsiteY9" fmla="*/ 170766 h 170766"/>
                <a:gd name="connsiteX10" fmla="*/ 81887 w 171450"/>
                <a:gd name="connsiteY10" fmla="*/ 163942 h 170766"/>
                <a:gd name="connsiteX11" fmla="*/ 27296 w 171450"/>
                <a:gd name="connsiteY11" fmla="*/ 143471 h 1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170766">
                  <a:moveTo>
                    <a:pt x="27296" y="143471"/>
                  </a:moveTo>
                  <a:cubicBezTo>
                    <a:pt x="17060" y="128686"/>
                    <a:pt x="25262" y="97584"/>
                    <a:pt x="20472" y="75232"/>
                  </a:cubicBezTo>
                  <a:cubicBezTo>
                    <a:pt x="18341" y="65285"/>
                    <a:pt x="10831" y="57286"/>
                    <a:pt x="6824" y="47936"/>
                  </a:cubicBezTo>
                  <a:cubicBezTo>
                    <a:pt x="3991" y="41325"/>
                    <a:pt x="2275" y="34289"/>
                    <a:pt x="0" y="27465"/>
                  </a:cubicBezTo>
                  <a:cubicBezTo>
                    <a:pt x="2275" y="18366"/>
                    <a:pt x="-1218" y="4994"/>
                    <a:pt x="6824" y="169"/>
                  </a:cubicBezTo>
                  <a:cubicBezTo>
                    <a:pt x="9885" y="-1667"/>
                    <a:pt x="49161" y="12007"/>
                    <a:pt x="54591" y="13817"/>
                  </a:cubicBezTo>
                  <a:cubicBezTo>
                    <a:pt x="90443" y="4854"/>
                    <a:pt x="90639" y="1315"/>
                    <a:pt x="136478" y="13817"/>
                  </a:cubicBezTo>
                  <a:cubicBezTo>
                    <a:pt x="144390" y="15975"/>
                    <a:pt x="150126" y="22916"/>
                    <a:pt x="156950" y="27465"/>
                  </a:cubicBezTo>
                  <a:cubicBezTo>
                    <a:pt x="172198" y="73206"/>
                    <a:pt x="179981" y="88028"/>
                    <a:pt x="156950" y="157119"/>
                  </a:cubicBezTo>
                  <a:cubicBezTo>
                    <a:pt x="153076" y="168740"/>
                    <a:pt x="134203" y="166217"/>
                    <a:pt x="122830" y="170766"/>
                  </a:cubicBezTo>
                  <a:cubicBezTo>
                    <a:pt x="109182" y="168491"/>
                    <a:pt x="95013" y="168317"/>
                    <a:pt x="81887" y="163942"/>
                  </a:cubicBezTo>
                  <a:cubicBezTo>
                    <a:pt x="74107" y="161349"/>
                    <a:pt x="37532" y="158256"/>
                    <a:pt x="27296" y="143471"/>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4" name="Ovale 653"/>
            <p:cNvSpPr/>
            <p:nvPr/>
          </p:nvSpPr>
          <p:spPr>
            <a:xfrm rot="2836682">
              <a:off x="2064459" y="963752"/>
              <a:ext cx="45719" cy="765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5" name="Figura a mano libera 654"/>
            <p:cNvSpPr/>
            <p:nvPr/>
          </p:nvSpPr>
          <p:spPr>
            <a:xfrm>
              <a:off x="2226007" y="1030152"/>
              <a:ext cx="905833" cy="598648"/>
            </a:xfrm>
            <a:custGeom>
              <a:avLst/>
              <a:gdLst>
                <a:gd name="connsiteX0" fmla="*/ 2833 w 607670"/>
                <a:gd name="connsiteY0" fmla="*/ 12861 h 598648"/>
                <a:gd name="connsiteX1" fmla="*/ 12358 w 607670"/>
                <a:gd name="connsiteY1" fmla="*/ 79536 h 598648"/>
                <a:gd name="connsiteX2" fmla="*/ 93320 w 607670"/>
                <a:gd name="connsiteY2" fmla="*/ 103348 h 598648"/>
                <a:gd name="connsiteX3" fmla="*/ 126658 w 607670"/>
                <a:gd name="connsiteY3" fmla="*/ 112873 h 598648"/>
                <a:gd name="connsiteX4" fmla="*/ 136183 w 607670"/>
                <a:gd name="connsiteY4" fmla="*/ 127161 h 598648"/>
                <a:gd name="connsiteX5" fmla="*/ 140945 w 607670"/>
                <a:gd name="connsiteY5" fmla="*/ 141448 h 598648"/>
                <a:gd name="connsiteX6" fmla="*/ 188570 w 607670"/>
                <a:gd name="connsiteY6" fmla="*/ 165261 h 598648"/>
                <a:gd name="connsiteX7" fmla="*/ 288583 w 607670"/>
                <a:gd name="connsiteY7" fmla="*/ 179548 h 598648"/>
                <a:gd name="connsiteX8" fmla="*/ 298108 w 607670"/>
                <a:gd name="connsiteY8" fmla="*/ 193836 h 598648"/>
                <a:gd name="connsiteX9" fmla="*/ 317158 w 607670"/>
                <a:gd name="connsiteY9" fmla="*/ 222411 h 598648"/>
                <a:gd name="connsiteX10" fmla="*/ 331445 w 607670"/>
                <a:gd name="connsiteY10" fmla="*/ 227173 h 598648"/>
                <a:gd name="connsiteX11" fmla="*/ 350495 w 607670"/>
                <a:gd name="connsiteY11" fmla="*/ 255748 h 598648"/>
                <a:gd name="connsiteX12" fmla="*/ 369545 w 607670"/>
                <a:gd name="connsiteY12" fmla="*/ 284323 h 598648"/>
                <a:gd name="connsiteX13" fmla="*/ 379070 w 607670"/>
                <a:gd name="connsiteY13" fmla="*/ 298611 h 598648"/>
                <a:gd name="connsiteX14" fmla="*/ 388595 w 607670"/>
                <a:gd name="connsiteY14" fmla="*/ 312898 h 598648"/>
                <a:gd name="connsiteX15" fmla="*/ 402883 w 607670"/>
                <a:gd name="connsiteY15" fmla="*/ 341473 h 598648"/>
                <a:gd name="connsiteX16" fmla="*/ 417170 w 607670"/>
                <a:gd name="connsiteY16" fmla="*/ 350998 h 598648"/>
                <a:gd name="connsiteX17" fmla="*/ 474320 w 607670"/>
                <a:gd name="connsiteY17" fmla="*/ 365286 h 598648"/>
                <a:gd name="connsiteX18" fmla="*/ 493370 w 607670"/>
                <a:gd name="connsiteY18" fmla="*/ 393861 h 598648"/>
                <a:gd name="connsiteX19" fmla="*/ 502895 w 607670"/>
                <a:gd name="connsiteY19" fmla="*/ 422436 h 598648"/>
                <a:gd name="connsiteX20" fmla="*/ 507658 w 607670"/>
                <a:gd name="connsiteY20" fmla="*/ 436723 h 598648"/>
                <a:gd name="connsiteX21" fmla="*/ 526708 w 607670"/>
                <a:gd name="connsiteY21" fmla="*/ 465298 h 598648"/>
                <a:gd name="connsiteX22" fmla="*/ 540995 w 607670"/>
                <a:gd name="connsiteY22" fmla="*/ 536736 h 598648"/>
                <a:gd name="connsiteX23" fmla="*/ 550520 w 607670"/>
                <a:gd name="connsiteY23" fmla="*/ 555786 h 598648"/>
                <a:gd name="connsiteX24" fmla="*/ 555283 w 607670"/>
                <a:gd name="connsiteY24" fmla="*/ 574836 h 598648"/>
                <a:gd name="connsiteX25" fmla="*/ 579095 w 607670"/>
                <a:gd name="connsiteY25" fmla="*/ 598648 h 598648"/>
                <a:gd name="connsiteX26" fmla="*/ 588620 w 607670"/>
                <a:gd name="connsiteY26" fmla="*/ 584361 h 598648"/>
                <a:gd name="connsiteX27" fmla="*/ 598145 w 607670"/>
                <a:gd name="connsiteY27" fmla="*/ 551023 h 598648"/>
                <a:gd name="connsiteX28" fmla="*/ 607670 w 607670"/>
                <a:gd name="connsiteY28" fmla="*/ 536736 h 598648"/>
                <a:gd name="connsiteX29" fmla="*/ 598145 w 607670"/>
                <a:gd name="connsiteY29" fmla="*/ 474823 h 598648"/>
                <a:gd name="connsiteX30" fmla="*/ 588620 w 607670"/>
                <a:gd name="connsiteY30" fmla="*/ 446248 h 598648"/>
                <a:gd name="connsiteX31" fmla="*/ 545758 w 607670"/>
                <a:gd name="connsiteY31" fmla="*/ 379573 h 598648"/>
                <a:gd name="connsiteX32" fmla="*/ 526708 w 607670"/>
                <a:gd name="connsiteY32" fmla="*/ 350998 h 598648"/>
                <a:gd name="connsiteX33" fmla="*/ 521945 w 607670"/>
                <a:gd name="connsiteY33" fmla="*/ 336711 h 598648"/>
                <a:gd name="connsiteX34" fmla="*/ 507658 w 607670"/>
                <a:gd name="connsiteY34" fmla="*/ 331948 h 598648"/>
                <a:gd name="connsiteX35" fmla="*/ 483845 w 607670"/>
                <a:gd name="connsiteY35" fmla="*/ 298611 h 598648"/>
                <a:gd name="connsiteX36" fmla="*/ 479083 w 607670"/>
                <a:gd name="connsiteY36" fmla="*/ 279561 h 598648"/>
                <a:gd name="connsiteX37" fmla="*/ 450508 w 607670"/>
                <a:gd name="connsiteY37" fmla="*/ 250986 h 598648"/>
                <a:gd name="connsiteX38" fmla="*/ 445745 w 607670"/>
                <a:gd name="connsiteY38" fmla="*/ 236698 h 598648"/>
                <a:gd name="connsiteX39" fmla="*/ 421933 w 607670"/>
                <a:gd name="connsiteY39" fmla="*/ 203361 h 598648"/>
                <a:gd name="connsiteX40" fmla="*/ 417170 w 607670"/>
                <a:gd name="connsiteY40" fmla="*/ 189073 h 598648"/>
                <a:gd name="connsiteX41" fmla="*/ 379070 w 607670"/>
                <a:gd name="connsiteY41" fmla="*/ 170023 h 598648"/>
                <a:gd name="connsiteX42" fmla="*/ 336208 w 607670"/>
                <a:gd name="connsiteY42" fmla="*/ 150973 h 598648"/>
                <a:gd name="connsiteX43" fmla="*/ 326683 w 607670"/>
                <a:gd name="connsiteY43" fmla="*/ 136686 h 598648"/>
                <a:gd name="connsiteX44" fmla="*/ 312395 w 607670"/>
                <a:gd name="connsiteY44" fmla="*/ 127161 h 598648"/>
                <a:gd name="connsiteX45" fmla="*/ 255245 w 607670"/>
                <a:gd name="connsiteY45" fmla="*/ 103348 h 598648"/>
                <a:gd name="connsiteX46" fmla="*/ 240958 w 607670"/>
                <a:gd name="connsiteY46" fmla="*/ 89061 h 598648"/>
                <a:gd name="connsiteX47" fmla="*/ 212383 w 607670"/>
                <a:gd name="connsiteY47" fmla="*/ 79536 h 598648"/>
                <a:gd name="connsiteX48" fmla="*/ 150470 w 607670"/>
                <a:gd name="connsiteY48" fmla="*/ 70011 h 598648"/>
                <a:gd name="connsiteX49" fmla="*/ 107608 w 607670"/>
                <a:gd name="connsiteY49" fmla="*/ 50961 h 598648"/>
                <a:gd name="connsiteX50" fmla="*/ 69508 w 607670"/>
                <a:gd name="connsiteY50" fmla="*/ 36673 h 598648"/>
                <a:gd name="connsiteX51" fmla="*/ 55220 w 607670"/>
                <a:gd name="connsiteY51" fmla="*/ 22386 h 598648"/>
                <a:gd name="connsiteX52" fmla="*/ 2833 w 607670"/>
                <a:gd name="connsiteY52" fmla="*/ 12861 h 59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7670" h="598648">
                  <a:moveTo>
                    <a:pt x="2833" y="12861"/>
                  </a:moveTo>
                  <a:cubicBezTo>
                    <a:pt x="-4311" y="22386"/>
                    <a:pt x="3240" y="59020"/>
                    <a:pt x="12358" y="79536"/>
                  </a:cubicBezTo>
                  <a:cubicBezTo>
                    <a:pt x="23869" y="105435"/>
                    <a:pt x="78017" y="101957"/>
                    <a:pt x="93320" y="103348"/>
                  </a:cubicBezTo>
                  <a:cubicBezTo>
                    <a:pt x="94561" y="103658"/>
                    <a:pt x="123555" y="110390"/>
                    <a:pt x="126658" y="112873"/>
                  </a:cubicBezTo>
                  <a:cubicBezTo>
                    <a:pt x="131128" y="116449"/>
                    <a:pt x="133008" y="122398"/>
                    <a:pt x="136183" y="127161"/>
                  </a:cubicBezTo>
                  <a:cubicBezTo>
                    <a:pt x="137770" y="131923"/>
                    <a:pt x="137395" y="137898"/>
                    <a:pt x="140945" y="141448"/>
                  </a:cubicBezTo>
                  <a:cubicBezTo>
                    <a:pt x="162531" y="163034"/>
                    <a:pt x="165524" y="158347"/>
                    <a:pt x="188570" y="165261"/>
                  </a:cubicBezTo>
                  <a:cubicBezTo>
                    <a:pt x="247099" y="182820"/>
                    <a:pt x="189742" y="172959"/>
                    <a:pt x="288583" y="179548"/>
                  </a:cubicBezTo>
                  <a:cubicBezTo>
                    <a:pt x="291758" y="184311"/>
                    <a:pt x="295548" y="188716"/>
                    <a:pt x="298108" y="193836"/>
                  </a:cubicBezTo>
                  <a:cubicBezTo>
                    <a:pt x="306846" y="211312"/>
                    <a:pt x="296844" y="208868"/>
                    <a:pt x="317158" y="222411"/>
                  </a:cubicBezTo>
                  <a:cubicBezTo>
                    <a:pt x="321335" y="225196"/>
                    <a:pt x="326683" y="225586"/>
                    <a:pt x="331445" y="227173"/>
                  </a:cubicBezTo>
                  <a:cubicBezTo>
                    <a:pt x="359248" y="245707"/>
                    <a:pt x="335118" y="224994"/>
                    <a:pt x="350495" y="255748"/>
                  </a:cubicBezTo>
                  <a:cubicBezTo>
                    <a:pt x="355614" y="265987"/>
                    <a:pt x="363195" y="274798"/>
                    <a:pt x="369545" y="284323"/>
                  </a:cubicBezTo>
                  <a:lnTo>
                    <a:pt x="379070" y="298611"/>
                  </a:lnTo>
                  <a:cubicBezTo>
                    <a:pt x="382245" y="303373"/>
                    <a:pt x="386785" y="307468"/>
                    <a:pt x="388595" y="312898"/>
                  </a:cubicBezTo>
                  <a:cubicBezTo>
                    <a:pt x="392469" y="324519"/>
                    <a:pt x="393651" y="332241"/>
                    <a:pt x="402883" y="341473"/>
                  </a:cubicBezTo>
                  <a:cubicBezTo>
                    <a:pt x="406930" y="345520"/>
                    <a:pt x="411940" y="348673"/>
                    <a:pt x="417170" y="350998"/>
                  </a:cubicBezTo>
                  <a:cubicBezTo>
                    <a:pt x="439810" y="361060"/>
                    <a:pt x="450360" y="361292"/>
                    <a:pt x="474320" y="365286"/>
                  </a:cubicBezTo>
                  <a:cubicBezTo>
                    <a:pt x="480670" y="374811"/>
                    <a:pt x="489750" y="383001"/>
                    <a:pt x="493370" y="393861"/>
                  </a:cubicBezTo>
                  <a:lnTo>
                    <a:pt x="502895" y="422436"/>
                  </a:lnTo>
                  <a:cubicBezTo>
                    <a:pt x="504483" y="427198"/>
                    <a:pt x="504873" y="432546"/>
                    <a:pt x="507658" y="436723"/>
                  </a:cubicBezTo>
                  <a:lnTo>
                    <a:pt x="526708" y="465298"/>
                  </a:lnTo>
                  <a:cubicBezTo>
                    <a:pt x="531470" y="489111"/>
                    <a:pt x="530135" y="515016"/>
                    <a:pt x="540995" y="536736"/>
                  </a:cubicBezTo>
                  <a:cubicBezTo>
                    <a:pt x="544170" y="543086"/>
                    <a:pt x="548027" y="549139"/>
                    <a:pt x="550520" y="555786"/>
                  </a:cubicBezTo>
                  <a:cubicBezTo>
                    <a:pt x="552818" y="561915"/>
                    <a:pt x="552705" y="568820"/>
                    <a:pt x="555283" y="574836"/>
                  </a:cubicBezTo>
                  <a:cubicBezTo>
                    <a:pt x="561633" y="589652"/>
                    <a:pt x="566396" y="590182"/>
                    <a:pt x="579095" y="598648"/>
                  </a:cubicBezTo>
                  <a:cubicBezTo>
                    <a:pt x="582270" y="593886"/>
                    <a:pt x="586060" y="589480"/>
                    <a:pt x="588620" y="584361"/>
                  </a:cubicBezTo>
                  <a:cubicBezTo>
                    <a:pt x="597893" y="565816"/>
                    <a:pt x="588985" y="572397"/>
                    <a:pt x="598145" y="551023"/>
                  </a:cubicBezTo>
                  <a:cubicBezTo>
                    <a:pt x="600400" y="545762"/>
                    <a:pt x="604495" y="541498"/>
                    <a:pt x="607670" y="536736"/>
                  </a:cubicBezTo>
                  <a:cubicBezTo>
                    <a:pt x="605441" y="518901"/>
                    <a:pt x="603181" y="493289"/>
                    <a:pt x="598145" y="474823"/>
                  </a:cubicBezTo>
                  <a:cubicBezTo>
                    <a:pt x="595503" y="465137"/>
                    <a:pt x="594189" y="454602"/>
                    <a:pt x="588620" y="446248"/>
                  </a:cubicBezTo>
                  <a:cubicBezTo>
                    <a:pt x="552120" y="391498"/>
                    <a:pt x="587598" y="445322"/>
                    <a:pt x="545758" y="379573"/>
                  </a:cubicBezTo>
                  <a:lnTo>
                    <a:pt x="526708" y="350998"/>
                  </a:lnTo>
                  <a:cubicBezTo>
                    <a:pt x="525120" y="346236"/>
                    <a:pt x="525495" y="340261"/>
                    <a:pt x="521945" y="336711"/>
                  </a:cubicBezTo>
                  <a:cubicBezTo>
                    <a:pt x="518395" y="333161"/>
                    <a:pt x="512420" y="333536"/>
                    <a:pt x="507658" y="331948"/>
                  </a:cubicBezTo>
                  <a:cubicBezTo>
                    <a:pt x="494638" y="292895"/>
                    <a:pt x="516134" y="350274"/>
                    <a:pt x="483845" y="298611"/>
                  </a:cubicBezTo>
                  <a:cubicBezTo>
                    <a:pt x="480376" y="293060"/>
                    <a:pt x="482836" y="284923"/>
                    <a:pt x="479083" y="279561"/>
                  </a:cubicBezTo>
                  <a:cubicBezTo>
                    <a:pt x="471358" y="268526"/>
                    <a:pt x="450508" y="250986"/>
                    <a:pt x="450508" y="250986"/>
                  </a:cubicBezTo>
                  <a:cubicBezTo>
                    <a:pt x="448920" y="246223"/>
                    <a:pt x="448236" y="241057"/>
                    <a:pt x="445745" y="236698"/>
                  </a:cubicBezTo>
                  <a:cubicBezTo>
                    <a:pt x="437122" y="221607"/>
                    <a:pt x="429300" y="218095"/>
                    <a:pt x="421933" y="203361"/>
                  </a:cubicBezTo>
                  <a:cubicBezTo>
                    <a:pt x="419688" y="198871"/>
                    <a:pt x="420306" y="192993"/>
                    <a:pt x="417170" y="189073"/>
                  </a:cubicBezTo>
                  <a:cubicBezTo>
                    <a:pt x="410653" y="180927"/>
                    <a:pt x="385967" y="172531"/>
                    <a:pt x="379070" y="170023"/>
                  </a:cubicBezTo>
                  <a:cubicBezTo>
                    <a:pt x="341665" y="156421"/>
                    <a:pt x="360787" y="167360"/>
                    <a:pt x="336208" y="150973"/>
                  </a:cubicBezTo>
                  <a:cubicBezTo>
                    <a:pt x="333033" y="146211"/>
                    <a:pt x="330730" y="140733"/>
                    <a:pt x="326683" y="136686"/>
                  </a:cubicBezTo>
                  <a:cubicBezTo>
                    <a:pt x="322635" y="132639"/>
                    <a:pt x="317420" y="129902"/>
                    <a:pt x="312395" y="127161"/>
                  </a:cubicBezTo>
                  <a:cubicBezTo>
                    <a:pt x="275203" y="106874"/>
                    <a:pt x="284953" y="110776"/>
                    <a:pt x="255245" y="103348"/>
                  </a:cubicBezTo>
                  <a:cubicBezTo>
                    <a:pt x="250483" y="98586"/>
                    <a:pt x="246845" y="92332"/>
                    <a:pt x="240958" y="89061"/>
                  </a:cubicBezTo>
                  <a:cubicBezTo>
                    <a:pt x="232181" y="84185"/>
                    <a:pt x="222123" y="81971"/>
                    <a:pt x="212383" y="79536"/>
                  </a:cubicBezTo>
                  <a:cubicBezTo>
                    <a:pt x="179387" y="71286"/>
                    <a:pt x="199838" y="75496"/>
                    <a:pt x="150470" y="70011"/>
                  </a:cubicBezTo>
                  <a:cubicBezTo>
                    <a:pt x="79868" y="41770"/>
                    <a:pt x="167688" y="77663"/>
                    <a:pt x="107608" y="50961"/>
                  </a:cubicBezTo>
                  <a:cubicBezTo>
                    <a:pt x="90530" y="43371"/>
                    <a:pt x="85214" y="41909"/>
                    <a:pt x="69508" y="36673"/>
                  </a:cubicBezTo>
                  <a:cubicBezTo>
                    <a:pt x="64745" y="31911"/>
                    <a:pt x="58956" y="27990"/>
                    <a:pt x="55220" y="22386"/>
                  </a:cubicBezTo>
                  <a:cubicBezTo>
                    <a:pt x="30488" y="-14712"/>
                    <a:pt x="9977" y="3336"/>
                    <a:pt x="2833" y="1286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6" name="Oval 195"/>
            <p:cNvSpPr>
              <a:spLocks noChangeArrowheads="1"/>
            </p:cNvSpPr>
            <p:nvPr/>
          </p:nvSpPr>
          <p:spPr bwMode="auto">
            <a:xfrm rot="2090247" flipH="1">
              <a:off x="2474216" y="1141644"/>
              <a:ext cx="110512" cy="47713"/>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57" name="Ovale 656"/>
            <p:cNvSpPr/>
            <p:nvPr/>
          </p:nvSpPr>
          <p:spPr>
            <a:xfrm flipH="1">
              <a:off x="2900432" y="1695474"/>
              <a:ext cx="92149" cy="7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8" name="Figura a mano libera 657"/>
            <p:cNvSpPr/>
            <p:nvPr/>
          </p:nvSpPr>
          <p:spPr>
            <a:xfrm>
              <a:off x="725442" y="1309688"/>
              <a:ext cx="581619" cy="481012"/>
            </a:xfrm>
            <a:custGeom>
              <a:avLst/>
              <a:gdLst>
                <a:gd name="connsiteX0" fmla="*/ 353872 w 390174"/>
                <a:gd name="connsiteY0" fmla="*/ 0 h 481012"/>
                <a:gd name="connsiteX1" fmla="*/ 387209 w 390174"/>
                <a:gd name="connsiteY1" fmla="*/ 9525 h 481012"/>
                <a:gd name="connsiteX2" fmla="*/ 382447 w 390174"/>
                <a:gd name="connsiteY2" fmla="*/ 66675 h 481012"/>
                <a:gd name="connsiteX3" fmla="*/ 358634 w 390174"/>
                <a:gd name="connsiteY3" fmla="*/ 100012 h 481012"/>
                <a:gd name="connsiteX4" fmla="*/ 330059 w 390174"/>
                <a:gd name="connsiteY4" fmla="*/ 109537 h 481012"/>
                <a:gd name="connsiteX5" fmla="*/ 296722 w 390174"/>
                <a:gd name="connsiteY5" fmla="*/ 123825 h 481012"/>
                <a:gd name="connsiteX6" fmla="*/ 268147 w 390174"/>
                <a:gd name="connsiteY6" fmla="*/ 147637 h 481012"/>
                <a:gd name="connsiteX7" fmla="*/ 249097 w 390174"/>
                <a:gd name="connsiteY7" fmla="*/ 161925 h 481012"/>
                <a:gd name="connsiteX8" fmla="*/ 234809 w 390174"/>
                <a:gd name="connsiteY8" fmla="*/ 166687 h 481012"/>
                <a:gd name="connsiteX9" fmla="*/ 215759 w 390174"/>
                <a:gd name="connsiteY9" fmla="*/ 176212 h 481012"/>
                <a:gd name="connsiteX10" fmla="*/ 196709 w 390174"/>
                <a:gd name="connsiteY10" fmla="*/ 180975 h 481012"/>
                <a:gd name="connsiteX11" fmla="*/ 177659 w 390174"/>
                <a:gd name="connsiteY11" fmla="*/ 190500 h 481012"/>
                <a:gd name="connsiteX12" fmla="*/ 125272 w 390174"/>
                <a:gd name="connsiteY12" fmla="*/ 204787 h 481012"/>
                <a:gd name="connsiteX13" fmla="*/ 106222 w 390174"/>
                <a:gd name="connsiteY13" fmla="*/ 214312 h 481012"/>
                <a:gd name="connsiteX14" fmla="*/ 101459 w 390174"/>
                <a:gd name="connsiteY14" fmla="*/ 233362 h 481012"/>
                <a:gd name="connsiteX15" fmla="*/ 91934 w 390174"/>
                <a:gd name="connsiteY15" fmla="*/ 247650 h 481012"/>
                <a:gd name="connsiteX16" fmla="*/ 87172 w 390174"/>
                <a:gd name="connsiteY16" fmla="*/ 261937 h 481012"/>
                <a:gd name="connsiteX17" fmla="*/ 91934 w 390174"/>
                <a:gd name="connsiteY17" fmla="*/ 290512 h 481012"/>
                <a:gd name="connsiteX18" fmla="*/ 96697 w 390174"/>
                <a:gd name="connsiteY18" fmla="*/ 309562 h 481012"/>
                <a:gd name="connsiteX19" fmla="*/ 91934 w 390174"/>
                <a:gd name="connsiteY19" fmla="*/ 385762 h 481012"/>
                <a:gd name="connsiteX20" fmla="*/ 72884 w 390174"/>
                <a:gd name="connsiteY20" fmla="*/ 481012 h 481012"/>
                <a:gd name="connsiteX21" fmla="*/ 25259 w 390174"/>
                <a:gd name="connsiteY21" fmla="*/ 476250 h 481012"/>
                <a:gd name="connsiteX22" fmla="*/ 6209 w 390174"/>
                <a:gd name="connsiteY22" fmla="*/ 447675 h 481012"/>
                <a:gd name="connsiteX23" fmla="*/ 6209 w 390174"/>
                <a:gd name="connsiteY23" fmla="*/ 276225 h 481012"/>
                <a:gd name="connsiteX24" fmla="*/ 10972 w 390174"/>
                <a:gd name="connsiteY24" fmla="*/ 261937 h 481012"/>
                <a:gd name="connsiteX25" fmla="*/ 25259 w 390174"/>
                <a:gd name="connsiteY25" fmla="*/ 247650 h 481012"/>
                <a:gd name="connsiteX26" fmla="*/ 44309 w 390174"/>
                <a:gd name="connsiteY26" fmla="*/ 223837 h 481012"/>
                <a:gd name="connsiteX27" fmla="*/ 53834 w 390174"/>
                <a:gd name="connsiteY27" fmla="*/ 209550 h 481012"/>
                <a:gd name="connsiteX28" fmla="*/ 68122 w 390174"/>
                <a:gd name="connsiteY28" fmla="*/ 195262 h 481012"/>
                <a:gd name="connsiteX29" fmla="*/ 72884 w 390174"/>
                <a:gd name="connsiteY29" fmla="*/ 180975 h 481012"/>
                <a:gd name="connsiteX30" fmla="*/ 101459 w 390174"/>
                <a:gd name="connsiteY30" fmla="*/ 157162 h 481012"/>
                <a:gd name="connsiteX31" fmla="*/ 134797 w 390174"/>
                <a:gd name="connsiteY31" fmla="*/ 133350 h 481012"/>
                <a:gd name="connsiteX32" fmla="*/ 163372 w 390174"/>
                <a:gd name="connsiteY32" fmla="*/ 114300 h 481012"/>
                <a:gd name="connsiteX33" fmla="*/ 182422 w 390174"/>
                <a:gd name="connsiteY33" fmla="*/ 104775 h 481012"/>
                <a:gd name="connsiteX34" fmla="*/ 215759 w 390174"/>
                <a:gd name="connsiteY34" fmla="*/ 85725 h 481012"/>
                <a:gd name="connsiteX35" fmla="*/ 244334 w 390174"/>
                <a:gd name="connsiteY35" fmla="*/ 66675 h 481012"/>
                <a:gd name="connsiteX36" fmla="*/ 258622 w 390174"/>
                <a:gd name="connsiteY36" fmla="*/ 52387 h 481012"/>
                <a:gd name="connsiteX37" fmla="*/ 287197 w 390174"/>
                <a:gd name="connsiteY37" fmla="*/ 33337 h 481012"/>
                <a:gd name="connsiteX38" fmla="*/ 315772 w 390174"/>
                <a:gd name="connsiteY38" fmla="*/ 14287 h 481012"/>
                <a:gd name="connsiteX39" fmla="*/ 353872 w 390174"/>
                <a:gd name="connsiteY39" fmla="*/ 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0174" h="481012">
                  <a:moveTo>
                    <a:pt x="353872" y="0"/>
                  </a:moveTo>
                  <a:cubicBezTo>
                    <a:pt x="364984" y="3175"/>
                    <a:pt x="382656" y="-1098"/>
                    <a:pt x="387209" y="9525"/>
                  </a:cubicBezTo>
                  <a:cubicBezTo>
                    <a:pt x="394739" y="27095"/>
                    <a:pt x="385970" y="47886"/>
                    <a:pt x="382447" y="66675"/>
                  </a:cubicBezTo>
                  <a:cubicBezTo>
                    <a:pt x="380550" y="76794"/>
                    <a:pt x="367848" y="94893"/>
                    <a:pt x="358634" y="100012"/>
                  </a:cubicBezTo>
                  <a:cubicBezTo>
                    <a:pt x="349857" y="104888"/>
                    <a:pt x="339039" y="105047"/>
                    <a:pt x="330059" y="109537"/>
                  </a:cubicBezTo>
                  <a:cubicBezTo>
                    <a:pt x="306519" y="121307"/>
                    <a:pt x="317744" y="116817"/>
                    <a:pt x="296722" y="123825"/>
                  </a:cubicBezTo>
                  <a:cubicBezTo>
                    <a:pt x="274484" y="146061"/>
                    <a:pt x="291354" y="131060"/>
                    <a:pt x="268147" y="147637"/>
                  </a:cubicBezTo>
                  <a:cubicBezTo>
                    <a:pt x="261688" y="152251"/>
                    <a:pt x="255989" y="157987"/>
                    <a:pt x="249097" y="161925"/>
                  </a:cubicBezTo>
                  <a:cubicBezTo>
                    <a:pt x="244738" y="164416"/>
                    <a:pt x="239423" y="164710"/>
                    <a:pt x="234809" y="166687"/>
                  </a:cubicBezTo>
                  <a:cubicBezTo>
                    <a:pt x="228283" y="169484"/>
                    <a:pt x="222406" y="173719"/>
                    <a:pt x="215759" y="176212"/>
                  </a:cubicBezTo>
                  <a:cubicBezTo>
                    <a:pt x="209630" y="178510"/>
                    <a:pt x="202838" y="178677"/>
                    <a:pt x="196709" y="180975"/>
                  </a:cubicBezTo>
                  <a:cubicBezTo>
                    <a:pt x="190062" y="183468"/>
                    <a:pt x="184394" y="188255"/>
                    <a:pt x="177659" y="190500"/>
                  </a:cubicBezTo>
                  <a:cubicBezTo>
                    <a:pt x="166748" y="194137"/>
                    <a:pt x="139685" y="198610"/>
                    <a:pt x="125272" y="204787"/>
                  </a:cubicBezTo>
                  <a:cubicBezTo>
                    <a:pt x="118746" y="207584"/>
                    <a:pt x="112572" y="211137"/>
                    <a:pt x="106222" y="214312"/>
                  </a:cubicBezTo>
                  <a:cubicBezTo>
                    <a:pt x="104634" y="220662"/>
                    <a:pt x="104037" y="227346"/>
                    <a:pt x="101459" y="233362"/>
                  </a:cubicBezTo>
                  <a:cubicBezTo>
                    <a:pt x="99204" y="238623"/>
                    <a:pt x="94494" y="242530"/>
                    <a:pt x="91934" y="247650"/>
                  </a:cubicBezTo>
                  <a:cubicBezTo>
                    <a:pt x="89689" y="252140"/>
                    <a:pt x="88759" y="257175"/>
                    <a:pt x="87172" y="261937"/>
                  </a:cubicBezTo>
                  <a:cubicBezTo>
                    <a:pt x="88759" y="271462"/>
                    <a:pt x="90040" y="281043"/>
                    <a:pt x="91934" y="290512"/>
                  </a:cubicBezTo>
                  <a:cubicBezTo>
                    <a:pt x="93218" y="296930"/>
                    <a:pt x="96697" y="303017"/>
                    <a:pt x="96697" y="309562"/>
                  </a:cubicBezTo>
                  <a:cubicBezTo>
                    <a:pt x="96697" y="335012"/>
                    <a:pt x="93386" y="360354"/>
                    <a:pt x="91934" y="385762"/>
                  </a:cubicBezTo>
                  <a:cubicBezTo>
                    <a:pt x="86468" y="481410"/>
                    <a:pt x="115900" y="466675"/>
                    <a:pt x="72884" y="481012"/>
                  </a:cubicBezTo>
                  <a:cubicBezTo>
                    <a:pt x="57009" y="479425"/>
                    <a:pt x="39529" y="483385"/>
                    <a:pt x="25259" y="476250"/>
                  </a:cubicBezTo>
                  <a:cubicBezTo>
                    <a:pt x="15020" y="471131"/>
                    <a:pt x="6209" y="447675"/>
                    <a:pt x="6209" y="447675"/>
                  </a:cubicBezTo>
                  <a:cubicBezTo>
                    <a:pt x="-2402" y="370169"/>
                    <a:pt x="-1733" y="395348"/>
                    <a:pt x="6209" y="276225"/>
                  </a:cubicBezTo>
                  <a:cubicBezTo>
                    <a:pt x="6543" y="271216"/>
                    <a:pt x="8187" y="266114"/>
                    <a:pt x="10972" y="261937"/>
                  </a:cubicBezTo>
                  <a:cubicBezTo>
                    <a:pt x="14708" y="256333"/>
                    <a:pt x="20497" y="252412"/>
                    <a:pt x="25259" y="247650"/>
                  </a:cubicBezTo>
                  <a:cubicBezTo>
                    <a:pt x="34531" y="219835"/>
                    <a:pt x="22767" y="245379"/>
                    <a:pt x="44309" y="223837"/>
                  </a:cubicBezTo>
                  <a:cubicBezTo>
                    <a:pt x="48356" y="219790"/>
                    <a:pt x="50170" y="213947"/>
                    <a:pt x="53834" y="209550"/>
                  </a:cubicBezTo>
                  <a:cubicBezTo>
                    <a:pt x="58146" y="204376"/>
                    <a:pt x="63359" y="200025"/>
                    <a:pt x="68122" y="195262"/>
                  </a:cubicBezTo>
                  <a:cubicBezTo>
                    <a:pt x="69709" y="190500"/>
                    <a:pt x="70099" y="185152"/>
                    <a:pt x="72884" y="180975"/>
                  </a:cubicBezTo>
                  <a:cubicBezTo>
                    <a:pt x="83893" y="164461"/>
                    <a:pt x="87793" y="168876"/>
                    <a:pt x="101459" y="157162"/>
                  </a:cubicBezTo>
                  <a:cubicBezTo>
                    <a:pt x="130221" y="132508"/>
                    <a:pt x="108545" y="142100"/>
                    <a:pt x="134797" y="133350"/>
                  </a:cubicBezTo>
                  <a:cubicBezTo>
                    <a:pt x="144322" y="127000"/>
                    <a:pt x="153133" y="119420"/>
                    <a:pt x="163372" y="114300"/>
                  </a:cubicBezTo>
                  <a:cubicBezTo>
                    <a:pt x="169722" y="111125"/>
                    <a:pt x="176402" y="108538"/>
                    <a:pt x="182422" y="104775"/>
                  </a:cubicBezTo>
                  <a:cubicBezTo>
                    <a:pt x="215373" y="84180"/>
                    <a:pt x="187690" y="95081"/>
                    <a:pt x="215759" y="85725"/>
                  </a:cubicBezTo>
                  <a:cubicBezTo>
                    <a:pt x="261342" y="40142"/>
                    <a:pt x="202979" y="94245"/>
                    <a:pt x="244334" y="66675"/>
                  </a:cubicBezTo>
                  <a:cubicBezTo>
                    <a:pt x="249938" y="62939"/>
                    <a:pt x="253305" y="56522"/>
                    <a:pt x="258622" y="52387"/>
                  </a:cubicBezTo>
                  <a:cubicBezTo>
                    <a:pt x="267658" y="45359"/>
                    <a:pt x="277672" y="39687"/>
                    <a:pt x="287197" y="33337"/>
                  </a:cubicBezTo>
                  <a:lnTo>
                    <a:pt x="315772" y="14287"/>
                  </a:lnTo>
                  <a:lnTo>
                    <a:pt x="35387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9" name="Oval 195"/>
            <p:cNvSpPr>
              <a:spLocks noChangeArrowheads="1"/>
            </p:cNvSpPr>
            <p:nvPr/>
          </p:nvSpPr>
          <p:spPr bwMode="auto">
            <a:xfrm rot="2090247" flipH="1">
              <a:off x="2921328" y="1816250"/>
              <a:ext cx="80250" cy="79057"/>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60" name="Oval 195"/>
            <p:cNvSpPr>
              <a:spLocks noChangeArrowheads="1"/>
            </p:cNvSpPr>
            <p:nvPr/>
          </p:nvSpPr>
          <p:spPr bwMode="auto">
            <a:xfrm rot="2090247" flipH="1">
              <a:off x="740748" y="1640433"/>
              <a:ext cx="97867" cy="45719"/>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61" name="Figura a mano libera 660"/>
            <p:cNvSpPr/>
            <p:nvPr/>
          </p:nvSpPr>
          <p:spPr>
            <a:xfrm rot="13394209">
              <a:off x="1874403" y="255237"/>
              <a:ext cx="664527" cy="512461"/>
            </a:xfrm>
            <a:custGeom>
              <a:avLst/>
              <a:gdLst>
                <a:gd name="connsiteX0" fmla="*/ 2833 w 607670"/>
                <a:gd name="connsiteY0" fmla="*/ 12861 h 598648"/>
                <a:gd name="connsiteX1" fmla="*/ 12358 w 607670"/>
                <a:gd name="connsiteY1" fmla="*/ 79536 h 598648"/>
                <a:gd name="connsiteX2" fmla="*/ 93320 w 607670"/>
                <a:gd name="connsiteY2" fmla="*/ 103348 h 598648"/>
                <a:gd name="connsiteX3" fmla="*/ 126658 w 607670"/>
                <a:gd name="connsiteY3" fmla="*/ 112873 h 598648"/>
                <a:gd name="connsiteX4" fmla="*/ 136183 w 607670"/>
                <a:gd name="connsiteY4" fmla="*/ 127161 h 598648"/>
                <a:gd name="connsiteX5" fmla="*/ 140945 w 607670"/>
                <a:gd name="connsiteY5" fmla="*/ 141448 h 598648"/>
                <a:gd name="connsiteX6" fmla="*/ 188570 w 607670"/>
                <a:gd name="connsiteY6" fmla="*/ 165261 h 598648"/>
                <a:gd name="connsiteX7" fmla="*/ 288583 w 607670"/>
                <a:gd name="connsiteY7" fmla="*/ 179548 h 598648"/>
                <a:gd name="connsiteX8" fmla="*/ 298108 w 607670"/>
                <a:gd name="connsiteY8" fmla="*/ 193836 h 598648"/>
                <a:gd name="connsiteX9" fmla="*/ 317158 w 607670"/>
                <a:gd name="connsiteY9" fmla="*/ 222411 h 598648"/>
                <a:gd name="connsiteX10" fmla="*/ 331445 w 607670"/>
                <a:gd name="connsiteY10" fmla="*/ 227173 h 598648"/>
                <a:gd name="connsiteX11" fmla="*/ 350495 w 607670"/>
                <a:gd name="connsiteY11" fmla="*/ 255748 h 598648"/>
                <a:gd name="connsiteX12" fmla="*/ 369545 w 607670"/>
                <a:gd name="connsiteY12" fmla="*/ 284323 h 598648"/>
                <a:gd name="connsiteX13" fmla="*/ 379070 w 607670"/>
                <a:gd name="connsiteY13" fmla="*/ 298611 h 598648"/>
                <a:gd name="connsiteX14" fmla="*/ 388595 w 607670"/>
                <a:gd name="connsiteY14" fmla="*/ 312898 h 598648"/>
                <a:gd name="connsiteX15" fmla="*/ 402883 w 607670"/>
                <a:gd name="connsiteY15" fmla="*/ 341473 h 598648"/>
                <a:gd name="connsiteX16" fmla="*/ 417170 w 607670"/>
                <a:gd name="connsiteY16" fmla="*/ 350998 h 598648"/>
                <a:gd name="connsiteX17" fmla="*/ 474320 w 607670"/>
                <a:gd name="connsiteY17" fmla="*/ 365286 h 598648"/>
                <a:gd name="connsiteX18" fmla="*/ 493370 w 607670"/>
                <a:gd name="connsiteY18" fmla="*/ 393861 h 598648"/>
                <a:gd name="connsiteX19" fmla="*/ 502895 w 607670"/>
                <a:gd name="connsiteY19" fmla="*/ 422436 h 598648"/>
                <a:gd name="connsiteX20" fmla="*/ 507658 w 607670"/>
                <a:gd name="connsiteY20" fmla="*/ 436723 h 598648"/>
                <a:gd name="connsiteX21" fmla="*/ 526708 w 607670"/>
                <a:gd name="connsiteY21" fmla="*/ 465298 h 598648"/>
                <a:gd name="connsiteX22" fmla="*/ 540995 w 607670"/>
                <a:gd name="connsiteY22" fmla="*/ 536736 h 598648"/>
                <a:gd name="connsiteX23" fmla="*/ 550520 w 607670"/>
                <a:gd name="connsiteY23" fmla="*/ 555786 h 598648"/>
                <a:gd name="connsiteX24" fmla="*/ 555283 w 607670"/>
                <a:gd name="connsiteY24" fmla="*/ 574836 h 598648"/>
                <a:gd name="connsiteX25" fmla="*/ 579095 w 607670"/>
                <a:gd name="connsiteY25" fmla="*/ 598648 h 598648"/>
                <a:gd name="connsiteX26" fmla="*/ 588620 w 607670"/>
                <a:gd name="connsiteY26" fmla="*/ 584361 h 598648"/>
                <a:gd name="connsiteX27" fmla="*/ 598145 w 607670"/>
                <a:gd name="connsiteY27" fmla="*/ 551023 h 598648"/>
                <a:gd name="connsiteX28" fmla="*/ 607670 w 607670"/>
                <a:gd name="connsiteY28" fmla="*/ 536736 h 598648"/>
                <a:gd name="connsiteX29" fmla="*/ 598145 w 607670"/>
                <a:gd name="connsiteY29" fmla="*/ 474823 h 598648"/>
                <a:gd name="connsiteX30" fmla="*/ 588620 w 607670"/>
                <a:gd name="connsiteY30" fmla="*/ 446248 h 598648"/>
                <a:gd name="connsiteX31" fmla="*/ 545758 w 607670"/>
                <a:gd name="connsiteY31" fmla="*/ 379573 h 598648"/>
                <a:gd name="connsiteX32" fmla="*/ 526708 w 607670"/>
                <a:gd name="connsiteY32" fmla="*/ 350998 h 598648"/>
                <a:gd name="connsiteX33" fmla="*/ 521945 w 607670"/>
                <a:gd name="connsiteY33" fmla="*/ 336711 h 598648"/>
                <a:gd name="connsiteX34" fmla="*/ 507658 w 607670"/>
                <a:gd name="connsiteY34" fmla="*/ 331948 h 598648"/>
                <a:gd name="connsiteX35" fmla="*/ 483845 w 607670"/>
                <a:gd name="connsiteY35" fmla="*/ 298611 h 598648"/>
                <a:gd name="connsiteX36" fmla="*/ 479083 w 607670"/>
                <a:gd name="connsiteY36" fmla="*/ 279561 h 598648"/>
                <a:gd name="connsiteX37" fmla="*/ 450508 w 607670"/>
                <a:gd name="connsiteY37" fmla="*/ 250986 h 598648"/>
                <a:gd name="connsiteX38" fmla="*/ 445745 w 607670"/>
                <a:gd name="connsiteY38" fmla="*/ 236698 h 598648"/>
                <a:gd name="connsiteX39" fmla="*/ 421933 w 607670"/>
                <a:gd name="connsiteY39" fmla="*/ 203361 h 598648"/>
                <a:gd name="connsiteX40" fmla="*/ 417170 w 607670"/>
                <a:gd name="connsiteY40" fmla="*/ 189073 h 598648"/>
                <a:gd name="connsiteX41" fmla="*/ 379070 w 607670"/>
                <a:gd name="connsiteY41" fmla="*/ 170023 h 598648"/>
                <a:gd name="connsiteX42" fmla="*/ 336208 w 607670"/>
                <a:gd name="connsiteY42" fmla="*/ 150973 h 598648"/>
                <a:gd name="connsiteX43" fmla="*/ 326683 w 607670"/>
                <a:gd name="connsiteY43" fmla="*/ 136686 h 598648"/>
                <a:gd name="connsiteX44" fmla="*/ 312395 w 607670"/>
                <a:gd name="connsiteY44" fmla="*/ 127161 h 598648"/>
                <a:gd name="connsiteX45" fmla="*/ 255245 w 607670"/>
                <a:gd name="connsiteY45" fmla="*/ 103348 h 598648"/>
                <a:gd name="connsiteX46" fmla="*/ 240958 w 607670"/>
                <a:gd name="connsiteY46" fmla="*/ 89061 h 598648"/>
                <a:gd name="connsiteX47" fmla="*/ 212383 w 607670"/>
                <a:gd name="connsiteY47" fmla="*/ 79536 h 598648"/>
                <a:gd name="connsiteX48" fmla="*/ 150470 w 607670"/>
                <a:gd name="connsiteY48" fmla="*/ 70011 h 598648"/>
                <a:gd name="connsiteX49" fmla="*/ 107608 w 607670"/>
                <a:gd name="connsiteY49" fmla="*/ 50961 h 598648"/>
                <a:gd name="connsiteX50" fmla="*/ 69508 w 607670"/>
                <a:gd name="connsiteY50" fmla="*/ 36673 h 598648"/>
                <a:gd name="connsiteX51" fmla="*/ 55220 w 607670"/>
                <a:gd name="connsiteY51" fmla="*/ 22386 h 598648"/>
                <a:gd name="connsiteX52" fmla="*/ 2833 w 607670"/>
                <a:gd name="connsiteY52" fmla="*/ 12861 h 59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7670" h="598648">
                  <a:moveTo>
                    <a:pt x="2833" y="12861"/>
                  </a:moveTo>
                  <a:cubicBezTo>
                    <a:pt x="-4311" y="22386"/>
                    <a:pt x="3240" y="59020"/>
                    <a:pt x="12358" y="79536"/>
                  </a:cubicBezTo>
                  <a:cubicBezTo>
                    <a:pt x="23869" y="105435"/>
                    <a:pt x="78017" y="101957"/>
                    <a:pt x="93320" y="103348"/>
                  </a:cubicBezTo>
                  <a:cubicBezTo>
                    <a:pt x="94561" y="103658"/>
                    <a:pt x="123555" y="110390"/>
                    <a:pt x="126658" y="112873"/>
                  </a:cubicBezTo>
                  <a:cubicBezTo>
                    <a:pt x="131128" y="116449"/>
                    <a:pt x="133008" y="122398"/>
                    <a:pt x="136183" y="127161"/>
                  </a:cubicBezTo>
                  <a:cubicBezTo>
                    <a:pt x="137770" y="131923"/>
                    <a:pt x="137395" y="137898"/>
                    <a:pt x="140945" y="141448"/>
                  </a:cubicBezTo>
                  <a:cubicBezTo>
                    <a:pt x="162531" y="163034"/>
                    <a:pt x="165524" y="158347"/>
                    <a:pt x="188570" y="165261"/>
                  </a:cubicBezTo>
                  <a:cubicBezTo>
                    <a:pt x="247099" y="182820"/>
                    <a:pt x="189742" y="172959"/>
                    <a:pt x="288583" y="179548"/>
                  </a:cubicBezTo>
                  <a:cubicBezTo>
                    <a:pt x="291758" y="184311"/>
                    <a:pt x="295548" y="188716"/>
                    <a:pt x="298108" y="193836"/>
                  </a:cubicBezTo>
                  <a:cubicBezTo>
                    <a:pt x="306846" y="211312"/>
                    <a:pt x="296844" y="208868"/>
                    <a:pt x="317158" y="222411"/>
                  </a:cubicBezTo>
                  <a:cubicBezTo>
                    <a:pt x="321335" y="225196"/>
                    <a:pt x="326683" y="225586"/>
                    <a:pt x="331445" y="227173"/>
                  </a:cubicBezTo>
                  <a:cubicBezTo>
                    <a:pt x="359248" y="245707"/>
                    <a:pt x="335118" y="224994"/>
                    <a:pt x="350495" y="255748"/>
                  </a:cubicBezTo>
                  <a:cubicBezTo>
                    <a:pt x="355614" y="265987"/>
                    <a:pt x="363195" y="274798"/>
                    <a:pt x="369545" y="284323"/>
                  </a:cubicBezTo>
                  <a:lnTo>
                    <a:pt x="379070" y="298611"/>
                  </a:lnTo>
                  <a:cubicBezTo>
                    <a:pt x="382245" y="303373"/>
                    <a:pt x="386785" y="307468"/>
                    <a:pt x="388595" y="312898"/>
                  </a:cubicBezTo>
                  <a:cubicBezTo>
                    <a:pt x="392469" y="324519"/>
                    <a:pt x="393651" y="332241"/>
                    <a:pt x="402883" y="341473"/>
                  </a:cubicBezTo>
                  <a:cubicBezTo>
                    <a:pt x="406930" y="345520"/>
                    <a:pt x="411940" y="348673"/>
                    <a:pt x="417170" y="350998"/>
                  </a:cubicBezTo>
                  <a:cubicBezTo>
                    <a:pt x="439810" y="361060"/>
                    <a:pt x="450360" y="361292"/>
                    <a:pt x="474320" y="365286"/>
                  </a:cubicBezTo>
                  <a:cubicBezTo>
                    <a:pt x="480670" y="374811"/>
                    <a:pt x="489750" y="383001"/>
                    <a:pt x="493370" y="393861"/>
                  </a:cubicBezTo>
                  <a:lnTo>
                    <a:pt x="502895" y="422436"/>
                  </a:lnTo>
                  <a:cubicBezTo>
                    <a:pt x="504483" y="427198"/>
                    <a:pt x="504873" y="432546"/>
                    <a:pt x="507658" y="436723"/>
                  </a:cubicBezTo>
                  <a:lnTo>
                    <a:pt x="526708" y="465298"/>
                  </a:lnTo>
                  <a:cubicBezTo>
                    <a:pt x="531470" y="489111"/>
                    <a:pt x="530135" y="515016"/>
                    <a:pt x="540995" y="536736"/>
                  </a:cubicBezTo>
                  <a:cubicBezTo>
                    <a:pt x="544170" y="543086"/>
                    <a:pt x="548027" y="549139"/>
                    <a:pt x="550520" y="555786"/>
                  </a:cubicBezTo>
                  <a:cubicBezTo>
                    <a:pt x="552818" y="561915"/>
                    <a:pt x="552705" y="568820"/>
                    <a:pt x="555283" y="574836"/>
                  </a:cubicBezTo>
                  <a:cubicBezTo>
                    <a:pt x="561633" y="589652"/>
                    <a:pt x="566396" y="590182"/>
                    <a:pt x="579095" y="598648"/>
                  </a:cubicBezTo>
                  <a:cubicBezTo>
                    <a:pt x="582270" y="593886"/>
                    <a:pt x="586060" y="589480"/>
                    <a:pt x="588620" y="584361"/>
                  </a:cubicBezTo>
                  <a:cubicBezTo>
                    <a:pt x="597893" y="565816"/>
                    <a:pt x="588985" y="572397"/>
                    <a:pt x="598145" y="551023"/>
                  </a:cubicBezTo>
                  <a:cubicBezTo>
                    <a:pt x="600400" y="545762"/>
                    <a:pt x="604495" y="541498"/>
                    <a:pt x="607670" y="536736"/>
                  </a:cubicBezTo>
                  <a:cubicBezTo>
                    <a:pt x="605441" y="518901"/>
                    <a:pt x="603181" y="493289"/>
                    <a:pt x="598145" y="474823"/>
                  </a:cubicBezTo>
                  <a:cubicBezTo>
                    <a:pt x="595503" y="465137"/>
                    <a:pt x="594189" y="454602"/>
                    <a:pt x="588620" y="446248"/>
                  </a:cubicBezTo>
                  <a:cubicBezTo>
                    <a:pt x="552120" y="391498"/>
                    <a:pt x="587598" y="445322"/>
                    <a:pt x="545758" y="379573"/>
                  </a:cubicBezTo>
                  <a:lnTo>
                    <a:pt x="526708" y="350998"/>
                  </a:lnTo>
                  <a:cubicBezTo>
                    <a:pt x="525120" y="346236"/>
                    <a:pt x="525495" y="340261"/>
                    <a:pt x="521945" y="336711"/>
                  </a:cubicBezTo>
                  <a:cubicBezTo>
                    <a:pt x="518395" y="333161"/>
                    <a:pt x="512420" y="333536"/>
                    <a:pt x="507658" y="331948"/>
                  </a:cubicBezTo>
                  <a:cubicBezTo>
                    <a:pt x="494638" y="292895"/>
                    <a:pt x="516134" y="350274"/>
                    <a:pt x="483845" y="298611"/>
                  </a:cubicBezTo>
                  <a:cubicBezTo>
                    <a:pt x="480376" y="293060"/>
                    <a:pt x="482836" y="284923"/>
                    <a:pt x="479083" y="279561"/>
                  </a:cubicBezTo>
                  <a:cubicBezTo>
                    <a:pt x="471358" y="268526"/>
                    <a:pt x="450508" y="250986"/>
                    <a:pt x="450508" y="250986"/>
                  </a:cubicBezTo>
                  <a:cubicBezTo>
                    <a:pt x="448920" y="246223"/>
                    <a:pt x="448236" y="241057"/>
                    <a:pt x="445745" y="236698"/>
                  </a:cubicBezTo>
                  <a:cubicBezTo>
                    <a:pt x="437122" y="221607"/>
                    <a:pt x="429300" y="218095"/>
                    <a:pt x="421933" y="203361"/>
                  </a:cubicBezTo>
                  <a:cubicBezTo>
                    <a:pt x="419688" y="198871"/>
                    <a:pt x="420306" y="192993"/>
                    <a:pt x="417170" y="189073"/>
                  </a:cubicBezTo>
                  <a:cubicBezTo>
                    <a:pt x="410653" y="180927"/>
                    <a:pt x="385967" y="172531"/>
                    <a:pt x="379070" y="170023"/>
                  </a:cubicBezTo>
                  <a:cubicBezTo>
                    <a:pt x="341665" y="156421"/>
                    <a:pt x="360787" y="167360"/>
                    <a:pt x="336208" y="150973"/>
                  </a:cubicBezTo>
                  <a:cubicBezTo>
                    <a:pt x="333033" y="146211"/>
                    <a:pt x="330730" y="140733"/>
                    <a:pt x="326683" y="136686"/>
                  </a:cubicBezTo>
                  <a:cubicBezTo>
                    <a:pt x="322635" y="132639"/>
                    <a:pt x="317420" y="129902"/>
                    <a:pt x="312395" y="127161"/>
                  </a:cubicBezTo>
                  <a:cubicBezTo>
                    <a:pt x="275203" y="106874"/>
                    <a:pt x="284953" y="110776"/>
                    <a:pt x="255245" y="103348"/>
                  </a:cubicBezTo>
                  <a:cubicBezTo>
                    <a:pt x="250483" y="98586"/>
                    <a:pt x="246845" y="92332"/>
                    <a:pt x="240958" y="89061"/>
                  </a:cubicBezTo>
                  <a:cubicBezTo>
                    <a:pt x="232181" y="84185"/>
                    <a:pt x="222123" y="81971"/>
                    <a:pt x="212383" y="79536"/>
                  </a:cubicBezTo>
                  <a:cubicBezTo>
                    <a:pt x="179387" y="71286"/>
                    <a:pt x="199838" y="75496"/>
                    <a:pt x="150470" y="70011"/>
                  </a:cubicBezTo>
                  <a:cubicBezTo>
                    <a:pt x="79868" y="41770"/>
                    <a:pt x="167688" y="77663"/>
                    <a:pt x="107608" y="50961"/>
                  </a:cubicBezTo>
                  <a:cubicBezTo>
                    <a:pt x="90530" y="43371"/>
                    <a:pt x="85214" y="41909"/>
                    <a:pt x="69508" y="36673"/>
                  </a:cubicBezTo>
                  <a:cubicBezTo>
                    <a:pt x="64745" y="31911"/>
                    <a:pt x="58956" y="27990"/>
                    <a:pt x="55220" y="22386"/>
                  </a:cubicBezTo>
                  <a:cubicBezTo>
                    <a:pt x="30488" y="-14712"/>
                    <a:pt x="9977" y="3336"/>
                    <a:pt x="2833" y="1286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2" name="Oval 195"/>
            <p:cNvSpPr>
              <a:spLocks noChangeArrowheads="1"/>
            </p:cNvSpPr>
            <p:nvPr/>
          </p:nvSpPr>
          <p:spPr bwMode="auto">
            <a:xfrm rot="15484456" flipH="1">
              <a:off x="2067586" y="554316"/>
              <a:ext cx="74136" cy="71124"/>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63" name="Figura a mano libera 662"/>
            <p:cNvSpPr/>
            <p:nvPr/>
          </p:nvSpPr>
          <p:spPr>
            <a:xfrm rot="11729592">
              <a:off x="731461" y="1784905"/>
              <a:ext cx="362065" cy="187195"/>
            </a:xfrm>
            <a:custGeom>
              <a:avLst/>
              <a:gdLst>
                <a:gd name="connsiteX0" fmla="*/ 76200 w 242888"/>
                <a:gd name="connsiteY0" fmla="*/ 495 h 157657"/>
                <a:gd name="connsiteX1" fmla="*/ 119063 w 242888"/>
                <a:gd name="connsiteY1" fmla="*/ 24307 h 157657"/>
                <a:gd name="connsiteX2" fmla="*/ 133350 w 242888"/>
                <a:gd name="connsiteY2" fmla="*/ 29070 h 157657"/>
                <a:gd name="connsiteX3" fmla="*/ 147638 w 242888"/>
                <a:gd name="connsiteY3" fmla="*/ 38595 h 157657"/>
                <a:gd name="connsiteX4" fmla="*/ 161925 w 242888"/>
                <a:gd name="connsiteY4" fmla="*/ 52882 h 157657"/>
                <a:gd name="connsiteX5" fmla="*/ 209550 w 242888"/>
                <a:gd name="connsiteY5" fmla="*/ 67170 h 157657"/>
                <a:gd name="connsiteX6" fmla="*/ 228600 w 242888"/>
                <a:gd name="connsiteY6" fmla="*/ 95745 h 157657"/>
                <a:gd name="connsiteX7" fmla="*/ 238125 w 242888"/>
                <a:gd name="connsiteY7" fmla="*/ 110032 h 157657"/>
                <a:gd name="connsiteX8" fmla="*/ 242888 w 242888"/>
                <a:gd name="connsiteY8" fmla="*/ 124320 h 157657"/>
                <a:gd name="connsiteX9" fmla="*/ 209550 w 242888"/>
                <a:gd name="connsiteY9" fmla="*/ 152895 h 157657"/>
                <a:gd name="connsiteX10" fmla="*/ 195263 w 242888"/>
                <a:gd name="connsiteY10" fmla="*/ 157657 h 157657"/>
                <a:gd name="connsiteX11" fmla="*/ 180975 w 242888"/>
                <a:gd name="connsiteY11" fmla="*/ 152895 h 157657"/>
                <a:gd name="connsiteX12" fmla="*/ 166688 w 242888"/>
                <a:gd name="connsiteY12" fmla="*/ 119557 h 157657"/>
                <a:gd name="connsiteX13" fmla="*/ 147638 w 242888"/>
                <a:gd name="connsiteY13" fmla="*/ 90982 h 157657"/>
                <a:gd name="connsiteX14" fmla="*/ 104775 w 242888"/>
                <a:gd name="connsiteY14" fmla="*/ 71932 h 157657"/>
                <a:gd name="connsiteX15" fmla="*/ 90488 w 242888"/>
                <a:gd name="connsiteY15" fmla="*/ 67170 h 157657"/>
                <a:gd name="connsiteX16" fmla="*/ 33338 w 242888"/>
                <a:gd name="connsiteY16" fmla="*/ 71932 h 157657"/>
                <a:gd name="connsiteX17" fmla="*/ 19050 w 242888"/>
                <a:gd name="connsiteY17" fmla="*/ 76695 h 157657"/>
                <a:gd name="connsiteX18" fmla="*/ 0 w 242888"/>
                <a:gd name="connsiteY18" fmla="*/ 48120 h 157657"/>
                <a:gd name="connsiteX19" fmla="*/ 76200 w 242888"/>
                <a:gd name="connsiteY19" fmla="*/ 495 h 1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888" h="157657">
                  <a:moveTo>
                    <a:pt x="76200" y="495"/>
                  </a:moveTo>
                  <a:cubicBezTo>
                    <a:pt x="96044" y="-3474"/>
                    <a:pt x="103121" y="17474"/>
                    <a:pt x="119063" y="24307"/>
                  </a:cubicBezTo>
                  <a:cubicBezTo>
                    <a:pt x="123677" y="26285"/>
                    <a:pt x="128860" y="26825"/>
                    <a:pt x="133350" y="29070"/>
                  </a:cubicBezTo>
                  <a:cubicBezTo>
                    <a:pt x="138470" y="31630"/>
                    <a:pt x="143241" y="34931"/>
                    <a:pt x="147638" y="38595"/>
                  </a:cubicBezTo>
                  <a:cubicBezTo>
                    <a:pt x="152812" y="42907"/>
                    <a:pt x="156038" y="49611"/>
                    <a:pt x="161925" y="52882"/>
                  </a:cubicBezTo>
                  <a:cubicBezTo>
                    <a:pt x="171410" y="58151"/>
                    <a:pt x="197253" y="64095"/>
                    <a:pt x="209550" y="67170"/>
                  </a:cubicBezTo>
                  <a:lnTo>
                    <a:pt x="228600" y="95745"/>
                  </a:lnTo>
                  <a:cubicBezTo>
                    <a:pt x="231775" y="100507"/>
                    <a:pt x="236315" y="104602"/>
                    <a:pt x="238125" y="110032"/>
                  </a:cubicBezTo>
                  <a:lnTo>
                    <a:pt x="242888" y="124320"/>
                  </a:lnTo>
                  <a:cubicBezTo>
                    <a:pt x="235690" y="153110"/>
                    <a:pt x="244335" y="141300"/>
                    <a:pt x="209550" y="152895"/>
                  </a:cubicBezTo>
                  <a:lnTo>
                    <a:pt x="195263" y="157657"/>
                  </a:lnTo>
                  <a:cubicBezTo>
                    <a:pt x="190500" y="156070"/>
                    <a:pt x="184895" y="156031"/>
                    <a:pt x="180975" y="152895"/>
                  </a:cubicBezTo>
                  <a:cubicBezTo>
                    <a:pt x="166529" y="141338"/>
                    <a:pt x="174314" y="134809"/>
                    <a:pt x="166688" y="119557"/>
                  </a:cubicBezTo>
                  <a:cubicBezTo>
                    <a:pt x="161569" y="109318"/>
                    <a:pt x="157163" y="97332"/>
                    <a:pt x="147638" y="90982"/>
                  </a:cubicBezTo>
                  <a:cubicBezTo>
                    <a:pt x="124996" y="75888"/>
                    <a:pt x="138779" y="83267"/>
                    <a:pt x="104775" y="71932"/>
                  </a:cubicBezTo>
                  <a:lnTo>
                    <a:pt x="90488" y="67170"/>
                  </a:lnTo>
                  <a:cubicBezTo>
                    <a:pt x="71438" y="68757"/>
                    <a:pt x="52286" y="69406"/>
                    <a:pt x="33338" y="71932"/>
                  </a:cubicBezTo>
                  <a:cubicBezTo>
                    <a:pt x="28362" y="72596"/>
                    <a:pt x="23135" y="79613"/>
                    <a:pt x="19050" y="76695"/>
                  </a:cubicBezTo>
                  <a:cubicBezTo>
                    <a:pt x="9735" y="70041"/>
                    <a:pt x="0" y="48120"/>
                    <a:pt x="0" y="48120"/>
                  </a:cubicBezTo>
                  <a:cubicBezTo>
                    <a:pt x="6535" y="-4157"/>
                    <a:pt x="56356" y="4464"/>
                    <a:pt x="76200" y="49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4" name="Oval 195"/>
            <p:cNvSpPr>
              <a:spLocks noChangeArrowheads="1"/>
            </p:cNvSpPr>
            <p:nvPr/>
          </p:nvSpPr>
          <p:spPr bwMode="auto">
            <a:xfrm rot="2090247" flipH="1">
              <a:off x="967926" y="1928465"/>
              <a:ext cx="97867" cy="45719"/>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65" name="Figura a mano libera 664"/>
            <p:cNvSpPr/>
            <p:nvPr/>
          </p:nvSpPr>
          <p:spPr>
            <a:xfrm>
              <a:off x="1027675" y="251847"/>
              <a:ext cx="426697" cy="941973"/>
            </a:xfrm>
            <a:custGeom>
              <a:avLst/>
              <a:gdLst>
                <a:gd name="connsiteX0" fmla="*/ 190996 w 286246"/>
                <a:gd name="connsiteY0" fmla="*/ 905441 h 941973"/>
                <a:gd name="connsiteX1" fmla="*/ 186233 w 286246"/>
                <a:gd name="connsiteY1" fmla="*/ 443478 h 941973"/>
                <a:gd name="connsiteX2" fmla="*/ 176708 w 286246"/>
                <a:gd name="connsiteY2" fmla="*/ 400616 h 941973"/>
                <a:gd name="connsiteX3" fmla="*/ 162421 w 286246"/>
                <a:gd name="connsiteY3" fmla="*/ 352991 h 941973"/>
                <a:gd name="connsiteX4" fmla="*/ 138608 w 286246"/>
                <a:gd name="connsiteY4" fmla="*/ 324416 h 941973"/>
                <a:gd name="connsiteX5" fmla="*/ 114796 w 286246"/>
                <a:gd name="connsiteY5" fmla="*/ 281553 h 941973"/>
                <a:gd name="connsiteX6" fmla="*/ 95746 w 286246"/>
                <a:gd name="connsiteY6" fmla="*/ 248216 h 941973"/>
                <a:gd name="connsiteX7" fmla="*/ 81458 w 286246"/>
                <a:gd name="connsiteY7" fmla="*/ 233928 h 941973"/>
                <a:gd name="connsiteX8" fmla="*/ 67171 w 286246"/>
                <a:gd name="connsiteY8" fmla="*/ 214878 h 941973"/>
                <a:gd name="connsiteX9" fmla="*/ 48121 w 286246"/>
                <a:gd name="connsiteY9" fmla="*/ 191066 h 941973"/>
                <a:gd name="connsiteX10" fmla="*/ 38596 w 286246"/>
                <a:gd name="connsiteY10" fmla="*/ 167253 h 941973"/>
                <a:gd name="connsiteX11" fmla="*/ 33833 w 286246"/>
                <a:gd name="connsiteY11" fmla="*/ 133916 h 941973"/>
                <a:gd name="connsiteX12" fmla="*/ 29071 w 286246"/>
                <a:gd name="connsiteY12" fmla="*/ 119628 h 941973"/>
                <a:gd name="connsiteX13" fmla="*/ 24308 w 286246"/>
                <a:gd name="connsiteY13" fmla="*/ 86291 h 941973"/>
                <a:gd name="connsiteX14" fmla="*/ 5258 w 286246"/>
                <a:gd name="connsiteY14" fmla="*/ 43428 h 941973"/>
                <a:gd name="connsiteX15" fmla="*/ 5258 w 286246"/>
                <a:gd name="connsiteY15" fmla="*/ 10091 h 941973"/>
                <a:gd name="connsiteX16" fmla="*/ 19546 w 286246"/>
                <a:gd name="connsiteY16" fmla="*/ 566 h 941973"/>
                <a:gd name="connsiteX17" fmla="*/ 67171 w 286246"/>
                <a:gd name="connsiteY17" fmla="*/ 5328 h 941973"/>
                <a:gd name="connsiteX18" fmla="*/ 71933 w 286246"/>
                <a:gd name="connsiteY18" fmla="*/ 38666 h 941973"/>
                <a:gd name="connsiteX19" fmla="*/ 81458 w 286246"/>
                <a:gd name="connsiteY19" fmla="*/ 67241 h 941973"/>
                <a:gd name="connsiteX20" fmla="*/ 90983 w 286246"/>
                <a:gd name="connsiteY20" fmla="*/ 114866 h 941973"/>
                <a:gd name="connsiteX21" fmla="*/ 110033 w 286246"/>
                <a:gd name="connsiteY21" fmla="*/ 143441 h 941973"/>
                <a:gd name="connsiteX22" fmla="*/ 114796 w 286246"/>
                <a:gd name="connsiteY22" fmla="*/ 157728 h 941973"/>
                <a:gd name="connsiteX23" fmla="*/ 133846 w 286246"/>
                <a:gd name="connsiteY23" fmla="*/ 186303 h 941973"/>
                <a:gd name="connsiteX24" fmla="*/ 143371 w 286246"/>
                <a:gd name="connsiteY24" fmla="*/ 200591 h 941973"/>
                <a:gd name="connsiteX25" fmla="*/ 157658 w 286246"/>
                <a:gd name="connsiteY25" fmla="*/ 252978 h 941973"/>
                <a:gd name="connsiteX26" fmla="*/ 181471 w 286246"/>
                <a:gd name="connsiteY26" fmla="*/ 281553 h 941973"/>
                <a:gd name="connsiteX27" fmla="*/ 195758 w 286246"/>
                <a:gd name="connsiteY27" fmla="*/ 300603 h 941973"/>
                <a:gd name="connsiteX28" fmla="*/ 205283 w 286246"/>
                <a:gd name="connsiteY28" fmla="*/ 352991 h 941973"/>
                <a:gd name="connsiteX29" fmla="*/ 224333 w 286246"/>
                <a:gd name="connsiteY29" fmla="*/ 381566 h 941973"/>
                <a:gd name="connsiteX30" fmla="*/ 238621 w 286246"/>
                <a:gd name="connsiteY30" fmla="*/ 386328 h 941973"/>
                <a:gd name="connsiteX31" fmla="*/ 257671 w 286246"/>
                <a:gd name="connsiteY31" fmla="*/ 400616 h 941973"/>
                <a:gd name="connsiteX32" fmla="*/ 262433 w 286246"/>
                <a:gd name="connsiteY32" fmla="*/ 414903 h 941973"/>
                <a:gd name="connsiteX33" fmla="*/ 286246 w 286246"/>
                <a:gd name="connsiteY33" fmla="*/ 457766 h 941973"/>
                <a:gd name="connsiteX34" fmla="*/ 281483 w 286246"/>
                <a:gd name="connsiteY34" fmla="*/ 619691 h 941973"/>
                <a:gd name="connsiteX35" fmla="*/ 276721 w 286246"/>
                <a:gd name="connsiteY35" fmla="*/ 653028 h 941973"/>
                <a:gd name="connsiteX36" fmla="*/ 248146 w 286246"/>
                <a:gd name="connsiteY36" fmla="*/ 672078 h 941973"/>
                <a:gd name="connsiteX37" fmla="*/ 219571 w 286246"/>
                <a:gd name="connsiteY37" fmla="*/ 700653 h 941973"/>
                <a:gd name="connsiteX38" fmla="*/ 233858 w 286246"/>
                <a:gd name="connsiteY38" fmla="*/ 743516 h 941973"/>
                <a:gd name="connsiteX39" fmla="*/ 238621 w 286246"/>
                <a:gd name="connsiteY39" fmla="*/ 757803 h 941973"/>
                <a:gd name="connsiteX40" fmla="*/ 243383 w 286246"/>
                <a:gd name="connsiteY40" fmla="*/ 781616 h 941973"/>
                <a:gd name="connsiteX41" fmla="*/ 238621 w 286246"/>
                <a:gd name="connsiteY41" fmla="*/ 853053 h 941973"/>
                <a:gd name="connsiteX42" fmla="*/ 233858 w 286246"/>
                <a:gd name="connsiteY42" fmla="*/ 895916 h 941973"/>
                <a:gd name="connsiteX43" fmla="*/ 229096 w 286246"/>
                <a:gd name="connsiteY43" fmla="*/ 910203 h 941973"/>
                <a:gd name="connsiteX44" fmla="*/ 190996 w 286246"/>
                <a:gd name="connsiteY44" fmla="*/ 905441 h 9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6246" h="941973">
                  <a:moveTo>
                    <a:pt x="190996" y="905441"/>
                  </a:moveTo>
                  <a:cubicBezTo>
                    <a:pt x="183852" y="827653"/>
                    <a:pt x="189223" y="597445"/>
                    <a:pt x="186233" y="443478"/>
                  </a:cubicBezTo>
                  <a:cubicBezTo>
                    <a:pt x="185785" y="420415"/>
                    <a:pt x="181853" y="418624"/>
                    <a:pt x="176708" y="400616"/>
                  </a:cubicBezTo>
                  <a:cubicBezTo>
                    <a:pt x="173379" y="388966"/>
                    <a:pt x="168082" y="361483"/>
                    <a:pt x="162421" y="352991"/>
                  </a:cubicBezTo>
                  <a:cubicBezTo>
                    <a:pt x="149160" y="333099"/>
                    <a:pt x="156944" y="342750"/>
                    <a:pt x="138608" y="324416"/>
                  </a:cubicBezTo>
                  <a:cubicBezTo>
                    <a:pt x="125441" y="284909"/>
                    <a:pt x="147543" y="347048"/>
                    <a:pt x="114796" y="281553"/>
                  </a:cubicBezTo>
                  <a:cubicBezTo>
                    <a:pt x="108973" y="269907"/>
                    <a:pt x="104161" y="258314"/>
                    <a:pt x="95746" y="248216"/>
                  </a:cubicBezTo>
                  <a:cubicBezTo>
                    <a:pt x="91434" y="243042"/>
                    <a:pt x="85841" y="239042"/>
                    <a:pt x="81458" y="233928"/>
                  </a:cubicBezTo>
                  <a:cubicBezTo>
                    <a:pt x="76292" y="227901"/>
                    <a:pt x="71933" y="221228"/>
                    <a:pt x="67171" y="214878"/>
                  </a:cubicBezTo>
                  <a:cubicBezTo>
                    <a:pt x="53173" y="172890"/>
                    <a:pt x="75050" y="228768"/>
                    <a:pt x="48121" y="191066"/>
                  </a:cubicBezTo>
                  <a:cubicBezTo>
                    <a:pt x="43152" y="184109"/>
                    <a:pt x="41771" y="175191"/>
                    <a:pt x="38596" y="167253"/>
                  </a:cubicBezTo>
                  <a:cubicBezTo>
                    <a:pt x="37008" y="156141"/>
                    <a:pt x="36034" y="144923"/>
                    <a:pt x="33833" y="133916"/>
                  </a:cubicBezTo>
                  <a:cubicBezTo>
                    <a:pt x="32848" y="128993"/>
                    <a:pt x="30056" y="124551"/>
                    <a:pt x="29071" y="119628"/>
                  </a:cubicBezTo>
                  <a:cubicBezTo>
                    <a:pt x="26870" y="108621"/>
                    <a:pt x="26832" y="97229"/>
                    <a:pt x="24308" y="86291"/>
                  </a:cubicBezTo>
                  <a:cubicBezTo>
                    <a:pt x="18307" y="60287"/>
                    <a:pt x="17311" y="61509"/>
                    <a:pt x="5258" y="43428"/>
                  </a:cubicBezTo>
                  <a:cubicBezTo>
                    <a:pt x="974" y="30576"/>
                    <a:pt x="-4044" y="24044"/>
                    <a:pt x="5258" y="10091"/>
                  </a:cubicBezTo>
                  <a:cubicBezTo>
                    <a:pt x="8433" y="5328"/>
                    <a:pt x="14783" y="3741"/>
                    <a:pt x="19546" y="566"/>
                  </a:cubicBezTo>
                  <a:cubicBezTo>
                    <a:pt x="35421" y="2153"/>
                    <a:pt x="54268" y="-4056"/>
                    <a:pt x="67171" y="5328"/>
                  </a:cubicBezTo>
                  <a:cubicBezTo>
                    <a:pt x="76249" y="11931"/>
                    <a:pt x="69409" y="27728"/>
                    <a:pt x="71933" y="38666"/>
                  </a:cubicBezTo>
                  <a:cubicBezTo>
                    <a:pt x="74191" y="48449"/>
                    <a:pt x="79023" y="57501"/>
                    <a:pt x="81458" y="67241"/>
                  </a:cubicBezTo>
                  <a:cubicBezTo>
                    <a:pt x="85385" y="82947"/>
                    <a:pt x="82003" y="101396"/>
                    <a:pt x="90983" y="114866"/>
                  </a:cubicBezTo>
                  <a:cubicBezTo>
                    <a:pt x="97333" y="124391"/>
                    <a:pt x="106412" y="132581"/>
                    <a:pt x="110033" y="143441"/>
                  </a:cubicBezTo>
                  <a:cubicBezTo>
                    <a:pt x="111621" y="148203"/>
                    <a:pt x="112358" y="153340"/>
                    <a:pt x="114796" y="157728"/>
                  </a:cubicBezTo>
                  <a:cubicBezTo>
                    <a:pt x="120356" y="167735"/>
                    <a:pt x="127496" y="176778"/>
                    <a:pt x="133846" y="186303"/>
                  </a:cubicBezTo>
                  <a:lnTo>
                    <a:pt x="143371" y="200591"/>
                  </a:lnTo>
                  <a:cubicBezTo>
                    <a:pt x="145927" y="213372"/>
                    <a:pt x="150752" y="242618"/>
                    <a:pt x="157658" y="252978"/>
                  </a:cubicBezTo>
                  <a:cubicBezTo>
                    <a:pt x="178711" y="284559"/>
                    <a:pt x="153967" y="249465"/>
                    <a:pt x="181471" y="281553"/>
                  </a:cubicBezTo>
                  <a:cubicBezTo>
                    <a:pt x="186637" y="287579"/>
                    <a:pt x="190996" y="294253"/>
                    <a:pt x="195758" y="300603"/>
                  </a:cubicBezTo>
                  <a:cubicBezTo>
                    <a:pt x="196795" y="308899"/>
                    <a:pt x="198180" y="340205"/>
                    <a:pt x="205283" y="352991"/>
                  </a:cubicBezTo>
                  <a:cubicBezTo>
                    <a:pt x="210842" y="362998"/>
                    <a:pt x="213473" y="377946"/>
                    <a:pt x="224333" y="381566"/>
                  </a:cubicBezTo>
                  <a:lnTo>
                    <a:pt x="238621" y="386328"/>
                  </a:lnTo>
                  <a:cubicBezTo>
                    <a:pt x="244971" y="391091"/>
                    <a:pt x="252590" y="394518"/>
                    <a:pt x="257671" y="400616"/>
                  </a:cubicBezTo>
                  <a:cubicBezTo>
                    <a:pt x="260885" y="404472"/>
                    <a:pt x="259995" y="410515"/>
                    <a:pt x="262433" y="414903"/>
                  </a:cubicBezTo>
                  <a:cubicBezTo>
                    <a:pt x="289728" y="464034"/>
                    <a:pt x="275468" y="425435"/>
                    <a:pt x="286246" y="457766"/>
                  </a:cubicBezTo>
                  <a:cubicBezTo>
                    <a:pt x="284658" y="511741"/>
                    <a:pt x="284114" y="565757"/>
                    <a:pt x="281483" y="619691"/>
                  </a:cubicBezTo>
                  <a:cubicBezTo>
                    <a:pt x="280936" y="630903"/>
                    <a:pt x="280890" y="642606"/>
                    <a:pt x="276721" y="653028"/>
                  </a:cubicBezTo>
                  <a:cubicBezTo>
                    <a:pt x="271232" y="666750"/>
                    <a:pt x="259619" y="668254"/>
                    <a:pt x="248146" y="672078"/>
                  </a:cubicBezTo>
                  <a:cubicBezTo>
                    <a:pt x="238621" y="681603"/>
                    <a:pt x="215311" y="687874"/>
                    <a:pt x="219571" y="700653"/>
                  </a:cubicBezTo>
                  <a:lnTo>
                    <a:pt x="233858" y="743516"/>
                  </a:lnTo>
                  <a:cubicBezTo>
                    <a:pt x="235445" y="748278"/>
                    <a:pt x="237637" y="752880"/>
                    <a:pt x="238621" y="757803"/>
                  </a:cubicBezTo>
                  <a:lnTo>
                    <a:pt x="243383" y="781616"/>
                  </a:lnTo>
                  <a:cubicBezTo>
                    <a:pt x="241796" y="805428"/>
                    <a:pt x="240603" y="829270"/>
                    <a:pt x="238621" y="853053"/>
                  </a:cubicBezTo>
                  <a:cubicBezTo>
                    <a:pt x="237427" y="867379"/>
                    <a:pt x="236221" y="881736"/>
                    <a:pt x="233858" y="895916"/>
                  </a:cubicBezTo>
                  <a:cubicBezTo>
                    <a:pt x="233033" y="900868"/>
                    <a:pt x="232108" y="906187"/>
                    <a:pt x="229096" y="910203"/>
                  </a:cubicBezTo>
                  <a:cubicBezTo>
                    <a:pt x="226966" y="913043"/>
                    <a:pt x="198140" y="983229"/>
                    <a:pt x="190996" y="905441"/>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6" name="Oval 195"/>
            <p:cNvSpPr>
              <a:spLocks noChangeArrowheads="1"/>
            </p:cNvSpPr>
            <p:nvPr/>
          </p:nvSpPr>
          <p:spPr bwMode="auto">
            <a:xfrm rot="15484456" flipH="1">
              <a:off x="1331120" y="759951"/>
              <a:ext cx="74136" cy="71124"/>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1" name="Gruppo 20"/>
          <p:cNvGrpSpPr/>
          <p:nvPr/>
        </p:nvGrpSpPr>
        <p:grpSpPr>
          <a:xfrm rot="19414529">
            <a:off x="6010550" y="4568283"/>
            <a:ext cx="973774" cy="410711"/>
            <a:chOff x="2987824" y="3068960"/>
            <a:chExt cx="1694087" cy="627265"/>
          </a:xfrm>
        </p:grpSpPr>
        <p:grpSp>
          <p:nvGrpSpPr>
            <p:cNvPr id="568" name="Gruppo 567"/>
            <p:cNvGrpSpPr/>
            <p:nvPr/>
          </p:nvGrpSpPr>
          <p:grpSpPr>
            <a:xfrm>
              <a:off x="2987824" y="3068960"/>
              <a:ext cx="1214832" cy="411241"/>
              <a:chOff x="4678112" y="4365104"/>
              <a:chExt cx="1630307" cy="657225"/>
            </a:xfrm>
          </p:grpSpPr>
          <p:sp>
            <p:nvSpPr>
              <p:cNvPr id="610"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611" name="Gruppo 214"/>
              <p:cNvGrpSpPr>
                <a:grpSpLocks/>
              </p:cNvGrpSpPr>
              <p:nvPr/>
            </p:nvGrpSpPr>
            <p:grpSpPr bwMode="auto">
              <a:xfrm>
                <a:off x="4932461" y="4590346"/>
                <a:ext cx="1375958" cy="431983"/>
                <a:chOff x="1692275" y="5561161"/>
                <a:chExt cx="4075113" cy="892175"/>
              </a:xfrm>
            </p:grpSpPr>
            <p:sp>
              <p:nvSpPr>
                <p:cNvPr id="636"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37"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38"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39"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40"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41"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42"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43"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44"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45"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46"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47"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48"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49"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2" name="Gruppo 611"/>
              <p:cNvGrpSpPr/>
              <p:nvPr/>
            </p:nvGrpSpPr>
            <p:grpSpPr>
              <a:xfrm>
                <a:off x="4932040" y="4725144"/>
                <a:ext cx="397944" cy="284606"/>
                <a:chOff x="3763926" y="4019107"/>
                <a:chExt cx="474674" cy="395199"/>
              </a:xfrm>
            </p:grpSpPr>
            <p:sp>
              <p:nvSpPr>
                <p:cNvPr id="634" name="Figura a mano libera 63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3" name="Gruppo 612"/>
              <p:cNvGrpSpPr/>
              <p:nvPr/>
            </p:nvGrpSpPr>
            <p:grpSpPr>
              <a:xfrm>
                <a:off x="4932040" y="4365104"/>
                <a:ext cx="397944" cy="284606"/>
                <a:chOff x="3763926" y="4019107"/>
                <a:chExt cx="474674" cy="395199"/>
              </a:xfrm>
            </p:grpSpPr>
            <p:sp>
              <p:nvSpPr>
                <p:cNvPr id="632" name="Figura a mano libera 63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4" name="Gruppo 613"/>
              <p:cNvGrpSpPr/>
              <p:nvPr/>
            </p:nvGrpSpPr>
            <p:grpSpPr>
              <a:xfrm>
                <a:off x="5508104" y="4440538"/>
                <a:ext cx="397944" cy="284606"/>
                <a:chOff x="3763926" y="4019107"/>
                <a:chExt cx="474674" cy="395199"/>
              </a:xfrm>
            </p:grpSpPr>
            <p:sp>
              <p:nvSpPr>
                <p:cNvPr id="630" name="Figura a mano libera 62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5" name="Gruppo 614"/>
              <p:cNvGrpSpPr/>
              <p:nvPr/>
            </p:nvGrpSpPr>
            <p:grpSpPr>
              <a:xfrm>
                <a:off x="5182168" y="4728570"/>
                <a:ext cx="397944" cy="284606"/>
                <a:chOff x="3763926" y="4019107"/>
                <a:chExt cx="474674" cy="395199"/>
              </a:xfrm>
            </p:grpSpPr>
            <p:sp>
              <p:nvSpPr>
                <p:cNvPr id="628" name="Figura a mano libera 62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6" name="Gruppo 615"/>
              <p:cNvGrpSpPr/>
              <p:nvPr/>
            </p:nvGrpSpPr>
            <p:grpSpPr>
              <a:xfrm>
                <a:off x="5614216" y="4584554"/>
                <a:ext cx="397944" cy="284606"/>
                <a:chOff x="3763926" y="4019107"/>
                <a:chExt cx="474674" cy="395199"/>
              </a:xfrm>
            </p:grpSpPr>
            <p:sp>
              <p:nvSpPr>
                <p:cNvPr id="626" name="Figura a mano libera 62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7" name="Gruppo 616"/>
              <p:cNvGrpSpPr/>
              <p:nvPr/>
            </p:nvGrpSpPr>
            <p:grpSpPr>
              <a:xfrm>
                <a:off x="5254176" y="4440538"/>
                <a:ext cx="397944" cy="284606"/>
                <a:chOff x="3763926" y="4019107"/>
                <a:chExt cx="474674" cy="395199"/>
              </a:xfrm>
            </p:grpSpPr>
            <p:sp>
              <p:nvSpPr>
                <p:cNvPr id="624" name="Figura a mano libera 62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8" name="Gruppo 617"/>
              <p:cNvGrpSpPr/>
              <p:nvPr/>
            </p:nvGrpSpPr>
            <p:grpSpPr>
              <a:xfrm>
                <a:off x="4678112" y="4512546"/>
                <a:ext cx="397944" cy="284606"/>
                <a:chOff x="3763926" y="4019107"/>
                <a:chExt cx="474674" cy="395199"/>
              </a:xfrm>
            </p:grpSpPr>
            <p:sp>
              <p:nvSpPr>
                <p:cNvPr id="622" name="Figura a mano libera 62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619" name="Gruppo 618"/>
              <p:cNvGrpSpPr/>
              <p:nvPr/>
            </p:nvGrpSpPr>
            <p:grpSpPr>
              <a:xfrm>
                <a:off x="5182168" y="4584554"/>
                <a:ext cx="397944" cy="284606"/>
                <a:chOff x="3763926" y="4019107"/>
                <a:chExt cx="474674" cy="395199"/>
              </a:xfrm>
            </p:grpSpPr>
            <p:sp>
              <p:nvSpPr>
                <p:cNvPr id="620" name="Figura a mano libera 61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nvGrpSpPr>
            <p:cNvPr id="569" name="Gruppo 568"/>
            <p:cNvGrpSpPr/>
            <p:nvPr/>
          </p:nvGrpSpPr>
          <p:grpSpPr>
            <a:xfrm>
              <a:off x="3467079" y="3284984"/>
              <a:ext cx="1214832" cy="411241"/>
              <a:chOff x="4678112" y="4365104"/>
              <a:chExt cx="1630307" cy="657225"/>
            </a:xfrm>
          </p:grpSpPr>
          <p:sp>
            <p:nvSpPr>
              <p:cNvPr id="570"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571" name="Gruppo 214"/>
              <p:cNvGrpSpPr>
                <a:grpSpLocks/>
              </p:cNvGrpSpPr>
              <p:nvPr/>
            </p:nvGrpSpPr>
            <p:grpSpPr bwMode="auto">
              <a:xfrm>
                <a:off x="4932461" y="4590346"/>
                <a:ext cx="1375958" cy="431983"/>
                <a:chOff x="1692275" y="5561161"/>
                <a:chExt cx="4075113" cy="892175"/>
              </a:xfrm>
            </p:grpSpPr>
            <p:sp>
              <p:nvSpPr>
                <p:cNvPr id="596"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97"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98"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99"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00"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01"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02"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03"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04"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05"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06"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07"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608"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609"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2" name="Gruppo 571"/>
              <p:cNvGrpSpPr/>
              <p:nvPr/>
            </p:nvGrpSpPr>
            <p:grpSpPr>
              <a:xfrm>
                <a:off x="4932040" y="4725144"/>
                <a:ext cx="397944" cy="284606"/>
                <a:chOff x="3763926" y="4019107"/>
                <a:chExt cx="474674" cy="395199"/>
              </a:xfrm>
            </p:grpSpPr>
            <p:sp>
              <p:nvSpPr>
                <p:cNvPr id="594" name="Figura a mano libera 59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3" name="Gruppo 572"/>
              <p:cNvGrpSpPr/>
              <p:nvPr/>
            </p:nvGrpSpPr>
            <p:grpSpPr>
              <a:xfrm>
                <a:off x="4932040" y="4365104"/>
                <a:ext cx="397944" cy="284606"/>
                <a:chOff x="3763926" y="4019107"/>
                <a:chExt cx="474674" cy="395199"/>
              </a:xfrm>
            </p:grpSpPr>
            <p:sp>
              <p:nvSpPr>
                <p:cNvPr id="592" name="Figura a mano libera 59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4" name="Gruppo 573"/>
              <p:cNvGrpSpPr/>
              <p:nvPr/>
            </p:nvGrpSpPr>
            <p:grpSpPr>
              <a:xfrm>
                <a:off x="5508104" y="4440538"/>
                <a:ext cx="397944" cy="284606"/>
                <a:chOff x="3763926" y="4019107"/>
                <a:chExt cx="474674" cy="395199"/>
              </a:xfrm>
            </p:grpSpPr>
            <p:sp>
              <p:nvSpPr>
                <p:cNvPr id="590" name="Figura a mano libera 58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5" name="Gruppo 574"/>
              <p:cNvGrpSpPr/>
              <p:nvPr/>
            </p:nvGrpSpPr>
            <p:grpSpPr>
              <a:xfrm>
                <a:off x="5182168" y="4728570"/>
                <a:ext cx="397944" cy="284606"/>
                <a:chOff x="3763926" y="4019107"/>
                <a:chExt cx="474674" cy="395199"/>
              </a:xfrm>
            </p:grpSpPr>
            <p:sp>
              <p:nvSpPr>
                <p:cNvPr id="588" name="Figura a mano libera 58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6" name="Gruppo 575"/>
              <p:cNvGrpSpPr/>
              <p:nvPr/>
            </p:nvGrpSpPr>
            <p:grpSpPr>
              <a:xfrm>
                <a:off x="5614216" y="4584554"/>
                <a:ext cx="397944" cy="284606"/>
                <a:chOff x="3763926" y="4019107"/>
                <a:chExt cx="474674" cy="395199"/>
              </a:xfrm>
            </p:grpSpPr>
            <p:sp>
              <p:nvSpPr>
                <p:cNvPr id="586" name="Figura a mano libera 58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7" name="Gruppo 576"/>
              <p:cNvGrpSpPr/>
              <p:nvPr/>
            </p:nvGrpSpPr>
            <p:grpSpPr>
              <a:xfrm>
                <a:off x="5254176" y="4440538"/>
                <a:ext cx="397944" cy="284606"/>
                <a:chOff x="3763926" y="4019107"/>
                <a:chExt cx="474674" cy="395199"/>
              </a:xfrm>
            </p:grpSpPr>
            <p:sp>
              <p:nvSpPr>
                <p:cNvPr id="584" name="Figura a mano libera 58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8" name="Gruppo 577"/>
              <p:cNvGrpSpPr/>
              <p:nvPr/>
            </p:nvGrpSpPr>
            <p:grpSpPr>
              <a:xfrm>
                <a:off x="4678112" y="4512546"/>
                <a:ext cx="397944" cy="284606"/>
                <a:chOff x="3763926" y="4019107"/>
                <a:chExt cx="474674" cy="395199"/>
              </a:xfrm>
            </p:grpSpPr>
            <p:sp>
              <p:nvSpPr>
                <p:cNvPr id="582" name="Figura a mano libera 58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79" name="Gruppo 578"/>
              <p:cNvGrpSpPr/>
              <p:nvPr/>
            </p:nvGrpSpPr>
            <p:grpSpPr>
              <a:xfrm>
                <a:off x="5182168" y="4584554"/>
                <a:ext cx="397944" cy="284606"/>
                <a:chOff x="3763926" y="4019107"/>
                <a:chExt cx="474674" cy="395199"/>
              </a:xfrm>
            </p:grpSpPr>
            <p:sp>
              <p:nvSpPr>
                <p:cNvPr id="580" name="Figura a mano libera 57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22" name="Gruppo 21"/>
          <p:cNvGrpSpPr/>
          <p:nvPr/>
        </p:nvGrpSpPr>
        <p:grpSpPr>
          <a:xfrm rot="20972640">
            <a:off x="5209476" y="4859827"/>
            <a:ext cx="973774" cy="410711"/>
            <a:chOff x="2987824" y="3068960"/>
            <a:chExt cx="1694087" cy="627265"/>
          </a:xfrm>
        </p:grpSpPr>
        <p:grpSp>
          <p:nvGrpSpPr>
            <p:cNvPr id="486" name="Gruppo 485"/>
            <p:cNvGrpSpPr/>
            <p:nvPr/>
          </p:nvGrpSpPr>
          <p:grpSpPr>
            <a:xfrm>
              <a:off x="2987824" y="3068960"/>
              <a:ext cx="1214832" cy="411241"/>
              <a:chOff x="4678112" y="4365104"/>
              <a:chExt cx="1630307" cy="657225"/>
            </a:xfrm>
          </p:grpSpPr>
          <p:sp>
            <p:nvSpPr>
              <p:cNvPr id="528"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529" name="Gruppo 214"/>
              <p:cNvGrpSpPr>
                <a:grpSpLocks/>
              </p:cNvGrpSpPr>
              <p:nvPr/>
            </p:nvGrpSpPr>
            <p:grpSpPr bwMode="auto">
              <a:xfrm>
                <a:off x="4932461" y="4590346"/>
                <a:ext cx="1375958" cy="431983"/>
                <a:chOff x="1692275" y="5561161"/>
                <a:chExt cx="4075113" cy="892175"/>
              </a:xfrm>
            </p:grpSpPr>
            <p:sp>
              <p:nvSpPr>
                <p:cNvPr id="554"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55"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56"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57"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58"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59"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60"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61"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62"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63"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64"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65"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66"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67"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0" name="Gruppo 529"/>
              <p:cNvGrpSpPr/>
              <p:nvPr/>
            </p:nvGrpSpPr>
            <p:grpSpPr>
              <a:xfrm>
                <a:off x="4932040" y="4725144"/>
                <a:ext cx="397944" cy="284606"/>
                <a:chOff x="3763926" y="4019107"/>
                <a:chExt cx="474674" cy="395199"/>
              </a:xfrm>
            </p:grpSpPr>
            <p:sp>
              <p:nvSpPr>
                <p:cNvPr id="552" name="Figura a mano libera 55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1" name="Gruppo 530"/>
              <p:cNvGrpSpPr/>
              <p:nvPr/>
            </p:nvGrpSpPr>
            <p:grpSpPr>
              <a:xfrm>
                <a:off x="4932040" y="4365104"/>
                <a:ext cx="397944" cy="284606"/>
                <a:chOff x="3763926" y="4019107"/>
                <a:chExt cx="474674" cy="395199"/>
              </a:xfrm>
            </p:grpSpPr>
            <p:sp>
              <p:nvSpPr>
                <p:cNvPr id="550" name="Figura a mano libera 54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2" name="Gruppo 531"/>
              <p:cNvGrpSpPr/>
              <p:nvPr/>
            </p:nvGrpSpPr>
            <p:grpSpPr>
              <a:xfrm>
                <a:off x="5508104" y="4440538"/>
                <a:ext cx="397944" cy="284606"/>
                <a:chOff x="3763926" y="4019107"/>
                <a:chExt cx="474674" cy="395199"/>
              </a:xfrm>
            </p:grpSpPr>
            <p:sp>
              <p:nvSpPr>
                <p:cNvPr id="548" name="Figura a mano libera 54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3" name="Gruppo 532"/>
              <p:cNvGrpSpPr/>
              <p:nvPr/>
            </p:nvGrpSpPr>
            <p:grpSpPr>
              <a:xfrm>
                <a:off x="5182168" y="4728570"/>
                <a:ext cx="397944" cy="284606"/>
                <a:chOff x="3763926" y="4019107"/>
                <a:chExt cx="474674" cy="395199"/>
              </a:xfrm>
            </p:grpSpPr>
            <p:sp>
              <p:nvSpPr>
                <p:cNvPr id="546" name="Figura a mano libera 54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4" name="Gruppo 533"/>
              <p:cNvGrpSpPr/>
              <p:nvPr/>
            </p:nvGrpSpPr>
            <p:grpSpPr>
              <a:xfrm>
                <a:off x="5614216" y="4584554"/>
                <a:ext cx="397944" cy="284606"/>
                <a:chOff x="3763926" y="4019107"/>
                <a:chExt cx="474674" cy="395199"/>
              </a:xfrm>
            </p:grpSpPr>
            <p:sp>
              <p:nvSpPr>
                <p:cNvPr id="544" name="Figura a mano libera 54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5" name="Gruppo 534"/>
              <p:cNvGrpSpPr/>
              <p:nvPr/>
            </p:nvGrpSpPr>
            <p:grpSpPr>
              <a:xfrm>
                <a:off x="5254176" y="4440538"/>
                <a:ext cx="397944" cy="284606"/>
                <a:chOff x="3763926" y="4019107"/>
                <a:chExt cx="474674" cy="395199"/>
              </a:xfrm>
            </p:grpSpPr>
            <p:sp>
              <p:nvSpPr>
                <p:cNvPr id="542" name="Figura a mano libera 54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6" name="Gruppo 535"/>
              <p:cNvGrpSpPr/>
              <p:nvPr/>
            </p:nvGrpSpPr>
            <p:grpSpPr>
              <a:xfrm>
                <a:off x="4678112" y="4512546"/>
                <a:ext cx="397944" cy="284606"/>
                <a:chOff x="3763926" y="4019107"/>
                <a:chExt cx="474674" cy="395199"/>
              </a:xfrm>
            </p:grpSpPr>
            <p:sp>
              <p:nvSpPr>
                <p:cNvPr id="540" name="Figura a mano libera 53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537" name="Gruppo 536"/>
              <p:cNvGrpSpPr/>
              <p:nvPr/>
            </p:nvGrpSpPr>
            <p:grpSpPr>
              <a:xfrm>
                <a:off x="5182168" y="4584554"/>
                <a:ext cx="397944" cy="284606"/>
                <a:chOff x="3763926" y="4019107"/>
                <a:chExt cx="474674" cy="395199"/>
              </a:xfrm>
            </p:grpSpPr>
            <p:sp>
              <p:nvSpPr>
                <p:cNvPr id="538" name="Figura a mano libera 53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nvGrpSpPr>
            <p:cNvPr id="487" name="Gruppo 486"/>
            <p:cNvGrpSpPr/>
            <p:nvPr/>
          </p:nvGrpSpPr>
          <p:grpSpPr>
            <a:xfrm>
              <a:off x="3467079" y="3284984"/>
              <a:ext cx="1214832" cy="411241"/>
              <a:chOff x="4678112" y="4365104"/>
              <a:chExt cx="1630307" cy="657225"/>
            </a:xfrm>
          </p:grpSpPr>
          <p:sp>
            <p:nvSpPr>
              <p:cNvPr id="488"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489" name="Gruppo 214"/>
              <p:cNvGrpSpPr>
                <a:grpSpLocks/>
              </p:cNvGrpSpPr>
              <p:nvPr/>
            </p:nvGrpSpPr>
            <p:grpSpPr bwMode="auto">
              <a:xfrm>
                <a:off x="4932461" y="4590346"/>
                <a:ext cx="1375958" cy="431983"/>
                <a:chOff x="1692275" y="5561161"/>
                <a:chExt cx="4075113" cy="892175"/>
              </a:xfrm>
            </p:grpSpPr>
            <p:sp>
              <p:nvSpPr>
                <p:cNvPr id="514"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15"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16"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17"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18"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19"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20"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21"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22"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23"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24"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25"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526"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527"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0" name="Gruppo 489"/>
              <p:cNvGrpSpPr/>
              <p:nvPr/>
            </p:nvGrpSpPr>
            <p:grpSpPr>
              <a:xfrm>
                <a:off x="4932040" y="4725144"/>
                <a:ext cx="397944" cy="284606"/>
                <a:chOff x="3763926" y="4019107"/>
                <a:chExt cx="474674" cy="395199"/>
              </a:xfrm>
            </p:grpSpPr>
            <p:sp>
              <p:nvSpPr>
                <p:cNvPr id="512" name="Figura a mano libera 51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1" name="Gruppo 490"/>
              <p:cNvGrpSpPr/>
              <p:nvPr/>
            </p:nvGrpSpPr>
            <p:grpSpPr>
              <a:xfrm>
                <a:off x="4932040" y="4365104"/>
                <a:ext cx="397944" cy="284606"/>
                <a:chOff x="3763926" y="4019107"/>
                <a:chExt cx="474674" cy="395199"/>
              </a:xfrm>
            </p:grpSpPr>
            <p:sp>
              <p:nvSpPr>
                <p:cNvPr id="510" name="Figura a mano libera 50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2" name="Gruppo 491"/>
              <p:cNvGrpSpPr/>
              <p:nvPr/>
            </p:nvGrpSpPr>
            <p:grpSpPr>
              <a:xfrm>
                <a:off x="5508104" y="4440538"/>
                <a:ext cx="397944" cy="284606"/>
                <a:chOff x="3763926" y="4019107"/>
                <a:chExt cx="474674" cy="395199"/>
              </a:xfrm>
            </p:grpSpPr>
            <p:sp>
              <p:nvSpPr>
                <p:cNvPr id="508" name="Figura a mano libera 50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3" name="Gruppo 492"/>
              <p:cNvGrpSpPr/>
              <p:nvPr/>
            </p:nvGrpSpPr>
            <p:grpSpPr>
              <a:xfrm>
                <a:off x="5182168" y="4728570"/>
                <a:ext cx="397944" cy="284606"/>
                <a:chOff x="3763926" y="4019107"/>
                <a:chExt cx="474674" cy="395199"/>
              </a:xfrm>
            </p:grpSpPr>
            <p:sp>
              <p:nvSpPr>
                <p:cNvPr id="506" name="Figura a mano libera 50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4" name="Gruppo 493"/>
              <p:cNvGrpSpPr/>
              <p:nvPr/>
            </p:nvGrpSpPr>
            <p:grpSpPr>
              <a:xfrm>
                <a:off x="5614216" y="4584554"/>
                <a:ext cx="397944" cy="284606"/>
                <a:chOff x="3763926" y="4019107"/>
                <a:chExt cx="474674" cy="395199"/>
              </a:xfrm>
            </p:grpSpPr>
            <p:sp>
              <p:nvSpPr>
                <p:cNvPr id="504" name="Figura a mano libera 50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5" name="Gruppo 494"/>
              <p:cNvGrpSpPr/>
              <p:nvPr/>
            </p:nvGrpSpPr>
            <p:grpSpPr>
              <a:xfrm>
                <a:off x="5254176" y="4440538"/>
                <a:ext cx="397944" cy="284606"/>
                <a:chOff x="3763926" y="4019107"/>
                <a:chExt cx="474674" cy="395199"/>
              </a:xfrm>
            </p:grpSpPr>
            <p:sp>
              <p:nvSpPr>
                <p:cNvPr id="502" name="Figura a mano libera 50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6" name="Gruppo 495"/>
              <p:cNvGrpSpPr/>
              <p:nvPr/>
            </p:nvGrpSpPr>
            <p:grpSpPr>
              <a:xfrm>
                <a:off x="4678112" y="4512546"/>
                <a:ext cx="397944" cy="284606"/>
                <a:chOff x="3763926" y="4019107"/>
                <a:chExt cx="474674" cy="395199"/>
              </a:xfrm>
            </p:grpSpPr>
            <p:sp>
              <p:nvSpPr>
                <p:cNvPr id="500" name="Figura a mano libera 49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97" name="Gruppo 496"/>
              <p:cNvGrpSpPr/>
              <p:nvPr/>
            </p:nvGrpSpPr>
            <p:grpSpPr>
              <a:xfrm>
                <a:off x="5182168" y="4584554"/>
                <a:ext cx="397944" cy="284606"/>
                <a:chOff x="3763926" y="4019107"/>
                <a:chExt cx="474674" cy="395199"/>
              </a:xfrm>
            </p:grpSpPr>
            <p:sp>
              <p:nvSpPr>
                <p:cNvPr id="498" name="Figura a mano libera 49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23" name="Gruppo 22"/>
          <p:cNvGrpSpPr/>
          <p:nvPr/>
        </p:nvGrpSpPr>
        <p:grpSpPr>
          <a:xfrm rot="19687543">
            <a:off x="5664355" y="4803298"/>
            <a:ext cx="973774" cy="410711"/>
            <a:chOff x="2987824" y="3068960"/>
            <a:chExt cx="1694087" cy="627265"/>
          </a:xfrm>
        </p:grpSpPr>
        <p:grpSp>
          <p:nvGrpSpPr>
            <p:cNvPr id="404" name="Gruppo 403"/>
            <p:cNvGrpSpPr/>
            <p:nvPr/>
          </p:nvGrpSpPr>
          <p:grpSpPr>
            <a:xfrm>
              <a:off x="2987824" y="3068960"/>
              <a:ext cx="1214832" cy="411241"/>
              <a:chOff x="4678112" y="4365104"/>
              <a:chExt cx="1630307" cy="657225"/>
            </a:xfrm>
          </p:grpSpPr>
          <p:sp>
            <p:nvSpPr>
              <p:cNvPr id="446"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447" name="Gruppo 214"/>
              <p:cNvGrpSpPr>
                <a:grpSpLocks/>
              </p:cNvGrpSpPr>
              <p:nvPr/>
            </p:nvGrpSpPr>
            <p:grpSpPr bwMode="auto">
              <a:xfrm>
                <a:off x="4932461" y="4590346"/>
                <a:ext cx="1375958" cy="431983"/>
                <a:chOff x="1692275" y="5561161"/>
                <a:chExt cx="4075113" cy="892175"/>
              </a:xfrm>
            </p:grpSpPr>
            <p:sp>
              <p:nvSpPr>
                <p:cNvPr id="472"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73"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74"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75"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76"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77"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78"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79"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80"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81"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82"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83"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84"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85"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48" name="Gruppo 447"/>
              <p:cNvGrpSpPr/>
              <p:nvPr/>
            </p:nvGrpSpPr>
            <p:grpSpPr>
              <a:xfrm>
                <a:off x="4932040" y="4725144"/>
                <a:ext cx="397944" cy="284606"/>
                <a:chOff x="3763926" y="4019107"/>
                <a:chExt cx="474674" cy="395199"/>
              </a:xfrm>
            </p:grpSpPr>
            <p:sp>
              <p:nvSpPr>
                <p:cNvPr id="470" name="Figura a mano libera 46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49" name="Gruppo 448"/>
              <p:cNvGrpSpPr/>
              <p:nvPr/>
            </p:nvGrpSpPr>
            <p:grpSpPr>
              <a:xfrm>
                <a:off x="4932040" y="4365104"/>
                <a:ext cx="397944" cy="284606"/>
                <a:chOff x="3763926" y="4019107"/>
                <a:chExt cx="474674" cy="395199"/>
              </a:xfrm>
            </p:grpSpPr>
            <p:sp>
              <p:nvSpPr>
                <p:cNvPr id="468" name="Figura a mano libera 46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0" name="Gruppo 449"/>
              <p:cNvGrpSpPr/>
              <p:nvPr/>
            </p:nvGrpSpPr>
            <p:grpSpPr>
              <a:xfrm>
                <a:off x="5508104" y="4440538"/>
                <a:ext cx="397944" cy="284606"/>
                <a:chOff x="3763926" y="4019107"/>
                <a:chExt cx="474674" cy="395199"/>
              </a:xfrm>
            </p:grpSpPr>
            <p:sp>
              <p:nvSpPr>
                <p:cNvPr id="466" name="Figura a mano libera 46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1" name="Gruppo 450"/>
              <p:cNvGrpSpPr/>
              <p:nvPr/>
            </p:nvGrpSpPr>
            <p:grpSpPr>
              <a:xfrm>
                <a:off x="5182168" y="4728570"/>
                <a:ext cx="397944" cy="284606"/>
                <a:chOff x="3763926" y="4019107"/>
                <a:chExt cx="474674" cy="395199"/>
              </a:xfrm>
            </p:grpSpPr>
            <p:sp>
              <p:nvSpPr>
                <p:cNvPr id="464" name="Figura a mano libera 46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2" name="Gruppo 451"/>
              <p:cNvGrpSpPr/>
              <p:nvPr/>
            </p:nvGrpSpPr>
            <p:grpSpPr>
              <a:xfrm>
                <a:off x="5614216" y="4584554"/>
                <a:ext cx="397944" cy="284606"/>
                <a:chOff x="3763926" y="4019107"/>
                <a:chExt cx="474674" cy="395199"/>
              </a:xfrm>
            </p:grpSpPr>
            <p:sp>
              <p:nvSpPr>
                <p:cNvPr id="462" name="Figura a mano libera 46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3" name="Gruppo 452"/>
              <p:cNvGrpSpPr/>
              <p:nvPr/>
            </p:nvGrpSpPr>
            <p:grpSpPr>
              <a:xfrm>
                <a:off x="5254176" y="4440538"/>
                <a:ext cx="397944" cy="284606"/>
                <a:chOff x="3763926" y="4019107"/>
                <a:chExt cx="474674" cy="395199"/>
              </a:xfrm>
            </p:grpSpPr>
            <p:sp>
              <p:nvSpPr>
                <p:cNvPr id="460" name="Figura a mano libera 45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4" name="Gruppo 453"/>
              <p:cNvGrpSpPr/>
              <p:nvPr/>
            </p:nvGrpSpPr>
            <p:grpSpPr>
              <a:xfrm>
                <a:off x="4678112" y="4512546"/>
                <a:ext cx="397944" cy="284606"/>
                <a:chOff x="3763926" y="4019107"/>
                <a:chExt cx="474674" cy="395199"/>
              </a:xfrm>
            </p:grpSpPr>
            <p:sp>
              <p:nvSpPr>
                <p:cNvPr id="458" name="Figura a mano libera 45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55" name="Gruppo 454"/>
              <p:cNvGrpSpPr/>
              <p:nvPr/>
            </p:nvGrpSpPr>
            <p:grpSpPr>
              <a:xfrm>
                <a:off x="5182168" y="4584554"/>
                <a:ext cx="397944" cy="284606"/>
                <a:chOff x="3763926" y="4019107"/>
                <a:chExt cx="474674" cy="395199"/>
              </a:xfrm>
            </p:grpSpPr>
            <p:sp>
              <p:nvSpPr>
                <p:cNvPr id="456" name="Figura a mano libera 45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nvGrpSpPr>
            <p:cNvPr id="405" name="Gruppo 404"/>
            <p:cNvGrpSpPr/>
            <p:nvPr/>
          </p:nvGrpSpPr>
          <p:grpSpPr>
            <a:xfrm>
              <a:off x="3467079" y="3284984"/>
              <a:ext cx="1214832" cy="411241"/>
              <a:chOff x="4678112" y="4365104"/>
              <a:chExt cx="1630307" cy="657225"/>
            </a:xfrm>
          </p:grpSpPr>
          <p:sp>
            <p:nvSpPr>
              <p:cNvPr id="406" name="Freeform 202"/>
              <p:cNvSpPr>
                <a:spLocks/>
              </p:cNvSpPr>
              <p:nvPr/>
            </p:nvSpPr>
            <p:spPr bwMode="auto">
              <a:xfrm>
                <a:off x="5775599" y="4365104"/>
                <a:ext cx="444387" cy="585280"/>
              </a:xfrm>
              <a:custGeom>
                <a:avLst/>
                <a:gdLst>
                  <a:gd name="T0" fmla="*/ 2147483647 w 346"/>
                  <a:gd name="T1" fmla="*/ 2147483647 h 417"/>
                  <a:gd name="T2" fmla="*/ 2147483647 w 346"/>
                  <a:gd name="T3" fmla="*/ 2147483647 h 417"/>
                  <a:gd name="T4" fmla="*/ 2147483647 w 346"/>
                  <a:gd name="T5" fmla="*/ 2147483647 h 417"/>
                  <a:gd name="T6" fmla="*/ 2147483647 w 346"/>
                  <a:gd name="T7" fmla="*/ 2147483647 h 417"/>
                  <a:gd name="T8" fmla="*/ 2147483647 w 346"/>
                  <a:gd name="T9" fmla="*/ 2147483647 h 417"/>
                  <a:gd name="T10" fmla="*/ 2147483647 w 346"/>
                  <a:gd name="T11" fmla="*/ 2147483647 h 417"/>
                  <a:gd name="T12" fmla="*/ 2147483647 w 346"/>
                  <a:gd name="T13" fmla="*/ 2147483647 h 417"/>
                  <a:gd name="T14" fmla="*/ 2147483647 w 346"/>
                  <a:gd name="T15" fmla="*/ 2147483647 h 417"/>
                  <a:gd name="T16" fmla="*/ 2147483647 w 346"/>
                  <a:gd name="T17" fmla="*/ 2147483647 h 417"/>
                  <a:gd name="T18" fmla="*/ 2147483647 w 346"/>
                  <a:gd name="T19" fmla="*/ 2147483647 h 417"/>
                  <a:gd name="T20" fmla="*/ 2147483647 w 346"/>
                  <a:gd name="T21" fmla="*/ 2147483647 h 417"/>
                  <a:gd name="T22" fmla="*/ 2147483647 w 346"/>
                  <a:gd name="T23" fmla="*/ 2147483647 h 417"/>
                  <a:gd name="T24" fmla="*/ 2147483647 w 346"/>
                  <a:gd name="T25" fmla="*/ 2147483647 h 417"/>
                  <a:gd name="T26" fmla="*/ 2147483647 w 346"/>
                  <a:gd name="T27" fmla="*/ 2147483647 h 417"/>
                  <a:gd name="T28" fmla="*/ 2147483647 w 346"/>
                  <a:gd name="T29" fmla="*/ 2147483647 h 417"/>
                  <a:gd name="T30" fmla="*/ 2147483647 w 346"/>
                  <a:gd name="T31" fmla="*/ 2147483647 h 417"/>
                  <a:gd name="T32" fmla="*/ 2147483647 w 346"/>
                  <a:gd name="T33" fmla="*/ 2147483647 h 417"/>
                  <a:gd name="T34" fmla="*/ 2147483647 w 346"/>
                  <a:gd name="T35" fmla="*/ 2147483647 h 417"/>
                  <a:gd name="T36" fmla="*/ 2147483647 w 346"/>
                  <a:gd name="T37" fmla="*/ 2147483647 h 417"/>
                  <a:gd name="T38" fmla="*/ 2147483647 w 346"/>
                  <a:gd name="T39" fmla="*/ 2147483647 h 417"/>
                  <a:gd name="T40" fmla="*/ 2147483647 w 346"/>
                  <a:gd name="T41" fmla="*/ 2147483647 h 417"/>
                  <a:gd name="T42" fmla="*/ 2147483647 w 346"/>
                  <a:gd name="T43" fmla="*/ 2147483647 h 417"/>
                  <a:gd name="T44" fmla="*/ 2147483647 w 346"/>
                  <a:gd name="T45" fmla="*/ 2147483647 h 417"/>
                  <a:gd name="T46" fmla="*/ 2147483647 w 346"/>
                  <a:gd name="T47" fmla="*/ 2147483647 h 417"/>
                  <a:gd name="T48" fmla="*/ 2147483647 w 346"/>
                  <a:gd name="T49" fmla="*/ 2147483647 h 417"/>
                  <a:gd name="T50" fmla="*/ 2147483647 w 346"/>
                  <a:gd name="T51" fmla="*/ 2147483647 h 417"/>
                  <a:gd name="T52" fmla="*/ 2147483647 w 346"/>
                  <a:gd name="T53" fmla="*/ 2147483647 h 417"/>
                  <a:gd name="T54" fmla="*/ 2147483647 w 346"/>
                  <a:gd name="T55" fmla="*/ 2147483647 h 417"/>
                  <a:gd name="T56" fmla="*/ 2147483647 w 346"/>
                  <a:gd name="T57" fmla="*/ 2147483647 h 417"/>
                  <a:gd name="T58" fmla="*/ 2147483647 w 346"/>
                  <a:gd name="T59" fmla="*/ 2147483647 h 417"/>
                  <a:gd name="T60" fmla="*/ 2147483647 w 346"/>
                  <a:gd name="T61" fmla="*/ 2147483647 h 417"/>
                  <a:gd name="T62" fmla="*/ 2147483647 w 346"/>
                  <a:gd name="T63" fmla="*/ 2147483647 h 417"/>
                  <a:gd name="T64" fmla="*/ 2147483647 w 346"/>
                  <a:gd name="T65" fmla="*/ 2147483647 h 417"/>
                  <a:gd name="T66" fmla="*/ 2147483647 w 346"/>
                  <a:gd name="T67" fmla="*/ 2147483647 h 417"/>
                  <a:gd name="T68" fmla="*/ 2147483647 w 346"/>
                  <a:gd name="T69" fmla="*/ 2147483647 h 417"/>
                  <a:gd name="T70" fmla="*/ 2147483647 w 346"/>
                  <a:gd name="T71" fmla="*/ 2147483647 h 417"/>
                  <a:gd name="T72" fmla="*/ 2147483647 w 346"/>
                  <a:gd name="T73" fmla="*/ 2147483647 h 417"/>
                  <a:gd name="T74" fmla="*/ 2147483647 w 346"/>
                  <a:gd name="T75" fmla="*/ 2147483647 h 417"/>
                  <a:gd name="T76" fmla="*/ 2147483647 w 346"/>
                  <a:gd name="T77" fmla="*/ 2147483647 h 417"/>
                  <a:gd name="T78" fmla="*/ 2147483647 w 346"/>
                  <a:gd name="T79" fmla="*/ 2147483647 h 417"/>
                  <a:gd name="T80" fmla="*/ 2147483647 w 346"/>
                  <a:gd name="T81" fmla="*/ 2147483647 h 417"/>
                  <a:gd name="T82" fmla="*/ 2147483647 w 346"/>
                  <a:gd name="T83" fmla="*/ 2147483647 h 417"/>
                  <a:gd name="T84" fmla="*/ 2147483647 w 346"/>
                  <a:gd name="T85" fmla="*/ 2147483647 h 417"/>
                  <a:gd name="T86" fmla="*/ 2147483647 w 346"/>
                  <a:gd name="T87" fmla="*/ 2147483647 h 417"/>
                  <a:gd name="T88" fmla="*/ 2147483647 w 346"/>
                  <a:gd name="T89" fmla="*/ 2147483647 h 417"/>
                  <a:gd name="T90" fmla="*/ 2147483647 w 346"/>
                  <a:gd name="T91" fmla="*/ 2147483647 h 417"/>
                  <a:gd name="T92" fmla="*/ 2147483647 w 346"/>
                  <a:gd name="T93" fmla="*/ 2147483647 h 417"/>
                  <a:gd name="T94" fmla="*/ 2147483647 w 346"/>
                  <a:gd name="T95" fmla="*/ 2147483647 h 417"/>
                  <a:gd name="T96" fmla="*/ 2147483647 w 346"/>
                  <a:gd name="T97" fmla="*/ 2147483647 h 417"/>
                  <a:gd name="T98" fmla="*/ 2147483647 w 346"/>
                  <a:gd name="T99" fmla="*/ 2147483647 h 417"/>
                  <a:gd name="T100" fmla="*/ 2147483647 w 346"/>
                  <a:gd name="T101" fmla="*/ 2147483647 h 417"/>
                  <a:gd name="T102" fmla="*/ 2147483647 w 346"/>
                  <a:gd name="T103" fmla="*/ 2147483647 h 417"/>
                  <a:gd name="T104" fmla="*/ 2147483647 w 346"/>
                  <a:gd name="T105" fmla="*/ 2147483647 h 417"/>
                  <a:gd name="T106" fmla="*/ 2147483647 w 346"/>
                  <a:gd name="T107" fmla="*/ 2147483647 h 417"/>
                  <a:gd name="T108" fmla="*/ 2147483647 w 346"/>
                  <a:gd name="T109" fmla="*/ 2147483647 h 417"/>
                  <a:gd name="T110" fmla="*/ 2147483647 w 346"/>
                  <a:gd name="T111" fmla="*/ 2147483647 h 4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417"/>
                  <a:gd name="T170" fmla="*/ 346 w 346"/>
                  <a:gd name="T171" fmla="*/ 417 h 4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417">
                    <a:moveTo>
                      <a:pt x="270" y="0"/>
                    </a:moveTo>
                    <a:cubicBezTo>
                      <a:pt x="262" y="3"/>
                      <a:pt x="254" y="4"/>
                      <a:pt x="247" y="8"/>
                    </a:cubicBezTo>
                    <a:cubicBezTo>
                      <a:pt x="157" y="61"/>
                      <a:pt x="333" y="59"/>
                      <a:pt x="346" y="61"/>
                    </a:cubicBezTo>
                    <a:cubicBezTo>
                      <a:pt x="320" y="74"/>
                      <a:pt x="297" y="90"/>
                      <a:pt x="270" y="99"/>
                    </a:cubicBezTo>
                    <a:cubicBezTo>
                      <a:pt x="262" y="101"/>
                      <a:pt x="255" y="103"/>
                      <a:pt x="247" y="106"/>
                    </a:cubicBezTo>
                    <a:cubicBezTo>
                      <a:pt x="240" y="108"/>
                      <a:pt x="219" y="119"/>
                      <a:pt x="225" y="114"/>
                    </a:cubicBezTo>
                    <a:cubicBezTo>
                      <a:pt x="246" y="95"/>
                      <a:pt x="282" y="92"/>
                      <a:pt x="308" y="84"/>
                    </a:cubicBezTo>
                    <a:cubicBezTo>
                      <a:pt x="260" y="81"/>
                      <a:pt x="211" y="84"/>
                      <a:pt x="164" y="76"/>
                    </a:cubicBezTo>
                    <a:cubicBezTo>
                      <a:pt x="149" y="73"/>
                      <a:pt x="195" y="71"/>
                      <a:pt x="210" y="68"/>
                    </a:cubicBezTo>
                    <a:cubicBezTo>
                      <a:pt x="225" y="66"/>
                      <a:pt x="240" y="61"/>
                      <a:pt x="255" y="61"/>
                    </a:cubicBezTo>
                    <a:cubicBezTo>
                      <a:pt x="263" y="61"/>
                      <a:pt x="240" y="66"/>
                      <a:pt x="232" y="68"/>
                    </a:cubicBezTo>
                    <a:cubicBezTo>
                      <a:pt x="212" y="74"/>
                      <a:pt x="192" y="80"/>
                      <a:pt x="172" y="84"/>
                    </a:cubicBezTo>
                    <a:cubicBezTo>
                      <a:pt x="152" y="88"/>
                      <a:pt x="131" y="89"/>
                      <a:pt x="111" y="91"/>
                    </a:cubicBezTo>
                    <a:cubicBezTo>
                      <a:pt x="131" y="81"/>
                      <a:pt x="151" y="69"/>
                      <a:pt x="172" y="61"/>
                    </a:cubicBezTo>
                    <a:cubicBezTo>
                      <a:pt x="179" y="58"/>
                      <a:pt x="187" y="55"/>
                      <a:pt x="194" y="53"/>
                    </a:cubicBezTo>
                    <a:cubicBezTo>
                      <a:pt x="202" y="50"/>
                      <a:pt x="225" y="44"/>
                      <a:pt x="217" y="46"/>
                    </a:cubicBezTo>
                    <a:cubicBezTo>
                      <a:pt x="209" y="48"/>
                      <a:pt x="202" y="51"/>
                      <a:pt x="194" y="53"/>
                    </a:cubicBezTo>
                    <a:cubicBezTo>
                      <a:pt x="209" y="43"/>
                      <a:pt x="225" y="33"/>
                      <a:pt x="240" y="23"/>
                    </a:cubicBezTo>
                    <a:cubicBezTo>
                      <a:pt x="241" y="22"/>
                      <a:pt x="177" y="44"/>
                      <a:pt x="187" y="46"/>
                    </a:cubicBezTo>
                    <a:cubicBezTo>
                      <a:pt x="209" y="50"/>
                      <a:pt x="232" y="41"/>
                      <a:pt x="255" y="38"/>
                    </a:cubicBezTo>
                    <a:cubicBezTo>
                      <a:pt x="255" y="38"/>
                      <a:pt x="241" y="56"/>
                      <a:pt x="232" y="61"/>
                    </a:cubicBezTo>
                    <a:cubicBezTo>
                      <a:pt x="223" y="66"/>
                      <a:pt x="212" y="66"/>
                      <a:pt x="202" y="68"/>
                    </a:cubicBezTo>
                    <a:cubicBezTo>
                      <a:pt x="138" y="102"/>
                      <a:pt x="180" y="78"/>
                      <a:pt x="194" y="76"/>
                    </a:cubicBezTo>
                    <a:cubicBezTo>
                      <a:pt x="224" y="72"/>
                      <a:pt x="255" y="71"/>
                      <a:pt x="285" y="68"/>
                    </a:cubicBezTo>
                    <a:cubicBezTo>
                      <a:pt x="278" y="73"/>
                      <a:pt x="270" y="78"/>
                      <a:pt x="263" y="84"/>
                    </a:cubicBezTo>
                    <a:cubicBezTo>
                      <a:pt x="257" y="89"/>
                      <a:pt x="254" y="96"/>
                      <a:pt x="247" y="99"/>
                    </a:cubicBezTo>
                    <a:cubicBezTo>
                      <a:pt x="231" y="106"/>
                      <a:pt x="190" y="110"/>
                      <a:pt x="240" y="99"/>
                    </a:cubicBezTo>
                    <a:cubicBezTo>
                      <a:pt x="255" y="96"/>
                      <a:pt x="270" y="94"/>
                      <a:pt x="285" y="91"/>
                    </a:cubicBezTo>
                    <a:cubicBezTo>
                      <a:pt x="295" y="89"/>
                      <a:pt x="305" y="84"/>
                      <a:pt x="316" y="84"/>
                    </a:cubicBezTo>
                    <a:cubicBezTo>
                      <a:pt x="324" y="84"/>
                      <a:pt x="301" y="89"/>
                      <a:pt x="293" y="91"/>
                    </a:cubicBezTo>
                    <a:cubicBezTo>
                      <a:pt x="271" y="105"/>
                      <a:pt x="248" y="117"/>
                      <a:pt x="225" y="129"/>
                    </a:cubicBezTo>
                    <a:cubicBezTo>
                      <a:pt x="218" y="133"/>
                      <a:pt x="194" y="139"/>
                      <a:pt x="202" y="137"/>
                    </a:cubicBezTo>
                    <a:cubicBezTo>
                      <a:pt x="223" y="133"/>
                      <a:pt x="263" y="121"/>
                      <a:pt x="263" y="121"/>
                    </a:cubicBezTo>
                    <a:cubicBezTo>
                      <a:pt x="255" y="129"/>
                      <a:pt x="250" y="140"/>
                      <a:pt x="240" y="144"/>
                    </a:cubicBezTo>
                    <a:cubicBezTo>
                      <a:pt x="226" y="150"/>
                      <a:pt x="209" y="149"/>
                      <a:pt x="194" y="152"/>
                    </a:cubicBezTo>
                    <a:cubicBezTo>
                      <a:pt x="170" y="157"/>
                      <a:pt x="135" y="177"/>
                      <a:pt x="217" y="137"/>
                    </a:cubicBezTo>
                    <a:cubicBezTo>
                      <a:pt x="235" y="142"/>
                      <a:pt x="273" y="134"/>
                      <a:pt x="270" y="152"/>
                    </a:cubicBezTo>
                    <a:cubicBezTo>
                      <a:pt x="268" y="165"/>
                      <a:pt x="175" y="197"/>
                      <a:pt x="156" y="197"/>
                    </a:cubicBezTo>
                    <a:cubicBezTo>
                      <a:pt x="148" y="197"/>
                      <a:pt x="171" y="192"/>
                      <a:pt x="179" y="190"/>
                    </a:cubicBezTo>
                    <a:cubicBezTo>
                      <a:pt x="187" y="187"/>
                      <a:pt x="202" y="174"/>
                      <a:pt x="202" y="182"/>
                    </a:cubicBezTo>
                    <a:cubicBezTo>
                      <a:pt x="202" y="191"/>
                      <a:pt x="186" y="191"/>
                      <a:pt x="179" y="197"/>
                    </a:cubicBezTo>
                    <a:cubicBezTo>
                      <a:pt x="171" y="204"/>
                      <a:pt x="164" y="212"/>
                      <a:pt x="156" y="220"/>
                    </a:cubicBezTo>
                    <a:cubicBezTo>
                      <a:pt x="185" y="230"/>
                      <a:pt x="196" y="218"/>
                      <a:pt x="225" y="228"/>
                    </a:cubicBezTo>
                    <a:cubicBezTo>
                      <a:pt x="217" y="230"/>
                      <a:pt x="209" y="231"/>
                      <a:pt x="202" y="235"/>
                    </a:cubicBezTo>
                    <a:cubicBezTo>
                      <a:pt x="191" y="241"/>
                      <a:pt x="183" y="252"/>
                      <a:pt x="172" y="258"/>
                    </a:cubicBezTo>
                    <a:cubicBezTo>
                      <a:pt x="161" y="264"/>
                      <a:pt x="122" y="270"/>
                      <a:pt x="172" y="258"/>
                    </a:cubicBezTo>
                    <a:cubicBezTo>
                      <a:pt x="204" y="250"/>
                      <a:pt x="221" y="248"/>
                      <a:pt x="255" y="243"/>
                    </a:cubicBezTo>
                    <a:cubicBezTo>
                      <a:pt x="263" y="240"/>
                      <a:pt x="278" y="227"/>
                      <a:pt x="278" y="235"/>
                    </a:cubicBezTo>
                    <a:cubicBezTo>
                      <a:pt x="278" y="244"/>
                      <a:pt x="262" y="245"/>
                      <a:pt x="255" y="250"/>
                    </a:cubicBezTo>
                    <a:cubicBezTo>
                      <a:pt x="245" y="257"/>
                      <a:pt x="236" y="267"/>
                      <a:pt x="225" y="273"/>
                    </a:cubicBezTo>
                    <a:cubicBezTo>
                      <a:pt x="205" y="284"/>
                      <a:pt x="164" y="303"/>
                      <a:pt x="164" y="303"/>
                    </a:cubicBezTo>
                    <a:cubicBezTo>
                      <a:pt x="117" y="354"/>
                      <a:pt x="262" y="303"/>
                      <a:pt x="285" y="296"/>
                    </a:cubicBezTo>
                    <a:cubicBezTo>
                      <a:pt x="295" y="298"/>
                      <a:pt x="313" y="293"/>
                      <a:pt x="316" y="303"/>
                    </a:cubicBezTo>
                    <a:cubicBezTo>
                      <a:pt x="319" y="312"/>
                      <a:pt x="301" y="314"/>
                      <a:pt x="293" y="319"/>
                    </a:cubicBezTo>
                    <a:cubicBezTo>
                      <a:pt x="269" y="333"/>
                      <a:pt x="244" y="348"/>
                      <a:pt x="217" y="356"/>
                    </a:cubicBezTo>
                    <a:cubicBezTo>
                      <a:pt x="194" y="391"/>
                      <a:pt x="196" y="380"/>
                      <a:pt x="232" y="364"/>
                    </a:cubicBezTo>
                    <a:cubicBezTo>
                      <a:pt x="262" y="351"/>
                      <a:pt x="292" y="342"/>
                      <a:pt x="247" y="356"/>
                    </a:cubicBezTo>
                    <a:cubicBezTo>
                      <a:pt x="217" y="378"/>
                      <a:pt x="191" y="394"/>
                      <a:pt x="156" y="409"/>
                    </a:cubicBezTo>
                    <a:cubicBezTo>
                      <a:pt x="149" y="412"/>
                      <a:pt x="126" y="417"/>
                      <a:pt x="134" y="417"/>
                    </a:cubicBezTo>
                    <a:cubicBezTo>
                      <a:pt x="152" y="417"/>
                      <a:pt x="169" y="412"/>
                      <a:pt x="187" y="409"/>
                    </a:cubicBezTo>
                    <a:cubicBezTo>
                      <a:pt x="213" y="401"/>
                      <a:pt x="255" y="387"/>
                      <a:pt x="278" y="394"/>
                    </a:cubicBezTo>
                    <a:cubicBezTo>
                      <a:pt x="293" y="399"/>
                      <a:pt x="248" y="406"/>
                      <a:pt x="232" y="409"/>
                    </a:cubicBezTo>
                    <a:cubicBezTo>
                      <a:pt x="205" y="414"/>
                      <a:pt x="177" y="414"/>
                      <a:pt x="149" y="417"/>
                    </a:cubicBezTo>
                    <a:cubicBezTo>
                      <a:pt x="139" y="412"/>
                      <a:pt x="119" y="413"/>
                      <a:pt x="119" y="402"/>
                    </a:cubicBezTo>
                    <a:cubicBezTo>
                      <a:pt x="119" y="391"/>
                      <a:pt x="139" y="391"/>
                      <a:pt x="149" y="387"/>
                    </a:cubicBezTo>
                    <a:cubicBezTo>
                      <a:pt x="194" y="367"/>
                      <a:pt x="246" y="374"/>
                      <a:pt x="58" y="387"/>
                    </a:cubicBezTo>
                    <a:cubicBezTo>
                      <a:pt x="45" y="384"/>
                      <a:pt x="20" y="392"/>
                      <a:pt x="20" y="379"/>
                    </a:cubicBezTo>
                    <a:cubicBezTo>
                      <a:pt x="20" y="365"/>
                      <a:pt x="45" y="369"/>
                      <a:pt x="58" y="364"/>
                    </a:cubicBezTo>
                    <a:cubicBezTo>
                      <a:pt x="73" y="359"/>
                      <a:pt x="88" y="354"/>
                      <a:pt x="103" y="349"/>
                    </a:cubicBezTo>
                    <a:cubicBezTo>
                      <a:pt x="113" y="346"/>
                      <a:pt x="145" y="341"/>
                      <a:pt x="134" y="341"/>
                    </a:cubicBezTo>
                    <a:cubicBezTo>
                      <a:pt x="121" y="341"/>
                      <a:pt x="109" y="346"/>
                      <a:pt x="96" y="349"/>
                    </a:cubicBezTo>
                    <a:cubicBezTo>
                      <a:pt x="88" y="351"/>
                      <a:pt x="81" y="354"/>
                      <a:pt x="73" y="356"/>
                    </a:cubicBezTo>
                    <a:cubicBezTo>
                      <a:pt x="65" y="359"/>
                      <a:pt x="58" y="361"/>
                      <a:pt x="50" y="364"/>
                    </a:cubicBezTo>
                    <a:cubicBezTo>
                      <a:pt x="40" y="372"/>
                      <a:pt x="30" y="379"/>
                      <a:pt x="20" y="387"/>
                    </a:cubicBezTo>
                    <a:cubicBezTo>
                      <a:pt x="0" y="402"/>
                      <a:pt x="71" y="381"/>
                      <a:pt x="96" y="379"/>
                    </a:cubicBezTo>
                    <a:cubicBezTo>
                      <a:pt x="136" y="376"/>
                      <a:pt x="177" y="374"/>
                      <a:pt x="217" y="372"/>
                    </a:cubicBezTo>
                    <a:cubicBezTo>
                      <a:pt x="217" y="372"/>
                      <a:pt x="198" y="389"/>
                      <a:pt x="187" y="394"/>
                    </a:cubicBezTo>
                    <a:cubicBezTo>
                      <a:pt x="170" y="401"/>
                      <a:pt x="152" y="404"/>
                      <a:pt x="134" y="409"/>
                    </a:cubicBezTo>
                    <a:cubicBezTo>
                      <a:pt x="164" y="365"/>
                      <a:pt x="210" y="361"/>
                      <a:pt x="255" y="341"/>
                    </a:cubicBezTo>
                    <a:cubicBezTo>
                      <a:pt x="263" y="337"/>
                      <a:pt x="278" y="335"/>
                      <a:pt x="278" y="326"/>
                    </a:cubicBezTo>
                    <a:cubicBezTo>
                      <a:pt x="278" y="318"/>
                      <a:pt x="263" y="331"/>
                      <a:pt x="255" y="334"/>
                    </a:cubicBezTo>
                    <a:cubicBezTo>
                      <a:pt x="242" y="339"/>
                      <a:pt x="230" y="346"/>
                      <a:pt x="217" y="349"/>
                    </a:cubicBezTo>
                    <a:cubicBezTo>
                      <a:pt x="179" y="358"/>
                      <a:pt x="103" y="372"/>
                      <a:pt x="103" y="372"/>
                    </a:cubicBezTo>
                    <a:cubicBezTo>
                      <a:pt x="88" y="369"/>
                      <a:pt x="70" y="373"/>
                      <a:pt x="58" y="364"/>
                    </a:cubicBezTo>
                    <a:cubicBezTo>
                      <a:pt x="51" y="359"/>
                      <a:pt x="74" y="359"/>
                      <a:pt x="81" y="356"/>
                    </a:cubicBezTo>
                    <a:cubicBezTo>
                      <a:pt x="149" y="326"/>
                      <a:pt x="101" y="339"/>
                      <a:pt x="164" y="326"/>
                    </a:cubicBezTo>
                    <a:cubicBezTo>
                      <a:pt x="164" y="326"/>
                      <a:pt x="144" y="332"/>
                      <a:pt x="134" y="334"/>
                    </a:cubicBezTo>
                    <a:cubicBezTo>
                      <a:pt x="116" y="337"/>
                      <a:pt x="99" y="339"/>
                      <a:pt x="81" y="341"/>
                    </a:cubicBezTo>
                    <a:cubicBezTo>
                      <a:pt x="138" y="299"/>
                      <a:pt x="100" y="325"/>
                      <a:pt x="202" y="273"/>
                    </a:cubicBezTo>
                    <a:cubicBezTo>
                      <a:pt x="226" y="261"/>
                      <a:pt x="296" y="220"/>
                      <a:pt x="270" y="228"/>
                    </a:cubicBezTo>
                    <a:cubicBezTo>
                      <a:pt x="232" y="239"/>
                      <a:pt x="255" y="234"/>
                      <a:pt x="202" y="243"/>
                    </a:cubicBezTo>
                    <a:cubicBezTo>
                      <a:pt x="192" y="248"/>
                      <a:pt x="183" y="262"/>
                      <a:pt x="172" y="258"/>
                    </a:cubicBezTo>
                    <a:cubicBezTo>
                      <a:pt x="164" y="255"/>
                      <a:pt x="173" y="241"/>
                      <a:pt x="179" y="235"/>
                    </a:cubicBezTo>
                    <a:cubicBezTo>
                      <a:pt x="192" y="222"/>
                      <a:pt x="210" y="215"/>
                      <a:pt x="225" y="205"/>
                    </a:cubicBezTo>
                    <a:cubicBezTo>
                      <a:pt x="232" y="195"/>
                      <a:pt x="238" y="184"/>
                      <a:pt x="247" y="175"/>
                    </a:cubicBezTo>
                    <a:cubicBezTo>
                      <a:pt x="269" y="152"/>
                      <a:pt x="285" y="164"/>
                      <a:pt x="247" y="152"/>
                    </a:cubicBezTo>
                    <a:cubicBezTo>
                      <a:pt x="203" y="162"/>
                      <a:pt x="207" y="173"/>
                      <a:pt x="164" y="152"/>
                    </a:cubicBezTo>
                    <a:cubicBezTo>
                      <a:pt x="221" y="124"/>
                      <a:pt x="170" y="153"/>
                      <a:pt x="217" y="114"/>
                    </a:cubicBezTo>
                    <a:cubicBezTo>
                      <a:pt x="237" y="98"/>
                      <a:pt x="257" y="94"/>
                      <a:pt x="217" y="106"/>
                    </a:cubicBezTo>
                    <a:cubicBezTo>
                      <a:pt x="151" y="172"/>
                      <a:pt x="242" y="70"/>
                      <a:pt x="270" y="137"/>
                    </a:cubicBezTo>
                    <a:cubicBezTo>
                      <a:pt x="274" y="146"/>
                      <a:pt x="205" y="169"/>
                      <a:pt x="187" y="175"/>
                    </a:cubicBezTo>
                    <a:cubicBezTo>
                      <a:pt x="225" y="187"/>
                      <a:pt x="209" y="174"/>
                      <a:pt x="187" y="205"/>
                    </a:cubicBezTo>
                    <a:cubicBezTo>
                      <a:pt x="180" y="214"/>
                      <a:pt x="177" y="225"/>
                      <a:pt x="172" y="235"/>
                    </a:cubicBezTo>
                    <a:cubicBezTo>
                      <a:pt x="210" y="238"/>
                      <a:pt x="253" y="223"/>
                      <a:pt x="285" y="243"/>
                    </a:cubicBezTo>
                    <a:cubicBezTo>
                      <a:pt x="300" y="252"/>
                      <a:pt x="257" y="266"/>
                      <a:pt x="247" y="281"/>
                    </a:cubicBezTo>
                    <a:cubicBezTo>
                      <a:pt x="231" y="305"/>
                      <a:pt x="215" y="321"/>
                      <a:pt x="194" y="341"/>
                    </a:cubicBezTo>
                    <a:cubicBezTo>
                      <a:pt x="229" y="344"/>
                      <a:pt x="266" y="339"/>
                      <a:pt x="300" y="349"/>
                    </a:cubicBezTo>
                    <a:cubicBezTo>
                      <a:pt x="311" y="352"/>
                      <a:pt x="280" y="358"/>
                      <a:pt x="270" y="364"/>
                    </a:cubicBezTo>
                    <a:cubicBezTo>
                      <a:pt x="262" y="369"/>
                      <a:pt x="254" y="374"/>
                      <a:pt x="247" y="379"/>
                    </a:cubicBezTo>
                    <a:cubicBezTo>
                      <a:pt x="215" y="402"/>
                      <a:pt x="201" y="407"/>
                      <a:pt x="164" y="417"/>
                    </a:cubicBezTo>
                    <a:cubicBezTo>
                      <a:pt x="189" y="401"/>
                      <a:pt x="214" y="392"/>
                      <a:pt x="240" y="379"/>
                    </a:cubicBezTo>
                    <a:cubicBezTo>
                      <a:pt x="209" y="369"/>
                      <a:pt x="182" y="379"/>
                      <a:pt x="149" y="379"/>
                    </a:cubicBezTo>
                    <a:lnTo>
                      <a:pt x="233" y="321"/>
                    </a:ln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it-IT"/>
              </a:p>
            </p:txBody>
          </p:sp>
          <p:grpSp>
            <p:nvGrpSpPr>
              <p:cNvPr id="407" name="Gruppo 214"/>
              <p:cNvGrpSpPr>
                <a:grpSpLocks/>
              </p:cNvGrpSpPr>
              <p:nvPr/>
            </p:nvGrpSpPr>
            <p:grpSpPr bwMode="auto">
              <a:xfrm>
                <a:off x="4932461" y="4590346"/>
                <a:ext cx="1375958" cy="431983"/>
                <a:chOff x="1692275" y="5561161"/>
                <a:chExt cx="4075113" cy="892175"/>
              </a:xfrm>
            </p:grpSpPr>
            <p:sp>
              <p:nvSpPr>
                <p:cNvPr id="432"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33"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34"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35"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36"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37"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38"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39"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40"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41"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42"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43"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44"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45"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08" name="Gruppo 407"/>
              <p:cNvGrpSpPr/>
              <p:nvPr/>
            </p:nvGrpSpPr>
            <p:grpSpPr>
              <a:xfrm>
                <a:off x="4932040" y="4725144"/>
                <a:ext cx="397944" cy="284606"/>
                <a:chOff x="3763926" y="4019107"/>
                <a:chExt cx="474674" cy="395199"/>
              </a:xfrm>
            </p:grpSpPr>
            <p:sp>
              <p:nvSpPr>
                <p:cNvPr id="430" name="Figura a mano libera 42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09" name="Gruppo 408"/>
              <p:cNvGrpSpPr/>
              <p:nvPr/>
            </p:nvGrpSpPr>
            <p:grpSpPr>
              <a:xfrm>
                <a:off x="4932040" y="4365104"/>
                <a:ext cx="397944" cy="284606"/>
                <a:chOff x="3763926" y="4019107"/>
                <a:chExt cx="474674" cy="395199"/>
              </a:xfrm>
            </p:grpSpPr>
            <p:sp>
              <p:nvSpPr>
                <p:cNvPr id="428" name="Figura a mano libera 42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0" name="Gruppo 409"/>
              <p:cNvGrpSpPr/>
              <p:nvPr/>
            </p:nvGrpSpPr>
            <p:grpSpPr>
              <a:xfrm>
                <a:off x="5508104" y="4440538"/>
                <a:ext cx="397944" cy="284606"/>
                <a:chOff x="3763926" y="4019107"/>
                <a:chExt cx="474674" cy="395199"/>
              </a:xfrm>
            </p:grpSpPr>
            <p:sp>
              <p:nvSpPr>
                <p:cNvPr id="426" name="Figura a mano libera 42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1" name="Gruppo 410"/>
              <p:cNvGrpSpPr/>
              <p:nvPr/>
            </p:nvGrpSpPr>
            <p:grpSpPr>
              <a:xfrm>
                <a:off x="5182168" y="4728570"/>
                <a:ext cx="397944" cy="284606"/>
                <a:chOff x="3763926" y="4019107"/>
                <a:chExt cx="474674" cy="395199"/>
              </a:xfrm>
            </p:grpSpPr>
            <p:sp>
              <p:nvSpPr>
                <p:cNvPr id="424" name="Figura a mano libera 42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2" name="Gruppo 411"/>
              <p:cNvGrpSpPr/>
              <p:nvPr/>
            </p:nvGrpSpPr>
            <p:grpSpPr>
              <a:xfrm>
                <a:off x="5614216" y="4584554"/>
                <a:ext cx="397944" cy="284606"/>
                <a:chOff x="3763926" y="4019107"/>
                <a:chExt cx="474674" cy="395199"/>
              </a:xfrm>
            </p:grpSpPr>
            <p:sp>
              <p:nvSpPr>
                <p:cNvPr id="422" name="Figura a mano libera 42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3" name="Gruppo 412"/>
              <p:cNvGrpSpPr/>
              <p:nvPr/>
            </p:nvGrpSpPr>
            <p:grpSpPr>
              <a:xfrm>
                <a:off x="5254176" y="4440538"/>
                <a:ext cx="397944" cy="284606"/>
                <a:chOff x="3763926" y="4019107"/>
                <a:chExt cx="474674" cy="395199"/>
              </a:xfrm>
            </p:grpSpPr>
            <p:sp>
              <p:nvSpPr>
                <p:cNvPr id="420" name="Figura a mano libera 41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4" name="Gruppo 413"/>
              <p:cNvGrpSpPr/>
              <p:nvPr/>
            </p:nvGrpSpPr>
            <p:grpSpPr>
              <a:xfrm>
                <a:off x="4678112" y="4512546"/>
                <a:ext cx="397944" cy="284606"/>
                <a:chOff x="3763926" y="4019107"/>
                <a:chExt cx="474674" cy="395199"/>
              </a:xfrm>
            </p:grpSpPr>
            <p:sp>
              <p:nvSpPr>
                <p:cNvPr id="418" name="Figura a mano libera 41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415" name="Gruppo 414"/>
              <p:cNvGrpSpPr/>
              <p:nvPr/>
            </p:nvGrpSpPr>
            <p:grpSpPr>
              <a:xfrm>
                <a:off x="5182168" y="4584554"/>
                <a:ext cx="397944" cy="284606"/>
                <a:chOff x="3763926" y="4019107"/>
                <a:chExt cx="474674" cy="395199"/>
              </a:xfrm>
            </p:grpSpPr>
            <p:sp>
              <p:nvSpPr>
                <p:cNvPr id="416" name="Figura a mano libera 41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24" name="Gruppo 23"/>
          <p:cNvGrpSpPr/>
          <p:nvPr/>
        </p:nvGrpSpPr>
        <p:grpSpPr>
          <a:xfrm rot="20482267">
            <a:off x="6709127" y="5506086"/>
            <a:ext cx="973774" cy="410711"/>
            <a:chOff x="2987824" y="3068960"/>
            <a:chExt cx="1694087" cy="627265"/>
          </a:xfrm>
        </p:grpSpPr>
        <p:grpSp>
          <p:nvGrpSpPr>
            <p:cNvPr id="323" name="Gruppo 322"/>
            <p:cNvGrpSpPr/>
            <p:nvPr/>
          </p:nvGrpSpPr>
          <p:grpSpPr>
            <a:xfrm>
              <a:off x="2987824" y="3068960"/>
              <a:ext cx="1214832" cy="411241"/>
              <a:chOff x="4678112" y="4365104"/>
              <a:chExt cx="1630307" cy="657225"/>
            </a:xfrm>
          </p:grpSpPr>
          <p:grpSp>
            <p:nvGrpSpPr>
              <p:cNvPr id="365" name="Gruppo 214"/>
              <p:cNvGrpSpPr>
                <a:grpSpLocks/>
              </p:cNvGrpSpPr>
              <p:nvPr/>
            </p:nvGrpSpPr>
            <p:grpSpPr bwMode="auto">
              <a:xfrm>
                <a:off x="4932461" y="4590346"/>
                <a:ext cx="1375958" cy="431983"/>
                <a:chOff x="1692275" y="5561161"/>
                <a:chExt cx="4075113" cy="892175"/>
              </a:xfrm>
            </p:grpSpPr>
            <p:sp>
              <p:nvSpPr>
                <p:cNvPr id="390"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91"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92"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93"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94"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95"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96"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97"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98"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99"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00"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01"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402"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403"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66" name="Gruppo 365"/>
              <p:cNvGrpSpPr/>
              <p:nvPr/>
            </p:nvGrpSpPr>
            <p:grpSpPr>
              <a:xfrm>
                <a:off x="4932040" y="4725144"/>
                <a:ext cx="397944" cy="284606"/>
                <a:chOff x="3763926" y="4019107"/>
                <a:chExt cx="474674" cy="395199"/>
              </a:xfrm>
            </p:grpSpPr>
            <p:sp>
              <p:nvSpPr>
                <p:cNvPr id="388" name="Figura a mano libera 38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67" name="Gruppo 366"/>
              <p:cNvGrpSpPr/>
              <p:nvPr/>
            </p:nvGrpSpPr>
            <p:grpSpPr>
              <a:xfrm>
                <a:off x="4932040" y="4365104"/>
                <a:ext cx="397944" cy="284606"/>
                <a:chOff x="3763926" y="4019107"/>
                <a:chExt cx="474674" cy="395199"/>
              </a:xfrm>
            </p:grpSpPr>
            <p:sp>
              <p:nvSpPr>
                <p:cNvPr id="386" name="Figura a mano libera 38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68" name="Gruppo 367"/>
              <p:cNvGrpSpPr/>
              <p:nvPr/>
            </p:nvGrpSpPr>
            <p:grpSpPr>
              <a:xfrm>
                <a:off x="5508104" y="4440579"/>
                <a:ext cx="397944" cy="284610"/>
                <a:chOff x="3763926" y="4019107"/>
                <a:chExt cx="474674" cy="395199"/>
              </a:xfrm>
            </p:grpSpPr>
            <p:sp>
              <p:nvSpPr>
                <p:cNvPr id="384" name="Figura a mano libera 38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69" name="Gruppo 368"/>
              <p:cNvGrpSpPr/>
              <p:nvPr/>
            </p:nvGrpSpPr>
            <p:grpSpPr>
              <a:xfrm>
                <a:off x="5182168" y="4728570"/>
                <a:ext cx="397944" cy="284606"/>
                <a:chOff x="3763926" y="4019107"/>
                <a:chExt cx="474674" cy="395199"/>
              </a:xfrm>
            </p:grpSpPr>
            <p:sp>
              <p:nvSpPr>
                <p:cNvPr id="382" name="Figura a mano libera 38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70" name="Gruppo 369"/>
              <p:cNvGrpSpPr/>
              <p:nvPr/>
            </p:nvGrpSpPr>
            <p:grpSpPr>
              <a:xfrm>
                <a:off x="5614216" y="4584554"/>
                <a:ext cx="397944" cy="284606"/>
                <a:chOff x="3763926" y="4019107"/>
                <a:chExt cx="474674" cy="395199"/>
              </a:xfrm>
            </p:grpSpPr>
            <p:sp>
              <p:nvSpPr>
                <p:cNvPr id="380" name="Figura a mano libera 37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71" name="Gruppo 370"/>
              <p:cNvGrpSpPr/>
              <p:nvPr/>
            </p:nvGrpSpPr>
            <p:grpSpPr>
              <a:xfrm>
                <a:off x="5254176" y="4440538"/>
                <a:ext cx="397944" cy="284606"/>
                <a:chOff x="3763926" y="4019107"/>
                <a:chExt cx="474674" cy="395199"/>
              </a:xfrm>
            </p:grpSpPr>
            <p:sp>
              <p:nvSpPr>
                <p:cNvPr id="378" name="Figura a mano libera 37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72" name="Gruppo 371"/>
              <p:cNvGrpSpPr/>
              <p:nvPr/>
            </p:nvGrpSpPr>
            <p:grpSpPr>
              <a:xfrm>
                <a:off x="4678112" y="4512546"/>
                <a:ext cx="397944" cy="284606"/>
                <a:chOff x="3763926" y="4019107"/>
                <a:chExt cx="474674" cy="395199"/>
              </a:xfrm>
            </p:grpSpPr>
            <p:sp>
              <p:nvSpPr>
                <p:cNvPr id="376" name="Figura a mano libera 37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73" name="Gruppo 372"/>
              <p:cNvGrpSpPr/>
              <p:nvPr/>
            </p:nvGrpSpPr>
            <p:grpSpPr>
              <a:xfrm>
                <a:off x="5182168" y="4584554"/>
                <a:ext cx="397944" cy="284606"/>
                <a:chOff x="3763926" y="4019107"/>
                <a:chExt cx="474674" cy="395199"/>
              </a:xfrm>
            </p:grpSpPr>
            <p:sp>
              <p:nvSpPr>
                <p:cNvPr id="374" name="Figura a mano libera 37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nvGrpSpPr>
            <p:cNvPr id="324" name="Gruppo 323"/>
            <p:cNvGrpSpPr/>
            <p:nvPr/>
          </p:nvGrpSpPr>
          <p:grpSpPr>
            <a:xfrm>
              <a:off x="3467079" y="3284984"/>
              <a:ext cx="1214832" cy="411241"/>
              <a:chOff x="4678112" y="4365104"/>
              <a:chExt cx="1630307" cy="657225"/>
            </a:xfrm>
          </p:grpSpPr>
          <p:grpSp>
            <p:nvGrpSpPr>
              <p:cNvPr id="325" name="Gruppo 214"/>
              <p:cNvGrpSpPr>
                <a:grpSpLocks/>
              </p:cNvGrpSpPr>
              <p:nvPr/>
            </p:nvGrpSpPr>
            <p:grpSpPr bwMode="auto">
              <a:xfrm>
                <a:off x="4932461" y="4590346"/>
                <a:ext cx="1375958" cy="431983"/>
                <a:chOff x="1692275" y="5561161"/>
                <a:chExt cx="4075113" cy="892175"/>
              </a:xfrm>
            </p:grpSpPr>
            <p:sp>
              <p:nvSpPr>
                <p:cNvPr id="350" name="Freeform 161"/>
                <p:cNvSpPr>
                  <a:spLocks/>
                </p:cNvSpPr>
                <p:nvPr/>
              </p:nvSpPr>
              <p:spPr bwMode="auto">
                <a:xfrm>
                  <a:off x="1692275" y="5626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51" name="Oval 164"/>
                <p:cNvSpPr>
                  <a:spLocks noChangeArrowheads="1"/>
                </p:cNvSpPr>
                <p:nvPr/>
              </p:nvSpPr>
              <p:spPr bwMode="auto">
                <a:xfrm>
                  <a:off x="2147888" y="5691336"/>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52" name="Freeform 166"/>
                <p:cNvSpPr>
                  <a:spLocks/>
                </p:cNvSpPr>
                <p:nvPr/>
              </p:nvSpPr>
              <p:spPr bwMode="auto">
                <a:xfrm>
                  <a:off x="1866900" y="5816748"/>
                  <a:ext cx="1104900" cy="255588"/>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53" name="Oval 167"/>
                <p:cNvSpPr>
                  <a:spLocks noChangeArrowheads="1"/>
                </p:cNvSpPr>
                <p:nvPr/>
              </p:nvSpPr>
              <p:spPr bwMode="auto">
                <a:xfrm>
                  <a:off x="2322513" y="5881836"/>
                  <a:ext cx="184150" cy="6826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54" name="Freeform 168"/>
                <p:cNvSpPr>
                  <a:spLocks/>
                </p:cNvSpPr>
                <p:nvPr/>
              </p:nvSpPr>
              <p:spPr bwMode="auto">
                <a:xfrm>
                  <a:off x="3265565" y="5816748"/>
                  <a:ext cx="1104899" cy="255587"/>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55" name="Oval 169"/>
                <p:cNvSpPr>
                  <a:spLocks noChangeArrowheads="1"/>
                </p:cNvSpPr>
                <p:nvPr/>
              </p:nvSpPr>
              <p:spPr bwMode="auto">
                <a:xfrm>
                  <a:off x="3671888" y="5940573"/>
                  <a:ext cx="184150"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56" name="Freeform 170"/>
                <p:cNvSpPr>
                  <a:spLocks/>
                </p:cNvSpPr>
                <p:nvPr/>
              </p:nvSpPr>
              <p:spPr bwMode="auto">
                <a:xfrm>
                  <a:off x="3381375" y="60088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57" name="Oval 171"/>
                <p:cNvSpPr>
                  <a:spLocks noChangeArrowheads="1"/>
                </p:cNvSpPr>
                <p:nvPr/>
              </p:nvSpPr>
              <p:spPr bwMode="auto">
                <a:xfrm>
                  <a:off x="3835400" y="6073923"/>
                  <a:ext cx="185738"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58" name="Freeform 173"/>
                <p:cNvSpPr>
                  <a:spLocks/>
                </p:cNvSpPr>
                <p:nvPr/>
              </p:nvSpPr>
              <p:spPr bwMode="auto">
                <a:xfrm>
                  <a:off x="4487863" y="6199336"/>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59" name="Oval 174"/>
                <p:cNvSpPr>
                  <a:spLocks noChangeArrowheads="1"/>
                </p:cNvSpPr>
                <p:nvPr/>
              </p:nvSpPr>
              <p:spPr bwMode="auto">
                <a:xfrm>
                  <a:off x="4941888" y="6264423"/>
                  <a:ext cx="185737"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60" name="Freeform 175"/>
                <p:cNvSpPr>
                  <a:spLocks/>
                </p:cNvSpPr>
                <p:nvPr/>
              </p:nvSpPr>
              <p:spPr bwMode="auto">
                <a:xfrm>
                  <a:off x="4487863" y="5561161"/>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61" name="Oval 176"/>
                <p:cNvSpPr>
                  <a:spLocks noChangeArrowheads="1"/>
                </p:cNvSpPr>
                <p:nvPr/>
              </p:nvSpPr>
              <p:spPr bwMode="auto">
                <a:xfrm>
                  <a:off x="5000625" y="5626248"/>
                  <a:ext cx="184150" cy="666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62" name="Freeform 177"/>
                <p:cNvSpPr>
                  <a:spLocks/>
                </p:cNvSpPr>
                <p:nvPr/>
              </p:nvSpPr>
              <p:spPr bwMode="auto">
                <a:xfrm>
                  <a:off x="4662488" y="5753248"/>
                  <a:ext cx="1104900" cy="25400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50000"/>
                  </a:schemeClr>
                </a:solidFill>
                <a:ln w="9525">
                  <a:solidFill>
                    <a:schemeClr val="tx1"/>
                  </a:solidFill>
                  <a:round/>
                  <a:headEnd/>
                  <a:tailEnd/>
                </a:ln>
              </p:spPr>
              <p:txBody>
                <a:bodyPr/>
                <a:lstStyle/>
                <a:p>
                  <a:endParaRPr lang="it-IT"/>
                </a:p>
              </p:txBody>
            </p:sp>
            <p:sp>
              <p:nvSpPr>
                <p:cNvPr id="363" name="Oval 178"/>
                <p:cNvSpPr>
                  <a:spLocks noChangeArrowheads="1"/>
                </p:cNvSpPr>
                <p:nvPr/>
              </p:nvSpPr>
              <p:spPr bwMode="auto">
                <a:xfrm>
                  <a:off x="5116513" y="5816748"/>
                  <a:ext cx="185737" cy="6826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26" name="Gruppo 325"/>
              <p:cNvGrpSpPr/>
              <p:nvPr/>
            </p:nvGrpSpPr>
            <p:grpSpPr>
              <a:xfrm>
                <a:off x="4932040" y="4725144"/>
                <a:ext cx="397944" cy="284606"/>
                <a:chOff x="3763926" y="4019107"/>
                <a:chExt cx="474674" cy="395199"/>
              </a:xfrm>
            </p:grpSpPr>
            <p:sp>
              <p:nvSpPr>
                <p:cNvPr id="348" name="Figura a mano libera 34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27" name="Gruppo 326"/>
              <p:cNvGrpSpPr/>
              <p:nvPr/>
            </p:nvGrpSpPr>
            <p:grpSpPr>
              <a:xfrm>
                <a:off x="4932040" y="4365104"/>
                <a:ext cx="397944" cy="284606"/>
                <a:chOff x="3763926" y="4019107"/>
                <a:chExt cx="474674" cy="395199"/>
              </a:xfrm>
            </p:grpSpPr>
            <p:sp>
              <p:nvSpPr>
                <p:cNvPr id="346" name="Figura a mano libera 34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28" name="Gruppo 327"/>
              <p:cNvGrpSpPr/>
              <p:nvPr/>
            </p:nvGrpSpPr>
            <p:grpSpPr>
              <a:xfrm>
                <a:off x="5508104" y="4440538"/>
                <a:ext cx="397944" cy="284606"/>
                <a:chOff x="3763926" y="4019107"/>
                <a:chExt cx="474674" cy="395199"/>
              </a:xfrm>
            </p:grpSpPr>
            <p:sp>
              <p:nvSpPr>
                <p:cNvPr id="344" name="Figura a mano libera 34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29" name="Gruppo 328"/>
              <p:cNvGrpSpPr/>
              <p:nvPr/>
            </p:nvGrpSpPr>
            <p:grpSpPr>
              <a:xfrm>
                <a:off x="5182168" y="4728570"/>
                <a:ext cx="397944" cy="284606"/>
                <a:chOff x="3763926" y="4019107"/>
                <a:chExt cx="474674" cy="395199"/>
              </a:xfrm>
            </p:grpSpPr>
            <p:sp>
              <p:nvSpPr>
                <p:cNvPr id="342" name="Figura a mano libera 341"/>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3"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30" name="Gruppo 329"/>
              <p:cNvGrpSpPr/>
              <p:nvPr/>
            </p:nvGrpSpPr>
            <p:grpSpPr>
              <a:xfrm>
                <a:off x="5614216" y="4584554"/>
                <a:ext cx="397944" cy="284606"/>
                <a:chOff x="3763926" y="4019107"/>
                <a:chExt cx="474674" cy="395199"/>
              </a:xfrm>
            </p:grpSpPr>
            <p:sp>
              <p:nvSpPr>
                <p:cNvPr id="340" name="Figura a mano libera 339"/>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1"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31" name="Gruppo 330"/>
              <p:cNvGrpSpPr/>
              <p:nvPr/>
            </p:nvGrpSpPr>
            <p:grpSpPr>
              <a:xfrm>
                <a:off x="5254176" y="4440538"/>
                <a:ext cx="397944" cy="284606"/>
                <a:chOff x="3763926" y="4019107"/>
                <a:chExt cx="474674" cy="395199"/>
              </a:xfrm>
            </p:grpSpPr>
            <p:sp>
              <p:nvSpPr>
                <p:cNvPr id="338" name="Figura a mano libera 337"/>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9"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32" name="Gruppo 331"/>
              <p:cNvGrpSpPr/>
              <p:nvPr/>
            </p:nvGrpSpPr>
            <p:grpSpPr>
              <a:xfrm>
                <a:off x="4678112" y="4512546"/>
                <a:ext cx="397944" cy="284606"/>
                <a:chOff x="3763926" y="4019107"/>
                <a:chExt cx="474674" cy="395199"/>
              </a:xfrm>
            </p:grpSpPr>
            <p:sp>
              <p:nvSpPr>
                <p:cNvPr id="336" name="Figura a mano libera 335"/>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7"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33" name="Gruppo 332"/>
              <p:cNvGrpSpPr/>
              <p:nvPr/>
            </p:nvGrpSpPr>
            <p:grpSpPr>
              <a:xfrm>
                <a:off x="5182168" y="4584554"/>
                <a:ext cx="397944" cy="284606"/>
                <a:chOff x="3763926" y="4019107"/>
                <a:chExt cx="474674" cy="395199"/>
              </a:xfrm>
            </p:grpSpPr>
            <p:sp>
              <p:nvSpPr>
                <p:cNvPr id="334" name="Figura a mano libera 333"/>
                <p:cNvSpPr/>
                <p:nvPr/>
              </p:nvSpPr>
              <p:spPr>
                <a:xfrm>
                  <a:off x="3763926" y="4019107"/>
                  <a:ext cx="474674" cy="395199"/>
                </a:xfrm>
                <a:custGeom>
                  <a:avLst/>
                  <a:gdLst>
                    <a:gd name="connsiteX0" fmla="*/ 69111 w 474674"/>
                    <a:gd name="connsiteY0" fmla="*/ 143540 h 395199"/>
                    <a:gd name="connsiteX1" fmla="*/ 164804 w 474674"/>
                    <a:gd name="connsiteY1" fmla="*/ 138223 h 395199"/>
                    <a:gd name="connsiteX2" fmla="*/ 196702 w 474674"/>
                    <a:gd name="connsiteY2" fmla="*/ 116958 h 395199"/>
                    <a:gd name="connsiteX3" fmla="*/ 228600 w 474674"/>
                    <a:gd name="connsiteY3" fmla="*/ 106326 h 395199"/>
                    <a:gd name="connsiteX4" fmla="*/ 239232 w 474674"/>
                    <a:gd name="connsiteY4" fmla="*/ 90377 h 395199"/>
                    <a:gd name="connsiteX5" fmla="*/ 292395 w 474674"/>
                    <a:gd name="connsiteY5" fmla="*/ 47846 h 395199"/>
                    <a:gd name="connsiteX6" fmla="*/ 313660 w 474674"/>
                    <a:gd name="connsiteY6" fmla="*/ 15949 h 395199"/>
                    <a:gd name="connsiteX7" fmla="*/ 324293 w 474674"/>
                    <a:gd name="connsiteY7" fmla="*/ 0 h 395199"/>
                    <a:gd name="connsiteX8" fmla="*/ 329609 w 474674"/>
                    <a:gd name="connsiteY8" fmla="*/ 15949 h 395199"/>
                    <a:gd name="connsiteX9" fmla="*/ 308344 w 474674"/>
                    <a:gd name="connsiteY9" fmla="*/ 53163 h 395199"/>
                    <a:gd name="connsiteX10" fmla="*/ 297711 w 474674"/>
                    <a:gd name="connsiteY10" fmla="*/ 69112 h 395199"/>
                    <a:gd name="connsiteX11" fmla="*/ 281762 w 474674"/>
                    <a:gd name="connsiteY11" fmla="*/ 85060 h 395199"/>
                    <a:gd name="connsiteX12" fmla="*/ 265814 w 474674"/>
                    <a:gd name="connsiteY12" fmla="*/ 106326 h 395199"/>
                    <a:gd name="connsiteX13" fmla="*/ 260497 w 474674"/>
                    <a:gd name="connsiteY13" fmla="*/ 191386 h 395199"/>
                    <a:gd name="connsiteX14" fmla="*/ 276446 w 474674"/>
                    <a:gd name="connsiteY14" fmla="*/ 207335 h 395199"/>
                    <a:gd name="connsiteX15" fmla="*/ 308344 w 474674"/>
                    <a:gd name="connsiteY15" fmla="*/ 233916 h 395199"/>
                    <a:gd name="connsiteX16" fmla="*/ 345558 w 474674"/>
                    <a:gd name="connsiteY16" fmla="*/ 276446 h 395199"/>
                    <a:gd name="connsiteX17" fmla="*/ 356190 w 474674"/>
                    <a:gd name="connsiteY17" fmla="*/ 292395 h 395199"/>
                    <a:gd name="connsiteX18" fmla="*/ 388088 w 474674"/>
                    <a:gd name="connsiteY18" fmla="*/ 318977 h 395199"/>
                    <a:gd name="connsiteX19" fmla="*/ 404037 w 474674"/>
                    <a:gd name="connsiteY19" fmla="*/ 324293 h 395199"/>
                    <a:gd name="connsiteX20" fmla="*/ 457200 w 474674"/>
                    <a:gd name="connsiteY20" fmla="*/ 377456 h 395199"/>
                    <a:gd name="connsiteX21" fmla="*/ 473148 w 474674"/>
                    <a:gd name="connsiteY21" fmla="*/ 393405 h 395199"/>
                    <a:gd name="connsiteX22" fmla="*/ 435934 w 474674"/>
                    <a:gd name="connsiteY22" fmla="*/ 388088 h 395199"/>
                    <a:gd name="connsiteX23" fmla="*/ 404037 w 474674"/>
                    <a:gd name="connsiteY23" fmla="*/ 372140 h 395199"/>
                    <a:gd name="connsiteX24" fmla="*/ 388088 w 474674"/>
                    <a:gd name="connsiteY24" fmla="*/ 361507 h 395199"/>
                    <a:gd name="connsiteX25" fmla="*/ 372139 w 474674"/>
                    <a:gd name="connsiteY25" fmla="*/ 356191 h 395199"/>
                    <a:gd name="connsiteX26" fmla="*/ 324293 w 474674"/>
                    <a:gd name="connsiteY26" fmla="*/ 340242 h 395199"/>
                    <a:gd name="connsiteX27" fmla="*/ 292395 w 474674"/>
                    <a:gd name="connsiteY27" fmla="*/ 324293 h 395199"/>
                    <a:gd name="connsiteX28" fmla="*/ 260497 w 474674"/>
                    <a:gd name="connsiteY28" fmla="*/ 297712 h 395199"/>
                    <a:gd name="connsiteX29" fmla="*/ 255181 w 474674"/>
                    <a:gd name="connsiteY29" fmla="*/ 276446 h 395199"/>
                    <a:gd name="connsiteX30" fmla="*/ 239232 w 474674"/>
                    <a:gd name="connsiteY30" fmla="*/ 260498 h 395199"/>
                    <a:gd name="connsiteX31" fmla="*/ 207334 w 474674"/>
                    <a:gd name="connsiteY31" fmla="*/ 223284 h 395199"/>
                    <a:gd name="connsiteX32" fmla="*/ 164804 w 474674"/>
                    <a:gd name="connsiteY32" fmla="*/ 207335 h 395199"/>
                    <a:gd name="connsiteX33" fmla="*/ 143539 w 474674"/>
                    <a:gd name="connsiteY33" fmla="*/ 196702 h 395199"/>
                    <a:gd name="connsiteX34" fmla="*/ 111641 w 474674"/>
                    <a:gd name="connsiteY34" fmla="*/ 175437 h 395199"/>
                    <a:gd name="connsiteX35" fmla="*/ 95693 w 474674"/>
                    <a:gd name="connsiteY35" fmla="*/ 164805 h 395199"/>
                    <a:gd name="connsiteX36" fmla="*/ 0 w 474674"/>
                    <a:gd name="connsiteY36" fmla="*/ 164805 h 39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4674" h="395199">
                      <a:moveTo>
                        <a:pt x="69111" y="143540"/>
                      </a:moveTo>
                      <a:cubicBezTo>
                        <a:pt x="101009" y="141768"/>
                        <a:pt x="133529" y="144739"/>
                        <a:pt x="164804" y="138223"/>
                      </a:cubicBezTo>
                      <a:cubicBezTo>
                        <a:pt x="177314" y="135617"/>
                        <a:pt x="184579" y="120999"/>
                        <a:pt x="196702" y="116958"/>
                      </a:cubicBezTo>
                      <a:lnTo>
                        <a:pt x="228600" y="106326"/>
                      </a:lnTo>
                      <a:cubicBezTo>
                        <a:pt x="232144" y="101010"/>
                        <a:pt x="234324" y="94467"/>
                        <a:pt x="239232" y="90377"/>
                      </a:cubicBezTo>
                      <a:cubicBezTo>
                        <a:pt x="276481" y="59335"/>
                        <a:pt x="250083" y="111312"/>
                        <a:pt x="292395" y="47846"/>
                      </a:cubicBezTo>
                      <a:lnTo>
                        <a:pt x="313660" y="15949"/>
                      </a:lnTo>
                      <a:lnTo>
                        <a:pt x="324293" y="0"/>
                      </a:lnTo>
                      <a:cubicBezTo>
                        <a:pt x="326065" y="5316"/>
                        <a:pt x="329609" y="10345"/>
                        <a:pt x="329609" y="15949"/>
                      </a:cubicBezTo>
                      <a:cubicBezTo>
                        <a:pt x="329609" y="29753"/>
                        <a:pt x="314820" y="44097"/>
                        <a:pt x="308344" y="53163"/>
                      </a:cubicBezTo>
                      <a:cubicBezTo>
                        <a:pt x="304630" y="58362"/>
                        <a:pt x="301802" y="64204"/>
                        <a:pt x="297711" y="69112"/>
                      </a:cubicBezTo>
                      <a:cubicBezTo>
                        <a:pt x="292898" y="74888"/>
                        <a:pt x="286655" y="79352"/>
                        <a:pt x="281762" y="85060"/>
                      </a:cubicBezTo>
                      <a:cubicBezTo>
                        <a:pt x="275996" y="91787"/>
                        <a:pt x="271130" y="99237"/>
                        <a:pt x="265814" y="106326"/>
                      </a:cubicBezTo>
                      <a:cubicBezTo>
                        <a:pt x="253920" y="142005"/>
                        <a:pt x="247120" y="147909"/>
                        <a:pt x="260497" y="191386"/>
                      </a:cubicBezTo>
                      <a:cubicBezTo>
                        <a:pt x="262708" y="198572"/>
                        <a:pt x="270670" y="202522"/>
                        <a:pt x="276446" y="207335"/>
                      </a:cubicBezTo>
                      <a:cubicBezTo>
                        <a:pt x="295847" y="223502"/>
                        <a:pt x="291176" y="211843"/>
                        <a:pt x="308344" y="233916"/>
                      </a:cubicBezTo>
                      <a:cubicBezTo>
                        <a:pt x="341741" y="276855"/>
                        <a:pt x="314682" y="255864"/>
                        <a:pt x="345558" y="276446"/>
                      </a:cubicBezTo>
                      <a:cubicBezTo>
                        <a:pt x="349102" y="281762"/>
                        <a:pt x="352100" y="287487"/>
                        <a:pt x="356190" y="292395"/>
                      </a:cubicBezTo>
                      <a:cubicBezTo>
                        <a:pt x="364587" y="302472"/>
                        <a:pt x="376141" y="313003"/>
                        <a:pt x="388088" y="318977"/>
                      </a:cubicBezTo>
                      <a:cubicBezTo>
                        <a:pt x="393100" y="321483"/>
                        <a:pt x="398721" y="322521"/>
                        <a:pt x="404037" y="324293"/>
                      </a:cubicBezTo>
                      <a:cubicBezTo>
                        <a:pt x="489081" y="380990"/>
                        <a:pt x="386330" y="306582"/>
                        <a:pt x="457200" y="377456"/>
                      </a:cubicBezTo>
                      <a:cubicBezTo>
                        <a:pt x="462516" y="382772"/>
                        <a:pt x="479873" y="390043"/>
                        <a:pt x="473148" y="393405"/>
                      </a:cubicBezTo>
                      <a:cubicBezTo>
                        <a:pt x="461940" y="399008"/>
                        <a:pt x="448339" y="389860"/>
                        <a:pt x="435934" y="388088"/>
                      </a:cubicBezTo>
                      <a:cubicBezTo>
                        <a:pt x="390226" y="357616"/>
                        <a:pt x="448060" y="394152"/>
                        <a:pt x="404037" y="372140"/>
                      </a:cubicBezTo>
                      <a:cubicBezTo>
                        <a:pt x="398322" y="369283"/>
                        <a:pt x="393803" y="364364"/>
                        <a:pt x="388088" y="361507"/>
                      </a:cubicBezTo>
                      <a:cubicBezTo>
                        <a:pt x="383076" y="359001"/>
                        <a:pt x="377386" y="358159"/>
                        <a:pt x="372139" y="356191"/>
                      </a:cubicBezTo>
                      <a:cubicBezTo>
                        <a:pt x="332098" y="341175"/>
                        <a:pt x="359928" y="349150"/>
                        <a:pt x="324293" y="340242"/>
                      </a:cubicBezTo>
                      <a:cubicBezTo>
                        <a:pt x="278585" y="309769"/>
                        <a:pt x="336416" y="346304"/>
                        <a:pt x="292395" y="324293"/>
                      </a:cubicBezTo>
                      <a:cubicBezTo>
                        <a:pt x="277594" y="316892"/>
                        <a:pt x="272253" y="309467"/>
                        <a:pt x="260497" y="297712"/>
                      </a:cubicBezTo>
                      <a:cubicBezTo>
                        <a:pt x="258725" y="290623"/>
                        <a:pt x="258806" y="282790"/>
                        <a:pt x="255181" y="276446"/>
                      </a:cubicBezTo>
                      <a:cubicBezTo>
                        <a:pt x="251451" y="269918"/>
                        <a:pt x="244045" y="266274"/>
                        <a:pt x="239232" y="260498"/>
                      </a:cubicBezTo>
                      <a:cubicBezTo>
                        <a:pt x="226262" y="244934"/>
                        <a:pt x="228062" y="235375"/>
                        <a:pt x="207334" y="223284"/>
                      </a:cubicBezTo>
                      <a:cubicBezTo>
                        <a:pt x="194256" y="215655"/>
                        <a:pt x="178780" y="213158"/>
                        <a:pt x="164804" y="207335"/>
                      </a:cubicBezTo>
                      <a:cubicBezTo>
                        <a:pt x="157489" y="204287"/>
                        <a:pt x="150335" y="200779"/>
                        <a:pt x="143539" y="196702"/>
                      </a:cubicBezTo>
                      <a:cubicBezTo>
                        <a:pt x="132581" y="190127"/>
                        <a:pt x="122274" y="182525"/>
                        <a:pt x="111641" y="175437"/>
                      </a:cubicBezTo>
                      <a:cubicBezTo>
                        <a:pt x="106325" y="171893"/>
                        <a:pt x="102082" y="164805"/>
                        <a:pt x="95693" y="164805"/>
                      </a:cubicBezTo>
                      <a:lnTo>
                        <a:pt x="0" y="164805"/>
                      </a:lnTo>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5" name="Oval 167"/>
                <p:cNvSpPr>
                  <a:spLocks noChangeArrowheads="1"/>
                </p:cNvSpPr>
                <p:nvPr/>
              </p:nvSpPr>
              <p:spPr bwMode="auto">
                <a:xfrm>
                  <a:off x="3933758" y="4188036"/>
                  <a:ext cx="62178" cy="3305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25" name="Gruppo 24"/>
          <p:cNvGrpSpPr/>
          <p:nvPr/>
        </p:nvGrpSpPr>
        <p:grpSpPr>
          <a:xfrm>
            <a:off x="3158637" y="5517232"/>
            <a:ext cx="2092160" cy="307151"/>
            <a:chOff x="3039445" y="5464412"/>
            <a:chExt cx="1624404" cy="349750"/>
          </a:xfrm>
        </p:grpSpPr>
        <p:grpSp>
          <p:nvGrpSpPr>
            <p:cNvPr id="288" name="Gruppo 18"/>
            <p:cNvGrpSpPr>
              <a:grpSpLocks/>
            </p:cNvGrpSpPr>
            <p:nvPr/>
          </p:nvGrpSpPr>
          <p:grpSpPr bwMode="auto">
            <a:xfrm>
              <a:off x="3759521" y="5629569"/>
              <a:ext cx="520436" cy="184593"/>
              <a:chOff x="1317094" y="4851305"/>
              <a:chExt cx="1037204" cy="401052"/>
            </a:xfrm>
          </p:grpSpPr>
          <p:grpSp>
            <p:nvGrpSpPr>
              <p:cNvPr id="290" name="Gruppo 16"/>
              <p:cNvGrpSpPr>
                <a:grpSpLocks/>
              </p:cNvGrpSpPr>
              <p:nvPr/>
            </p:nvGrpSpPr>
            <p:grpSpPr bwMode="auto">
              <a:xfrm>
                <a:off x="1317094" y="4995298"/>
                <a:ext cx="950650" cy="139758"/>
                <a:chOff x="1807459" y="5672642"/>
                <a:chExt cx="1612576" cy="141255"/>
              </a:xfrm>
            </p:grpSpPr>
            <p:sp>
              <p:nvSpPr>
                <p:cNvPr id="318"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19"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20" name="Freeform 168"/>
                <p:cNvSpPr>
                  <a:spLocks/>
                </p:cNvSpPr>
                <p:nvPr/>
              </p:nvSpPr>
              <p:spPr bwMode="auto">
                <a:xfrm>
                  <a:off x="2691232" y="5672645"/>
                  <a:ext cx="728803" cy="111480"/>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21"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22" name="Oval 171"/>
                <p:cNvSpPr>
                  <a:spLocks noChangeArrowheads="1"/>
                </p:cNvSpPr>
                <p:nvPr/>
              </p:nvSpPr>
              <p:spPr bwMode="auto">
                <a:xfrm>
                  <a:off x="3105897" y="5784815"/>
                  <a:ext cx="122514"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292" name="Oval 176"/>
              <p:cNvSpPr>
                <a:spLocks noChangeArrowheads="1"/>
              </p:cNvSpPr>
              <p:nvPr/>
            </p:nvSpPr>
            <p:spPr bwMode="auto">
              <a:xfrm>
                <a:off x="1770702" y="5157192"/>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nvGrpSpPr>
              <p:cNvPr id="296" name="Gruppo 246"/>
              <p:cNvGrpSpPr>
                <a:grpSpLocks/>
              </p:cNvGrpSpPr>
              <p:nvPr/>
            </p:nvGrpSpPr>
            <p:grpSpPr bwMode="auto">
              <a:xfrm>
                <a:off x="1605124" y="4851305"/>
                <a:ext cx="429644" cy="110300"/>
                <a:chOff x="1807459" y="5672642"/>
                <a:chExt cx="728801" cy="111481"/>
              </a:xfrm>
            </p:grpSpPr>
            <p:sp>
              <p:nvSpPr>
                <p:cNvPr id="313"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14"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97" name="Gruppo 277"/>
              <p:cNvGrpSpPr>
                <a:grpSpLocks/>
              </p:cNvGrpSpPr>
              <p:nvPr/>
            </p:nvGrpSpPr>
            <p:grpSpPr bwMode="auto">
              <a:xfrm>
                <a:off x="1403648" y="5015927"/>
                <a:ext cx="950650" cy="236430"/>
                <a:chOff x="1259632" y="5035334"/>
                <a:chExt cx="950650" cy="236430"/>
              </a:xfrm>
            </p:grpSpPr>
            <p:grpSp>
              <p:nvGrpSpPr>
                <p:cNvPr id="298" name="Gruppo 279"/>
                <p:cNvGrpSpPr>
                  <a:grpSpLocks/>
                </p:cNvGrpSpPr>
                <p:nvPr/>
              </p:nvGrpSpPr>
              <p:grpSpPr bwMode="auto">
                <a:xfrm>
                  <a:off x="1389101" y="5107342"/>
                  <a:ext cx="429644" cy="164422"/>
                  <a:chOff x="1807459" y="5617940"/>
                  <a:chExt cx="728801" cy="166183"/>
                </a:xfrm>
              </p:grpSpPr>
              <p:sp>
                <p:nvSpPr>
                  <p:cNvPr id="308"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09"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10"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302" name="Gruppo 287"/>
                <p:cNvGrpSpPr>
                  <a:grpSpLocks/>
                </p:cNvGrpSpPr>
                <p:nvPr/>
              </p:nvGrpSpPr>
              <p:grpSpPr bwMode="auto">
                <a:xfrm>
                  <a:off x="1259632" y="5035334"/>
                  <a:ext cx="950650" cy="164422"/>
                  <a:chOff x="1807459" y="5617940"/>
                  <a:chExt cx="1612576" cy="166183"/>
                </a:xfrm>
              </p:grpSpPr>
              <p:sp>
                <p:nvSpPr>
                  <p:cNvPr id="303"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04"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05"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306"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307"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187" name="Gruppo 18"/>
            <p:cNvGrpSpPr>
              <a:grpSpLocks/>
            </p:cNvGrpSpPr>
            <p:nvPr/>
          </p:nvGrpSpPr>
          <p:grpSpPr bwMode="auto">
            <a:xfrm>
              <a:off x="4078446" y="5566451"/>
              <a:ext cx="585403" cy="214583"/>
              <a:chOff x="1317094" y="4908355"/>
              <a:chExt cx="1166676" cy="466208"/>
            </a:xfrm>
          </p:grpSpPr>
          <p:grpSp>
            <p:nvGrpSpPr>
              <p:cNvPr id="259" name="Gruppo 16"/>
              <p:cNvGrpSpPr>
                <a:grpSpLocks/>
              </p:cNvGrpSpPr>
              <p:nvPr/>
            </p:nvGrpSpPr>
            <p:grpSpPr bwMode="auto">
              <a:xfrm>
                <a:off x="1317094" y="4995321"/>
                <a:ext cx="950650" cy="110300"/>
                <a:chOff x="1807459" y="5672642"/>
                <a:chExt cx="1612576" cy="111481"/>
              </a:xfrm>
            </p:grpSpPr>
            <p:sp>
              <p:nvSpPr>
                <p:cNvPr id="283"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84"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85"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86"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65" name="Gruppo 277"/>
              <p:cNvGrpSpPr>
                <a:grpSpLocks/>
              </p:cNvGrpSpPr>
              <p:nvPr/>
            </p:nvGrpSpPr>
            <p:grpSpPr bwMode="auto">
              <a:xfrm>
                <a:off x="1512903" y="4908355"/>
                <a:ext cx="970867" cy="466208"/>
                <a:chOff x="1368887" y="4927762"/>
                <a:chExt cx="970867" cy="466208"/>
              </a:xfrm>
            </p:grpSpPr>
            <p:grpSp>
              <p:nvGrpSpPr>
                <p:cNvPr id="266" name="Gruppo 279"/>
                <p:cNvGrpSpPr>
                  <a:grpSpLocks/>
                </p:cNvGrpSpPr>
                <p:nvPr/>
              </p:nvGrpSpPr>
              <p:grpSpPr bwMode="auto">
                <a:xfrm>
                  <a:off x="1910109" y="4927762"/>
                  <a:ext cx="429645" cy="110311"/>
                  <a:chOff x="2691234" y="5436463"/>
                  <a:chExt cx="728801" cy="111493"/>
                </a:xfrm>
              </p:grpSpPr>
              <p:sp>
                <p:nvSpPr>
                  <p:cNvPr id="275" name="Freeform 168"/>
                  <p:cNvSpPr>
                    <a:spLocks/>
                  </p:cNvSpPr>
                  <p:nvPr/>
                </p:nvSpPr>
                <p:spPr bwMode="auto">
                  <a:xfrm>
                    <a:off x="2691234" y="5436463"/>
                    <a:ext cx="728801" cy="111482"/>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77" name="Oval 171"/>
                  <p:cNvSpPr>
                    <a:spLocks noChangeArrowheads="1"/>
                  </p:cNvSpPr>
                  <p:nvPr/>
                </p:nvSpPr>
                <p:spPr bwMode="auto">
                  <a:xfrm>
                    <a:off x="2952738" y="5518873"/>
                    <a:ext cx="122515" cy="29083"/>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269" name="Freeform 177"/>
                <p:cNvSpPr>
                  <a:spLocks/>
                </p:cNvSpPr>
                <p:nvPr/>
              </p:nvSpPr>
              <p:spPr bwMode="auto">
                <a:xfrm>
                  <a:off x="1547663" y="5241079"/>
                  <a:ext cx="728803" cy="15289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71" name="Oval 164"/>
                <p:cNvSpPr>
                  <a:spLocks noChangeArrowheads="1"/>
                </p:cNvSpPr>
                <p:nvPr/>
              </p:nvSpPr>
              <p:spPr bwMode="auto">
                <a:xfrm>
                  <a:off x="1368887" y="5035368"/>
                  <a:ext cx="71607" cy="28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sp>
          <p:nvSpPr>
            <p:cNvPr id="188" name="Oval 167"/>
            <p:cNvSpPr>
              <a:spLocks noChangeArrowheads="1"/>
            </p:cNvSpPr>
            <p:nvPr/>
          </p:nvSpPr>
          <p:spPr bwMode="auto">
            <a:xfrm>
              <a:off x="4438809" y="5759345"/>
              <a:ext cx="35931" cy="13559"/>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nvGrpSpPr>
            <p:cNvPr id="224" name="Gruppo 18"/>
            <p:cNvGrpSpPr>
              <a:grpSpLocks/>
            </p:cNvGrpSpPr>
            <p:nvPr/>
          </p:nvGrpSpPr>
          <p:grpSpPr bwMode="auto">
            <a:xfrm>
              <a:off x="3039445" y="5487526"/>
              <a:ext cx="585402" cy="184595"/>
              <a:chOff x="1317094" y="4851305"/>
              <a:chExt cx="1166675" cy="401052"/>
            </a:xfrm>
          </p:grpSpPr>
          <p:grpSp>
            <p:nvGrpSpPr>
              <p:cNvPr id="226" name="Gruppo 16"/>
              <p:cNvGrpSpPr>
                <a:grpSpLocks/>
              </p:cNvGrpSpPr>
              <p:nvPr/>
            </p:nvGrpSpPr>
            <p:grpSpPr bwMode="auto">
              <a:xfrm>
                <a:off x="1317094" y="4995321"/>
                <a:ext cx="950650" cy="110300"/>
                <a:chOff x="1807459" y="5672642"/>
                <a:chExt cx="1612576" cy="111481"/>
              </a:xfrm>
            </p:grpSpPr>
            <p:sp>
              <p:nvSpPr>
                <p:cNvPr id="254"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55"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56"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57"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32" name="Gruppo 246"/>
              <p:cNvGrpSpPr>
                <a:grpSpLocks/>
              </p:cNvGrpSpPr>
              <p:nvPr/>
            </p:nvGrpSpPr>
            <p:grpSpPr bwMode="auto">
              <a:xfrm>
                <a:off x="1605125" y="4851305"/>
                <a:ext cx="773483" cy="110300"/>
                <a:chOff x="1807459" y="5672642"/>
                <a:chExt cx="1312051" cy="111481"/>
              </a:xfrm>
            </p:grpSpPr>
            <p:sp>
              <p:nvSpPr>
                <p:cNvPr id="249"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50"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51"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33" name="Gruppo 277"/>
              <p:cNvGrpSpPr>
                <a:grpSpLocks/>
              </p:cNvGrpSpPr>
              <p:nvPr/>
            </p:nvGrpSpPr>
            <p:grpSpPr bwMode="auto">
              <a:xfrm>
                <a:off x="1403648" y="5015893"/>
                <a:ext cx="1080121" cy="236464"/>
                <a:chOff x="1259632" y="5035300"/>
                <a:chExt cx="1080121" cy="236464"/>
              </a:xfrm>
            </p:grpSpPr>
            <p:grpSp>
              <p:nvGrpSpPr>
                <p:cNvPr id="234" name="Gruppo 279"/>
                <p:cNvGrpSpPr>
                  <a:grpSpLocks/>
                </p:cNvGrpSpPr>
                <p:nvPr/>
              </p:nvGrpSpPr>
              <p:grpSpPr bwMode="auto">
                <a:xfrm>
                  <a:off x="1498366" y="5107342"/>
                  <a:ext cx="841387" cy="164422"/>
                  <a:chOff x="1992801" y="5617940"/>
                  <a:chExt cx="1427234" cy="166183"/>
                </a:xfrm>
              </p:grpSpPr>
              <p:sp>
                <p:nvSpPr>
                  <p:cNvPr id="243"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45"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46"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238" name="Gruppo 287"/>
                <p:cNvGrpSpPr>
                  <a:grpSpLocks/>
                </p:cNvGrpSpPr>
                <p:nvPr/>
              </p:nvGrpSpPr>
              <p:grpSpPr bwMode="auto">
                <a:xfrm>
                  <a:off x="1259632" y="5035300"/>
                  <a:ext cx="429645" cy="164421"/>
                  <a:chOff x="1807459" y="5617940"/>
                  <a:chExt cx="728801" cy="166183"/>
                </a:xfrm>
              </p:grpSpPr>
              <p:sp>
                <p:nvSpPr>
                  <p:cNvPr id="239"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40"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41"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grpSp>
          <p:nvGrpSpPr>
            <p:cNvPr id="190" name="Gruppo 18"/>
            <p:cNvGrpSpPr>
              <a:grpSpLocks/>
            </p:cNvGrpSpPr>
            <p:nvPr/>
          </p:nvGrpSpPr>
          <p:grpSpPr bwMode="auto">
            <a:xfrm>
              <a:off x="3358365" y="5464412"/>
              <a:ext cx="585402" cy="185265"/>
              <a:chOff x="1317094" y="4995298"/>
              <a:chExt cx="1166675" cy="402509"/>
            </a:xfrm>
          </p:grpSpPr>
          <p:grpSp>
            <p:nvGrpSpPr>
              <p:cNvPr id="192" name="Gruppo 16"/>
              <p:cNvGrpSpPr>
                <a:grpSpLocks/>
              </p:cNvGrpSpPr>
              <p:nvPr/>
            </p:nvGrpSpPr>
            <p:grpSpPr bwMode="auto">
              <a:xfrm>
                <a:off x="1317094" y="4995298"/>
                <a:ext cx="950650" cy="139758"/>
                <a:chOff x="1807459" y="5672642"/>
                <a:chExt cx="1612576" cy="141255"/>
              </a:xfrm>
            </p:grpSpPr>
            <p:sp>
              <p:nvSpPr>
                <p:cNvPr id="219"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20"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21"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22"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23" name="Oval 171"/>
                <p:cNvSpPr>
                  <a:spLocks noChangeArrowheads="1"/>
                </p:cNvSpPr>
                <p:nvPr/>
              </p:nvSpPr>
              <p:spPr bwMode="auto">
                <a:xfrm>
                  <a:off x="3105897" y="5784815"/>
                  <a:ext cx="122514"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nvGrpSpPr>
              <p:cNvPr id="198" name="Gruppo 277"/>
              <p:cNvGrpSpPr>
                <a:grpSpLocks/>
              </p:cNvGrpSpPr>
              <p:nvPr/>
            </p:nvGrpSpPr>
            <p:grpSpPr bwMode="auto">
              <a:xfrm>
                <a:off x="1403648" y="5015927"/>
                <a:ext cx="1080121" cy="381880"/>
                <a:chOff x="1259632" y="5035334"/>
                <a:chExt cx="1080121" cy="381880"/>
              </a:xfrm>
            </p:grpSpPr>
            <p:grpSp>
              <p:nvGrpSpPr>
                <p:cNvPr id="199" name="Gruppo 279"/>
                <p:cNvGrpSpPr>
                  <a:grpSpLocks/>
                </p:cNvGrpSpPr>
                <p:nvPr/>
              </p:nvGrpSpPr>
              <p:grpSpPr bwMode="auto">
                <a:xfrm>
                  <a:off x="1498366" y="5107316"/>
                  <a:ext cx="841387" cy="239388"/>
                  <a:chOff x="1992801" y="5617940"/>
                  <a:chExt cx="1427234" cy="241953"/>
                </a:xfrm>
              </p:grpSpPr>
              <p:sp>
                <p:nvSpPr>
                  <p:cNvPr id="209"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11" name="Freeform 168"/>
                  <p:cNvSpPr>
                    <a:spLocks/>
                  </p:cNvSpPr>
                  <p:nvPr/>
                </p:nvSpPr>
                <p:spPr bwMode="auto">
                  <a:xfrm>
                    <a:off x="2691234" y="574841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13" name="Oval 171"/>
                  <p:cNvSpPr>
                    <a:spLocks noChangeArrowheads="1"/>
                  </p:cNvSpPr>
                  <p:nvPr/>
                </p:nvSpPr>
                <p:spPr bwMode="auto">
                  <a:xfrm>
                    <a:off x="3105897" y="5784815"/>
                    <a:ext cx="122514"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202" name="Freeform 177"/>
                <p:cNvSpPr>
                  <a:spLocks/>
                </p:cNvSpPr>
                <p:nvPr/>
              </p:nvSpPr>
              <p:spPr bwMode="auto">
                <a:xfrm>
                  <a:off x="1547664" y="5264322"/>
                  <a:ext cx="728803" cy="152892"/>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grpSp>
              <p:nvGrpSpPr>
                <p:cNvPr id="203" name="Gruppo 287"/>
                <p:cNvGrpSpPr>
                  <a:grpSpLocks/>
                </p:cNvGrpSpPr>
                <p:nvPr/>
              </p:nvGrpSpPr>
              <p:grpSpPr bwMode="auto">
                <a:xfrm>
                  <a:off x="1259632" y="5035334"/>
                  <a:ext cx="950650" cy="164422"/>
                  <a:chOff x="1807459" y="5617940"/>
                  <a:chExt cx="1612576" cy="166183"/>
                </a:xfrm>
              </p:grpSpPr>
              <p:sp>
                <p:nvSpPr>
                  <p:cNvPr id="204" name="Oval 164"/>
                  <p:cNvSpPr>
                    <a:spLocks noChangeArrowheads="1"/>
                  </p:cNvSpPr>
                  <p:nvPr/>
                </p:nvSpPr>
                <p:spPr bwMode="auto">
                  <a:xfrm>
                    <a:off x="1992801" y="5617940"/>
                    <a:ext cx="121467" cy="29082"/>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05" name="Freeform 166"/>
                  <p:cNvSpPr>
                    <a:spLocks/>
                  </p:cNvSpPr>
                  <p:nvPr/>
                </p:nvSpPr>
                <p:spPr bwMode="auto">
                  <a:xfrm>
                    <a:off x="1807459"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06" name="Oval 167"/>
                  <p:cNvSpPr>
                    <a:spLocks noChangeArrowheads="1"/>
                  </p:cNvSpPr>
                  <p:nvPr/>
                </p:nvSpPr>
                <p:spPr bwMode="auto">
                  <a:xfrm>
                    <a:off x="2107985" y="5701032"/>
                    <a:ext cx="121467" cy="29774"/>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07" name="Freeform 168"/>
                  <p:cNvSpPr>
                    <a:spLocks/>
                  </p:cNvSpPr>
                  <p:nvPr/>
                </p:nvSpPr>
                <p:spPr bwMode="auto">
                  <a:xfrm>
                    <a:off x="2691234" y="5672642"/>
                    <a:ext cx="728801" cy="111481"/>
                  </a:xfrm>
                  <a:custGeom>
                    <a:avLst/>
                    <a:gdLst>
                      <a:gd name="T0" fmla="*/ 0 w 447"/>
                      <a:gd name="T1" fmla="*/ 2147483647 h 183"/>
                      <a:gd name="T2" fmla="*/ 2147483647 w 447"/>
                      <a:gd name="T3" fmla="*/ 2147483647 h 183"/>
                      <a:gd name="T4" fmla="*/ 2147483647 w 447"/>
                      <a:gd name="T5" fmla="*/ 2147483647 h 183"/>
                      <a:gd name="T6" fmla="*/ 2147483647 w 447"/>
                      <a:gd name="T7" fmla="*/ 0 h 183"/>
                      <a:gd name="T8" fmla="*/ 2147483647 w 447"/>
                      <a:gd name="T9" fmla="*/ 2147483647 h 183"/>
                      <a:gd name="T10" fmla="*/ 2147483647 w 447"/>
                      <a:gd name="T11" fmla="*/ 2147483647 h 183"/>
                      <a:gd name="T12" fmla="*/ 2147483647 w 447"/>
                      <a:gd name="T13" fmla="*/ 2147483647 h 183"/>
                      <a:gd name="T14" fmla="*/ 2147483647 w 447"/>
                      <a:gd name="T15" fmla="*/ 2147483647 h 183"/>
                      <a:gd name="T16" fmla="*/ 2147483647 w 447"/>
                      <a:gd name="T17" fmla="*/ 2147483647 h 183"/>
                      <a:gd name="T18" fmla="*/ 2147483647 w 447"/>
                      <a:gd name="T19" fmla="*/ 2147483647 h 183"/>
                      <a:gd name="T20" fmla="*/ 2147483647 w 447"/>
                      <a:gd name="T21" fmla="*/ 2147483647 h 183"/>
                      <a:gd name="T22" fmla="*/ 2147483647 w 447"/>
                      <a:gd name="T23" fmla="*/ 2147483647 h 183"/>
                      <a:gd name="T24" fmla="*/ 0 w 447"/>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183"/>
                      <a:gd name="T41" fmla="*/ 447 w 447"/>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183">
                        <a:moveTo>
                          <a:pt x="0" y="91"/>
                        </a:moveTo>
                        <a:cubicBezTo>
                          <a:pt x="36" y="88"/>
                          <a:pt x="76" y="95"/>
                          <a:pt x="106" y="76"/>
                        </a:cubicBezTo>
                        <a:cubicBezTo>
                          <a:pt x="126" y="63"/>
                          <a:pt x="132" y="36"/>
                          <a:pt x="152" y="22"/>
                        </a:cubicBezTo>
                        <a:cubicBezTo>
                          <a:pt x="175" y="6"/>
                          <a:pt x="186" y="6"/>
                          <a:pt x="212" y="0"/>
                        </a:cubicBezTo>
                        <a:cubicBezTo>
                          <a:pt x="286" y="7"/>
                          <a:pt x="333" y="24"/>
                          <a:pt x="402" y="45"/>
                        </a:cubicBezTo>
                        <a:cubicBezTo>
                          <a:pt x="410" y="55"/>
                          <a:pt x="415" y="68"/>
                          <a:pt x="425" y="76"/>
                        </a:cubicBezTo>
                        <a:cubicBezTo>
                          <a:pt x="431" y="81"/>
                          <a:pt x="447" y="75"/>
                          <a:pt x="447" y="83"/>
                        </a:cubicBezTo>
                        <a:cubicBezTo>
                          <a:pt x="447" y="84"/>
                          <a:pt x="385" y="104"/>
                          <a:pt x="379" y="106"/>
                        </a:cubicBezTo>
                        <a:cubicBezTo>
                          <a:pt x="349" y="119"/>
                          <a:pt x="334" y="142"/>
                          <a:pt x="303" y="151"/>
                        </a:cubicBezTo>
                        <a:cubicBezTo>
                          <a:pt x="279" y="168"/>
                          <a:pt x="255" y="172"/>
                          <a:pt x="228" y="182"/>
                        </a:cubicBezTo>
                        <a:cubicBezTo>
                          <a:pt x="203" y="179"/>
                          <a:pt x="176" y="183"/>
                          <a:pt x="152" y="174"/>
                        </a:cubicBezTo>
                        <a:cubicBezTo>
                          <a:pt x="123" y="164"/>
                          <a:pt x="102" y="138"/>
                          <a:pt x="76" y="121"/>
                        </a:cubicBezTo>
                        <a:cubicBezTo>
                          <a:pt x="58" y="109"/>
                          <a:pt x="0" y="119"/>
                          <a:pt x="0" y="91"/>
                        </a:cubicBezTo>
                        <a:close/>
                      </a:path>
                    </a:pathLst>
                  </a:custGeom>
                  <a:solidFill>
                    <a:schemeClr val="accent6">
                      <a:lumMod val="60000"/>
                      <a:lumOff val="40000"/>
                    </a:schemeClr>
                  </a:solidFill>
                  <a:ln w="9525">
                    <a:solidFill>
                      <a:schemeClr val="tx1"/>
                    </a:solidFill>
                    <a:round/>
                    <a:headEnd/>
                    <a:tailEnd/>
                  </a:ln>
                </p:spPr>
                <p:txBody>
                  <a:bodyPr/>
                  <a:lstStyle/>
                  <a:p>
                    <a:endParaRPr lang="it-IT"/>
                  </a:p>
                </p:txBody>
              </p:sp>
              <p:sp>
                <p:nvSpPr>
                  <p:cNvPr id="208" name="Oval 169"/>
                  <p:cNvSpPr>
                    <a:spLocks noChangeArrowheads="1"/>
                  </p:cNvSpPr>
                  <p:nvPr/>
                </p:nvSpPr>
                <p:spPr bwMode="auto">
                  <a:xfrm>
                    <a:off x="2998043" y="5726651"/>
                    <a:ext cx="121467" cy="29775"/>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grpSp>
        </p:grpSp>
        <p:sp>
          <p:nvSpPr>
            <p:cNvPr id="191" name="Oval 167"/>
            <p:cNvSpPr>
              <a:spLocks noChangeArrowheads="1"/>
            </p:cNvSpPr>
            <p:nvPr/>
          </p:nvSpPr>
          <p:spPr bwMode="auto">
            <a:xfrm>
              <a:off x="3718729" y="5617277"/>
              <a:ext cx="35931" cy="13559"/>
            </a:xfrm>
            <a:prstGeom prst="ellipse">
              <a:avLst/>
            </a:prstGeom>
            <a:solidFill>
              <a:schemeClr val="bg1"/>
            </a:solidFill>
            <a:ln w="9525">
              <a:solidFill>
                <a:schemeClr val="bg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grpSp>
      <p:sp>
        <p:nvSpPr>
          <p:cNvPr id="26" name="Figura a mano libera 25"/>
          <p:cNvSpPr/>
          <p:nvPr/>
        </p:nvSpPr>
        <p:spPr>
          <a:xfrm>
            <a:off x="4818928" y="4875313"/>
            <a:ext cx="582879" cy="276059"/>
          </a:xfrm>
          <a:custGeom>
            <a:avLst/>
            <a:gdLst>
              <a:gd name="connsiteX0" fmla="*/ 5582 w 567557"/>
              <a:gd name="connsiteY0" fmla="*/ 119062 h 272733"/>
              <a:gd name="connsiteX1" fmla="*/ 43682 w 567557"/>
              <a:gd name="connsiteY1" fmla="*/ 109537 h 272733"/>
              <a:gd name="connsiteX2" fmla="*/ 67494 w 567557"/>
              <a:gd name="connsiteY2" fmla="*/ 100012 h 272733"/>
              <a:gd name="connsiteX3" fmla="*/ 91307 w 567557"/>
              <a:gd name="connsiteY3" fmla="*/ 95250 h 272733"/>
              <a:gd name="connsiteX4" fmla="*/ 157982 w 567557"/>
              <a:gd name="connsiteY4" fmla="*/ 80962 h 272733"/>
              <a:gd name="connsiteX5" fmla="*/ 191319 w 567557"/>
              <a:gd name="connsiteY5" fmla="*/ 66675 h 272733"/>
              <a:gd name="connsiteX6" fmla="*/ 205607 w 567557"/>
              <a:gd name="connsiteY6" fmla="*/ 57150 h 272733"/>
              <a:gd name="connsiteX7" fmla="*/ 234182 w 567557"/>
              <a:gd name="connsiteY7" fmla="*/ 47625 h 272733"/>
              <a:gd name="connsiteX8" fmla="*/ 262757 w 567557"/>
              <a:gd name="connsiteY8" fmla="*/ 23812 h 272733"/>
              <a:gd name="connsiteX9" fmla="*/ 272282 w 567557"/>
              <a:gd name="connsiteY9" fmla="*/ 9525 h 272733"/>
              <a:gd name="connsiteX10" fmla="*/ 291332 w 567557"/>
              <a:gd name="connsiteY10" fmla="*/ 0 h 272733"/>
              <a:gd name="connsiteX11" fmla="*/ 338957 w 567557"/>
              <a:gd name="connsiteY11" fmla="*/ 19050 h 272733"/>
              <a:gd name="connsiteX12" fmla="*/ 358007 w 567557"/>
              <a:gd name="connsiteY12" fmla="*/ 47625 h 272733"/>
              <a:gd name="connsiteX13" fmla="*/ 367532 w 567557"/>
              <a:gd name="connsiteY13" fmla="*/ 61912 h 272733"/>
              <a:gd name="connsiteX14" fmla="*/ 386582 w 567557"/>
              <a:gd name="connsiteY14" fmla="*/ 104775 h 272733"/>
              <a:gd name="connsiteX15" fmla="*/ 400869 w 567557"/>
              <a:gd name="connsiteY15" fmla="*/ 119062 h 272733"/>
              <a:gd name="connsiteX16" fmla="*/ 429444 w 567557"/>
              <a:gd name="connsiteY16" fmla="*/ 138112 h 272733"/>
              <a:gd name="connsiteX17" fmla="*/ 443732 w 567557"/>
              <a:gd name="connsiteY17" fmla="*/ 147637 h 272733"/>
              <a:gd name="connsiteX18" fmla="*/ 458019 w 567557"/>
              <a:gd name="connsiteY18" fmla="*/ 161925 h 272733"/>
              <a:gd name="connsiteX19" fmla="*/ 486594 w 567557"/>
              <a:gd name="connsiteY19" fmla="*/ 166687 h 272733"/>
              <a:gd name="connsiteX20" fmla="*/ 515169 w 567557"/>
              <a:gd name="connsiteY20" fmla="*/ 176212 h 272733"/>
              <a:gd name="connsiteX21" fmla="*/ 543744 w 567557"/>
              <a:gd name="connsiteY21" fmla="*/ 200025 h 272733"/>
              <a:gd name="connsiteX22" fmla="*/ 553269 w 567557"/>
              <a:gd name="connsiteY22" fmla="*/ 214312 h 272733"/>
              <a:gd name="connsiteX23" fmla="*/ 567557 w 567557"/>
              <a:gd name="connsiteY23" fmla="*/ 257175 h 272733"/>
              <a:gd name="connsiteX24" fmla="*/ 562794 w 567557"/>
              <a:gd name="connsiteY24" fmla="*/ 271462 h 272733"/>
              <a:gd name="connsiteX25" fmla="*/ 524694 w 567557"/>
              <a:gd name="connsiteY25" fmla="*/ 257175 h 272733"/>
              <a:gd name="connsiteX26" fmla="*/ 510407 w 567557"/>
              <a:gd name="connsiteY26" fmla="*/ 252412 h 272733"/>
              <a:gd name="connsiteX27" fmla="*/ 496119 w 567557"/>
              <a:gd name="connsiteY27" fmla="*/ 242887 h 272733"/>
              <a:gd name="connsiteX28" fmla="*/ 472307 w 567557"/>
              <a:gd name="connsiteY28" fmla="*/ 238125 h 272733"/>
              <a:gd name="connsiteX29" fmla="*/ 458019 w 567557"/>
              <a:gd name="connsiteY29" fmla="*/ 233362 h 272733"/>
              <a:gd name="connsiteX30" fmla="*/ 438969 w 567557"/>
              <a:gd name="connsiteY30" fmla="*/ 228600 h 272733"/>
              <a:gd name="connsiteX31" fmla="*/ 396107 w 567557"/>
              <a:gd name="connsiteY31" fmla="*/ 214312 h 272733"/>
              <a:gd name="connsiteX32" fmla="*/ 381819 w 567557"/>
              <a:gd name="connsiteY32" fmla="*/ 209550 h 272733"/>
              <a:gd name="connsiteX33" fmla="*/ 362769 w 567557"/>
              <a:gd name="connsiteY33" fmla="*/ 204787 h 272733"/>
              <a:gd name="connsiteX34" fmla="*/ 348482 w 567557"/>
              <a:gd name="connsiteY34" fmla="*/ 200025 h 272733"/>
              <a:gd name="connsiteX35" fmla="*/ 305619 w 567557"/>
              <a:gd name="connsiteY35" fmla="*/ 195262 h 272733"/>
              <a:gd name="connsiteX36" fmla="*/ 191319 w 567557"/>
              <a:gd name="connsiteY36" fmla="*/ 185737 h 272733"/>
              <a:gd name="connsiteX37" fmla="*/ 167507 w 567557"/>
              <a:gd name="connsiteY37" fmla="*/ 180975 h 272733"/>
              <a:gd name="connsiteX38" fmla="*/ 5582 w 567557"/>
              <a:gd name="connsiteY38" fmla="*/ 119062 h 27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7557" h="272733">
                <a:moveTo>
                  <a:pt x="5582" y="119062"/>
                </a:moveTo>
                <a:cubicBezTo>
                  <a:pt x="-15055" y="107156"/>
                  <a:pt x="26943" y="115814"/>
                  <a:pt x="43682" y="109537"/>
                </a:cubicBezTo>
                <a:cubicBezTo>
                  <a:pt x="51686" y="106535"/>
                  <a:pt x="59306" y="102468"/>
                  <a:pt x="67494" y="100012"/>
                </a:cubicBezTo>
                <a:cubicBezTo>
                  <a:pt x="75247" y="97686"/>
                  <a:pt x="83497" y="97380"/>
                  <a:pt x="91307" y="95250"/>
                </a:cubicBezTo>
                <a:cubicBezTo>
                  <a:pt x="148735" y="79589"/>
                  <a:pt x="88617" y="89633"/>
                  <a:pt x="157982" y="80962"/>
                </a:cubicBezTo>
                <a:cubicBezTo>
                  <a:pt x="193848" y="57050"/>
                  <a:pt x="148267" y="85125"/>
                  <a:pt x="191319" y="66675"/>
                </a:cubicBezTo>
                <a:cubicBezTo>
                  <a:pt x="196580" y="64420"/>
                  <a:pt x="200376" y="59475"/>
                  <a:pt x="205607" y="57150"/>
                </a:cubicBezTo>
                <a:cubicBezTo>
                  <a:pt x="214782" y="53072"/>
                  <a:pt x="234182" y="47625"/>
                  <a:pt x="234182" y="47625"/>
                </a:cubicBezTo>
                <a:cubicBezTo>
                  <a:pt x="248230" y="38259"/>
                  <a:pt x="251297" y="37563"/>
                  <a:pt x="262757" y="23812"/>
                </a:cubicBezTo>
                <a:cubicBezTo>
                  <a:pt x="266421" y="19415"/>
                  <a:pt x="267885" y="13189"/>
                  <a:pt x="272282" y="9525"/>
                </a:cubicBezTo>
                <a:cubicBezTo>
                  <a:pt x="277736" y="4980"/>
                  <a:pt x="284982" y="3175"/>
                  <a:pt x="291332" y="0"/>
                </a:cubicBezTo>
                <a:cubicBezTo>
                  <a:pt x="326642" y="11770"/>
                  <a:pt x="310927" y="5035"/>
                  <a:pt x="338957" y="19050"/>
                </a:cubicBezTo>
                <a:lnTo>
                  <a:pt x="358007" y="47625"/>
                </a:lnTo>
                <a:lnTo>
                  <a:pt x="367532" y="61912"/>
                </a:lnTo>
                <a:cubicBezTo>
                  <a:pt x="374454" y="82678"/>
                  <a:pt x="374004" y="89681"/>
                  <a:pt x="386582" y="104775"/>
                </a:cubicBezTo>
                <a:cubicBezTo>
                  <a:pt x="390894" y="109949"/>
                  <a:pt x="395553" y="114927"/>
                  <a:pt x="400869" y="119062"/>
                </a:cubicBezTo>
                <a:cubicBezTo>
                  <a:pt x="409905" y="126090"/>
                  <a:pt x="419919" y="131762"/>
                  <a:pt x="429444" y="138112"/>
                </a:cubicBezTo>
                <a:cubicBezTo>
                  <a:pt x="434207" y="141287"/>
                  <a:pt x="439685" y="143589"/>
                  <a:pt x="443732" y="147637"/>
                </a:cubicBezTo>
                <a:cubicBezTo>
                  <a:pt x="448494" y="152400"/>
                  <a:pt x="451864" y="159190"/>
                  <a:pt x="458019" y="161925"/>
                </a:cubicBezTo>
                <a:cubicBezTo>
                  <a:pt x="466843" y="165847"/>
                  <a:pt x="477069" y="165100"/>
                  <a:pt x="486594" y="166687"/>
                </a:cubicBezTo>
                <a:cubicBezTo>
                  <a:pt x="496119" y="169862"/>
                  <a:pt x="508069" y="169112"/>
                  <a:pt x="515169" y="176212"/>
                </a:cubicBezTo>
                <a:cubicBezTo>
                  <a:pt x="533504" y="194547"/>
                  <a:pt x="523853" y="186764"/>
                  <a:pt x="543744" y="200025"/>
                </a:cubicBezTo>
                <a:cubicBezTo>
                  <a:pt x="546919" y="204787"/>
                  <a:pt x="550709" y="209193"/>
                  <a:pt x="553269" y="214312"/>
                </a:cubicBezTo>
                <a:cubicBezTo>
                  <a:pt x="562235" y="232244"/>
                  <a:pt x="563010" y="238987"/>
                  <a:pt x="567557" y="257175"/>
                </a:cubicBezTo>
                <a:cubicBezTo>
                  <a:pt x="565969" y="261937"/>
                  <a:pt x="567556" y="269875"/>
                  <a:pt x="562794" y="271462"/>
                </a:cubicBezTo>
                <a:cubicBezTo>
                  <a:pt x="546256" y="276975"/>
                  <a:pt x="536605" y="263130"/>
                  <a:pt x="524694" y="257175"/>
                </a:cubicBezTo>
                <a:cubicBezTo>
                  <a:pt x="520204" y="254930"/>
                  <a:pt x="514897" y="254657"/>
                  <a:pt x="510407" y="252412"/>
                </a:cubicBezTo>
                <a:cubicBezTo>
                  <a:pt x="505287" y="249852"/>
                  <a:pt x="501479" y="244897"/>
                  <a:pt x="496119" y="242887"/>
                </a:cubicBezTo>
                <a:cubicBezTo>
                  <a:pt x="488540" y="240045"/>
                  <a:pt x="480160" y="240088"/>
                  <a:pt x="472307" y="238125"/>
                </a:cubicBezTo>
                <a:cubicBezTo>
                  <a:pt x="467437" y="236907"/>
                  <a:pt x="462846" y="234741"/>
                  <a:pt x="458019" y="233362"/>
                </a:cubicBezTo>
                <a:cubicBezTo>
                  <a:pt x="451725" y="231564"/>
                  <a:pt x="445238" y="230481"/>
                  <a:pt x="438969" y="228600"/>
                </a:cubicBezTo>
                <a:cubicBezTo>
                  <a:pt x="438902" y="228580"/>
                  <a:pt x="403284" y="216704"/>
                  <a:pt x="396107" y="214312"/>
                </a:cubicBezTo>
                <a:cubicBezTo>
                  <a:pt x="391344" y="212724"/>
                  <a:pt x="386689" y="210768"/>
                  <a:pt x="381819" y="209550"/>
                </a:cubicBezTo>
                <a:cubicBezTo>
                  <a:pt x="375469" y="207962"/>
                  <a:pt x="369063" y="206585"/>
                  <a:pt x="362769" y="204787"/>
                </a:cubicBezTo>
                <a:cubicBezTo>
                  <a:pt x="357942" y="203408"/>
                  <a:pt x="353434" y="200850"/>
                  <a:pt x="348482" y="200025"/>
                </a:cubicBezTo>
                <a:cubicBezTo>
                  <a:pt x="334302" y="197662"/>
                  <a:pt x="319936" y="196564"/>
                  <a:pt x="305619" y="195262"/>
                </a:cubicBezTo>
                <a:lnTo>
                  <a:pt x="191319" y="185737"/>
                </a:lnTo>
                <a:cubicBezTo>
                  <a:pt x="183382" y="184150"/>
                  <a:pt x="175589" y="181424"/>
                  <a:pt x="167507" y="180975"/>
                </a:cubicBezTo>
                <a:cubicBezTo>
                  <a:pt x="14510" y="172475"/>
                  <a:pt x="26219" y="130968"/>
                  <a:pt x="5582" y="119062"/>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 195"/>
          <p:cNvSpPr>
            <a:spLocks noChangeArrowheads="1"/>
          </p:cNvSpPr>
          <p:nvPr/>
        </p:nvSpPr>
        <p:spPr bwMode="auto">
          <a:xfrm rot="6339508">
            <a:off x="5074493" y="4914007"/>
            <a:ext cx="46277" cy="111682"/>
          </a:xfrm>
          <a:prstGeom prst="ellipse">
            <a:avLst/>
          </a:prstGeom>
          <a:solidFill>
            <a:schemeClr val="accent2">
              <a:lumMod val="50000"/>
            </a:schemeClr>
          </a:solidFill>
          <a:ln w="9525">
            <a:no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sp>
        <p:nvSpPr>
          <p:cNvPr id="28" name="CasellaDiTesto 27"/>
          <p:cNvSpPr txBox="1"/>
          <p:nvPr/>
        </p:nvSpPr>
        <p:spPr>
          <a:xfrm rot="19557829">
            <a:off x="3276930" y="3364240"/>
            <a:ext cx="1327608" cy="400110"/>
          </a:xfrm>
          <a:prstGeom prst="rect">
            <a:avLst/>
          </a:prstGeom>
          <a:noFill/>
          <a:ln>
            <a:noFill/>
          </a:ln>
        </p:spPr>
        <p:txBody>
          <a:bodyPr wrap="none" rtlCol="0">
            <a:spAutoFit/>
          </a:bodyPr>
          <a:lstStyle/>
          <a:p>
            <a:pPr algn="ctr"/>
            <a:r>
              <a:rPr lang="en-GB" sz="1000" dirty="0">
                <a:solidFill>
                  <a:schemeClr val="bg1"/>
                </a:solidFill>
                <a:latin typeface="Calibri" panose="020F0502020204030204" pitchFamily="34" charset="0"/>
                <a:cs typeface="Calibri" panose="020F0502020204030204" pitchFamily="34" charset="0"/>
              </a:rPr>
              <a:t>Basement membrane</a:t>
            </a:r>
          </a:p>
          <a:p>
            <a:pPr algn="ctr"/>
            <a:r>
              <a:rPr lang="en-GB" sz="1000" dirty="0">
                <a:solidFill>
                  <a:schemeClr val="bg1"/>
                </a:solidFill>
                <a:latin typeface="Calibri" panose="020F0502020204030204" pitchFamily="34" charset="0"/>
                <a:cs typeface="Calibri" panose="020F0502020204030204" pitchFamily="34" charset="0"/>
              </a:rPr>
              <a:t>disruption</a:t>
            </a:r>
          </a:p>
        </p:txBody>
      </p:sp>
      <p:cxnSp>
        <p:nvCxnSpPr>
          <p:cNvPr id="29" name="Connettore 2 28"/>
          <p:cNvCxnSpPr/>
          <p:nvPr/>
        </p:nvCxnSpPr>
        <p:spPr>
          <a:xfrm>
            <a:off x="4061721" y="3784076"/>
            <a:ext cx="510457" cy="841121"/>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a:off x="5033667" y="4853353"/>
            <a:ext cx="1271310" cy="278865"/>
            <a:chOff x="1752600" y="4286250"/>
            <a:chExt cx="1924050" cy="1052513"/>
          </a:xfrm>
        </p:grpSpPr>
        <p:sp>
          <p:nvSpPr>
            <p:cNvPr id="156" name="Figura a mano libera 155"/>
            <p:cNvSpPr/>
            <p:nvPr/>
          </p:nvSpPr>
          <p:spPr>
            <a:xfrm>
              <a:off x="1752600" y="46196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 name="Figura a mano libera 156"/>
            <p:cNvSpPr/>
            <p:nvPr/>
          </p:nvSpPr>
          <p:spPr>
            <a:xfrm>
              <a:off x="1881188" y="42862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Figura a mano libera 157"/>
            <p:cNvSpPr/>
            <p:nvPr/>
          </p:nvSpPr>
          <p:spPr>
            <a:xfrm>
              <a:off x="1776413" y="45243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9" name="Figura a mano libera 158"/>
            <p:cNvSpPr/>
            <p:nvPr/>
          </p:nvSpPr>
          <p:spPr>
            <a:xfrm>
              <a:off x="1905000" y="43434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Figura a mano libera 159"/>
            <p:cNvSpPr/>
            <p:nvPr/>
          </p:nvSpPr>
          <p:spPr>
            <a:xfrm>
              <a:off x="1814513" y="45339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 name="Figura a mano libera 160"/>
            <p:cNvSpPr/>
            <p:nvPr/>
          </p:nvSpPr>
          <p:spPr>
            <a:xfrm>
              <a:off x="2062163" y="42950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 name="Figura a mano libera 161"/>
            <p:cNvSpPr/>
            <p:nvPr/>
          </p:nvSpPr>
          <p:spPr>
            <a:xfrm>
              <a:off x="1905000" y="47720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 name="Figura a mano libera 162"/>
            <p:cNvSpPr/>
            <p:nvPr/>
          </p:nvSpPr>
          <p:spPr>
            <a:xfrm>
              <a:off x="2033588" y="44386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Figura a mano libera 163"/>
            <p:cNvSpPr/>
            <p:nvPr/>
          </p:nvSpPr>
          <p:spPr>
            <a:xfrm>
              <a:off x="1928813" y="46767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5" name="Figura a mano libera 164"/>
            <p:cNvSpPr/>
            <p:nvPr/>
          </p:nvSpPr>
          <p:spPr>
            <a:xfrm>
              <a:off x="2057400" y="44958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 name="Figura a mano libera 165"/>
            <p:cNvSpPr/>
            <p:nvPr/>
          </p:nvSpPr>
          <p:spPr>
            <a:xfrm>
              <a:off x="1966913" y="46863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 name="Figura a mano libera 166"/>
            <p:cNvSpPr/>
            <p:nvPr/>
          </p:nvSpPr>
          <p:spPr>
            <a:xfrm>
              <a:off x="2214563" y="44474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 name="Figura a mano libera 167"/>
            <p:cNvSpPr/>
            <p:nvPr/>
          </p:nvSpPr>
          <p:spPr>
            <a:xfrm>
              <a:off x="2057400" y="49244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Figura a mano libera 168"/>
            <p:cNvSpPr/>
            <p:nvPr/>
          </p:nvSpPr>
          <p:spPr>
            <a:xfrm>
              <a:off x="2185988" y="45910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 name="Figura a mano libera 169"/>
            <p:cNvSpPr/>
            <p:nvPr/>
          </p:nvSpPr>
          <p:spPr>
            <a:xfrm>
              <a:off x="2081213" y="48291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1" name="Figura a mano libera 170"/>
            <p:cNvSpPr/>
            <p:nvPr/>
          </p:nvSpPr>
          <p:spPr>
            <a:xfrm>
              <a:off x="2209800" y="46482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 name="Figura a mano libera 171"/>
            <p:cNvSpPr/>
            <p:nvPr/>
          </p:nvSpPr>
          <p:spPr>
            <a:xfrm>
              <a:off x="2119313" y="48387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 name="Figura a mano libera 172"/>
            <p:cNvSpPr/>
            <p:nvPr/>
          </p:nvSpPr>
          <p:spPr>
            <a:xfrm>
              <a:off x="2366963" y="45998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4" name="Figura a mano libera 173"/>
            <p:cNvSpPr/>
            <p:nvPr/>
          </p:nvSpPr>
          <p:spPr>
            <a:xfrm>
              <a:off x="2209800" y="50768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5" name="Figura a mano libera 174"/>
            <p:cNvSpPr/>
            <p:nvPr/>
          </p:nvSpPr>
          <p:spPr>
            <a:xfrm>
              <a:off x="2338388" y="47434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6" name="Figura a mano libera 175"/>
            <p:cNvSpPr/>
            <p:nvPr/>
          </p:nvSpPr>
          <p:spPr>
            <a:xfrm>
              <a:off x="2233613" y="49815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7" name="Figura a mano libera 176"/>
            <p:cNvSpPr/>
            <p:nvPr/>
          </p:nvSpPr>
          <p:spPr>
            <a:xfrm>
              <a:off x="2362200" y="48006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8" name="Figura a mano libera 177"/>
            <p:cNvSpPr/>
            <p:nvPr/>
          </p:nvSpPr>
          <p:spPr>
            <a:xfrm>
              <a:off x="2271713" y="49911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Figura a mano libera 178"/>
            <p:cNvSpPr/>
            <p:nvPr/>
          </p:nvSpPr>
          <p:spPr>
            <a:xfrm>
              <a:off x="2519363" y="47522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0" name="Figura a mano libera 179"/>
            <p:cNvSpPr/>
            <p:nvPr/>
          </p:nvSpPr>
          <p:spPr>
            <a:xfrm>
              <a:off x="2362200" y="52292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 name="Figura a mano libera 180"/>
            <p:cNvSpPr/>
            <p:nvPr/>
          </p:nvSpPr>
          <p:spPr>
            <a:xfrm>
              <a:off x="2490788" y="48958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2" name="Figura a mano libera 181"/>
            <p:cNvSpPr/>
            <p:nvPr/>
          </p:nvSpPr>
          <p:spPr>
            <a:xfrm>
              <a:off x="2386013" y="51339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3" name="Figura a mano libera 182"/>
            <p:cNvSpPr/>
            <p:nvPr/>
          </p:nvSpPr>
          <p:spPr>
            <a:xfrm>
              <a:off x="2514600" y="49530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4" name="Figura a mano libera 183"/>
            <p:cNvSpPr/>
            <p:nvPr/>
          </p:nvSpPr>
          <p:spPr>
            <a:xfrm>
              <a:off x="2424113" y="51435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Figura a mano libera 184"/>
            <p:cNvSpPr/>
            <p:nvPr/>
          </p:nvSpPr>
          <p:spPr>
            <a:xfrm>
              <a:off x="2671763" y="49046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uppo 30"/>
          <p:cNvGrpSpPr/>
          <p:nvPr/>
        </p:nvGrpSpPr>
        <p:grpSpPr>
          <a:xfrm rot="19868624">
            <a:off x="5714823" y="4626565"/>
            <a:ext cx="1271310" cy="278865"/>
            <a:chOff x="1752600" y="4286250"/>
            <a:chExt cx="1924050" cy="1052513"/>
          </a:xfrm>
        </p:grpSpPr>
        <p:sp>
          <p:nvSpPr>
            <p:cNvPr id="126" name="Figura a mano libera 125"/>
            <p:cNvSpPr/>
            <p:nvPr/>
          </p:nvSpPr>
          <p:spPr>
            <a:xfrm>
              <a:off x="1752600" y="46196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Figura a mano libera 126"/>
            <p:cNvSpPr/>
            <p:nvPr/>
          </p:nvSpPr>
          <p:spPr>
            <a:xfrm>
              <a:off x="1881188" y="42862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Figura a mano libera 127"/>
            <p:cNvSpPr/>
            <p:nvPr/>
          </p:nvSpPr>
          <p:spPr>
            <a:xfrm>
              <a:off x="1776413" y="45243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Figura a mano libera 128"/>
            <p:cNvSpPr/>
            <p:nvPr/>
          </p:nvSpPr>
          <p:spPr>
            <a:xfrm>
              <a:off x="1905000" y="43434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0" name="Figura a mano libera 129"/>
            <p:cNvSpPr/>
            <p:nvPr/>
          </p:nvSpPr>
          <p:spPr>
            <a:xfrm>
              <a:off x="1814513" y="45339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Figura a mano libera 130"/>
            <p:cNvSpPr/>
            <p:nvPr/>
          </p:nvSpPr>
          <p:spPr>
            <a:xfrm>
              <a:off x="2062163" y="42950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2" name="Figura a mano libera 131"/>
            <p:cNvSpPr/>
            <p:nvPr/>
          </p:nvSpPr>
          <p:spPr>
            <a:xfrm>
              <a:off x="1905000" y="47720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 name="Figura a mano libera 132"/>
            <p:cNvSpPr/>
            <p:nvPr/>
          </p:nvSpPr>
          <p:spPr>
            <a:xfrm>
              <a:off x="2033588" y="44386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Figura a mano libera 133"/>
            <p:cNvSpPr/>
            <p:nvPr/>
          </p:nvSpPr>
          <p:spPr>
            <a:xfrm>
              <a:off x="1928813" y="46767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Figura a mano libera 134"/>
            <p:cNvSpPr/>
            <p:nvPr/>
          </p:nvSpPr>
          <p:spPr>
            <a:xfrm>
              <a:off x="2057400" y="44958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 name="Figura a mano libera 135"/>
            <p:cNvSpPr/>
            <p:nvPr/>
          </p:nvSpPr>
          <p:spPr>
            <a:xfrm>
              <a:off x="1966913" y="46863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 name="Figura a mano libera 136"/>
            <p:cNvSpPr/>
            <p:nvPr/>
          </p:nvSpPr>
          <p:spPr>
            <a:xfrm>
              <a:off x="2214563" y="44474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 name="Figura a mano libera 137"/>
            <p:cNvSpPr/>
            <p:nvPr/>
          </p:nvSpPr>
          <p:spPr>
            <a:xfrm>
              <a:off x="2057400" y="49244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 name="Figura a mano libera 138"/>
            <p:cNvSpPr/>
            <p:nvPr/>
          </p:nvSpPr>
          <p:spPr>
            <a:xfrm>
              <a:off x="2185988" y="45910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 name="Figura a mano libera 139"/>
            <p:cNvSpPr/>
            <p:nvPr/>
          </p:nvSpPr>
          <p:spPr>
            <a:xfrm>
              <a:off x="2081213" y="48291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 name="Figura a mano libera 140"/>
            <p:cNvSpPr/>
            <p:nvPr/>
          </p:nvSpPr>
          <p:spPr>
            <a:xfrm>
              <a:off x="2209800" y="46482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 name="Figura a mano libera 141"/>
            <p:cNvSpPr/>
            <p:nvPr/>
          </p:nvSpPr>
          <p:spPr>
            <a:xfrm>
              <a:off x="2119313" y="48387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 name="Figura a mano libera 142"/>
            <p:cNvSpPr/>
            <p:nvPr/>
          </p:nvSpPr>
          <p:spPr>
            <a:xfrm>
              <a:off x="2366963" y="45998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 name="Figura a mano libera 143"/>
            <p:cNvSpPr/>
            <p:nvPr/>
          </p:nvSpPr>
          <p:spPr>
            <a:xfrm>
              <a:off x="2209800" y="50768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 name="Figura a mano libera 144"/>
            <p:cNvSpPr/>
            <p:nvPr/>
          </p:nvSpPr>
          <p:spPr>
            <a:xfrm>
              <a:off x="2338388" y="47434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 name="Figura a mano libera 145"/>
            <p:cNvSpPr/>
            <p:nvPr/>
          </p:nvSpPr>
          <p:spPr>
            <a:xfrm>
              <a:off x="2233613" y="49815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7" name="Figura a mano libera 146"/>
            <p:cNvSpPr/>
            <p:nvPr/>
          </p:nvSpPr>
          <p:spPr>
            <a:xfrm>
              <a:off x="2362200" y="48006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 name="Figura a mano libera 147"/>
            <p:cNvSpPr/>
            <p:nvPr/>
          </p:nvSpPr>
          <p:spPr>
            <a:xfrm>
              <a:off x="2271713" y="49911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9" name="Figura a mano libera 148"/>
            <p:cNvSpPr/>
            <p:nvPr/>
          </p:nvSpPr>
          <p:spPr>
            <a:xfrm>
              <a:off x="2519363" y="47522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 name="Figura a mano libera 149"/>
            <p:cNvSpPr/>
            <p:nvPr/>
          </p:nvSpPr>
          <p:spPr>
            <a:xfrm>
              <a:off x="2362200" y="52292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 name="Figura a mano libera 150"/>
            <p:cNvSpPr/>
            <p:nvPr/>
          </p:nvSpPr>
          <p:spPr>
            <a:xfrm>
              <a:off x="2490788" y="48958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 name="Figura a mano libera 151"/>
            <p:cNvSpPr/>
            <p:nvPr/>
          </p:nvSpPr>
          <p:spPr>
            <a:xfrm>
              <a:off x="2386013" y="51339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 name="Figura a mano libera 152"/>
            <p:cNvSpPr/>
            <p:nvPr/>
          </p:nvSpPr>
          <p:spPr>
            <a:xfrm>
              <a:off x="2514600" y="49530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 name="Figura a mano libera 153"/>
            <p:cNvSpPr/>
            <p:nvPr/>
          </p:nvSpPr>
          <p:spPr>
            <a:xfrm>
              <a:off x="2424113" y="51435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 name="Figura a mano libera 154"/>
            <p:cNvSpPr/>
            <p:nvPr/>
          </p:nvSpPr>
          <p:spPr>
            <a:xfrm>
              <a:off x="2671763" y="49046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2" name="Gruppo 31"/>
          <p:cNvGrpSpPr/>
          <p:nvPr/>
        </p:nvGrpSpPr>
        <p:grpSpPr>
          <a:xfrm rot="20665994">
            <a:off x="5253534" y="4674580"/>
            <a:ext cx="1271310" cy="278865"/>
            <a:chOff x="1752600" y="4286250"/>
            <a:chExt cx="1924050" cy="1052513"/>
          </a:xfrm>
        </p:grpSpPr>
        <p:sp>
          <p:nvSpPr>
            <p:cNvPr id="96" name="Figura a mano libera 95"/>
            <p:cNvSpPr/>
            <p:nvPr/>
          </p:nvSpPr>
          <p:spPr>
            <a:xfrm>
              <a:off x="1752600" y="46196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Figura a mano libera 96"/>
            <p:cNvSpPr/>
            <p:nvPr/>
          </p:nvSpPr>
          <p:spPr>
            <a:xfrm>
              <a:off x="1881188" y="42862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Figura a mano libera 97"/>
            <p:cNvSpPr/>
            <p:nvPr/>
          </p:nvSpPr>
          <p:spPr>
            <a:xfrm>
              <a:off x="1776413" y="45243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Figura a mano libera 98"/>
            <p:cNvSpPr/>
            <p:nvPr/>
          </p:nvSpPr>
          <p:spPr>
            <a:xfrm>
              <a:off x="1905000" y="43434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Figura a mano libera 99"/>
            <p:cNvSpPr/>
            <p:nvPr/>
          </p:nvSpPr>
          <p:spPr>
            <a:xfrm>
              <a:off x="1814513" y="45339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Figura a mano libera 100"/>
            <p:cNvSpPr/>
            <p:nvPr/>
          </p:nvSpPr>
          <p:spPr>
            <a:xfrm>
              <a:off x="2062163" y="42950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Figura a mano libera 101"/>
            <p:cNvSpPr/>
            <p:nvPr/>
          </p:nvSpPr>
          <p:spPr>
            <a:xfrm>
              <a:off x="1905000" y="47720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Figura a mano libera 102"/>
            <p:cNvSpPr/>
            <p:nvPr/>
          </p:nvSpPr>
          <p:spPr>
            <a:xfrm>
              <a:off x="2033588" y="44386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Figura a mano libera 103"/>
            <p:cNvSpPr/>
            <p:nvPr/>
          </p:nvSpPr>
          <p:spPr>
            <a:xfrm>
              <a:off x="1928813" y="46767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Figura a mano libera 104"/>
            <p:cNvSpPr/>
            <p:nvPr/>
          </p:nvSpPr>
          <p:spPr>
            <a:xfrm>
              <a:off x="2057400" y="44958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Figura a mano libera 105"/>
            <p:cNvSpPr/>
            <p:nvPr/>
          </p:nvSpPr>
          <p:spPr>
            <a:xfrm>
              <a:off x="1966913" y="46863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Figura a mano libera 106"/>
            <p:cNvSpPr/>
            <p:nvPr/>
          </p:nvSpPr>
          <p:spPr>
            <a:xfrm>
              <a:off x="2214563" y="44474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Figura a mano libera 107"/>
            <p:cNvSpPr/>
            <p:nvPr/>
          </p:nvSpPr>
          <p:spPr>
            <a:xfrm>
              <a:off x="2057400" y="49244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Figura a mano libera 108"/>
            <p:cNvSpPr/>
            <p:nvPr/>
          </p:nvSpPr>
          <p:spPr>
            <a:xfrm>
              <a:off x="2185988" y="45910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Figura a mano libera 109"/>
            <p:cNvSpPr/>
            <p:nvPr/>
          </p:nvSpPr>
          <p:spPr>
            <a:xfrm>
              <a:off x="2081213" y="48291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 name="Figura a mano libera 110"/>
            <p:cNvSpPr/>
            <p:nvPr/>
          </p:nvSpPr>
          <p:spPr>
            <a:xfrm>
              <a:off x="2209800" y="46482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 name="Figura a mano libera 111"/>
            <p:cNvSpPr/>
            <p:nvPr/>
          </p:nvSpPr>
          <p:spPr>
            <a:xfrm>
              <a:off x="2119313" y="48387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Figura a mano libera 112"/>
            <p:cNvSpPr/>
            <p:nvPr/>
          </p:nvSpPr>
          <p:spPr>
            <a:xfrm>
              <a:off x="2366963" y="45998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Figura a mano libera 113"/>
            <p:cNvSpPr/>
            <p:nvPr/>
          </p:nvSpPr>
          <p:spPr>
            <a:xfrm>
              <a:off x="2209800" y="50768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Figura a mano libera 114"/>
            <p:cNvSpPr/>
            <p:nvPr/>
          </p:nvSpPr>
          <p:spPr>
            <a:xfrm>
              <a:off x="2338388" y="47434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Figura a mano libera 115"/>
            <p:cNvSpPr/>
            <p:nvPr/>
          </p:nvSpPr>
          <p:spPr>
            <a:xfrm>
              <a:off x="2233613" y="49815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7" name="Figura a mano libera 116"/>
            <p:cNvSpPr/>
            <p:nvPr/>
          </p:nvSpPr>
          <p:spPr>
            <a:xfrm>
              <a:off x="2362200" y="48006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8" name="Figura a mano libera 117"/>
            <p:cNvSpPr/>
            <p:nvPr/>
          </p:nvSpPr>
          <p:spPr>
            <a:xfrm>
              <a:off x="2271713" y="49911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9" name="Figura a mano libera 118"/>
            <p:cNvSpPr/>
            <p:nvPr/>
          </p:nvSpPr>
          <p:spPr>
            <a:xfrm>
              <a:off x="2519363" y="47522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0" name="Figura a mano libera 119"/>
            <p:cNvSpPr/>
            <p:nvPr/>
          </p:nvSpPr>
          <p:spPr>
            <a:xfrm>
              <a:off x="2362200" y="52292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1" name="Figura a mano libera 120"/>
            <p:cNvSpPr/>
            <p:nvPr/>
          </p:nvSpPr>
          <p:spPr>
            <a:xfrm>
              <a:off x="2490788" y="48958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 name="Figura a mano libera 121"/>
            <p:cNvSpPr/>
            <p:nvPr/>
          </p:nvSpPr>
          <p:spPr>
            <a:xfrm>
              <a:off x="2386013" y="51339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Figura a mano libera 122"/>
            <p:cNvSpPr/>
            <p:nvPr/>
          </p:nvSpPr>
          <p:spPr>
            <a:xfrm>
              <a:off x="2514600" y="49530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 name="Figura a mano libera 123"/>
            <p:cNvSpPr/>
            <p:nvPr/>
          </p:nvSpPr>
          <p:spPr>
            <a:xfrm>
              <a:off x="2424113" y="51435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5" name="Figura a mano libera 124"/>
            <p:cNvSpPr/>
            <p:nvPr/>
          </p:nvSpPr>
          <p:spPr>
            <a:xfrm>
              <a:off x="2671763" y="49046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3" name="Gruppo 32"/>
          <p:cNvGrpSpPr/>
          <p:nvPr/>
        </p:nvGrpSpPr>
        <p:grpSpPr>
          <a:xfrm rot="19895008">
            <a:off x="5708501" y="4584699"/>
            <a:ext cx="1271310" cy="278865"/>
            <a:chOff x="1752600" y="4286250"/>
            <a:chExt cx="1924050" cy="1052513"/>
          </a:xfrm>
        </p:grpSpPr>
        <p:sp>
          <p:nvSpPr>
            <p:cNvPr id="66" name="Figura a mano libera 65"/>
            <p:cNvSpPr/>
            <p:nvPr/>
          </p:nvSpPr>
          <p:spPr>
            <a:xfrm>
              <a:off x="1752600" y="46196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Figura a mano libera 66"/>
            <p:cNvSpPr/>
            <p:nvPr/>
          </p:nvSpPr>
          <p:spPr>
            <a:xfrm>
              <a:off x="1881188" y="42862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Figura a mano libera 67"/>
            <p:cNvSpPr/>
            <p:nvPr/>
          </p:nvSpPr>
          <p:spPr>
            <a:xfrm>
              <a:off x="1776413" y="45243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Figura a mano libera 68"/>
            <p:cNvSpPr/>
            <p:nvPr/>
          </p:nvSpPr>
          <p:spPr>
            <a:xfrm>
              <a:off x="1905000" y="43434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Figura a mano libera 69"/>
            <p:cNvSpPr/>
            <p:nvPr/>
          </p:nvSpPr>
          <p:spPr>
            <a:xfrm>
              <a:off x="1814513" y="45339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Figura a mano libera 70"/>
            <p:cNvSpPr/>
            <p:nvPr/>
          </p:nvSpPr>
          <p:spPr>
            <a:xfrm>
              <a:off x="2062163" y="42950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Figura a mano libera 71"/>
            <p:cNvSpPr/>
            <p:nvPr/>
          </p:nvSpPr>
          <p:spPr>
            <a:xfrm>
              <a:off x="1905000" y="47720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Figura a mano libera 72"/>
            <p:cNvSpPr/>
            <p:nvPr/>
          </p:nvSpPr>
          <p:spPr>
            <a:xfrm>
              <a:off x="2033588" y="44386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Figura a mano libera 73"/>
            <p:cNvSpPr/>
            <p:nvPr/>
          </p:nvSpPr>
          <p:spPr>
            <a:xfrm>
              <a:off x="1928813" y="46767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Figura a mano libera 74"/>
            <p:cNvSpPr/>
            <p:nvPr/>
          </p:nvSpPr>
          <p:spPr>
            <a:xfrm>
              <a:off x="2057400" y="44958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Figura a mano libera 75"/>
            <p:cNvSpPr/>
            <p:nvPr/>
          </p:nvSpPr>
          <p:spPr>
            <a:xfrm>
              <a:off x="1966913" y="46863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Figura a mano libera 76"/>
            <p:cNvSpPr/>
            <p:nvPr/>
          </p:nvSpPr>
          <p:spPr>
            <a:xfrm>
              <a:off x="2214563" y="44474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Figura a mano libera 77"/>
            <p:cNvSpPr/>
            <p:nvPr/>
          </p:nvSpPr>
          <p:spPr>
            <a:xfrm>
              <a:off x="2057400" y="49244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Figura a mano libera 78"/>
            <p:cNvSpPr/>
            <p:nvPr/>
          </p:nvSpPr>
          <p:spPr>
            <a:xfrm>
              <a:off x="2185988" y="45910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Figura a mano libera 79"/>
            <p:cNvSpPr/>
            <p:nvPr/>
          </p:nvSpPr>
          <p:spPr>
            <a:xfrm>
              <a:off x="2081213" y="48291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Figura a mano libera 80"/>
            <p:cNvSpPr/>
            <p:nvPr/>
          </p:nvSpPr>
          <p:spPr>
            <a:xfrm>
              <a:off x="2209800" y="46482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Figura a mano libera 81"/>
            <p:cNvSpPr/>
            <p:nvPr/>
          </p:nvSpPr>
          <p:spPr>
            <a:xfrm>
              <a:off x="2119313" y="48387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Figura a mano libera 82"/>
            <p:cNvSpPr/>
            <p:nvPr/>
          </p:nvSpPr>
          <p:spPr>
            <a:xfrm>
              <a:off x="2366963" y="45998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Figura a mano libera 83"/>
            <p:cNvSpPr/>
            <p:nvPr/>
          </p:nvSpPr>
          <p:spPr>
            <a:xfrm>
              <a:off x="2209800" y="50768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Figura a mano libera 84"/>
            <p:cNvSpPr/>
            <p:nvPr/>
          </p:nvSpPr>
          <p:spPr>
            <a:xfrm>
              <a:off x="2338388" y="47434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Figura a mano libera 85"/>
            <p:cNvSpPr/>
            <p:nvPr/>
          </p:nvSpPr>
          <p:spPr>
            <a:xfrm>
              <a:off x="2233613" y="49815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Figura a mano libera 86"/>
            <p:cNvSpPr/>
            <p:nvPr/>
          </p:nvSpPr>
          <p:spPr>
            <a:xfrm>
              <a:off x="2362200" y="48006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Figura a mano libera 87"/>
            <p:cNvSpPr/>
            <p:nvPr/>
          </p:nvSpPr>
          <p:spPr>
            <a:xfrm>
              <a:off x="2271713" y="49911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Figura a mano libera 88"/>
            <p:cNvSpPr/>
            <p:nvPr/>
          </p:nvSpPr>
          <p:spPr>
            <a:xfrm>
              <a:off x="2519363" y="47522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Figura a mano libera 89"/>
            <p:cNvSpPr/>
            <p:nvPr/>
          </p:nvSpPr>
          <p:spPr>
            <a:xfrm>
              <a:off x="2362200" y="52292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Figura a mano libera 90"/>
            <p:cNvSpPr/>
            <p:nvPr/>
          </p:nvSpPr>
          <p:spPr>
            <a:xfrm>
              <a:off x="2490788" y="48958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Figura a mano libera 91"/>
            <p:cNvSpPr/>
            <p:nvPr/>
          </p:nvSpPr>
          <p:spPr>
            <a:xfrm>
              <a:off x="2386013" y="51339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Figura a mano libera 92"/>
            <p:cNvSpPr/>
            <p:nvPr/>
          </p:nvSpPr>
          <p:spPr>
            <a:xfrm>
              <a:off x="2514600" y="49530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Figura a mano libera 93"/>
            <p:cNvSpPr/>
            <p:nvPr/>
          </p:nvSpPr>
          <p:spPr>
            <a:xfrm>
              <a:off x="2424113" y="51435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Figura a mano libera 94"/>
            <p:cNvSpPr/>
            <p:nvPr/>
          </p:nvSpPr>
          <p:spPr>
            <a:xfrm>
              <a:off x="2671763" y="49046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 name="Gruppo 33"/>
          <p:cNvGrpSpPr/>
          <p:nvPr/>
        </p:nvGrpSpPr>
        <p:grpSpPr>
          <a:xfrm>
            <a:off x="4589955" y="4720261"/>
            <a:ext cx="1271310" cy="278865"/>
            <a:chOff x="1752600" y="4286250"/>
            <a:chExt cx="1924050" cy="1052513"/>
          </a:xfrm>
        </p:grpSpPr>
        <p:sp>
          <p:nvSpPr>
            <p:cNvPr id="36" name="Figura a mano libera 35"/>
            <p:cNvSpPr/>
            <p:nvPr/>
          </p:nvSpPr>
          <p:spPr>
            <a:xfrm>
              <a:off x="1752600" y="46196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igura a mano libera 36"/>
            <p:cNvSpPr/>
            <p:nvPr/>
          </p:nvSpPr>
          <p:spPr>
            <a:xfrm>
              <a:off x="1881188" y="42862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igura a mano libera 37"/>
            <p:cNvSpPr/>
            <p:nvPr/>
          </p:nvSpPr>
          <p:spPr>
            <a:xfrm>
              <a:off x="1776413" y="45243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igura a mano libera 38"/>
            <p:cNvSpPr/>
            <p:nvPr/>
          </p:nvSpPr>
          <p:spPr>
            <a:xfrm>
              <a:off x="1905000" y="43434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igura a mano libera 39"/>
            <p:cNvSpPr/>
            <p:nvPr/>
          </p:nvSpPr>
          <p:spPr>
            <a:xfrm>
              <a:off x="1814513" y="45339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igura a mano libera 40"/>
            <p:cNvSpPr/>
            <p:nvPr/>
          </p:nvSpPr>
          <p:spPr>
            <a:xfrm>
              <a:off x="2062163" y="42950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Figura a mano libera 41"/>
            <p:cNvSpPr/>
            <p:nvPr/>
          </p:nvSpPr>
          <p:spPr>
            <a:xfrm>
              <a:off x="1905000" y="47720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Figura a mano libera 42"/>
            <p:cNvSpPr/>
            <p:nvPr/>
          </p:nvSpPr>
          <p:spPr>
            <a:xfrm>
              <a:off x="2033588" y="44386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igura a mano libera 43"/>
            <p:cNvSpPr/>
            <p:nvPr/>
          </p:nvSpPr>
          <p:spPr>
            <a:xfrm>
              <a:off x="1928813" y="46767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igura a mano libera 44"/>
            <p:cNvSpPr/>
            <p:nvPr/>
          </p:nvSpPr>
          <p:spPr>
            <a:xfrm>
              <a:off x="2057400" y="44958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igura a mano libera 45"/>
            <p:cNvSpPr/>
            <p:nvPr/>
          </p:nvSpPr>
          <p:spPr>
            <a:xfrm>
              <a:off x="1966913" y="46863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igura a mano libera 46"/>
            <p:cNvSpPr/>
            <p:nvPr/>
          </p:nvSpPr>
          <p:spPr>
            <a:xfrm>
              <a:off x="2214563" y="44474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Figura a mano libera 47"/>
            <p:cNvSpPr/>
            <p:nvPr/>
          </p:nvSpPr>
          <p:spPr>
            <a:xfrm>
              <a:off x="2057400" y="49244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igura a mano libera 48"/>
            <p:cNvSpPr/>
            <p:nvPr/>
          </p:nvSpPr>
          <p:spPr>
            <a:xfrm>
              <a:off x="2185988" y="45910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igura a mano libera 49"/>
            <p:cNvSpPr/>
            <p:nvPr/>
          </p:nvSpPr>
          <p:spPr>
            <a:xfrm>
              <a:off x="2081213" y="48291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Figura a mano libera 50"/>
            <p:cNvSpPr/>
            <p:nvPr/>
          </p:nvSpPr>
          <p:spPr>
            <a:xfrm>
              <a:off x="2209800" y="46482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Figura a mano libera 51"/>
            <p:cNvSpPr/>
            <p:nvPr/>
          </p:nvSpPr>
          <p:spPr>
            <a:xfrm>
              <a:off x="2119313" y="48387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Figura a mano libera 52"/>
            <p:cNvSpPr/>
            <p:nvPr/>
          </p:nvSpPr>
          <p:spPr>
            <a:xfrm>
              <a:off x="2366963" y="45998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Figura a mano libera 53"/>
            <p:cNvSpPr/>
            <p:nvPr/>
          </p:nvSpPr>
          <p:spPr>
            <a:xfrm>
              <a:off x="2209800" y="50768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Figura a mano libera 54"/>
            <p:cNvSpPr/>
            <p:nvPr/>
          </p:nvSpPr>
          <p:spPr>
            <a:xfrm>
              <a:off x="2338388" y="47434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Figura a mano libera 55"/>
            <p:cNvSpPr/>
            <p:nvPr/>
          </p:nvSpPr>
          <p:spPr>
            <a:xfrm>
              <a:off x="2233613" y="49815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Figura a mano libera 56"/>
            <p:cNvSpPr/>
            <p:nvPr/>
          </p:nvSpPr>
          <p:spPr>
            <a:xfrm>
              <a:off x="2362200" y="48006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Figura a mano libera 57"/>
            <p:cNvSpPr/>
            <p:nvPr/>
          </p:nvSpPr>
          <p:spPr>
            <a:xfrm>
              <a:off x="2271713" y="49911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igura a mano libera 58"/>
            <p:cNvSpPr/>
            <p:nvPr/>
          </p:nvSpPr>
          <p:spPr>
            <a:xfrm>
              <a:off x="2519363" y="47522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igura a mano libera 59"/>
            <p:cNvSpPr/>
            <p:nvPr/>
          </p:nvSpPr>
          <p:spPr>
            <a:xfrm>
              <a:off x="2362200" y="5229225"/>
              <a:ext cx="862165" cy="109538"/>
            </a:xfrm>
            <a:custGeom>
              <a:avLst/>
              <a:gdLst>
                <a:gd name="connsiteX0" fmla="*/ 0 w 862165"/>
                <a:gd name="connsiteY0" fmla="*/ 47625 h 109538"/>
                <a:gd name="connsiteX1" fmla="*/ 52388 w 862165"/>
                <a:gd name="connsiteY1" fmla="*/ 52388 h 109538"/>
                <a:gd name="connsiteX2" fmla="*/ 104775 w 862165"/>
                <a:gd name="connsiteY2" fmla="*/ 66675 h 109538"/>
                <a:gd name="connsiteX3" fmla="*/ 138113 w 862165"/>
                <a:gd name="connsiteY3" fmla="*/ 76200 h 109538"/>
                <a:gd name="connsiteX4" fmla="*/ 166688 w 862165"/>
                <a:gd name="connsiteY4" fmla="*/ 90488 h 109538"/>
                <a:gd name="connsiteX5" fmla="*/ 204788 w 862165"/>
                <a:gd name="connsiteY5" fmla="*/ 109538 h 109538"/>
                <a:gd name="connsiteX6" fmla="*/ 233363 w 862165"/>
                <a:gd name="connsiteY6" fmla="*/ 100013 h 109538"/>
                <a:gd name="connsiteX7" fmla="*/ 247650 w 862165"/>
                <a:gd name="connsiteY7" fmla="*/ 95250 h 109538"/>
                <a:gd name="connsiteX8" fmla="*/ 280988 w 862165"/>
                <a:gd name="connsiteY8" fmla="*/ 76200 h 109538"/>
                <a:gd name="connsiteX9" fmla="*/ 290513 w 862165"/>
                <a:gd name="connsiteY9" fmla="*/ 47625 h 109538"/>
                <a:gd name="connsiteX10" fmla="*/ 309563 w 862165"/>
                <a:gd name="connsiteY10" fmla="*/ 9525 h 109538"/>
                <a:gd name="connsiteX11" fmla="*/ 323850 w 862165"/>
                <a:gd name="connsiteY11" fmla="*/ 4763 h 109538"/>
                <a:gd name="connsiteX12" fmla="*/ 352425 w 862165"/>
                <a:gd name="connsiteY12" fmla="*/ 0 h 109538"/>
                <a:gd name="connsiteX13" fmla="*/ 423863 w 862165"/>
                <a:gd name="connsiteY13" fmla="*/ 9525 h 109538"/>
                <a:gd name="connsiteX14" fmla="*/ 447675 w 862165"/>
                <a:gd name="connsiteY14" fmla="*/ 23813 h 109538"/>
                <a:gd name="connsiteX15" fmla="*/ 481013 w 862165"/>
                <a:gd name="connsiteY15" fmla="*/ 33338 h 109538"/>
                <a:gd name="connsiteX16" fmla="*/ 514350 w 862165"/>
                <a:gd name="connsiteY16" fmla="*/ 52388 h 109538"/>
                <a:gd name="connsiteX17" fmla="*/ 528638 w 862165"/>
                <a:gd name="connsiteY17" fmla="*/ 57150 h 109538"/>
                <a:gd name="connsiteX18" fmla="*/ 542925 w 862165"/>
                <a:gd name="connsiteY18" fmla="*/ 66675 h 109538"/>
                <a:gd name="connsiteX19" fmla="*/ 557213 w 862165"/>
                <a:gd name="connsiteY19" fmla="*/ 71438 h 109538"/>
                <a:gd name="connsiteX20" fmla="*/ 852488 w 862165"/>
                <a:gd name="connsiteY20" fmla="*/ 66675 h 109538"/>
                <a:gd name="connsiteX21" fmla="*/ 862013 w 862165"/>
                <a:gd name="connsiteY21" fmla="*/ 333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165" h="109538">
                  <a:moveTo>
                    <a:pt x="0" y="47625"/>
                  </a:moveTo>
                  <a:cubicBezTo>
                    <a:pt x="17463" y="49213"/>
                    <a:pt x="34989" y="50213"/>
                    <a:pt x="52388" y="52388"/>
                  </a:cubicBezTo>
                  <a:cubicBezTo>
                    <a:pt x="85335" y="56506"/>
                    <a:pt x="69402" y="57831"/>
                    <a:pt x="104775" y="66675"/>
                  </a:cubicBezTo>
                  <a:cubicBezTo>
                    <a:pt x="128695" y="72656"/>
                    <a:pt x="117615" y="69368"/>
                    <a:pt x="138113" y="76200"/>
                  </a:cubicBezTo>
                  <a:cubicBezTo>
                    <a:pt x="169420" y="97072"/>
                    <a:pt x="135705" y="76405"/>
                    <a:pt x="166688" y="90488"/>
                  </a:cubicBezTo>
                  <a:cubicBezTo>
                    <a:pt x="179614" y="96364"/>
                    <a:pt x="204788" y="109538"/>
                    <a:pt x="204788" y="109538"/>
                  </a:cubicBezTo>
                  <a:lnTo>
                    <a:pt x="233363" y="100013"/>
                  </a:lnTo>
                  <a:cubicBezTo>
                    <a:pt x="238125" y="98425"/>
                    <a:pt x="243160" y="97495"/>
                    <a:pt x="247650" y="95250"/>
                  </a:cubicBezTo>
                  <a:cubicBezTo>
                    <a:pt x="271820" y="83165"/>
                    <a:pt x="260793" y="89663"/>
                    <a:pt x="280988" y="76200"/>
                  </a:cubicBezTo>
                  <a:cubicBezTo>
                    <a:pt x="284163" y="66675"/>
                    <a:pt x="288078" y="57366"/>
                    <a:pt x="290513" y="47625"/>
                  </a:cubicBezTo>
                  <a:cubicBezTo>
                    <a:pt x="294829" y="30360"/>
                    <a:pt x="294223" y="22308"/>
                    <a:pt x="309563" y="9525"/>
                  </a:cubicBezTo>
                  <a:cubicBezTo>
                    <a:pt x="313419" y="6311"/>
                    <a:pt x="318950" y="5852"/>
                    <a:pt x="323850" y="4763"/>
                  </a:cubicBezTo>
                  <a:cubicBezTo>
                    <a:pt x="333276" y="2668"/>
                    <a:pt x="342900" y="1588"/>
                    <a:pt x="352425" y="0"/>
                  </a:cubicBezTo>
                  <a:cubicBezTo>
                    <a:pt x="356251" y="383"/>
                    <a:pt x="410715" y="4266"/>
                    <a:pt x="423863" y="9525"/>
                  </a:cubicBezTo>
                  <a:cubicBezTo>
                    <a:pt x="432458" y="12963"/>
                    <a:pt x="439396" y="19673"/>
                    <a:pt x="447675" y="23813"/>
                  </a:cubicBezTo>
                  <a:cubicBezTo>
                    <a:pt x="454502" y="27227"/>
                    <a:pt x="474916" y="31814"/>
                    <a:pt x="481013" y="33338"/>
                  </a:cubicBezTo>
                  <a:cubicBezTo>
                    <a:pt x="495361" y="42904"/>
                    <a:pt x="497432" y="45138"/>
                    <a:pt x="514350" y="52388"/>
                  </a:cubicBezTo>
                  <a:cubicBezTo>
                    <a:pt x="518964" y="54365"/>
                    <a:pt x="523875" y="55563"/>
                    <a:pt x="528638" y="57150"/>
                  </a:cubicBezTo>
                  <a:cubicBezTo>
                    <a:pt x="533400" y="60325"/>
                    <a:pt x="537806" y="64115"/>
                    <a:pt x="542925" y="66675"/>
                  </a:cubicBezTo>
                  <a:cubicBezTo>
                    <a:pt x="547415" y="68920"/>
                    <a:pt x="552193" y="71438"/>
                    <a:pt x="557213" y="71438"/>
                  </a:cubicBezTo>
                  <a:cubicBezTo>
                    <a:pt x="655651" y="71438"/>
                    <a:pt x="754063" y="68263"/>
                    <a:pt x="852488" y="66675"/>
                  </a:cubicBezTo>
                  <a:cubicBezTo>
                    <a:pt x="864143" y="43365"/>
                    <a:pt x="862013" y="54725"/>
                    <a:pt x="862013" y="33338"/>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Figura a mano libera 60"/>
            <p:cNvSpPr/>
            <p:nvPr/>
          </p:nvSpPr>
          <p:spPr>
            <a:xfrm>
              <a:off x="2490788" y="4895850"/>
              <a:ext cx="1057537" cy="185738"/>
            </a:xfrm>
            <a:custGeom>
              <a:avLst/>
              <a:gdLst>
                <a:gd name="connsiteX0" fmla="*/ 0 w 1057537"/>
                <a:gd name="connsiteY0" fmla="*/ 185738 h 185738"/>
                <a:gd name="connsiteX1" fmla="*/ 514350 w 1057537"/>
                <a:gd name="connsiteY1" fmla="*/ 166688 h 185738"/>
                <a:gd name="connsiteX2" fmla="*/ 547687 w 1057537"/>
                <a:gd name="connsiteY2" fmla="*/ 157163 h 185738"/>
                <a:gd name="connsiteX3" fmla="*/ 642937 w 1057537"/>
                <a:gd name="connsiteY3" fmla="*/ 109538 h 185738"/>
                <a:gd name="connsiteX4" fmla="*/ 671512 w 1057537"/>
                <a:gd name="connsiteY4" fmla="*/ 80963 h 185738"/>
                <a:gd name="connsiteX5" fmla="*/ 695325 w 1057537"/>
                <a:gd name="connsiteY5" fmla="*/ 47625 h 185738"/>
                <a:gd name="connsiteX6" fmla="*/ 723900 w 1057537"/>
                <a:gd name="connsiteY6" fmla="*/ 19050 h 185738"/>
                <a:gd name="connsiteX7" fmla="*/ 857250 w 1057537"/>
                <a:gd name="connsiteY7" fmla="*/ 23813 h 185738"/>
                <a:gd name="connsiteX8" fmla="*/ 871537 w 1057537"/>
                <a:gd name="connsiteY8" fmla="*/ 38100 h 185738"/>
                <a:gd name="connsiteX9" fmla="*/ 904875 w 1057537"/>
                <a:gd name="connsiteY9" fmla="*/ 52388 h 185738"/>
                <a:gd name="connsiteX10" fmla="*/ 938212 w 1057537"/>
                <a:gd name="connsiteY10" fmla="*/ 66675 h 185738"/>
                <a:gd name="connsiteX11" fmla="*/ 981075 w 1057537"/>
                <a:gd name="connsiteY11" fmla="*/ 61913 h 185738"/>
                <a:gd name="connsiteX12" fmla="*/ 995362 w 1057537"/>
                <a:gd name="connsiteY12" fmla="*/ 52388 h 185738"/>
                <a:gd name="connsiteX13" fmla="*/ 1014412 w 1057537"/>
                <a:gd name="connsiteY13" fmla="*/ 47625 h 185738"/>
                <a:gd name="connsiteX14" fmla="*/ 1047750 w 1057537"/>
                <a:gd name="connsiteY14" fmla="*/ 23813 h 185738"/>
                <a:gd name="connsiteX15" fmla="*/ 1057275 w 1057537"/>
                <a:gd name="connsiteY15" fmla="*/ 4763 h 185738"/>
                <a:gd name="connsiteX16" fmla="*/ 1057275 w 1057537"/>
                <a:gd name="connsiteY16"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7537" h="185738">
                  <a:moveTo>
                    <a:pt x="0" y="185738"/>
                  </a:moveTo>
                  <a:cubicBezTo>
                    <a:pt x="192389" y="153670"/>
                    <a:pt x="-48575" y="192510"/>
                    <a:pt x="514350" y="166688"/>
                  </a:cubicBezTo>
                  <a:cubicBezTo>
                    <a:pt x="525895" y="166158"/>
                    <a:pt x="536925" y="161374"/>
                    <a:pt x="547687" y="157163"/>
                  </a:cubicBezTo>
                  <a:cubicBezTo>
                    <a:pt x="581107" y="144085"/>
                    <a:pt x="616037" y="133748"/>
                    <a:pt x="642937" y="109538"/>
                  </a:cubicBezTo>
                  <a:cubicBezTo>
                    <a:pt x="652950" y="100527"/>
                    <a:pt x="665488" y="93011"/>
                    <a:pt x="671512" y="80963"/>
                  </a:cubicBezTo>
                  <a:cubicBezTo>
                    <a:pt x="689136" y="45714"/>
                    <a:pt x="671191" y="76586"/>
                    <a:pt x="695325" y="47625"/>
                  </a:cubicBezTo>
                  <a:cubicBezTo>
                    <a:pt x="718539" y="19769"/>
                    <a:pt x="687394" y="46431"/>
                    <a:pt x="723900" y="19050"/>
                  </a:cubicBezTo>
                  <a:cubicBezTo>
                    <a:pt x="768350" y="20638"/>
                    <a:pt x="813137" y="18121"/>
                    <a:pt x="857250" y="23813"/>
                  </a:cubicBezTo>
                  <a:cubicBezTo>
                    <a:pt x="863930" y="24675"/>
                    <a:pt x="866057" y="34185"/>
                    <a:pt x="871537" y="38100"/>
                  </a:cubicBezTo>
                  <a:cubicBezTo>
                    <a:pt x="894660" y="54616"/>
                    <a:pt x="884147" y="42024"/>
                    <a:pt x="904875" y="52388"/>
                  </a:cubicBezTo>
                  <a:cubicBezTo>
                    <a:pt x="937762" y="68832"/>
                    <a:pt x="898567" y="56765"/>
                    <a:pt x="938212" y="66675"/>
                  </a:cubicBezTo>
                  <a:cubicBezTo>
                    <a:pt x="952500" y="65088"/>
                    <a:pt x="967129" y="65399"/>
                    <a:pt x="981075" y="61913"/>
                  </a:cubicBezTo>
                  <a:cubicBezTo>
                    <a:pt x="986628" y="60525"/>
                    <a:pt x="990101" y="54643"/>
                    <a:pt x="995362" y="52388"/>
                  </a:cubicBezTo>
                  <a:cubicBezTo>
                    <a:pt x="1001378" y="49810"/>
                    <a:pt x="1008062" y="49213"/>
                    <a:pt x="1014412" y="47625"/>
                  </a:cubicBezTo>
                  <a:cubicBezTo>
                    <a:pt x="1021104" y="43164"/>
                    <a:pt x="1043812" y="28407"/>
                    <a:pt x="1047750" y="23813"/>
                  </a:cubicBezTo>
                  <a:cubicBezTo>
                    <a:pt x="1052370" y="18423"/>
                    <a:pt x="1054638" y="11355"/>
                    <a:pt x="1057275" y="4763"/>
                  </a:cubicBezTo>
                  <a:cubicBezTo>
                    <a:pt x="1057865" y="3289"/>
                    <a:pt x="1057275" y="1588"/>
                    <a:pt x="1057275" y="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Figura a mano libera 61"/>
            <p:cNvSpPr/>
            <p:nvPr/>
          </p:nvSpPr>
          <p:spPr>
            <a:xfrm>
              <a:off x="2386013" y="5133965"/>
              <a:ext cx="638175" cy="90498"/>
            </a:xfrm>
            <a:custGeom>
              <a:avLst/>
              <a:gdLst>
                <a:gd name="connsiteX0" fmla="*/ 0 w 638175"/>
                <a:gd name="connsiteY0" fmla="*/ 38110 h 90498"/>
                <a:gd name="connsiteX1" fmla="*/ 80962 w 638175"/>
                <a:gd name="connsiteY1" fmla="*/ 23823 h 90498"/>
                <a:gd name="connsiteX2" fmla="*/ 157162 w 638175"/>
                <a:gd name="connsiteY2" fmla="*/ 19060 h 90498"/>
                <a:gd name="connsiteX3" fmla="*/ 209550 w 638175"/>
                <a:gd name="connsiteY3" fmla="*/ 4773 h 90498"/>
                <a:gd name="connsiteX4" fmla="*/ 290512 w 638175"/>
                <a:gd name="connsiteY4" fmla="*/ 10 h 90498"/>
                <a:gd name="connsiteX5" fmla="*/ 304800 w 638175"/>
                <a:gd name="connsiteY5" fmla="*/ 4773 h 90498"/>
                <a:gd name="connsiteX6" fmla="*/ 338137 w 638175"/>
                <a:gd name="connsiteY6" fmla="*/ 38110 h 90498"/>
                <a:gd name="connsiteX7" fmla="*/ 357187 w 638175"/>
                <a:gd name="connsiteY7" fmla="*/ 52398 h 90498"/>
                <a:gd name="connsiteX8" fmla="*/ 381000 w 638175"/>
                <a:gd name="connsiteY8" fmla="*/ 80973 h 90498"/>
                <a:gd name="connsiteX9" fmla="*/ 395287 w 638175"/>
                <a:gd name="connsiteY9" fmla="*/ 90498 h 90498"/>
                <a:gd name="connsiteX10" fmla="*/ 528637 w 638175"/>
                <a:gd name="connsiteY10" fmla="*/ 85735 h 90498"/>
                <a:gd name="connsiteX11" fmla="*/ 542925 w 638175"/>
                <a:gd name="connsiteY11" fmla="*/ 66685 h 90498"/>
                <a:gd name="connsiteX12" fmla="*/ 557212 w 638175"/>
                <a:gd name="connsiteY12" fmla="*/ 52398 h 90498"/>
                <a:gd name="connsiteX13" fmla="*/ 566737 w 638175"/>
                <a:gd name="connsiteY13" fmla="*/ 38110 h 90498"/>
                <a:gd name="connsiteX14" fmla="*/ 581025 w 638175"/>
                <a:gd name="connsiteY14" fmla="*/ 23823 h 90498"/>
                <a:gd name="connsiteX15" fmla="*/ 614362 w 638175"/>
                <a:gd name="connsiteY15" fmla="*/ 9535 h 90498"/>
                <a:gd name="connsiteX16" fmla="*/ 638175 w 638175"/>
                <a:gd name="connsiteY16" fmla="*/ 10 h 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90498">
                  <a:moveTo>
                    <a:pt x="0" y="38110"/>
                  </a:moveTo>
                  <a:cubicBezTo>
                    <a:pt x="23434" y="33423"/>
                    <a:pt x="56003" y="25993"/>
                    <a:pt x="80962" y="23823"/>
                  </a:cubicBezTo>
                  <a:cubicBezTo>
                    <a:pt x="106316" y="21618"/>
                    <a:pt x="131762" y="20648"/>
                    <a:pt x="157162" y="19060"/>
                  </a:cubicBezTo>
                  <a:cubicBezTo>
                    <a:pt x="174625" y="14298"/>
                    <a:pt x="191632" y="7333"/>
                    <a:pt x="209550" y="4773"/>
                  </a:cubicBezTo>
                  <a:cubicBezTo>
                    <a:pt x="236312" y="950"/>
                    <a:pt x="263478" y="10"/>
                    <a:pt x="290512" y="10"/>
                  </a:cubicBezTo>
                  <a:cubicBezTo>
                    <a:pt x="295532" y="10"/>
                    <a:pt x="300310" y="2528"/>
                    <a:pt x="304800" y="4773"/>
                  </a:cubicBezTo>
                  <a:cubicBezTo>
                    <a:pt x="326332" y="15539"/>
                    <a:pt x="317665" y="17638"/>
                    <a:pt x="338137" y="38110"/>
                  </a:cubicBezTo>
                  <a:cubicBezTo>
                    <a:pt x="343750" y="43723"/>
                    <a:pt x="351160" y="47232"/>
                    <a:pt x="357187" y="52398"/>
                  </a:cubicBezTo>
                  <a:cubicBezTo>
                    <a:pt x="411795" y="99204"/>
                    <a:pt x="336913" y="36884"/>
                    <a:pt x="381000" y="80973"/>
                  </a:cubicBezTo>
                  <a:cubicBezTo>
                    <a:pt x="385047" y="85020"/>
                    <a:pt x="390525" y="87323"/>
                    <a:pt x="395287" y="90498"/>
                  </a:cubicBezTo>
                  <a:lnTo>
                    <a:pt x="528637" y="85735"/>
                  </a:lnTo>
                  <a:cubicBezTo>
                    <a:pt x="536473" y="84471"/>
                    <a:pt x="537759" y="72712"/>
                    <a:pt x="542925" y="66685"/>
                  </a:cubicBezTo>
                  <a:cubicBezTo>
                    <a:pt x="547308" y="61571"/>
                    <a:pt x="552900" y="57572"/>
                    <a:pt x="557212" y="52398"/>
                  </a:cubicBezTo>
                  <a:cubicBezTo>
                    <a:pt x="560876" y="48001"/>
                    <a:pt x="563073" y="42507"/>
                    <a:pt x="566737" y="38110"/>
                  </a:cubicBezTo>
                  <a:cubicBezTo>
                    <a:pt x="571049" y="32936"/>
                    <a:pt x="575544" y="27738"/>
                    <a:pt x="581025" y="23823"/>
                  </a:cubicBezTo>
                  <a:cubicBezTo>
                    <a:pt x="596818" y="12542"/>
                    <a:pt x="598818" y="16197"/>
                    <a:pt x="614362" y="9535"/>
                  </a:cubicBezTo>
                  <a:cubicBezTo>
                    <a:pt x="638243" y="-700"/>
                    <a:pt x="625550" y="10"/>
                    <a:pt x="638175" y="1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igura a mano libera 62"/>
            <p:cNvSpPr/>
            <p:nvPr/>
          </p:nvSpPr>
          <p:spPr>
            <a:xfrm>
              <a:off x="2514600" y="4953000"/>
              <a:ext cx="1028700" cy="185738"/>
            </a:xfrm>
            <a:custGeom>
              <a:avLst/>
              <a:gdLst>
                <a:gd name="connsiteX0" fmla="*/ 0 w 1028700"/>
                <a:gd name="connsiteY0" fmla="*/ 57150 h 185738"/>
                <a:gd name="connsiteX1" fmla="*/ 47625 w 1028700"/>
                <a:gd name="connsiteY1" fmla="*/ 42863 h 185738"/>
                <a:gd name="connsiteX2" fmla="*/ 95250 w 1028700"/>
                <a:gd name="connsiteY2" fmla="*/ 38100 h 185738"/>
                <a:gd name="connsiteX3" fmla="*/ 138113 w 1028700"/>
                <a:gd name="connsiteY3" fmla="*/ 33338 h 185738"/>
                <a:gd name="connsiteX4" fmla="*/ 180975 w 1028700"/>
                <a:gd name="connsiteY4" fmla="*/ 19050 h 185738"/>
                <a:gd name="connsiteX5" fmla="*/ 223838 w 1028700"/>
                <a:gd name="connsiteY5" fmla="*/ 14288 h 185738"/>
                <a:gd name="connsiteX6" fmla="*/ 304800 w 1028700"/>
                <a:gd name="connsiteY6" fmla="*/ 0 h 185738"/>
                <a:gd name="connsiteX7" fmla="*/ 342900 w 1028700"/>
                <a:gd name="connsiteY7" fmla="*/ 19050 h 185738"/>
                <a:gd name="connsiteX8" fmla="*/ 352425 w 1028700"/>
                <a:gd name="connsiteY8" fmla="*/ 33338 h 185738"/>
                <a:gd name="connsiteX9" fmla="*/ 376238 w 1028700"/>
                <a:gd name="connsiteY9" fmla="*/ 52388 h 185738"/>
                <a:gd name="connsiteX10" fmla="*/ 419100 w 1028700"/>
                <a:gd name="connsiteY10" fmla="*/ 80963 h 185738"/>
                <a:gd name="connsiteX11" fmla="*/ 438150 w 1028700"/>
                <a:gd name="connsiteY11" fmla="*/ 100013 h 185738"/>
                <a:gd name="connsiteX12" fmla="*/ 476250 w 1028700"/>
                <a:gd name="connsiteY12" fmla="*/ 114300 h 185738"/>
                <a:gd name="connsiteX13" fmla="*/ 514350 w 1028700"/>
                <a:gd name="connsiteY13" fmla="*/ 133350 h 185738"/>
                <a:gd name="connsiteX14" fmla="*/ 547688 w 1028700"/>
                <a:gd name="connsiteY14" fmla="*/ 152400 h 185738"/>
                <a:gd name="connsiteX15" fmla="*/ 557213 w 1028700"/>
                <a:gd name="connsiteY15" fmla="*/ 166688 h 185738"/>
                <a:gd name="connsiteX16" fmla="*/ 590550 w 1028700"/>
                <a:gd name="connsiteY16" fmla="*/ 171450 h 185738"/>
                <a:gd name="connsiteX17" fmla="*/ 604838 w 1028700"/>
                <a:gd name="connsiteY17" fmla="*/ 176213 h 185738"/>
                <a:gd name="connsiteX18" fmla="*/ 638175 w 1028700"/>
                <a:gd name="connsiteY18" fmla="*/ 185738 h 185738"/>
                <a:gd name="connsiteX19" fmla="*/ 828675 w 1028700"/>
                <a:gd name="connsiteY19" fmla="*/ 180975 h 185738"/>
                <a:gd name="connsiteX20" fmla="*/ 866775 w 1028700"/>
                <a:gd name="connsiteY20" fmla="*/ 171450 h 185738"/>
                <a:gd name="connsiteX21" fmla="*/ 914400 w 1028700"/>
                <a:gd name="connsiteY21" fmla="*/ 166688 h 185738"/>
                <a:gd name="connsiteX22" fmla="*/ 942975 w 1028700"/>
                <a:gd name="connsiteY22" fmla="*/ 147638 h 185738"/>
                <a:gd name="connsiteX23" fmla="*/ 957263 w 1028700"/>
                <a:gd name="connsiteY23" fmla="*/ 142875 h 185738"/>
                <a:gd name="connsiteX24" fmla="*/ 1009650 w 1028700"/>
                <a:gd name="connsiteY24" fmla="*/ 109538 h 185738"/>
                <a:gd name="connsiteX25" fmla="*/ 1028700 w 1028700"/>
                <a:gd name="connsiteY25" fmla="*/ 9525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700" h="185738">
                  <a:moveTo>
                    <a:pt x="0" y="57150"/>
                  </a:moveTo>
                  <a:cubicBezTo>
                    <a:pt x="15875" y="52388"/>
                    <a:pt x="31373" y="46113"/>
                    <a:pt x="47625" y="42863"/>
                  </a:cubicBezTo>
                  <a:cubicBezTo>
                    <a:pt x="63269" y="39734"/>
                    <a:pt x="79383" y="39770"/>
                    <a:pt x="95250" y="38100"/>
                  </a:cubicBezTo>
                  <a:lnTo>
                    <a:pt x="138113" y="33338"/>
                  </a:lnTo>
                  <a:cubicBezTo>
                    <a:pt x="152400" y="28575"/>
                    <a:pt x="166273" y="22317"/>
                    <a:pt x="180975" y="19050"/>
                  </a:cubicBezTo>
                  <a:cubicBezTo>
                    <a:pt x="195008" y="15932"/>
                    <a:pt x="209561" y="15968"/>
                    <a:pt x="223838" y="14288"/>
                  </a:cubicBezTo>
                  <a:cubicBezTo>
                    <a:pt x="272754" y="8533"/>
                    <a:pt x="253683" y="11359"/>
                    <a:pt x="304800" y="0"/>
                  </a:cubicBezTo>
                  <a:cubicBezTo>
                    <a:pt x="317500" y="6350"/>
                    <a:pt x="331268" y="10907"/>
                    <a:pt x="342900" y="19050"/>
                  </a:cubicBezTo>
                  <a:cubicBezTo>
                    <a:pt x="347589" y="22333"/>
                    <a:pt x="348378" y="29291"/>
                    <a:pt x="352425" y="33338"/>
                  </a:cubicBezTo>
                  <a:cubicBezTo>
                    <a:pt x="359613" y="40526"/>
                    <a:pt x="367780" y="46749"/>
                    <a:pt x="376238" y="52388"/>
                  </a:cubicBezTo>
                  <a:cubicBezTo>
                    <a:pt x="417283" y="79751"/>
                    <a:pt x="371269" y="38446"/>
                    <a:pt x="419100" y="80963"/>
                  </a:cubicBezTo>
                  <a:cubicBezTo>
                    <a:pt x="425812" y="86929"/>
                    <a:pt x="430678" y="95032"/>
                    <a:pt x="438150" y="100013"/>
                  </a:cubicBezTo>
                  <a:cubicBezTo>
                    <a:pt x="452628" y="109665"/>
                    <a:pt x="462071" y="107855"/>
                    <a:pt x="476250" y="114300"/>
                  </a:cubicBezTo>
                  <a:cubicBezTo>
                    <a:pt x="489176" y="120176"/>
                    <a:pt x="502536" y="125474"/>
                    <a:pt x="514350" y="133350"/>
                  </a:cubicBezTo>
                  <a:cubicBezTo>
                    <a:pt x="534545" y="146813"/>
                    <a:pt x="523518" y="140315"/>
                    <a:pt x="547688" y="152400"/>
                  </a:cubicBezTo>
                  <a:cubicBezTo>
                    <a:pt x="550863" y="157163"/>
                    <a:pt x="551982" y="164363"/>
                    <a:pt x="557213" y="166688"/>
                  </a:cubicBezTo>
                  <a:cubicBezTo>
                    <a:pt x="567471" y="171247"/>
                    <a:pt x="579543" y="169249"/>
                    <a:pt x="590550" y="171450"/>
                  </a:cubicBezTo>
                  <a:cubicBezTo>
                    <a:pt x="595473" y="172435"/>
                    <a:pt x="600011" y="174834"/>
                    <a:pt x="604838" y="176213"/>
                  </a:cubicBezTo>
                  <a:cubicBezTo>
                    <a:pt x="646690" y="188171"/>
                    <a:pt x="603926" y="174320"/>
                    <a:pt x="638175" y="185738"/>
                  </a:cubicBezTo>
                  <a:cubicBezTo>
                    <a:pt x="701675" y="184150"/>
                    <a:pt x="765279" y="184937"/>
                    <a:pt x="828675" y="180975"/>
                  </a:cubicBezTo>
                  <a:cubicBezTo>
                    <a:pt x="841740" y="180158"/>
                    <a:pt x="853749" y="172752"/>
                    <a:pt x="866775" y="171450"/>
                  </a:cubicBezTo>
                  <a:lnTo>
                    <a:pt x="914400" y="166688"/>
                  </a:lnTo>
                  <a:cubicBezTo>
                    <a:pt x="948374" y="155363"/>
                    <a:pt x="907300" y="171421"/>
                    <a:pt x="942975" y="147638"/>
                  </a:cubicBezTo>
                  <a:cubicBezTo>
                    <a:pt x="947152" y="144853"/>
                    <a:pt x="952500" y="144463"/>
                    <a:pt x="957263" y="142875"/>
                  </a:cubicBezTo>
                  <a:cubicBezTo>
                    <a:pt x="999379" y="111288"/>
                    <a:pt x="980303" y="119320"/>
                    <a:pt x="1009650" y="109538"/>
                  </a:cubicBezTo>
                  <a:cubicBezTo>
                    <a:pt x="1025806" y="98768"/>
                    <a:pt x="1019891" y="104061"/>
                    <a:pt x="1028700" y="952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igura a mano libera 63"/>
            <p:cNvSpPr/>
            <p:nvPr/>
          </p:nvSpPr>
          <p:spPr>
            <a:xfrm>
              <a:off x="2424113" y="5143500"/>
              <a:ext cx="1014412" cy="142875"/>
            </a:xfrm>
            <a:custGeom>
              <a:avLst/>
              <a:gdLst>
                <a:gd name="connsiteX0" fmla="*/ 0 w 1014412"/>
                <a:gd name="connsiteY0" fmla="*/ 85725 h 142875"/>
                <a:gd name="connsiteX1" fmla="*/ 52387 w 1014412"/>
                <a:gd name="connsiteY1" fmla="*/ 76200 h 142875"/>
                <a:gd name="connsiteX2" fmla="*/ 123825 w 1014412"/>
                <a:gd name="connsiteY2" fmla="*/ 66675 h 142875"/>
                <a:gd name="connsiteX3" fmla="*/ 161925 w 1014412"/>
                <a:gd name="connsiteY3" fmla="*/ 57150 h 142875"/>
                <a:gd name="connsiteX4" fmla="*/ 190500 w 1014412"/>
                <a:gd name="connsiteY4" fmla="*/ 52388 h 142875"/>
                <a:gd name="connsiteX5" fmla="*/ 257175 w 1014412"/>
                <a:gd name="connsiteY5" fmla="*/ 38100 h 142875"/>
                <a:gd name="connsiteX6" fmla="*/ 300037 w 1014412"/>
                <a:gd name="connsiteY6" fmla="*/ 42863 h 142875"/>
                <a:gd name="connsiteX7" fmla="*/ 314325 w 1014412"/>
                <a:gd name="connsiteY7" fmla="*/ 57150 h 142875"/>
                <a:gd name="connsiteX8" fmla="*/ 333375 w 1014412"/>
                <a:gd name="connsiteY8" fmla="*/ 71438 h 142875"/>
                <a:gd name="connsiteX9" fmla="*/ 342900 w 1014412"/>
                <a:gd name="connsiteY9" fmla="*/ 85725 h 142875"/>
                <a:gd name="connsiteX10" fmla="*/ 414337 w 1014412"/>
                <a:gd name="connsiteY10" fmla="*/ 109538 h 142875"/>
                <a:gd name="connsiteX11" fmla="*/ 485775 w 1014412"/>
                <a:gd name="connsiteY11" fmla="*/ 123825 h 142875"/>
                <a:gd name="connsiteX12" fmla="*/ 519112 w 1014412"/>
                <a:gd name="connsiteY12" fmla="*/ 138113 h 142875"/>
                <a:gd name="connsiteX13" fmla="*/ 538162 w 1014412"/>
                <a:gd name="connsiteY13" fmla="*/ 142875 h 142875"/>
                <a:gd name="connsiteX14" fmla="*/ 661987 w 1014412"/>
                <a:gd name="connsiteY14" fmla="*/ 138113 h 142875"/>
                <a:gd name="connsiteX15" fmla="*/ 671512 w 1014412"/>
                <a:gd name="connsiteY15" fmla="*/ 123825 h 142875"/>
                <a:gd name="connsiteX16" fmla="*/ 685800 w 1014412"/>
                <a:gd name="connsiteY16" fmla="*/ 104775 h 142875"/>
                <a:gd name="connsiteX17" fmla="*/ 695325 w 1014412"/>
                <a:gd name="connsiteY17" fmla="*/ 90488 h 142875"/>
                <a:gd name="connsiteX18" fmla="*/ 742950 w 1014412"/>
                <a:gd name="connsiteY18" fmla="*/ 38100 h 142875"/>
                <a:gd name="connsiteX19" fmla="*/ 762000 w 1014412"/>
                <a:gd name="connsiteY19" fmla="*/ 28575 h 142875"/>
                <a:gd name="connsiteX20" fmla="*/ 776287 w 1014412"/>
                <a:gd name="connsiteY20" fmla="*/ 14288 h 142875"/>
                <a:gd name="connsiteX21" fmla="*/ 804862 w 1014412"/>
                <a:gd name="connsiteY21" fmla="*/ 0 h 142875"/>
                <a:gd name="connsiteX22" fmla="*/ 838200 w 1014412"/>
                <a:gd name="connsiteY22" fmla="*/ 9525 h 142875"/>
                <a:gd name="connsiteX23" fmla="*/ 862012 w 1014412"/>
                <a:gd name="connsiteY23" fmla="*/ 14288 h 142875"/>
                <a:gd name="connsiteX24" fmla="*/ 890587 w 1014412"/>
                <a:gd name="connsiteY24" fmla="*/ 23813 h 142875"/>
                <a:gd name="connsiteX25" fmla="*/ 904875 w 1014412"/>
                <a:gd name="connsiteY25" fmla="*/ 28575 h 142875"/>
                <a:gd name="connsiteX26" fmla="*/ 933450 w 1014412"/>
                <a:gd name="connsiteY26" fmla="*/ 42863 h 142875"/>
                <a:gd name="connsiteX27" fmla="*/ 971550 w 1014412"/>
                <a:gd name="connsiteY27" fmla="*/ 52388 h 142875"/>
                <a:gd name="connsiteX28" fmla="*/ 1014412 w 1014412"/>
                <a:gd name="connsiteY28" fmla="*/ 571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4412" h="142875">
                  <a:moveTo>
                    <a:pt x="0" y="85725"/>
                  </a:moveTo>
                  <a:cubicBezTo>
                    <a:pt x="17462" y="82550"/>
                    <a:pt x="34845" y="78899"/>
                    <a:pt x="52387" y="76200"/>
                  </a:cubicBezTo>
                  <a:cubicBezTo>
                    <a:pt x="76131" y="72547"/>
                    <a:pt x="100157" y="70791"/>
                    <a:pt x="123825" y="66675"/>
                  </a:cubicBezTo>
                  <a:cubicBezTo>
                    <a:pt x="136722" y="64432"/>
                    <a:pt x="149125" y="59893"/>
                    <a:pt x="161925" y="57150"/>
                  </a:cubicBezTo>
                  <a:cubicBezTo>
                    <a:pt x="171367" y="55127"/>
                    <a:pt x="181091" y="54559"/>
                    <a:pt x="190500" y="52388"/>
                  </a:cubicBezTo>
                  <a:cubicBezTo>
                    <a:pt x="262223" y="35837"/>
                    <a:pt x="185595" y="48327"/>
                    <a:pt x="257175" y="38100"/>
                  </a:cubicBezTo>
                  <a:cubicBezTo>
                    <a:pt x="271462" y="39688"/>
                    <a:pt x="286399" y="38317"/>
                    <a:pt x="300037" y="42863"/>
                  </a:cubicBezTo>
                  <a:cubicBezTo>
                    <a:pt x="306427" y="44993"/>
                    <a:pt x="309211" y="52767"/>
                    <a:pt x="314325" y="57150"/>
                  </a:cubicBezTo>
                  <a:cubicBezTo>
                    <a:pt x="320352" y="62316"/>
                    <a:pt x="327762" y="65825"/>
                    <a:pt x="333375" y="71438"/>
                  </a:cubicBezTo>
                  <a:cubicBezTo>
                    <a:pt x="337422" y="75485"/>
                    <a:pt x="338211" y="82443"/>
                    <a:pt x="342900" y="85725"/>
                  </a:cubicBezTo>
                  <a:cubicBezTo>
                    <a:pt x="373759" y="107326"/>
                    <a:pt x="380605" y="104719"/>
                    <a:pt x="414337" y="109538"/>
                  </a:cubicBezTo>
                  <a:cubicBezTo>
                    <a:pt x="459544" y="127621"/>
                    <a:pt x="417361" y="113300"/>
                    <a:pt x="485775" y="123825"/>
                  </a:cubicBezTo>
                  <a:cubicBezTo>
                    <a:pt x="499140" y="125881"/>
                    <a:pt x="506401" y="133347"/>
                    <a:pt x="519112" y="138113"/>
                  </a:cubicBezTo>
                  <a:cubicBezTo>
                    <a:pt x="525241" y="140411"/>
                    <a:pt x="531812" y="141288"/>
                    <a:pt x="538162" y="142875"/>
                  </a:cubicBezTo>
                  <a:cubicBezTo>
                    <a:pt x="579437" y="141288"/>
                    <a:pt x="621097" y="143954"/>
                    <a:pt x="661987" y="138113"/>
                  </a:cubicBezTo>
                  <a:cubicBezTo>
                    <a:pt x="667653" y="137304"/>
                    <a:pt x="668185" y="128483"/>
                    <a:pt x="671512" y="123825"/>
                  </a:cubicBezTo>
                  <a:cubicBezTo>
                    <a:pt x="676126" y="117366"/>
                    <a:pt x="681186" y="111234"/>
                    <a:pt x="685800" y="104775"/>
                  </a:cubicBezTo>
                  <a:cubicBezTo>
                    <a:pt x="689127" y="100118"/>
                    <a:pt x="691998" y="95146"/>
                    <a:pt x="695325" y="90488"/>
                  </a:cubicBezTo>
                  <a:cubicBezTo>
                    <a:pt x="706356" y="75044"/>
                    <a:pt x="729115" y="45018"/>
                    <a:pt x="742950" y="38100"/>
                  </a:cubicBezTo>
                  <a:cubicBezTo>
                    <a:pt x="749300" y="34925"/>
                    <a:pt x="756223" y="32701"/>
                    <a:pt x="762000" y="28575"/>
                  </a:cubicBezTo>
                  <a:cubicBezTo>
                    <a:pt x="767480" y="24660"/>
                    <a:pt x="771113" y="18600"/>
                    <a:pt x="776287" y="14288"/>
                  </a:cubicBezTo>
                  <a:cubicBezTo>
                    <a:pt x="788596" y="4031"/>
                    <a:pt x="790544" y="4773"/>
                    <a:pt x="804862" y="0"/>
                  </a:cubicBezTo>
                  <a:cubicBezTo>
                    <a:pt x="820778" y="5306"/>
                    <a:pt x="820252" y="5537"/>
                    <a:pt x="838200" y="9525"/>
                  </a:cubicBezTo>
                  <a:cubicBezTo>
                    <a:pt x="846102" y="11281"/>
                    <a:pt x="854203" y="12158"/>
                    <a:pt x="862012" y="14288"/>
                  </a:cubicBezTo>
                  <a:cubicBezTo>
                    <a:pt x="871698" y="16930"/>
                    <a:pt x="881062" y="20638"/>
                    <a:pt x="890587" y="23813"/>
                  </a:cubicBezTo>
                  <a:lnTo>
                    <a:pt x="904875" y="28575"/>
                  </a:lnTo>
                  <a:cubicBezTo>
                    <a:pt x="940782" y="40544"/>
                    <a:pt x="896525" y="24401"/>
                    <a:pt x="933450" y="42863"/>
                  </a:cubicBezTo>
                  <a:cubicBezTo>
                    <a:pt x="944334" y="48305"/>
                    <a:pt x="960686" y="49672"/>
                    <a:pt x="971550" y="52388"/>
                  </a:cubicBezTo>
                  <a:cubicBezTo>
                    <a:pt x="1002646" y="60162"/>
                    <a:pt x="966070" y="57150"/>
                    <a:pt x="1014412" y="57150"/>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igura a mano libera 64"/>
            <p:cNvSpPr/>
            <p:nvPr/>
          </p:nvSpPr>
          <p:spPr>
            <a:xfrm>
              <a:off x="2671763" y="4904617"/>
              <a:ext cx="1004887" cy="129346"/>
            </a:xfrm>
            <a:custGeom>
              <a:avLst/>
              <a:gdLst>
                <a:gd name="connsiteX0" fmla="*/ 0 w 1004887"/>
                <a:gd name="connsiteY0" fmla="*/ 5521 h 129346"/>
                <a:gd name="connsiteX1" fmla="*/ 276225 w 1004887"/>
                <a:gd name="connsiteY1" fmla="*/ 5521 h 129346"/>
                <a:gd name="connsiteX2" fmla="*/ 323850 w 1004887"/>
                <a:gd name="connsiteY2" fmla="*/ 24571 h 129346"/>
                <a:gd name="connsiteX3" fmla="*/ 352425 w 1004887"/>
                <a:gd name="connsiteY3" fmla="*/ 34096 h 129346"/>
                <a:gd name="connsiteX4" fmla="*/ 390525 w 1004887"/>
                <a:gd name="connsiteY4" fmla="*/ 43621 h 129346"/>
                <a:gd name="connsiteX5" fmla="*/ 433387 w 1004887"/>
                <a:gd name="connsiteY5" fmla="*/ 48383 h 129346"/>
                <a:gd name="connsiteX6" fmla="*/ 519112 w 1004887"/>
                <a:gd name="connsiteY6" fmla="*/ 57908 h 129346"/>
                <a:gd name="connsiteX7" fmla="*/ 533400 w 1004887"/>
                <a:gd name="connsiteY7" fmla="*/ 67433 h 129346"/>
                <a:gd name="connsiteX8" fmla="*/ 561975 w 1004887"/>
                <a:gd name="connsiteY8" fmla="*/ 115058 h 129346"/>
                <a:gd name="connsiteX9" fmla="*/ 576262 w 1004887"/>
                <a:gd name="connsiteY9" fmla="*/ 129346 h 129346"/>
                <a:gd name="connsiteX10" fmla="*/ 666750 w 1004887"/>
                <a:gd name="connsiteY10" fmla="*/ 124583 h 129346"/>
                <a:gd name="connsiteX11" fmla="*/ 681037 w 1004887"/>
                <a:gd name="connsiteY11" fmla="*/ 119821 h 129346"/>
                <a:gd name="connsiteX12" fmla="*/ 738187 w 1004887"/>
                <a:gd name="connsiteY12" fmla="*/ 115058 h 129346"/>
                <a:gd name="connsiteX13" fmla="*/ 804862 w 1004887"/>
                <a:gd name="connsiteY13" fmla="*/ 100771 h 129346"/>
                <a:gd name="connsiteX14" fmla="*/ 823912 w 1004887"/>
                <a:gd name="connsiteY14" fmla="*/ 96008 h 129346"/>
                <a:gd name="connsiteX15" fmla="*/ 890587 w 1004887"/>
                <a:gd name="connsiteY15" fmla="*/ 86483 h 129346"/>
                <a:gd name="connsiteX16" fmla="*/ 985837 w 1004887"/>
                <a:gd name="connsiteY16" fmla="*/ 91246 h 129346"/>
                <a:gd name="connsiteX17" fmla="*/ 1000125 w 1004887"/>
                <a:gd name="connsiteY17" fmla="*/ 96008 h 129346"/>
                <a:gd name="connsiteX18" fmla="*/ 1004887 w 1004887"/>
                <a:gd name="connsiteY18" fmla="*/ 100771 h 1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4887" h="129346">
                  <a:moveTo>
                    <a:pt x="0" y="5521"/>
                  </a:moveTo>
                  <a:cubicBezTo>
                    <a:pt x="114756" y="304"/>
                    <a:pt x="146902" y="-3717"/>
                    <a:pt x="276225" y="5521"/>
                  </a:cubicBezTo>
                  <a:cubicBezTo>
                    <a:pt x="295454" y="6895"/>
                    <a:pt x="307191" y="17907"/>
                    <a:pt x="323850" y="24571"/>
                  </a:cubicBezTo>
                  <a:cubicBezTo>
                    <a:pt x="333172" y="28300"/>
                    <a:pt x="342685" y="31661"/>
                    <a:pt x="352425" y="34096"/>
                  </a:cubicBezTo>
                  <a:cubicBezTo>
                    <a:pt x="365125" y="37271"/>
                    <a:pt x="377633" y="41346"/>
                    <a:pt x="390525" y="43621"/>
                  </a:cubicBezTo>
                  <a:cubicBezTo>
                    <a:pt x="404682" y="46119"/>
                    <a:pt x="419156" y="46350"/>
                    <a:pt x="433387" y="48383"/>
                  </a:cubicBezTo>
                  <a:cubicBezTo>
                    <a:pt x="515731" y="60146"/>
                    <a:pt x="351364" y="45006"/>
                    <a:pt x="519112" y="57908"/>
                  </a:cubicBezTo>
                  <a:cubicBezTo>
                    <a:pt x="523875" y="61083"/>
                    <a:pt x="529631" y="63125"/>
                    <a:pt x="533400" y="67433"/>
                  </a:cubicBezTo>
                  <a:cubicBezTo>
                    <a:pt x="579546" y="120171"/>
                    <a:pt x="532968" y="74447"/>
                    <a:pt x="561975" y="115058"/>
                  </a:cubicBezTo>
                  <a:cubicBezTo>
                    <a:pt x="565890" y="120539"/>
                    <a:pt x="571500" y="124583"/>
                    <a:pt x="576262" y="129346"/>
                  </a:cubicBezTo>
                  <a:cubicBezTo>
                    <a:pt x="606425" y="127758"/>
                    <a:pt x="636670" y="127318"/>
                    <a:pt x="666750" y="124583"/>
                  </a:cubicBezTo>
                  <a:cubicBezTo>
                    <a:pt x="671749" y="124129"/>
                    <a:pt x="676061" y="120484"/>
                    <a:pt x="681037" y="119821"/>
                  </a:cubicBezTo>
                  <a:cubicBezTo>
                    <a:pt x="699985" y="117295"/>
                    <a:pt x="719137" y="116646"/>
                    <a:pt x="738187" y="115058"/>
                  </a:cubicBezTo>
                  <a:cubicBezTo>
                    <a:pt x="768573" y="94801"/>
                    <a:pt x="742153" y="109132"/>
                    <a:pt x="804862" y="100771"/>
                  </a:cubicBezTo>
                  <a:cubicBezTo>
                    <a:pt x="811350" y="99906"/>
                    <a:pt x="817443" y="97003"/>
                    <a:pt x="823912" y="96008"/>
                  </a:cubicBezTo>
                  <a:cubicBezTo>
                    <a:pt x="921943" y="80926"/>
                    <a:pt x="826145" y="99373"/>
                    <a:pt x="890587" y="86483"/>
                  </a:cubicBezTo>
                  <a:cubicBezTo>
                    <a:pt x="922337" y="88071"/>
                    <a:pt x="954167" y="88492"/>
                    <a:pt x="985837" y="91246"/>
                  </a:cubicBezTo>
                  <a:cubicBezTo>
                    <a:pt x="990838" y="91681"/>
                    <a:pt x="995635" y="93763"/>
                    <a:pt x="1000125" y="96008"/>
                  </a:cubicBezTo>
                  <a:cubicBezTo>
                    <a:pt x="1002133" y="97012"/>
                    <a:pt x="1003300" y="99183"/>
                    <a:pt x="1004887" y="100771"/>
                  </a:cubicBezTo>
                </a:path>
              </a:pathLst>
            </a:custGeom>
            <a:no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35" name="Connettore 2 34"/>
          <p:cNvCxnSpPr/>
          <p:nvPr/>
        </p:nvCxnSpPr>
        <p:spPr>
          <a:xfrm flipH="1" flipV="1">
            <a:off x="6583740" y="5172816"/>
            <a:ext cx="449528" cy="27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0" name="TextBox 3"/>
          <p:cNvSpPr txBox="1">
            <a:spLocks noChangeArrowheads="1"/>
          </p:cNvSpPr>
          <p:nvPr/>
        </p:nvSpPr>
        <p:spPr bwMode="auto">
          <a:xfrm>
            <a:off x="755575" y="6464369"/>
            <a:ext cx="41522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0" dirty="0">
                <a:latin typeface="Calibri" panose="020F0502020204030204" pitchFamily="34" charset="0"/>
              </a:rPr>
              <a:t>Modified from </a:t>
            </a:r>
            <a:r>
              <a:rPr lang="en-US" sz="1200" b="0" dirty="0" err="1">
                <a:latin typeface="Calibri" panose="020F0502020204030204" pitchFamily="34" charset="0"/>
              </a:rPr>
              <a:t>Spagnolo</a:t>
            </a:r>
            <a:r>
              <a:rPr lang="en-US" sz="1200" b="0" dirty="0">
                <a:latin typeface="Calibri" panose="020F0502020204030204" pitchFamily="34" charset="0"/>
              </a:rPr>
              <a:t> P, </a:t>
            </a:r>
            <a:r>
              <a:rPr lang="en-US" sz="1200" b="0" dirty="0" err="1">
                <a:latin typeface="Calibri" panose="020F0502020204030204" pitchFamily="34" charset="0"/>
              </a:rPr>
              <a:t>Cottin</a:t>
            </a:r>
            <a:r>
              <a:rPr lang="en-US" sz="1200" b="0" dirty="0">
                <a:latin typeface="Calibri" panose="020F0502020204030204" pitchFamily="34" charset="0"/>
              </a:rPr>
              <a:t> V. </a:t>
            </a:r>
            <a:r>
              <a:rPr lang="en-US" sz="1200" b="0" i="1" dirty="0">
                <a:latin typeface="Calibri" panose="020F0502020204030204" pitchFamily="34" charset="0"/>
              </a:rPr>
              <a:t>J Med Genet 2017</a:t>
            </a:r>
            <a:r>
              <a:rPr lang="en-US" sz="1200" b="0" dirty="0">
                <a:latin typeface="Calibri" panose="020F0502020204030204" pitchFamily="34" charset="0"/>
              </a:rPr>
              <a:t>; 54: 93-9</a:t>
            </a:r>
          </a:p>
        </p:txBody>
      </p:sp>
    </p:spTree>
    <p:extLst>
      <p:ext uri="{BB962C8B-B14F-4D97-AF65-F5344CB8AC3E}">
        <p14:creationId xmlns:p14="http://schemas.microsoft.com/office/powerpoint/2010/main" val="6102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1000"/>
                                        <p:tgtEl>
                                          <p:spTgt spid="29"/>
                                        </p:tgtEl>
                                      </p:cBhvr>
                                    </p:animEffect>
                                  </p:childTnLst>
                                </p:cTn>
                              </p:par>
                              <p:par>
                                <p:cTn id="81" presetID="10"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childTnLst>
                                </p:cTn>
                              </p:par>
                              <p:par>
                                <p:cTn id="87" presetID="10"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par>
                                <p:cTn id="90" presetID="10"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1000"/>
                                        <p:tgtEl>
                                          <p:spTgt spid="33"/>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P spid="17" grpId="0" animBg="1"/>
      <p:bldP spid="18" grpId="0" animBg="1"/>
      <p:bldP spid="19" grpId="0" animBg="1"/>
      <p:bldP spid="26" grpId="0" animBg="1"/>
      <p:bldP spid="27"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843423"/>
            <a:ext cx="4502827" cy="3241761"/>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008" y="1843424"/>
            <a:ext cx="4496496" cy="3241760"/>
          </a:xfrm>
          <a:prstGeom prst="rect">
            <a:avLst/>
          </a:prstGeom>
        </p:spPr>
      </p:pic>
      <p:sp>
        <p:nvSpPr>
          <p:cNvPr id="7" name="Title 1"/>
          <p:cNvSpPr txBox="1">
            <a:spLocks/>
          </p:cNvSpPr>
          <p:nvPr/>
        </p:nvSpPr>
        <p:spPr>
          <a:xfrm>
            <a:off x="107504" y="343987"/>
            <a:ext cx="8928992" cy="636741"/>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200" i="1" dirty="0">
                <a:solidFill>
                  <a:srgbClr val="FFFF00"/>
                </a:solidFill>
                <a:latin typeface="Calibri" panose="020F0502020204030204" pitchFamily="34" charset="0"/>
              </a:rPr>
              <a:t>MUC5B</a:t>
            </a:r>
            <a:r>
              <a:rPr lang="en-US" sz="3200" dirty="0">
                <a:solidFill>
                  <a:srgbClr val="FFFF00"/>
                </a:solidFill>
                <a:latin typeface="Calibri" panose="020F0502020204030204" pitchFamily="34" charset="0"/>
              </a:rPr>
              <a:t> IS ALSO A PREDICTOR OF PROGNOSIS</a:t>
            </a:r>
            <a:endParaRPr lang="en-US" sz="3200" i="1" dirty="0">
              <a:solidFill>
                <a:srgbClr val="FFFF00"/>
              </a:solidFill>
              <a:latin typeface="Calibri" panose="020F0502020204030204" pitchFamily="34" charset="0"/>
            </a:endParaRPr>
          </a:p>
        </p:txBody>
      </p:sp>
      <p:sp>
        <p:nvSpPr>
          <p:cNvPr id="8" name="TextBox 3"/>
          <p:cNvSpPr txBox="1">
            <a:spLocks noChangeArrowheads="1"/>
          </p:cNvSpPr>
          <p:nvPr/>
        </p:nvSpPr>
        <p:spPr bwMode="auto">
          <a:xfrm>
            <a:off x="395536" y="6320353"/>
            <a:ext cx="388843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0" dirty="0" err="1">
                <a:latin typeface="Calibri" panose="020F0502020204030204" pitchFamily="34" charset="0"/>
              </a:rPr>
              <a:t>Peljto</a:t>
            </a:r>
            <a:r>
              <a:rPr lang="en-US" sz="1200" b="0" dirty="0">
                <a:latin typeface="Calibri" panose="020F0502020204030204" pitchFamily="34" charset="0"/>
              </a:rPr>
              <a:t> AL et al. </a:t>
            </a:r>
            <a:r>
              <a:rPr lang="en-US" sz="1200" b="0" i="1" dirty="0">
                <a:latin typeface="Calibri" panose="020F0502020204030204" pitchFamily="34" charset="0"/>
              </a:rPr>
              <a:t>JAMA </a:t>
            </a:r>
            <a:r>
              <a:rPr lang="en-US" sz="1200" b="0" dirty="0">
                <a:latin typeface="Calibri" panose="020F0502020204030204" pitchFamily="34" charset="0"/>
              </a:rPr>
              <a:t>2013; 309: 2232-9</a:t>
            </a:r>
          </a:p>
        </p:txBody>
      </p:sp>
      <p:sp>
        <p:nvSpPr>
          <p:cNvPr id="2" name="CasellaDiTesto 1"/>
          <p:cNvSpPr txBox="1"/>
          <p:nvPr/>
        </p:nvSpPr>
        <p:spPr>
          <a:xfrm>
            <a:off x="35496" y="1340768"/>
            <a:ext cx="4504504" cy="461665"/>
          </a:xfrm>
          <a:prstGeom prst="rect">
            <a:avLst/>
          </a:prstGeom>
          <a:noFill/>
        </p:spPr>
        <p:txBody>
          <a:bodyPr wrap="square" rtlCol="0">
            <a:spAutoFit/>
          </a:bodyPr>
          <a:lstStyle/>
          <a:p>
            <a:pPr algn="ctr"/>
            <a:r>
              <a:rPr lang="it-IT" sz="2400" dirty="0">
                <a:solidFill>
                  <a:schemeClr val="bg1"/>
                </a:solidFill>
                <a:latin typeface="Calibri" panose="020F0502020204030204" pitchFamily="34" charset="0"/>
                <a:cs typeface="Calibri" panose="020F0502020204030204" pitchFamily="34" charset="0"/>
              </a:rPr>
              <a:t>INSPIRE </a:t>
            </a:r>
            <a:r>
              <a:rPr lang="it-IT" sz="2400" dirty="0" err="1">
                <a:solidFill>
                  <a:schemeClr val="bg1"/>
                </a:solidFill>
                <a:latin typeface="Calibri" panose="020F0502020204030204" pitchFamily="34" charset="0"/>
                <a:cs typeface="Calibri" panose="020F0502020204030204" pitchFamily="34" charset="0"/>
              </a:rPr>
              <a:t>cohort</a:t>
            </a:r>
            <a:endParaRPr lang="it-IT" sz="2400" dirty="0">
              <a:solidFill>
                <a:schemeClr val="bg1"/>
              </a:solidFill>
              <a:latin typeface="Calibri" panose="020F0502020204030204" pitchFamily="34" charset="0"/>
              <a:cs typeface="Calibri" panose="020F0502020204030204" pitchFamily="34" charset="0"/>
            </a:endParaRPr>
          </a:p>
        </p:txBody>
      </p:sp>
      <p:sp>
        <p:nvSpPr>
          <p:cNvPr id="9" name="CasellaDiTesto 8"/>
          <p:cNvSpPr txBox="1"/>
          <p:nvPr/>
        </p:nvSpPr>
        <p:spPr>
          <a:xfrm>
            <a:off x="4612008" y="1340768"/>
            <a:ext cx="4496496" cy="461665"/>
          </a:xfrm>
          <a:prstGeom prst="rect">
            <a:avLst/>
          </a:prstGeom>
          <a:noFill/>
        </p:spPr>
        <p:txBody>
          <a:bodyPr wrap="square" rtlCol="0">
            <a:spAutoFit/>
          </a:bodyPr>
          <a:lstStyle/>
          <a:p>
            <a:pPr algn="ctr"/>
            <a:r>
              <a:rPr lang="it-IT" sz="2400" dirty="0">
                <a:solidFill>
                  <a:schemeClr val="bg1"/>
                </a:solidFill>
                <a:latin typeface="Calibri" panose="020F0502020204030204" pitchFamily="34" charset="0"/>
                <a:cs typeface="Calibri" panose="020F0502020204030204" pitchFamily="34" charset="0"/>
              </a:rPr>
              <a:t>Chicago </a:t>
            </a:r>
            <a:r>
              <a:rPr lang="it-IT" sz="2400" dirty="0" err="1">
                <a:solidFill>
                  <a:schemeClr val="bg1"/>
                </a:solidFill>
                <a:latin typeface="Calibri" panose="020F0502020204030204" pitchFamily="34" charset="0"/>
                <a:cs typeface="Calibri" panose="020F0502020204030204" pitchFamily="34" charset="0"/>
              </a:rPr>
              <a:t>cohort</a:t>
            </a:r>
            <a:endParaRPr lang="it-IT"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108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32ABF-4246-DC41-AB81-293D7B1ADACA}"/>
              </a:ext>
            </a:extLst>
          </p:cNvPr>
          <p:cNvSpPr txBox="1">
            <a:spLocks/>
          </p:cNvSpPr>
          <p:nvPr/>
        </p:nvSpPr>
        <p:spPr>
          <a:xfrm>
            <a:off x="323528" y="2420888"/>
            <a:ext cx="8496944" cy="1368152"/>
          </a:xfrm>
          <a:prstGeom prst="rect">
            <a:avLst/>
          </a:prstGeom>
        </p:spPr>
        <p:txBody>
          <a:bodyPr>
            <a:noAutofit/>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defRPr/>
            </a:pPr>
            <a:r>
              <a:rPr lang="en-US" sz="3600" dirty="0">
                <a:solidFill>
                  <a:srgbClr val="FFFF00"/>
                </a:solidFill>
                <a:latin typeface="Calibri" panose="020F0502020204030204" pitchFamily="34" charset="0"/>
              </a:rPr>
              <a:t>CARRIAGE OF </a:t>
            </a:r>
            <a:r>
              <a:rPr lang="en-US" sz="3600" i="1" dirty="0">
                <a:solidFill>
                  <a:srgbClr val="FFFF00"/>
                </a:solidFill>
                <a:latin typeface="Calibri" panose="020F0502020204030204" pitchFamily="34" charset="0"/>
              </a:rPr>
              <a:t>MUC5B</a:t>
            </a:r>
            <a:r>
              <a:rPr lang="en-US" sz="3600" dirty="0">
                <a:solidFill>
                  <a:srgbClr val="FFFF00"/>
                </a:solidFill>
                <a:latin typeface="Calibri" panose="020F0502020204030204" pitchFamily="34" charset="0"/>
              </a:rPr>
              <a:t> RS35705950 AND INTERSTITIAL LUNG ABNORMALITIES (ILA)</a:t>
            </a:r>
            <a:endParaRPr lang="en-US" sz="3600" i="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19047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2922" y="118047"/>
            <a:ext cx="8001526" cy="6551313"/>
          </a:xfrm>
          <a:prstGeom prst="rect">
            <a:avLst/>
          </a:prstGeom>
        </p:spPr>
      </p:pic>
    </p:spTree>
    <p:extLst>
      <p:ext uri="{BB962C8B-B14F-4D97-AF65-F5344CB8AC3E}">
        <p14:creationId xmlns:p14="http://schemas.microsoft.com/office/powerpoint/2010/main" val="107188402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538" y="260648"/>
            <a:ext cx="5876925" cy="1628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tangolo 4"/>
          <p:cNvSpPr/>
          <p:nvPr/>
        </p:nvSpPr>
        <p:spPr>
          <a:xfrm>
            <a:off x="755576" y="6237312"/>
            <a:ext cx="3960440" cy="276999"/>
          </a:xfrm>
          <a:prstGeom prst="rect">
            <a:avLst/>
          </a:prstGeom>
        </p:spPr>
        <p:txBody>
          <a:bodyPr wrap="square">
            <a:spAutoFit/>
          </a:bodyPr>
          <a:lstStyle/>
          <a:p>
            <a:pPr algn="ctr" defTabSz="457200"/>
            <a:r>
              <a:rPr lang="en-US" sz="1200" b="0" dirty="0" err="1">
                <a:solidFill>
                  <a:srgbClr val="000000"/>
                </a:solidFill>
                <a:latin typeface="Calibri" panose="020F0502020204030204" pitchFamily="34" charset="0"/>
                <a:cs typeface="Calibri" panose="020F0502020204030204" pitchFamily="34" charset="0"/>
              </a:rPr>
              <a:t>Hunninghake</a:t>
            </a:r>
            <a:r>
              <a:rPr lang="en-US" sz="1200" b="0" dirty="0">
                <a:solidFill>
                  <a:srgbClr val="000000"/>
                </a:solidFill>
                <a:latin typeface="Calibri" panose="020F0502020204030204" pitchFamily="34" charset="0"/>
                <a:cs typeface="Calibri" panose="020F0502020204030204" pitchFamily="34" charset="0"/>
              </a:rPr>
              <a:t> GM et al. </a:t>
            </a:r>
            <a:r>
              <a:rPr lang="en-US" sz="1200" b="0" i="1" dirty="0">
                <a:solidFill>
                  <a:srgbClr val="000000"/>
                </a:solidFill>
                <a:latin typeface="Calibri" panose="020F0502020204030204" pitchFamily="34" charset="0"/>
                <a:cs typeface="Calibri" panose="020F0502020204030204" pitchFamily="34" charset="0"/>
              </a:rPr>
              <a:t>N </a:t>
            </a:r>
            <a:r>
              <a:rPr lang="en-US" sz="1200" b="0" i="1" dirty="0" err="1">
                <a:solidFill>
                  <a:srgbClr val="000000"/>
                </a:solidFill>
                <a:latin typeface="Calibri" panose="020F0502020204030204" pitchFamily="34" charset="0"/>
                <a:cs typeface="Calibri" panose="020F0502020204030204" pitchFamily="34" charset="0"/>
              </a:rPr>
              <a:t>Engl</a:t>
            </a:r>
            <a:r>
              <a:rPr lang="en-US" sz="1200" b="0" i="1" dirty="0">
                <a:solidFill>
                  <a:srgbClr val="000000"/>
                </a:solidFill>
                <a:latin typeface="Calibri" panose="020F0502020204030204" pitchFamily="34" charset="0"/>
                <a:cs typeface="Calibri" panose="020F0502020204030204" pitchFamily="34" charset="0"/>
              </a:rPr>
              <a:t> J Med </a:t>
            </a:r>
            <a:r>
              <a:rPr lang="en-US" sz="1200" b="0" dirty="0">
                <a:solidFill>
                  <a:srgbClr val="000000"/>
                </a:solidFill>
                <a:latin typeface="Calibri" panose="020F0502020204030204" pitchFamily="34" charset="0"/>
                <a:cs typeface="Calibri" panose="020F0502020204030204" pitchFamily="34" charset="0"/>
              </a:rPr>
              <a:t>2013; 368: 2192-200</a:t>
            </a:r>
          </a:p>
        </p:txBody>
      </p:sp>
      <p:sp>
        <p:nvSpPr>
          <p:cNvPr id="7" name="Segnaposto contenuto 3"/>
          <p:cNvSpPr>
            <a:spLocks noGrp="1"/>
          </p:cNvSpPr>
          <p:nvPr>
            <p:ph idx="1"/>
          </p:nvPr>
        </p:nvSpPr>
        <p:spPr>
          <a:xfrm>
            <a:off x="457200" y="2348880"/>
            <a:ext cx="8229600" cy="1512168"/>
          </a:xfrm>
        </p:spPr>
        <p:txBody>
          <a:bodyPr/>
          <a:lstStyle/>
          <a:p>
            <a:r>
              <a:rPr lang="it-IT" sz="2400" dirty="0" err="1">
                <a:latin typeface="Calibri" panose="020F0502020204030204" pitchFamily="34" charset="0"/>
                <a:cs typeface="Calibri" panose="020F0502020204030204" pitchFamily="34" charset="0"/>
              </a:rPr>
              <a:t>Blinded</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assessment</a:t>
            </a:r>
            <a:r>
              <a:rPr lang="it-IT" sz="2400" dirty="0">
                <a:latin typeface="Calibri" panose="020F0502020204030204" pitchFamily="34" charset="0"/>
                <a:cs typeface="Calibri" panose="020F0502020204030204" pitchFamily="34" charset="0"/>
              </a:rPr>
              <a:t> of </a:t>
            </a:r>
            <a:r>
              <a:rPr lang="it-IT" sz="2400" dirty="0" err="1">
                <a:latin typeface="Calibri" panose="020F0502020204030204" pitchFamily="34" charset="0"/>
                <a:cs typeface="Calibri" panose="020F0502020204030204" pitchFamily="34" charset="0"/>
              </a:rPr>
              <a:t>interstitial</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lung</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abnormalities</a:t>
            </a:r>
            <a:r>
              <a:rPr lang="it-IT" sz="2400" dirty="0">
                <a:latin typeface="Calibri" panose="020F0502020204030204" pitchFamily="34" charset="0"/>
                <a:cs typeface="Calibri" panose="020F0502020204030204" pitchFamily="34" charset="0"/>
              </a:rPr>
              <a:t> (ILA) </a:t>
            </a:r>
          </a:p>
          <a:p>
            <a:r>
              <a:rPr lang="it-IT" sz="2400" dirty="0" err="1">
                <a:latin typeface="Calibri" panose="020F0502020204030204" pitchFamily="34" charset="0"/>
                <a:cs typeface="Calibri" panose="020F0502020204030204" pitchFamily="34" charset="0"/>
              </a:rPr>
              <a:t>Study</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population</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participants</a:t>
            </a:r>
            <a:r>
              <a:rPr lang="it-IT" sz="2400" dirty="0">
                <a:latin typeface="Calibri" panose="020F0502020204030204" pitchFamily="34" charset="0"/>
                <a:cs typeface="Calibri" panose="020F0502020204030204" pitchFamily="34" charset="0"/>
              </a:rPr>
              <a:t> in the </a:t>
            </a:r>
            <a:r>
              <a:rPr lang="it-IT" sz="2400" dirty="0" err="1">
                <a:latin typeface="Calibri" panose="020F0502020204030204" pitchFamily="34" charset="0"/>
                <a:cs typeface="Calibri" panose="020F0502020204030204" pitchFamily="34" charset="0"/>
              </a:rPr>
              <a:t>Framingham</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Heart</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Study</a:t>
            </a:r>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177 (7%) of the 2633 CT </a:t>
            </a:r>
            <a:r>
              <a:rPr lang="it-IT" sz="2400" dirty="0" err="1">
                <a:latin typeface="Calibri" panose="020F0502020204030204" pitchFamily="34" charset="0"/>
                <a:cs typeface="Calibri" panose="020F0502020204030204" pitchFamily="34" charset="0"/>
              </a:rPr>
              <a:t>scans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showed</a:t>
            </a:r>
            <a:r>
              <a:rPr lang="it-IT" sz="2400" dirty="0">
                <a:latin typeface="Calibri" panose="020F0502020204030204" pitchFamily="34" charset="0"/>
                <a:cs typeface="Calibri" panose="020F0502020204030204" pitchFamily="34" charset="0"/>
              </a:rPr>
              <a:t> SILA</a:t>
            </a:r>
            <a:r>
              <a:rPr lang="it-IT" sz="2400" baseline="30000" dirty="0">
                <a:latin typeface="Calibri" panose="020F0502020204030204" pitchFamily="34" charset="0"/>
                <a:cs typeface="Calibri" panose="020F0502020204030204" pitchFamily="34" charset="0"/>
              </a:rPr>
              <a:t>*</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15" y="2613844"/>
            <a:ext cx="8911181" cy="3047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9" name="Gruppo 7"/>
          <p:cNvGrpSpPr/>
          <p:nvPr/>
        </p:nvGrpSpPr>
        <p:grpSpPr>
          <a:xfrm>
            <a:off x="3635896" y="4725144"/>
            <a:ext cx="1368152" cy="864096"/>
            <a:chOff x="3635896" y="4437112"/>
            <a:chExt cx="1368152" cy="864096"/>
          </a:xfrm>
        </p:grpSpPr>
        <p:sp>
          <p:nvSpPr>
            <p:cNvPr id="10" name="Rettangolo arrotondato 5"/>
            <p:cNvSpPr/>
            <p:nvPr/>
          </p:nvSpPr>
          <p:spPr>
            <a:xfrm>
              <a:off x="3635896" y="4437112"/>
              <a:ext cx="1368152" cy="432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6"/>
            <p:cNvSpPr/>
            <p:nvPr/>
          </p:nvSpPr>
          <p:spPr>
            <a:xfrm>
              <a:off x="3635896" y="4869160"/>
              <a:ext cx="1368152" cy="432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Rettangolo 4"/>
          <p:cNvSpPr/>
          <p:nvPr/>
        </p:nvSpPr>
        <p:spPr>
          <a:xfrm>
            <a:off x="5868144" y="5805264"/>
            <a:ext cx="3168352" cy="276999"/>
          </a:xfrm>
          <a:prstGeom prst="rect">
            <a:avLst/>
          </a:prstGeom>
        </p:spPr>
        <p:txBody>
          <a:bodyPr wrap="square">
            <a:spAutoFit/>
          </a:bodyPr>
          <a:lstStyle/>
          <a:p>
            <a:pPr defTabSz="457200"/>
            <a:r>
              <a:rPr lang="en-US" sz="1200" b="0" dirty="0">
                <a:solidFill>
                  <a:schemeClr val="bg1"/>
                </a:solidFill>
                <a:latin typeface="Calibri" panose="020F0502020204030204" pitchFamily="34" charset="0"/>
                <a:cs typeface="Calibri" panose="020F0502020204030204" pitchFamily="34" charset="0"/>
              </a:rPr>
              <a:t>*SILA: subclinical interstitial lung abnormalities</a:t>
            </a:r>
          </a:p>
        </p:txBody>
      </p:sp>
    </p:spTree>
    <p:extLst>
      <p:ext uri="{BB962C8B-B14F-4D97-AF65-F5344CB8AC3E}">
        <p14:creationId xmlns:p14="http://schemas.microsoft.com/office/powerpoint/2010/main" val="17373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bwMode="auto">
          <a:xfrm>
            <a:off x="251520" y="1628800"/>
            <a:ext cx="8640960" cy="23042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cap="all" dirty="0" err="1">
                <a:solidFill>
                  <a:srgbClr val="FFFF00"/>
                </a:solidFill>
                <a:latin typeface="Calibri" charset="0"/>
                <a:ea typeface="MS PGothic" charset="0"/>
              </a:rPr>
              <a:t>INCORPORATing</a:t>
            </a:r>
            <a:r>
              <a:rPr lang="en-GB" cap="all" dirty="0">
                <a:solidFill>
                  <a:srgbClr val="FFFF00"/>
                </a:solidFill>
                <a:latin typeface="Calibri" charset="0"/>
                <a:ea typeface="MS PGothic" charset="0"/>
              </a:rPr>
              <a:t> GENETIC TESTING RESULTS INTO PATIENT CARE</a:t>
            </a:r>
            <a:endParaRPr lang="en-US" cap="all" dirty="0">
              <a:solidFill>
                <a:srgbClr val="FFFF00"/>
              </a:solidFill>
              <a:latin typeface="Calibri" charset="0"/>
              <a:ea typeface="MS PGothic" charset="0"/>
            </a:endParaRPr>
          </a:p>
        </p:txBody>
      </p:sp>
    </p:spTree>
    <p:extLst>
      <p:ext uri="{BB962C8B-B14F-4D97-AF65-F5344CB8AC3E}">
        <p14:creationId xmlns:p14="http://schemas.microsoft.com/office/powerpoint/2010/main" val="1072606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04142" y="1818433"/>
            <a:ext cx="5280488" cy="2806510"/>
            <a:chOff x="2004142" y="1818433"/>
            <a:chExt cx="5280488" cy="2806510"/>
          </a:xfrm>
        </p:grpSpPr>
        <p:grpSp>
          <p:nvGrpSpPr>
            <p:cNvPr id="47" name="Group 46"/>
            <p:cNvGrpSpPr/>
            <p:nvPr/>
          </p:nvGrpSpPr>
          <p:grpSpPr>
            <a:xfrm>
              <a:off x="2004142" y="1818433"/>
              <a:ext cx="5280488" cy="2806510"/>
              <a:chOff x="2004142" y="3436840"/>
              <a:chExt cx="5280488" cy="2806510"/>
            </a:xfrm>
            <a:solidFill>
              <a:schemeClr val="bg1">
                <a:lumMod val="50000"/>
              </a:schemeClr>
            </a:solidFill>
          </p:grpSpPr>
          <p:sp>
            <p:nvSpPr>
              <p:cNvPr id="48" name="Oval 47"/>
              <p:cNvSpPr/>
              <p:nvPr/>
            </p:nvSpPr>
            <p:spPr>
              <a:xfrm>
                <a:off x="2004142" y="3436840"/>
                <a:ext cx="127000" cy="127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9" name="Oval 48"/>
              <p:cNvSpPr/>
              <p:nvPr/>
            </p:nvSpPr>
            <p:spPr>
              <a:xfrm>
                <a:off x="3292514" y="4211350"/>
                <a:ext cx="127000" cy="127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4580886" y="4823331"/>
                <a:ext cx="127000" cy="127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5869258" y="6116350"/>
                <a:ext cx="127000" cy="127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7157630" y="6078251"/>
                <a:ext cx="127000" cy="127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sp>
          <p:nvSpPr>
            <p:cNvPr id="4" name="Freeform 3"/>
            <p:cNvSpPr/>
            <p:nvPr/>
          </p:nvSpPr>
          <p:spPr>
            <a:xfrm>
              <a:off x="2069910" y="1878842"/>
              <a:ext cx="5140657" cy="2684059"/>
            </a:xfrm>
            <a:custGeom>
              <a:avLst/>
              <a:gdLst>
                <a:gd name="connsiteX0" fmla="*/ 0 w 5140657"/>
                <a:gd name="connsiteY0" fmla="*/ 0 h 2684059"/>
                <a:gd name="connsiteX1" fmla="*/ 1296538 w 5140657"/>
                <a:gd name="connsiteY1" fmla="*/ 782471 h 2684059"/>
                <a:gd name="connsiteX2" fmla="*/ 2583977 w 5140657"/>
                <a:gd name="connsiteY2" fmla="*/ 1392071 h 2684059"/>
                <a:gd name="connsiteX3" fmla="*/ 3862317 w 5140657"/>
                <a:gd name="connsiteY3" fmla="*/ 2684059 h 2684059"/>
                <a:gd name="connsiteX4" fmla="*/ 5140657 w 5140657"/>
                <a:gd name="connsiteY4" fmla="*/ 2643116 h 2684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657" h="2684059">
                  <a:moveTo>
                    <a:pt x="0" y="0"/>
                  </a:moveTo>
                  <a:lnTo>
                    <a:pt x="1296538" y="782471"/>
                  </a:lnTo>
                  <a:lnTo>
                    <a:pt x="2583977" y="1392071"/>
                  </a:lnTo>
                  <a:lnTo>
                    <a:pt x="3862317" y="2684059"/>
                  </a:lnTo>
                  <a:lnTo>
                    <a:pt x="5140657" y="2643116"/>
                  </a:lnTo>
                </a:path>
              </a:pathLst>
            </a:cu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131" name="TextBox 5"/>
          <p:cNvSpPr txBox="1">
            <a:spLocks noChangeArrowheads="1"/>
          </p:cNvSpPr>
          <p:nvPr/>
        </p:nvSpPr>
        <p:spPr bwMode="auto">
          <a:xfrm>
            <a:off x="827584" y="992922"/>
            <a:ext cx="748883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900">
                <a:solidFill>
                  <a:schemeClr val="tx1"/>
                </a:solidFill>
                <a:latin typeface="Tw Cen MT" charset="0"/>
                <a:ea typeface="ＭＳ Ｐゴシック" charset="0"/>
                <a:cs typeface="ＭＳ Ｐゴシック" charset="0"/>
              </a:defRPr>
            </a:lvl1pPr>
            <a:lvl2pPr marL="742950" indent="-285750" defTabSz="457200">
              <a:defRPr sz="2600">
                <a:solidFill>
                  <a:schemeClr val="tx1"/>
                </a:solidFill>
                <a:latin typeface="Tw Cen MT" charset="0"/>
                <a:ea typeface="ＭＳ Ｐゴシック" charset="0"/>
              </a:defRPr>
            </a:lvl2pPr>
            <a:lvl3pPr marL="1143000" defTabSz="457200">
              <a:defRPr sz="2300">
                <a:solidFill>
                  <a:schemeClr val="tx1"/>
                </a:solidFill>
                <a:latin typeface="Tw Cen MT" charset="0"/>
                <a:ea typeface="ＭＳ Ｐゴシック" charset="0"/>
              </a:defRPr>
            </a:lvl3pPr>
            <a:lvl4pPr marL="1600200" defTabSz="457200">
              <a:defRPr sz="2000">
                <a:solidFill>
                  <a:schemeClr val="tx1"/>
                </a:solidFill>
                <a:latin typeface="Tw Cen MT" charset="0"/>
                <a:ea typeface="ＭＳ Ｐゴシック" charset="0"/>
              </a:defRPr>
            </a:lvl4pPr>
            <a:lvl5pPr marL="2057400" defTabSz="457200">
              <a:defRPr sz="2000">
                <a:solidFill>
                  <a:schemeClr val="tx1"/>
                </a:solidFill>
                <a:latin typeface="Tw Cen MT" charset="0"/>
                <a:ea typeface="ＭＳ Ｐゴシック" charset="0"/>
              </a:defRPr>
            </a:lvl5pPr>
            <a:lvl6pPr marL="2514600" defTabSz="457200" eaLnBrk="0" hangingPunct="0">
              <a:buFont typeface="Wingdings" charset="0"/>
              <a:defRPr sz="2000">
                <a:solidFill>
                  <a:schemeClr val="tx1"/>
                </a:solidFill>
                <a:latin typeface="Tw Cen MT" charset="0"/>
                <a:ea typeface="ＭＳ Ｐゴシック" charset="0"/>
              </a:defRPr>
            </a:lvl6pPr>
            <a:lvl7pPr marL="2971800" defTabSz="457200" eaLnBrk="0" hangingPunct="0">
              <a:buFont typeface="Wingdings" charset="0"/>
              <a:defRPr sz="2000">
                <a:solidFill>
                  <a:schemeClr val="tx1"/>
                </a:solidFill>
                <a:latin typeface="Tw Cen MT" charset="0"/>
                <a:ea typeface="ＭＳ Ｐゴシック" charset="0"/>
              </a:defRPr>
            </a:lvl7pPr>
            <a:lvl8pPr marL="3429000" defTabSz="457200" eaLnBrk="0" hangingPunct="0">
              <a:buFont typeface="Wingdings" charset="0"/>
              <a:defRPr sz="2000">
                <a:solidFill>
                  <a:schemeClr val="tx1"/>
                </a:solidFill>
                <a:latin typeface="Tw Cen MT" charset="0"/>
                <a:ea typeface="ＭＳ Ｐゴシック" charset="0"/>
              </a:defRPr>
            </a:lvl8pPr>
            <a:lvl9pPr marL="3886200" defTabSz="457200" eaLnBrk="0" hangingPunct="0">
              <a:buFont typeface="Wingdings" charset="0"/>
              <a:defRPr sz="2000">
                <a:solidFill>
                  <a:schemeClr val="tx1"/>
                </a:solidFill>
                <a:latin typeface="Tw Cen MT" charset="0"/>
                <a:ea typeface="ＭＳ Ｐゴシック" charset="0"/>
              </a:defRPr>
            </a:lvl9pPr>
          </a:lstStyle>
          <a:p>
            <a:r>
              <a:rPr lang="en-US" sz="2000" b="1" dirty="0">
                <a:solidFill>
                  <a:schemeClr val="bg1"/>
                </a:solidFill>
                <a:latin typeface="Calibri" panose="020F0502020204030204" pitchFamily="34" charset="0"/>
              </a:rPr>
              <a:t>NAC alone showed no difference in FVC decline or any secondary endpoints compared to placebo</a:t>
            </a:r>
          </a:p>
        </p:txBody>
      </p:sp>
      <p:sp>
        <p:nvSpPr>
          <p:cNvPr id="6" name="Rectangle 37"/>
          <p:cNvSpPr>
            <a:spLocks noChangeArrowheads="1"/>
          </p:cNvSpPr>
          <p:nvPr/>
        </p:nvSpPr>
        <p:spPr bwMode="auto">
          <a:xfrm>
            <a:off x="1730859" y="551343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b="1" dirty="0">
                <a:solidFill>
                  <a:schemeClr val="bg1"/>
                </a:solidFill>
                <a:latin typeface="Calibri" panose="020F0502020204030204" pitchFamily="34" charset="0"/>
                <a:ea typeface="Arial" pitchFamily="-72" charset="0"/>
                <a:cs typeface="Arial" pitchFamily="-72" charset="0"/>
              </a:rPr>
              <a:t>Baseline</a:t>
            </a:r>
          </a:p>
        </p:txBody>
      </p:sp>
      <p:sp>
        <p:nvSpPr>
          <p:cNvPr id="7" name="Line 111"/>
          <p:cNvSpPr>
            <a:spLocks noChangeShapeType="1"/>
          </p:cNvSpPr>
          <p:nvPr/>
        </p:nvSpPr>
        <p:spPr bwMode="ltGray">
          <a:xfrm>
            <a:off x="1913482" y="5366802"/>
            <a:ext cx="5317067" cy="0"/>
          </a:xfrm>
          <a:prstGeom prst="line">
            <a:avLst/>
          </a:prstGeom>
          <a:noFill/>
          <a:ln w="19050">
            <a:solidFill>
              <a:schemeClr val="bg1"/>
            </a:solidFill>
            <a:round/>
            <a:headEnd/>
            <a:tailEnd/>
          </a:ln>
        </p:spPr>
        <p:txBody>
          <a:bodyPr wrap="none" anchor="ctr">
            <a:noAutofit/>
          </a:bodyPr>
          <a:lstStyle/>
          <a:p>
            <a:pPr>
              <a:defRPr/>
            </a:pPr>
            <a:endParaRPr lang="en-US" sz="1600" dirty="0">
              <a:latin typeface="Arial"/>
            </a:endParaRPr>
          </a:p>
        </p:txBody>
      </p:sp>
      <p:sp>
        <p:nvSpPr>
          <p:cNvPr id="8" name="Line 20"/>
          <p:cNvSpPr>
            <a:spLocks noChangeShapeType="1"/>
          </p:cNvSpPr>
          <p:nvPr/>
        </p:nvSpPr>
        <p:spPr bwMode="auto">
          <a:xfrm>
            <a:off x="1823967" y="1877231"/>
            <a:ext cx="91440" cy="0"/>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sp>
        <p:nvSpPr>
          <p:cNvPr id="9" name="Line 13"/>
          <p:cNvSpPr>
            <a:spLocks noChangeShapeType="1"/>
          </p:cNvSpPr>
          <p:nvPr/>
        </p:nvSpPr>
        <p:spPr bwMode="auto">
          <a:xfrm flipH="1">
            <a:off x="1916898" y="1871134"/>
            <a:ext cx="0" cy="3494616"/>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sp>
        <p:nvSpPr>
          <p:cNvPr id="10" name="Rectangle 28"/>
          <p:cNvSpPr>
            <a:spLocks noChangeArrowheads="1"/>
          </p:cNvSpPr>
          <p:nvPr/>
        </p:nvSpPr>
        <p:spPr bwMode="auto">
          <a:xfrm>
            <a:off x="1407672" y="5244335"/>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bg1"/>
                </a:solidFill>
                <a:latin typeface="Calibri" panose="020F0502020204030204" pitchFamily="34" charset="0"/>
                <a:ea typeface="Arial" pitchFamily="-72" charset="0"/>
                <a:cs typeface="Arial" pitchFamily="-72" charset="0"/>
              </a:rPr>
              <a:t>−0.20</a:t>
            </a:r>
          </a:p>
        </p:txBody>
      </p:sp>
      <p:sp>
        <p:nvSpPr>
          <p:cNvPr id="11" name="Rectangle 42"/>
          <p:cNvSpPr>
            <a:spLocks noChangeArrowheads="1"/>
          </p:cNvSpPr>
          <p:nvPr/>
        </p:nvSpPr>
        <p:spPr bwMode="auto">
          <a:xfrm rot="16200000">
            <a:off x="-660206" y="3447834"/>
            <a:ext cx="3496739" cy="326394"/>
          </a:xfrm>
          <a:prstGeom prst="rect">
            <a:avLst/>
          </a:prstGeom>
          <a:noFill/>
          <a:ln w="9525">
            <a:noFill/>
            <a:miter lim="800000"/>
            <a:headEnd/>
            <a:tailEnd/>
          </a:ln>
        </p:spPr>
        <p:txBody>
          <a:bodyPr lIns="0" tIns="0" rIns="0" bIns="45720" anchor="b" anchorCtr="0">
            <a:prstTxWarp prst="textNoShape">
              <a:avLst/>
            </a:prstTxWarp>
            <a:noAutofit/>
          </a:bodyPr>
          <a:lstStyle/>
          <a:p>
            <a:pPr algn="ctr"/>
            <a:r>
              <a:rPr lang="en-US" b="1" dirty="0">
                <a:solidFill>
                  <a:schemeClr val="bg1"/>
                </a:solidFill>
                <a:latin typeface="Calibri" panose="020F0502020204030204" pitchFamily="34" charset="0"/>
                <a:ea typeface="Arial" pitchFamily="-72" charset="0"/>
                <a:cs typeface="Arial" pitchFamily="-72" charset="0"/>
              </a:rPr>
              <a:t>FVC (liters)</a:t>
            </a:r>
          </a:p>
        </p:txBody>
      </p:sp>
      <p:sp>
        <p:nvSpPr>
          <p:cNvPr id="12" name="Rectangle 34"/>
          <p:cNvSpPr>
            <a:spLocks noChangeArrowheads="1"/>
          </p:cNvSpPr>
          <p:nvPr/>
        </p:nvSpPr>
        <p:spPr bwMode="auto">
          <a:xfrm>
            <a:off x="1418927" y="1770488"/>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bg1"/>
                </a:solidFill>
                <a:latin typeface="Calibri" panose="020F0502020204030204" pitchFamily="34" charset="0"/>
                <a:ea typeface="Arial" pitchFamily="-72" charset="0"/>
                <a:cs typeface="Arial" pitchFamily="-72" charset="0"/>
              </a:rPr>
              <a:t>0</a:t>
            </a:r>
          </a:p>
        </p:txBody>
      </p:sp>
      <p:sp>
        <p:nvSpPr>
          <p:cNvPr id="13" name="Line 20"/>
          <p:cNvSpPr>
            <a:spLocks noChangeShapeType="1"/>
          </p:cNvSpPr>
          <p:nvPr/>
        </p:nvSpPr>
        <p:spPr bwMode="auto">
          <a:xfrm>
            <a:off x="1823967" y="3622017"/>
            <a:ext cx="91440" cy="0"/>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sp>
        <p:nvSpPr>
          <p:cNvPr id="14" name="Rectangle 34"/>
          <p:cNvSpPr>
            <a:spLocks noChangeArrowheads="1"/>
          </p:cNvSpPr>
          <p:nvPr/>
        </p:nvSpPr>
        <p:spPr bwMode="auto">
          <a:xfrm>
            <a:off x="1418927" y="3507412"/>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bg1"/>
                </a:solidFill>
                <a:latin typeface="Calibri" panose="020F0502020204030204" pitchFamily="34" charset="0"/>
                <a:ea typeface="Arial" pitchFamily="-72" charset="0"/>
                <a:cs typeface="Arial" pitchFamily="-72" charset="0"/>
              </a:rPr>
              <a:t>−0.10</a:t>
            </a:r>
          </a:p>
        </p:txBody>
      </p:sp>
      <p:sp>
        <p:nvSpPr>
          <p:cNvPr id="15" name="Rectangle 37"/>
          <p:cNvSpPr>
            <a:spLocks noChangeArrowheads="1"/>
          </p:cNvSpPr>
          <p:nvPr/>
        </p:nvSpPr>
        <p:spPr bwMode="auto">
          <a:xfrm>
            <a:off x="2065867" y="5809772"/>
            <a:ext cx="5164666"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b="1" dirty="0">
                <a:solidFill>
                  <a:schemeClr val="bg1"/>
                </a:solidFill>
                <a:latin typeface="Calibri" panose="020F0502020204030204" pitchFamily="34" charset="0"/>
                <a:ea typeface="Arial" pitchFamily="-72" charset="0"/>
                <a:cs typeface="Arial" pitchFamily="-72" charset="0"/>
              </a:rPr>
              <a:t>Week</a:t>
            </a:r>
          </a:p>
        </p:txBody>
      </p:sp>
      <p:sp>
        <p:nvSpPr>
          <p:cNvPr id="16" name="Rectangle 37"/>
          <p:cNvSpPr>
            <a:spLocks noChangeArrowheads="1"/>
          </p:cNvSpPr>
          <p:nvPr/>
        </p:nvSpPr>
        <p:spPr bwMode="auto">
          <a:xfrm>
            <a:off x="4304987" y="551343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solidFill>
                  <a:schemeClr val="bg1"/>
                </a:solidFill>
                <a:latin typeface="Calibri" panose="020F0502020204030204" pitchFamily="34" charset="0"/>
                <a:ea typeface="Arial" pitchFamily="-72" charset="0"/>
                <a:cs typeface="Arial" pitchFamily="-72" charset="0"/>
              </a:rPr>
              <a:t>30</a:t>
            </a:r>
          </a:p>
        </p:txBody>
      </p:sp>
      <p:sp>
        <p:nvSpPr>
          <p:cNvPr id="19" name="Rectangle 37"/>
          <p:cNvSpPr>
            <a:spLocks noChangeArrowheads="1"/>
          </p:cNvSpPr>
          <p:nvPr/>
        </p:nvSpPr>
        <p:spPr bwMode="auto">
          <a:xfrm>
            <a:off x="6879115" y="551343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solidFill>
                  <a:schemeClr val="bg1"/>
                </a:solidFill>
                <a:latin typeface="Calibri" panose="020F0502020204030204" pitchFamily="34" charset="0"/>
                <a:ea typeface="Arial" pitchFamily="-72" charset="0"/>
                <a:cs typeface="Arial" pitchFamily="-72" charset="0"/>
              </a:rPr>
              <a:t>60</a:t>
            </a:r>
          </a:p>
        </p:txBody>
      </p:sp>
      <p:cxnSp>
        <p:nvCxnSpPr>
          <p:cNvPr id="20" name="Straight Connector 19"/>
          <p:cNvCxnSpPr/>
          <p:nvPr/>
        </p:nvCxnSpPr>
        <p:spPr>
          <a:xfrm>
            <a:off x="2069304" y="5364666"/>
            <a:ext cx="0" cy="9313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646200" y="5364666"/>
            <a:ext cx="0" cy="931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7223096" y="5364666"/>
            <a:ext cx="0" cy="931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Line 18"/>
          <p:cNvSpPr>
            <a:spLocks noChangeShapeType="1"/>
          </p:cNvSpPr>
          <p:nvPr/>
        </p:nvSpPr>
        <p:spPr bwMode="auto">
          <a:xfrm>
            <a:off x="1821154" y="5366802"/>
            <a:ext cx="91440" cy="0"/>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grpSp>
        <p:nvGrpSpPr>
          <p:cNvPr id="28" name="Group 27"/>
          <p:cNvGrpSpPr/>
          <p:nvPr/>
        </p:nvGrpSpPr>
        <p:grpSpPr>
          <a:xfrm>
            <a:off x="2721937" y="4061952"/>
            <a:ext cx="3103145" cy="596702"/>
            <a:chOff x="2349417" y="2072334"/>
            <a:chExt cx="3103145" cy="596702"/>
          </a:xfrm>
        </p:grpSpPr>
        <p:sp>
          <p:nvSpPr>
            <p:cNvPr id="29" name="Text Box 124"/>
            <p:cNvSpPr txBox="1">
              <a:spLocks noChangeArrowheads="1"/>
            </p:cNvSpPr>
            <p:nvPr/>
          </p:nvSpPr>
          <p:spPr bwMode="auto">
            <a:xfrm>
              <a:off x="2349417" y="2072334"/>
              <a:ext cx="3103145" cy="307777"/>
            </a:xfrm>
            <a:prstGeom prst="rect">
              <a:avLst/>
            </a:prstGeom>
            <a:noFill/>
            <a:ln w="9525">
              <a:noFill/>
              <a:miter lim="800000"/>
              <a:headEnd/>
              <a:tailEnd/>
            </a:ln>
          </p:spPr>
          <p:txBody>
            <a:bodyPr wrap="square">
              <a:spAutoFit/>
            </a:bodyPr>
            <a:lstStyle/>
            <a:p>
              <a:pPr>
                <a:spcBef>
                  <a:spcPts val="0"/>
                </a:spcBef>
              </a:pPr>
              <a:r>
                <a:rPr lang="es-ES_tradnl" sz="1400" b="1" dirty="0" err="1">
                  <a:solidFill>
                    <a:schemeClr val="bg1"/>
                  </a:solidFill>
                  <a:latin typeface="Calibri" panose="020F0502020204030204" pitchFamily="34" charset="0"/>
                </a:rPr>
                <a:t>Acetylcysteine</a:t>
              </a:r>
              <a:endParaRPr lang="es-ES_tradnl" sz="1400" dirty="0">
                <a:solidFill>
                  <a:schemeClr val="bg1"/>
                </a:solidFill>
                <a:latin typeface="Calibri" panose="020F0502020204030204" pitchFamily="34" charset="0"/>
              </a:endParaRPr>
            </a:p>
          </p:txBody>
        </p:sp>
        <p:sp>
          <p:nvSpPr>
            <p:cNvPr id="30" name="Text Box 126"/>
            <p:cNvSpPr txBox="1">
              <a:spLocks noChangeArrowheads="1"/>
            </p:cNvSpPr>
            <p:nvPr/>
          </p:nvSpPr>
          <p:spPr bwMode="auto">
            <a:xfrm>
              <a:off x="2349418" y="2361259"/>
              <a:ext cx="3035411" cy="307777"/>
            </a:xfrm>
            <a:prstGeom prst="rect">
              <a:avLst/>
            </a:prstGeom>
            <a:noFill/>
            <a:ln w="9525">
              <a:noFill/>
              <a:miter lim="800000"/>
              <a:headEnd/>
              <a:tailEnd/>
            </a:ln>
          </p:spPr>
          <p:txBody>
            <a:bodyPr wrap="square">
              <a:spAutoFit/>
            </a:bodyPr>
            <a:lstStyle>
              <a:defPPr>
                <a:defRPr lang="en-US"/>
              </a:defPPr>
              <a:lvl1pPr>
                <a:spcBef>
                  <a:spcPts val="0"/>
                </a:spcBef>
                <a:defRPr sz="1400">
                  <a:solidFill>
                    <a:srgbClr val="000000"/>
                  </a:solidFill>
                  <a:latin typeface="+mj-lt"/>
                </a:defRPr>
              </a:lvl1pPr>
            </a:lstStyle>
            <a:p>
              <a:r>
                <a:rPr lang="es-ES_tradnl" b="1" dirty="0">
                  <a:solidFill>
                    <a:schemeClr val="bg1"/>
                  </a:solidFill>
                  <a:latin typeface="Calibri" panose="020F0502020204030204" pitchFamily="34" charset="0"/>
                </a:rPr>
                <a:t>Placebo</a:t>
              </a:r>
              <a:endParaRPr lang="es-ES_tradnl" dirty="0">
                <a:solidFill>
                  <a:schemeClr val="bg1"/>
                </a:solidFill>
                <a:latin typeface="Calibri" panose="020F0502020204030204" pitchFamily="34" charset="0"/>
              </a:endParaRPr>
            </a:p>
          </p:txBody>
        </p:sp>
      </p:grpSp>
      <p:cxnSp>
        <p:nvCxnSpPr>
          <p:cNvPr id="31" name="Straight Connector 30"/>
          <p:cNvCxnSpPr/>
          <p:nvPr/>
        </p:nvCxnSpPr>
        <p:spPr>
          <a:xfrm>
            <a:off x="2370640" y="4232448"/>
            <a:ext cx="364066" cy="0"/>
          </a:xfrm>
          <a:prstGeom prst="line">
            <a:avLst/>
          </a:prstGeom>
          <a:ln w="38100" cmpd="sng">
            <a:solidFill>
              <a:srgbClr val="80008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370640" y="4516611"/>
            <a:ext cx="364066" cy="0"/>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33" name="Rectangle 37"/>
          <p:cNvSpPr>
            <a:spLocks noChangeArrowheads="1"/>
          </p:cNvSpPr>
          <p:nvPr/>
        </p:nvSpPr>
        <p:spPr bwMode="auto">
          <a:xfrm>
            <a:off x="3017923" y="551343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solidFill>
                  <a:schemeClr val="bg1"/>
                </a:solidFill>
                <a:latin typeface="Calibri" panose="020F0502020204030204" pitchFamily="34" charset="0"/>
                <a:ea typeface="Arial" pitchFamily="-72" charset="0"/>
                <a:cs typeface="Arial" pitchFamily="-72" charset="0"/>
              </a:rPr>
              <a:t>15</a:t>
            </a:r>
          </a:p>
        </p:txBody>
      </p:sp>
      <p:cxnSp>
        <p:nvCxnSpPr>
          <p:cNvPr id="34" name="Straight Connector 33"/>
          <p:cNvCxnSpPr/>
          <p:nvPr/>
        </p:nvCxnSpPr>
        <p:spPr>
          <a:xfrm>
            <a:off x="3357752" y="5364666"/>
            <a:ext cx="0" cy="931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34648" y="5364666"/>
            <a:ext cx="0" cy="931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Rectangle 37"/>
          <p:cNvSpPr>
            <a:spLocks noChangeArrowheads="1"/>
          </p:cNvSpPr>
          <p:nvPr/>
        </p:nvSpPr>
        <p:spPr bwMode="auto">
          <a:xfrm>
            <a:off x="5592051" y="5513435"/>
            <a:ext cx="690892" cy="337012"/>
          </a:xfrm>
          <a:prstGeom prst="rect">
            <a:avLst/>
          </a:prstGeom>
          <a:noFill/>
          <a:ln w="9525">
            <a:noFill/>
            <a:miter lim="800000"/>
            <a:headEnd/>
            <a:tailEnd/>
          </a:ln>
        </p:spPr>
        <p:txBody>
          <a:bodyPr wrap="none" lIns="0" tIns="0" rIns="0" bIns="0">
            <a:prstTxWarp prst="textNoShape">
              <a:avLst/>
            </a:prstTxWarp>
            <a:noAutofit/>
          </a:bodyPr>
          <a:lstStyle/>
          <a:p>
            <a:pPr algn="ctr">
              <a:lnSpc>
                <a:spcPct val="85000"/>
              </a:lnSpc>
            </a:pPr>
            <a:r>
              <a:rPr lang="en-US" sz="1400" dirty="0">
                <a:solidFill>
                  <a:schemeClr val="bg1"/>
                </a:solidFill>
                <a:latin typeface="Calibri" panose="020F0502020204030204" pitchFamily="34" charset="0"/>
                <a:ea typeface="Arial" pitchFamily="-72" charset="0"/>
                <a:cs typeface="Arial" pitchFamily="-72" charset="0"/>
              </a:rPr>
              <a:t>45</a:t>
            </a:r>
          </a:p>
        </p:txBody>
      </p:sp>
      <p:sp>
        <p:nvSpPr>
          <p:cNvPr id="38" name="Line 20"/>
          <p:cNvSpPr>
            <a:spLocks noChangeShapeType="1"/>
          </p:cNvSpPr>
          <p:nvPr/>
        </p:nvSpPr>
        <p:spPr bwMode="auto">
          <a:xfrm>
            <a:off x="1823967" y="2749624"/>
            <a:ext cx="91440" cy="0"/>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sp>
        <p:nvSpPr>
          <p:cNvPr id="39" name="Rectangle 34"/>
          <p:cNvSpPr>
            <a:spLocks noChangeArrowheads="1"/>
          </p:cNvSpPr>
          <p:nvPr/>
        </p:nvSpPr>
        <p:spPr bwMode="auto">
          <a:xfrm>
            <a:off x="1418927" y="2638950"/>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bg1"/>
                </a:solidFill>
                <a:latin typeface="Calibri" panose="020F0502020204030204" pitchFamily="34" charset="0"/>
                <a:ea typeface="Arial" pitchFamily="-72" charset="0"/>
                <a:cs typeface="Arial" pitchFamily="-72" charset="0"/>
              </a:rPr>
              <a:t>−0.05</a:t>
            </a:r>
          </a:p>
        </p:txBody>
      </p:sp>
      <p:sp>
        <p:nvSpPr>
          <p:cNvPr id="42" name="Line 20"/>
          <p:cNvSpPr>
            <a:spLocks noChangeShapeType="1"/>
          </p:cNvSpPr>
          <p:nvPr/>
        </p:nvSpPr>
        <p:spPr bwMode="auto">
          <a:xfrm>
            <a:off x="1823967" y="4494410"/>
            <a:ext cx="91440" cy="0"/>
          </a:xfrm>
          <a:prstGeom prst="line">
            <a:avLst/>
          </a:prstGeom>
          <a:noFill/>
          <a:ln w="19050">
            <a:solidFill>
              <a:schemeClr val="bg1"/>
            </a:solidFill>
            <a:round/>
            <a:headEnd/>
            <a:tailEnd/>
          </a:ln>
        </p:spPr>
        <p:txBody>
          <a:bodyPr>
            <a:noAutofit/>
          </a:bodyPr>
          <a:lstStyle/>
          <a:p>
            <a:pPr>
              <a:defRPr/>
            </a:pPr>
            <a:endParaRPr lang="en-US" sz="1600" dirty="0">
              <a:latin typeface="Arial"/>
            </a:endParaRPr>
          </a:p>
        </p:txBody>
      </p:sp>
      <p:sp>
        <p:nvSpPr>
          <p:cNvPr id="43" name="Rectangle 34"/>
          <p:cNvSpPr>
            <a:spLocks noChangeArrowheads="1"/>
          </p:cNvSpPr>
          <p:nvPr/>
        </p:nvSpPr>
        <p:spPr bwMode="auto">
          <a:xfrm>
            <a:off x="1418927" y="4375874"/>
            <a:ext cx="411480" cy="218205"/>
          </a:xfrm>
          <a:prstGeom prst="rect">
            <a:avLst/>
          </a:prstGeom>
          <a:noFill/>
          <a:ln w="9525">
            <a:noFill/>
            <a:miter lim="800000"/>
            <a:headEnd/>
            <a:tailEnd/>
          </a:ln>
        </p:spPr>
        <p:txBody>
          <a:bodyPr wrap="none" lIns="0" tIns="0" rIns="91440" bIns="0" anchor="ctr">
            <a:prstTxWarp prst="textNoShape">
              <a:avLst/>
            </a:prstTxWarp>
            <a:noAutofit/>
          </a:bodyPr>
          <a:lstStyle/>
          <a:p>
            <a:pPr algn="r"/>
            <a:r>
              <a:rPr lang="en-US" sz="1400" dirty="0">
                <a:solidFill>
                  <a:schemeClr val="bg1"/>
                </a:solidFill>
                <a:latin typeface="Calibri" panose="020F0502020204030204" pitchFamily="34" charset="0"/>
                <a:ea typeface="Arial" pitchFamily="-72" charset="0"/>
                <a:cs typeface="Arial" pitchFamily="-72" charset="0"/>
              </a:rPr>
              <a:t>−0.15</a:t>
            </a:r>
          </a:p>
        </p:txBody>
      </p:sp>
      <p:sp>
        <p:nvSpPr>
          <p:cNvPr id="2" name="Oval 1"/>
          <p:cNvSpPr/>
          <p:nvPr/>
        </p:nvSpPr>
        <p:spPr>
          <a:xfrm>
            <a:off x="2489173" y="4170891"/>
            <a:ext cx="127000" cy="12700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5" name="Oval 54"/>
          <p:cNvSpPr/>
          <p:nvPr/>
        </p:nvSpPr>
        <p:spPr>
          <a:xfrm>
            <a:off x="2489173" y="4453466"/>
            <a:ext cx="127000" cy="127000"/>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nvGrpSpPr>
          <p:cNvPr id="23" name="Group 22"/>
          <p:cNvGrpSpPr/>
          <p:nvPr/>
        </p:nvGrpSpPr>
        <p:grpSpPr>
          <a:xfrm>
            <a:off x="2004142" y="1820576"/>
            <a:ext cx="5280488" cy="2934829"/>
            <a:chOff x="2004142" y="1820576"/>
            <a:chExt cx="5280488" cy="2934829"/>
          </a:xfrm>
        </p:grpSpPr>
        <p:grpSp>
          <p:nvGrpSpPr>
            <p:cNvPr id="3" name="Group 2"/>
            <p:cNvGrpSpPr/>
            <p:nvPr/>
          </p:nvGrpSpPr>
          <p:grpSpPr>
            <a:xfrm>
              <a:off x="2004142" y="1820576"/>
              <a:ext cx="5280488" cy="2934829"/>
              <a:chOff x="2004142" y="1820576"/>
              <a:chExt cx="5280488" cy="2934829"/>
            </a:xfrm>
          </p:grpSpPr>
          <p:sp>
            <p:nvSpPr>
              <p:cNvPr id="40" name="Oval 39"/>
              <p:cNvSpPr/>
              <p:nvPr/>
            </p:nvSpPr>
            <p:spPr>
              <a:xfrm>
                <a:off x="2004142" y="1820576"/>
                <a:ext cx="127000" cy="127000"/>
              </a:xfrm>
              <a:prstGeom prst="ellipse">
                <a:avLst/>
              </a:prstGeom>
              <a:solidFill>
                <a:schemeClr val="bg2"/>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3292514" y="3051680"/>
                <a:ext cx="127000" cy="127000"/>
              </a:xfrm>
              <a:prstGeom prst="ellipse">
                <a:avLst/>
              </a:prstGeom>
              <a:solidFill>
                <a:schemeClr val="bg2"/>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4580886" y="3032632"/>
                <a:ext cx="127000" cy="127000"/>
              </a:xfrm>
              <a:prstGeom prst="ellipse">
                <a:avLst/>
              </a:prstGeom>
              <a:solidFill>
                <a:schemeClr val="bg2"/>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5" name="Oval 44"/>
              <p:cNvSpPr/>
              <p:nvPr/>
            </p:nvSpPr>
            <p:spPr>
              <a:xfrm>
                <a:off x="5869258" y="4497100"/>
                <a:ext cx="127000" cy="127000"/>
              </a:xfrm>
              <a:prstGeom prst="ellipse">
                <a:avLst/>
              </a:prstGeom>
              <a:solidFill>
                <a:schemeClr val="bg2"/>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6" name="Oval 45"/>
              <p:cNvSpPr/>
              <p:nvPr/>
            </p:nvSpPr>
            <p:spPr>
              <a:xfrm>
                <a:off x="7157630" y="4628405"/>
                <a:ext cx="127000" cy="127000"/>
              </a:xfrm>
              <a:prstGeom prst="ellipse">
                <a:avLst/>
              </a:prstGeom>
              <a:solidFill>
                <a:schemeClr val="bg2"/>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sp>
          <p:nvSpPr>
            <p:cNvPr id="18" name="Freeform 17"/>
            <p:cNvSpPr/>
            <p:nvPr/>
          </p:nvSpPr>
          <p:spPr>
            <a:xfrm>
              <a:off x="2062163" y="1876425"/>
              <a:ext cx="5167312" cy="2819400"/>
            </a:xfrm>
            <a:custGeom>
              <a:avLst/>
              <a:gdLst>
                <a:gd name="connsiteX0" fmla="*/ 0 w 5167312"/>
                <a:gd name="connsiteY0" fmla="*/ 0 h 2819400"/>
                <a:gd name="connsiteX1" fmla="*/ 1295400 w 5167312"/>
                <a:gd name="connsiteY1" fmla="*/ 1238250 h 2819400"/>
                <a:gd name="connsiteX2" fmla="*/ 2581275 w 5167312"/>
                <a:gd name="connsiteY2" fmla="*/ 1219200 h 2819400"/>
                <a:gd name="connsiteX3" fmla="*/ 3871912 w 5167312"/>
                <a:gd name="connsiteY3" fmla="*/ 2681288 h 2819400"/>
                <a:gd name="connsiteX4" fmla="*/ 5167312 w 5167312"/>
                <a:gd name="connsiteY4" fmla="*/ 281940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2" h="2819400">
                  <a:moveTo>
                    <a:pt x="0" y="0"/>
                  </a:moveTo>
                  <a:lnTo>
                    <a:pt x="1295400" y="1238250"/>
                  </a:lnTo>
                  <a:lnTo>
                    <a:pt x="2581275" y="1219200"/>
                  </a:lnTo>
                  <a:lnTo>
                    <a:pt x="3871912" y="2681288"/>
                  </a:lnTo>
                  <a:lnTo>
                    <a:pt x="5167312" y="2819400"/>
                  </a:lnTo>
                </a:path>
              </a:pathLst>
            </a:custGeom>
            <a:noFill/>
            <a:ln w="38100">
              <a:solidFill>
                <a:srgbClr val="80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Title 1"/>
          <p:cNvSpPr>
            <a:spLocks noGrp="1"/>
          </p:cNvSpPr>
          <p:nvPr>
            <p:ph type="title"/>
          </p:nvPr>
        </p:nvSpPr>
        <p:spPr>
          <a:xfrm>
            <a:off x="457200" y="175549"/>
            <a:ext cx="8229600" cy="857384"/>
          </a:xfrm>
        </p:spPr>
        <p:txBody>
          <a:bodyPr>
            <a:normAutofit/>
          </a:bodyPr>
          <a:lstStyle/>
          <a:p>
            <a:r>
              <a:rPr lang="en-US" sz="3600" dirty="0">
                <a:solidFill>
                  <a:srgbClr val="FFFF00"/>
                </a:solidFill>
                <a:latin typeface="Calibri" panose="020F0502020204030204" pitchFamily="34" charset="0"/>
              </a:rPr>
              <a:t>PANTHER study (part B): results</a:t>
            </a:r>
          </a:p>
        </p:txBody>
      </p:sp>
      <p:sp>
        <p:nvSpPr>
          <p:cNvPr id="54" name="TextBox 1"/>
          <p:cNvSpPr txBox="1">
            <a:spLocks noChangeArrowheads="1"/>
          </p:cNvSpPr>
          <p:nvPr/>
        </p:nvSpPr>
        <p:spPr bwMode="auto">
          <a:xfrm>
            <a:off x="360040" y="6320353"/>
            <a:ext cx="3779912" cy="2769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a:solidFill>
                  <a:srgbClr val="000000"/>
                </a:solidFill>
                <a:latin typeface="Arial"/>
                <a:cs typeface="Arial"/>
              </a:defRPr>
            </a:lvl1pPr>
            <a:lvl2pPr defTabSz="457200"/>
            <a:lvl3pPr defTabSz="457200"/>
            <a:lvl4pPr defTabSz="457200"/>
            <a:lvl5pPr defTabSz="457200"/>
          </a:lstStyle>
          <a:p>
            <a:pPr>
              <a:lnSpc>
                <a:spcPct val="100000"/>
              </a:lnSpc>
            </a:pPr>
            <a:r>
              <a:rPr lang="en-US" sz="1200" b="0" dirty="0">
                <a:solidFill>
                  <a:schemeClr val="tx1"/>
                </a:solidFill>
                <a:latin typeface="Calibri" panose="020F0502020204030204" pitchFamily="34" charset="0"/>
              </a:rPr>
              <a:t>Martinez FJ et al. </a:t>
            </a:r>
            <a:r>
              <a:rPr lang="en-US" sz="1200" b="0" i="1" dirty="0">
                <a:solidFill>
                  <a:schemeClr val="tx1"/>
                </a:solidFill>
                <a:latin typeface="Calibri" panose="020F0502020204030204" pitchFamily="34" charset="0"/>
              </a:rPr>
              <a:t>N </a:t>
            </a:r>
            <a:r>
              <a:rPr lang="en-US" sz="1200" b="0" i="1" dirty="0" err="1">
                <a:solidFill>
                  <a:schemeClr val="tx1"/>
                </a:solidFill>
                <a:latin typeface="Calibri" panose="020F0502020204030204" pitchFamily="34" charset="0"/>
              </a:rPr>
              <a:t>Engl</a:t>
            </a:r>
            <a:r>
              <a:rPr lang="en-US" sz="1200" b="0" i="1" dirty="0">
                <a:solidFill>
                  <a:schemeClr val="tx1"/>
                </a:solidFill>
                <a:latin typeface="Calibri" panose="020F0502020204030204" pitchFamily="34" charset="0"/>
              </a:rPr>
              <a:t> J Med</a:t>
            </a:r>
            <a:r>
              <a:rPr lang="en-US" sz="1200" b="0" dirty="0">
                <a:solidFill>
                  <a:schemeClr val="tx1"/>
                </a:solidFill>
                <a:latin typeface="Calibri" panose="020F0502020204030204" pitchFamily="34" charset="0"/>
              </a:rPr>
              <a:t> 2014;370:2093-2101</a:t>
            </a:r>
          </a:p>
        </p:txBody>
      </p:sp>
    </p:spTree>
    <p:extLst>
      <p:ext uri="{BB962C8B-B14F-4D97-AF65-F5344CB8AC3E}">
        <p14:creationId xmlns:p14="http://schemas.microsoft.com/office/powerpoint/2010/main" val="3513845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l="3590" t="28719" r="513" b="27065"/>
          <a:stretch>
            <a:fillRect/>
          </a:stretch>
        </p:blipFill>
        <p:spPr bwMode="auto">
          <a:xfrm>
            <a:off x="107504" y="1124744"/>
            <a:ext cx="8933754" cy="3698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127001"/>
            <a:ext cx="8229600" cy="762000"/>
          </a:xfrm>
        </p:spPr>
        <p:txBody>
          <a:bodyPr>
            <a:normAutofit/>
          </a:bodyPr>
          <a:lstStyle/>
          <a:p>
            <a:pPr algn="ctr">
              <a:defRPr/>
            </a:pPr>
            <a:r>
              <a:rPr lang="en-US" sz="3200" dirty="0">
                <a:solidFill>
                  <a:srgbClr val="FFFF00"/>
                </a:solidFill>
                <a:latin typeface="Calibri" panose="020F0502020204030204" pitchFamily="34" charset="0"/>
              </a:rPr>
              <a:t>NAC EFFECTIVENESS BY </a:t>
            </a:r>
            <a:r>
              <a:rPr lang="en-US" sz="3200" i="1" dirty="0">
                <a:solidFill>
                  <a:srgbClr val="FFFF00"/>
                </a:solidFill>
                <a:latin typeface="Calibri" panose="020F0502020204030204" pitchFamily="34" charset="0"/>
              </a:rPr>
              <a:t>TOLLIP</a:t>
            </a:r>
            <a:r>
              <a:rPr lang="en-US" sz="3200" dirty="0">
                <a:solidFill>
                  <a:srgbClr val="FFFF00"/>
                </a:solidFill>
                <a:latin typeface="Calibri" panose="020F0502020204030204" pitchFamily="34" charset="0"/>
              </a:rPr>
              <a:t> GENOTYPE</a:t>
            </a:r>
          </a:p>
        </p:txBody>
      </p:sp>
      <p:sp>
        <p:nvSpPr>
          <p:cNvPr id="44035" name="TextBox 3"/>
          <p:cNvSpPr txBox="1">
            <a:spLocks noChangeArrowheads="1"/>
          </p:cNvSpPr>
          <p:nvPr/>
        </p:nvSpPr>
        <p:spPr bwMode="auto">
          <a:xfrm>
            <a:off x="457489" y="4901098"/>
            <a:ext cx="822931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Helvetica" charset="0"/>
                <a:ea typeface="ＭＳ Ｐゴシック" charset="0"/>
                <a:cs typeface="ＭＳ Ｐゴシック" charset="0"/>
              </a:defRPr>
            </a:lvl1pPr>
            <a:lvl2pPr marL="742950" indent="-285750">
              <a:defRPr sz="2400" b="1">
                <a:solidFill>
                  <a:schemeClr val="tx1"/>
                </a:solidFill>
                <a:latin typeface="Helvetica" charset="0"/>
                <a:ea typeface="ＭＳ Ｐゴシック" charset="0"/>
              </a:defRPr>
            </a:lvl2pPr>
            <a:lvl3pPr marL="1143000" indent="-228600">
              <a:defRPr sz="2400" b="1">
                <a:solidFill>
                  <a:schemeClr val="tx1"/>
                </a:solidFill>
                <a:latin typeface="Helvetica" charset="0"/>
                <a:ea typeface="ＭＳ Ｐゴシック" charset="0"/>
              </a:defRPr>
            </a:lvl3pPr>
            <a:lvl4pPr marL="1600200" indent="-228600">
              <a:defRPr sz="2400" b="1">
                <a:solidFill>
                  <a:schemeClr val="tx1"/>
                </a:solidFill>
                <a:latin typeface="Helvetica" charset="0"/>
                <a:ea typeface="ＭＳ Ｐゴシック" charset="0"/>
              </a:defRPr>
            </a:lvl4pPr>
            <a:lvl5pPr marL="2057400" indent="-228600">
              <a:defRPr sz="2400" b="1">
                <a:solidFill>
                  <a:schemeClr val="tx1"/>
                </a:solidFill>
                <a:latin typeface="Helvetica" charset="0"/>
                <a:ea typeface="ＭＳ Ｐゴシック" charset="0"/>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9pPr>
          </a:lstStyle>
          <a:p>
            <a:pPr algn="ctr"/>
            <a:r>
              <a:rPr lang="en-US" sz="2000" dirty="0">
                <a:solidFill>
                  <a:schemeClr val="bg1"/>
                </a:solidFill>
                <a:latin typeface="Calibri" panose="020F0502020204030204" pitchFamily="34" charset="0"/>
              </a:rPr>
              <a:t>Composite endpoint of FVC decline, hospitalization, death or transplant</a:t>
            </a:r>
          </a:p>
        </p:txBody>
      </p:sp>
      <p:sp>
        <p:nvSpPr>
          <p:cNvPr id="44036" name="TextBox 4"/>
          <p:cNvSpPr txBox="1">
            <a:spLocks noChangeArrowheads="1"/>
          </p:cNvSpPr>
          <p:nvPr/>
        </p:nvSpPr>
        <p:spPr bwMode="auto">
          <a:xfrm>
            <a:off x="325366" y="6381328"/>
            <a:ext cx="47506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Helvetica" charset="0"/>
                <a:ea typeface="ＭＳ Ｐゴシック" charset="0"/>
                <a:cs typeface="ＭＳ Ｐゴシック" charset="0"/>
              </a:defRPr>
            </a:lvl1pPr>
            <a:lvl2pPr marL="742950" indent="-285750">
              <a:defRPr sz="2400" b="1">
                <a:solidFill>
                  <a:schemeClr val="tx1"/>
                </a:solidFill>
                <a:latin typeface="Helvetica" charset="0"/>
                <a:ea typeface="ＭＳ Ｐゴシック" charset="0"/>
              </a:defRPr>
            </a:lvl2pPr>
            <a:lvl3pPr marL="1143000" indent="-228600">
              <a:defRPr sz="2400" b="1">
                <a:solidFill>
                  <a:schemeClr val="tx1"/>
                </a:solidFill>
                <a:latin typeface="Helvetica" charset="0"/>
                <a:ea typeface="ＭＳ Ｐゴシック" charset="0"/>
              </a:defRPr>
            </a:lvl3pPr>
            <a:lvl4pPr marL="1600200" indent="-228600">
              <a:defRPr sz="2400" b="1">
                <a:solidFill>
                  <a:schemeClr val="tx1"/>
                </a:solidFill>
                <a:latin typeface="Helvetica" charset="0"/>
                <a:ea typeface="ＭＳ Ｐゴシック" charset="0"/>
              </a:defRPr>
            </a:lvl4pPr>
            <a:lvl5pPr marL="2057400" indent="-228600">
              <a:defRPr sz="2400" b="1">
                <a:solidFill>
                  <a:schemeClr val="tx1"/>
                </a:solidFill>
                <a:latin typeface="Helvetica" charset="0"/>
                <a:ea typeface="ＭＳ Ｐゴシック" charset="0"/>
              </a:defRPr>
            </a:lvl5pPr>
            <a:lvl6pPr marL="25146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lnSpc>
                <a:spcPct val="90000"/>
              </a:lnSpc>
              <a:spcBef>
                <a:spcPct val="0"/>
              </a:spcBef>
              <a:spcAft>
                <a:spcPct val="0"/>
              </a:spcAft>
              <a:defRPr sz="2400" b="1">
                <a:solidFill>
                  <a:schemeClr val="tx1"/>
                </a:solidFill>
                <a:latin typeface="Helvetica" charset="0"/>
                <a:ea typeface="ＭＳ Ｐゴシック" charset="0"/>
              </a:defRPr>
            </a:lvl9pPr>
          </a:lstStyle>
          <a:p>
            <a:r>
              <a:rPr lang="en-US" sz="1200" b="0" dirty="0">
                <a:latin typeface="Calibri" panose="020F0502020204030204" pitchFamily="34" charset="0"/>
              </a:rPr>
              <a:t>Oldham JM et al. </a:t>
            </a:r>
            <a:r>
              <a:rPr lang="en-US" sz="1200" b="0" i="1" dirty="0">
                <a:latin typeface="Calibri" panose="020F0502020204030204" pitchFamily="34" charset="0"/>
              </a:rPr>
              <a:t>Am J Respir </a:t>
            </a:r>
            <a:r>
              <a:rPr lang="en-US" sz="1200" b="0" i="1" dirty="0" err="1">
                <a:latin typeface="Calibri" panose="020F0502020204030204" pitchFamily="34" charset="0"/>
              </a:rPr>
              <a:t>Crit</a:t>
            </a:r>
            <a:r>
              <a:rPr lang="en-US" sz="1200" b="0" i="1" dirty="0">
                <a:latin typeface="Calibri" panose="020F0502020204030204" pitchFamily="34" charset="0"/>
              </a:rPr>
              <a:t> Care Med</a:t>
            </a:r>
            <a:r>
              <a:rPr lang="en-US" sz="1200" b="0" dirty="0">
                <a:latin typeface="Calibri" panose="020F0502020204030204" pitchFamily="34" charset="0"/>
              </a:rPr>
              <a:t> 2015;192:1475-1482</a:t>
            </a:r>
          </a:p>
        </p:txBody>
      </p:sp>
    </p:spTree>
    <p:extLst>
      <p:ext uri="{BB962C8B-B14F-4D97-AF65-F5344CB8AC3E}">
        <p14:creationId xmlns:p14="http://schemas.microsoft.com/office/powerpoint/2010/main" val="1768589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A7D8610-C147-2D4B-8172-1D770BB3CA0C}"/>
              </a:ext>
            </a:extLst>
          </p:cNvPr>
          <p:cNvPicPr>
            <a:picLocks noChangeAspect="1"/>
          </p:cNvPicPr>
          <p:nvPr/>
        </p:nvPicPr>
        <p:blipFill>
          <a:blip r:embed="rId2"/>
          <a:stretch>
            <a:fillRect/>
          </a:stretch>
        </p:blipFill>
        <p:spPr>
          <a:xfrm>
            <a:off x="544285" y="1800200"/>
            <a:ext cx="3883699" cy="4005064"/>
          </a:xfrm>
          <a:prstGeom prst="rect">
            <a:avLst/>
          </a:prstGeom>
        </p:spPr>
      </p:pic>
      <p:sp>
        <p:nvSpPr>
          <p:cNvPr id="8" name="Text Box 4">
            <a:extLst>
              <a:ext uri="{FF2B5EF4-FFF2-40B4-BE49-F238E27FC236}">
                <a16:creationId xmlns:a16="http://schemas.microsoft.com/office/drawing/2014/main" id="{6B0B5603-A4DB-354B-8B1C-E37C12BE166A}"/>
              </a:ext>
            </a:extLst>
          </p:cNvPr>
          <p:cNvSpPr txBox="1">
            <a:spLocks noChangeArrowheads="1"/>
          </p:cNvSpPr>
          <p:nvPr/>
        </p:nvSpPr>
        <p:spPr bwMode="auto">
          <a:xfrm>
            <a:off x="539552" y="6309320"/>
            <a:ext cx="820891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it-IT" sz="1200" b="0" dirty="0" err="1">
                <a:latin typeface="Calibri" panose="020F0502020204030204" pitchFamily="34" charset="0"/>
                <a:cs typeface="Calibri" panose="020F0502020204030204" pitchFamily="34" charset="0"/>
              </a:rPr>
              <a:t>Justet</a:t>
            </a:r>
            <a:r>
              <a:rPr lang="it-IT" sz="1200" b="0" dirty="0">
                <a:latin typeface="Calibri" panose="020F0502020204030204" pitchFamily="34" charset="0"/>
                <a:cs typeface="Calibri" panose="020F0502020204030204" pitchFamily="34" charset="0"/>
              </a:rPr>
              <a:t> A et al. ERJ Express. </a:t>
            </a:r>
            <a:r>
              <a:rPr lang="it-IT" sz="1200" b="0" dirty="0" err="1">
                <a:latin typeface="Calibri" panose="020F0502020204030204" pitchFamily="34" charset="0"/>
                <a:cs typeface="Calibri" panose="020F0502020204030204" pitchFamily="34" charset="0"/>
              </a:rPr>
              <a:t>Published</a:t>
            </a:r>
            <a:r>
              <a:rPr lang="it-IT" sz="1200" b="0" dirty="0">
                <a:latin typeface="Calibri" panose="020F0502020204030204" pitchFamily="34" charset="0"/>
                <a:cs typeface="Calibri" panose="020F0502020204030204" pitchFamily="34" charset="0"/>
              </a:rPr>
              <a:t> on </a:t>
            </a:r>
            <a:r>
              <a:rPr lang="it-IT" sz="1200" b="0" dirty="0" err="1">
                <a:latin typeface="Calibri" panose="020F0502020204030204" pitchFamily="34" charset="0"/>
                <a:cs typeface="Calibri" panose="020F0502020204030204" pitchFamily="34" charset="0"/>
              </a:rPr>
              <a:t>February</a:t>
            </a:r>
            <a:r>
              <a:rPr lang="it-IT" sz="1200" b="0" dirty="0">
                <a:latin typeface="Calibri" panose="020F0502020204030204" pitchFamily="34" charset="0"/>
                <a:cs typeface="Calibri" panose="020F0502020204030204" pitchFamily="34" charset="0"/>
              </a:rPr>
              <a:t> 15, 2018 </a:t>
            </a:r>
            <a:r>
              <a:rPr lang="it-IT" sz="1200" b="0" dirty="0" err="1">
                <a:latin typeface="Calibri" panose="020F0502020204030204" pitchFamily="34" charset="0"/>
                <a:cs typeface="Calibri" panose="020F0502020204030204" pitchFamily="34" charset="0"/>
              </a:rPr>
              <a:t>as</a:t>
            </a:r>
            <a:r>
              <a:rPr lang="it-IT" sz="1200" b="0" dirty="0">
                <a:latin typeface="Calibri" panose="020F0502020204030204" pitchFamily="34" charset="0"/>
                <a:cs typeface="Calibri" panose="020F0502020204030204" pitchFamily="34" charset="0"/>
              </a:rPr>
              <a:t> </a:t>
            </a:r>
            <a:r>
              <a:rPr lang="it-IT" sz="1200" b="0" dirty="0" err="1">
                <a:latin typeface="Calibri" panose="020F0502020204030204" pitchFamily="34" charset="0"/>
                <a:cs typeface="Calibri" panose="020F0502020204030204" pitchFamily="34" charset="0"/>
              </a:rPr>
              <a:t>doi</a:t>
            </a:r>
            <a:r>
              <a:rPr lang="it-IT" sz="1200" b="0" dirty="0">
                <a:latin typeface="Calibri" panose="020F0502020204030204" pitchFamily="34" charset="0"/>
                <a:cs typeface="Calibri" panose="020F0502020204030204" pitchFamily="34" charset="0"/>
              </a:rPr>
              <a:t>: 10.1183/13993003.01875-2017; </a:t>
            </a:r>
          </a:p>
          <a:p>
            <a:r>
              <a:rPr lang="it-IT" sz="1200" b="0" dirty="0" err="1">
                <a:latin typeface="Calibri" panose="020F0502020204030204" pitchFamily="34" charset="0"/>
                <a:cs typeface="Calibri" panose="020F0502020204030204" pitchFamily="34" charset="0"/>
              </a:rPr>
              <a:t>Dressen</a:t>
            </a:r>
            <a:r>
              <a:rPr lang="it-IT" sz="1200" b="0" dirty="0">
                <a:latin typeface="Calibri" panose="020F0502020204030204" pitchFamily="34" charset="0"/>
                <a:cs typeface="Calibri" panose="020F0502020204030204" pitchFamily="34" charset="0"/>
              </a:rPr>
              <a:t> A et al. Lancet </a:t>
            </a:r>
            <a:r>
              <a:rPr lang="it-IT" sz="1200" b="0" dirty="0" err="1">
                <a:latin typeface="Calibri" panose="020F0502020204030204" pitchFamily="34" charset="0"/>
                <a:cs typeface="Calibri" panose="020F0502020204030204" pitchFamily="34" charset="0"/>
              </a:rPr>
              <a:t>Respir</a:t>
            </a:r>
            <a:r>
              <a:rPr lang="it-IT" sz="1200" b="0" dirty="0">
                <a:latin typeface="Calibri" panose="020F0502020204030204" pitchFamily="34" charset="0"/>
                <a:cs typeface="Calibri" panose="020F0502020204030204" pitchFamily="34" charset="0"/>
              </a:rPr>
              <a:t> </a:t>
            </a:r>
            <a:r>
              <a:rPr lang="it-IT" sz="1200" b="0" dirty="0" err="1">
                <a:latin typeface="Calibri" panose="020F0502020204030204" pitchFamily="34" charset="0"/>
                <a:cs typeface="Calibri" panose="020F0502020204030204" pitchFamily="34" charset="0"/>
              </a:rPr>
              <a:t>Med</a:t>
            </a:r>
            <a:r>
              <a:rPr lang="it-IT" sz="1200" b="0" dirty="0">
                <a:latin typeface="Calibri" panose="020F0502020204030204" pitchFamily="34" charset="0"/>
                <a:cs typeface="Calibri" panose="020F0502020204030204" pitchFamily="34" charset="0"/>
              </a:rPr>
              <a:t> 2018; 6: 603-14 </a:t>
            </a:r>
          </a:p>
        </p:txBody>
      </p:sp>
      <p:pic>
        <p:nvPicPr>
          <p:cNvPr id="9" name="Immagine 8">
            <a:extLst>
              <a:ext uri="{FF2B5EF4-FFF2-40B4-BE49-F238E27FC236}">
                <a16:creationId xmlns:a16="http://schemas.microsoft.com/office/drawing/2014/main" id="{68C0C5FE-3A0B-2D47-89DE-537939D4214E}"/>
              </a:ext>
            </a:extLst>
          </p:cNvPr>
          <p:cNvPicPr>
            <a:picLocks noChangeAspect="1"/>
          </p:cNvPicPr>
          <p:nvPr/>
        </p:nvPicPr>
        <p:blipFill>
          <a:blip r:embed="rId3"/>
          <a:stretch>
            <a:fillRect/>
          </a:stretch>
        </p:blipFill>
        <p:spPr>
          <a:xfrm>
            <a:off x="4716016" y="1793856"/>
            <a:ext cx="3883699" cy="4005064"/>
          </a:xfrm>
          <a:prstGeom prst="rect">
            <a:avLst/>
          </a:prstGeom>
        </p:spPr>
      </p:pic>
      <p:sp>
        <p:nvSpPr>
          <p:cNvPr id="10" name="Title 2">
            <a:extLst>
              <a:ext uri="{FF2B5EF4-FFF2-40B4-BE49-F238E27FC236}">
                <a16:creationId xmlns:a16="http://schemas.microsoft.com/office/drawing/2014/main" id="{4F183939-37D1-7244-A1BA-5AFD6B5A3FEF}"/>
              </a:ext>
            </a:extLst>
          </p:cNvPr>
          <p:cNvSpPr>
            <a:spLocks noGrp="1"/>
          </p:cNvSpPr>
          <p:nvPr>
            <p:ph type="title"/>
          </p:nvPr>
        </p:nvSpPr>
        <p:spPr>
          <a:xfrm>
            <a:off x="35496" y="188640"/>
            <a:ext cx="9108504" cy="1194048"/>
          </a:xfrm>
        </p:spPr>
        <p:txBody>
          <a:bodyPr>
            <a:noAutofit/>
          </a:bodyPr>
          <a:lstStyle/>
          <a:p>
            <a:pPr algn="ctr">
              <a:defRPr/>
            </a:pPr>
            <a:r>
              <a:rPr lang="en-US" sz="3200" dirty="0">
                <a:solidFill>
                  <a:srgbClr val="FFFF00"/>
                </a:solidFill>
                <a:latin typeface="Calibri" panose="020F0502020204030204" pitchFamily="34" charset="0"/>
              </a:rPr>
              <a:t>FVC DECLINE ACCORDING TO TELOMERE LENGTH IN PATIENTS TREATED WITH PIRFENIDONE</a:t>
            </a:r>
          </a:p>
        </p:txBody>
      </p:sp>
    </p:spTree>
    <p:extLst>
      <p:ext uri="{BB962C8B-B14F-4D97-AF65-F5344CB8AC3E}">
        <p14:creationId xmlns:p14="http://schemas.microsoft.com/office/powerpoint/2010/main" val="819617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39552" y="6309320"/>
            <a:ext cx="446449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200" b="0" dirty="0" err="1">
                <a:latin typeface="Calibri"/>
                <a:cs typeface="Calibri"/>
              </a:rPr>
              <a:t>Silhan</a:t>
            </a:r>
            <a:r>
              <a:rPr lang="en-GB" sz="1200" b="0" dirty="0">
                <a:latin typeface="Calibri"/>
                <a:cs typeface="Calibri"/>
              </a:rPr>
              <a:t> LL et al. </a:t>
            </a:r>
            <a:r>
              <a:rPr lang="en-GB" sz="1200" b="0" i="1" dirty="0" err="1">
                <a:latin typeface="Calibri"/>
                <a:cs typeface="Calibri"/>
              </a:rPr>
              <a:t>Eur</a:t>
            </a:r>
            <a:r>
              <a:rPr lang="en-GB" sz="1200" b="0" i="1" dirty="0">
                <a:latin typeface="Calibri"/>
                <a:cs typeface="Calibri"/>
              </a:rPr>
              <a:t> Respir J</a:t>
            </a:r>
            <a:r>
              <a:rPr lang="en-GB" sz="1200" b="0" dirty="0">
                <a:latin typeface="Calibri"/>
                <a:cs typeface="Calibri"/>
              </a:rPr>
              <a:t> 2014;44:178-87</a:t>
            </a:r>
          </a:p>
        </p:txBody>
      </p:sp>
      <p:pic>
        <p:nvPicPr>
          <p:cNvPr id="3" name="Immagine 2">
            <a:extLst>
              <a:ext uri="{FF2B5EF4-FFF2-40B4-BE49-F238E27FC236}">
                <a16:creationId xmlns:a16="http://schemas.microsoft.com/office/drawing/2014/main" id="{20545040-C504-304B-BCCE-87C4AC4E573E}"/>
              </a:ext>
            </a:extLst>
          </p:cNvPr>
          <p:cNvPicPr>
            <a:picLocks noChangeAspect="1"/>
          </p:cNvPicPr>
          <p:nvPr/>
        </p:nvPicPr>
        <p:blipFill>
          <a:blip r:embed="rId3"/>
          <a:stretch>
            <a:fillRect/>
          </a:stretch>
        </p:blipFill>
        <p:spPr>
          <a:xfrm>
            <a:off x="576064" y="1124744"/>
            <a:ext cx="7956376" cy="2755746"/>
          </a:xfrm>
          <a:prstGeom prst="rect">
            <a:avLst/>
          </a:prstGeom>
        </p:spPr>
      </p:pic>
      <p:pic>
        <p:nvPicPr>
          <p:cNvPr id="5" name="Immagine 4">
            <a:extLst>
              <a:ext uri="{FF2B5EF4-FFF2-40B4-BE49-F238E27FC236}">
                <a16:creationId xmlns:a16="http://schemas.microsoft.com/office/drawing/2014/main" id="{BD4D4514-856D-A14B-823F-74A37F9C657C}"/>
              </a:ext>
            </a:extLst>
          </p:cNvPr>
          <p:cNvPicPr>
            <a:picLocks noChangeAspect="1"/>
          </p:cNvPicPr>
          <p:nvPr/>
        </p:nvPicPr>
        <p:blipFill>
          <a:blip r:embed="rId4"/>
          <a:stretch>
            <a:fillRect/>
          </a:stretch>
        </p:blipFill>
        <p:spPr>
          <a:xfrm>
            <a:off x="576064" y="4216780"/>
            <a:ext cx="7956376" cy="1080828"/>
          </a:xfrm>
          <a:prstGeom prst="rect">
            <a:avLst/>
          </a:prstGeom>
        </p:spPr>
      </p:pic>
    </p:spTree>
    <p:extLst>
      <p:ext uri="{BB962C8B-B14F-4D97-AF65-F5344CB8AC3E}">
        <p14:creationId xmlns:p14="http://schemas.microsoft.com/office/powerpoint/2010/main" val="1849398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F2A3C7-218A-CB46-B113-A41A518114AE}"/>
              </a:ext>
            </a:extLst>
          </p:cNvPr>
          <p:cNvPicPr>
            <a:picLocks noChangeAspect="1"/>
          </p:cNvPicPr>
          <p:nvPr/>
        </p:nvPicPr>
        <p:blipFill>
          <a:blip r:embed="rId2"/>
          <a:stretch>
            <a:fillRect/>
          </a:stretch>
        </p:blipFill>
        <p:spPr>
          <a:xfrm>
            <a:off x="179512" y="1730610"/>
            <a:ext cx="8704944" cy="4074654"/>
          </a:xfrm>
          <a:prstGeom prst="rect">
            <a:avLst/>
          </a:prstGeom>
        </p:spPr>
      </p:pic>
      <p:sp>
        <p:nvSpPr>
          <p:cNvPr id="5" name="Rettangolo arrotondato 4">
            <a:extLst>
              <a:ext uri="{FF2B5EF4-FFF2-40B4-BE49-F238E27FC236}">
                <a16:creationId xmlns:a16="http://schemas.microsoft.com/office/drawing/2014/main" id="{BB89F19E-BB97-7941-9068-36560E6B3901}"/>
              </a:ext>
            </a:extLst>
          </p:cNvPr>
          <p:cNvSpPr/>
          <p:nvPr/>
        </p:nvSpPr>
        <p:spPr>
          <a:xfrm>
            <a:off x="5292080" y="2636912"/>
            <a:ext cx="1584176" cy="7200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arrotondato 6">
            <a:extLst>
              <a:ext uri="{FF2B5EF4-FFF2-40B4-BE49-F238E27FC236}">
                <a16:creationId xmlns:a16="http://schemas.microsoft.com/office/drawing/2014/main" id="{EBBFE45B-EF18-E549-9B46-85AA3EB1F141}"/>
              </a:ext>
            </a:extLst>
          </p:cNvPr>
          <p:cNvSpPr/>
          <p:nvPr/>
        </p:nvSpPr>
        <p:spPr>
          <a:xfrm>
            <a:off x="7164288" y="3861048"/>
            <a:ext cx="1648160" cy="576064"/>
          </a:xfrm>
          <a:prstGeom prst="roundRect">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6975D77F-2C0E-7C46-8FC6-7DC7092075C2}"/>
              </a:ext>
            </a:extLst>
          </p:cNvPr>
          <p:cNvSpPr txBox="1"/>
          <p:nvPr/>
        </p:nvSpPr>
        <p:spPr>
          <a:xfrm>
            <a:off x="107504" y="6237312"/>
            <a:ext cx="4092146" cy="276999"/>
          </a:xfrm>
          <a:prstGeom prst="rect">
            <a:avLst/>
          </a:prstGeom>
          <a:noFill/>
        </p:spPr>
        <p:txBody>
          <a:bodyPr wrap="none" rtlCol="0">
            <a:spAutoFit/>
          </a:bodyPr>
          <a:lstStyle/>
          <a:p>
            <a:r>
              <a:rPr lang="it-IT" sz="1200" b="0" dirty="0" err="1">
                <a:latin typeface="Calibri" panose="020F0502020204030204" pitchFamily="34" charset="0"/>
                <a:cs typeface="Calibri" panose="020F0502020204030204" pitchFamily="34" charset="0"/>
              </a:rPr>
              <a:t>Kropski</a:t>
            </a:r>
            <a:r>
              <a:rPr lang="it-IT" sz="1200" b="0" dirty="0">
                <a:latin typeface="Calibri" panose="020F0502020204030204" pitchFamily="34" charset="0"/>
                <a:cs typeface="Calibri" panose="020F0502020204030204" pitchFamily="34" charset="0"/>
              </a:rPr>
              <a:t> JA et al. </a:t>
            </a:r>
            <a:r>
              <a:rPr lang="it-IT" sz="1200" b="0" i="1" dirty="0" err="1">
                <a:latin typeface="Calibri" panose="020F0502020204030204" pitchFamily="34" charset="0"/>
                <a:cs typeface="Calibri" panose="020F0502020204030204" pitchFamily="34" charset="0"/>
              </a:rPr>
              <a:t>Am</a:t>
            </a:r>
            <a:r>
              <a:rPr lang="it-IT" sz="1200" b="0" i="1" dirty="0">
                <a:latin typeface="Calibri" panose="020F0502020204030204" pitchFamily="34" charset="0"/>
                <a:cs typeface="Calibri" panose="020F0502020204030204" pitchFamily="34" charset="0"/>
              </a:rPr>
              <a:t> J </a:t>
            </a:r>
            <a:r>
              <a:rPr lang="it-IT" sz="1200" b="0" i="1" dirty="0" err="1">
                <a:latin typeface="Calibri" panose="020F0502020204030204" pitchFamily="34" charset="0"/>
                <a:cs typeface="Calibri" panose="020F0502020204030204" pitchFamily="34" charset="0"/>
              </a:rPr>
              <a:t>Respir</a:t>
            </a:r>
            <a:r>
              <a:rPr lang="it-IT" sz="1200" b="0" i="1" dirty="0">
                <a:latin typeface="Calibri" panose="020F0502020204030204" pitchFamily="34" charset="0"/>
                <a:cs typeface="Calibri" panose="020F0502020204030204" pitchFamily="34" charset="0"/>
              </a:rPr>
              <a:t> </a:t>
            </a:r>
            <a:r>
              <a:rPr lang="it-IT" sz="1200" b="0" i="1" dirty="0" err="1">
                <a:latin typeface="Calibri" panose="020F0502020204030204" pitchFamily="34" charset="0"/>
                <a:cs typeface="Calibri" panose="020F0502020204030204" pitchFamily="34" charset="0"/>
              </a:rPr>
              <a:t>Crit</a:t>
            </a:r>
            <a:r>
              <a:rPr lang="it-IT" sz="1200" b="0" i="1" dirty="0">
                <a:latin typeface="Calibri" panose="020F0502020204030204" pitchFamily="34" charset="0"/>
                <a:cs typeface="Calibri" panose="020F0502020204030204" pitchFamily="34" charset="0"/>
              </a:rPr>
              <a:t> Care </a:t>
            </a:r>
            <a:r>
              <a:rPr lang="it-IT" sz="1200" b="0" i="1" dirty="0" err="1">
                <a:latin typeface="Calibri" panose="020F0502020204030204" pitchFamily="34" charset="0"/>
                <a:cs typeface="Calibri" panose="020F0502020204030204" pitchFamily="34" charset="0"/>
              </a:rPr>
              <a:t>Med</a:t>
            </a:r>
            <a:r>
              <a:rPr lang="it-IT" sz="1200" b="0" i="1" dirty="0">
                <a:latin typeface="Calibri" panose="020F0502020204030204" pitchFamily="34" charset="0"/>
                <a:cs typeface="Calibri" panose="020F0502020204030204" pitchFamily="34" charset="0"/>
              </a:rPr>
              <a:t> </a:t>
            </a:r>
            <a:r>
              <a:rPr lang="it-IT" sz="1200" b="0" dirty="0">
                <a:latin typeface="Calibri" panose="020F0502020204030204" pitchFamily="34" charset="0"/>
                <a:cs typeface="Calibri" panose="020F0502020204030204" pitchFamily="34" charset="0"/>
              </a:rPr>
              <a:t>2017; 195: 1423-8 </a:t>
            </a:r>
          </a:p>
        </p:txBody>
      </p:sp>
      <p:sp>
        <p:nvSpPr>
          <p:cNvPr id="9" name="Rettangolo arrotondato 8">
            <a:extLst>
              <a:ext uri="{FF2B5EF4-FFF2-40B4-BE49-F238E27FC236}">
                <a16:creationId xmlns:a16="http://schemas.microsoft.com/office/drawing/2014/main" id="{99FBBBC8-51CD-3440-8C95-A8F325B60322}"/>
              </a:ext>
            </a:extLst>
          </p:cNvPr>
          <p:cNvSpPr/>
          <p:nvPr/>
        </p:nvSpPr>
        <p:spPr>
          <a:xfrm>
            <a:off x="5292080" y="5013176"/>
            <a:ext cx="1584176" cy="72008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2">
            <a:extLst>
              <a:ext uri="{FF2B5EF4-FFF2-40B4-BE49-F238E27FC236}">
                <a16:creationId xmlns:a16="http://schemas.microsoft.com/office/drawing/2014/main" id="{333C299B-4BDE-6747-B638-02C29873B18C}"/>
              </a:ext>
            </a:extLst>
          </p:cNvPr>
          <p:cNvSpPr>
            <a:spLocks noGrp="1"/>
          </p:cNvSpPr>
          <p:nvPr>
            <p:ph type="title"/>
          </p:nvPr>
        </p:nvSpPr>
        <p:spPr>
          <a:xfrm>
            <a:off x="35496" y="188640"/>
            <a:ext cx="9108504" cy="1194048"/>
          </a:xfrm>
        </p:spPr>
        <p:txBody>
          <a:bodyPr>
            <a:noAutofit/>
          </a:bodyPr>
          <a:lstStyle/>
          <a:p>
            <a:pPr algn="ctr">
              <a:defRPr/>
            </a:pPr>
            <a:r>
              <a:rPr lang="en-US" sz="2400" dirty="0">
                <a:solidFill>
                  <a:srgbClr val="FFFF00"/>
                </a:solidFill>
                <a:latin typeface="Calibri" panose="020F0502020204030204" pitchFamily="34" charset="0"/>
              </a:rPr>
              <a:t>RECOMMENDATIONS FOR DIAGNOSTIC GENETIC TESTING FOR FAMILIAL INTERSTITIAL PNEUMONIA-ASSOCIATED GENETIC VARIANTS </a:t>
            </a:r>
          </a:p>
        </p:txBody>
      </p:sp>
      <p:sp>
        <p:nvSpPr>
          <p:cNvPr id="11" name="Rettangolo arrotondato 10">
            <a:extLst>
              <a:ext uri="{FF2B5EF4-FFF2-40B4-BE49-F238E27FC236}">
                <a16:creationId xmlns:a16="http://schemas.microsoft.com/office/drawing/2014/main" id="{EBBFE45B-EF18-E549-9B46-85AA3EB1F141}"/>
              </a:ext>
            </a:extLst>
          </p:cNvPr>
          <p:cNvSpPr/>
          <p:nvPr/>
        </p:nvSpPr>
        <p:spPr>
          <a:xfrm>
            <a:off x="7164288" y="3933056"/>
            <a:ext cx="1648160" cy="576064"/>
          </a:xfrm>
          <a:prstGeom prst="roundRect">
            <a:avLst/>
          </a:prstGeom>
          <a:no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a:extLst>
              <a:ext uri="{FF2B5EF4-FFF2-40B4-BE49-F238E27FC236}">
                <a16:creationId xmlns:a16="http://schemas.microsoft.com/office/drawing/2014/main" id="{D589CD69-983B-FC4F-A7DD-1ADD08E68796}"/>
              </a:ext>
            </a:extLst>
          </p:cNvPr>
          <p:cNvSpPr/>
          <p:nvPr/>
        </p:nvSpPr>
        <p:spPr>
          <a:xfrm>
            <a:off x="2771800" y="2636912"/>
            <a:ext cx="1584176" cy="7200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a:extLst>
              <a:ext uri="{FF2B5EF4-FFF2-40B4-BE49-F238E27FC236}">
                <a16:creationId xmlns:a16="http://schemas.microsoft.com/office/drawing/2014/main" id="{E140018F-834E-9942-9153-8AD6F77948C1}"/>
              </a:ext>
            </a:extLst>
          </p:cNvPr>
          <p:cNvSpPr/>
          <p:nvPr/>
        </p:nvSpPr>
        <p:spPr>
          <a:xfrm>
            <a:off x="2771800" y="5013176"/>
            <a:ext cx="1584176" cy="72008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arrotondato 13">
            <a:extLst>
              <a:ext uri="{FF2B5EF4-FFF2-40B4-BE49-F238E27FC236}">
                <a16:creationId xmlns:a16="http://schemas.microsoft.com/office/drawing/2014/main" id="{9621B318-0DF7-8F49-BAE9-F8D80EDE5422}"/>
              </a:ext>
            </a:extLst>
          </p:cNvPr>
          <p:cNvSpPr/>
          <p:nvPr/>
        </p:nvSpPr>
        <p:spPr>
          <a:xfrm>
            <a:off x="5300104" y="3933056"/>
            <a:ext cx="1648160" cy="576064"/>
          </a:xfrm>
          <a:prstGeom prst="roundRect">
            <a:avLst/>
          </a:prstGeom>
          <a:no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3357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3126" y="1732166"/>
            <a:ext cx="7585298" cy="1754326"/>
          </a:xfrm>
          <a:prstGeom prst="rect">
            <a:avLst/>
          </a:prstGeom>
          <a:ln>
            <a:noFill/>
          </a:ln>
        </p:spPr>
        <p:txBody>
          <a:bodyPr wrap="square">
            <a:spAutoFit/>
          </a:bodyPr>
          <a:lstStyle/>
          <a:p>
            <a:pPr algn="ctr">
              <a:lnSpc>
                <a:spcPct val="150000"/>
              </a:lnSpc>
              <a:buClr>
                <a:srgbClr val="00FF00"/>
              </a:buClr>
            </a:pPr>
            <a:r>
              <a:rPr lang="en-GB" sz="2400" dirty="0">
                <a:solidFill>
                  <a:schemeClr val="bg1"/>
                </a:solidFill>
                <a:latin typeface="Calibri"/>
                <a:cs typeface="Calibri"/>
              </a:rPr>
              <a:t>NO CONSENSUS DEFINITION</a:t>
            </a:r>
          </a:p>
          <a:p>
            <a:pPr>
              <a:buClr>
                <a:srgbClr val="00FF00"/>
              </a:buClr>
            </a:pPr>
            <a:r>
              <a:rPr lang="en-GB" sz="2400" b="0" dirty="0">
                <a:solidFill>
                  <a:schemeClr val="bg1"/>
                </a:solidFill>
                <a:latin typeface="Calibri"/>
                <a:cs typeface="Calibri"/>
              </a:rPr>
              <a:t>How many members affected?</a:t>
            </a:r>
          </a:p>
          <a:p>
            <a:pPr>
              <a:buClr>
                <a:srgbClr val="00FF00"/>
              </a:buClr>
            </a:pPr>
            <a:r>
              <a:rPr lang="en-GB" sz="2400" b="0" dirty="0">
                <a:solidFill>
                  <a:schemeClr val="bg1"/>
                </a:solidFill>
                <a:latin typeface="Calibri"/>
                <a:cs typeface="Calibri"/>
              </a:rPr>
              <a:t>To what degree of biological relationship?</a:t>
            </a:r>
          </a:p>
          <a:p>
            <a:pPr>
              <a:buClr>
                <a:srgbClr val="00FF00"/>
              </a:buClr>
            </a:pPr>
            <a:r>
              <a:rPr lang="en-GB" sz="2400" b="0" dirty="0">
                <a:solidFill>
                  <a:schemeClr val="bg1"/>
                </a:solidFill>
                <a:latin typeface="Calibri"/>
                <a:cs typeface="Calibri"/>
              </a:rPr>
              <a:t>What type of ILD?</a:t>
            </a:r>
          </a:p>
        </p:txBody>
      </p:sp>
      <p:sp>
        <p:nvSpPr>
          <p:cNvPr id="9" name="Rectangle 2"/>
          <p:cNvSpPr>
            <a:spLocks noGrp="1"/>
          </p:cNvSpPr>
          <p:nvPr>
            <p:ph type="title" idx="4294967295"/>
          </p:nvPr>
        </p:nvSpPr>
        <p:spPr>
          <a:xfrm>
            <a:off x="515094" y="309066"/>
            <a:ext cx="8229600" cy="743670"/>
          </a:xfrm>
        </p:spPr>
        <p:txBody>
          <a:bodyPr/>
          <a:lstStyle/>
          <a:p>
            <a:pPr defTabSz="914400"/>
            <a:r>
              <a:rPr lang="en-GB" sz="3600" dirty="0">
                <a:solidFill>
                  <a:srgbClr val="FFFF00"/>
                </a:solidFill>
                <a:latin typeface="Calibri" charset="0"/>
                <a:ea typeface="MS PGothic" charset="0"/>
              </a:rPr>
              <a:t>FAMILIAR PULMONARY FIBROSIS</a:t>
            </a:r>
            <a:endParaRPr lang="en-US" sz="3600" dirty="0">
              <a:solidFill>
                <a:srgbClr val="FFFF00"/>
              </a:solidFill>
              <a:latin typeface="Calibri" charset="0"/>
              <a:ea typeface="MS PGothic" charset="0"/>
            </a:endParaRPr>
          </a:p>
        </p:txBody>
      </p:sp>
      <p:sp>
        <p:nvSpPr>
          <p:cNvPr id="4" name="Rectangle 7"/>
          <p:cNvSpPr/>
          <p:nvPr/>
        </p:nvSpPr>
        <p:spPr>
          <a:xfrm>
            <a:off x="803126" y="3762906"/>
            <a:ext cx="7585298" cy="1754326"/>
          </a:xfrm>
          <a:prstGeom prst="rect">
            <a:avLst/>
          </a:prstGeom>
          <a:ln>
            <a:noFill/>
          </a:ln>
        </p:spPr>
        <p:txBody>
          <a:bodyPr wrap="square">
            <a:spAutoFit/>
          </a:bodyPr>
          <a:lstStyle/>
          <a:p>
            <a:pPr algn="ctr">
              <a:lnSpc>
                <a:spcPct val="150000"/>
              </a:lnSpc>
              <a:buClr>
                <a:srgbClr val="00FF00"/>
              </a:buClr>
            </a:pPr>
            <a:r>
              <a:rPr lang="en-GB" sz="2400" dirty="0">
                <a:solidFill>
                  <a:schemeClr val="bg1"/>
                </a:solidFill>
                <a:latin typeface="Calibri"/>
                <a:cs typeface="Calibri"/>
              </a:rPr>
              <a:t>A WIDELY ACCEPTED DEFINITION</a:t>
            </a:r>
          </a:p>
          <a:p>
            <a:pPr>
              <a:buClr>
                <a:srgbClr val="00FF00"/>
              </a:buClr>
            </a:pPr>
            <a:r>
              <a:rPr lang="en-GB" sz="2400" b="0" dirty="0">
                <a:solidFill>
                  <a:schemeClr val="bg1"/>
                </a:solidFill>
                <a:latin typeface="Calibri"/>
                <a:cs typeface="Calibri"/>
              </a:rPr>
              <a:t>At least two members</a:t>
            </a:r>
          </a:p>
          <a:p>
            <a:pPr>
              <a:buClr>
                <a:srgbClr val="00FF00"/>
              </a:buClr>
            </a:pPr>
            <a:r>
              <a:rPr lang="en-GB" sz="2400" b="0" dirty="0">
                <a:solidFill>
                  <a:schemeClr val="bg1"/>
                </a:solidFill>
                <a:latin typeface="Calibri"/>
                <a:cs typeface="Calibri"/>
              </a:rPr>
              <a:t>First degree relatives</a:t>
            </a:r>
          </a:p>
          <a:p>
            <a:pPr>
              <a:buClr>
                <a:srgbClr val="00FF00"/>
              </a:buClr>
            </a:pPr>
            <a:r>
              <a:rPr lang="en-GB" sz="2400" b="0" dirty="0">
                <a:solidFill>
                  <a:schemeClr val="bg1"/>
                </a:solidFill>
                <a:latin typeface="Calibri"/>
                <a:cs typeface="Calibri"/>
              </a:rPr>
              <a:t>Not only IIP</a:t>
            </a:r>
          </a:p>
        </p:txBody>
      </p:sp>
    </p:spTree>
    <p:extLst>
      <p:ext uri="{BB962C8B-B14F-4D97-AF65-F5344CB8AC3E}">
        <p14:creationId xmlns:p14="http://schemas.microsoft.com/office/powerpoint/2010/main" val="15835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296416"/>
            <a:ext cx="8204200" cy="684312"/>
          </a:xfrm>
          <a:prstGeom prst="rect">
            <a:avLst/>
          </a:prstGeom>
        </p:spPr>
        <p:txBody>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solidFill>
                  <a:srgbClr val="FFFF00"/>
                </a:solidFill>
                <a:latin typeface="Calibri" pitchFamily="34" charset="0"/>
                <a:cs typeface="Calibri" pitchFamily="34" charset="0"/>
              </a:rPr>
              <a:t>TAKE HOME MESSAGES</a:t>
            </a:r>
          </a:p>
        </p:txBody>
      </p:sp>
      <p:sp>
        <p:nvSpPr>
          <p:cNvPr id="4" name="Rechteck 3"/>
          <p:cNvSpPr/>
          <p:nvPr/>
        </p:nvSpPr>
        <p:spPr>
          <a:xfrm>
            <a:off x="395536" y="1557367"/>
            <a:ext cx="8352928" cy="4031873"/>
          </a:xfrm>
          <a:prstGeom prst="rect">
            <a:avLst/>
          </a:prstGeom>
        </p:spPr>
        <p:txBody>
          <a:bodyPr wrap="square">
            <a:spAutoFit/>
          </a:bodyPr>
          <a:lstStyle/>
          <a:p>
            <a:r>
              <a:rPr lang="en-GB" sz="3200" dirty="0">
                <a:solidFill>
                  <a:schemeClr val="bg1"/>
                </a:solidFill>
                <a:latin typeface="Calibri" pitchFamily="34" charset="0"/>
                <a:cs typeface="Calibri" pitchFamily="34" charset="0"/>
              </a:rPr>
              <a:t>Genetic factors impact the development and prognosis of pulmonary fibrosis</a:t>
            </a:r>
          </a:p>
          <a:p>
            <a:endParaRPr lang="en-GB" sz="3200" dirty="0">
              <a:solidFill>
                <a:schemeClr val="bg1"/>
              </a:solidFill>
              <a:latin typeface="Calibri" pitchFamily="34" charset="0"/>
              <a:cs typeface="Calibri" pitchFamily="34" charset="0"/>
            </a:endParaRPr>
          </a:p>
          <a:p>
            <a:r>
              <a:rPr lang="en-GB" sz="3200" dirty="0">
                <a:solidFill>
                  <a:schemeClr val="bg1"/>
                </a:solidFill>
                <a:latin typeface="Calibri" pitchFamily="34" charset="0"/>
                <a:cs typeface="Calibri" pitchFamily="34" charset="0"/>
              </a:rPr>
              <a:t>Understanding of the underlying </a:t>
            </a:r>
            <a:r>
              <a:rPr lang="en-GB" sz="3200" dirty="0" err="1">
                <a:solidFill>
                  <a:schemeClr val="bg1"/>
                </a:solidFill>
                <a:latin typeface="Calibri" pitchFamily="34" charset="0"/>
                <a:cs typeface="Calibri" pitchFamily="34" charset="0"/>
              </a:rPr>
              <a:t>pathobiologic</a:t>
            </a:r>
            <a:r>
              <a:rPr lang="en-GB" sz="3200" dirty="0">
                <a:solidFill>
                  <a:schemeClr val="bg1"/>
                </a:solidFill>
                <a:latin typeface="Calibri" pitchFamily="34" charset="0"/>
                <a:cs typeface="Calibri" pitchFamily="34" charset="0"/>
              </a:rPr>
              <a:t> pathways remains poor </a:t>
            </a:r>
          </a:p>
          <a:p>
            <a:endParaRPr lang="en-GB" sz="3200" dirty="0">
              <a:solidFill>
                <a:schemeClr val="bg1"/>
              </a:solidFill>
              <a:latin typeface="Calibri" pitchFamily="34" charset="0"/>
              <a:cs typeface="Calibri" pitchFamily="34" charset="0"/>
            </a:endParaRPr>
          </a:p>
          <a:p>
            <a:r>
              <a:rPr lang="en-GB" sz="3200" dirty="0">
                <a:solidFill>
                  <a:schemeClr val="bg1"/>
                </a:solidFill>
                <a:latin typeface="Calibri" pitchFamily="34" charset="0"/>
                <a:cs typeface="Calibri" pitchFamily="34" charset="0"/>
              </a:rPr>
              <a:t>Need to individualize genetic testing based on specific situations</a:t>
            </a:r>
          </a:p>
        </p:txBody>
      </p:sp>
    </p:spTree>
    <p:extLst>
      <p:ext uri="{BB962C8B-B14F-4D97-AF65-F5344CB8AC3E}">
        <p14:creationId xmlns:p14="http://schemas.microsoft.com/office/powerpoint/2010/main" val="1812461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7102" y="1617762"/>
            <a:ext cx="7945338" cy="3539430"/>
          </a:xfrm>
          <a:prstGeom prst="rect">
            <a:avLst/>
          </a:prstGeom>
        </p:spPr>
        <p:txBody>
          <a:bodyPr wrap="square">
            <a:spAutoFit/>
          </a:bodyPr>
          <a:lstStyle/>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Autosomal dominant inheritance (with variable penetrance)</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~10% of cases</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~20% of lung transplant referrals </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Male : female ratio of 2:1</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50% of cases had been smokers</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Mean age at diagnosis 55 years</a:t>
            </a:r>
          </a:p>
          <a:p>
            <a:pPr marL="457200" indent="-457200">
              <a:buClr>
                <a:srgbClr val="FF0000"/>
              </a:buClr>
              <a:buFont typeface="Wingdings" panose="05000000000000000000" pitchFamily="2" charset="2"/>
              <a:buChar char="Ø"/>
            </a:pPr>
            <a:r>
              <a:rPr lang="en-GB" sz="2800" b="0" dirty="0">
                <a:solidFill>
                  <a:schemeClr val="bg1"/>
                </a:solidFill>
                <a:latin typeface="Calibri"/>
                <a:cs typeface="Calibri"/>
              </a:rPr>
              <a:t>Phenotypic heterogeneity in families</a:t>
            </a:r>
          </a:p>
        </p:txBody>
      </p:sp>
      <p:sp>
        <p:nvSpPr>
          <p:cNvPr id="4" name="Text Box 4"/>
          <p:cNvSpPr txBox="1">
            <a:spLocks noChangeArrowheads="1"/>
          </p:cNvSpPr>
          <p:nvPr/>
        </p:nvSpPr>
        <p:spPr bwMode="auto">
          <a:xfrm>
            <a:off x="755576" y="6021288"/>
            <a:ext cx="777686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200" b="0" dirty="0">
                <a:latin typeface="Calibri"/>
                <a:cs typeface="Calibri"/>
              </a:rPr>
              <a:t>Marshall RP et al. </a:t>
            </a:r>
            <a:r>
              <a:rPr lang="en-GB" sz="1200" b="0" i="1" dirty="0">
                <a:latin typeface="Calibri"/>
                <a:cs typeface="Calibri"/>
              </a:rPr>
              <a:t>Thorax</a:t>
            </a:r>
            <a:r>
              <a:rPr lang="en-GB" sz="1200" b="0" dirty="0">
                <a:latin typeface="Calibri"/>
                <a:cs typeface="Calibri"/>
              </a:rPr>
              <a:t> 2000; 55: 143-6; Hodgson U et al. </a:t>
            </a:r>
            <a:r>
              <a:rPr lang="en-GB" sz="1200" b="0" i="1" dirty="0">
                <a:latin typeface="Calibri"/>
                <a:cs typeface="Calibri"/>
              </a:rPr>
              <a:t>Thorax</a:t>
            </a:r>
            <a:r>
              <a:rPr lang="en-GB" sz="1200" b="0" dirty="0">
                <a:latin typeface="Calibri"/>
                <a:cs typeface="Calibri"/>
              </a:rPr>
              <a:t> 2002; 57: 338-42; </a:t>
            </a:r>
          </a:p>
          <a:p>
            <a:r>
              <a:rPr lang="en-GB" sz="1200" b="0" dirty="0">
                <a:latin typeface="Calibri"/>
                <a:cs typeface="Calibri"/>
              </a:rPr>
              <a:t>Steele MP et al. </a:t>
            </a:r>
            <a:r>
              <a:rPr lang="en-GB" sz="1200" b="0" i="1" dirty="0">
                <a:latin typeface="Calibri"/>
                <a:cs typeface="Calibri"/>
              </a:rPr>
              <a:t>Am J </a:t>
            </a:r>
            <a:r>
              <a:rPr lang="en-GB" sz="1200" b="0" i="1" dirty="0" err="1">
                <a:latin typeface="Calibri"/>
                <a:cs typeface="Calibri"/>
              </a:rPr>
              <a:t>Respir</a:t>
            </a:r>
            <a:r>
              <a:rPr lang="en-GB" sz="1200" b="0" i="1" dirty="0">
                <a:latin typeface="Calibri"/>
                <a:cs typeface="Calibri"/>
              </a:rPr>
              <a:t> </a:t>
            </a:r>
            <a:r>
              <a:rPr lang="en-GB" sz="1200" b="0" i="1" dirty="0" err="1">
                <a:latin typeface="Calibri"/>
                <a:cs typeface="Calibri"/>
              </a:rPr>
              <a:t>Crit</a:t>
            </a:r>
            <a:r>
              <a:rPr lang="en-GB" sz="1200" b="0" i="1" dirty="0">
                <a:latin typeface="Calibri"/>
                <a:cs typeface="Calibri"/>
              </a:rPr>
              <a:t> Care Med</a:t>
            </a:r>
            <a:r>
              <a:rPr lang="en-GB" sz="1200" b="0" dirty="0">
                <a:latin typeface="Calibri"/>
                <a:cs typeface="Calibri"/>
              </a:rPr>
              <a:t> 2005; 172: 1146-52;  </a:t>
            </a:r>
            <a:r>
              <a:rPr lang="en-GB" sz="1200" b="0" dirty="0" err="1">
                <a:latin typeface="Calibri"/>
                <a:cs typeface="Calibri"/>
              </a:rPr>
              <a:t>García</a:t>
            </a:r>
            <a:r>
              <a:rPr lang="en-GB" sz="1200" b="0" dirty="0">
                <a:latin typeface="Calibri"/>
                <a:cs typeface="Calibri"/>
              </a:rPr>
              <a:t>-Sancho C et al. </a:t>
            </a:r>
            <a:r>
              <a:rPr lang="en-GB" sz="1200" b="0" i="1" dirty="0" err="1">
                <a:latin typeface="Calibri"/>
                <a:cs typeface="Calibri"/>
              </a:rPr>
              <a:t>Respir</a:t>
            </a:r>
            <a:r>
              <a:rPr lang="en-GB" sz="1200" b="0" i="1" dirty="0">
                <a:latin typeface="Calibri"/>
                <a:cs typeface="Calibri"/>
              </a:rPr>
              <a:t> Med </a:t>
            </a:r>
            <a:r>
              <a:rPr lang="en-GB" sz="1200" b="0" dirty="0">
                <a:latin typeface="Calibri"/>
                <a:cs typeface="Calibri"/>
              </a:rPr>
              <a:t>2011; 105: 1902-7</a:t>
            </a:r>
          </a:p>
        </p:txBody>
      </p:sp>
      <p:sp>
        <p:nvSpPr>
          <p:cNvPr id="5" name="Rectangle 2">
            <a:extLst>
              <a:ext uri="{FF2B5EF4-FFF2-40B4-BE49-F238E27FC236}">
                <a16:creationId xmlns:a16="http://schemas.microsoft.com/office/drawing/2014/main" id="{732F914C-AE99-7845-A297-A9948BD4F0D2}"/>
              </a:ext>
            </a:extLst>
          </p:cNvPr>
          <p:cNvSpPr txBox="1">
            <a:spLocks/>
          </p:cNvSpPr>
          <p:nvPr/>
        </p:nvSpPr>
        <p:spPr bwMode="auto">
          <a:xfrm>
            <a:off x="515094" y="309066"/>
            <a:ext cx="8229600" cy="74367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sz="3600">
                <a:solidFill>
                  <a:srgbClr val="FFFF00"/>
                </a:solidFill>
                <a:latin typeface="Calibri" charset="0"/>
                <a:ea typeface="MS PGothic" charset="0"/>
              </a:rPr>
              <a:t>FAMILIAR PULMONARY FIBROSIS</a:t>
            </a:r>
            <a:endParaRPr lang="en-US" sz="3600" dirty="0">
              <a:solidFill>
                <a:srgbClr val="FFFF00"/>
              </a:solidFill>
              <a:latin typeface="Calibri" charset="0"/>
              <a:ea typeface="MS PGothic" charset="0"/>
            </a:endParaRPr>
          </a:p>
        </p:txBody>
      </p:sp>
    </p:spTree>
    <p:extLst>
      <p:ext uri="{BB962C8B-B14F-4D97-AF65-F5344CB8AC3E}">
        <p14:creationId xmlns:p14="http://schemas.microsoft.com/office/powerpoint/2010/main" val="68238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t="9999" b="10001"/>
          <a:stretch/>
        </p:blipFill>
        <p:spPr bwMode="auto">
          <a:xfrm>
            <a:off x="467544" y="172610"/>
            <a:ext cx="2592288" cy="1960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t="10001" b="9999"/>
          <a:stretch/>
        </p:blipFill>
        <p:spPr bwMode="auto">
          <a:xfrm>
            <a:off x="467544" y="2306972"/>
            <a:ext cx="2598290" cy="2078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t="10000" b="6667"/>
          <a:stretch/>
        </p:blipFill>
        <p:spPr bwMode="auto">
          <a:xfrm>
            <a:off x="467544" y="4509120"/>
            <a:ext cx="259228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1"/>
          <p:cNvPicPr>
            <a:picLocks noChangeAspect="1" noChangeArrowheads="1"/>
          </p:cNvPicPr>
          <p:nvPr/>
        </p:nvPicPr>
        <p:blipFill rotWithShape="1">
          <a:blip r:embed="rId5">
            <a:extLst>
              <a:ext uri="{28A0092B-C50C-407E-A947-70E740481C1C}">
                <a14:useLocalDpi xmlns:a14="http://schemas.microsoft.com/office/drawing/2010/main" val="0"/>
              </a:ext>
            </a:extLst>
          </a:blip>
          <a:srcRect t="10001" b="9999"/>
          <a:stretch/>
        </p:blipFill>
        <p:spPr bwMode="auto">
          <a:xfrm>
            <a:off x="6156176" y="188641"/>
            <a:ext cx="2563444" cy="20276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1"/>
          <p:cNvPicPr>
            <a:picLocks noChangeAspect="1" noChangeArrowheads="1"/>
          </p:cNvPicPr>
          <p:nvPr/>
        </p:nvPicPr>
        <p:blipFill rotWithShape="1">
          <a:blip r:embed="rId6">
            <a:extLst>
              <a:ext uri="{28A0092B-C50C-407E-A947-70E740481C1C}">
                <a14:useLocalDpi xmlns:a14="http://schemas.microsoft.com/office/drawing/2010/main" val="0"/>
              </a:ext>
            </a:extLst>
          </a:blip>
          <a:srcRect t="6666" b="6666"/>
          <a:stretch/>
        </p:blipFill>
        <p:spPr bwMode="auto">
          <a:xfrm>
            <a:off x="6156175" y="2306973"/>
            <a:ext cx="2563445" cy="207863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1"/>
          <p:cNvPicPr>
            <a:picLocks noChangeAspect="1" noChangeArrowheads="1"/>
          </p:cNvPicPr>
          <p:nvPr/>
        </p:nvPicPr>
        <p:blipFill rotWithShape="1">
          <a:blip r:embed="rId7">
            <a:extLst>
              <a:ext uri="{28A0092B-C50C-407E-A947-70E740481C1C}">
                <a14:useLocalDpi xmlns:a14="http://schemas.microsoft.com/office/drawing/2010/main" val="0"/>
              </a:ext>
            </a:extLst>
          </a:blip>
          <a:srcRect t="10000" b="6667"/>
          <a:stretch/>
        </p:blipFill>
        <p:spPr bwMode="auto">
          <a:xfrm>
            <a:off x="6172036" y="4509120"/>
            <a:ext cx="2547585" cy="21602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b="10345"/>
          <a:stretch/>
        </p:blipFill>
        <p:spPr>
          <a:xfrm>
            <a:off x="3347864" y="188641"/>
            <a:ext cx="2520282" cy="1985675"/>
          </a:xfrm>
          <a:prstGeom prst="rect">
            <a:avLst/>
          </a:prstGeom>
        </p:spPr>
      </p:pic>
      <p:pic>
        <p:nvPicPr>
          <p:cNvPr id="11" name="Picture 10"/>
          <p:cNvPicPr>
            <a:picLocks noChangeAspect="1"/>
          </p:cNvPicPr>
          <p:nvPr/>
        </p:nvPicPr>
        <p:blipFill rotWithShape="1">
          <a:blip r:embed="rId9"/>
          <a:srcRect b="6897"/>
          <a:stretch/>
        </p:blipFill>
        <p:spPr>
          <a:xfrm>
            <a:off x="3347864" y="2331686"/>
            <a:ext cx="2520283" cy="2062048"/>
          </a:xfrm>
          <a:prstGeom prst="rect">
            <a:avLst/>
          </a:prstGeom>
        </p:spPr>
      </p:pic>
      <p:pic>
        <p:nvPicPr>
          <p:cNvPr id="14" name="Picture 13"/>
          <p:cNvPicPr>
            <a:picLocks noChangeAspect="1"/>
          </p:cNvPicPr>
          <p:nvPr/>
        </p:nvPicPr>
        <p:blipFill>
          <a:blip r:embed="rId10"/>
          <a:stretch>
            <a:fillRect/>
          </a:stretch>
        </p:blipFill>
        <p:spPr>
          <a:xfrm>
            <a:off x="3347864" y="4509120"/>
            <a:ext cx="2520282" cy="2160240"/>
          </a:xfrm>
          <a:prstGeom prst="rect">
            <a:avLst/>
          </a:prstGeom>
        </p:spPr>
      </p:pic>
    </p:spTree>
    <p:extLst>
      <p:ext uri="{BB962C8B-B14F-4D97-AF65-F5344CB8AC3E}">
        <p14:creationId xmlns:p14="http://schemas.microsoft.com/office/powerpoint/2010/main" val="45639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6581630"/>
              </p:ext>
            </p:extLst>
          </p:nvPr>
        </p:nvGraphicFramePr>
        <p:xfrm>
          <a:off x="683569" y="1268760"/>
          <a:ext cx="7776863" cy="4627880"/>
        </p:xfrm>
        <a:graphic>
          <a:graphicData uri="http://schemas.openxmlformats.org/drawingml/2006/table">
            <a:tbl>
              <a:tblPr firstRow="1" bandRow="1">
                <a:tableStyleId>{5C22544A-7EE6-4342-B048-85BDC9FD1C3A}</a:tableStyleId>
              </a:tblPr>
              <a:tblGrid>
                <a:gridCol w="1008111">
                  <a:extLst>
                    <a:ext uri="{9D8B030D-6E8A-4147-A177-3AD203B41FA5}">
                      <a16:colId xmlns:a16="http://schemas.microsoft.com/office/drawing/2014/main" val="3230404191"/>
                    </a:ext>
                  </a:extLst>
                </a:gridCol>
                <a:gridCol w="2808312">
                  <a:extLst>
                    <a:ext uri="{9D8B030D-6E8A-4147-A177-3AD203B41FA5}">
                      <a16:colId xmlns:a16="http://schemas.microsoft.com/office/drawing/2014/main" val="891944300"/>
                    </a:ext>
                  </a:extLst>
                </a:gridCol>
                <a:gridCol w="3960440">
                  <a:extLst>
                    <a:ext uri="{9D8B030D-6E8A-4147-A177-3AD203B41FA5}">
                      <a16:colId xmlns:a16="http://schemas.microsoft.com/office/drawing/2014/main" val="1696787610"/>
                    </a:ext>
                  </a:extLst>
                </a:gridCol>
              </a:tblGrid>
              <a:tr h="370840">
                <a:tc>
                  <a:txBody>
                    <a:bodyPr/>
                    <a:lstStyle/>
                    <a:p>
                      <a:pPr algn="ctr"/>
                      <a:r>
                        <a:rPr lang="it-IT" sz="2000" dirty="0">
                          <a:latin typeface="Calibri" panose="020F0502020204030204" pitchFamily="34" charset="0"/>
                          <a:cs typeface="Calibri" panose="020F0502020204030204" pitchFamily="34" charset="0"/>
                        </a:rPr>
                        <a:t>Gene</a:t>
                      </a:r>
                    </a:p>
                  </a:txBody>
                  <a:tcPr/>
                </a:tc>
                <a:tc>
                  <a:txBody>
                    <a:bodyPr/>
                    <a:lstStyle/>
                    <a:p>
                      <a:pPr algn="ctr"/>
                      <a:r>
                        <a:rPr lang="it-IT" sz="2000" dirty="0">
                          <a:latin typeface="Calibri" panose="020F0502020204030204" pitchFamily="34" charset="0"/>
                          <a:cs typeface="Calibri" panose="020F0502020204030204" pitchFamily="34" charset="0"/>
                        </a:rPr>
                        <a:t>Gene </a:t>
                      </a:r>
                      <a:r>
                        <a:rPr lang="it-IT" sz="2000" dirty="0" err="1">
                          <a:latin typeface="Calibri" panose="020F0502020204030204" pitchFamily="34" charset="0"/>
                          <a:cs typeface="Calibri" panose="020F0502020204030204" pitchFamily="34" charset="0"/>
                        </a:rPr>
                        <a:t>function</a:t>
                      </a:r>
                      <a:endParaRPr lang="it-IT" sz="2000" dirty="0">
                        <a:latin typeface="Calibri" panose="020F0502020204030204" pitchFamily="34" charset="0"/>
                        <a:cs typeface="Calibri" panose="020F0502020204030204" pitchFamily="34" charset="0"/>
                      </a:endParaRPr>
                    </a:p>
                  </a:txBody>
                  <a:tcPr/>
                </a:tc>
                <a:tc>
                  <a:txBody>
                    <a:bodyPr/>
                    <a:lstStyle/>
                    <a:p>
                      <a:pPr algn="ctr"/>
                      <a:r>
                        <a:rPr lang="it-IT" sz="2000" dirty="0" err="1">
                          <a:latin typeface="Calibri" panose="020F0502020204030204" pitchFamily="34" charset="0"/>
                          <a:cs typeface="Calibri" panose="020F0502020204030204" pitchFamily="34" charset="0"/>
                        </a:rPr>
                        <a:t>Pathological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consequences</a:t>
                      </a:r>
                      <a:r>
                        <a:rPr lang="it-IT" sz="2000" baseline="0" dirty="0">
                          <a:latin typeface="Calibri" panose="020F0502020204030204" pitchFamily="34" charset="0"/>
                          <a:cs typeface="Calibri" panose="020F0502020204030204" pitchFamily="34" charset="0"/>
                        </a:rPr>
                        <a:t> of </a:t>
                      </a:r>
                      <a:r>
                        <a:rPr lang="it-IT" sz="2000" baseline="0" dirty="0" err="1">
                          <a:latin typeface="Calibri" panose="020F0502020204030204" pitchFamily="34" charset="0"/>
                          <a:cs typeface="Calibri" panose="020F0502020204030204" pitchFamily="34" charset="0"/>
                        </a:rPr>
                        <a:t>mutation</a:t>
                      </a:r>
                      <a:endParaRPr lang="it-IT"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84272512"/>
                  </a:ext>
                </a:extLst>
              </a:tr>
              <a:tr h="370840">
                <a:tc>
                  <a:txBody>
                    <a:bodyPr/>
                    <a:lstStyle/>
                    <a:p>
                      <a:r>
                        <a:rPr lang="it-IT" sz="1400" i="1" dirty="0">
                          <a:latin typeface="Calibri" panose="020F0502020204030204" pitchFamily="34" charset="0"/>
                          <a:cs typeface="Calibri" panose="020F0502020204030204" pitchFamily="34" charset="0"/>
                        </a:rPr>
                        <a:t>SFTPC</a:t>
                      </a:r>
                    </a:p>
                  </a:txBody>
                  <a:tcPr/>
                </a:tc>
                <a:tc>
                  <a:txBody>
                    <a:bodyPr/>
                    <a:lstStyle/>
                    <a:p>
                      <a:r>
                        <a:rPr lang="it-IT" sz="1400" dirty="0">
                          <a:latin typeface="Calibri" panose="020F0502020204030204" pitchFamily="34" charset="0"/>
                          <a:cs typeface="Calibri" panose="020F0502020204030204" pitchFamily="34" charset="0"/>
                        </a:rPr>
                        <a:t>Component of </a:t>
                      </a:r>
                      <a:r>
                        <a:rPr lang="it-IT" sz="1400" dirty="0" err="1">
                          <a:latin typeface="Calibri" panose="020F0502020204030204" pitchFamily="34" charset="0"/>
                          <a:cs typeface="Calibri" panose="020F0502020204030204" pitchFamily="34" charset="0"/>
                        </a:rPr>
                        <a:t>surfactant</a:t>
                      </a:r>
                      <a:endParaRPr lang="it-IT" sz="1400" dirty="0">
                        <a:latin typeface="Calibri" panose="020F0502020204030204" pitchFamily="34" charset="0"/>
                        <a:cs typeface="Calibri" panose="020F0502020204030204" pitchFamily="34" charset="0"/>
                      </a:endParaRPr>
                    </a:p>
                  </a:txBody>
                  <a:tcPr/>
                </a:tc>
                <a:tc>
                  <a:txBody>
                    <a:bodyPr/>
                    <a:lstStyle/>
                    <a:p>
                      <a:r>
                        <a:rPr lang="it-IT" sz="1400" dirty="0" err="1">
                          <a:latin typeface="Calibri" panose="020F0502020204030204" pitchFamily="34" charset="0"/>
                          <a:cs typeface="Calibri" panose="020F0502020204030204" pitchFamily="34" charset="0"/>
                        </a:rPr>
                        <a:t>Altered</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trafficking</a:t>
                      </a:r>
                      <a:r>
                        <a:rPr lang="it-IT" sz="1400" dirty="0">
                          <a:latin typeface="Calibri" panose="020F0502020204030204" pitchFamily="34" charset="0"/>
                          <a:cs typeface="Calibri" panose="020F0502020204030204" pitchFamily="34" charset="0"/>
                        </a:rPr>
                        <a:t> and </a:t>
                      </a:r>
                      <a:r>
                        <a:rPr lang="it-IT" sz="1400" dirty="0" err="1">
                          <a:latin typeface="Calibri" panose="020F0502020204030204" pitchFamily="34" charset="0"/>
                          <a:cs typeface="Calibri" panose="020F0502020204030204" pitchFamily="34" charset="0"/>
                        </a:rPr>
                        <a:t>disrupted</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proteostasis</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increased</a:t>
                      </a:r>
                      <a:r>
                        <a:rPr lang="it-IT" sz="1400" dirty="0">
                          <a:latin typeface="Calibri" panose="020F0502020204030204" pitchFamily="34" charset="0"/>
                          <a:cs typeface="Calibri" panose="020F0502020204030204" pitchFamily="34" charset="0"/>
                        </a:rPr>
                        <a:t> ER stress</a:t>
                      </a:r>
                    </a:p>
                  </a:txBody>
                  <a:tcPr/>
                </a:tc>
                <a:extLst>
                  <a:ext uri="{0D108BD9-81ED-4DB2-BD59-A6C34878D82A}">
                    <a16:rowId xmlns:a16="http://schemas.microsoft.com/office/drawing/2014/main" val="1552128761"/>
                  </a:ext>
                </a:extLst>
              </a:tr>
              <a:tr h="370840">
                <a:tc>
                  <a:txBody>
                    <a:bodyPr/>
                    <a:lstStyle/>
                    <a:p>
                      <a:r>
                        <a:rPr lang="it-IT" sz="1400" i="1" dirty="0">
                          <a:latin typeface="Calibri" panose="020F0502020204030204" pitchFamily="34" charset="0"/>
                          <a:cs typeface="Calibri" panose="020F0502020204030204" pitchFamily="34" charset="0"/>
                        </a:rPr>
                        <a:t>SFTPA2</a:t>
                      </a:r>
                    </a:p>
                  </a:txBody>
                  <a:tcPr/>
                </a:tc>
                <a:tc>
                  <a:txBody>
                    <a:bodyPr/>
                    <a:lstStyle/>
                    <a:p>
                      <a:r>
                        <a:rPr lang="it-IT" sz="1400" dirty="0" err="1">
                          <a:latin typeface="Calibri" panose="020F0502020204030204" pitchFamily="34" charset="0"/>
                          <a:cs typeface="Calibri" panose="020F0502020204030204" pitchFamily="34" charset="0"/>
                        </a:rPr>
                        <a:t>Modulation</a:t>
                      </a:r>
                      <a:r>
                        <a:rPr lang="it-IT" sz="1400" dirty="0">
                          <a:latin typeface="Calibri" panose="020F0502020204030204" pitchFamily="34" charset="0"/>
                          <a:cs typeface="Calibri" panose="020F0502020204030204" pitchFamily="34" charset="0"/>
                        </a:rPr>
                        <a:t> of immune and</a:t>
                      </a:r>
                      <a:r>
                        <a:rPr lang="it-IT" sz="1400" baseline="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adaptive</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immunity</a:t>
                      </a:r>
                      <a:endParaRPr lang="it-IT" sz="1400" dirty="0">
                        <a:latin typeface="Calibri" panose="020F0502020204030204" pitchFamily="34" charset="0"/>
                        <a:cs typeface="Calibri" panose="020F0502020204030204" pitchFamily="34" charset="0"/>
                      </a:endParaRPr>
                    </a:p>
                  </a:txBody>
                  <a:tcPr/>
                </a:tc>
                <a:tc>
                  <a:txBody>
                    <a:bodyPr/>
                    <a:lstStyle/>
                    <a:p>
                      <a:r>
                        <a:rPr lang="it-IT" sz="1400" dirty="0" err="1">
                          <a:latin typeface="Calibri" panose="020F0502020204030204" pitchFamily="34" charset="0"/>
                          <a:cs typeface="Calibri" panose="020F0502020204030204" pitchFamily="34" charset="0"/>
                        </a:rPr>
                        <a:t>Increased</a:t>
                      </a:r>
                      <a:r>
                        <a:rPr lang="it-IT" sz="1400" dirty="0">
                          <a:latin typeface="Calibri" panose="020F0502020204030204" pitchFamily="34" charset="0"/>
                          <a:cs typeface="Calibri" panose="020F0502020204030204" pitchFamily="34" charset="0"/>
                        </a:rPr>
                        <a:t> ER stress</a:t>
                      </a:r>
                    </a:p>
                  </a:txBody>
                  <a:tcPr/>
                </a:tc>
                <a:extLst>
                  <a:ext uri="{0D108BD9-81ED-4DB2-BD59-A6C34878D82A}">
                    <a16:rowId xmlns:a16="http://schemas.microsoft.com/office/drawing/2014/main" val="981872904"/>
                  </a:ext>
                </a:extLst>
              </a:tr>
              <a:tr h="370840">
                <a:tc>
                  <a:txBody>
                    <a:bodyPr/>
                    <a:lstStyle/>
                    <a:p>
                      <a:r>
                        <a:rPr lang="it-IT" sz="1400" i="1" dirty="0">
                          <a:latin typeface="Calibri" panose="020F0502020204030204" pitchFamily="34" charset="0"/>
                          <a:cs typeface="Calibri" panose="020F0502020204030204" pitchFamily="34" charset="0"/>
                        </a:rPr>
                        <a:t>ABCA3</a:t>
                      </a:r>
                    </a:p>
                  </a:txBody>
                  <a:tcPr/>
                </a:tc>
                <a:tc>
                  <a:txBody>
                    <a:bodyPr/>
                    <a:lstStyle/>
                    <a:p>
                      <a:r>
                        <a:rPr lang="it-IT" sz="1400" dirty="0" err="1">
                          <a:latin typeface="Calibri" panose="020F0502020204030204" pitchFamily="34" charset="0"/>
                          <a:cs typeface="Calibri" panose="020F0502020204030204" pitchFamily="34" charset="0"/>
                        </a:rPr>
                        <a:t>Trasport</a:t>
                      </a:r>
                      <a:r>
                        <a:rPr lang="it-IT" sz="1400" dirty="0">
                          <a:latin typeface="Calibri" panose="020F0502020204030204" pitchFamily="34" charset="0"/>
                          <a:cs typeface="Calibri" panose="020F0502020204030204" pitchFamily="34" charset="0"/>
                        </a:rPr>
                        <a:t> of </a:t>
                      </a:r>
                      <a:r>
                        <a:rPr lang="it-IT" sz="1400" dirty="0" err="1">
                          <a:latin typeface="Calibri" panose="020F0502020204030204" pitchFamily="34" charset="0"/>
                          <a:cs typeface="Calibri" panose="020F0502020204030204" pitchFamily="34" charset="0"/>
                        </a:rPr>
                        <a:t>liquids</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across</a:t>
                      </a:r>
                      <a:r>
                        <a:rPr lang="it-IT" sz="1400" dirty="0">
                          <a:latin typeface="Calibri" panose="020F0502020204030204" pitchFamily="34" charset="0"/>
                          <a:cs typeface="Calibri" panose="020F0502020204030204" pitchFamily="34" charset="0"/>
                        </a:rPr>
                        <a:t> plasma membrane</a:t>
                      </a:r>
                    </a:p>
                  </a:txBody>
                  <a:tcPr/>
                </a:tc>
                <a:tc>
                  <a:txBody>
                    <a:bodyPr/>
                    <a:lstStyle/>
                    <a:p>
                      <a:r>
                        <a:rPr lang="it-IT" sz="1400" dirty="0" err="1">
                          <a:latin typeface="Calibri" panose="020F0502020204030204" pitchFamily="34" charset="0"/>
                          <a:cs typeface="Calibri" panose="020F0502020204030204" pitchFamily="34" charset="0"/>
                        </a:rPr>
                        <a:t>Retention</a:t>
                      </a:r>
                      <a:r>
                        <a:rPr lang="it-IT" sz="1400" dirty="0">
                          <a:latin typeface="Calibri" panose="020F0502020204030204" pitchFamily="34" charset="0"/>
                          <a:cs typeface="Calibri" panose="020F0502020204030204" pitchFamily="34" charset="0"/>
                        </a:rPr>
                        <a:t> of </a:t>
                      </a:r>
                      <a:r>
                        <a:rPr lang="it-IT" sz="1400" dirty="0" err="1">
                          <a:latin typeface="Calibri" panose="020F0502020204030204" pitchFamily="34" charset="0"/>
                          <a:cs typeface="Calibri" panose="020F0502020204030204" pitchFamily="34" charset="0"/>
                        </a:rPr>
                        <a:t>lipids</a:t>
                      </a:r>
                      <a:r>
                        <a:rPr lang="it-IT" sz="1400" dirty="0">
                          <a:latin typeface="Calibri" panose="020F0502020204030204" pitchFamily="34" charset="0"/>
                          <a:cs typeface="Calibri" panose="020F0502020204030204" pitchFamily="34" charset="0"/>
                        </a:rPr>
                        <a:t> in the ER, ER stress</a:t>
                      </a:r>
                      <a:r>
                        <a:rPr lang="it-IT" sz="1400" baseline="0" dirty="0">
                          <a:latin typeface="Calibri" panose="020F0502020204030204" pitchFamily="34" charset="0"/>
                          <a:cs typeface="Calibri" panose="020F0502020204030204" pitchFamily="34" charset="0"/>
                        </a:rPr>
                        <a:t> and </a:t>
                      </a:r>
                      <a:r>
                        <a:rPr lang="it-IT" sz="1400" baseline="0" dirty="0" err="1">
                          <a:latin typeface="Calibri" panose="020F0502020204030204" pitchFamily="34" charset="0"/>
                          <a:cs typeface="Calibri" panose="020F0502020204030204" pitchFamily="34" charset="0"/>
                        </a:rPr>
                        <a:t>apoptotic</a:t>
                      </a:r>
                      <a:r>
                        <a:rPr lang="it-IT" sz="1400" baseline="0" dirty="0">
                          <a:latin typeface="Calibri" panose="020F0502020204030204" pitchFamily="34" charset="0"/>
                          <a:cs typeface="Calibri" panose="020F0502020204030204" pitchFamily="34" charset="0"/>
                        </a:rPr>
                        <a:t> </a:t>
                      </a:r>
                      <a:r>
                        <a:rPr lang="it-IT" sz="1400" baseline="0" dirty="0" err="1">
                          <a:latin typeface="Calibri" panose="020F0502020204030204" pitchFamily="34" charset="0"/>
                          <a:cs typeface="Calibri" panose="020F0502020204030204" pitchFamily="34" charset="0"/>
                        </a:rPr>
                        <a:t>signaling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2815886"/>
                  </a:ext>
                </a:extLst>
              </a:tr>
              <a:tr h="370840">
                <a:tc>
                  <a:txBody>
                    <a:bodyPr/>
                    <a:lstStyle/>
                    <a:p>
                      <a:r>
                        <a:rPr lang="it-IT" sz="1400" i="1" dirty="0">
                          <a:latin typeface="Calibri" panose="020F0502020204030204" pitchFamily="34" charset="0"/>
                          <a:cs typeface="Calibri" panose="020F0502020204030204" pitchFamily="34" charset="0"/>
                        </a:rPr>
                        <a:t>TERT</a:t>
                      </a:r>
                    </a:p>
                  </a:txBody>
                  <a:tcPr/>
                </a:tc>
                <a:tc>
                  <a:txBody>
                    <a:bodyPr/>
                    <a:lstStyle/>
                    <a:p>
                      <a:r>
                        <a:rPr lang="it-IT" sz="1400" dirty="0" err="1">
                          <a:latin typeface="Calibri" panose="020F0502020204030204" pitchFamily="34" charset="0"/>
                          <a:cs typeface="Calibri" panose="020F0502020204030204" pitchFamily="34" charset="0"/>
                        </a:rPr>
                        <a:t>Enzyme</a:t>
                      </a:r>
                      <a:r>
                        <a:rPr lang="it-IT" sz="1400" dirty="0">
                          <a:latin typeface="Calibri" panose="020F0502020204030204" pitchFamily="34" charset="0"/>
                          <a:cs typeface="Calibri" panose="020F0502020204030204" pitchFamily="34" charset="0"/>
                        </a:rPr>
                        <a:t> of </a:t>
                      </a:r>
                      <a:r>
                        <a:rPr lang="it-IT" sz="1400" dirty="0" err="1">
                          <a:latin typeface="Calibri" panose="020F0502020204030204" pitchFamily="34" charset="0"/>
                          <a:cs typeface="Calibri" panose="020F0502020204030204" pitchFamily="34" charset="0"/>
                        </a:rPr>
                        <a:t>telomerase</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complex</a:t>
                      </a:r>
                      <a:endParaRPr lang="it-IT" sz="1400" dirty="0">
                        <a:latin typeface="Calibri" panose="020F0502020204030204" pitchFamily="34" charset="0"/>
                        <a:cs typeface="Calibri" panose="020F0502020204030204" pitchFamily="34" charset="0"/>
                      </a:endParaRPr>
                    </a:p>
                  </a:txBody>
                  <a:tcPr/>
                </a:tc>
                <a:tc>
                  <a:txBody>
                    <a:bodyPr/>
                    <a:lstStyle/>
                    <a:p>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21155835"/>
                  </a:ext>
                </a:extLst>
              </a:tr>
              <a:tr h="370840">
                <a:tc>
                  <a:txBody>
                    <a:bodyPr/>
                    <a:lstStyle/>
                    <a:p>
                      <a:r>
                        <a:rPr lang="it-IT" sz="1400" i="1" dirty="0">
                          <a:latin typeface="Calibri" panose="020F0502020204030204" pitchFamily="34" charset="0"/>
                          <a:cs typeface="Calibri" panose="020F0502020204030204" pitchFamily="34" charset="0"/>
                        </a:rPr>
                        <a:t>TERC</a:t>
                      </a:r>
                    </a:p>
                  </a:txBody>
                  <a:tcPr/>
                </a:tc>
                <a:tc>
                  <a:txBody>
                    <a:bodyPr/>
                    <a:lstStyle/>
                    <a:p>
                      <a:r>
                        <a:rPr lang="it-IT" sz="1400" dirty="0" err="1">
                          <a:latin typeface="Calibri" panose="020F0502020204030204" pitchFamily="34" charset="0"/>
                          <a:cs typeface="Calibri" panose="020F0502020204030204" pitchFamily="34" charset="0"/>
                        </a:rPr>
                        <a:t>Template</a:t>
                      </a:r>
                      <a:r>
                        <a:rPr lang="it-IT" sz="1400" dirty="0">
                          <a:latin typeface="Calibri" panose="020F0502020204030204" pitchFamily="34" charset="0"/>
                          <a:cs typeface="Calibri" panose="020F0502020204030204" pitchFamily="34" charset="0"/>
                        </a:rPr>
                        <a:t> of </a:t>
                      </a:r>
                      <a:r>
                        <a:rPr lang="it-IT" sz="1400" dirty="0" err="1">
                          <a:latin typeface="Calibri" panose="020F0502020204030204" pitchFamily="34" charset="0"/>
                          <a:cs typeface="Calibri" panose="020F0502020204030204" pitchFamily="34" charset="0"/>
                        </a:rPr>
                        <a:t>telomerase</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complex</a:t>
                      </a:r>
                      <a:endParaRPr lang="it-IT" sz="14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55260794"/>
                  </a:ext>
                </a:extLst>
              </a:tr>
              <a:tr h="370840">
                <a:tc>
                  <a:txBody>
                    <a:bodyPr/>
                    <a:lstStyle/>
                    <a:p>
                      <a:r>
                        <a:rPr lang="it-IT" sz="1400" i="1" dirty="0">
                          <a:latin typeface="Calibri" panose="020F0502020204030204" pitchFamily="34" charset="0"/>
                          <a:cs typeface="Calibri" panose="020F0502020204030204" pitchFamily="34" charset="0"/>
                        </a:rPr>
                        <a:t>DKC1</a:t>
                      </a:r>
                    </a:p>
                  </a:txBody>
                  <a:tcPr/>
                </a:tc>
                <a:tc>
                  <a:txBody>
                    <a:bodyPr/>
                    <a:lstStyle/>
                    <a:p>
                      <a:r>
                        <a:rPr lang="it-IT" sz="1400" dirty="0" err="1">
                          <a:latin typeface="Calibri" panose="020F0502020204030204" pitchFamily="34" charset="0"/>
                          <a:cs typeface="Calibri" panose="020F0502020204030204" pitchFamily="34" charset="0"/>
                        </a:rPr>
                        <a:t>Stabilization</a:t>
                      </a:r>
                      <a:r>
                        <a:rPr lang="it-IT" sz="1400" dirty="0">
                          <a:latin typeface="Calibri" panose="020F0502020204030204" pitchFamily="34" charset="0"/>
                          <a:cs typeface="Calibri" panose="020F0502020204030204" pitchFamily="34" charset="0"/>
                        </a:rPr>
                        <a:t> of the </a:t>
                      </a:r>
                      <a:r>
                        <a:rPr lang="it-IT" sz="1400" dirty="0" err="1">
                          <a:latin typeface="Calibri" panose="020F0502020204030204" pitchFamily="34" charset="0"/>
                          <a:cs typeface="Calibri" panose="020F0502020204030204" pitchFamily="34" charset="0"/>
                        </a:rPr>
                        <a:t>template</a:t>
                      </a:r>
                      <a:r>
                        <a:rPr lang="it-IT" sz="1400" dirty="0">
                          <a:latin typeface="Calibri" panose="020F0502020204030204" pitchFamily="34" charset="0"/>
                          <a:cs typeface="Calibri" panose="020F0502020204030204" pitchFamily="34" charset="0"/>
                        </a:rPr>
                        <a:t> of the </a:t>
                      </a:r>
                      <a:r>
                        <a:rPr lang="it-IT" sz="1400" dirty="0" err="1">
                          <a:latin typeface="Calibri" panose="020F0502020204030204" pitchFamily="34" charset="0"/>
                          <a:cs typeface="Calibri" panose="020F0502020204030204" pitchFamily="34" charset="0"/>
                        </a:rPr>
                        <a:t>telomerase</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complex</a:t>
                      </a:r>
                      <a:endParaRPr lang="it-IT" sz="14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p>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81286762"/>
                  </a:ext>
                </a:extLst>
              </a:tr>
              <a:tr h="370840">
                <a:tc>
                  <a:txBody>
                    <a:bodyPr/>
                    <a:lstStyle/>
                    <a:p>
                      <a:r>
                        <a:rPr lang="it-IT" sz="1400" i="1" dirty="0">
                          <a:latin typeface="Calibri" panose="020F0502020204030204" pitchFamily="34" charset="0"/>
                          <a:cs typeface="Calibri" panose="020F0502020204030204" pitchFamily="34" charset="0"/>
                        </a:rPr>
                        <a:t>TINF2</a:t>
                      </a:r>
                    </a:p>
                  </a:txBody>
                  <a:tcPr/>
                </a:tc>
                <a:tc>
                  <a:txBody>
                    <a:bodyPr/>
                    <a:lstStyle/>
                    <a:p>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maintenance</a:t>
                      </a:r>
                      <a:endParaRPr lang="it-IT" sz="14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60656996"/>
                  </a:ext>
                </a:extLst>
              </a:tr>
              <a:tr h="370840">
                <a:tc>
                  <a:txBody>
                    <a:bodyPr/>
                    <a:lstStyle/>
                    <a:p>
                      <a:r>
                        <a:rPr lang="it-IT" sz="1400" i="1" dirty="0">
                          <a:latin typeface="Calibri" panose="020F0502020204030204" pitchFamily="34" charset="0"/>
                          <a:cs typeface="Calibri" panose="020F0502020204030204" pitchFamily="34" charset="0"/>
                        </a:rPr>
                        <a:t>RTEL1</a:t>
                      </a:r>
                    </a:p>
                  </a:txBody>
                  <a:tcPr/>
                </a:tc>
                <a:tc>
                  <a:txBody>
                    <a:bodyPr/>
                    <a:lstStyle/>
                    <a:p>
                      <a:r>
                        <a:rPr lang="it-IT" sz="1400" dirty="0">
                          <a:latin typeface="Calibri" panose="020F0502020204030204" pitchFamily="34" charset="0"/>
                          <a:cs typeface="Calibri" panose="020F0502020204030204" pitchFamily="34" charset="0"/>
                        </a:rPr>
                        <a:t>DNA </a:t>
                      </a:r>
                      <a:r>
                        <a:rPr lang="it-IT" sz="1400" dirty="0" err="1">
                          <a:latin typeface="Calibri" panose="020F0502020204030204" pitchFamily="34" charset="0"/>
                          <a:cs typeface="Calibri" panose="020F0502020204030204" pitchFamily="34" charset="0"/>
                        </a:rPr>
                        <a:t>helicase</a:t>
                      </a:r>
                      <a:endParaRPr lang="it-IT" sz="14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01336247"/>
                  </a:ext>
                </a:extLst>
              </a:tr>
              <a:tr h="370840">
                <a:tc>
                  <a:txBody>
                    <a:bodyPr/>
                    <a:lstStyle/>
                    <a:p>
                      <a:r>
                        <a:rPr lang="it-IT" sz="1400" i="1" dirty="0">
                          <a:latin typeface="Calibri" panose="020F0502020204030204" pitchFamily="34" charset="0"/>
                          <a:cs typeface="Calibri" panose="020F0502020204030204" pitchFamily="34" charset="0"/>
                        </a:rPr>
                        <a:t>PARN</a:t>
                      </a:r>
                    </a:p>
                  </a:txBody>
                  <a:tcPr/>
                </a:tc>
                <a:tc>
                  <a:txBody>
                    <a:bodyPr/>
                    <a:lstStyle/>
                    <a:p>
                      <a:r>
                        <a:rPr lang="it-IT" sz="1400" dirty="0" err="1">
                          <a:latin typeface="Calibri" panose="020F0502020204030204" pitchFamily="34" charset="0"/>
                          <a:cs typeface="Calibri" panose="020F0502020204030204" pitchFamily="34" charset="0"/>
                        </a:rPr>
                        <a:t>mRNA</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stability</a:t>
                      </a:r>
                      <a:endParaRPr lang="it-IT" sz="14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cs typeface="Calibri" panose="020F0502020204030204" pitchFamily="34" charset="0"/>
                        </a:rPr>
                        <a:t>Telomere </a:t>
                      </a:r>
                      <a:r>
                        <a:rPr lang="it-IT" sz="1400" dirty="0" err="1">
                          <a:latin typeface="Calibri" panose="020F0502020204030204" pitchFamily="34" charset="0"/>
                          <a:cs typeface="Calibri" panose="020F0502020204030204" pitchFamily="34" charset="0"/>
                        </a:rPr>
                        <a:t>shortening</a:t>
                      </a:r>
                      <a:endParaRPr lang="it-IT"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506440"/>
                  </a:ext>
                </a:extLst>
              </a:tr>
            </a:tbl>
          </a:graphicData>
        </a:graphic>
      </p:graphicFrame>
      <p:sp>
        <p:nvSpPr>
          <p:cNvPr id="3" name="CasellaDiTesto 2"/>
          <p:cNvSpPr txBox="1"/>
          <p:nvPr/>
        </p:nvSpPr>
        <p:spPr>
          <a:xfrm>
            <a:off x="564459" y="6165304"/>
            <a:ext cx="1847301" cy="276999"/>
          </a:xfrm>
          <a:prstGeom prst="rect">
            <a:avLst/>
          </a:prstGeom>
          <a:noFill/>
        </p:spPr>
        <p:txBody>
          <a:bodyPr wrap="none" rtlCol="0">
            <a:spAutoFit/>
          </a:bodyPr>
          <a:lstStyle/>
          <a:p>
            <a:r>
              <a:rPr lang="it-IT" sz="1200" b="0" dirty="0">
                <a:latin typeface="Calibri" panose="020F0502020204030204" pitchFamily="34" charset="0"/>
                <a:cs typeface="Calibri" panose="020F0502020204030204" pitchFamily="34" charset="0"/>
              </a:rPr>
              <a:t>ER: </a:t>
            </a:r>
            <a:r>
              <a:rPr lang="it-IT" sz="1200" b="0" dirty="0" err="1">
                <a:latin typeface="Calibri" panose="020F0502020204030204" pitchFamily="34" charset="0"/>
                <a:cs typeface="Calibri" panose="020F0502020204030204" pitchFamily="34" charset="0"/>
              </a:rPr>
              <a:t>endoplasmic</a:t>
            </a:r>
            <a:r>
              <a:rPr lang="it-IT" sz="1200" b="0" dirty="0">
                <a:latin typeface="Calibri" panose="020F0502020204030204" pitchFamily="34" charset="0"/>
                <a:cs typeface="Calibri" panose="020F0502020204030204" pitchFamily="34" charset="0"/>
              </a:rPr>
              <a:t> </a:t>
            </a:r>
            <a:r>
              <a:rPr lang="it-IT" sz="1200" b="0" dirty="0" err="1">
                <a:latin typeface="Calibri" panose="020F0502020204030204" pitchFamily="34" charset="0"/>
                <a:cs typeface="Calibri" panose="020F0502020204030204" pitchFamily="34" charset="0"/>
              </a:rPr>
              <a:t>reticulum</a:t>
            </a:r>
            <a:endParaRPr lang="it-IT" sz="1200" b="0"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55F18B5E-1593-3A4A-926E-5FA891FF12C4}"/>
              </a:ext>
            </a:extLst>
          </p:cNvPr>
          <p:cNvSpPr txBox="1">
            <a:spLocks/>
          </p:cNvSpPr>
          <p:nvPr/>
        </p:nvSpPr>
        <p:spPr bwMode="auto">
          <a:xfrm>
            <a:off x="107504" y="188640"/>
            <a:ext cx="8928992" cy="74367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sz="3600" cap="all" dirty="0">
                <a:solidFill>
                  <a:srgbClr val="FFFF00"/>
                </a:solidFill>
                <a:latin typeface="Calibri" charset="0"/>
                <a:ea typeface="MS PGothic" charset="0"/>
              </a:rPr>
              <a:t>RARE VARIANTS ASSOCIATED WITH FPF</a:t>
            </a:r>
            <a:endParaRPr lang="en-US" sz="3600" cap="all" dirty="0">
              <a:solidFill>
                <a:srgbClr val="FFFF00"/>
              </a:solidFill>
              <a:latin typeface="Calibri" charset="0"/>
              <a:ea typeface="MS PGothic" charset="0"/>
            </a:endParaRPr>
          </a:p>
        </p:txBody>
      </p:sp>
      <p:sp>
        <p:nvSpPr>
          <p:cNvPr id="4" name="Rettangolo arrotondato 3">
            <a:extLst>
              <a:ext uri="{FF2B5EF4-FFF2-40B4-BE49-F238E27FC236}">
                <a16:creationId xmlns:a16="http://schemas.microsoft.com/office/drawing/2014/main" id="{735C34D7-C385-E649-A735-57B1F538CB72}"/>
              </a:ext>
            </a:extLst>
          </p:cNvPr>
          <p:cNvSpPr/>
          <p:nvPr/>
        </p:nvSpPr>
        <p:spPr>
          <a:xfrm>
            <a:off x="4499992" y="1916832"/>
            <a:ext cx="3960440" cy="163448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arrotondato 5">
            <a:extLst>
              <a:ext uri="{FF2B5EF4-FFF2-40B4-BE49-F238E27FC236}">
                <a16:creationId xmlns:a16="http://schemas.microsoft.com/office/drawing/2014/main" id="{B25D57E9-0A2E-E646-AE93-ABE7D676C6B2}"/>
              </a:ext>
            </a:extLst>
          </p:cNvPr>
          <p:cNvSpPr/>
          <p:nvPr/>
        </p:nvSpPr>
        <p:spPr>
          <a:xfrm>
            <a:off x="4499992" y="3522712"/>
            <a:ext cx="3960440" cy="2373928"/>
          </a:xfrm>
          <a:prstGeom prst="round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0B1989E3-609D-4042-88E6-BD500B5F7DEB}"/>
              </a:ext>
            </a:extLst>
          </p:cNvPr>
          <p:cNvSpPr txBox="1"/>
          <p:nvPr/>
        </p:nvSpPr>
        <p:spPr>
          <a:xfrm>
            <a:off x="4932040" y="2492896"/>
            <a:ext cx="3090526" cy="461665"/>
          </a:xfrm>
          <a:prstGeom prst="rect">
            <a:avLst/>
          </a:prstGeom>
          <a:solidFill>
            <a:schemeClr val="bg1"/>
          </a:solidFill>
        </p:spPr>
        <p:txBody>
          <a:bodyPr wrap="none" rtlCol="0">
            <a:spAutoFit/>
          </a:bodyPr>
          <a:lstStyle/>
          <a:p>
            <a:pPr algn="ctr"/>
            <a:r>
              <a:rPr lang="it-IT" sz="2400" dirty="0">
                <a:latin typeface="Calibri" panose="020F0502020204030204" pitchFamily="34" charset="0"/>
                <a:cs typeface="Calibri" panose="020F0502020204030204" pitchFamily="34" charset="0"/>
              </a:rPr>
              <a:t>ALVEOLAR INSTABILITY</a:t>
            </a:r>
          </a:p>
        </p:txBody>
      </p:sp>
      <p:sp>
        <p:nvSpPr>
          <p:cNvPr id="9" name="CasellaDiTesto 8">
            <a:extLst>
              <a:ext uri="{FF2B5EF4-FFF2-40B4-BE49-F238E27FC236}">
                <a16:creationId xmlns:a16="http://schemas.microsoft.com/office/drawing/2014/main" id="{7925CCAB-D0FA-C341-B984-71D7844EFF41}"/>
              </a:ext>
            </a:extLst>
          </p:cNvPr>
          <p:cNvSpPr txBox="1"/>
          <p:nvPr/>
        </p:nvSpPr>
        <p:spPr>
          <a:xfrm>
            <a:off x="4932040" y="4100879"/>
            <a:ext cx="3090526" cy="1200329"/>
          </a:xfrm>
          <a:prstGeom prst="rect">
            <a:avLst/>
          </a:prstGeom>
          <a:solidFill>
            <a:schemeClr val="bg1"/>
          </a:solidFill>
        </p:spPr>
        <p:txBody>
          <a:bodyPr wrap="square" rtlCol="0">
            <a:spAutoFit/>
          </a:bodyPr>
          <a:lstStyle/>
          <a:p>
            <a:pPr algn="ctr"/>
            <a:r>
              <a:rPr lang="it-IT" sz="2400" dirty="0">
                <a:latin typeface="Calibri" panose="020F0502020204030204" pitchFamily="34" charset="0"/>
                <a:cs typeface="Calibri" panose="020F0502020204030204" pitchFamily="34" charset="0"/>
              </a:rPr>
              <a:t>CELL SENESCENCE AND</a:t>
            </a:r>
          </a:p>
          <a:p>
            <a:pPr algn="ctr"/>
            <a:r>
              <a:rPr lang="it-IT" sz="2400" dirty="0">
                <a:latin typeface="Calibri" panose="020F0502020204030204" pitchFamily="34" charset="0"/>
                <a:cs typeface="Calibri" panose="020F0502020204030204" pitchFamily="34" charset="0"/>
              </a:rPr>
              <a:t>IMPAIRED RESPONSE TO EPITHELIAL INJURY</a:t>
            </a:r>
          </a:p>
        </p:txBody>
      </p:sp>
    </p:spTree>
    <p:extLst>
      <p:ext uri="{BB962C8B-B14F-4D97-AF65-F5344CB8AC3E}">
        <p14:creationId xmlns:p14="http://schemas.microsoft.com/office/powerpoint/2010/main" val="28912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41EEAB49-92BD-F143-9C97-9A1CA915CB74}"/>
              </a:ext>
            </a:extLst>
          </p:cNvPr>
          <p:cNvGraphicFramePr>
            <a:graphicFrameLocks/>
          </p:cNvGraphicFramePr>
          <p:nvPr>
            <p:extLst>
              <p:ext uri="{D42A27DB-BD31-4B8C-83A1-F6EECF244321}">
                <p14:modId xmlns:p14="http://schemas.microsoft.com/office/powerpoint/2010/main" val="355507980"/>
              </p:ext>
            </p:extLst>
          </p:nvPr>
        </p:nvGraphicFramePr>
        <p:xfrm>
          <a:off x="467544" y="1700808"/>
          <a:ext cx="5832648"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6" name="Rettangolo arrotondato 5">
            <a:extLst>
              <a:ext uri="{FF2B5EF4-FFF2-40B4-BE49-F238E27FC236}">
                <a16:creationId xmlns:a16="http://schemas.microsoft.com/office/drawing/2014/main" id="{14A47286-1023-5D44-A10A-8DDDA51FF027}"/>
              </a:ext>
            </a:extLst>
          </p:cNvPr>
          <p:cNvSpPr/>
          <p:nvPr/>
        </p:nvSpPr>
        <p:spPr>
          <a:xfrm>
            <a:off x="6156176" y="2132856"/>
            <a:ext cx="288032" cy="144016"/>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arrotondato 7">
            <a:extLst>
              <a:ext uri="{FF2B5EF4-FFF2-40B4-BE49-F238E27FC236}">
                <a16:creationId xmlns:a16="http://schemas.microsoft.com/office/drawing/2014/main" id="{DBC8A294-2187-8D49-9240-1B716E9560A5}"/>
              </a:ext>
            </a:extLst>
          </p:cNvPr>
          <p:cNvSpPr/>
          <p:nvPr/>
        </p:nvSpPr>
        <p:spPr>
          <a:xfrm>
            <a:off x="6156176" y="2348880"/>
            <a:ext cx="288032" cy="144016"/>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arrotondato 8">
            <a:extLst>
              <a:ext uri="{FF2B5EF4-FFF2-40B4-BE49-F238E27FC236}">
                <a16:creationId xmlns:a16="http://schemas.microsoft.com/office/drawing/2014/main" id="{D1D243EA-CCE5-F543-ADC2-3D9BBF4B0FCA}"/>
              </a:ext>
            </a:extLst>
          </p:cNvPr>
          <p:cNvSpPr/>
          <p:nvPr/>
        </p:nvSpPr>
        <p:spPr>
          <a:xfrm>
            <a:off x="6156176" y="2564904"/>
            <a:ext cx="288032" cy="14401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arrotondato 9">
            <a:extLst>
              <a:ext uri="{FF2B5EF4-FFF2-40B4-BE49-F238E27FC236}">
                <a16:creationId xmlns:a16="http://schemas.microsoft.com/office/drawing/2014/main" id="{0C07CD62-9C17-6F47-8292-0108D8A9E9C2}"/>
              </a:ext>
            </a:extLst>
          </p:cNvPr>
          <p:cNvSpPr/>
          <p:nvPr/>
        </p:nvSpPr>
        <p:spPr>
          <a:xfrm>
            <a:off x="6156176" y="2780928"/>
            <a:ext cx="288032" cy="144016"/>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arrotondato 10">
            <a:extLst>
              <a:ext uri="{FF2B5EF4-FFF2-40B4-BE49-F238E27FC236}">
                <a16:creationId xmlns:a16="http://schemas.microsoft.com/office/drawing/2014/main" id="{447A7200-A157-D04A-A9FC-8867F3C9F9C7}"/>
              </a:ext>
            </a:extLst>
          </p:cNvPr>
          <p:cNvSpPr/>
          <p:nvPr/>
        </p:nvSpPr>
        <p:spPr>
          <a:xfrm>
            <a:off x="6156176" y="2996952"/>
            <a:ext cx="288032" cy="144016"/>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arrotondato 11">
            <a:extLst>
              <a:ext uri="{FF2B5EF4-FFF2-40B4-BE49-F238E27FC236}">
                <a16:creationId xmlns:a16="http://schemas.microsoft.com/office/drawing/2014/main" id="{92EED2CF-E7EE-A842-A0FD-338D6A883190}"/>
              </a:ext>
            </a:extLst>
          </p:cNvPr>
          <p:cNvSpPr/>
          <p:nvPr/>
        </p:nvSpPr>
        <p:spPr>
          <a:xfrm>
            <a:off x="6156176" y="3212976"/>
            <a:ext cx="288032" cy="144016"/>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arrotondato 12">
            <a:extLst>
              <a:ext uri="{FF2B5EF4-FFF2-40B4-BE49-F238E27FC236}">
                <a16:creationId xmlns:a16="http://schemas.microsoft.com/office/drawing/2014/main" id="{7E984F50-61B2-8F4E-B707-4C956DC7A4B0}"/>
              </a:ext>
            </a:extLst>
          </p:cNvPr>
          <p:cNvSpPr/>
          <p:nvPr/>
        </p:nvSpPr>
        <p:spPr>
          <a:xfrm>
            <a:off x="6156176" y="3429000"/>
            <a:ext cx="288032" cy="144016"/>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arrotondato 13">
            <a:extLst>
              <a:ext uri="{FF2B5EF4-FFF2-40B4-BE49-F238E27FC236}">
                <a16:creationId xmlns:a16="http://schemas.microsoft.com/office/drawing/2014/main" id="{5ADA16DF-D289-E046-814D-292135D45EDB}"/>
              </a:ext>
            </a:extLst>
          </p:cNvPr>
          <p:cNvSpPr/>
          <p:nvPr/>
        </p:nvSpPr>
        <p:spPr>
          <a:xfrm>
            <a:off x="6156176" y="3645024"/>
            <a:ext cx="288032" cy="144016"/>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85D16475-496A-CB48-99A3-56B066847ED5}"/>
              </a:ext>
            </a:extLst>
          </p:cNvPr>
          <p:cNvSpPr txBox="1"/>
          <p:nvPr/>
        </p:nvSpPr>
        <p:spPr>
          <a:xfrm>
            <a:off x="6588224" y="2473151"/>
            <a:ext cx="1656184"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DKC1                    1% </a:t>
            </a:r>
          </a:p>
        </p:txBody>
      </p:sp>
      <p:sp>
        <p:nvSpPr>
          <p:cNvPr id="16" name="CasellaDiTesto 15">
            <a:extLst>
              <a:ext uri="{FF2B5EF4-FFF2-40B4-BE49-F238E27FC236}">
                <a16:creationId xmlns:a16="http://schemas.microsoft.com/office/drawing/2014/main" id="{811E5172-0C3F-DA47-BCE6-464A982B3E84}"/>
              </a:ext>
            </a:extLst>
          </p:cNvPr>
          <p:cNvSpPr txBox="1"/>
          <p:nvPr/>
        </p:nvSpPr>
        <p:spPr>
          <a:xfrm>
            <a:off x="6588224" y="3553271"/>
            <a:ext cx="1872208"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SFPTC/A2            1% </a:t>
            </a:r>
          </a:p>
        </p:txBody>
      </p:sp>
      <p:sp>
        <p:nvSpPr>
          <p:cNvPr id="17" name="CasellaDiTesto 16">
            <a:extLst>
              <a:ext uri="{FF2B5EF4-FFF2-40B4-BE49-F238E27FC236}">
                <a16:creationId xmlns:a16="http://schemas.microsoft.com/office/drawing/2014/main" id="{9F7880AC-1BFB-E04C-A556-42E61471273F}"/>
              </a:ext>
            </a:extLst>
          </p:cNvPr>
          <p:cNvSpPr txBox="1"/>
          <p:nvPr/>
        </p:nvSpPr>
        <p:spPr>
          <a:xfrm>
            <a:off x="6588224" y="2060848"/>
            <a:ext cx="1728192"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TERT                  15%</a:t>
            </a:r>
          </a:p>
        </p:txBody>
      </p:sp>
      <p:sp>
        <p:nvSpPr>
          <p:cNvPr id="18" name="Rettangolo arrotondato 17">
            <a:extLst>
              <a:ext uri="{FF2B5EF4-FFF2-40B4-BE49-F238E27FC236}">
                <a16:creationId xmlns:a16="http://schemas.microsoft.com/office/drawing/2014/main" id="{9CB0F62B-CC16-DC48-8003-8F523AB03A1D}"/>
              </a:ext>
            </a:extLst>
          </p:cNvPr>
          <p:cNvSpPr/>
          <p:nvPr/>
        </p:nvSpPr>
        <p:spPr>
          <a:xfrm>
            <a:off x="6156176" y="3861048"/>
            <a:ext cx="288032" cy="144016"/>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CE7E0695-84CE-7B41-8B1C-12D707ECE3AD}"/>
              </a:ext>
            </a:extLst>
          </p:cNvPr>
          <p:cNvSpPr txBox="1"/>
          <p:nvPr/>
        </p:nvSpPr>
        <p:spPr>
          <a:xfrm>
            <a:off x="6588224" y="3769295"/>
            <a:ext cx="1800200"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UNKNOWN       67% </a:t>
            </a:r>
          </a:p>
        </p:txBody>
      </p:sp>
      <p:sp>
        <p:nvSpPr>
          <p:cNvPr id="20" name="CasellaDiTesto 19">
            <a:extLst>
              <a:ext uri="{FF2B5EF4-FFF2-40B4-BE49-F238E27FC236}">
                <a16:creationId xmlns:a16="http://schemas.microsoft.com/office/drawing/2014/main" id="{E497402A-C213-F849-8C1F-54260E400738}"/>
              </a:ext>
            </a:extLst>
          </p:cNvPr>
          <p:cNvSpPr txBox="1"/>
          <p:nvPr/>
        </p:nvSpPr>
        <p:spPr>
          <a:xfrm>
            <a:off x="6588224" y="2257127"/>
            <a:ext cx="1656184"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TERC                    5%</a:t>
            </a:r>
          </a:p>
        </p:txBody>
      </p:sp>
      <p:sp>
        <p:nvSpPr>
          <p:cNvPr id="21" name="CasellaDiTesto 20">
            <a:extLst>
              <a:ext uri="{FF2B5EF4-FFF2-40B4-BE49-F238E27FC236}">
                <a16:creationId xmlns:a16="http://schemas.microsoft.com/office/drawing/2014/main" id="{3712114A-E293-EF40-8F44-B0946EBBBF9F}"/>
              </a:ext>
            </a:extLst>
          </p:cNvPr>
          <p:cNvSpPr txBox="1"/>
          <p:nvPr/>
        </p:nvSpPr>
        <p:spPr>
          <a:xfrm>
            <a:off x="6588224" y="2689175"/>
            <a:ext cx="1656184"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TINF2                   1%</a:t>
            </a:r>
          </a:p>
        </p:txBody>
      </p:sp>
      <p:sp>
        <p:nvSpPr>
          <p:cNvPr id="22" name="CasellaDiTesto 21">
            <a:extLst>
              <a:ext uri="{FF2B5EF4-FFF2-40B4-BE49-F238E27FC236}">
                <a16:creationId xmlns:a16="http://schemas.microsoft.com/office/drawing/2014/main" id="{A980616C-76D1-E04E-995E-13608C17F4C3}"/>
              </a:ext>
            </a:extLst>
          </p:cNvPr>
          <p:cNvSpPr txBox="1"/>
          <p:nvPr/>
        </p:nvSpPr>
        <p:spPr>
          <a:xfrm>
            <a:off x="6588224" y="2905199"/>
            <a:ext cx="1728192"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RTEL1                   4%</a:t>
            </a:r>
          </a:p>
        </p:txBody>
      </p:sp>
      <p:sp>
        <p:nvSpPr>
          <p:cNvPr id="23" name="CasellaDiTesto 22">
            <a:extLst>
              <a:ext uri="{FF2B5EF4-FFF2-40B4-BE49-F238E27FC236}">
                <a16:creationId xmlns:a16="http://schemas.microsoft.com/office/drawing/2014/main" id="{04DD88F9-3F20-0A4B-B8A3-F8800CB68490}"/>
              </a:ext>
            </a:extLst>
          </p:cNvPr>
          <p:cNvSpPr txBox="1"/>
          <p:nvPr/>
        </p:nvSpPr>
        <p:spPr>
          <a:xfrm>
            <a:off x="6588224" y="3121223"/>
            <a:ext cx="1800200"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PARN                    4%</a:t>
            </a:r>
          </a:p>
        </p:txBody>
      </p:sp>
      <p:sp>
        <p:nvSpPr>
          <p:cNvPr id="24" name="CasellaDiTesto 23">
            <a:extLst>
              <a:ext uri="{FF2B5EF4-FFF2-40B4-BE49-F238E27FC236}">
                <a16:creationId xmlns:a16="http://schemas.microsoft.com/office/drawing/2014/main" id="{A112AB81-4724-1547-9548-295551D8F6CA}"/>
              </a:ext>
            </a:extLst>
          </p:cNvPr>
          <p:cNvSpPr txBox="1"/>
          <p:nvPr/>
        </p:nvSpPr>
        <p:spPr>
          <a:xfrm>
            <a:off x="6588224" y="3337247"/>
            <a:ext cx="1872208" cy="307777"/>
          </a:xfrm>
          <a:prstGeom prst="rect">
            <a:avLst/>
          </a:prstGeom>
          <a:noFill/>
        </p:spPr>
        <p:txBody>
          <a:bodyPr wrap="square" rtlCol="0">
            <a:spAutoFit/>
          </a:bodyPr>
          <a:lstStyle/>
          <a:p>
            <a:r>
              <a:rPr lang="it-IT" sz="1400" dirty="0">
                <a:solidFill>
                  <a:schemeClr val="bg1"/>
                </a:solidFill>
                <a:latin typeface="Calibri" panose="020F0502020204030204" pitchFamily="34" charset="0"/>
                <a:cs typeface="Calibri" panose="020F0502020204030204" pitchFamily="34" charset="0"/>
              </a:rPr>
              <a:t>NAF1                    2% </a:t>
            </a:r>
          </a:p>
        </p:txBody>
      </p:sp>
      <p:sp>
        <p:nvSpPr>
          <p:cNvPr id="25" name="Rectangle 2">
            <a:extLst>
              <a:ext uri="{FF2B5EF4-FFF2-40B4-BE49-F238E27FC236}">
                <a16:creationId xmlns:a16="http://schemas.microsoft.com/office/drawing/2014/main" id="{EB6B5C57-29CC-DE4B-8F67-615D7390473C}"/>
              </a:ext>
            </a:extLst>
          </p:cNvPr>
          <p:cNvSpPr txBox="1">
            <a:spLocks/>
          </p:cNvSpPr>
          <p:nvPr/>
        </p:nvSpPr>
        <p:spPr bwMode="auto">
          <a:xfrm>
            <a:off x="107504" y="188640"/>
            <a:ext cx="8928992" cy="74367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1" kern="1200">
                <a:solidFill>
                  <a:srgbClr val="FFCC00"/>
                </a:solidFill>
                <a:latin typeface="Arial" pitchFamily="34" charset="0"/>
                <a:ea typeface="+mj-ea"/>
                <a:cs typeface="MS PGothic" charset="0"/>
              </a:defRPr>
            </a:lvl1pPr>
            <a:lvl2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2pPr>
            <a:lvl3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3pPr>
            <a:lvl4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4pPr>
            <a:lvl5pPr algn="ctr" defTabSz="457200" rtl="0" eaLnBrk="0" fontAlgn="base" hangingPunct="0">
              <a:spcBef>
                <a:spcPct val="0"/>
              </a:spcBef>
              <a:spcAft>
                <a:spcPct val="0"/>
              </a:spcAft>
              <a:defRPr sz="4000" b="1">
                <a:solidFill>
                  <a:srgbClr val="FFCC00"/>
                </a:solidFill>
                <a:latin typeface="Arial"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defTabSz="914400"/>
            <a:r>
              <a:rPr lang="en-GB" sz="3200" cap="all" dirty="0">
                <a:solidFill>
                  <a:srgbClr val="FFFF00"/>
                </a:solidFill>
                <a:latin typeface="Calibri" charset="0"/>
                <a:ea typeface="MS PGothic" charset="0"/>
              </a:rPr>
              <a:t>FREQUENCY OF MUTATIONS ASSOCIATED WITH FPF</a:t>
            </a:r>
            <a:endParaRPr lang="en-US" sz="3200" cap="all" dirty="0">
              <a:solidFill>
                <a:srgbClr val="FFFF00"/>
              </a:solidFill>
              <a:latin typeface="Calibri" charset="0"/>
              <a:ea typeface="MS PGothic" charset="0"/>
            </a:endParaRPr>
          </a:p>
        </p:txBody>
      </p:sp>
      <p:sp>
        <p:nvSpPr>
          <p:cNvPr id="29" name="Rettangolo 28">
            <a:extLst>
              <a:ext uri="{FF2B5EF4-FFF2-40B4-BE49-F238E27FC236}">
                <a16:creationId xmlns:a16="http://schemas.microsoft.com/office/drawing/2014/main" id="{22380829-D53F-8645-95CF-3AEDD174342C}"/>
              </a:ext>
            </a:extLst>
          </p:cNvPr>
          <p:cNvSpPr/>
          <p:nvPr/>
        </p:nvSpPr>
        <p:spPr>
          <a:xfrm>
            <a:off x="6012160" y="1988840"/>
            <a:ext cx="2232248" cy="216024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029F3296-C743-DE47-B2AC-4DABA5B0ED0D}"/>
              </a:ext>
            </a:extLst>
          </p:cNvPr>
          <p:cNvSpPr txBox="1"/>
          <p:nvPr/>
        </p:nvSpPr>
        <p:spPr>
          <a:xfrm>
            <a:off x="2267744" y="3284984"/>
            <a:ext cx="660758" cy="1323439"/>
          </a:xfrm>
          <a:prstGeom prst="rect">
            <a:avLst/>
          </a:prstGeom>
          <a:noFill/>
        </p:spPr>
        <p:txBody>
          <a:bodyPr wrap="none" rtlCol="0">
            <a:spAutoFit/>
          </a:bodyPr>
          <a:lstStyle/>
          <a:p>
            <a:r>
              <a:rPr lang="it-IT" sz="8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330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79388" y="188913"/>
            <a:ext cx="8713787" cy="863600"/>
          </a:xfrm>
          <a:noFill/>
          <a:ln/>
          <a:extLst>
            <a:ext uri="{909E8E84-426E-40dd-AFC4-6F175D3DCCD1}">
              <a14:hiddenFill xmlns:a14="http://schemas.microsoft.com/office/drawing/2010/main" xmlns="">
                <a:gradFill rotWithShape="0">
                  <a:gsLst>
                    <a:gs pos="0">
                      <a:srgbClr val="FFFFFF"/>
                    </a:gs>
                    <a:gs pos="100000">
                      <a:srgbClr val="FFFFFF"/>
                    </a:gs>
                  </a:gsLst>
                  <a:lin ang="5400000" scaled="1"/>
                </a:gradFill>
              </a14:hiddenFill>
            </a:ext>
          </a:extLst>
        </p:spPr>
        <p:txBody>
          <a:bodyPr/>
          <a:lstStyle/>
          <a:p>
            <a:r>
              <a:rPr lang="en-GB" sz="3200" i="1" dirty="0">
                <a:solidFill>
                  <a:srgbClr val="FFFF00"/>
                </a:solidFill>
                <a:latin typeface="Calibri"/>
                <a:cs typeface="Calibri"/>
              </a:rPr>
              <a:t>SURFACTANT PROTEIN C </a:t>
            </a:r>
            <a:r>
              <a:rPr lang="en-GB" sz="3200" dirty="0">
                <a:solidFill>
                  <a:srgbClr val="FFFF00"/>
                </a:solidFill>
                <a:latin typeface="Calibri"/>
                <a:cs typeface="Calibri"/>
              </a:rPr>
              <a:t>(</a:t>
            </a:r>
            <a:r>
              <a:rPr lang="en-GB" sz="3200" i="1" dirty="0">
                <a:solidFill>
                  <a:srgbClr val="FFFF00"/>
                </a:solidFill>
                <a:latin typeface="Calibri"/>
                <a:cs typeface="Calibri"/>
              </a:rPr>
              <a:t>SP</a:t>
            </a:r>
            <a:r>
              <a:rPr lang="en-US" sz="3200" i="1" dirty="0">
                <a:solidFill>
                  <a:srgbClr val="FFFF00"/>
                </a:solidFill>
                <a:latin typeface="Calibri"/>
                <a:cs typeface="Calibri"/>
              </a:rPr>
              <a:t>-</a:t>
            </a:r>
            <a:r>
              <a:rPr lang="en-GB" sz="3200" i="1" dirty="0">
                <a:solidFill>
                  <a:srgbClr val="FFFF00"/>
                </a:solidFill>
                <a:latin typeface="Calibri"/>
                <a:cs typeface="Calibri"/>
              </a:rPr>
              <a:t>C</a:t>
            </a:r>
            <a:r>
              <a:rPr lang="en-GB" sz="3200" dirty="0">
                <a:solidFill>
                  <a:srgbClr val="FFFF00"/>
                </a:solidFill>
                <a:latin typeface="Calibri"/>
                <a:cs typeface="Calibri"/>
              </a:rPr>
              <a:t>) GENE MUTATIONS</a:t>
            </a:r>
          </a:p>
        </p:txBody>
      </p:sp>
      <p:sp>
        <p:nvSpPr>
          <p:cNvPr id="9" name="Rectangle 3"/>
          <p:cNvSpPr txBox="1">
            <a:spLocks noChangeArrowheads="1"/>
          </p:cNvSpPr>
          <p:nvPr/>
        </p:nvSpPr>
        <p:spPr bwMode="auto">
          <a:xfrm>
            <a:off x="395288" y="1981200"/>
            <a:ext cx="8258175" cy="3657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accent2"/>
              </a:buClr>
              <a:buFont typeface="Arial" charset="0"/>
              <a:buChar char="•"/>
              <a:defRPr sz="2800" b="1" kern="1200">
                <a:solidFill>
                  <a:schemeClr val="bg1"/>
                </a:solidFill>
                <a:latin typeface="Arial" pitchFamily="34" charset="0"/>
                <a:ea typeface="+mn-ea"/>
                <a:cs typeface="MS PGothic" charset="0"/>
              </a:defRPr>
            </a:lvl1pPr>
            <a:lvl2pPr marL="742950" indent="-285750" algn="l" defTabSz="457200" rtl="0" eaLnBrk="0" fontAlgn="base" hangingPunct="0">
              <a:spcBef>
                <a:spcPct val="20000"/>
              </a:spcBef>
              <a:spcAft>
                <a:spcPct val="0"/>
              </a:spcAft>
              <a:buClr>
                <a:schemeClr val="accent2"/>
              </a:buClr>
              <a:buFont typeface="Arial" charset="0"/>
              <a:buChar char="–"/>
              <a:defRPr sz="2400" b="1" kern="1200">
                <a:solidFill>
                  <a:schemeClr val="bg1"/>
                </a:solidFill>
                <a:latin typeface="Arial" pitchFamily="34" charset="0"/>
                <a:ea typeface="+mn-ea"/>
                <a:cs typeface="MS PGothic" charset="0"/>
              </a:defRPr>
            </a:lvl2pPr>
            <a:lvl3pPr marL="11430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3pPr>
            <a:lvl4pPr marL="16002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4pPr>
            <a:lvl5pPr marL="2057400" indent="-228600" algn="l" defTabSz="457200" rtl="0" eaLnBrk="0" fontAlgn="base" hangingPunct="0">
              <a:spcBef>
                <a:spcPct val="20000"/>
              </a:spcBef>
              <a:spcAft>
                <a:spcPct val="0"/>
              </a:spcAft>
              <a:buClr>
                <a:schemeClr val="accent2"/>
              </a:buClr>
              <a:buFont typeface="Arial" charset="0"/>
              <a:buChar char="»"/>
              <a:defRPr sz="2000" b="1" kern="1200">
                <a:solidFill>
                  <a:schemeClr val="bg1"/>
                </a:solidFill>
                <a:latin typeface="Arial" pitchFamily="34" charset="0"/>
                <a:ea typeface="+mn-ea"/>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dirty="0">
                <a:latin typeface="Calibri"/>
                <a:cs typeface="Calibri"/>
              </a:rPr>
              <a:t>Full term  infant diagnosed with NSIP at 6/52 Mother diagnosed with DIP at 1 year</a:t>
            </a:r>
          </a:p>
          <a:p>
            <a:pPr>
              <a:lnSpc>
                <a:spcPct val="90000"/>
              </a:lnSpc>
            </a:pPr>
            <a:endParaRPr lang="en-GB" dirty="0">
              <a:latin typeface="Calibri"/>
              <a:cs typeface="Calibri"/>
            </a:endParaRPr>
          </a:p>
          <a:p>
            <a:pPr>
              <a:lnSpc>
                <a:spcPct val="90000"/>
              </a:lnSpc>
            </a:pPr>
            <a:r>
              <a:rPr lang="en-GB" dirty="0">
                <a:latin typeface="Calibri"/>
                <a:cs typeface="Calibri"/>
              </a:rPr>
              <a:t>Heterozygous G/A substitution at genomic base 1728 in child and mother</a:t>
            </a:r>
            <a:br>
              <a:rPr lang="en-GB" dirty="0">
                <a:latin typeface="Calibri"/>
                <a:cs typeface="Calibri"/>
              </a:rPr>
            </a:br>
            <a:endParaRPr lang="en-GB" dirty="0">
              <a:latin typeface="Calibri"/>
              <a:cs typeface="Calibri"/>
            </a:endParaRPr>
          </a:p>
          <a:p>
            <a:pPr>
              <a:lnSpc>
                <a:spcPct val="90000"/>
              </a:lnSpc>
            </a:pPr>
            <a:r>
              <a:rPr lang="en-GB" dirty="0">
                <a:latin typeface="Calibri"/>
                <a:cs typeface="Calibri"/>
              </a:rPr>
              <a:t>Low/absent SP-C in both individuals</a:t>
            </a:r>
            <a:r>
              <a:rPr lang="ja-JP" altLang="en-GB" dirty="0">
                <a:latin typeface="Calibri"/>
                <a:cs typeface="Calibri"/>
              </a:rPr>
              <a:t>’</a:t>
            </a:r>
            <a:r>
              <a:rPr lang="en-GB" dirty="0">
                <a:latin typeface="Calibri"/>
                <a:cs typeface="Calibri"/>
              </a:rPr>
              <a:t> lungs</a:t>
            </a:r>
          </a:p>
        </p:txBody>
      </p:sp>
      <p:sp>
        <p:nvSpPr>
          <p:cNvPr id="10" name="Text Box 4"/>
          <p:cNvSpPr txBox="1">
            <a:spLocks noChangeArrowheads="1"/>
          </p:cNvSpPr>
          <p:nvPr/>
        </p:nvSpPr>
        <p:spPr bwMode="auto">
          <a:xfrm>
            <a:off x="755576" y="6309320"/>
            <a:ext cx="3319983"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200" b="0" dirty="0">
                <a:latin typeface="Calibri"/>
                <a:cs typeface="Calibri"/>
              </a:rPr>
              <a:t>Nogee LM et al. </a:t>
            </a:r>
            <a:r>
              <a:rPr lang="en-GB" sz="1200" b="0" i="1" dirty="0">
                <a:latin typeface="Calibri"/>
                <a:cs typeface="Calibri"/>
              </a:rPr>
              <a:t>N </a:t>
            </a:r>
            <a:r>
              <a:rPr lang="en-GB" sz="1200" b="0" i="1" dirty="0" err="1">
                <a:latin typeface="Calibri"/>
                <a:cs typeface="Calibri"/>
              </a:rPr>
              <a:t>Engl</a:t>
            </a:r>
            <a:r>
              <a:rPr lang="en-GB" sz="1200" b="0" i="1" dirty="0">
                <a:latin typeface="Calibri"/>
                <a:cs typeface="Calibri"/>
              </a:rPr>
              <a:t> J Med</a:t>
            </a:r>
            <a:r>
              <a:rPr lang="en-GB" sz="1200" b="0" dirty="0">
                <a:latin typeface="Calibri"/>
                <a:cs typeface="Calibri"/>
              </a:rPr>
              <a:t> 2001; 344: 573-9 </a:t>
            </a:r>
          </a:p>
        </p:txBody>
      </p:sp>
      <p:sp>
        <p:nvSpPr>
          <p:cNvPr id="5" name="Text Box 4"/>
          <p:cNvSpPr txBox="1">
            <a:spLocks noChangeArrowheads="1"/>
          </p:cNvSpPr>
          <p:nvPr/>
        </p:nvSpPr>
        <p:spPr bwMode="auto">
          <a:xfrm>
            <a:off x="755576" y="5805264"/>
            <a:ext cx="3319983"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200" b="0" dirty="0">
                <a:solidFill>
                  <a:schemeClr val="bg1"/>
                </a:solidFill>
                <a:latin typeface="Calibri"/>
                <a:cs typeface="Calibri"/>
              </a:rPr>
              <a:t>DIP: </a:t>
            </a:r>
            <a:r>
              <a:rPr lang="en-GB" sz="1200" b="0" dirty="0" err="1">
                <a:solidFill>
                  <a:schemeClr val="bg1"/>
                </a:solidFill>
                <a:latin typeface="Calibri"/>
                <a:cs typeface="Calibri"/>
              </a:rPr>
              <a:t>desquamative</a:t>
            </a:r>
            <a:r>
              <a:rPr lang="en-GB" sz="1200" b="0" dirty="0">
                <a:solidFill>
                  <a:schemeClr val="bg1"/>
                </a:solidFill>
                <a:latin typeface="Calibri"/>
                <a:cs typeface="Calibri"/>
              </a:rPr>
              <a:t> interstitial pneumonia</a:t>
            </a:r>
          </a:p>
        </p:txBody>
      </p:sp>
      <p:pic>
        <p:nvPicPr>
          <p:cNvPr id="6" name="Immagine 5">
            <a:extLst>
              <a:ext uri="{FF2B5EF4-FFF2-40B4-BE49-F238E27FC236}">
                <a16:creationId xmlns:a16="http://schemas.microsoft.com/office/drawing/2014/main" id="{3A9F8CF4-949E-E146-B259-11BF6BEB6E7D}"/>
              </a:ext>
            </a:extLst>
          </p:cNvPr>
          <p:cNvPicPr>
            <a:picLocks noChangeAspect="1"/>
          </p:cNvPicPr>
          <p:nvPr/>
        </p:nvPicPr>
        <p:blipFill>
          <a:blip r:embed="rId3"/>
          <a:stretch>
            <a:fillRect/>
          </a:stretch>
        </p:blipFill>
        <p:spPr>
          <a:xfrm>
            <a:off x="1475656" y="2251662"/>
            <a:ext cx="6048672" cy="2329466"/>
          </a:xfrm>
          <a:prstGeom prst="rect">
            <a:avLst/>
          </a:prstGeom>
        </p:spPr>
      </p:pic>
    </p:spTree>
    <p:extLst>
      <p:ext uri="{BB962C8B-B14F-4D97-AF65-F5344CB8AC3E}">
        <p14:creationId xmlns:p14="http://schemas.microsoft.com/office/powerpoint/2010/main" val="25041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VARPPTCOMPATIBLERD03" val="RXP"/>
  <p:tag name="VARPPTTYPE" val="RXP"/>
  <p:tag name="VARPPTSLIDEFORMAT" val="RXP"/>
  <p:tag name="VARPPTCOMPATIBLE4" val="RXP"/>
  <p:tag name="VARPPTLANG" val="RXPEnglish"/>
  <p:tag name="VARSAVEMESSAGETIMESTAMP" val="RXP21.05.2015"/>
</p:tagLst>
</file>

<file path=ppt/theme/theme1.xml><?xml version="1.0" encoding="utf-8"?>
<a:theme xmlns:a="http://schemas.openxmlformats.org/drawingml/2006/main" name="1_ERS GL Director application Luca Richeld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ERS GL Director application Luca Richeldi">
      <a:majorFont>
        <a:latin typeface=""/>
        <a:ea typeface="MS PGothic"/>
        <a:cs typeface="ＭＳ Ｐゴシック"/>
      </a:majorFont>
      <a:minorFont>
        <a:latin typeface=""/>
        <a:ea typeface="MS PGothic"/>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7605</TotalTime>
  <Words>1963</Words>
  <Application>Microsoft Macintosh PowerPoint</Application>
  <PresentationFormat>Presentazione su schermo (4:3)</PresentationFormat>
  <Paragraphs>322</Paragraphs>
  <Slides>40</Slides>
  <Notes>20</Notes>
  <HiddenSlides>1</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40</vt:i4>
      </vt:variant>
    </vt:vector>
  </HeadingPairs>
  <TitlesOfParts>
    <vt:vector size="48" baseType="lpstr">
      <vt:lpstr>ＭＳ Ｐゴシック</vt:lpstr>
      <vt:lpstr>ＭＳ Ｐゴシック</vt:lpstr>
      <vt:lpstr>ヒラギノ角ゴ ProN W3</vt:lpstr>
      <vt:lpstr>Arial</vt:lpstr>
      <vt:lpstr>Calibri</vt:lpstr>
      <vt:lpstr>Gill Sans</vt:lpstr>
      <vt:lpstr>Wingdings</vt:lpstr>
      <vt:lpstr>1_ERS GL Director application Luca Richeldi</vt:lpstr>
      <vt:lpstr>Presentazione standard di PowerPoint</vt:lpstr>
      <vt:lpstr>Presentazione standard di PowerPoint</vt:lpstr>
      <vt:lpstr>Presentazione standard di PowerPoint</vt:lpstr>
      <vt:lpstr>FAMILIAR PULMONARY FIBROSIS</vt:lpstr>
      <vt:lpstr>Presentazione standard di PowerPoint</vt:lpstr>
      <vt:lpstr>Presentazione standard di PowerPoint</vt:lpstr>
      <vt:lpstr>Presentazione standard di PowerPoint</vt:lpstr>
      <vt:lpstr>Presentazione standard di PowerPoint</vt:lpstr>
      <vt:lpstr>SURFACTANT PROTEIN C (SP-C) GENE MUTATIONS</vt:lpstr>
      <vt:lpstr>TELOMERE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MUC5B ASSOCIATION IS SPECIFIC OF IPF</vt:lpstr>
      <vt:lpstr>PULMONARY FIBROSIS IN RHEUMATOID ARTHRITIS</vt:lpstr>
      <vt:lpstr>MUC5B ASSOCIATION WITH RA-ILD AND RA-UIP </vt:lpstr>
      <vt:lpstr>FAMILIAL PULMONARY FIBROSIS-LINKED GENES AND RA-ILD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PANTHER study (part B): results</vt:lpstr>
      <vt:lpstr>NAC EFFECTIVENESS BY TOLLIP GENOTYPE</vt:lpstr>
      <vt:lpstr>FVC DECLINE ACCORDING TO TELOMERE LENGTH IN PATIENTS TREATED WITH PIRFENIDONE</vt:lpstr>
      <vt:lpstr>Presentazione standard di PowerPoint</vt:lpstr>
      <vt:lpstr>RECOMMENDATIONS FOR DIAGNOSTIC GENETIC TESTING FOR FAMILIAL INTERSTITIAL PNEUMONIA-ASSOCIATED GENETIC VARIANTS </vt:lpstr>
      <vt:lpstr>Presentazione standard di PowerPoint</vt:lpstr>
    </vt:vector>
  </TitlesOfParts>
  <Company>Università di Modena e Reggio Emilia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Luca Richeldi</dc:creator>
  <cp:lastModifiedBy>DCTV</cp:lastModifiedBy>
  <cp:revision>1196</cp:revision>
  <dcterms:created xsi:type="dcterms:W3CDTF">2010-09-23T11:26:05Z</dcterms:created>
  <dcterms:modified xsi:type="dcterms:W3CDTF">2019-04-01T14:51:13Z</dcterms:modified>
</cp:coreProperties>
</file>