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7" r:id="rId2"/>
  </p:sldMasterIdLst>
  <p:notesMasterIdLst>
    <p:notesMasterId r:id="rId44"/>
  </p:notesMasterIdLst>
  <p:sldIdLst>
    <p:sldId id="894" r:id="rId3"/>
    <p:sldId id="260" r:id="rId4"/>
    <p:sldId id="332" r:id="rId5"/>
    <p:sldId id="475" r:id="rId6"/>
    <p:sldId id="276" r:id="rId7"/>
    <p:sldId id="291" r:id="rId8"/>
    <p:sldId id="483" r:id="rId9"/>
    <p:sldId id="439" r:id="rId10"/>
    <p:sldId id="493" r:id="rId11"/>
    <p:sldId id="494" r:id="rId12"/>
    <p:sldId id="496" r:id="rId13"/>
    <p:sldId id="495" r:id="rId14"/>
    <p:sldId id="502" r:id="rId15"/>
    <p:sldId id="504" r:id="rId16"/>
    <p:sldId id="497" r:id="rId17"/>
    <p:sldId id="503" r:id="rId18"/>
    <p:sldId id="507" r:id="rId19"/>
    <p:sldId id="369" r:id="rId20"/>
    <p:sldId id="510" r:id="rId21"/>
    <p:sldId id="499" r:id="rId22"/>
    <p:sldId id="505" r:id="rId23"/>
    <p:sldId id="500" r:id="rId24"/>
    <p:sldId id="316" r:id="rId25"/>
    <p:sldId id="319" r:id="rId26"/>
    <p:sldId id="501" r:id="rId27"/>
    <p:sldId id="506" r:id="rId28"/>
    <p:sldId id="307" r:id="rId29"/>
    <p:sldId id="1573" r:id="rId30"/>
    <p:sldId id="1542" r:id="rId31"/>
    <p:sldId id="1543" r:id="rId32"/>
    <p:sldId id="1544" r:id="rId33"/>
    <p:sldId id="1545" r:id="rId34"/>
    <p:sldId id="1546" r:id="rId35"/>
    <p:sldId id="1529" r:id="rId36"/>
    <p:sldId id="1547" r:id="rId37"/>
    <p:sldId id="1548" r:id="rId38"/>
    <p:sldId id="729" r:id="rId39"/>
    <p:sldId id="1577" r:id="rId40"/>
    <p:sldId id="1574" r:id="rId41"/>
    <p:sldId id="1463" r:id="rId42"/>
    <p:sldId id="1554" r:id="rId43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rush Script MT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rush Script MT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rush Script MT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rush Script MT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rush Script MT" pitchFamily="66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rush Script MT" pitchFamily="66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rush Script MT" pitchFamily="66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rush Script MT" pitchFamily="66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rush Script MT" pitchFamily="66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lg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C6A"/>
    <a:srgbClr val="FF9933"/>
    <a:srgbClr val="FFCC00"/>
    <a:srgbClr val="FF6600"/>
    <a:srgbClr val="C0E399"/>
    <a:srgbClr val="D9EDEF"/>
    <a:srgbClr val="FF9900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E5E1E7-B85C-4624-9A80-D279D47133B5}" v="2" dt="2019-04-02T02:44:25.7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47" autoAdjust="0"/>
    <p:restoredTop sz="94660"/>
  </p:normalViewPr>
  <p:slideViewPr>
    <p:cSldViewPr>
      <p:cViewPr varScale="1">
        <p:scale>
          <a:sx n="78" d="100"/>
          <a:sy n="78" d="100"/>
        </p:scale>
        <p:origin x="84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gio  Harari" userId="f1dfc97c-2718-4a06-8e88-aed6d2f6c812" providerId="ADAL" clId="{31E5E1E7-B85C-4624-9A80-D279D47133B5}"/>
    <pc:docChg chg="delSld modSld">
      <pc:chgData name="Sergio  Harari" userId="f1dfc97c-2718-4a06-8e88-aed6d2f6c812" providerId="ADAL" clId="{31E5E1E7-B85C-4624-9A80-D279D47133B5}" dt="2019-04-02T02:44:25.723" v="55"/>
      <pc:docMkLst>
        <pc:docMk/>
      </pc:docMkLst>
      <pc:sldChg chg="modSp">
        <pc:chgData name="Sergio  Harari" userId="f1dfc97c-2718-4a06-8e88-aed6d2f6c812" providerId="ADAL" clId="{31E5E1E7-B85C-4624-9A80-D279D47133B5}" dt="2019-04-02T02:40:43.904" v="54" actId="20577"/>
        <pc:sldMkLst>
          <pc:docMk/>
          <pc:sldMk cId="0" sldId="497"/>
        </pc:sldMkLst>
        <pc:spChg chg="mod">
          <ac:chgData name="Sergio  Harari" userId="f1dfc97c-2718-4a06-8e88-aed6d2f6c812" providerId="ADAL" clId="{31E5E1E7-B85C-4624-9A80-D279D47133B5}" dt="2019-04-02T02:40:43.904" v="54" actId="20577"/>
          <ac:spMkLst>
            <pc:docMk/>
            <pc:sldMk cId="0" sldId="497"/>
            <ac:spMk id="7" creationId="{00000000-0000-0000-0000-000000000000}"/>
          </ac:spMkLst>
        </pc:spChg>
      </pc:sldChg>
      <pc:sldChg chg="del">
        <pc:chgData name="Sergio  Harari" userId="f1dfc97c-2718-4a06-8e88-aed6d2f6c812" providerId="ADAL" clId="{31E5E1E7-B85C-4624-9A80-D279D47133B5}" dt="2019-04-02T02:23:15.093" v="52" actId="2696"/>
        <pc:sldMkLst>
          <pc:docMk/>
          <pc:sldMk cId="0" sldId="508"/>
        </pc:sldMkLst>
      </pc:sldChg>
      <pc:sldChg chg="modSp">
        <pc:chgData name="Sergio  Harari" userId="f1dfc97c-2718-4a06-8e88-aed6d2f6c812" providerId="ADAL" clId="{31E5E1E7-B85C-4624-9A80-D279D47133B5}" dt="2019-04-02T02:23:06.937" v="51" actId="403"/>
        <pc:sldMkLst>
          <pc:docMk/>
          <pc:sldMk cId="0" sldId="894"/>
        </pc:sldMkLst>
        <pc:spChg chg="mod">
          <ac:chgData name="Sergio  Harari" userId="f1dfc97c-2718-4a06-8e88-aed6d2f6c812" providerId="ADAL" clId="{31E5E1E7-B85C-4624-9A80-D279D47133B5}" dt="2019-04-02T02:21:45.048" v="33" actId="404"/>
          <ac:spMkLst>
            <pc:docMk/>
            <pc:sldMk cId="0" sldId="894"/>
            <ac:spMk id="21506" creationId="{00000000-0000-0000-0000-000000000000}"/>
          </ac:spMkLst>
        </pc:spChg>
        <pc:spChg chg="mod">
          <ac:chgData name="Sergio  Harari" userId="f1dfc97c-2718-4a06-8e88-aed6d2f6c812" providerId="ADAL" clId="{31E5E1E7-B85C-4624-9A80-D279D47133B5}" dt="2019-04-02T02:23:06.937" v="51" actId="403"/>
          <ac:spMkLst>
            <pc:docMk/>
            <pc:sldMk cId="0" sldId="894"/>
            <ac:spMk id="21507" creationId="{00000000-0000-0000-0000-000000000000}"/>
          </ac:spMkLst>
        </pc:spChg>
        <pc:spChg chg="mod">
          <ac:chgData name="Sergio  Harari" userId="f1dfc97c-2718-4a06-8e88-aed6d2f6c812" providerId="ADAL" clId="{31E5E1E7-B85C-4624-9A80-D279D47133B5}" dt="2019-04-02T02:22:52.051" v="48" actId="404"/>
          <ac:spMkLst>
            <pc:docMk/>
            <pc:sldMk cId="0" sldId="894"/>
            <ac:spMk id="21508" creationId="{00000000-0000-0000-0000-000000000000}"/>
          </ac:spMkLst>
        </pc:spChg>
        <pc:spChg chg="mod">
          <ac:chgData name="Sergio  Harari" userId="f1dfc97c-2718-4a06-8e88-aed6d2f6c812" providerId="ADAL" clId="{31E5E1E7-B85C-4624-9A80-D279D47133B5}" dt="2019-04-02T02:22:39.560" v="43" actId="403"/>
          <ac:spMkLst>
            <pc:docMk/>
            <pc:sldMk cId="0" sldId="894"/>
            <ac:spMk id="21509" creationId="{00000000-0000-0000-0000-000000000000}"/>
          </ac:spMkLst>
        </pc:spChg>
      </pc:sldChg>
      <pc:sldChg chg="modTransition">
        <pc:chgData name="Sergio  Harari" userId="f1dfc97c-2718-4a06-8e88-aed6d2f6c812" providerId="ADAL" clId="{31E5E1E7-B85C-4624-9A80-D279D47133B5}" dt="2019-04-02T02:44:25.723" v="55"/>
        <pc:sldMkLst>
          <pc:docMk/>
          <pc:sldMk cId="0" sldId="1529"/>
        </pc:sldMkLst>
      </pc:sldChg>
      <pc:sldChg chg="del">
        <pc:chgData name="Sergio  Harari" userId="f1dfc97c-2718-4a06-8e88-aed6d2f6c812" providerId="ADAL" clId="{31E5E1E7-B85C-4624-9A80-D279D47133B5}" dt="2019-04-02T02:19:32.544" v="0" actId="2696"/>
        <pc:sldMkLst>
          <pc:docMk/>
          <pc:sldMk cId="0" sldId="1579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Fare clic per modificare gli stili del testo dello schema</a:t>
            </a:r>
          </a:p>
          <a:p>
            <a:pPr lvl="1"/>
            <a:r>
              <a:rPr lang="en-GB" noProof="0"/>
              <a:t>Secondo livello</a:t>
            </a:r>
          </a:p>
          <a:p>
            <a:pPr lvl="2"/>
            <a:r>
              <a:rPr lang="en-GB" noProof="0"/>
              <a:t>Terzo livello</a:t>
            </a:r>
          </a:p>
          <a:p>
            <a:pPr lvl="3"/>
            <a:r>
              <a:rPr lang="en-GB" noProof="0"/>
              <a:t>Quarto livello</a:t>
            </a:r>
          </a:p>
          <a:p>
            <a:pPr lvl="4"/>
            <a:r>
              <a:rPr lang="en-GB" noProof="0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9803249-8A4E-4EEC-9C54-019D844D8349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  <p:sp>
        <p:nvSpPr>
          <p:cNvPr id="33795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D0CDBF-140D-4BE2-8D31-038715672A7B}" type="slidenum">
              <a:rPr lang="en-GB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  <p:sp>
        <p:nvSpPr>
          <p:cNvPr id="3993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BC31EF-83AA-4958-B218-7D25839F22B6}" type="slidenum">
              <a:rPr lang="en-GB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  <p:sp>
        <p:nvSpPr>
          <p:cNvPr id="4301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F77388-F3B8-47FD-A702-E6F43F9C4E1C}" type="slidenum">
              <a:rPr lang="en-GB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8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  <p:sp>
        <p:nvSpPr>
          <p:cNvPr id="4505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255541B-86C5-40BB-9541-0869136C88C6}" type="slidenum">
              <a:rPr lang="en-GB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9D87E-F0BA-498E-A6B9-6B67DF9A1997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91E8D-76D1-496B-918D-0D2CFBD40EE0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2A5D9-B80A-4E96-9E76-A95932BED9F2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41AD5-7542-4601-B754-08398FD9C5CE}" type="datetime1">
              <a:rPr lang="fr-FR"/>
              <a:pPr>
                <a:defRPr/>
              </a:pPr>
              <a:t>02/04/2019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Milano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F0B1E-D5C3-4157-B67A-26A2F840E3EF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DC169-7CDA-42FC-92DA-622895A32D6A}" type="datetime1">
              <a:rPr lang="fr-FR"/>
              <a:pPr>
                <a:defRPr/>
              </a:pPr>
              <a:t>02/04/2019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Milano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ED9C8-10A7-41E0-986B-20617FC393C4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201B9-BC28-4390-A673-185E6FEA5AA4}" type="datetime1">
              <a:rPr lang="fr-FR"/>
              <a:pPr>
                <a:defRPr/>
              </a:pPr>
              <a:t>02/04/2019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Milano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1D6F0-E61A-425F-80BA-DEC0366934E6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8900D-1963-4F2C-9E2E-12A9A389E10F}" type="datetime1">
              <a:rPr lang="fr-FR"/>
              <a:pPr>
                <a:defRPr/>
              </a:pPr>
              <a:t>02/04/2019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Milano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1736B-0634-450A-9627-12FC2F7C9C8F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E440E-8BD4-452D-975A-A3DB7194BF9F}" type="datetime1">
              <a:rPr lang="fr-FR"/>
              <a:pPr>
                <a:defRPr/>
              </a:pPr>
              <a:t>02/04/2019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Milano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44E0C-BFFF-433D-9A65-62084DC5A373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6411B-AC25-4289-A43B-55CCAE459742}" type="datetime1">
              <a:rPr lang="fr-FR"/>
              <a:pPr>
                <a:defRPr/>
              </a:pPr>
              <a:t>02/04/2019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Milano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45B7C-3593-4B8B-AFD8-05D982E0357D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DF1CE-B6D1-4660-AD44-37FDB7A9F618}" type="datetime1">
              <a:rPr lang="fr-FR"/>
              <a:pPr>
                <a:defRPr/>
              </a:pPr>
              <a:t>02/04/2019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Milano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686550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731A7-DEE2-4057-956F-99812643C755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D6515-5279-4544-8DE9-B631EABE0CEA}" type="datetime1">
              <a:rPr lang="fr-FR"/>
              <a:pPr>
                <a:defRPr/>
              </a:pPr>
              <a:t>02/04/2019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Milano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793C3-235F-4C4E-AB91-6107C02AFCE5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B1C0E-27BB-40DA-B231-6AEEA00FB27A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D4CB2-AC04-48E4-AE91-231E473D9DFA}" type="datetime1">
              <a:rPr lang="fr-FR"/>
              <a:pPr>
                <a:defRPr/>
              </a:pPr>
              <a:t>02/04/2019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Milano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B54ED-7879-4207-B803-BF31A55C0196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7715B-E185-491C-949D-CB84A1039772}" type="datetime1">
              <a:rPr lang="fr-FR"/>
              <a:pPr>
                <a:defRPr/>
              </a:pPr>
              <a:t>02/04/2019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Milano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D62DC-7E06-42A6-87C5-849E256DE462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26FF1-33CB-44CF-848C-CEB576154A10}" type="datetime1">
              <a:rPr lang="fr-FR"/>
              <a:pPr>
                <a:defRPr/>
              </a:pPr>
              <a:t>02/04/2019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Milano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71F86-A595-4061-834F-441EE2789801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96BEC-84E5-4486-9EEF-058BAB0C417C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6B5F4-BB48-4397-9276-9C0A5CEE782E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5B785-7E9A-4475-841F-689666A5899B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665D7-D3CD-42CE-9F58-92B82C3F9374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9F6C4-6934-4A9D-804D-6B7249926B66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CCE54-8756-4845-B37F-637A56E27647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9751F-AD8E-42F5-9DBA-25FAE9D8C58E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081FD7-6F5B-4715-8419-9EFAE44207FC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</a:p>
        </p:txBody>
      </p:sp>
      <p:sp>
        <p:nvSpPr>
          <p:cNvPr id="1331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50825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33CC"/>
                </a:solidFill>
                <a:latin typeface="Book Antiqua" pitchFamily="18" charset="0"/>
                <a:cs typeface="+mn-cs"/>
              </a:defRPr>
            </a:lvl1pPr>
          </a:lstStyle>
          <a:p>
            <a:pPr>
              <a:defRPr/>
            </a:pPr>
            <a:fld id="{A2E3B714-6BFE-4DC3-9F7A-512F646853C2}" type="datetime1">
              <a:rPr lang="fr-FR"/>
              <a:pPr>
                <a:defRPr/>
              </a:pPr>
              <a:t>02/04/2019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51986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33CC"/>
                </a:solidFill>
                <a:latin typeface="Book Antiqua" pitchFamily="18" charset="0"/>
                <a:cs typeface="+mn-cs"/>
              </a:defRPr>
            </a:lvl1pPr>
          </a:lstStyle>
          <a:p>
            <a:pPr>
              <a:defRPr/>
            </a:pPr>
            <a:r>
              <a:rPr lang="fr-FR"/>
              <a:t>Milano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804025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33CC"/>
                </a:solidFill>
                <a:latin typeface="Book Antiqua" pitchFamily="18" charset="0"/>
                <a:cs typeface="+mn-cs"/>
              </a:defRPr>
            </a:lvl1pPr>
          </a:lstStyle>
          <a:p>
            <a:pPr>
              <a:defRPr/>
            </a:pPr>
            <a:fld id="{32EAB2BF-3EAD-46EF-A7AC-35C9B92E035C}" type="slidenum">
              <a:rPr lang="fr-FR"/>
              <a:pPr>
                <a:defRPr/>
              </a:pPr>
              <a:t>‹N›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33CC"/>
          </a:solidFill>
          <a:latin typeface="Book Antiqu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33CC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33CC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33CC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33CC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0033CC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0033CC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0033CC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0033CC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80000"/>
        <a:buFont typeface="Wingdings" pitchFamily="2" charset="2"/>
        <a:buChar char="v"/>
        <a:defRPr sz="20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80000"/>
        <a:buFont typeface="Wingdings" pitchFamily="2" charset="2"/>
        <a:buChar char="Ø"/>
        <a:defRPr kern="1200">
          <a:solidFill>
            <a:schemeClr val="tx1"/>
          </a:solidFill>
          <a:latin typeface="Book Antiqua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80000"/>
        <a:buFont typeface="Wingdings" pitchFamily="2" charset="2"/>
        <a:buChar char="ü"/>
        <a:defRPr sz="16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8" descr="trieste-citta"/>
          <p:cNvPicPr>
            <a:picLocks noChangeAspect="1" noChangeArrowheads="1"/>
          </p:cNvPicPr>
          <p:nvPr/>
        </p:nvPicPr>
        <p:blipFill>
          <a:blip r:embed="rId2"/>
          <a:srcRect t="12537" b="23369"/>
          <a:stretch>
            <a:fillRect/>
          </a:stretch>
        </p:blipFill>
        <p:spPr bwMode="auto">
          <a:xfrm>
            <a:off x="1363861" y="873921"/>
            <a:ext cx="6215063" cy="210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2040732" y="3959773"/>
            <a:ext cx="4861322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Sergio Harari</a:t>
            </a:r>
          </a:p>
          <a:p>
            <a:pPr algn="ctr">
              <a:spcBef>
                <a:spcPct val="50000"/>
              </a:spcBef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U.O. di Pneumologia – UTIR  e Medicina Interna</a:t>
            </a:r>
          </a:p>
          <a:p>
            <a:pPr algn="ctr">
              <a:spcBef>
                <a:spcPct val="50000"/>
              </a:spcBef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Ospedale  San Giuseppe – MultiMedica IRCCS </a:t>
            </a:r>
          </a:p>
          <a:p>
            <a:pPr algn="ctr">
              <a:spcBef>
                <a:spcPct val="50000"/>
              </a:spcBef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Milano</a:t>
            </a: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2083594" y="3252407"/>
            <a:ext cx="48613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Up to date on LAM e PLCH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040731" y="5775134"/>
            <a:ext cx="48613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1-3 Aprile 2019</a:t>
            </a:r>
          </a:p>
        </p:txBody>
      </p:sp>
      <p:sp>
        <p:nvSpPr>
          <p:cNvPr id="21509" name="Text Box 9"/>
          <p:cNvSpPr txBox="1">
            <a:spLocks noChangeArrowheads="1"/>
          </p:cNvSpPr>
          <p:nvPr/>
        </p:nvSpPr>
        <p:spPr bwMode="auto">
          <a:xfrm>
            <a:off x="2069923" y="5522414"/>
            <a:ext cx="48613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Pneumo</a:t>
            </a:r>
            <a:r>
              <a:rPr lang="it-IT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Trieste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/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79216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chemeClr val="bg1"/>
                </a:solidFill>
                <a:latin typeface="+mj-lt"/>
                <a:cs typeface="+mn-cs"/>
              </a:rPr>
              <a:t>Src</a:t>
            </a:r>
            <a:r>
              <a:rPr lang="en-US" sz="3200" dirty="0">
                <a:solidFill>
                  <a:schemeClr val="bg1"/>
                </a:solidFill>
                <a:latin typeface="+mj-lt"/>
                <a:cs typeface="+mn-cs"/>
              </a:rPr>
              <a:t> Kinase in LAM</a:t>
            </a:r>
          </a:p>
        </p:txBody>
      </p:sp>
      <p:pic>
        <p:nvPicPr>
          <p:cNvPr id="37890" name="Immagine 1"/>
          <p:cNvPicPr>
            <a:picLocks noChangeAspect="1"/>
          </p:cNvPicPr>
          <p:nvPr/>
        </p:nvPicPr>
        <p:blipFill>
          <a:blip r:embed="rId2"/>
          <a:srcRect l="28117" t="20586" r="29526" b="17786"/>
          <a:stretch>
            <a:fillRect/>
          </a:stretch>
        </p:blipFill>
        <p:spPr bwMode="auto">
          <a:xfrm>
            <a:off x="34925" y="1268413"/>
            <a:ext cx="4824413" cy="39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e 3">
            <a:extLst/>
          </p:cNvPr>
          <p:cNvSpPr/>
          <p:nvPr/>
        </p:nvSpPr>
        <p:spPr>
          <a:xfrm>
            <a:off x="4203700" y="1557338"/>
            <a:ext cx="431800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Ovale 5">
            <a:extLst/>
          </p:cNvPr>
          <p:cNvSpPr/>
          <p:nvPr/>
        </p:nvSpPr>
        <p:spPr>
          <a:xfrm>
            <a:off x="4203700" y="2492375"/>
            <a:ext cx="431800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Ovale 6">
            <a:extLst/>
          </p:cNvPr>
          <p:cNvSpPr/>
          <p:nvPr/>
        </p:nvSpPr>
        <p:spPr>
          <a:xfrm>
            <a:off x="4275138" y="3284538"/>
            <a:ext cx="431800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Ovale 7">
            <a:extLst/>
          </p:cNvPr>
          <p:cNvSpPr/>
          <p:nvPr/>
        </p:nvSpPr>
        <p:spPr>
          <a:xfrm>
            <a:off x="4356100" y="4292600"/>
            <a:ext cx="431800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7895" name="CasellaDiTesto 8"/>
          <p:cNvSpPr txBox="1">
            <a:spLocks noChangeArrowheads="1"/>
          </p:cNvSpPr>
          <p:nvPr/>
        </p:nvSpPr>
        <p:spPr bwMode="auto">
          <a:xfrm>
            <a:off x="179388" y="5084763"/>
            <a:ext cx="1720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Calibri" pitchFamily="34" charset="0"/>
              </a:rPr>
              <a:t>Staining with HMB45</a:t>
            </a:r>
          </a:p>
          <a:p>
            <a:pPr algn="ctr"/>
            <a:r>
              <a:rPr lang="en-US" sz="1400">
                <a:latin typeface="Calibri" pitchFamily="34" charset="0"/>
              </a:rPr>
              <a:t>in LAM nodules</a:t>
            </a:r>
          </a:p>
        </p:txBody>
      </p:sp>
      <p:sp>
        <p:nvSpPr>
          <p:cNvPr id="10" name="CasellaDiTesto 9">
            <a:extLst/>
          </p:cNvPr>
          <p:cNvSpPr txBox="1"/>
          <p:nvPr/>
        </p:nvSpPr>
        <p:spPr>
          <a:xfrm>
            <a:off x="2268538" y="5084763"/>
            <a:ext cx="2798762" cy="11699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  <a:cs typeface="+mn-cs"/>
              </a:rPr>
              <a:t>Accumulation of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latin typeface="+mn-lt"/>
                <a:cs typeface="+mn-cs"/>
              </a:rPr>
              <a:t>pS6-&gt;activated mTOR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latin typeface="+mn-lt"/>
                <a:cs typeface="+mn-cs"/>
              </a:rPr>
              <a:t>P62-&gt;inhibited autophagy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 err="1">
                <a:latin typeface="+mn-lt"/>
                <a:cs typeface="+mn-cs"/>
              </a:rPr>
              <a:t>pSrc</a:t>
            </a:r>
            <a:r>
              <a:rPr lang="en-US" sz="1400" dirty="0">
                <a:latin typeface="+mn-lt"/>
                <a:cs typeface="+mn-cs"/>
              </a:rPr>
              <a:t>-&gt; activation of </a:t>
            </a:r>
            <a:r>
              <a:rPr lang="en-US" sz="1400" dirty="0" err="1">
                <a:latin typeface="+mn-lt"/>
                <a:cs typeface="+mn-cs"/>
              </a:rPr>
              <a:t>Src</a:t>
            </a:r>
            <a:endParaRPr lang="en-US" sz="14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1400" dirty="0">
                <a:latin typeface="+mn-lt"/>
                <a:cs typeface="+mn-cs"/>
              </a:rPr>
              <a:t>pSTAT3-&gt;activated </a:t>
            </a:r>
            <a:r>
              <a:rPr lang="en-US" sz="1400" dirty="0" err="1">
                <a:latin typeface="+mn-lt"/>
                <a:cs typeface="+mn-cs"/>
              </a:rPr>
              <a:t>Src</a:t>
            </a:r>
            <a:r>
              <a:rPr lang="en-US" sz="1400" dirty="0">
                <a:latin typeface="+mn-lt"/>
                <a:cs typeface="+mn-cs"/>
              </a:rPr>
              <a:t> pathway</a:t>
            </a:r>
          </a:p>
        </p:txBody>
      </p:sp>
      <p:sp>
        <p:nvSpPr>
          <p:cNvPr id="37897" name="CasellaDiTesto 10"/>
          <p:cNvSpPr txBox="1">
            <a:spLocks noChangeArrowheads="1"/>
          </p:cNvSpPr>
          <p:nvPr/>
        </p:nvSpPr>
        <p:spPr bwMode="auto">
          <a:xfrm>
            <a:off x="1619250" y="981075"/>
            <a:ext cx="1235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alibri" pitchFamily="34" charset="0"/>
              </a:rPr>
              <a:t>Lung tissue</a:t>
            </a:r>
          </a:p>
        </p:txBody>
      </p:sp>
      <p:pic>
        <p:nvPicPr>
          <p:cNvPr id="37898" name="Immagine 11"/>
          <p:cNvPicPr>
            <a:picLocks noChangeAspect="1"/>
          </p:cNvPicPr>
          <p:nvPr/>
        </p:nvPicPr>
        <p:blipFill>
          <a:blip r:embed="rId3"/>
          <a:srcRect l="26302" t="66808" r="42912" b="13582"/>
          <a:stretch>
            <a:fillRect/>
          </a:stretch>
        </p:blipFill>
        <p:spPr bwMode="auto">
          <a:xfrm>
            <a:off x="5003800" y="1484313"/>
            <a:ext cx="3619500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9" name="CasellaDiTesto 12"/>
          <p:cNvSpPr txBox="1">
            <a:spLocks noChangeArrowheads="1"/>
          </p:cNvSpPr>
          <p:nvPr/>
        </p:nvSpPr>
        <p:spPr bwMode="auto">
          <a:xfrm>
            <a:off x="4522788" y="981075"/>
            <a:ext cx="3794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alibri" pitchFamily="34" charset="0"/>
              </a:rPr>
              <a:t>Eker rat embryos fibroblasts (EEF) cells</a:t>
            </a:r>
          </a:p>
        </p:txBody>
      </p:sp>
      <p:sp>
        <p:nvSpPr>
          <p:cNvPr id="37900" name="CasellaDiTesto 13"/>
          <p:cNvSpPr txBox="1">
            <a:spLocks noChangeArrowheads="1"/>
          </p:cNvSpPr>
          <p:nvPr/>
        </p:nvSpPr>
        <p:spPr bwMode="auto">
          <a:xfrm>
            <a:off x="8178800" y="981075"/>
            <a:ext cx="1001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>
                <a:latin typeface="Calibri" pitchFamily="34" charset="0"/>
              </a:rPr>
              <a:t>EEF4: TSC+/+</a:t>
            </a:r>
          </a:p>
          <a:p>
            <a:r>
              <a:rPr lang="it-IT" sz="1200">
                <a:latin typeface="Calibri" pitchFamily="34" charset="0"/>
              </a:rPr>
              <a:t>EEF8: TSC-/-</a:t>
            </a:r>
          </a:p>
        </p:txBody>
      </p:sp>
      <p:pic>
        <p:nvPicPr>
          <p:cNvPr id="37901" name="Immagine 14"/>
          <p:cNvPicPr>
            <a:picLocks noChangeAspect="1"/>
          </p:cNvPicPr>
          <p:nvPr/>
        </p:nvPicPr>
        <p:blipFill>
          <a:blip r:embed="rId4"/>
          <a:srcRect l="45854" t="29172" r="14563" b="38795"/>
          <a:stretch>
            <a:fillRect/>
          </a:stretch>
        </p:blipFill>
        <p:spPr bwMode="auto">
          <a:xfrm>
            <a:off x="5292725" y="3860800"/>
            <a:ext cx="36195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Immagine 15"/>
          <p:cNvPicPr>
            <a:picLocks noChangeAspect="1"/>
          </p:cNvPicPr>
          <p:nvPr/>
        </p:nvPicPr>
        <p:blipFill>
          <a:blip r:embed="rId5"/>
          <a:srcRect l="12988" t="36174" r="66537" b="47198"/>
          <a:stretch>
            <a:fillRect/>
          </a:stretch>
        </p:blipFill>
        <p:spPr bwMode="auto">
          <a:xfrm>
            <a:off x="5148263" y="3068638"/>
            <a:ext cx="1871662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3" name="CasellaDiTesto 7"/>
          <p:cNvSpPr txBox="1">
            <a:spLocks noChangeArrowheads="1"/>
          </p:cNvSpPr>
          <p:nvPr/>
        </p:nvSpPr>
        <p:spPr bwMode="auto">
          <a:xfrm>
            <a:off x="6175375" y="6505575"/>
            <a:ext cx="2933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latin typeface="Tahoma" pitchFamily="34" charset="0"/>
                <a:cs typeface="Tahoma" pitchFamily="34" charset="0"/>
              </a:rPr>
              <a:t>Tyryshkin A et al, Cancer Res 2014</a:t>
            </a:r>
          </a:p>
        </p:txBody>
      </p:sp>
      <p:sp>
        <p:nvSpPr>
          <p:cNvPr id="18" name="Ovale 17">
            <a:extLst/>
          </p:cNvPr>
          <p:cNvSpPr/>
          <p:nvPr/>
        </p:nvSpPr>
        <p:spPr>
          <a:xfrm>
            <a:off x="6300788" y="1700213"/>
            <a:ext cx="431800" cy="369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9" name="Ovale 18">
            <a:extLst/>
          </p:cNvPr>
          <p:cNvSpPr/>
          <p:nvPr/>
        </p:nvSpPr>
        <p:spPr>
          <a:xfrm>
            <a:off x="7956550" y="1628775"/>
            <a:ext cx="595313" cy="2873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7906" name="CasellaDiTesto 19"/>
          <p:cNvSpPr txBox="1">
            <a:spLocks noChangeArrowheads="1"/>
          </p:cNvSpPr>
          <p:nvPr/>
        </p:nvSpPr>
        <p:spPr bwMode="auto">
          <a:xfrm>
            <a:off x="5292725" y="5516563"/>
            <a:ext cx="41751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changes in the expression and localization of E-cadherin could account for the decrease in cell adhesion, increased motility, invasiveness and</a:t>
            </a:r>
          </a:p>
          <a:p>
            <a:r>
              <a:rPr lang="en-US" sz="1400">
                <a:latin typeface="Calibri" pitchFamily="34" charset="0"/>
              </a:rPr>
              <a:t>metastatic potential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Connettore 1 125"/>
          <p:cNvCxnSpPr/>
          <p:nvPr/>
        </p:nvCxnSpPr>
        <p:spPr>
          <a:xfrm>
            <a:off x="6300788" y="4005263"/>
            <a:ext cx="1428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1692275" y="2781300"/>
            <a:ext cx="1428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entesi quadra chiusa 23"/>
          <p:cNvSpPr/>
          <p:nvPr/>
        </p:nvSpPr>
        <p:spPr>
          <a:xfrm>
            <a:off x="2627313" y="3789363"/>
            <a:ext cx="144462" cy="647700"/>
          </a:xfrm>
          <a:prstGeom prst="rightBracket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bg1"/>
              </a:solidFill>
            </a:endParaRPr>
          </a:p>
        </p:txBody>
      </p:sp>
      <p:cxnSp>
        <p:nvCxnSpPr>
          <p:cNvPr id="56" name="Connettore 1 55"/>
          <p:cNvCxnSpPr/>
          <p:nvPr/>
        </p:nvCxnSpPr>
        <p:spPr>
          <a:xfrm>
            <a:off x="3276600" y="4724400"/>
            <a:ext cx="1428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Parentesi quadra chiusa 67"/>
          <p:cNvSpPr/>
          <p:nvPr/>
        </p:nvSpPr>
        <p:spPr>
          <a:xfrm rot="3600000">
            <a:off x="8143081" y="3113882"/>
            <a:ext cx="144463" cy="647700"/>
          </a:xfrm>
          <a:prstGeom prst="rightBracket">
            <a:avLst/>
          </a:prstGeom>
          <a:noFill/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73" name="Connettore 1 72"/>
          <p:cNvCxnSpPr/>
          <p:nvPr/>
        </p:nvCxnSpPr>
        <p:spPr>
          <a:xfrm>
            <a:off x="6156325" y="2852738"/>
            <a:ext cx="144463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1 80"/>
          <p:cNvCxnSpPr/>
          <p:nvPr/>
        </p:nvCxnSpPr>
        <p:spPr>
          <a:xfrm>
            <a:off x="4500563" y="2565400"/>
            <a:ext cx="142875" cy="0"/>
          </a:xfrm>
          <a:prstGeom prst="line">
            <a:avLst/>
          </a:prstGeom>
          <a:ln w="190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">
            <a:extLst/>
          </p:cNvPr>
          <p:cNvSpPr txBox="1">
            <a:spLocks noChangeArrowheads="1"/>
          </p:cNvSpPr>
          <p:nvPr/>
        </p:nvSpPr>
        <p:spPr bwMode="auto">
          <a:xfrm>
            <a:off x="0" y="-1588"/>
            <a:ext cx="9144000" cy="825501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80000"/>
              <a:buFont typeface="Wingdings" pitchFamily="2" charset="2"/>
              <a:buNone/>
              <a:defRPr/>
            </a:pPr>
            <a:r>
              <a:rPr lang="en-US" sz="4400" kern="0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LAM - Pathogenesis</a:t>
            </a:r>
            <a:endParaRPr lang="en-GB" sz="4400" kern="0" dirty="0">
              <a:solidFill>
                <a:schemeClr val="bg1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8" name="Connettore 1 92">
            <a:extLst/>
          </p:cNvPr>
          <p:cNvCxnSpPr>
            <a:cxnSpLocks/>
          </p:cNvCxnSpPr>
          <p:nvPr/>
        </p:nvCxnSpPr>
        <p:spPr>
          <a:xfrm>
            <a:off x="6443663" y="5429250"/>
            <a:ext cx="215900" cy="1603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>
            <a:extLst/>
          </p:cNvPr>
          <p:cNvCxnSpPr/>
          <p:nvPr/>
        </p:nvCxnSpPr>
        <p:spPr>
          <a:xfrm flipV="1">
            <a:off x="6011863" y="5661025"/>
            <a:ext cx="0" cy="3603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3" name="CasellaDiTesto 43"/>
          <p:cNvSpPr txBox="1">
            <a:spLocks noChangeArrowheads="1"/>
          </p:cNvSpPr>
          <p:nvPr/>
        </p:nvSpPr>
        <p:spPr bwMode="auto">
          <a:xfrm>
            <a:off x="6048375" y="5611813"/>
            <a:ext cx="1260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latin typeface="Calibri" pitchFamily="34" charset="0"/>
              </a:rPr>
              <a:t>Src Kinase</a:t>
            </a:r>
          </a:p>
        </p:txBody>
      </p:sp>
      <p:sp>
        <p:nvSpPr>
          <p:cNvPr id="41" name="CasellaDiTesto 98">
            <a:extLst/>
          </p:cNvPr>
          <p:cNvSpPr txBox="1">
            <a:spLocks noChangeArrowheads="1"/>
          </p:cNvSpPr>
          <p:nvPr/>
        </p:nvSpPr>
        <p:spPr bwMode="auto">
          <a:xfrm>
            <a:off x="6084888" y="6330950"/>
            <a:ext cx="19383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cs typeface="+mn-cs"/>
              </a:rPr>
              <a:t>motility, invasiveness</a:t>
            </a:r>
            <a:endParaRPr lang="en-US" sz="1600" dirty="0">
              <a:solidFill>
                <a:schemeClr val="bg2">
                  <a:lumMod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42" name="Connettore 2 41">
            <a:extLst/>
          </p:cNvPr>
          <p:cNvCxnSpPr/>
          <p:nvPr/>
        </p:nvCxnSpPr>
        <p:spPr>
          <a:xfrm flipV="1">
            <a:off x="6094413" y="6261100"/>
            <a:ext cx="0" cy="35877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7">
            <a:extLst/>
          </p:cNvPr>
          <p:cNvCxnSpPr>
            <a:cxnSpLocks/>
          </p:cNvCxnSpPr>
          <p:nvPr/>
        </p:nvCxnSpPr>
        <p:spPr>
          <a:xfrm>
            <a:off x="6659563" y="5999163"/>
            <a:ext cx="0" cy="3095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e 49">
            <a:extLst/>
          </p:cNvPr>
          <p:cNvSpPr/>
          <p:nvPr/>
        </p:nvSpPr>
        <p:spPr>
          <a:xfrm>
            <a:off x="3101975" y="1647825"/>
            <a:ext cx="865188" cy="3587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>
                <a:solidFill>
                  <a:schemeClr val="tx1"/>
                </a:solidFill>
              </a:rPr>
              <a:t>TSC1</a:t>
            </a:r>
          </a:p>
        </p:txBody>
      </p:sp>
      <p:sp>
        <p:nvSpPr>
          <p:cNvPr id="52" name="Ovale 51">
            <a:extLst/>
          </p:cNvPr>
          <p:cNvSpPr/>
          <p:nvPr/>
        </p:nvSpPr>
        <p:spPr>
          <a:xfrm>
            <a:off x="3822700" y="1647825"/>
            <a:ext cx="863600" cy="3587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>
                <a:solidFill>
                  <a:schemeClr val="tx1"/>
                </a:solidFill>
              </a:rPr>
              <a:t>TSC2</a:t>
            </a:r>
          </a:p>
        </p:txBody>
      </p:sp>
      <p:cxnSp>
        <p:nvCxnSpPr>
          <p:cNvPr id="53" name="Connettore 1 13">
            <a:extLst/>
          </p:cNvPr>
          <p:cNvCxnSpPr/>
          <p:nvPr/>
        </p:nvCxnSpPr>
        <p:spPr>
          <a:xfrm>
            <a:off x="3822700" y="2079625"/>
            <a:ext cx="0" cy="21590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e 53">
            <a:extLst/>
          </p:cNvPr>
          <p:cNvSpPr/>
          <p:nvPr/>
        </p:nvSpPr>
        <p:spPr>
          <a:xfrm>
            <a:off x="3390900" y="2438400"/>
            <a:ext cx="936625" cy="360363"/>
          </a:xfrm>
          <a:prstGeom prst="ellipse">
            <a:avLst/>
          </a:prstGeom>
          <a:solidFill>
            <a:srgbClr val="C0E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 err="1">
                <a:solidFill>
                  <a:schemeClr val="tx1"/>
                </a:solidFill>
              </a:rPr>
              <a:t>Rheb</a:t>
            </a:r>
            <a:endParaRPr lang="it-IT" sz="1400" dirty="0">
              <a:solidFill>
                <a:schemeClr val="tx1"/>
              </a:solidFill>
            </a:endParaRPr>
          </a:p>
        </p:txBody>
      </p:sp>
      <p:cxnSp>
        <p:nvCxnSpPr>
          <p:cNvPr id="55" name="Connettore 2 54">
            <a:extLst/>
          </p:cNvPr>
          <p:cNvCxnSpPr/>
          <p:nvPr/>
        </p:nvCxnSpPr>
        <p:spPr>
          <a:xfrm>
            <a:off x="3822700" y="2943225"/>
            <a:ext cx="0" cy="2873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39">
            <a:extLst/>
          </p:cNvPr>
          <p:cNvSpPr txBox="1">
            <a:spLocks noChangeArrowheads="1"/>
          </p:cNvSpPr>
          <p:nvPr/>
        </p:nvSpPr>
        <p:spPr bwMode="auto">
          <a:xfrm>
            <a:off x="2527300" y="4383088"/>
            <a:ext cx="603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>
                <a:solidFill>
                  <a:schemeClr val="bg2">
                    <a:lumMod val="75000"/>
                  </a:schemeClr>
                </a:solidFill>
                <a:latin typeface="+mn-lt"/>
                <a:cs typeface="+mn-cs"/>
              </a:rPr>
              <a:t>S6K1</a:t>
            </a:r>
          </a:p>
        </p:txBody>
      </p:sp>
      <p:sp>
        <p:nvSpPr>
          <p:cNvPr id="58" name="CasellaDiTesto 40">
            <a:extLst/>
          </p:cNvPr>
          <p:cNvSpPr txBox="1">
            <a:spLocks noChangeArrowheads="1"/>
          </p:cNvSpPr>
          <p:nvPr/>
        </p:nvSpPr>
        <p:spPr bwMode="auto">
          <a:xfrm>
            <a:off x="3317875" y="4383088"/>
            <a:ext cx="7794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>
                <a:solidFill>
                  <a:schemeClr val="bg2">
                    <a:lumMod val="75000"/>
                  </a:schemeClr>
                </a:solidFill>
                <a:latin typeface="+mn-lt"/>
                <a:cs typeface="+mn-cs"/>
              </a:rPr>
              <a:t>4E-BP1</a:t>
            </a:r>
          </a:p>
        </p:txBody>
      </p:sp>
      <p:sp>
        <p:nvSpPr>
          <p:cNvPr id="38934" name="CasellaDiTesto 41"/>
          <p:cNvSpPr txBox="1">
            <a:spLocks noChangeArrowheads="1"/>
          </p:cNvSpPr>
          <p:nvPr/>
        </p:nvSpPr>
        <p:spPr bwMode="auto">
          <a:xfrm>
            <a:off x="5295900" y="4311650"/>
            <a:ext cx="571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>
                <a:latin typeface="Calibri" pitchFamily="34" charset="0"/>
              </a:rPr>
              <a:t>Ulk1</a:t>
            </a:r>
          </a:p>
        </p:txBody>
      </p:sp>
      <p:sp>
        <p:nvSpPr>
          <p:cNvPr id="60" name="Parentesi graffa aperta 59">
            <a:extLst/>
          </p:cNvPr>
          <p:cNvSpPr/>
          <p:nvPr/>
        </p:nvSpPr>
        <p:spPr>
          <a:xfrm rot="-5400000">
            <a:off x="3247232" y="4526756"/>
            <a:ext cx="215900" cy="792163"/>
          </a:xfrm>
          <a:prstGeom prst="leftBrace">
            <a:avLst>
              <a:gd name="adj1" fmla="val 8333"/>
              <a:gd name="adj2" fmla="val 50000"/>
            </a:avLst>
          </a:prstGeom>
          <a:ln w="222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1" name="CasellaDiTesto 43">
            <a:extLst/>
          </p:cNvPr>
          <p:cNvSpPr txBox="1">
            <a:spLocks noChangeArrowheads="1"/>
          </p:cNvSpPr>
          <p:nvPr/>
        </p:nvSpPr>
        <p:spPr bwMode="auto">
          <a:xfrm>
            <a:off x="2309813" y="5175250"/>
            <a:ext cx="17764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>
                <a:solidFill>
                  <a:schemeClr val="bg2">
                    <a:lumMod val="75000"/>
                  </a:schemeClr>
                </a:solidFill>
                <a:latin typeface="+mn-lt"/>
                <a:cs typeface="+mn-cs"/>
              </a:rPr>
              <a:t>Protein translation</a:t>
            </a:r>
          </a:p>
        </p:txBody>
      </p:sp>
      <p:cxnSp>
        <p:nvCxnSpPr>
          <p:cNvPr id="62" name="Connettore 2 61">
            <a:extLst/>
          </p:cNvPr>
          <p:cNvCxnSpPr/>
          <p:nvPr/>
        </p:nvCxnSpPr>
        <p:spPr>
          <a:xfrm flipH="1">
            <a:off x="2959100" y="4095750"/>
            <a:ext cx="431800" cy="2159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1 47">
            <a:extLst/>
          </p:cNvPr>
          <p:cNvCxnSpPr/>
          <p:nvPr/>
        </p:nvCxnSpPr>
        <p:spPr>
          <a:xfrm>
            <a:off x="3822700" y="4095750"/>
            <a:ext cx="0" cy="2159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1 48">
            <a:extLst/>
          </p:cNvPr>
          <p:cNvCxnSpPr/>
          <p:nvPr/>
        </p:nvCxnSpPr>
        <p:spPr>
          <a:xfrm>
            <a:off x="3751263" y="4311650"/>
            <a:ext cx="1428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40" name="CasellaDiTesto 61"/>
          <p:cNvSpPr txBox="1">
            <a:spLocks noChangeArrowheads="1"/>
          </p:cNvSpPr>
          <p:nvPr/>
        </p:nvSpPr>
        <p:spPr bwMode="auto">
          <a:xfrm>
            <a:off x="5095875" y="5084763"/>
            <a:ext cx="1347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latin typeface="Calibri" pitchFamily="34" charset="0"/>
              </a:rPr>
              <a:t>Autophagy</a:t>
            </a:r>
          </a:p>
        </p:txBody>
      </p:sp>
      <p:cxnSp>
        <p:nvCxnSpPr>
          <p:cNvPr id="67" name="Connettore 2 66">
            <a:extLst/>
          </p:cNvPr>
          <p:cNvCxnSpPr/>
          <p:nvPr/>
        </p:nvCxnSpPr>
        <p:spPr>
          <a:xfrm flipV="1">
            <a:off x="2238375" y="5175250"/>
            <a:ext cx="0" cy="360363"/>
          </a:xfrm>
          <a:prstGeom prst="straightConnector1">
            <a:avLst/>
          </a:prstGeom>
          <a:ln w="15875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asellaDiTesto 69">
            <a:extLst/>
          </p:cNvPr>
          <p:cNvSpPr txBox="1">
            <a:spLocks noChangeArrowheads="1"/>
          </p:cNvSpPr>
          <p:nvPr/>
        </p:nvSpPr>
        <p:spPr bwMode="auto">
          <a:xfrm>
            <a:off x="4327525" y="4383088"/>
            <a:ext cx="463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>
                <a:solidFill>
                  <a:schemeClr val="bg2">
                    <a:lumMod val="75000"/>
                  </a:schemeClr>
                </a:solidFill>
                <a:latin typeface="+mn-lt"/>
                <a:cs typeface="+mn-cs"/>
              </a:rPr>
              <a:t>HIF</a:t>
            </a:r>
          </a:p>
        </p:txBody>
      </p:sp>
      <p:cxnSp>
        <p:nvCxnSpPr>
          <p:cNvPr id="70" name="Connettore 2 69">
            <a:extLst/>
          </p:cNvPr>
          <p:cNvCxnSpPr>
            <a:endCxn id="69" idx="0"/>
          </p:cNvCxnSpPr>
          <p:nvPr/>
        </p:nvCxnSpPr>
        <p:spPr>
          <a:xfrm>
            <a:off x="4327525" y="4095750"/>
            <a:ext cx="231775" cy="28733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92">
            <a:extLst/>
          </p:cNvPr>
          <p:cNvCxnSpPr/>
          <p:nvPr/>
        </p:nvCxnSpPr>
        <p:spPr>
          <a:xfrm>
            <a:off x="5622925" y="4673600"/>
            <a:ext cx="0" cy="3603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asellaDiTesto 98">
            <a:extLst/>
          </p:cNvPr>
          <p:cNvSpPr txBox="1">
            <a:spLocks noChangeArrowheads="1"/>
          </p:cNvSpPr>
          <p:nvPr/>
        </p:nvSpPr>
        <p:spPr bwMode="auto">
          <a:xfrm>
            <a:off x="3519488" y="5445125"/>
            <a:ext cx="1804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bg2">
                    <a:lumMod val="75000"/>
                  </a:schemeClr>
                </a:solidFill>
                <a:latin typeface="+mn-lt"/>
                <a:cs typeface="+mn-cs"/>
              </a:rPr>
              <a:t>Angiogenesis</a:t>
            </a:r>
            <a:endParaRPr lang="it-IT" sz="1600" dirty="0">
              <a:solidFill>
                <a:schemeClr val="bg2">
                  <a:lumMod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bg2">
                    <a:lumMod val="75000"/>
                  </a:schemeClr>
                </a:solidFill>
                <a:latin typeface="+mn-lt"/>
                <a:cs typeface="+mn-cs"/>
              </a:rPr>
              <a:t>Lymphangiogenesis</a:t>
            </a:r>
            <a:endParaRPr lang="it-IT" sz="1600" dirty="0">
              <a:solidFill>
                <a:schemeClr val="bg2">
                  <a:lumMod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74" name="Connettore 2 73">
            <a:extLst/>
          </p:cNvPr>
          <p:cNvCxnSpPr/>
          <p:nvPr/>
        </p:nvCxnSpPr>
        <p:spPr>
          <a:xfrm flipV="1">
            <a:off x="3492500" y="5545138"/>
            <a:ext cx="0" cy="358775"/>
          </a:xfrm>
          <a:prstGeom prst="straightConnector1">
            <a:avLst/>
          </a:prstGeom>
          <a:ln w="15875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1 48">
            <a:extLst/>
          </p:cNvPr>
          <p:cNvCxnSpPr/>
          <p:nvPr/>
        </p:nvCxnSpPr>
        <p:spPr>
          <a:xfrm>
            <a:off x="3751263" y="2295525"/>
            <a:ext cx="14287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asellaDiTesto 75">
            <a:extLst/>
          </p:cNvPr>
          <p:cNvSpPr txBox="1"/>
          <p:nvPr/>
        </p:nvSpPr>
        <p:spPr>
          <a:xfrm>
            <a:off x="3438525" y="981075"/>
            <a:ext cx="815975" cy="307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latin typeface="+mn-lt"/>
                <a:cs typeface="+mn-cs"/>
              </a:rPr>
              <a:t>PI3K/</a:t>
            </a:r>
            <a:r>
              <a:rPr lang="it-IT" sz="1400" dirty="0" err="1">
                <a:latin typeface="+mn-lt"/>
                <a:cs typeface="+mn-cs"/>
              </a:rPr>
              <a:t>Akt</a:t>
            </a:r>
            <a:endParaRPr lang="it-IT" sz="1400" dirty="0">
              <a:latin typeface="+mn-lt"/>
              <a:cs typeface="+mn-cs"/>
            </a:endParaRPr>
          </a:p>
        </p:txBody>
      </p:sp>
      <p:cxnSp>
        <p:nvCxnSpPr>
          <p:cNvPr id="77" name="Connettore 1 13">
            <a:extLst/>
          </p:cNvPr>
          <p:cNvCxnSpPr/>
          <p:nvPr/>
        </p:nvCxnSpPr>
        <p:spPr>
          <a:xfrm>
            <a:off x="3821113" y="1360488"/>
            <a:ext cx="0" cy="2159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1 48">
            <a:extLst/>
          </p:cNvPr>
          <p:cNvCxnSpPr/>
          <p:nvPr/>
        </p:nvCxnSpPr>
        <p:spPr>
          <a:xfrm>
            <a:off x="3749675" y="1576388"/>
            <a:ext cx="1428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Parentesi graffa chiusa 79">
            <a:extLst/>
          </p:cNvPr>
          <p:cNvSpPr/>
          <p:nvPr/>
        </p:nvSpPr>
        <p:spPr>
          <a:xfrm rot="5400000">
            <a:off x="3387725" y="5326063"/>
            <a:ext cx="300038" cy="1585912"/>
          </a:xfrm>
          <a:prstGeom prst="rightBrac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3" name="CasellaDiTesto 98">
            <a:extLst/>
          </p:cNvPr>
          <p:cNvSpPr txBox="1">
            <a:spLocks noChangeArrowheads="1"/>
          </p:cNvSpPr>
          <p:nvPr/>
        </p:nvSpPr>
        <p:spPr bwMode="auto">
          <a:xfrm>
            <a:off x="2530475" y="6329363"/>
            <a:ext cx="28479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Growth, proliferation, migration</a:t>
            </a:r>
          </a:p>
        </p:txBody>
      </p:sp>
      <p:cxnSp>
        <p:nvCxnSpPr>
          <p:cNvPr id="85" name="Connettore 2 84">
            <a:extLst/>
          </p:cNvPr>
          <p:cNvCxnSpPr/>
          <p:nvPr/>
        </p:nvCxnSpPr>
        <p:spPr>
          <a:xfrm flipV="1">
            <a:off x="2530475" y="6256338"/>
            <a:ext cx="0" cy="358775"/>
          </a:xfrm>
          <a:prstGeom prst="straightConnector1">
            <a:avLst/>
          </a:prstGeom>
          <a:ln w="15875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ttore 1 48">
            <a:extLst/>
          </p:cNvPr>
          <p:cNvCxnSpPr/>
          <p:nvPr/>
        </p:nvCxnSpPr>
        <p:spPr>
          <a:xfrm>
            <a:off x="5551488" y="5032375"/>
            <a:ext cx="1428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splosione: 14 punte 88">
            <a:extLst/>
          </p:cNvPr>
          <p:cNvSpPr/>
          <p:nvPr/>
        </p:nvSpPr>
        <p:spPr>
          <a:xfrm>
            <a:off x="3317875" y="3303588"/>
            <a:ext cx="1152525" cy="7207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90" name="Connettore 2 89">
            <a:extLst/>
          </p:cNvPr>
          <p:cNvCxnSpPr>
            <a:cxnSpLocks/>
          </p:cNvCxnSpPr>
          <p:nvPr/>
        </p:nvCxnSpPr>
        <p:spPr>
          <a:xfrm>
            <a:off x="5118100" y="5097463"/>
            <a:ext cx="0" cy="4397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ttangolo arrotondato 20">
            <a:extLst/>
          </p:cNvPr>
          <p:cNvSpPr/>
          <p:nvPr/>
        </p:nvSpPr>
        <p:spPr>
          <a:xfrm>
            <a:off x="3419475" y="3429000"/>
            <a:ext cx="914400" cy="431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tx1"/>
                </a:solidFill>
              </a:rPr>
              <a:t>mTORC1</a:t>
            </a:r>
          </a:p>
        </p:txBody>
      </p:sp>
      <p:cxnSp>
        <p:nvCxnSpPr>
          <p:cNvPr id="94" name="Connettore 2 93">
            <a:extLst/>
          </p:cNvPr>
          <p:cNvCxnSpPr>
            <a:cxnSpLocks/>
          </p:cNvCxnSpPr>
          <p:nvPr/>
        </p:nvCxnSpPr>
        <p:spPr>
          <a:xfrm>
            <a:off x="4686300" y="3911600"/>
            <a:ext cx="692150" cy="3810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83">
            <a:extLst/>
          </p:cNvPr>
          <p:cNvCxnSpPr/>
          <p:nvPr/>
        </p:nvCxnSpPr>
        <p:spPr>
          <a:xfrm>
            <a:off x="4500563" y="4724400"/>
            <a:ext cx="0" cy="720725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/>
          </p:cNvPr>
          <p:cNvSpPr>
            <a:spLocks noGrp="1"/>
          </p:cNvSpPr>
          <p:nvPr>
            <p:ph idx="1"/>
          </p:nvPr>
        </p:nvSpPr>
        <p:spPr>
          <a:xfrm>
            <a:off x="628650" y="1412875"/>
            <a:ext cx="8335963" cy="5329238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/>
              <a:t>Completed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i="1" dirty="0"/>
              <a:t>“SLAM-1”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/>
              <a:t>phase 1, open label, single arm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/>
              <a:t>Safety of three escalating doses of </a:t>
            </a:r>
            <a:r>
              <a:rPr lang="en-GB" sz="2400" dirty="0" err="1"/>
              <a:t>saracatinib</a:t>
            </a:r>
            <a:r>
              <a:rPr lang="en-GB" sz="2400" dirty="0"/>
              <a:t>, 50-125-175mg die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24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/>
              <a:t>Ongoing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i="1" dirty="0"/>
              <a:t>“SLAM-2”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/>
              <a:t>Safety and efficacy of 125mg of </a:t>
            </a:r>
            <a:r>
              <a:rPr lang="en-GB" sz="2400" dirty="0" err="1"/>
              <a:t>saracatinib</a:t>
            </a:r>
            <a:r>
              <a:rPr lang="en-GB" sz="2400" dirty="0"/>
              <a:t> in LAM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/>
              <a:t>phase 2, open label, single arm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/>
              <a:t>Duration of treatment: </a:t>
            </a:r>
            <a:r>
              <a:rPr lang="en-US" sz="2400" dirty="0"/>
              <a:t>9 months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Inclusion criteria: a recent reduction in forced expiratory volume at 1-second (FEV1) of &gt; 50ml/year</a:t>
            </a:r>
            <a:endParaRPr lang="en-GB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Primary Outcome Measures:      FEV1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Secondary Outcome Measures: AML measured volumetrically on MRI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                                                      Lung Cyst size measured on chest CT   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                                                      serum VEGF-D levels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</p:txBody>
      </p:sp>
      <p:sp>
        <p:nvSpPr>
          <p:cNvPr id="4" name="Rectangle 8">
            <a:extLst/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100806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chemeClr val="bg1"/>
                </a:solidFill>
                <a:latin typeface="+mj-lt"/>
                <a:cs typeface="+mn-cs"/>
              </a:rPr>
              <a:t>Src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+mn-cs"/>
              </a:rPr>
              <a:t> inhibition in LAM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Connettore 1 125"/>
          <p:cNvCxnSpPr/>
          <p:nvPr/>
        </p:nvCxnSpPr>
        <p:spPr>
          <a:xfrm>
            <a:off x="6300788" y="4005263"/>
            <a:ext cx="1428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1692275" y="2781300"/>
            <a:ext cx="1428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entesi quadra chiusa 23"/>
          <p:cNvSpPr/>
          <p:nvPr/>
        </p:nvSpPr>
        <p:spPr>
          <a:xfrm>
            <a:off x="2627313" y="3789363"/>
            <a:ext cx="144462" cy="647700"/>
          </a:xfrm>
          <a:prstGeom prst="rightBracket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bg1"/>
              </a:solidFill>
            </a:endParaRPr>
          </a:p>
        </p:txBody>
      </p:sp>
      <p:cxnSp>
        <p:nvCxnSpPr>
          <p:cNvPr id="56" name="Connettore 1 55"/>
          <p:cNvCxnSpPr/>
          <p:nvPr/>
        </p:nvCxnSpPr>
        <p:spPr>
          <a:xfrm>
            <a:off x="3276600" y="4724400"/>
            <a:ext cx="1428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Parentesi quadra chiusa 67"/>
          <p:cNvSpPr/>
          <p:nvPr/>
        </p:nvSpPr>
        <p:spPr>
          <a:xfrm rot="3600000">
            <a:off x="8143081" y="3113882"/>
            <a:ext cx="144463" cy="647700"/>
          </a:xfrm>
          <a:prstGeom prst="rightBracket">
            <a:avLst/>
          </a:prstGeom>
          <a:noFill/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73" name="Connettore 1 72"/>
          <p:cNvCxnSpPr/>
          <p:nvPr/>
        </p:nvCxnSpPr>
        <p:spPr>
          <a:xfrm>
            <a:off x="6156325" y="2852738"/>
            <a:ext cx="144463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1 80"/>
          <p:cNvCxnSpPr/>
          <p:nvPr/>
        </p:nvCxnSpPr>
        <p:spPr>
          <a:xfrm>
            <a:off x="4500563" y="2565400"/>
            <a:ext cx="142875" cy="0"/>
          </a:xfrm>
          <a:prstGeom prst="line">
            <a:avLst/>
          </a:prstGeom>
          <a:ln w="190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e 49">
            <a:extLst/>
          </p:cNvPr>
          <p:cNvSpPr/>
          <p:nvPr/>
        </p:nvSpPr>
        <p:spPr>
          <a:xfrm>
            <a:off x="3101975" y="1647825"/>
            <a:ext cx="865188" cy="3587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>
                <a:solidFill>
                  <a:schemeClr val="tx1"/>
                </a:solidFill>
              </a:rPr>
              <a:t>TSC1</a:t>
            </a:r>
          </a:p>
        </p:txBody>
      </p:sp>
      <p:sp>
        <p:nvSpPr>
          <p:cNvPr id="52" name="Ovale 51">
            <a:extLst/>
          </p:cNvPr>
          <p:cNvSpPr/>
          <p:nvPr/>
        </p:nvSpPr>
        <p:spPr>
          <a:xfrm>
            <a:off x="3822700" y="1647825"/>
            <a:ext cx="863600" cy="3587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>
                <a:solidFill>
                  <a:schemeClr val="tx1"/>
                </a:solidFill>
              </a:rPr>
              <a:t>TSC2</a:t>
            </a:r>
          </a:p>
        </p:txBody>
      </p:sp>
      <p:cxnSp>
        <p:nvCxnSpPr>
          <p:cNvPr id="53" name="Connettore 1 13">
            <a:extLst/>
          </p:cNvPr>
          <p:cNvCxnSpPr/>
          <p:nvPr/>
        </p:nvCxnSpPr>
        <p:spPr>
          <a:xfrm>
            <a:off x="3822700" y="2079625"/>
            <a:ext cx="0" cy="21590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e 53">
            <a:extLst/>
          </p:cNvPr>
          <p:cNvSpPr/>
          <p:nvPr/>
        </p:nvSpPr>
        <p:spPr>
          <a:xfrm>
            <a:off x="3390900" y="2438400"/>
            <a:ext cx="936625" cy="360363"/>
          </a:xfrm>
          <a:prstGeom prst="ellipse">
            <a:avLst/>
          </a:prstGeom>
          <a:solidFill>
            <a:srgbClr val="C0E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 err="1">
                <a:solidFill>
                  <a:schemeClr val="tx1"/>
                </a:solidFill>
              </a:rPr>
              <a:t>Rheb</a:t>
            </a:r>
            <a:endParaRPr lang="it-IT" sz="1400" dirty="0">
              <a:solidFill>
                <a:schemeClr val="tx1"/>
              </a:solidFill>
            </a:endParaRPr>
          </a:p>
        </p:txBody>
      </p:sp>
      <p:cxnSp>
        <p:nvCxnSpPr>
          <p:cNvPr id="55" name="Connettore 2 54">
            <a:extLst/>
          </p:cNvPr>
          <p:cNvCxnSpPr/>
          <p:nvPr/>
        </p:nvCxnSpPr>
        <p:spPr>
          <a:xfrm>
            <a:off x="3822700" y="2943225"/>
            <a:ext cx="0" cy="2873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39">
            <a:extLst/>
          </p:cNvPr>
          <p:cNvSpPr txBox="1">
            <a:spLocks noChangeArrowheads="1"/>
          </p:cNvSpPr>
          <p:nvPr/>
        </p:nvSpPr>
        <p:spPr bwMode="auto">
          <a:xfrm>
            <a:off x="2527300" y="4383088"/>
            <a:ext cx="603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S6K1</a:t>
            </a:r>
          </a:p>
        </p:txBody>
      </p:sp>
      <p:sp>
        <p:nvSpPr>
          <p:cNvPr id="58" name="CasellaDiTesto 40">
            <a:extLst/>
          </p:cNvPr>
          <p:cNvSpPr txBox="1">
            <a:spLocks noChangeArrowheads="1"/>
          </p:cNvSpPr>
          <p:nvPr/>
        </p:nvSpPr>
        <p:spPr bwMode="auto">
          <a:xfrm>
            <a:off x="3317875" y="4383088"/>
            <a:ext cx="7794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4E-BP1</a:t>
            </a:r>
          </a:p>
        </p:txBody>
      </p:sp>
      <p:sp>
        <p:nvSpPr>
          <p:cNvPr id="41999" name="CasellaDiTesto 41"/>
          <p:cNvSpPr txBox="1">
            <a:spLocks noChangeArrowheads="1"/>
          </p:cNvSpPr>
          <p:nvPr/>
        </p:nvSpPr>
        <p:spPr bwMode="auto">
          <a:xfrm>
            <a:off x="5295900" y="4311650"/>
            <a:ext cx="571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>
                <a:latin typeface="Calibri" pitchFamily="34" charset="0"/>
              </a:rPr>
              <a:t>Ulk1</a:t>
            </a:r>
          </a:p>
        </p:txBody>
      </p:sp>
      <p:sp>
        <p:nvSpPr>
          <p:cNvPr id="60" name="Parentesi graffa aperta 59">
            <a:extLst/>
          </p:cNvPr>
          <p:cNvSpPr/>
          <p:nvPr/>
        </p:nvSpPr>
        <p:spPr>
          <a:xfrm rot="-5400000">
            <a:off x="3247232" y="4526756"/>
            <a:ext cx="215900" cy="792163"/>
          </a:xfrm>
          <a:prstGeom prst="leftBrace">
            <a:avLst>
              <a:gd name="adj1" fmla="val 8333"/>
              <a:gd name="adj2" fmla="val 50000"/>
            </a:avLst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1" name="CasellaDiTesto 43">
            <a:extLst/>
          </p:cNvPr>
          <p:cNvSpPr txBox="1">
            <a:spLocks noChangeArrowheads="1"/>
          </p:cNvSpPr>
          <p:nvPr/>
        </p:nvSpPr>
        <p:spPr bwMode="auto">
          <a:xfrm>
            <a:off x="2309813" y="5175250"/>
            <a:ext cx="17764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Protein</a:t>
            </a:r>
            <a:r>
              <a:rPr lang="it-IT" sz="1600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 </a:t>
            </a:r>
            <a:r>
              <a:rPr lang="it-IT" sz="1600" dirty="0" err="1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translation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62" name="Connettore 2 61">
            <a:extLst/>
          </p:cNvPr>
          <p:cNvCxnSpPr/>
          <p:nvPr/>
        </p:nvCxnSpPr>
        <p:spPr>
          <a:xfrm flipH="1">
            <a:off x="2959100" y="4095750"/>
            <a:ext cx="431800" cy="215900"/>
          </a:xfrm>
          <a:prstGeom prst="straightConnector1">
            <a:avLst/>
          </a:prstGeom>
          <a:ln w="190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1 47">
            <a:extLst/>
          </p:cNvPr>
          <p:cNvCxnSpPr/>
          <p:nvPr/>
        </p:nvCxnSpPr>
        <p:spPr>
          <a:xfrm>
            <a:off x="3822700" y="4095750"/>
            <a:ext cx="0" cy="2159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1 48">
            <a:extLst/>
          </p:cNvPr>
          <p:cNvCxnSpPr/>
          <p:nvPr/>
        </p:nvCxnSpPr>
        <p:spPr>
          <a:xfrm>
            <a:off x="3751263" y="4311650"/>
            <a:ext cx="14287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05" name="CasellaDiTesto 61"/>
          <p:cNvSpPr txBox="1">
            <a:spLocks noChangeArrowheads="1"/>
          </p:cNvSpPr>
          <p:nvPr/>
        </p:nvSpPr>
        <p:spPr bwMode="auto">
          <a:xfrm>
            <a:off x="5095875" y="5084763"/>
            <a:ext cx="1347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latin typeface="Calibri" pitchFamily="34" charset="0"/>
              </a:rPr>
              <a:t>Autophagy</a:t>
            </a:r>
          </a:p>
        </p:txBody>
      </p:sp>
      <p:cxnSp>
        <p:nvCxnSpPr>
          <p:cNvPr id="67" name="Connettore 2 66">
            <a:extLst/>
          </p:cNvPr>
          <p:cNvCxnSpPr/>
          <p:nvPr/>
        </p:nvCxnSpPr>
        <p:spPr>
          <a:xfrm flipV="1">
            <a:off x="2268538" y="5175250"/>
            <a:ext cx="0" cy="360363"/>
          </a:xfrm>
          <a:prstGeom prst="straightConnector1">
            <a:avLst/>
          </a:prstGeom>
          <a:ln w="15875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asellaDiTesto 69">
            <a:extLst/>
          </p:cNvPr>
          <p:cNvSpPr txBox="1">
            <a:spLocks noChangeArrowheads="1"/>
          </p:cNvSpPr>
          <p:nvPr/>
        </p:nvSpPr>
        <p:spPr bwMode="auto">
          <a:xfrm>
            <a:off x="4327525" y="4383088"/>
            <a:ext cx="463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HIF</a:t>
            </a:r>
          </a:p>
        </p:txBody>
      </p:sp>
      <p:cxnSp>
        <p:nvCxnSpPr>
          <p:cNvPr id="70" name="Connettore 2 69">
            <a:extLst/>
          </p:cNvPr>
          <p:cNvCxnSpPr>
            <a:endCxn id="69" idx="0"/>
          </p:cNvCxnSpPr>
          <p:nvPr/>
        </p:nvCxnSpPr>
        <p:spPr>
          <a:xfrm>
            <a:off x="4327525" y="4095750"/>
            <a:ext cx="231775" cy="287338"/>
          </a:xfrm>
          <a:prstGeom prst="straightConnector1">
            <a:avLst/>
          </a:prstGeom>
          <a:ln w="15875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92">
            <a:extLst/>
          </p:cNvPr>
          <p:cNvCxnSpPr/>
          <p:nvPr/>
        </p:nvCxnSpPr>
        <p:spPr>
          <a:xfrm>
            <a:off x="5622925" y="4673600"/>
            <a:ext cx="0" cy="3603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asellaDiTesto 98">
            <a:extLst/>
          </p:cNvPr>
          <p:cNvSpPr txBox="1">
            <a:spLocks noChangeArrowheads="1"/>
          </p:cNvSpPr>
          <p:nvPr/>
        </p:nvSpPr>
        <p:spPr bwMode="auto">
          <a:xfrm>
            <a:off x="3519488" y="5445125"/>
            <a:ext cx="1804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Angiogenesis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Lymphangiogenesis</a:t>
            </a:r>
            <a:endParaRPr lang="it-IT" sz="1600" dirty="0">
              <a:solidFill>
                <a:schemeClr val="bg1">
                  <a:lumMod val="6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74" name="Connettore 2 73">
            <a:extLst/>
          </p:cNvPr>
          <p:cNvCxnSpPr/>
          <p:nvPr/>
        </p:nvCxnSpPr>
        <p:spPr>
          <a:xfrm flipV="1">
            <a:off x="3492500" y="5545138"/>
            <a:ext cx="0" cy="358775"/>
          </a:xfrm>
          <a:prstGeom prst="straightConnector1">
            <a:avLst/>
          </a:prstGeom>
          <a:ln w="15875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1 48">
            <a:extLst/>
          </p:cNvPr>
          <p:cNvCxnSpPr/>
          <p:nvPr/>
        </p:nvCxnSpPr>
        <p:spPr>
          <a:xfrm>
            <a:off x="3751263" y="2295525"/>
            <a:ext cx="14287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asellaDiTesto 75">
            <a:extLst/>
          </p:cNvPr>
          <p:cNvSpPr txBox="1"/>
          <p:nvPr/>
        </p:nvSpPr>
        <p:spPr>
          <a:xfrm>
            <a:off x="3438525" y="981075"/>
            <a:ext cx="822325" cy="307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 err="1">
                <a:latin typeface="+mn-lt"/>
                <a:cs typeface="+mn-cs"/>
              </a:rPr>
              <a:t>Akt</a:t>
            </a:r>
            <a:r>
              <a:rPr lang="it-IT" sz="1400" dirty="0">
                <a:latin typeface="+mn-lt"/>
                <a:cs typeface="+mn-cs"/>
              </a:rPr>
              <a:t>/PI3K</a:t>
            </a:r>
          </a:p>
        </p:txBody>
      </p:sp>
      <p:cxnSp>
        <p:nvCxnSpPr>
          <p:cNvPr id="77" name="Connettore 1 13">
            <a:extLst/>
          </p:cNvPr>
          <p:cNvCxnSpPr/>
          <p:nvPr/>
        </p:nvCxnSpPr>
        <p:spPr>
          <a:xfrm>
            <a:off x="3821113" y="1360488"/>
            <a:ext cx="0" cy="2159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1 48">
            <a:extLst/>
          </p:cNvPr>
          <p:cNvCxnSpPr/>
          <p:nvPr/>
        </p:nvCxnSpPr>
        <p:spPr>
          <a:xfrm>
            <a:off x="3749675" y="1576388"/>
            <a:ext cx="1428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Parentesi graffa chiusa 79">
            <a:extLst/>
          </p:cNvPr>
          <p:cNvSpPr/>
          <p:nvPr/>
        </p:nvSpPr>
        <p:spPr>
          <a:xfrm rot="5400000">
            <a:off x="3387725" y="5326063"/>
            <a:ext cx="300038" cy="1585912"/>
          </a:xfrm>
          <a:prstGeom prst="rightBrac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3" name="CasellaDiTesto 98">
            <a:extLst/>
          </p:cNvPr>
          <p:cNvSpPr txBox="1">
            <a:spLocks noChangeArrowheads="1"/>
          </p:cNvSpPr>
          <p:nvPr/>
        </p:nvSpPr>
        <p:spPr bwMode="auto">
          <a:xfrm>
            <a:off x="2530475" y="6329363"/>
            <a:ext cx="28479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Growth, proliferation, migration</a:t>
            </a:r>
          </a:p>
        </p:txBody>
      </p:sp>
      <p:cxnSp>
        <p:nvCxnSpPr>
          <p:cNvPr id="85" name="Connettore 2 84">
            <a:extLst/>
          </p:cNvPr>
          <p:cNvCxnSpPr/>
          <p:nvPr/>
        </p:nvCxnSpPr>
        <p:spPr>
          <a:xfrm flipV="1">
            <a:off x="2530475" y="6256338"/>
            <a:ext cx="0" cy="358775"/>
          </a:xfrm>
          <a:prstGeom prst="straightConnector1">
            <a:avLst/>
          </a:prstGeom>
          <a:ln w="15875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ttore 1 48">
            <a:extLst/>
          </p:cNvPr>
          <p:cNvCxnSpPr/>
          <p:nvPr/>
        </p:nvCxnSpPr>
        <p:spPr>
          <a:xfrm>
            <a:off x="5551488" y="5032375"/>
            <a:ext cx="1428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splosione: 14 punte 88">
            <a:extLst/>
          </p:cNvPr>
          <p:cNvSpPr/>
          <p:nvPr/>
        </p:nvSpPr>
        <p:spPr>
          <a:xfrm>
            <a:off x="3317875" y="3303588"/>
            <a:ext cx="1152525" cy="7207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90" name="Connettore 2 89">
            <a:extLst/>
          </p:cNvPr>
          <p:cNvCxnSpPr>
            <a:cxnSpLocks/>
          </p:cNvCxnSpPr>
          <p:nvPr/>
        </p:nvCxnSpPr>
        <p:spPr>
          <a:xfrm>
            <a:off x="5118100" y="5097463"/>
            <a:ext cx="0" cy="4397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ttangolo arrotondato 20">
            <a:extLst/>
          </p:cNvPr>
          <p:cNvSpPr/>
          <p:nvPr/>
        </p:nvSpPr>
        <p:spPr>
          <a:xfrm>
            <a:off x="3419475" y="3429000"/>
            <a:ext cx="914400" cy="431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tx1"/>
                </a:solidFill>
              </a:rPr>
              <a:t>mTORC1</a:t>
            </a:r>
          </a:p>
        </p:txBody>
      </p:sp>
      <p:cxnSp>
        <p:nvCxnSpPr>
          <p:cNvPr id="5" name="Connettore diritto 4">
            <a:extLst/>
          </p:cNvPr>
          <p:cNvCxnSpPr>
            <a:cxnSpLocks/>
          </p:cNvCxnSpPr>
          <p:nvPr/>
        </p:nvCxnSpPr>
        <p:spPr>
          <a:xfrm>
            <a:off x="3203575" y="960438"/>
            <a:ext cx="0" cy="30797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arentesi quadra aperta 6">
            <a:extLst/>
          </p:cNvPr>
          <p:cNvSpPr/>
          <p:nvPr/>
        </p:nvSpPr>
        <p:spPr>
          <a:xfrm>
            <a:off x="2714625" y="1123950"/>
            <a:ext cx="488950" cy="2635250"/>
          </a:xfrm>
          <a:prstGeom prst="leftBracket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78" name="Connettore 1 50">
            <a:extLst/>
          </p:cNvPr>
          <p:cNvCxnSpPr>
            <a:cxnSpLocks/>
          </p:cNvCxnSpPr>
          <p:nvPr/>
        </p:nvCxnSpPr>
        <p:spPr>
          <a:xfrm>
            <a:off x="4559300" y="1123950"/>
            <a:ext cx="736600" cy="52387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2 83">
            <a:extLst/>
          </p:cNvPr>
          <p:cNvCxnSpPr>
            <a:cxnSpLocks/>
          </p:cNvCxnSpPr>
          <p:nvPr/>
        </p:nvCxnSpPr>
        <p:spPr>
          <a:xfrm>
            <a:off x="4686300" y="3911600"/>
            <a:ext cx="692150" cy="3810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/>
          </p:cNvPr>
          <p:cNvCxnSpPr>
            <a:cxnSpLocks/>
          </p:cNvCxnSpPr>
          <p:nvPr/>
        </p:nvCxnSpPr>
        <p:spPr>
          <a:xfrm flipV="1">
            <a:off x="5148263" y="1516063"/>
            <a:ext cx="331787" cy="32861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28" name="CasellaDiTesto 61"/>
          <p:cNvSpPr txBox="1">
            <a:spLocks noChangeArrowheads="1"/>
          </p:cNvSpPr>
          <p:nvPr/>
        </p:nvSpPr>
        <p:spPr bwMode="auto">
          <a:xfrm>
            <a:off x="5219700" y="1660525"/>
            <a:ext cx="124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latin typeface="Calibri" pitchFamily="34" charset="0"/>
              </a:rPr>
              <a:t>Apoptosis</a:t>
            </a:r>
          </a:p>
        </p:txBody>
      </p:sp>
      <p:cxnSp>
        <p:nvCxnSpPr>
          <p:cNvPr id="87" name="Connettore 2 86">
            <a:extLst/>
          </p:cNvPr>
          <p:cNvCxnSpPr/>
          <p:nvPr/>
        </p:nvCxnSpPr>
        <p:spPr>
          <a:xfrm flipV="1">
            <a:off x="6443663" y="1701800"/>
            <a:ext cx="0" cy="35877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8">
            <a:extLst/>
          </p:cNvPr>
          <p:cNvSpPr txBox="1">
            <a:spLocks noChangeArrowheads="1"/>
          </p:cNvSpPr>
          <p:nvPr/>
        </p:nvSpPr>
        <p:spPr bwMode="auto">
          <a:xfrm>
            <a:off x="0" y="-100013"/>
            <a:ext cx="9144000" cy="865188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80000"/>
              <a:buFont typeface="Wingdings" pitchFamily="2" charset="2"/>
              <a:buNone/>
              <a:defRPr/>
            </a:pPr>
            <a:r>
              <a:rPr lang="en-US" sz="4000" kern="0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LAM - Pathogenesis</a:t>
            </a:r>
            <a:endParaRPr lang="en-GB" sz="4000" kern="0" dirty="0">
              <a:solidFill>
                <a:schemeClr val="bg1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9" name="Connettore 1 83">
            <a:extLst/>
          </p:cNvPr>
          <p:cNvCxnSpPr/>
          <p:nvPr/>
        </p:nvCxnSpPr>
        <p:spPr>
          <a:xfrm>
            <a:off x="4500563" y="4724400"/>
            <a:ext cx="0" cy="720725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Connettore 1 125"/>
          <p:cNvCxnSpPr/>
          <p:nvPr/>
        </p:nvCxnSpPr>
        <p:spPr>
          <a:xfrm>
            <a:off x="6300788" y="4005263"/>
            <a:ext cx="1428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1692275" y="2781300"/>
            <a:ext cx="1428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entesi quadra chiusa 23"/>
          <p:cNvSpPr/>
          <p:nvPr/>
        </p:nvSpPr>
        <p:spPr>
          <a:xfrm>
            <a:off x="2627313" y="3789363"/>
            <a:ext cx="144462" cy="647700"/>
          </a:xfrm>
          <a:prstGeom prst="rightBracket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bg1"/>
              </a:solidFill>
            </a:endParaRPr>
          </a:p>
        </p:txBody>
      </p:sp>
      <p:cxnSp>
        <p:nvCxnSpPr>
          <p:cNvPr id="56" name="Connettore 1 55"/>
          <p:cNvCxnSpPr/>
          <p:nvPr/>
        </p:nvCxnSpPr>
        <p:spPr>
          <a:xfrm>
            <a:off x="3276600" y="4724400"/>
            <a:ext cx="1428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Parentesi quadra chiusa 67"/>
          <p:cNvSpPr/>
          <p:nvPr/>
        </p:nvSpPr>
        <p:spPr>
          <a:xfrm rot="3600000">
            <a:off x="8143081" y="3113882"/>
            <a:ext cx="144463" cy="647700"/>
          </a:xfrm>
          <a:prstGeom prst="rightBracket">
            <a:avLst/>
          </a:prstGeom>
          <a:noFill/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73" name="Connettore 1 72"/>
          <p:cNvCxnSpPr/>
          <p:nvPr/>
        </p:nvCxnSpPr>
        <p:spPr>
          <a:xfrm>
            <a:off x="6156325" y="2852738"/>
            <a:ext cx="144463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1 80"/>
          <p:cNvCxnSpPr/>
          <p:nvPr/>
        </p:nvCxnSpPr>
        <p:spPr>
          <a:xfrm>
            <a:off x="4500563" y="2565400"/>
            <a:ext cx="142875" cy="0"/>
          </a:xfrm>
          <a:prstGeom prst="line">
            <a:avLst/>
          </a:prstGeom>
          <a:ln w="190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">
            <a:extLst/>
          </p:cNvPr>
          <p:cNvSpPr txBox="1">
            <a:spLocks noChangeArrowheads="1"/>
          </p:cNvSpPr>
          <p:nvPr/>
        </p:nvSpPr>
        <p:spPr bwMode="auto">
          <a:xfrm>
            <a:off x="0" y="-100013"/>
            <a:ext cx="9144000" cy="865188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80000"/>
              <a:buFont typeface="Wingdings" pitchFamily="2" charset="2"/>
              <a:buNone/>
              <a:defRPr/>
            </a:pPr>
            <a:r>
              <a:rPr lang="en-US" sz="4000" kern="0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LAM - Pathogenesis</a:t>
            </a:r>
            <a:endParaRPr lang="en-GB" sz="4000" kern="0" dirty="0">
              <a:solidFill>
                <a:schemeClr val="bg1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50" name="Ovale 49">
            <a:extLst/>
          </p:cNvPr>
          <p:cNvSpPr/>
          <p:nvPr/>
        </p:nvSpPr>
        <p:spPr>
          <a:xfrm>
            <a:off x="5435600" y="1647825"/>
            <a:ext cx="865188" cy="3587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>
                <a:solidFill>
                  <a:schemeClr val="tx1"/>
                </a:solidFill>
              </a:rPr>
              <a:t>TSC1</a:t>
            </a:r>
          </a:p>
        </p:txBody>
      </p:sp>
      <p:sp>
        <p:nvSpPr>
          <p:cNvPr id="52" name="Ovale 51">
            <a:extLst/>
          </p:cNvPr>
          <p:cNvSpPr/>
          <p:nvPr/>
        </p:nvSpPr>
        <p:spPr>
          <a:xfrm>
            <a:off x="6156325" y="1647825"/>
            <a:ext cx="863600" cy="3587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>
                <a:solidFill>
                  <a:schemeClr val="tx1"/>
                </a:solidFill>
              </a:rPr>
              <a:t>TSC2</a:t>
            </a:r>
          </a:p>
        </p:txBody>
      </p:sp>
      <p:cxnSp>
        <p:nvCxnSpPr>
          <p:cNvPr id="53" name="Connettore 1 13">
            <a:extLst/>
          </p:cNvPr>
          <p:cNvCxnSpPr/>
          <p:nvPr/>
        </p:nvCxnSpPr>
        <p:spPr>
          <a:xfrm>
            <a:off x="6156325" y="2079625"/>
            <a:ext cx="0" cy="21590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e 53">
            <a:extLst/>
          </p:cNvPr>
          <p:cNvSpPr/>
          <p:nvPr/>
        </p:nvSpPr>
        <p:spPr>
          <a:xfrm>
            <a:off x="5716588" y="2438400"/>
            <a:ext cx="936625" cy="360363"/>
          </a:xfrm>
          <a:prstGeom prst="ellipse">
            <a:avLst/>
          </a:prstGeom>
          <a:solidFill>
            <a:srgbClr val="C0E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 err="1">
                <a:solidFill>
                  <a:schemeClr val="tx1"/>
                </a:solidFill>
              </a:rPr>
              <a:t>Rheb</a:t>
            </a:r>
            <a:endParaRPr lang="it-IT" sz="1400" dirty="0">
              <a:solidFill>
                <a:schemeClr val="tx1"/>
              </a:solidFill>
            </a:endParaRPr>
          </a:p>
        </p:txBody>
      </p:sp>
      <p:cxnSp>
        <p:nvCxnSpPr>
          <p:cNvPr id="55" name="Connettore 2 54">
            <a:extLst/>
          </p:cNvPr>
          <p:cNvCxnSpPr/>
          <p:nvPr/>
        </p:nvCxnSpPr>
        <p:spPr>
          <a:xfrm>
            <a:off x="6156325" y="2943225"/>
            <a:ext cx="0" cy="2873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39">
            <a:extLst/>
          </p:cNvPr>
          <p:cNvSpPr txBox="1">
            <a:spLocks noChangeArrowheads="1"/>
          </p:cNvSpPr>
          <p:nvPr/>
        </p:nvSpPr>
        <p:spPr bwMode="auto">
          <a:xfrm>
            <a:off x="4860925" y="4383088"/>
            <a:ext cx="603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</a:rPr>
              <a:t>S6K1</a:t>
            </a:r>
          </a:p>
        </p:txBody>
      </p:sp>
      <p:sp>
        <p:nvSpPr>
          <p:cNvPr id="58" name="CasellaDiTesto 40">
            <a:extLst/>
          </p:cNvPr>
          <p:cNvSpPr txBox="1">
            <a:spLocks noChangeArrowheads="1"/>
          </p:cNvSpPr>
          <p:nvPr/>
        </p:nvSpPr>
        <p:spPr bwMode="auto">
          <a:xfrm>
            <a:off x="5651500" y="4383088"/>
            <a:ext cx="7794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</a:rPr>
              <a:t>4E-BP1</a:t>
            </a:r>
          </a:p>
        </p:txBody>
      </p:sp>
      <p:sp>
        <p:nvSpPr>
          <p:cNvPr id="59" name="CasellaDiTesto 41"/>
          <p:cNvSpPr txBox="1">
            <a:spLocks noChangeArrowheads="1"/>
          </p:cNvSpPr>
          <p:nvPr/>
        </p:nvSpPr>
        <p:spPr bwMode="auto">
          <a:xfrm>
            <a:off x="7631113" y="4311650"/>
            <a:ext cx="571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>
                <a:latin typeface="Calibri" pitchFamily="34" charset="0"/>
              </a:rPr>
              <a:t>Ulk1</a:t>
            </a:r>
          </a:p>
        </p:txBody>
      </p:sp>
      <p:sp>
        <p:nvSpPr>
          <p:cNvPr id="60" name="Parentesi graffa aperta 59">
            <a:extLst/>
          </p:cNvPr>
          <p:cNvSpPr/>
          <p:nvPr/>
        </p:nvSpPr>
        <p:spPr>
          <a:xfrm rot="-5400000">
            <a:off x="5580857" y="4526756"/>
            <a:ext cx="215900" cy="792163"/>
          </a:xfrm>
          <a:prstGeom prst="leftBrace">
            <a:avLst>
              <a:gd name="adj1" fmla="val 8333"/>
              <a:gd name="adj2" fmla="val 50000"/>
            </a:avLst>
          </a:prstGeom>
          <a:ln w="222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1" name="CasellaDiTesto 43">
            <a:extLst/>
          </p:cNvPr>
          <p:cNvSpPr txBox="1">
            <a:spLocks noChangeArrowheads="1"/>
          </p:cNvSpPr>
          <p:nvPr/>
        </p:nvSpPr>
        <p:spPr bwMode="auto">
          <a:xfrm>
            <a:off x="4643438" y="5175250"/>
            <a:ext cx="17764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Protein</a:t>
            </a:r>
            <a:r>
              <a:rPr lang="it-IT" sz="1600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it-IT" sz="1600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translation</a:t>
            </a:r>
            <a:endParaRPr lang="it-IT" sz="1600" dirty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62" name="Connettore 2 61">
            <a:extLst/>
          </p:cNvPr>
          <p:cNvCxnSpPr/>
          <p:nvPr/>
        </p:nvCxnSpPr>
        <p:spPr>
          <a:xfrm flipH="1">
            <a:off x="5292725" y="4095750"/>
            <a:ext cx="431800" cy="215900"/>
          </a:xfrm>
          <a:prstGeom prst="straightConnector1">
            <a:avLst/>
          </a:prstGeom>
          <a:ln w="1905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1 47">
            <a:extLst/>
          </p:cNvPr>
          <p:cNvCxnSpPr/>
          <p:nvPr/>
        </p:nvCxnSpPr>
        <p:spPr>
          <a:xfrm>
            <a:off x="6148388" y="4095750"/>
            <a:ext cx="0" cy="215900"/>
          </a:xfrm>
          <a:prstGeom prst="line">
            <a:avLst/>
          </a:prstGeo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1 48">
            <a:extLst/>
          </p:cNvPr>
          <p:cNvCxnSpPr/>
          <p:nvPr/>
        </p:nvCxnSpPr>
        <p:spPr>
          <a:xfrm>
            <a:off x="6084888" y="4311650"/>
            <a:ext cx="142875" cy="0"/>
          </a:xfrm>
          <a:prstGeom prst="line">
            <a:avLst/>
          </a:prstGeo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sellaDiTesto 61"/>
          <p:cNvSpPr txBox="1">
            <a:spLocks noChangeArrowheads="1"/>
          </p:cNvSpPr>
          <p:nvPr/>
        </p:nvSpPr>
        <p:spPr bwMode="auto">
          <a:xfrm>
            <a:off x="7431088" y="5084763"/>
            <a:ext cx="13477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latin typeface="Calibri" pitchFamily="34" charset="0"/>
              </a:rPr>
              <a:t>Autophagy</a:t>
            </a:r>
          </a:p>
        </p:txBody>
      </p:sp>
      <p:cxnSp>
        <p:nvCxnSpPr>
          <p:cNvPr id="67" name="Connettore 2 66">
            <a:extLst/>
          </p:cNvPr>
          <p:cNvCxnSpPr/>
          <p:nvPr/>
        </p:nvCxnSpPr>
        <p:spPr>
          <a:xfrm flipV="1">
            <a:off x="4643438" y="5175250"/>
            <a:ext cx="0" cy="360363"/>
          </a:xfrm>
          <a:prstGeom prst="straightConnector1">
            <a:avLst/>
          </a:prstGeom>
          <a:ln w="15875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asellaDiTesto 69">
            <a:extLst/>
          </p:cNvPr>
          <p:cNvSpPr txBox="1">
            <a:spLocks noChangeArrowheads="1"/>
          </p:cNvSpPr>
          <p:nvPr/>
        </p:nvSpPr>
        <p:spPr bwMode="auto">
          <a:xfrm>
            <a:off x="6661150" y="4383088"/>
            <a:ext cx="463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</a:rPr>
              <a:t>HIF</a:t>
            </a:r>
          </a:p>
        </p:txBody>
      </p:sp>
      <p:cxnSp>
        <p:nvCxnSpPr>
          <p:cNvPr id="70" name="Connettore 2 69">
            <a:extLst/>
          </p:cNvPr>
          <p:cNvCxnSpPr>
            <a:endCxn id="69" idx="0"/>
          </p:cNvCxnSpPr>
          <p:nvPr/>
        </p:nvCxnSpPr>
        <p:spPr>
          <a:xfrm>
            <a:off x="6661150" y="4095750"/>
            <a:ext cx="231775" cy="287338"/>
          </a:xfrm>
          <a:prstGeom prst="straightConnector1">
            <a:avLst/>
          </a:prstGeom>
          <a:ln w="15875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92">
            <a:extLst/>
          </p:cNvPr>
          <p:cNvCxnSpPr/>
          <p:nvPr/>
        </p:nvCxnSpPr>
        <p:spPr>
          <a:xfrm>
            <a:off x="7956550" y="4673600"/>
            <a:ext cx="0" cy="3603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asellaDiTesto 98">
            <a:extLst/>
          </p:cNvPr>
          <p:cNvSpPr txBox="1">
            <a:spLocks noChangeArrowheads="1"/>
          </p:cNvSpPr>
          <p:nvPr/>
        </p:nvSpPr>
        <p:spPr bwMode="auto">
          <a:xfrm>
            <a:off x="5853113" y="5445125"/>
            <a:ext cx="1804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Angiogenesis</a:t>
            </a:r>
            <a:endParaRPr lang="it-IT" sz="1600" dirty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Lymphangiogenesis</a:t>
            </a:r>
            <a:endParaRPr lang="it-IT" sz="1600" dirty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74" name="Connettore 2 73">
            <a:extLst/>
          </p:cNvPr>
          <p:cNvCxnSpPr/>
          <p:nvPr/>
        </p:nvCxnSpPr>
        <p:spPr>
          <a:xfrm flipV="1">
            <a:off x="5826125" y="5545138"/>
            <a:ext cx="0" cy="358775"/>
          </a:xfrm>
          <a:prstGeom prst="straightConnector1">
            <a:avLst/>
          </a:prstGeom>
          <a:ln w="15875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1 48">
            <a:extLst/>
          </p:cNvPr>
          <p:cNvCxnSpPr/>
          <p:nvPr/>
        </p:nvCxnSpPr>
        <p:spPr>
          <a:xfrm>
            <a:off x="6084888" y="2295525"/>
            <a:ext cx="14287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asellaDiTesto 75">
            <a:extLst/>
          </p:cNvPr>
          <p:cNvSpPr txBox="1"/>
          <p:nvPr/>
        </p:nvSpPr>
        <p:spPr>
          <a:xfrm>
            <a:off x="5772150" y="981075"/>
            <a:ext cx="822325" cy="307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 err="1">
                <a:latin typeface="+mn-lt"/>
                <a:cs typeface="+mn-cs"/>
              </a:rPr>
              <a:t>Akt</a:t>
            </a:r>
            <a:r>
              <a:rPr lang="it-IT" sz="1400" dirty="0">
                <a:latin typeface="+mn-lt"/>
                <a:cs typeface="+mn-cs"/>
              </a:rPr>
              <a:t>/PI3K</a:t>
            </a:r>
          </a:p>
        </p:txBody>
      </p:sp>
      <p:cxnSp>
        <p:nvCxnSpPr>
          <p:cNvPr id="77" name="Connettore 1 13">
            <a:extLst/>
          </p:cNvPr>
          <p:cNvCxnSpPr/>
          <p:nvPr/>
        </p:nvCxnSpPr>
        <p:spPr>
          <a:xfrm>
            <a:off x="6156325" y="1360488"/>
            <a:ext cx="0" cy="2159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1 48">
            <a:extLst/>
          </p:cNvPr>
          <p:cNvCxnSpPr/>
          <p:nvPr/>
        </p:nvCxnSpPr>
        <p:spPr>
          <a:xfrm>
            <a:off x="6084888" y="1576388"/>
            <a:ext cx="1428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Parentesi graffa chiusa 79">
            <a:extLst/>
          </p:cNvPr>
          <p:cNvSpPr/>
          <p:nvPr/>
        </p:nvSpPr>
        <p:spPr>
          <a:xfrm rot="5400000">
            <a:off x="5722938" y="5326062"/>
            <a:ext cx="300038" cy="1585913"/>
          </a:xfrm>
          <a:prstGeom prst="rightBrac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3" name="CasellaDiTesto 98">
            <a:extLst/>
          </p:cNvPr>
          <p:cNvSpPr txBox="1">
            <a:spLocks noChangeArrowheads="1"/>
          </p:cNvSpPr>
          <p:nvPr/>
        </p:nvSpPr>
        <p:spPr bwMode="auto">
          <a:xfrm>
            <a:off x="4865688" y="6329363"/>
            <a:ext cx="28463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Growth, proliferation, migration</a:t>
            </a:r>
          </a:p>
        </p:txBody>
      </p:sp>
      <p:cxnSp>
        <p:nvCxnSpPr>
          <p:cNvPr id="85" name="Connettore 2 84">
            <a:extLst/>
          </p:cNvPr>
          <p:cNvCxnSpPr/>
          <p:nvPr/>
        </p:nvCxnSpPr>
        <p:spPr>
          <a:xfrm flipV="1">
            <a:off x="4865688" y="6256338"/>
            <a:ext cx="0" cy="358775"/>
          </a:xfrm>
          <a:prstGeom prst="straightConnector1">
            <a:avLst/>
          </a:prstGeom>
          <a:ln w="15875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ttore 1 48">
            <a:extLst/>
          </p:cNvPr>
          <p:cNvCxnSpPr/>
          <p:nvPr/>
        </p:nvCxnSpPr>
        <p:spPr>
          <a:xfrm>
            <a:off x="7885113" y="5032375"/>
            <a:ext cx="1428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splosione: 14 punte 88">
            <a:extLst/>
          </p:cNvPr>
          <p:cNvSpPr/>
          <p:nvPr/>
        </p:nvSpPr>
        <p:spPr>
          <a:xfrm>
            <a:off x="5653088" y="3303588"/>
            <a:ext cx="1150937" cy="7207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90" name="Connettore 2 89">
            <a:extLst/>
          </p:cNvPr>
          <p:cNvCxnSpPr>
            <a:cxnSpLocks/>
          </p:cNvCxnSpPr>
          <p:nvPr/>
        </p:nvCxnSpPr>
        <p:spPr>
          <a:xfrm>
            <a:off x="7451725" y="5097463"/>
            <a:ext cx="0" cy="4397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ttangolo arrotondato 20">
            <a:extLst/>
          </p:cNvPr>
          <p:cNvSpPr/>
          <p:nvPr/>
        </p:nvSpPr>
        <p:spPr>
          <a:xfrm>
            <a:off x="5745163" y="3429000"/>
            <a:ext cx="914400" cy="431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tx1"/>
                </a:solidFill>
              </a:rPr>
              <a:t>mTORC1</a:t>
            </a:r>
          </a:p>
        </p:txBody>
      </p:sp>
      <p:cxnSp>
        <p:nvCxnSpPr>
          <p:cNvPr id="5" name="Connettore diritto 4">
            <a:extLst/>
          </p:cNvPr>
          <p:cNvCxnSpPr>
            <a:cxnSpLocks/>
          </p:cNvCxnSpPr>
          <p:nvPr/>
        </p:nvCxnSpPr>
        <p:spPr>
          <a:xfrm>
            <a:off x="5537200" y="960438"/>
            <a:ext cx="0" cy="30797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arentesi quadra aperta 6">
            <a:extLst/>
          </p:cNvPr>
          <p:cNvSpPr/>
          <p:nvPr/>
        </p:nvSpPr>
        <p:spPr>
          <a:xfrm>
            <a:off x="5049838" y="1123950"/>
            <a:ext cx="487362" cy="2635250"/>
          </a:xfrm>
          <a:prstGeom prst="leftBracket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78" name="Connettore 1 50">
            <a:extLst/>
          </p:cNvPr>
          <p:cNvCxnSpPr>
            <a:cxnSpLocks/>
          </p:cNvCxnSpPr>
          <p:nvPr/>
        </p:nvCxnSpPr>
        <p:spPr>
          <a:xfrm>
            <a:off x="6892925" y="1123950"/>
            <a:ext cx="738188" cy="52387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2 83">
            <a:extLst/>
          </p:cNvPr>
          <p:cNvCxnSpPr>
            <a:cxnSpLocks/>
          </p:cNvCxnSpPr>
          <p:nvPr/>
        </p:nvCxnSpPr>
        <p:spPr>
          <a:xfrm>
            <a:off x="7019925" y="3911600"/>
            <a:ext cx="692150" cy="3810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/>
          </p:cNvPr>
          <p:cNvCxnSpPr>
            <a:cxnSpLocks/>
          </p:cNvCxnSpPr>
          <p:nvPr/>
        </p:nvCxnSpPr>
        <p:spPr>
          <a:xfrm flipV="1">
            <a:off x="7481888" y="1516063"/>
            <a:ext cx="331787" cy="32861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asellaDiTesto 61"/>
          <p:cNvSpPr txBox="1">
            <a:spLocks noChangeArrowheads="1"/>
          </p:cNvSpPr>
          <p:nvPr/>
        </p:nvSpPr>
        <p:spPr bwMode="auto">
          <a:xfrm>
            <a:off x="7553325" y="1660525"/>
            <a:ext cx="124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latin typeface="Calibri" pitchFamily="34" charset="0"/>
              </a:rPr>
              <a:t>Apoptosis</a:t>
            </a:r>
          </a:p>
        </p:txBody>
      </p:sp>
      <p:cxnSp>
        <p:nvCxnSpPr>
          <p:cNvPr id="87" name="Connettore 2 86">
            <a:extLst/>
          </p:cNvPr>
          <p:cNvCxnSpPr/>
          <p:nvPr/>
        </p:nvCxnSpPr>
        <p:spPr>
          <a:xfrm flipV="1">
            <a:off x="8778875" y="1701800"/>
            <a:ext cx="0" cy="35877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tangolo con angoli arrotondati 64">
            <a:extLst/>
          </p:cNvPr>
          <p:cNvSpPr/>
          <p:nvPr/>
        </p:nvSpPr>
        <p:spPr>
          <a:xfrm>
            <a:off x="6732588" y="836613"/>
            <a:ext cx="1347787" cy="4000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/>
              <a:t>Resveratrol</a:t>
            </a:r>
            <a:endParaRPr lang="it-IT" dirty="0"/>
          </a:p>
        </p:txBody>
      </p:sp>
      <p:sp>
        <p:nvSpPr>
          <p:cNvPr id="51" name="Ovale 50">
            <a:extLst/>
          </p:cNvPr>
          <p:cNvSpPr/>
          <p:nvPr/>
        </p:nvSpPr>
        <p:spPr>
          <a:xfrm>
            <a:off x="971550" y="1647825"/>
            <a:ext cx="865188" cy="3587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>
                <a:solidFill>
                  <a:schemeClr val="tx1"/>
                </a:solidFill>
              </a:rPr>
              <a:t>TSC1</a:t>
            </a:r>
          </a:p>
        </p:txBody>
      </p:sp>
      <p:sp>
        <p:nvSpPr>
          <p:cNvPr id="92" name="Ovale 91">
            <a:extLst/>
          </p:cNvPr>
          <p:cNvSpPr/>
          <p:nvPr/>
        </p:nvSpPr>
        <p:spPr>
          <a:xfrm>
            <a:off x="1692275" y="1647825"/>
            <a:ext cx="863600" cy="3587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>
                <a:solidFill>
                  <a:schemeClr val="tx1"/>
                </a:solidFill>
              </a:rPr>
              <a:t>TSC2</a:t>
            </a:r>
          </a:p>
        </p:txBody>
      </p:sp>
      <p:cxnSp>
        <p:nvCxnSpPr>
          <p:cNvPr id="93" name="Connettore 1 13">
            <a:extLst/>
          </p:cNvPr>
          <p:cNvCxnSpPr/>
          <p:nvPr/>
        </p:nvCxnSpPr>
        <p:spPr>
          <a:xfrm>
            <a:off x="1692275" y="2079625"/>
            <a:ext cx="0" cy="21590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e 93">
            <a:extLst/>
          </p:cNvPr>
          <p:cNvSpPr/>
          <p:nvPr/>
        </p:nvSpPr>
        <p:spPr>
          <a:xfrm>
            <a:off x="1252538" y="2438400"/>
            <a:ext cx="936625" cy="360363"/>
          </a:xfrm>
          <a:prstGeom prst="ellipse">
            <a:avLst/>
          </a:prstGeom>
          <a:solidFill>
            <a:srgbClr val="C0E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 err="1">
                <a:solidFill>
                  <a:schemeClr val="tx1"/>
                </a:solidFill>
              </a:rPr>
              <a:t>Rheb</a:t>
            </a:r>
            <a:endParaRPr lang="it-IT" sz="1400" dirty="0">
              <a:solidFill>
                <a:schemeClr val="tx1"/>
              </a:solidFill>
            </a:endParaRPr>
          </a:p>
        </p:txBody>
      </p:sp>
      <p:cxnSp>
        <p:nvCxnSpPr>
          <p:cNvPr id="95" name="Connettore 2 94">
            <a:extLst/>
          </p:cNvPr>
          <p:cNvCxnSpPr/>
          <p:nvPr/>
        </p:nvCxnSpPr>
        <p:spPr>
          <a:xfrm>
            <a:off x="1692275" y="2943225"/>
            <a:ext cx="0" cy="2873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asellaDiTesto 39">
            <a:extLst/>
          </p:cNvPr>
          <p:cNvSpPr txBox="1">
            <a:spLocks noChangeArrowheads="1"/>
          </p:cNvSpPr>
          <p:nvPr/>
        </p:nvSpPr>
        <p:spPr bwMode="auto">
          <a:xfrm>
            <a:off x="396875" y="4383088"/>
            <a:ext cx="603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</a:rPr>
              <a:t>S6K1</a:t>
            </a:r>
          </a:p>
        </p:txBody>
      </p:sp>
      <p:sp>
        <p:nvSpPr>
          <p:cNvPr id="97" name="CasellaDiTesto 40">
            <a:extLst/>
          </p:cNvPr>
          <p:cNvSpPr txBox="1">
            <a:spLocks noChangeArrowheads="1"/>
          </p:cNvSpPr>
          <p:nvPr/>
        </p:nvSpPr>
        <p:spPr bwMode="auto">
          <a:xfrm>
            <a:off x="1187450" y="4383088"/>
            <a:ext cx="7794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</a:rPr>
              <a:t>4E-BP1</a:t>
            </a:r>
          </a:p>
        </p:txBody>
      </p:sp>
      <p:sp>
        <p:nvSpPr>
          <p:cNvPr id="98" name="CasellaDiTesto 41"/>
          <p:cNvSpPr txBox="1">
            <a:spLocks noChangeArrowheads="1"/>
          </p:cNvSpPr>
          <p:nvPr/>
        </p:nvSpPr>
        <p:spPr bwMode="auto">
          <a:xfrm>
            <a:off x="3165475" y="4311650"/>
            <a:ext cx="571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>
                <a:latin typeface="Calibri" pitchFamily="34" charset="0"/>
              </a:rPr>
              <a:t>Ulk1</a:t>
            </a:r>
          </a:p>
        </p:txBody>
      </p:sp>
      <p:sp>
        <p:nvSpPr>
          <p:cNvPr id="99" name="Parentesi graffa aperta 98">
            <a:extLst/>
          </p:cNvPr>
          <p:cNvSpPr/>
          <p:nvPr/>
        </p:nvSpPr>
        <p:spPr>
          <a:xfrm rot="-5400000">
            <a:off x="1116807" y="4526756"/>
            <a:ext cx="215900" cy="792163"/>
          </a:xfrm>
          <a:prstGeom prst="leftBrace">
            <a:avLst>
              <a:gd name="adj1" fmla="val 8333"/>
              <a:gd name="adj2" fmla="val 50000"/>
            </a:avLst>
          </a:prstGeom>
          <a:ln w="222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0" name="CasellaDiTesto 43">
            <a:extLst/>
          </p:cNvPr>
          <p:cNvSpPr txBox="1">
            <a:spLocks noChangeArrowheads="1"/>
          </p:cNvSpPr>
          <p:nvPr/>
        </p:nvSpPr>
        <p:spPr bwMode="auto">
          <a:xfrm>
            <a:off x="179388" y="5175250"/>
            <a:ext cx="17764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Protein</a:t>
            </a:r>
            <a:r>
              <a:rPr lang="it-IT" sz="1600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it-IT" sz="1600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translation</a:t>
            </a:r>
            <a:endParaRPr lang="it-IT" sz="1600" dirty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01" name="Connettore 2 100">
            <a:extLst/>
          </p:cNvPr>
          <p:cNvCxnSpPr/>
          <p:nvPr/>
        </p:nvCxnSpPr>
        <p:spPr>
          <a:xfrm flipH="1">
            <a:off x="828675" y="4095750"/>
            <a:ext cx="431800" cy="215900"/>
          </a:xfrm>
          <a:prstGeom prst="straightConnector1">
            <a:avLst/>
          </a:prstGeom>
          <a:ln w="1905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ttore 1 47">
            <a:extLst/>
          </p:cNvPr>
          <p:cNvCxnSpPr/>
          <p:nvPr/>
        </p:nvCxnSpPr>
        <p:spPr>
          <a:xfrm>
            <a:off x="1684338" y="4095750"/>
            <a:ext cx="0" cy="215900"/>
          </a:xfrm>
          <a:prstGeom prst="line">
            <a:avLst/>
          </a:prstGeo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ttore 1 48">
            <a:extLst/>
          </p:cNvPr>
          <p:cNvCxnSpPr/>
          <p:nvPr/>
        </p:nvCxnSpPr>
        <p:spPr>
          <a:xfrm>
            <a:off x="1620838" y="4311650"/>
            <a:ext cx="142875" cy="0"/>
          </a:xfrm>
          <a:prstGeom prst="line">
            <a:avLst/>
          </a:prstGeom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ttore 2 103">
            <a:extLst/>
          </p:cNvPr>
          <p:cNvCxnSpPr/>
          <p:nvPr/>
        </p:nvCxnSpPr>
        <p:spPr>
          <a:xfrm flipV="1">
            <a:off x="179388" y="5175250"/>
            <a:ext cx="0" cy="360363"/>
          </a:xfrm>
          <a:prstGeom prst="straightConnector1">
            <a:avLst/>
          </a:prstGeom>
          <a:ln w="15875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CasellaDiTesto 69">
            <a:extLst/>
          </p:cNvPr>
          <p:cNvSpPr txBox="1">
            <a:spLocks noChangeArrowheads="1"/>
          </p:cNvSpPr>
          <p:nvPr/>
        </p:nvSpPr>
        <p:spPr bwMode="auto">
          <a:xfrm>
            <a:off x="2197100" y="4383088"/>
            <a:ext cx="4635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</a:rPr>
              <a:t>HIF</a:t>
            </a:r>
          </a:p>
        </p:txBody>
      </p:sp>
      <p:cxnSp>
        <p:nvCxnSpPr>
          <p:cNvPr id="106" name="Connettore 2 105">
            <a:extLst/>
          </p:cNvPr>
          <p:cNvCxnSpPr>
            <a:endCxn id="105" idx="0"/>
          </p:cNvCxnSpPr>
          <p:nvPr/>
        </p:nvCxnSpPr>
        <p:spPr>
          <a:xfrm>
            <a:off x="2197100" y="4095750"/>
            <a:ext cx="231775" cy="287338"/>
          </a:xfrm>
          <a:prstGeom prst="straightConnector1">
            <a:avLst/>
          </a:prstGeom>
          <a:ln w="15875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ttore 1 92">
            <a:extLst/>
          </p:cNvPr>
          <p:cNvCxnSpPr/>
          <p:nvPr/>
        </p:nvCxnSpPr>
        <p:spPr>
          <a:xfrm>
            <a:off x="3492500" y="4673600"/>
            <a:ext cx="0" cy="3603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CasellaDiTesto 98">
            <a:extLst/>
          </p:cNvPr>
          <p:cNvSpPr txBox="1">
            <a:spLocks noChangeArrowheads="1"/>
          </p:cNvSpPr>
          <p:nvPr/>
        </p:nvSpPr>
        <p:spPr bwMode="auto">
          <a:xfrm>
            <a:off x="1389063" y="5445125"/>
            <a:ext cx="1804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Angiogenesis</a:t>
            </a:r>
            <a:endParaRPr lang="it-IT" sz="1600" dirty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Lymphangiogenesis</a:t>
            </a:r>
            <a:endParaRPr lang="it-IT" sz="1600" dirty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09" name="Connettore 2 108">
            <a:extLst/>
          </p:cNvPr>
          <p:cNvCxnSpPr/>
          <p:nvPr/>
        </p:nvCxnSpPr>
        <p:spPr>
          <a:xfrm flipV="1">
            <a:off x="1362075" y="5545138"/>
            <a:ext cx="0" cy="358775"/>
          </a:xfrm>
          <a:prstGeom prst="straightConnector1">
            <a:avLst/>
          </a:prstGeom>
          <a:ln w="15875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ttore 1 48">
            <a:extLst/>
          </p:cNvPr>
          <p:cNvCxnSpPr/>
          <p:nvPr/>
        </p:nvCxnSpPr>
        <p:spPr>
          <a:xfrm>
            <a:off x="1620838" y="2295525"/>
            <a:ext cx="14287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CasellaDiTesto 110">
            <a:extLst/>
          </p:cNvPr>
          <p:cNvSpPr txBox="1"/>
          <p:nvPr/>
        </p:nvSpPr>
        <p:spPr>
          <a:xfrm>
            <a:off x="1308100" y="981075"/>
            <a:ext cx="822325" cy="307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 err="1">
                <a:latin typeface="+mn-lt"/>
                <a:cs typeface="+mn-cs"/>
              </a:rPr>
              <a:t>Akt</a:t>
            </a:r>
            <a:r>
              <a:rPr lang="it-IT" sz="1400" dirty="0">
                <a:latin typeface="+mn-lt"/>
                <a:cs typeface="+mn-cs"/>
              </a:rPr>
              <a:t>/PI3K</a:t>
            </a:r>
          </a:p>
        </p:txBody>
      </p:sp>
      <p:cxnSp>
        <p:nvCxnSpPr>
          <p:cNvPr id="112" name="Connettore 1 48">
            <a:extLst/>
          </p:cNvPr>
          <p:cNvCxnSpPr/>
          <p:nvPr/>
        </p:nvCxnSpPr>
        <p:spPr>
          <a:xfrm>
            <a:off x="1619250" y="1576388"/>
            <a:ext cx="1428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Parentesi graffa chiusa 112">
            <a:extLst/>
          </p:cNvPr>
          <p:cNvSpPr/>
          <p:nvPr/>
        </p:nvSpPr>
        <p:spPr>
          <a:xfrm rot="5400000">
            <a:off x="1257300" y="5326063"/>
            <a:ext cx="300038" cy="1585912"/>
          </a:xfrm>
          <a:prstGeom prst="rightBrac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4" name="CasellaDiTesto 98">
            <a:extLst/>
          </p:cNvPr>
          <p:cNvSpPr txBox="1">
            <a:spLocks noChangeArrowheads="1"/>
          </p:cNvSpPr>
          <p:nvPr/>
        </p:nvSpPr>
        <p:spPr bwMode="auto">
          <a:xfrm>
            <a:off x="400050" y="6329363"/>
            <a:ext cx="28479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Growth, proliferation, migration</a:t>
            </a:r>
          </a:p>
        </p:txBody>
      </p:sp>
      <p:cxnSp>
        <p:nvCxnSpPr>
          <p:cNvPr id="115" name="Connettore 2 114">
            <a:extLst/>
          </p:cNvPr>
          <p:cNvCxnSpPr/>
          <p:nvPr/>
        </p:nvCxnSpPr>
        <p:spPr>
          <a:xfrm flipV="1">
            <a:off x="400050" y="6256338"/>
            <a:ext cx="0" cy="358775"/>
          </a:xfrm>
          <a:prstGeom prst="straightConnector1">
            <a:avLst/>
          </a:prstGeom>
          <a:ln w="15875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ttore 1 48">
            <a:extLst/>
          </p:cNvPr>
          <p:cNvCxnSpPr/>
          <p:nvPr/>
        </p:nvCxnSpPr>
        <p:spPr>
          <a:xfrm>
            <a:off x="3421063" y="5032375"/>
            <a:ext cx="1428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ttore diritto 117">
            <a:extLst/>
          </p:cNvPr>
          <p:cNvCxnSpPr>
            <a:cxnSpLocks/>
          </p:cNvCxnSpPr>
          <p:nvPr/>
        </p:nvCxnSpPr>
        <p:spPr>
          <a:xfrm>
            <a:off x="1073150" y="960438"/>
            <a:ext cx="0" cy="30797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Parentesi quadra aperta 118">
            <a:extLst/>
          </p:cNvPr>
          <p:cNvSpPr/>
          <p:nvPr/>
        </p:nvSpPr>
        <p:spPr>
          <a:xfrm>
            <a:off x="584200" y="1123950"/>
            <a:ext cx="488950" cy="2635250"/>
          </a:xfrm>
          <a:prstGeom prst="leftBracket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120" name="Connettore 1 50">
            <a:extLst/>
          </p:cNvPr>
          <p:cNvCxnSpPr>
            <a:cxnSpLocks/>
          </p:cNvCxnSpPr>
          <p:nvPr/>
        </p:nvCxnSpPr>
        <p:spPr>
          <a:xfrm>
            <a:off x="2428875" y="1123950"/>
            <a:ext cx="736600" cy="523875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ttore 2 120">
            <a:extLst/>
          </p:cNvPr>
          <p:cNvCxnSpPr>
            <a:cxnSpLocks/>
          </p:cNvCxnSpPr>
          <p:nvPr/>
        </p:nvCxnSpPr>
        <p:spPr>
          <a:xfrm>
            <a:off x="2555875" y="3911600"/>
            <a:ext cx="692150" cy="3810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ttore diritto 121">
            <a:extLst/>
          </p:cNvPr>
          <p:cNvCxnSpPr>
            <a:cxnSpLocks/>
          </p:cNvCxnSpPr>
          <p:nvPr/>
        </p:nvCxnSpPr>
        <p:spPr>
          <a:xfrm flipV="1">
            <a:off x="3017838" y="1516063"/>
            <a:ext cx="331787" cy="328612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CasellaDiTesto 61"/>
          <p:cNvSpPr txBox="1">
            <a:spLocks noChangeArrowheads="1"/>
          </p:cNvSpPr>
          <p:nvPr/>
        </p:nvSpPr>
        <p:spPr bwMode="auto">
          <a:xfrm>
            <a:off x="3089275" y="1660525"/>
            <a:ext cx="124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latin typeface="Calibri" pitchFamily="34" charset="0"/>
              </a:rPr>
              <a:t>Apoptosis</a:t>
            </a:r>
          </a:p>
        </p:txBody>
      </p:sp>
      <p:sp>
        <p:nvSpPr>
          <p:cNvPr id="130" name="CasellaDiTesto 61"/>
          <p:cNvSpPr txBox="1">
            <a:spLocks noChangeArrowheads="1"/>
          </p:cNvSpPr>
          <p:nvPr/>
        </p:nvSpPr>
        <p:spPr bwMode="auto">
          <a:xfrm>
            <a:off x="2987675" y="5084763"/>
            <a:ext cx="1347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latin typeface="Calibri" pitchFamily="34" charset="0"/>
              </a:rPr>
              <a:t>Autophagy</a:t>
            </a:r>
          </a:p>
        </p:txBody>
      </p:sp>
      <p:cxnSp>
        <p:nvCxnSpPr>
          <p:cNvPr id="131" name="Connettore 2 130">
            <a:extLst/>
          </p:cNvPr>
          <p:cNvCxnSpPr>
            <a:cxnSpLocks/>
          </p:cNvCxnSpPr>
          <p:nvPr/>
        </p:nvCxnSpPr>
        <p:spPr>
          <a:xfrm>
            <a:off x="4356100" y="1693863"/>
            <a:ext cx="0" cy="4397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ttore 2 131">
            <a:extLst/>
          </p:cNvPr>
          <p:cNvCxnSpPr/>
          <p:nvPr/>
        </p:nvCxnSpPr>
        <p:spPr>
          <a:xfrm flipV="1">
            <a:off x="2987675" y="5084763"/>
            <a:ext cx="0" cy="35877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/>
          </p:cNvPr>
          <p:cNvCxnSpPr/>
          <p:nvPr/>
        </p:nvCxnSpPr>
        <p:spPr>
          <a:xfrm>
            <a:off x="373063" y="2438400"/>
            <a:ext cx="504825" cy="414338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ttore diritto 11">
            <a:extLst/>
          </p:cNvPr>
          <p:cNvCxnSpPr>
            <a:cxnSpLocks/>
          </p:cNvCxnSpPr>
          <p:nvPr/>
        </p:nvCxnSpPr>
        <p:spPr>
          <a:xfrm flipV="1">
            <a:off x="373063" y="2438400"/>
            <a:ext cx="527050" cy="41433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ttore 1 13">
            <a:extLst/>
          </p:cNvPr>
          <p:cNvCxnSpPr/>
          <p:nvPr/>
        </p:nvCxnSpPr>
        <p:spPr>
          <a:xfrm>
            <a:off x="1692275" y="1341438"/>
            <a:ext cx="0" cy="2159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Esplosione: 14 punte 123">
            <a:extLst/>
          </p:cNvPr>
          <p:cNvSpPr/>
          <p:nvPr/>
        </p:nvSpPr>
        <p:spPr>
          <a:xfrm>
            <a:off x="1116013" y="3284538"/>
            <a:ext cx="1150937" cy="7207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7" name="Rettangolo arrotondato 20">
            <a:extLst/>
          </p:cNvPr>
          <p:cNvSpPr/>
          <p:nvPr/>
        </p:nvSpPr>
        <p:spPr>
          <a:xfrm>
            <a:off x="1209675" y="3409950"/>
            <a:ext cx="914400" cy="431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tx1"/>
                </a:solidFill>
              </a:rPr>
              <a:t>mTORC1</a:t>
            </a:r>
          </a:p>
        </p:txBody>
      </p:sp>
      <p:sp>
        <p:nvSpPr>
          <p:cNvPr id="125" name="Rettangolo con angoli arrotondati 124">
            <a:extLst/>
          </p:cNvPr>
          <p:cNvSpPr/>
          <p:nvPr/>
        </p:nvSpPr>
        <p:spPr>
          <a:xfrm>
            <a:off x="2124075" y="3284538"/>
            <a:ext cx="1100138" cy="4000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/>
              <a:t>Sirolimus</a:t>
            </a:r>
            <a:endParaRPr lang="it-IT" dirty="0"/>
          </a:p>
        </p:txBody>
      </p:sp>
      <p:sp>
        <p:nvSpPr>
          <p:cNvPr id="2" name="Rettangolo con angoli arrotondati 1">
            <a:extLst/>
          </p:cNvPr>
          <p:cNvSpPr/>
          <p:nvPr/>
        </p:nvSpPr>
        <p:spPr>
          <a:xfrm>
            <a:off x="6732588" y="3284538"/>
            <a:ext cx="1100137" cy="4000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/>
              <a:t>Sirolimus</a:t>
            </a:r>
            <a:endParaRPr lang="it-IT" dirty="0"/>
          </a:p>
        </p:txBody>
      </p:sp>
      <p:sp>
        <p:nvSpPr>
          <p:cNvPr id="44122" name="CasellaDiTesto 7"/>
          <p:cNvSpPr txBox="1">
            <a:spLocks noChangeArrowheads="1"/>
          </p:cNvSpPr>
          <p:nvPr/>
        </p:nvSpPr>
        <p:spPr bwMode="auto">
          <a:xfrm>
            <a:off x="6964363" y="6577013"/>
            <a:ext cx="22161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>
                <a:latin typeface="Tahoma" pitchFamily="34" charset="0"/>
                <a:cs typeface="Tahoma" pitchFamily="34" charset="0"/>
              </a:rPr>
              <a:t>Alayev A et al, Cell cycle</a:t>
            </a:r>
            <a:r>
              <a:rPr lang="en-US" sz="1200">
                <a:latin typeface="Tahoma" pitchFamily="34" charset="0"/>
                <a:cs typeface="Tahoma" pitchFamily="34" charset="0"/>
              </a:rPr>
              <a:t> 2014</a:t>
            </a:r>
            <a:endParaRPr lang="it-IT" sz="1200"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128" name="Connettore 1 83">
            <a:extLst/>
          </p:cNvPr>
          <p:cNvCxnSpPr/>
          <p:nvPr/>
        </p:nvCxnSpPr>
        <p:spPr>
          <a:xfrm>
            <a:off x="2411413" y="4724400"/>
            <a:ext cx="0" cy="720725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ttore 1 83">
            <a:extLst/>
          </p:cNvPr>
          <p:cNvCxnSpPr/>
          <p:nvPr/>
        </p:nvCxnSpPr>
        <p:spPr>
          <a:xfrm>
            <a:off x="6875463" y="4724400"/>
            <a:ext cx="0" cy="720725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ttangolo con angoli arrotondati 133">
            <a:extLst/>
          </p:cNvPr>
          <p:cNvSpPr/>
          <p:nvPr/>
        </p:nvSpPr>
        <p:spPr>
          <a:xfrm>
            <a:off x="7667625" y="4324350"/>
            <a:ext cx="1347788" cy="4000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/>
              <a:t>Resveratrol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indefinit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indefinite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indefinit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2" dur="indefinite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indefinit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5" dur="indefinite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indefinit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8" dur="indefinite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54" grpId="0" animBg="1"/>
      <p:bldP spid="57" grpId="0" animBg="1"/>
      <p:bldP spid="58" grpId="0" animBg="1"/>
      <p:bldP spid="59" grpId="0"/>
      <p:bldP spid="60" grpId="0" animBg="1"/>
      <p:bldP spid="61" grpId="0"/>
      <p:bldP spid="66" grpId="0"/>
      <p:bldP spid="69" grpId="0" animBg="1"/>
      <p:bldP spid="72" grpId="0"/>
      <p:bldP spid="76" grpId="0" animBg="1"/>
      <p:bldP spid="80" grpId="0" animBg="1"/>
      <p:bldP spid="83" grpId="0"/>
      <p:bldP spid="89" grpId="0" animBg="1"/>
      <p:bldP spid="91" grpId="0"/>
      <p:bldP spid="7" grpId="0" animBg="1"/>
      <p:bldP spid="86" grpId="0"/>
      <p:bldP spid="65" grpId="0" animBg="1"/>
      <p:bldP spid="51" grpId="0" animBg="1"/>
      <p:bldP spid="92" grpId="0" animBg="1"/>
      <p:bldP spid="94" grpId="0" animBg="1"/>
      <p:bldP spid="96" grpId="0" animBg="1"/>
      <p:bldP spid="97" grpId="0" animBg="1"/>
      <p:bldP spid="98" grpId="0"/>
      <p:bldP spid="99" grpId="0" animBg="1"/>
      <p:bldP spid="105" grpId="0" animBg="1"/>
      <p:bldP spid="108" grpId="0"/>
      <p:bldP spid="111" grpId="0" animBg="1"/>
      <p:bldP spid="113" grpId="0" animBg="1"/>
      <p:bldP spid="114" grpId="0"/>
      <p:bldP spid="119" grpId="0" animBg="1"/>
      <p:bldP spid="123" grpId="0"/>
      <p:bldP spid="130" grpId="0"/>
      <p:bldP spid="124" grpId="0" animBg="1"/>
      <p:bldP spid="127" grpId="0"/>
      <p:bldP spid="125" grpId="0" animBg="1"/>
      <p:bldP spid="2" grpId="0" animBg="1"/>
      <p:bldP spid="1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12784" t="28574" r="30704" b="35020"/>
          <a:stretch>
            <a:fillRect/>
          </a:stretch>
        </p:blipFill>
        <p:spPr>
          <a:xfrm>
            <a:off x="3198813" y="765175"/>
            <a:ext cx="5765800" cy="2087563"/>
          </a:xfrm>
        </p:spPr>
      </p:pic>
      <p:sp>
        <p:nvSpPr>
          <p:cNvPr id="7" name="Rectangle 8">
            <a:extLst/>
          </p:cNvPr>
          <p:cNvSpPr txBox="1">
            <a:spLocks noChangeArrowheads="1"/>
          </p:cNvSpPr>
          <p:nvPr/>
        </p:nvSpPr>
        <p:spPr bwMode="auto">
          <a:xfrm>
            <a:off x="0" y="-1588"/>
            <a:ext cx="9144000" cy="825501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80000"/>
              <a:buFont typeface="Wingdings" pitchFamily="2" charset="2"/>
              <a:buNone/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Combination of rapamycin and resveratrol</a:t>
            </a:r>
            <a:endParaRPr lang="en-GB" sz="3600" kern="0" dirty="0">
              <a:solidFill>
                <a:schemeClr val="bg1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46083" name="Immagine 7"/>
          <p:cNvPicPr>
            <a:picLocks noChangeAspect="1"/>
          </p:cNvPicPr>
          <p:nvPr/>
        </p:nvPicPr>
        <p:blipFill>
          <a:blip r:embed="rId3"/>
          <a:srcRect l="37399" t="27589" r="36948" b="20586"/>
          <a:stretch>
            <a:fillRect/>
          </a:stretch>
        </p:blipFill>
        <p:spPr bwMode="auto">
          <a:xfrm>
            <a:off x="468313" y="2997200"/>
            <a:ext cx="23447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Immagine 8"/>
          <p:cNvPicPr>
            <a:picLocks noChangeAspect="1"/>
          </p:cNvPicPr>
          <p:nvPr/>
        </p:nvPicPr>
        <p:blipFill>
          <a:blip r:embed="rId4"/>
          <a:srcRect l="11414" t="17912" r="32677" b="9381"/>
          <a:stretch>
            <a:fillRect/>
          </a:stretch>
        </p:blipFill>
        <p:spPr bwMode="auto">
          <a:xfrm>
            <a:off x="4094163" y="2997200"/>
            <a:ext cx="4149725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CasellaDiTesto 7"/>
          <p:cNvSpPr txBox="1">
            <a:spLocks noChangeArrowheads="1"/>
          </p:cNvSpPr>
          <p:nvPr/>
        </p:nvSpPr>
        <p:spPr bwMode="auto">
          <a:xfrm>
            <a:off x="5292725" y="6453188"/>
            <a:ext cx="3776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latin typeface="Tahoma" pitchFamily="34" charset="0"/>
                <a:cs typeface="Tahoma" pitchFamily="34" charset="0"/>
              </a:rPr>
              <a:t>Alayev A et al, </a:t>
            </a:r>
            <a:r>
              <a:rPr lang="en-US" sz="1400">
                <a:latin typeface="Tahoma" pitchFamily="34" charset="0"/>
                <a:cs typeface="Tahoma" pitchFamily="34" charset="0"/>
              </a:rPr>
              <a:t>Am J Respir Cell Mol Biol 2015</a:t>
            </a:r>
            <a:endParaRPr lang="it-IT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6086" name="CasellaDiTesto 10"/>
          <p:cNvSpPr txBox="1">
            <a:spLocks noChangeArrowheads="1"/>
          </p:cNvSpPr>
          <p:nvPr/>
        </p:nvSpPr>
        <p:spPr bwMode="auto">
          <a:xfrm>
            <a:off x="3635375" y="6021388"/>
            <a:ext cx="53768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</a:rPr>
              <a:t>Rapamycin + resveratrol induce apoptosis in xenograft tumors.</a:t>
            </a:r>
            <a:endParaRPr lang="it-IT" sz="1600">
              <a:latin typeface="Calibri" pitchFamily="34" charset="0"/>
            </a:endParaRPr>
          </a:p>
        </p:txBody>
      </p:sp>
      <p:sp>
        <p:nvSpPr>
          <p:cNvPr id="46087" name="CasellaDiTesto 11"/>
          <p:cNvSpPr txBox="1">
            <a:spLocks noChangeArrowheads="1"/>
          </p:cNvSpPr>
          <p:nvPr/>
        </p:nvSpPr>
        <p:spPr bwMode="auto">
          <a:xfrm>
            <a:off x="539750" y="5732463"/>
            <a:ext cx="30956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Rapamycin + resveratrol reduce xenograft tumor size</a:t>
            </a:r>
            <a:endParaRPr lang="it-IT" sz="1600">
              <a:latin typeface="Calibri" pitchFamily="34" charset="0"/>
            </a:endParaRPr>
          </a:p>
        </p:txBody>
      </p:sp>
      <p:sp>
        <p:nvSpPr>
          <p:cNvPr id="46088" name="Rettangolo 12"/>
          <p:cNvSpPr>
            <a:spLocks noChangeArrowheads="1"/>
          </p:cNvSpPr>
          <p:nvPr/>
        </p:nvSpPr>
        <p:spPr bwMode="auto">
          <a:xfrm>
            <a:off x="-33338" y="1557338"/>
            <a:ext cx="3309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Rapamycin + resveratrol reduce cell migration of LAM and ELT3 cells</a:t>
            </a:r>
            <a:endParaRPr lang="it-IT" sz="1600">
              <a:latin typeface="Calibri" pitchFamily="34" charset="0"/>
            </a:endParaRPr>
          </a:p>
        </p:txBody>
      </p:sp>
      <p:sp>
        <p:nvSpPr>
          <p:cNvPr id="46089" name="CasellaDiTesto 13"/>
          <p:cNvSpPr txBox="1">
            <a:spLocks noChangeArrowheads="1"/>
          </p:cNvSpPr>
          <p:nvPr/>
        </p:nvSpPr>
        <p:spPr bwMode="auto">
          <a:xfrm>
            <a:off x="6875463" y="3429000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/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100806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+mj-lt"/>
                <a:cs typeface="+mn-cs"/>
              </a:rPr>
              <a:t>Resveratrol and Sirolimus in LAM</a:t>
            </a:r>
          </a:p>
        </p:txBody>
      </p:sp>
      <p:sp>
        <p:nvSpPr>
          <p:cNvPr id="5" name="Segnaposto contenuto 2">
            <a:extLst/>
          </p:cNvPr>
          <p:cNvSpPr txBox="1">
            <a:spLocks/>
          </p:cNvSpPr>
          <p:nvPr/>
        </p:nvSpPr>
        <p:spPr>
          <a:xfrm>
            <a:off x="628650" y="981075"/>
            <a:ext cx="8335963" cy="504031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2400" i="1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/>
              <a:t>Ongoing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i="1" dirty="0"/>
              <a:t>“RESULT”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Safety and efficacy of escalating dose (250, 500, 1000mg) of resveratrol in combination with sirolimus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/>
              <a:t>phase 2, open label, single arm,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/>
              <a:t>Duration of treatment:  24 weeks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/>
              <a:t>Inclusion criteria: pts </a:t>
            </a:r>
            <a:r>
              <a:rPr lang="en-US" sz="2400" dirty="0"/>
              <a:t>with stable disease with sirolimus for at least 20 weeks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2400" dirty="0"/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Primary Outcome Measures:      serum VEGFD levels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Secondary Outcome Measures: safety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                                                       lung function (FEV1,FVC, DLCO)    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                                                       quality of life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24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0" y="-26988"/>
            <a:ext cx="9144000" cy="8636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4000" dirty="0" err="1">
                <a:solidFill>
                  <a:schemeClr val="bg1"/>
                </a:solidFill>
                <a:latin typeface="+mj-lt"/>
                <a:cs typeface="+mn-cs"/>
              </a:rPr>
              <a:t>Nintedanib</a:t>
            </a:r>
            <a:r>
              <a:rPr lang="en-GB" sz="4000" dirty="0">
                <a:solidFill>
                  <a:schemeClr val="bg1"/>
                </a:solidFill>
                <a:latin typeface="+mj-lt"/>
                <a:cs typeface="+mn-cs"/>
              </a:rPr>
              <a:t> in LAM</a:t>
            </a:r>
          </a:p>
        </p:txBody>
      </p:sp>
      <p:sp>
        <p:nvSpPr>
          <p:cNvPr id="48130" name="CasellaDiTesto 4"/>
          <p:cNvSpPr txBox="1">
            <a:spLocks noChangeArrowheads="1"/>
          </p:cNvSpPr>
          <p:nvPr/>
        </p:nvSpPr>
        <p:spPr bwMode="auto">
          <a:xfrm>
            <a:off x="900113" y="1773238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pic>
        <p:nvPicPr>
          <p:cNvPr id="48131" name="Immagine 4"/>
          <p:cNvPicPr>
            <a:picLocks noChangeAspect="1"/>
          </p:cNvPicPr>
          <p:nvPr/>
        </p:nvPicPr>
        <p:blipFill>
          <a:blip r:embed="rId2"/>
          <a:srcRect l="6876" t="23822" r="61812" b="35992"/>
          <a:stretch>
            <a:fillRect/>
          </a:stretch>
        </p:blipFill>
        <p:spPr bwMode="auto">
          <a:xfrm>
            <a:off x="468313" y="1074738"/>
            <a:ext cx="31623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Immagine 5"/>
          <p:cNvPicPr>
            <a:picLocks noChangeAspect="1"/>
          </p:cNvPicPr>
          <p:nvPr/>
        </p:nvPicPr>
        <p:blipFill>
          <a:blip r:embed="rId3"/>
          <a:srcRect l="53149"/>
          <a:stretch>
            <a:fillRect/>
          </a:stretch>
        </p:blipFill>
        <p:spPr bwMode="auto">
          <a:xfrm>
            <a:off x="3830638" y="1219200"/>
            <a:ext cx="2901950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CasellaDiTesto 6"/>
          <p:cNvSpPr txBox="1">
            <a:spLocks noChangeArrowheads="1"/>
          </p:cNvSpPr>
          <p:nvPr/>
        </p:nvSpPr>
        <p:spPr bwMode="auto">
          <a:xfrm>
            <a:off x="3708400" y="3357563"/>
            <a:ext cx="35274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Markedly positive staining of human angiomyolipoma with phosphospecific PDGFR</a:t>
            </a:r>
          </a:p>
          <a:p>
            <a:endParaRPr lang="en-US" sz="1400">
              <a:latin typeface="Calibri" pitchFamily="34" charset="0"/>
            </a:endParaRPr>
          </a:p>
          <a:p>
            <a:endParaRPr lang="it-IT" sz="1400">
              <a:latin typeface="Calibri" pitchFamily="34" charset="0"/>
            </a:endParaRPr>
          </a:p>
        </p:txBody>
      </p:sp>
      <p:sp>
        <p:nvSpPr>
          <p:cNvPr id="48134" name="CasellaDiTesto 7"/>
          <p:cNvSpPr txBox="1">
            <a:spLocks noChangeArrowheads="1"/>
          </p:cNvSpPr>
          <p:nvPr/>
        </p:nvSpPr>
        <p:spPr bwMode="auto">
          <a:xfrm>
            <a:off x="468313" y="3357563"/>
            <a:ext cx="302418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Human AML derived cell line and murine TSC2 mutated cells </a:t>
            </a:r>
            <a:r>
              <a:rPr lang="it-IT" sz="1400">
                <a:latin typeface="Calibri" pitchFamily="34" charset="0"/>
              </a:rPr>
              <a:t>express functional PDGFR</a:t>
            </a:r>
          </a:p>
        </p:txBody>
      </p:sp>
      <p:sp>
        <p:nvSpPr>
          <p:cNvPr id="48135" name="CasellaDiTesto 8"/>
          <p:cNvSpPr txBox="1">
            <a:spLocks noChangeArrowheads="1"/>
          </p:cNvSpPr>
          <p:nvPr/>
        </p:nvSpPr>
        <p:spPr bwMode="auto">
          <a:xfrm>
            <a:off x="6011863" y="3933825"/>
            <a:ext cx="2582862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latin typeface="Calibri" pitchFamily="34" charset="0"/>
              </a:rPr>
              <a:t>Arbiser JL et al, Am J Pathol 2002</a:t>
            </a:r>
          </a:p>
        </p:txBody>
      </p:sp>
      <p:sp>
        <p:nvSpPr>
          <p:cNvPr id="48136" name="CasellaDiTesto 9"/>
          <p:cNvSpPr txBox="1">
            <a:spLocks noChangeArrowheads="1"/>
          </p:cNvSpPr>
          <p:nvPr/>
        </p:nvSpPr>
        <p:spPr bwMode="auto">
          <a:xfrm>
            <a:off x="468313" y="5300663"/>
            <a:ext cx="84661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The simultaneous inhibition of VEGF, PDGF and FGF signaling pathways reduces tumor angiogenesis in lung. </a:t>
            </a:r>
          </a:p>
          <a:p>
            <a:endParaRPr lang="en-US" sz="1600">
              <a:latin typeface="Calibri" pitchFamily="34" charset="0"/>
            </a:endParaRPr>
          </a:p>
          <a:p>
            <a:r>
              <a:rPr lang="en-US" sz="1600">
                <a:latin typeface="Calibri" pitchFamily="34" charset="0"/>
              </a:rPr>
              <a:t>As angiogenesis and lymphangiogenesis are crucial mechanisms involved in dissemination of LAM cells, potential inhibition by nintedanib may contribute to prevent disease progression in LAM</a:t>
            </a:r>
            <a:endParaRPr lang="it-IT" sz="1600">
              <a:latin typeface="Calibri" pitchFamily="34" charset="0"/>
            </a:endParaRPr>
          </a:p>
        </p:txBody>
      </p:sp>
      <p:sp>
        <p:nvSpPr>
          <p:cNvPr id="48137" name="CasellaDiTesto 1"/>
          <p:cNvSpPr txBox="1">
            <a:spLocks noChangeArrowheads="1"/>
          </p:cNvSpPr>
          <p:nvPr/>
        </p:nvSpPr>
        <p:spPr bwMode="auto">
          <a:xfrm>
            <a:off x="539750" y="4470400"/>
            <a:ext cx="81359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In TSC2 deficient cells, growth can be enhanced  due to a oestrogen-induced activation of a PDGFRb and ERK1/2 </a:t>
            </a:r>
            <a:r>
              <a:rPr lang="it-IT" sz="1600">
                <a:latin typeface="Calibri" pitchFamily="34" charset="0"/>
              </a:rPr>
              <a:t>signalling pathway</a:t>
            </a:r>
          </a:p>
        </p:txBody>
      </p:sp>
      <p:sp>
        <p:nvSpPr>
          <p:cNvPr id="48138" name="CasellaDiTesto 10"/>
          <p:cNvSpPr txBox="1">
            <a:spLocks noChangeArrowheads="1"/>
          </p:cNvSpPr>
          <p:nvPr/>
        </p:nvSpPr>
        <p:spPr bwMode="auto">
          <a:xfrm>
            <a:off x="6011863" y="4797425"/>
            <a:ext cx="2552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latin typeface="Calibri" pitchFamily="34" charset="0"/>
              </a:rPr>
              <a:t>Finlay GA et al, J Biol Chem 2004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0" y="-26988"/>
            <a:ext cx="9144000" cy="8636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4000" dirty="0" err="1">
                <a:solidFill>
                  <a:schemeClr val="bg1"/>
                </a:solidFill>
                <a:latin typeface="+mj-lt"/>
                <a:cs typeface="+mn-cs"/>
              </a:rPr>
              <a:t>Nintedanib</a:t>
            </a:r>
            <a:r>
              <a:rPr lang="en-GB" sz="4000" dirty="0">
                <a:solidFill>
                  <a:schemeClr val="bg1"/>
                </a:solidFill>
                <a:latin typeface="+mj-lt"/>
                <a:cs typeface="+mn-cs"/>
              </a:rPr>
              <a:t> in LAM</a:t>
            </a:r>
          </a:p>
        </p:txBody>
      </p:sp>
      <p:sp>
        <p:nvSpPr>
          <p:cNvPr id="49154" name="CasellaDiTesto 4"/>
          <p:cNvSpPr txBox="1">
            <a:spLocks noChangeArrowheads="1"/>
          </p:cNvSpPr>
          <p:nvPr/>
        </p:nvSpPr>
        <p:spPr bwMode="auto">
          <a:xfrm>
            <a:off x="900113" y="1773238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6" name="Segnaposto contenuto 2">
            <a:extLst/>
          </p:cNvPr>
          <p:cNvSpPr txBox="1">
            <a:spLocks/>
          </p:cNvSpPr>
          <p:nvPr/>
        </p:nvSpPr>
        <p:spPr>
          <a:xfrm>
            <a:off x="628650" y="765175"/>
            <a:ext cx="8335963" cy="5832475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2400" i="1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/>
              <a:t>Ongoing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400" dirty="0"/>
              <a:t>A </a:t>
            </a:r>
            <a:r>
              <a:rPr lang="it-IT" sz="2400" dirty="0" err="1"/>
              <a:t>pilot</a:t>
            </a:r>
            <a:r>
              <a:rPr lang="it-IT" sz="2400" dirty="0"/>
              <a:t> study of </a:t>
            </a:r>
            <a:r>
              <a:rPr lang="it-IT" sz="2400" dirty="0" err="1"/>
              <a:t>efficacy</a:t>
            </a:r>
            <a:r>
              <a:rPr lang="it-IT" sz="2400" dirty="0"/>
              <a:t> and </a:t>
            </a:r>
            <a:r>
              <a:rPr lang="it-IT" sz="2400" dirty="0" err="1"/>
              <a:t>safety</a:t>
            </a:r>
            <a:r>
              <a:rPr lang="it-IT" sz="2400" dirty="0"/>
              <a:t> </a:t>
            </a:r>
            <a:r>
              <a:rPr lang="en-US" sz="2400" dirty="0"/>
              <a:t>of </a:t>
            </a:r>
            <a:r>
              <a:rPr lang="en-US" sz="2400" dirty="0" err="1"/>
              <a:t>nintedanib</a:t>
            </a:r>
            <a:r>
              <a:rPr lang="en-US" sz="2400" dirty="0"/>
              <a:t> in LAM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/>
              <a:t>phase 2, open label, single arm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/>
              <a:t>Study duration: 12 months of treatment followed by  12 months of observation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Inclusion criteria: evidence of progression of disease (≥80ml/year or 10%FEV1) or intolerance to sirolimus</a:t>
            </a:r>
            <a:endParaRPr lang="en-GB" sz="2400" dirty="0"/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Primary Outcome Measures:      FEV1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Secondary Outcome Measures: safety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                                                      lung function (FEV1,FVC, DLCO)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                                                      serum VEGFD levels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                                                      quality of life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                                                      AML volume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24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0" y="-26988"/>
            <a:ext cx="9144000" cy="8636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4000" dirty="0" err="1">
                <a:solidFill>
                  <a:schemeClr val="bg1"/>
                </a:solidFill>
                <a:latin typeface="+mj-lt"/>
                <a:cs typeface="+mn-cs"/>
              </a:rPr>
              <a:t>Nintedanib</a:t>
            </a:r>
            <a:r>
              <a:rPr lang="en-GB" sz="4000" dirty="0">
                <a:solidFill>
                  <a:schemeClr val="bg1"/>
                </a:solidFill>
                <a:latin typeface="+mj-lt"/>
                <a:cs typeface="+mn-cs"/>
              </a:rPr>
              <a:t> in LAM</a:t>
            </a:r>
          </a:p>
        </p:txBody>
      </p:sp>
      <p:sp>
        <p:nvSpPr>
          <p:cNvPr id="50178" name="CasellaDiTesto 4"/>
          <p:cNvSpPr txBox="1">
            <a:spLocks noChangeArrowheads="1"/>
          </p:cNvSpPr>
          <p:nvPr/>
        </p:nvSpPr>
        <p:spPr bwMode="auto">
          <a:xfrm>
            <a:off x="900113" y="1773238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6" name="Segnaposto contenuto 2">
            <a:extLst/>
          </p:cNvPr>
          <p:cNvSpPr txBox="1">
            <a:spLocks/>
          </p:cNvSpPr>
          <p:nvPr/>
        </p:nvSpPr>
        <p:spPr>
          <a:xfrm>
            <a:off x="412750" y="936625"/>
            <a:ext cx="8335963" cy="609282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Target enrollment: 30 patients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Enrolled to date: 24 patients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1 patients dropped-out after 4 months because of declining lung function </a:t>
            </a:r>
            <a:endParaRPr lang="it-IT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1 patient dropped-out after 3 months for abdominal pain, diarrhea, increased blood pressure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1 patient dropped-out after 5 months for increased ALT, AST (&gt;5 fold ULN)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1 patient  withdrawn consent after 8 months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Side effects in first 11 patients who completed 12 months of treatment: </a:t>
            </a:r>
            <a:endParaRPr lang="it-IT" dirty="0"/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1 SAE not related to drug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2 pts experienced increased ALT, AST </a:t>
            </a:r>
            <a:r>
              <a:rPr lang="en-US" dirty="0"/>
              <a:t>with need of temporary stop </a:t>
            </a:r>
            <a:r>
              <a:rPr lang="en-GB" dirty="0"/>
              <a:t>(</a:t>
            </a:r>
            <a:r>
              <a:rPr lang="en-US" dirty="0"/>
              <a:t>&gt; 3 fold ULN). </a:t>
            </a:r>
            <a:endParaRPr lang="it-IT" dirty="0"/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2 pts experienced increased ALT, AST not clinically significant </a:t>
            </a:r>
            <a:endParaRPr lang="it-IT" dirty="0"/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1 haemorrhagic cystitis</a:t>
            </a:r>
            <a:endParaRPr lang="it-IT" dirty="0"/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1 slight increased of blood pressure </a:t>
            </a:r>
            <a:endParaRPr lang="it-IT" dirty="0"/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1 hypercholesterolemia </a:t>
            </a:r>
            <a:endParaRPr lang="it-IT" dirty="0"/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4 temporary diarrhea 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1 headache </a:t>
            </a:r>
            <a:endParaRPr lang="it-IT" dirty="0"/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10 patients experienced nausea</a:t>
            </a:r>
          </a:p>
          <a:p>
            <a:pPr fontAlgn="auto">
              <a:spcAft>
                <a:spcPts val="0"/>
              </a:spcAft>
              <a:defRPr/>
            </a:pPr>
            <a:endParaRPr lang="it-IT" dirty="0"/>
          </a:p>
          <a:p>
            <a:pPr fontAlgn="auto">
              <a:spcAft>
                <a:spcPts val="0"/>
              </a:spcAft>
              <a:defRPr/>
            </a:pPr>
            <a:endParaRPr lang="it-IT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24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re 1"/>
          <p:cNvSpPr>
            <a:spLocks noGrp="1"/>
          </p:cNvSpPr>
          <p:nvPr>
            <p:ph type="title"/>
          </p:nvPr>
        </p:nvSpPr>
        <p:spPr>
          <a:xfrm>
            <a:off x="446485" y="890588"/>
            <a:ext cx="8229600" cy="857250"/>
          </a:xfrm>
        </p:spPr>
        <p:txBody>
          <a:bodyPr/>
          <a:lstStyle/>
          <a:p>
            <a:pPr eaLnBrk="1" hangingPunct="1"/>
            <a:r>
              <a:rPr lang="en-GB">
                <a:latin typeface="Arial" charset="0"/>
                <a:cs typeface="Arial" charset="0"/>
              </a:rPr>
              <a:t>Conflict of interest disclosure</a:t>
            </a:r>
          </a:p>
        </p:txBody>
      </p:sp>
      <p:sp>
        <p:nvSpPr>
          <p:cNvPr id="33" name="Subtitle 1">
            <a:extLst/>
          </p:cNvPr>
          <p:cNvSpPr txBox="1">
            <a:spLocks/>
          </p:cNvSpPr>
          <p:nvPr/>
        </p:nvSpPr>
        <p:spPr>
          <a:xfrm>
            <a:off x="251223" y="2076451"/>
            <a:ext cx="8345090" cy="97393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marL="342891" indent="-342891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1F497D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fr-FR" sz="1350" dirty="0">
                <a:ea typeface="Arial Bold"/>
              </a:rPr>
              <a:t>I have the following real or perceived conflicts of interest that relate to this presentation: </a:t>
            </a:r>
          </a:p>
          <a:p>
            <a:pPr marL="160727" indent="-160727"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fr-CH" altLang="fr-FR" sz="1050" dirty="0">
              <a:ea typeface="ＭＳ Ｐゴシック" panose="020B0600070205080204" pitchFamily="34" charset="-128"/>
            </a:endParaRPr>
          </a:p>
        </p:txBody>
      </p:sp>
      <p:graphicFrame>
        <p:nvGraphicFramePr>
          <p:cNvPr id="34" name="Table 5">
            <a:extLst/>
          </p:cNvPr>
          <p:cNvGraphicFramePr>
            <a:graphicFrameLocks noGrp="1"/>
          </p:cNvGraphicFramePr>
          <p:nvPr/>
        </p:nvGraphicFramePr>
        <p:xfrm>
          <a:off x="251222" y="2471738"/>
          <a:ext cx="8677275" cy="278318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035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41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882"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Affiliation / Financial</a:t>
                      </a:r>
                      <a:r>
                        <a:rPr lang="en-GB" sz="1100" baseline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interest</a:t>
                      </a:r>
                      <a:endParaRPr lang="en-GB" sz="11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9" marR="51439" marT="25716" marB="25716"/>
                </a:tc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Commercial Company</a:t>
                      </a:r>
                    </a:p>
                  </a:txBody>
                  <a:tcPr marL="51439" marR="51439" marT="25716" marB="25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332"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Grants/research</a:t>
                      </a:r>
                      <a:r>
                        <a:rPr lang="en-GB" sz="1100" baseline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support:</a:t>
                      </a:r>
                    </a:p>
                    <a:p>
                      <a:endParaRPr lang="en-GB" sz="11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9" marR="51439" marT="25716" marB="25716"/>
                </a:tc>
                <a:tc>
                  <a:txBody>
                    <a:bodyPr/>
                    <a:lstStyle/>
                    <a:p>
                      <a:pPr defTabSz="1219170" fontAlgn="base">
                        <a:spcBef>
                          <a:spcPts val="451"/>
                        </a:spcBef>
                        <a:spcAft>
                          <a:spcPct val="0"/>
                        </a:spcAft>
                      </a:pPr>
                      <a:r>
                        <a:rPr lang="en-US" sz="1200" dirty="0">
                          <a:solidFill>
                            <a:srgbClr val="183962"/>
                          </a:solidFill>
                          <a:latin typeface="Arial"/>
                          <a:ea typeface="Helvetica" charset="0"/>
                          <a:cs typeface="Helvetica" charset="0"/>
                        </a:rPr>
                        <a:t>Actelion Pharmaceuticals, Boehringer Ingelheim</a:t>
                      </a:r>
                    </a:p>
                  </a:txBody>
                  <a:tcPr marL="51439" marR="51439" marT="25716" marB="25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642"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Honoraria</a:t>
                      </a:r>
                      <a:r>
                        <a:rPr lang="en-GB" sz="1100" baseline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consultation fees:</a:t>
                      </a:r>
                    </a:p>
                    <a:p>
                      <a:endParaRPr lang="en-GB" sz="11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9" marR="51439" marT="25716" marB="25716"/>
                </a:tc>
                <a:tc>
                  <a:txBody>
                    <a:bodyPr/>
                    <a:lstStyle/>
                    <a:p>
                      <a:r>
                        <a:rPr lang="en-GB" sz="1100" noProof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Actelion Pharmaceuticals, Boehringer Ingelheim, Roche</a:t>
                      </a:r>
                    </a:p>
                    <a:p>
                      <a:endParaRPr lang="en-GB" sz="11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9" marR="51439" marT="25716" marB="25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332"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Participation</a:t>
                      </a:r>
                      <a:r>
                        <a:rPr lang="en-GB" sz="1100" baseline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a company sponsored bureau:</a:t>
                      </a:r>
                    </a:p>
                    <a:p>
                      <a:endParaRPr lang="en-GB" sz="11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9" marR="51439" marT="25716" marB="25716"/>
                </a:tc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51439" marR="51439" marT="25716" marB="257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332"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Stock</a:t>
                      </a:r>
                      <a:r>
                        <a:rPr lang="en-GB" sz="1100" baseline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shareholder:</a:t>
                      </a:r>
                    </a:p>
                    <a:p>
                      <a:endParaRPr lang="en-GB" sz="11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9" marR="51439" marT="25716" marB="25716"/>
                </a:tc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51439" marR="51439" marT="25716" marB="257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332"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Spouse / partner:</a:t>
                      </a:r>
                    </a:p>
                    <a:p>
                      <a:endParaRPr lang="en-GB" sz="11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9" marR="51439" marT="25716" marB="25716"/>
                </a:tc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51439" marR="51439" marT="25716" marB="257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332"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support / </a:t>
                      </a:r>
                      <a:r>
                        <a:rPr lang="en-GB" sz="1100" baseline="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potential </a:t>
                      </a:r>
                      <a:r>
                        <a:rPr lang="en-GB" sz="11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conflict of interest:</a:t>
                      </a:r>
                    </a:p>
                    <a:p>
                      <a:endParaRPr lang="en-GB" sz="1100" noProof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9" marR="51439" marT="25716" marB="25716"/>
                </a:tc>
                <a:tc>
                  <a:txBody>
                    <a:bodyPr/>
                    <a:lstStyle/>
                    <a:p>
                      <a:r>
                        <a:rPr lang="en-GB" sz="1100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51439" marR="51439" marT="25716" marB="2571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rcRect l="63956" t="33537" r="15575" b="23436"/>
          <a:stretch>
            <a:fillRect/>
          </a:stretch>
        </p:blipFill>
        <p:spPr>
          <a:xfrm>
            <a:off x="179388" y="3552825"/>
            <a:ext cx="2305050" cy="2468563"/>
          </a:xfrm>
        </p:spPr>
      </p:pic>
      <p:pic>
        <p:nvPicPr>
          <p:cNvPr id="51202" name="Immagine 3"/>
          <p:cNvPicPr>
            <a:picLocks noChangeAspect="1"/>
          </p:cNvPicPr>
          <p:nvPr/>
        </p:nvPicPr>
        <p:blipFill>
          <a:blip r:embed="rId3"/>
          <a:srcRect l="18500" t="27589" r="64560" b="37395"/>
          <a:stretch>
            <a:fillRect/>
          </a:stretch>
        </p:blipFill>
        <p:spPr bwMode="auto">
          <a:xfrm>
            <a:off x="177800" y="1196975"/>
            <a:ext cx="2017713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>
            <a:extLst/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831851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+mj-lt"/>
                <a:cs typeface="+mn-cs"/>
              </a:rPr>
              <a:t>Phospholipase A2 (PLA2) in TS and LAM</a:t>
            </a:r>
          </a:p>
        </p:txBody>
      </p:sp>
      <p:pic>
        <p:nvPicPr>
          <p:cNvPr id="51204" name="Immagine 8"/>
          <p:cNvPicPr>
            <a:picLocks noChangeAspect="1"/>
          </p:cNvPicPr>
          <p:nvPr/>
        </p:nvPicPr>
        <p:blipFill>
          <a:blip r:embed="rId4"/>
          <a:srcRect l="41338" t="33810" r="42912" b="20586"/>
          <a:stretch>
            <a:fillRect/>
          </a:stretch>
        </p:blipFill>
        <p:spPr bwMode="auto">
          <a:xfrm>
            <a:off x="2484438" y="3213100"/>
            <a:ext cx="1655762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e 10">
            <a:extLst/>
          </p:cNvPr>
          <p:cNvSpPr/>
          <p:nvPr/>
        </p:nvSpPr>
        <p:spPr>
          <a:xfrm>
            <a:off x="6300788" y="1989138"/>
            <a:ext cx="1008062" cy="431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chemeClr val="tx1"/>
                </a:solidFill>
              </a:rPr>
              <a:t>TSC2</a:t>
            </a:r>
          </a:p>
        </p:txBody>
      </p:sp>
      <p:sp>
        <p:nvSpPr>
          <p:cNvPr id="12" name="Ovale 11">
            <a:extLst/>
          </p:cNvPr>
          <p:cNvSpPr/>
          <p:nvPr/>
        </p:nvSpPr>
        <p:spPr>
          <a:xfrm>
            <a:off x="6227763" y="2997200"/>
            <a:ext cx="1160462" cy="431800"/>
          </a:xfrm>
          <a:prstGeom prst="ellipse">
            <a:avLst/>
          </a:prstGeom>
          <a:solidFill>
            <a:srgbClr val="C0E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solidFill>
                  <a:schemeClr val="tx1"/>
                </a:solidFill>
              </a:rPr>
              <a:t>AdPLA2</a:t>
            </a:r>
          </a:p>
        </p:txBody>
      </p:sp>
      <p:cxnSp>
        <p:nvCxnSpPr>
          <p:cNvPr id="13" name="Connettore 1 71">
            <a:extLst/>
          </p:cNvPr>
          <p:cNvCxnSpPr>
            <a:cxnSpLocks/>
          </p:cNvCxnSpPr>
          <p:nvPr/>
        </p:nvCxnSpPr>
        <p:spPr>
          <a:xfrm>
            <a:off x="6804025" y="2492375"/>
            <a:ext cx="0" cy="36036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8" name="CasellaDiTesto 90"/>
          <p:cNvSpPr txBox="1">
            <a:spLocks noChangeArrowheads="1"/>
          </p:cNvSpPr>
          <p:nvPr/>
        </p:nvSpPr>
        <p:spPr bwMode="auto">
          <a:xfrm>
            <a:off x="6196013" y="4868863"/>
            <a:ext cx="1400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600">
                <a:latin typeface="Calibri" pitchFamily="34" charset="0"/>
              </a:rPr>
              <a:t>Prostaglandins</a:t>
            </a:r>
          </a:p>
        </p:txBody>
      </p:sp>
      <p:cxnSp>
        <p:nvCxnSpPr>
          <p:cNvPr id="15" name="Connettore 2 14">
            <a:extLst/>
          </p:cNvPr>
          <p:cNvCxnSpPr/>
          <p:nvPr/>
        </p:nvCxnSpPr>
        <p:spPr>
          <a:xfrm flipV="1">
            <a:off x="6156325" y="4870450"/>
            <a:ext cx="0" cy="35877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/>
          </p:cNvPr>
          <p:cNvCxnSpPr>
            <a:cxnSpLocks/>
          </p:cNvCxnSpPr>
          <p:nvPr/>
        </p:nvCxnSpPr>
        <p:spPr>
          <a:xfrm flipH="1">
            <a:off x="6804025" y="3573463"/>
            <a:ext cx="0" cy="4318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48">
            <a:extLst/>
          </p:cNvPr>
          <p:cNvCxnSpPr>
            <a:cxnSpLocks/>
          </p:cNvCxnSpPr>
          <p:nvPr/>
        </p:nvCxnSpPr>
        <p:spPr>
          <a:xfrm>
            <a:off x="6659563" y="2852738"/>
            <a:ext cx="2889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2" name="CasellaDiTesto 18"/>
          <p:cNvSpPr txBox="1">
            <a:spLocks noChangeArrowheads="1"/>
          </p:cNvSpPr>
          <p:nvPr/>
        </p:nvSpPr>
        <p:spPr bwMode="auto">
          <a:xfrm>
            <a:off x="-36513" y="930275"/>
            <a:ext cx="9180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PLA2 is the rate-limiting enzyme that catalyzes the conversion of plasma membrane phospholipids into PGs </a:t>
            </a:r>
            <a:endParaRPr lang="it-IT" sz="1600">
              <a:latin typeface="Calibri" pitchFamily="34" charset="0"/>
            </a:endParaRPr>
          </a:p>
        </p:txBody>
      </p:sp>
      <p:sp>
        <p:nvSpPr>
          <p:cNvPr id="51213" name="CasellaDiTesto 7"/>
          <p:cNvSpPr txBox="1">
            <a:spLocks noChangeArrowheads="1"/>
          </p:cNvSpPr>
          <p:nvPr/>
        </p:nvSpPr>
        <p:spPr bwMode="auto">
          <a:xfrm>
            <a:off x="6562725" y="6381750"/>
            <a:ext cx="2257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latin typeface="Tahoma" pitchFamily="34" charset="0"/>
                <a:cs typeface="Tahoma" pitchFamily="34" charset="0"/>
              </a:rPr>
              <a:t>Li C et al, </a:t>
            </a:r>
            <a:r>
              <a:rPr lang="en-US" sz="1400">
                <a:latin typeface="Tahoma" pitchFamily="34" charset="0"/>
                <a:cs typeface="Tahoma" pitchFamily="34" charset="0"/>
              </a:rPr>
              <a:t>PLOS ONE 2014</a:t>
            </a:r>
            <a:endParaRPr lang="it-IT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1214" name="CasellaDiTesto 20"/>
          <p:cNvSpPr txBox="1">
            <a:spLocks noChangeArrowheads="1"/>
          </p:cNvSpPr>
          <p:nvPr/>
        </p:nvSpPr>
        <p:spPr bwMode="auto">
          <a:xfrm>
            <a:off x="2268538" y="1703388"/>
            <a:ext cx="208756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AdipocytePLA2is upregulated in</a:t>
            </a:r>
            <a:r>
              <a:rPr lang="it-IT" sz="1400">
                <a:latin typeface="Calibri" pitchFamily="34" charset="0"/>
              </a:rPr>
              <a:t> lung LAM </a:t>
            </a:r>
            <a:r>
              <a:rPr lang="en-US" sz="1400">
                <a:latin typeface="Calibri" pitchFamily="34" charset="0"/>
              </a:rPr>
              <a:t>nodule cells compared </a:t>
            </a:r>
            <a:r>
              <a:rPr lang="it-IT" sz="1400">
                <a:latin typeface="Calibri" pitchFamily="34" charset="0"/>
              </a:rPr>
              <a:t>to non-LAM</a:t>
            </a:r>
          </a:p>
        </p:txBody>
      </p:sp>
      <p:sp>
        <p:nvSpPr>
          <p:cNvPr id="51215" name="Rettangolo 25"/>
          <p:cNvSpPr>
            <a:spLocks noChangeArrowheads="1"/>
          </p:cNvSpPr>
          <p:nvPr/>
        </p:nvSpPr>
        <p:spPr bwMode="auto">
          <a:xfrm>
            <a:off x="5991225" y="4076700"/>
            <a:ext cx="1820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AdvP403A40"/>
              </a:rPr>
              <a:t>cyclooxygenase-2</a:t>
            </a:r>
            <a:endParaRPr lang="it-IT">
              <a:latin typeface="Calibri" pitchFamily="34" charset="0"/>
            </a:endParaRPr>
          </a:p>
        </p:txBody>
      </p:sp>
      <p:cxnSp>
        <p:nvCxnSpPr>
          <p:cNvPr id="29" name="Connettore 2 28">
            <a:extLst/>
          </p:cNvPr>
          <p:cNvCxnSpPr>
            <a:cxnSpLocks/>
          </p:cNvCxnSpPr>
          <p:nvPr/>
        </p:nvCxnSpPr>
        <p:spPr>
          <a:xfrm flipH="1">
            <a:off x="6804025" y="4437063"/>
            <a:ext cx="0" cy="4318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7" name="CasellaDiTesto 5"/>
          <p:cNvSpPr txBox="1">
            <a:spLocks noChangeArrowheads="1"/>
          </p:cNvSpPr>
          <p:nvPr/>
        </p:nvSpPr>
        <p:spPr bwMode="auto">
          <a:xfrm>
            <a:off x="5003800" y="1546225"/>
            <a:ext cx="3671888" cy="36988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  <a:latin typeface="Calibri" pitchFamily="34" charset="0"/>
              </a:rPr>
              <a:t>Non canonical TSC pathways</a:t>
            </a:r>
          </a:p>
        </p:txBody>
      </p:sp>
      <p:cxnSp>
        <p:nvCxnSpPr>
          <p:cNvPr id="31" name="Connettore 2 30">
            <a:extLst/>
          </p:cNvPr>
          <p:cNvCxnSpPr>
            <a:cxnSpLocks/>
          </p:cNvCxnSpPr>
          <p:nvPr/>
        </p:nvCxnSpPr>
        <p:spPr>
          <a:xfrm flipH="1">
            <a:off x="6804025" y="5229225"/>
            <a:ext cx="0" cy="4318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9" name="Rettangolo 31"/>
          <p:cNvSpPr>
            <a:spLocks noChangeArrowheads="1"/>
          </p:cNvSpPr>
          <p:nvPr/>
        </p:nvSpPr>
        <p:spPr bwMode="auto">
          <a:xfrm>
            <a:off x="6084888" y="5661025"/>
            <a:ext cx="1514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AdvP403A40"/>
              </a:rPr>
              <a:t>tumorigenesis</a:t>
            </a:r>
            <a:endParaRPr lang="it-IT">
              <a:latin typeface="Calibri" pitchFamily="34" charset="0"/>
            </a:endParaRPr>
          </a:p>
        </p:txBody>
      </p:sp>
      <p:sp>
        <p:nvSpPr>
          <p:cNvPr id="51220" name="CasellaDiTesto 21"/>
          <p:cNvSpPr txBox="1">
            <a:spLocks noChangeArrowheads="1"/>
          </p:cNvSpPr>
          <p:nvPr/>
        </p:nvSpPr>
        <p:spPr bwMode="auto">
          <a:xfrm>
            <a:off x="34925" y="5951538"/>
            <a:ext cx="23780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Secreted levels of PGs are higher from TSC2 deficient cells than TSC-addback cells</a:t>
            </a:r>
            <a:endParaRPr lang="it-IT" sz="1400">
              <a:latin typeface="Calibri" pitchFamily="34" charset="0"/>
            </a:endParaRPr>
          </a:p>
        </p:txBody>
      </p:sp>
      <p:sp>
        <p:nvSpPr>
          <p:cNvPr id="51221" name="CasellaDiTesto 22"/>
          <p:cNvSpPr txBox="1">
            <a:spLocks noChangeArrowheads="1"/>
          </p:cNvSpPr>
          <p:nvPr/>
        </p:nvSpPr>
        <p:spPr bwMode="auto">
          <a:xfrm>
            <a:off x="2339975" y="5949950"/>
            <a:ext cx="26638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Secreted levels of PGs metabolite are higher in  TSC2 deficient cells and are not affected by rapamycin </a:t>
            </a:r>
            <a:endParaRPr lang="it-IT" sz="1400">
              <a:latin typeface="Calibri" pitchFamily="34" charset="0"/>
            </a:endParaRPr>
          </a:p>
        </p:txBody>
      </p:sp>
      <p:sp>
        <p:nvSpPr>
          <p:cNvPr id="24" name="Segnaposto contenuto 29">
            <a:extLst/>
          </p:cNvPr>
          <p:cNvSpPr txBox="1">
            <a:spLocks/>
          </p:cNvSpPr>
          <p:nvPr/>
        </p:nvSpPr>
        <p:spPr>
          <a:xfrm>
            <a:off x="8045450" y="4076700"/>
            <a:ext cx="1063625" cy="3079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200" dirty="0"/>
              <a:t>COX </a:t>
            </a:r>
            <a:r>
              <a:rPr lang="it-IT" sz="1200" dirty="0" err="1"/>
              <a:t>inhibition</a:t>
            </a:r>
            <a:endParaRPr lang="it-IT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/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100806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dirty="0">
                <a:solidFill>
                  <a:schemeClr val="bg1"/>
                </a:solidFill>
                <a:latin typeface="+mj-lt"/>
                <a:cs typeface="+mn-cs"/>
              </a:rPr>
              <a:t>COX-2 </a:t>
            </a:r>
            <a:r>
              <a:rPr lang="it-IT" sz="3600" dirty="0" err="1">
                <a:solidFill>
                  <a:schemeClr val="bg1"/>
                </a:solidFill>
                <a:latin typeface="+mj-lt"/>
                <a:cs typeface="+mn-cs"/>
              </a:rPr>
              <a:t>Inhibition</a:t>
            </a:r>
            <a:r>
              <a:rPr lang="it-IT" sz="3600" dirty="0">
                <a:solidFill>
                  <a:schemeClr val="bg1"/>
                </a:solidFill>
                <a:latin typeface="+mj-lt"/>
                <a:cs typeface="+mn-cs"/>
              </a:rPr>
              <a:t> in LAM</a:t>
            </a:r>
            <a:endParaRPr lang="en-US" sz="36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5" name="Segnaposto contenuto 2">
            <a:extLst/>
          </p:cNvPr>
          <p:cNvSpPr txBox="1">
            <a:spLocks/>
          </p:cNvSpPr>
          <p:nvPr/>
        </p:nvSpPr>
        <p:spPr>
          <a:xfrm>
            <a:off x="628650" y="981075"/>
            <a:ext cx="8335963" cy="504031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2400" i="1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/>
              <a:t>Ongoing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i="1" dirty="0"/>
              <a:t>“COLA”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A Pilot Clinical Trial of COX-2 Inhibition (celecoxib) in LAM and TSC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/>
              <a:t>phase 2, open label, single arm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/>
              <a:t>Duration of study: 6 months treatment period, 6 months follow-up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/>
              <a:t>Inclusion criteria: no mTOR inhibitors, mild disease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Primary Outcome Measures:      safety and tolerability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Secondary Outcome Measures: lung function (FEV1)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                                                      AML size (MRI)    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                                                      serum VEGFD levels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                                                      Exhaled breath condensate PGs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                                                      quality of life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                                                                                                                  </a:t>
            </a:r>
            <a:endParaRPr lang="en-GB" sz="24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/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100806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dirty="0" err="1">
                <a:solidFill>
                  <a:schemeClr val="bg1"/>
                </a:solidFill>
                <a:latin typeface="+mj-lt"/>
                <a:cs typeface="+mn-cs"/>
              </a:rPr>
              <a:t>mTOR</a:t>
            </a:r>
            <a:r>
              <a:rPr lang="it-IT" sz="360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+mj-lt"/>
                <a:cs typeface="+mn-cs"/>
              </a:rPr>
              <a:t>Inhibition</a:t>
            </a:r>
            <a:r>
              <a:rPr lang="it-IT" sz="3600" dirty="0">
                <a:solidFill>
                  <a:schemeClr val="bg1"/>
                </a:solidFill>
                <a:latin typeface="+mj-lt"/>
                <a:cs typeface="+mn-cs"/>
              </a:rPr>
              <a:t> and </a:t>
            </a:r>
            <a:r>
              <a:rPr lang="it-IT" sz="3600" dirty="0" err="1">
                <a:solidFill>
                  <a:schemeClr val="bg1"/>
                </a:solidFill>
                <a:latin typeface="+mj-lt"/>
                <a:cs typeface="+mn-cs"/>
              </a:rPr>
              <a:t>statins</a:t>
            </a:r>
            <a:r>
              <a:rPr lang="it-IT" sz="3600" dirty="0">
                <a:solidFill>
                  <a:schemeClr val="bg1"/>
                </a:solidFill>
                <a:latin typeface="+mj-lt"/>
                <a:cs typeface="+mn-cs"/>
              </a:rPr>
              <a:t> in LAM</a:t>
            </a:r>
            <a:endParaRPr lang="en-US" sz="36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53250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/>
          </a:p>
        </p:txBody>
      </p:sp>
      <p:sp>
        <p:nvSpPr>
          <p:cNvPr id="53251" name="CasellaDiTesto 5"/>
          <p:cNvSpPr txBox="1">
            <a:spLocks noChangeArrowheads="1"/>
          </p:cNvSpPr>
          <p:nvPr/>
        </p:nvSpPr>
        <p:spPr bwMode="auto">
          <a:xfrm>
            <a:off x="107950" y="1484313"/>
            <a:ext cx="3816350" cy="3698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  <a:latin typeface="Calibri" pitchFamily="34" charset="0"/>
              </a:rPr>
              <a:t>Non canonical TSC pathways</a:t>
            </a:r>
          </a:p>
        </p:txBody>
      </p:sp>
      <p:sp>
        <p:nvSpPr>
          <p:cNvPr id="16" name="Ovale 15">
            <a:extLst/>
          </p:cNvPr>
          <p:cNvSpPr/>
          <p:nvPr/>
        </p:nvSpPr>
        <p:spPr>
          <a:xfrm>
            <a:off x="827088" y="2133600"/>
            <a:ext cx="865187" cy="3587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>
                <a:solidFill>
                  <a:schemeClr val="tx1"/>
                </a:solidFill>
              </a:rPr>
              <a:t>TSC1</a:t>
            </a:r>
          </a:p>
        </p:txBody>
      </p:sp>
      <p:sp>
        <p:nvSpPr>
          <p:cNvPr id="17" name="Ovale 16">
            <a:extLst/>
          </p:cNvPr>
          <p:cNvSpPr/>
          <p:nvPr/>
        </p:nvSpPr>
        <p:spPr>
          <a:xfrm>
            <a:off x="1547813" y="2133600"/>
            <a:ext cx="863600" cy="3587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>
                <a:solidFill>
                  <a:schemeClr val="tx1"/>
                </a:solidFill>
              </a:rPr>
              <a:t>TSC2</a:t>
            </a:r>
          </a:p>
        </p:txBody>
      </p:sp>
      <p:sp>
        <p:nvSpPr>
          <p:cNvPr id="18" name="Rettangolo arrotondato 65">
            <a:extLst/>
          </p:cNvPr>
          <p:cNvSpPr/>
          <p:nvPr/>
        </p:nvSpPr>
        <p:spPr>
          <a:xfrm>
            <a:off x="2771775" y="2997200"/>
            <a:ext cx="863600" cy="43180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tx1"/>
                </a:solidFill>
              </a:rPr>
              <a:t>mTORC2</a:t>
            </a:r>
          </a:p>
        </p:txBody>
      </p:sp>
      <p:cxnSp>
        <p:nvCxnSpPr>
          <p:cNvPr id="19" name="Connettore 2 18">
            <a:extLst/>
          </p:cNvPr>
          <p:cNvCxnSpPr>
            <a:cxnSpLocks/>
          </p:cNvCxnSpPr>
          <p:nvPr/>
        </p:nvCxnSpPr>
        <p:spPr>
          <a:xfrm>
            <a:off x="2411413" y="2492375"/>
            <a:ext cx="431800" cy="50482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6" name="CasellaDiTesto 94"/>
          <p:cNvSpPr txBox="1">
            <a:spLocks noChangeArrowheads="1"/>
          </p:cNvSpPr>
          <p:nvPr/>
        </p:nvSpPr>
        <p:spPr bwMode="auto">
          <a:xfrm>
            <a:off x="2365375" y="4149725"/>
            <a:ext cx="6937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latin typeface="Calibri" pitchFamily="34" charset="0"/>
              </a:rPr>
              <a:t>Rho-A</a:t>
            </a:r>
          </a:p>
        </p:txBody>
      </p:sp>
      <p:cxnSp>
        <p:nvCxnSpPr>
          <p:cNvPr id="21" name="Connettore 1 106">
            <a:extLst/>
          </p:cNvPr>
          <p:cNvCxnSpPr/>
          <p:nvPr/>
        </p:nvCxnSpPr>
        <p:spPr>
          <a:xfrm>
            <a:off x="3132138" y="3573463"/>
            <a:ext cx="0" cy="18002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8" name="Rettangolo 108"/>
          <p:cNvSpPr>
            <a:spLocks noChangeArrowheads="1"/>
          </p:cNvSpPr>
          <p:nvPr/>
        </p:nvSpPr>
        <p:spPr bwMode="auto">
          <a:xfrm>
            <a:off x="2484438" y="5445125"/>
            <a:ext cx="12636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</a:rPr>
              <a:t>Cytoskeleton</a:t>
            </a:r>
          </a:p>
        </p:txBody>
      </p:sp>
      <p:sp>
        <p:nvSpPr>
          <p:cNvPr id="23" name="Ovale 22">
            <a:extLst/>
          </p:cNvPr>
          <p:cNvSpPr/>
          <p:nvPr/>
        </p:nvSpPr>
        <p:spPr>
          <a:xfrm>
            <a:off x="1116013" y="2925763"/>
            <a:ext cx="936625" cy="360362"/>
          </a:xfrm>
          <a:prstGeom prst="ellipse">
            <a:avLst/>
          </a:prstGeom>
          <a:solidFill>
            <a:srgbClr val="C0E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 err="1">
                <a:solidFill>
                  <a:schemeClr val="tx1"/>
                </a:solidFill>
              </a:rPr>
              <a:t>Rheb</a:t>
            </a:r>
            <a:endParaRPr lang="it-IT" sz="1400" dirty="0">
              <a:solidFill>
                <a:schemeClr val="tx1"/>
              </a:solidFill>
            </a:endParaRPr>
          </a:p>
        </p:txBody>
      </p:sp>
      <p:cxnSp>
        <p:nvCxnSpPr>
          <p:cNvPr id="24" name="Connettore 1 71">
            <a:extLst/>
          </p:cNvPr>
          <p:cNvCxnSpPr/>
          <p:nvPr/>
        </p:nvCxnSpPr>
        <p:spPr>
          <a:xfrm>
            <a:off x="1547813" y="2565400"/>
            <a:ext cx="0" cy="2159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48">
            <a:extLst/>
          </p:cNvPr>
          <p:cNvCxnSpPr/>
          <p:nvPr/>
        </p:nvCxnSpPr>
        <p:spPr>
          <a:xfrm>
            <a:off x="1477963" y="2781300"/>
            <a:ext cx="1428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/>
          </p:cNvPr>
          <p:cNvCxnSpPr/>
          <p:nvPr/>
        </p:nvCxnSpPr>
        <p:spPr>
          <a:xfrm>
            <a:off x="2141538" y="3141663"/>
            <a:ext cx="50323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egnaposto contenuto 29">
            <a:extLst/>
          </p:cNvPr>
          <p:cNvSpPr>
            <a:spLocks noGrp="1"/>
          </p:cNvSpPr>
          <p:nvPr>
            <p:ph idx="1"/>
          </p:nvPr>
        </p:nvSpPr>
        <p:spPr>
          <a:xfrm>
            <a:off x="1276350" y="4129088"/>
            <a:ext cx="1063625" cy="3079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dirty="0" err="1"/>
              <a:t>Statins</a:t>
            </a:r>
            <a:endParaRPr lang="it-IT" dirty="0"/>
          </a:p>
        </p:txBody>
      </p:sp>
      <p:sp>
        <p:nvSpPr>
          <p:cNvPr id="31" name="Segnaposto contenuto 2">
            <a:extLst/>
          </p:cNvPr>
          <p:cNvSpPr txBox="1">
            <a:spLocks/>
          </p:cNvSpPr>
          <p:nvPr/>
        </p:nvSpPr>
        <p:spPr>
          <a:xfrm>
            <a:off x="4427538" y="1484313"/>
            <a:ext cx="4681537" cy="5184775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2400" i="1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/>
              <a:t>Ongoing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i="1" dirty="0"/>
              <a:t>“SOS”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Safety of Simvastatin in LAM and TSC </a:t>
            </a:r>
            <a:r>
              <a:rPr lang="en-US" dirty="0"/>
              <a:t>patients on a stable dose of sirolimus or </a:t>
            </a:r>
            <a:r>
              <a:rPr lang="en-US" dirty="0" err="1"/>
              <a:t>everolimus</a:t>
            </a:r>
            <a:endParaRPr lang="en-US" b="1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/>
              <a:t>phase 1-2, open label, single arm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800" dirty="0"/>
              <a:t>Primary Outcome Measures:    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dirty="0"/>
              <a:t>                        safety and tolerability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1800" dirty="0"/>
              <a:t>Secondary Outcome Measures: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dirty="0"/>
              <a:t>                        lung function (FEV1, </a:t>
            </a:r>
            <a:r>
              <a:rPr lang="en-US" sz="1800" dirty="0" err="1"/>
              <a:t>FVc</a:t>
            </a:r>
            <a:r>
              <a:rPr lang="en-US" sz="1800" dirty="0"/>
              <a:t>, DLCO)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dirty="0"/>
              <a:t>                        serum VEGFD levels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dirty="0"/>
              <a:t>                        quality of life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                                                      </a:t>
            </a:r>
            <a:endParaRPr lang="en-GB" sz="24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</p:txBody>
      </p:sp>
      <p:sp>
        <p:nvSpPr>
          <p:cNvPr id="27" name="CasellaDiTesto 26"/>
          <p:cNvSpPr txBox="1">
            <a:spLocks noChangeArrowheads="1"/>
          </p:cNvSpPr>
          <p:nvPr/>
        </p:nvSpPr>
        <p:spPr bwMode="auto">
          <a:xfrm>
            <a:off x="827088" y="5949950"/>
            <a:ext cx="266541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Simvastatin inhibited RhoA activity and promoted apoptosis in in vivo and anima models </a:t>
            </a:r>
            <a:endParaRPr lang="it-IT" sz="1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egnaposto contenuto 2"/>
          <p:cNvSpPr>
            <a:spLocks noGrp="1"/>
          </p:cNvSpPr>
          <p:nvPr>
            <p:ph idx="1"/>
          </p:nvPr>
        </p:nvSpPr>
        <p:spPr>
          <a:xfrm>
            <a:off x="457200" y="981075"/>
            <a:ext cx="8435975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ü"/>
            </a:pPr>
            <a:r>
              <a:rPr lang="en-US" sz="2400">
                <a:cs typeface="Tahoma" pitchFamily="34" charset="0"/>
              </a:rPr>
              <a:t>Female predominance 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2400">
                <a:cs typeface="Tahoma" pitchFamily="34" charset="0"/>
              </a:rPr>
              <a:t>Frequent occurrence during childbearing age 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2400"/>
              <a:t>Decline in lung function is greater in pre-menopausal women than in post-menopausal women</a:t>
            </a:r>
            <a:endParaRPr lang="en-US" sz="2400">
              <a:cs typeface="Tahoma" pitchFamily="34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en-US" sz="2400">
                <a:cs typeface="Tahoma" pitchFamily="34" charset="0"/>
              </a:rPr>
              <a:t>Reported worsening following the administration of estrogens or during pregnancy 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US" sz="2400">
                <a:cs typeface="Tahoma" pitchFamily="34" charset="0"/>
              </a:rPr>
              <a:t>Presence of estrogen receptors  in LAM cells</a:t>
            </a:r>
          </a:p>
          <a:p>
            <a:pPr eaLnBrk="1" hangingPunct="1">
              <a:buFont typeface="Wingdings" pitchFamily="2" charset="2"/>
              <a:buChar char="ü"/>
            </a:pPr>
            <a:endParaRPr lang="en-US" sz="2400">
              <a:cs typeface="Tahoma" pitchFamily="34" charset="0"/>
            </a:endParaRPr>
          </a:p>
          <a:p>
            <a:pPr eaLnBrk="1" hangingPunct="1">
              <a:buFont typeface="Wingdings" pitchFamily="2" charset="2"/>
              <a:buChar char="ü"/>
            </a:pPr>
            <a:endParaRPr lang="it-IT" sz="2400">
              <a:cs typeface="Tahoma" pitchFamily="34" charset="0"/>
            </a:endParaRP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0" y="-26988"/>
            <a:ext cx="9144000" cy="70961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80000"/>
              <a:buFont typeface="Wingdings" pitchFamily="2" charset="2"/>
              <a:buNone/>
              <a:defRPr/>
            </a:pPr>
            <a:r>
              <a:rPr lang="en-US" sz="4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Pathogenesis: role of estrogen</a:t>
            </a:r>
            <a:endParaRPr lang="en-GB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54275" name="CasellaDiTesto 7"/>
          <p:cNvSpPr txBox="1">
            <a:spLocks noChangeArrowheads="1"/>
          </p:cNvSpPr>
          <p:nvPr/>
        </p:nvSpPr>
        <p:spPr bwMode="auto">
          <a:xfrm>
            <a:off x="457200" y="4410075"/>
            <a:ext cx="843597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In </a:t>
            </a:r>
            <a:r>
              <a:rPr lang="en-US" sz="2000" i="1">
                <a:latin typeface="Calibri" pitchFamily="34" charset="0"/>
              </a:rPr>
              <a:t>in vitro </a:t>
            </a:r>
            <a:r>
              <a:rPr lang="en-US" sz="2000">
                <a:latin typeface="Calibri" pitchFamily="34" charset="0"/>
              </a:rPr>
              <a:t>and animal models estrogen interacts with signaling events</a:t>
            </a:r>
            <a:endParaRPr lang="it-IT" sz="2000">
              <a:latin typeface="Calibri" pitchFamily="34" charset="0"/>
            </a:endParaRPr>
          </a:p>
          <a:p>
            <a:r>
              <a:rPr lang="en-US" sz="2000">
                <a:latin typeface="Calibri" pitchFamily="34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  to stimulate growth of human AML cells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  to promote the survival and pulmonary metastasis of Tsc 2−/− ELT3 cells</a:t>
            </a:r>
            <a:endParaRPr lang="it-IT" sz="20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egnaposto contenuto 4"/>
          <p:cNvSpPr>
            <a:spLocks noGrp="1"/>
          </p:cNvSpPr>
          <p:nvPr>
            <p:ph idx="1"/>
          </p:nvPr>
        </p:nvSpPr>
        <p:spPr>
          <a:xfrm>
            <a:off x="179388" y="1412875"/>
            <a:ext cx="8569325" cy="4114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dirty="0"/>
              <a:t>Oophorectomy, anti-estrogen therapy:     controversial effects , no objective evidence of improvement</a:t>
            </a:r>
            <a:endParaRPr lang="en-US" sz="2800" dirty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dirty="0"/>
              <a:t>Progesterone: case reports, retrospective studies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/>
              <a:t>Gonadotrophin-releasing hormone (GnRH) analogues: case reports, retrospective studies.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  A prospective study of triptorelin in 10 patients showed no effects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  on lung  function over a 3-year period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it-IT" sz="2800" dirty="0">
              <a:solidFill>
                <a:schemeClr val="bg1"/>
              </a:solidFill>
              <a:latin typeface="Comic Sans MS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it-IT" sz="2800" dirty="0">
              <a:solidFill>
                <a:schemeClr val="bg1"/>
              </a:solidFill>
              <a:latin typeface="Comic Sans MS" pitchFamily="66" charset="0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it-IT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 bwMode="auto">
          <a:xfrm>
            <a:off x="0" y="-26988"/>
            <a:ext cx="9144000" cy="863601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80000"/>
              <a:buFont typeface="Wingdings" pitchFamily="2" charset="2"/>
              <a:buNone/>
              <a:defRPr/>
            </a:pPr>
            <a:r>
              <a: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Tahoma" pitchFamily="34" charset="0"/>
                <a:cs typeface="Tahoma" pitchFamily="34" charset="0"/>
              </a:rPr>
              <a:t>Hormonal treatment</a:t>
            </a:r>
            <a:endParaRPr lang="en-GB" sz="36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55299" name="CasellaDiTesto 9"/>
          <p:cNvSpPr txBox="1">
            <a:spLocks noChangeArrowheads="1"/>
          </p:cNvSpPr>
          <p:nvPr/>
        </p:nvSpPr>
        <p:spPr bwMode="auto">
          <a:xfrm>
            <a:off x="3957638" y="6021388"/>
            <a:ext cx="2270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</a:rPr>
              <a:t>Harari S et al, Chest 2008</a:t>
            </a:r>
            <a:endParaRPr lang="it-IT" sz="1600">
              <a:latin typeface="Calibri" pitchFamily="34" charset="0"/>
            </a:endParaRPr>
          </a:p>
        </p:txBody>
      </p:sp>
      <p:sp>
        <p:nvSpPr>
          <p:cNvPr id="55300" name="CasellaDiTesto 10"/>
          <p:cNvSpPr txBox="1">
            <a:spLocks noChangeArrowheads="1"/>
          </p:cNvSpPr>
          <p:nvPr/>
        </p:nvSpPr>
        <p:spPr bwMode="auto">
          <a:xfrm>
            <a:off x="5651500" y="2565400"/>
            <a:ext cx="32305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</a:rPr>
              <a:t>Taveira–Dasilva AM et al, Chest 2004</a:t>
            </a:r>
          </a:p>
        </p:txBody>
      </p:sp>
      <p:pic>
        <p:nvPicPr>
          <p:cNvPr id="55301" name="Immagine 1"/>
          <p:cNvPicPr>
            <a:picLocks noChangeAspect="1"/>
          </p:cNvPicPr>
          <p:nvPr/>
        </p:nvPicPr>
        <p:blipFill>
          <a:blip r:embed="rId2"/>
          <a:srcRect l="20076" t="42998" r="52362" b="10780"/>
          <a:stretch>
            <a:fillRect/>
          </a:stretch>
        </p:blipFill>
        <p:spPr bwMode="auto">
          <a:xfrm>
            <a:off x="6156325" y="4292600"/>
            <a:ext cx="251936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/>
          </p:cNvPr>
          <p:cNvSpPr>
            <a:spLocks noGrp="1"/>
          </p:cNvSpPr>
          <p:nvPr>
            <p:ph idx="1"/>
          </p:nvPr>
        </p:nvSpPr>
        <p:spPr>
          <a:xfrm>
            <a:off x="628650" y="1196975"/>
            <a:ext cx="7886700" cy="5400675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Completed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“TRAIL”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Efficacy and safety of the aromatase inhibitor letrozole in postmenopausal women with LAM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Phase2,randomized, double blinded,  placebo-controlled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000" dirty="0"/>
              <a:t>Duration of treatment: </a:t>
            </a:r>
            <a:r>
              <a:rPr lang="en-US" dirty="0"/>
              <a:t>12 months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Primary endpoint: FEV1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Secondary endpoints: pulmonary function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                                   quality of life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                                  serum VEGFD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The target enrollment of 25 patients per arm was not met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(9 patients received letrozole, 8 patients received placebo)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900" dirty="0"/>
              <a:t>In a post hoc analysis, eight matched letrozole-treated-placebo-treated pairs were constructed, six of which demonstrated better FEV</a:t>
            </a:r>
            <a:r>
              <a:rPr lang="en-US" sz="1900" baseline="-25000" dirty="0"/>
              <a:t>1</a:t>
            </a:r>
            <a:r>
              <a:rPr lang="en-US" sz="1900" dirty="0"/>
              <a:t> improvement for the letrozole-treated patients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dirty="0"/>
          </a:p>
        </p:txBody>
      </p:sp>
      <p:sp>
        <p:nvSpPr>
          <p:cNvPr id="4" name="Rectangle 8">
            <a:extLst/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100806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dirty="0" err="1">
                <a:solidFill>
                  <a:schemeClr val="bg1"/>
                </a:solidFill>
                <a:latin typeface="+mj-lt"/>
                <a:cs typeface="+mn-cs"/>
              </a:rPr>
              <a:t>Aromatase</a:t>
            </a:r>
            <a:r>
              <a:rPr lang="it-IT" sz="360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+mj-lt"/>
                <a:cs typeface="+mn-cs"/>
              </a:rPr>
              <a:t>inhibition</a:t>
            </a:r>
            <a:r>
              <a:rPr lang="it-IT" sz="3600" dirty="0">
                <a:solidFill>
                  <a:schemeClr val="bg1"/>
                </a:solidFill>
                <a:latin typeface="+mj-lt"/>
                <a:cs typeface="+mn-cs"/>
              </a:rPr>
              <a:t> in LAM</a:t>
            </a:r>
            <a:endParaRPr lang="en-US" sz="36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56323" name="CasellaDiTesto 4"/>
          <p:cNvSpPr txBox="1">
            <a:spLocks noChangeArrowheads="1"/>
          </p:cNvSpPr>
          <p:nvPr/>
        </p:nvSpPr>
        <p:spPr bwMode="auto">
          <a:xfrm>
            <a:off x="7105650" y="642938"/>
            <a:ext cx="19827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solidFill>
                  <a:schemeClr val="bg1"/>
                </a:solidFill>
                <a:latin typeface="Calibri" pitchFamily="34" charset="0"/>
              </a:rPr>
              <a:t>A phase II clinical trial</a:t>
            </a:r>
          </a:p>
        </p:txBody>
      </p:sp>
      <p:sp>
        <p:nvSpPr>
          <p:cNvPr id="56324" name="CasellaDiTesto 5"/>
          <p:cNvSpPr txBox="1">
            <a:spLocks noChangeArrowheads="1"/>
          </p:cNvSpPr>
          <p:nvPr/>
        </p:nvSpPr>
        <p:spPr bwMode="auto">
          <a:xfrm>
            <a:off x="5867400" y="6402388"/>
            <a:ext cx="31686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</a:rPr>
              <a:t>Lu C et al, </a:t>
            </a:r>
            <a:r>
              <a:rPr lang="it-IT" sz="1600">
                <a:latin typeface="Calibri" pitchFamily="34" charset="0"/>
              </a:rPr>
              <a:t>Ann Am Thorac Soc. 2017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/>
          </p:cNvPr>
          <p:cNvSpPr txBox="1">
            <a:spLocks noChangeArrowheads="1"/>
          </p:cNvSpPr>
          <p:nvPr/>
        </p:nvSpPr>
        <p:spPr bwMode="auto">
          <a:xfrm>
            <a:off x="0" y="-100013"/>
            <a:ext cx="9144000" cy="720726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 err="1">
                <a:solidFill>
                  <a:schemeClr val="bg1"/>
                </a:solidFill>
                <a:latin typeface="+mj-lt"/>
                <a:cs typeface="+mn-cs"/>
              </a:rPr>
              <a:t>Clinical</a:t>
            </a:r>
            <a:r>
              <a:rPr lang="it-IT" sz="2800" dirty="0">
                <a:solidFill>
                  <a:schemeClr val="bg1"/>
                </a:solidFill>
                <a:latin typeface="+mj-lt"/>
                <a:cs typeface="+mn-cs"/>
              </a:rPr>
              <a:t> trials</a:t>
            </a:r>
            <a:endParaRPr lang="en-US" sz="28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graphicFrame>
        <p:nvGraphicFramePr>
          <p:cNvPr id="13" name="Segnaposto contenuto 12">
            <a:extLst/>
          </p:cNvPr>
          <p:cNvGraphicFramePr>
            <a:graphicFrameLocks noGrp="1"/>
          </p:cNvGraphicFramePr>
          <p:nvPr>
            <p:ph idx="1"/>
          </p:nvPr>
        </p:nvGraphicFramePr>
        <p:xfrm>
          <a:off x="9525" y="620713"/>
          <a:ext cx="9163673" cy="625552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17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649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8864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Name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Drug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Design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Primary endpoint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Status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Results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61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MILES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Sirolimus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Randomized, d. blind, placebo controlled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FEV1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Completed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Positive results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610">
                <a:tc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 err="1"/>
                        <a:t>Everolimus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Open label, dose-escalating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Safety, PK, PD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Completed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 Lower safety profile compared to sirolimus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864">
                <a:tc>
                  <a:txBody>
                    <a:bodyPr/>
                    <a:lstStyle/>
                    <a:p>
                      <a:r>
                        <a:rPr lang="en-US" sz="1400" noProof="0"/>
                        <a:t>SAIL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Sirolimus plus</a:t>
                      </a:r>
                    </a:p>
                    <a:p>
                      <a:r>
                        <a:rPr lang="en-US" sz="1400" b="0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Hydroxychloroquine</a:t>
                      </a:r>
                      <a:endParaRPr lang="en-US" sz="1400" noProof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Open label</a:t>
                      </a:r>
                    </a:p>
                    <a:p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Safety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Completed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Positive results at higher dose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864">
                <a:tc>
                  <a:txBody>
                    <a:bodyPr/>
                    <a:lstStyle/>
                    <a:p>
                      <a:r>
                        <a:rPr lang="en-US" sz="1400" noProof="0"/>
                        <a:t>TRAIL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Letrozole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Randomized, d. blind, placebo controlled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FEV1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Completed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Failed to enrolled the target n of pts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864"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Doxycycline</a:t>
                      </a:r>
                      <a:endParaRPr lang="it-IT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Randomized</a:t>
                      </a:r>
                      <a:r>
                        <a:rPr lang="it-IT" sz="1400" dirty="0"/>
                        <a:t>, d. </a:t>
                      </a:r>
                      <a:r>
                        <a:rPr lang="it-IT" sz="1400" dirty="0" err="1"/>
                        <a:t>blind</a:t>
                      </a:r>
                      <a:r>
                        <a:rPr lang="it-IT" sz="1400" dirty="0"/>
                        <a:t>, placebo </a:t>
                      </a:r>
                      <a:r>
                        <a:rPr lang="it-IT" sz="1400" dirty="0" err="1"/>
                        <a:t>controlled</a:t>
                      </a:r>
                      <a:endParaRPr lang="it-IT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FEV1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Completed</a:t>
                      </a:r>
                      <a:endParaRPr lang="it-IT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Negative </a:t>
                      </a:r>
                      <a:r>
                        <a:rPr lang="it-IT" sz="1400" dirty="0" err="1"/>
                        <a:t>results</a:t>
                      </a:r>
                      <a:endParaRPr lang="it-IT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864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SLAM-2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Saracatinib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Open label, </a:t>
                      </a:r>
                    </a:p>
                    <a:p>
                      <a:r>
                        <a:rPr lang="en-US" sz="1400" noProof="0" dirty="0"/>
                        <a:t>Single arm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FEV1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Ongoing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864">
                <a:tc>
                  <a:txBody>
                    <a:bodyPr/>
                    <a:lstStyle/>
                    <a:p>
                      <a:r>
                        <a:rPr lang="it-IT" sz="1400" dirty="0"/>
                        <a:t>LAM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Nintedanib</a:t>
                      </a:r>
                      <a:endParaRPr lang="it-IT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Open label</a:t>
                      </a:r>
                    </a:p>
                    <a:p>
                      <a:r>
                        <a:rPr lang="it-IT" sz="1400" dirty="0"/>
                        <a:t>Single </a:t>
                      </a:r>
                      <a:r>
                        <a:rPr lang="it-IT" sz="1400" dirty="0" err="1"/>
                        <a:t>arm</a:t>
                      </a:r>
                      <a:endParaRPr lang="it-IT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FEV1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Ongoing</a:t>
                      </a:r>
                      <a:endParaRPr lang="it-IT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40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8864">
                <a:tc>
                  <a:txBody>
                    <a:bodyPr/>
                    <a:lstStyle/>
                    <a:p>
                      <a:r>
                        <a:rPr lang="it-IT" sz="1400" dirty="0"/>
                        <a:t>LAMP1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Imatinib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Randomized</a:t>
                      </a:r>
                      <a:r>
                        <a:rPr lang="it-IT" sz="1400" dirty="0"/>
                        <a:t>, </a:t>
                      </a:r>
                      <a:r>
                        <a:rPr lang="it-IT" sz="1400" dirty="0" err="1"/>
                        <a:t>blind</a:t>
                      </a:r>
                      <a:r>
                        <a:rPr lang="it-IT" sz="1400" dirty="0"/>
                        <a:t>, placebo </a:t>
                      </a:r>
                      <a:r>
                        <a:rPr lang="it-IT" sz="1400" dirty="0" err="1"/>
                        <a:t>controlled</a:t>
                      </a:r>
                      <a:endParaRPr lang="it-IT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VEGFD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Ongoing</a:t>
                      </a:r>
                      <a:endParaRPr lang="it-IT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8864">
                <a:tc>
                  <a:txBody>
                    <a:bodyPr/>
                    <a:lstStyle/>
                    <a:p>
                      <a:r>
                        <a:rPr lang="it-IT" sz="1400" dirty="0"/>
                        <a:t>RESULT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Sirolimus</a:t>
                      </a:r>
                      <a:r>
                        <a:rPr lang="it-IT" sz="1400" dirty="0"/>
                        <a:t> plus </a:t>
                      </a:r>
                      <a:r>
                        <a:rPr lang="it-IT" sz="1400" dirty="0" err="1"/>
                        <a:t>Resveratrol</a:t>
                      </a:r>
                      <a:endParaRPr lang="it-IT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Open label, </a:t>
                      </a:r>
                    </a:p>
                    <a:p>
                      <a:r>
                        <a:rPr lang="it-IT" sz="1400" dirty="0"/>
                        <a:t>Single </a:t>
                      </a:r>
                      <a:r>
                        <a:rPr lang="it-IT" sz="1400" dirty="0" err="1"/>
                        <a:t>arm</a:t>
                      </a:r>
                      <a:endParaRPr lang="it-IT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VEGFD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Ongoing</a:t>
                      </a:r>
                      <a:endParaRPr lang="it-IT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8864">
                <a:tc>
                  <a:txBody>
                    <a:bodyPr/>
                    <a:lstStyle/>
                    <a:p>
                      <a:r>
                        <a:rPr lang="it-IT" sz="1400" dirty="0"/>
                        <a:t>COLA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Celecoxib</a:t>
                      </a:r>
                      <a:endParaRPr lang="it-IT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Open label, </a:t>
                      </a:r>
                    </a:p>
                    <a:p>
                      <a:r>
                        <a:rPr lang="it-IT" sz="1400" dirty="0"/>
                        <a:t>Single </a:t>
                      </a:r>
                      <a:r>
                        <a:rPr lang="it-IT" sz="1400" dirty="0" err="1"/>
                        <a:t>arm</a:t>
                      </a:r>
                      <a:endParaRPr lang="it-IT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Safety</a:t>
                      </a:r>
                      <a:endParaRPr lang="it-IT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Ongoing</a:t>
                      </a:r>
                      <a:endParaRPr lang="it-IT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8864">
                <a:tc>
                  <a:txBody>
                    <a:bodyPr/>
                    <a:lstStyle/>
                    <a:p>
                      <a:r>
                        <a:rPr lang="it-IT" sz="1400" dirty="0"/>
                        <a:t>SOS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mTOR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inhibitors</a:t>
                      </a:r>
                      <a:r>
                        <a:rPr lang="it-IT" sz="1400" dirty="0"/>
                        <a:t> plus </a:t>
                      </a:r>
                      <a:r>
                        <a:rPr lang="it-IT" sz="1400" dirty="0" err="1"/>
                        <a:t>simvastatin</a:t>
                      </a:r>
                      <a:endParaRPr lang="it-IT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Open label</a:t>
                      </a:r>
                    </a:p>
                    <a:p>
                      <a:r>
                        <a:rPr lang="it-IT" sz="1400" dirty="0"/>
                        <a:t>Single </a:t>
                      </a:r>
                      <a:r>
                        <a:rPr lang="it-IT" sz="1400" dirty="0" err="1"/>
                        <a:t>arm</a:t>
                      </a:r>
                      <a:endParaRPr lang="it-IT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Safety</a:t>
                      </a:r>
                      <a:endParaRPr lang="it-IT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Ongoing</a:t>
                      </a:r>
                      <a:endParaRPr lang="it-IT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egnaposto contenuto 2"/>
          <p:cNvSpPr>
            <a:spLocks noGrp="1"/>
          </p:cNvSpPr>
          <p:nvPr>
            <p:ph idx="1"/>
          </p:nvPr>
        </p:nvSpPr>
        <p:spPr>
          <a:xfrm>
            <a:off x="538163" y="1412875"/>
            <a:ext cx="8210550" cy="52292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400" dirty="0"/>
              <a:t>1. </a:t>
            </a:r>
            <a:r>
              <a:rPr lang="en-US" sz="2400" dirty="0"/>
              <a:t>To date mTOR inhibitors are the only proven treatment for LAM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2. Alternatives or combined drugs are currently under investigation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24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3. An individualized combined or multiple steps treatment is likely the future for LAM patients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 bwMode="auto">
          <a:xfrm>
            <a:off x="0" y="-26988"/>
            <a:ext cx="9144000" cy="927101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80000"/>
              <a:buFont typeface="Wingdings" pitchFamily="2" charset="2"/>
              <a:buNone/>
              <a:defRPr/>
            </a:pPr>
            <a:r>
              <a:rPr lang="en-US" sz="4400" kern="0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Take home messages</a:t>
            </a:r>
            <a:endParaRPr lang="en-GB" sz="4400" kern="0" dirty="0">
              <a:solidFill>
                <a:schemeClr val="bg1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re 2"/>
          <p:cNvSpPr>
            <a:spLocks noGrp="1"/>
          </p:cNvSpPr>
          <p:nvPr>
            <p:ph type="title"/>
          </p:nvPr>
        </p:nvSpPr>
        <p:spPr>
          <a:xfrm>
            <a:off x="1601788" y="1171575"/>
            <a:ext cx="6056312" cy="690563"/>
          </a:xfrm>
        </p:spPr>
        <p:txBody>
          <a:bodyPr/>
          <a:lstStyle/>
          <a:p>
            <a:pPr eaLnBrk="1" hangingPunct="1"/>
            <a:r>
              <a:rPr lang="en-US" sz="2000"/>
              <a:t>Systemic treatments in PLCH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39763" y="1812925"/>
            <a:ext cx="6172200" cy="33956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>
              <a:latin typeface="Book Antiqua"/>
              <a:cs typeface="Book Antiqua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dirty="0">
                <a:solidFill>
                  <a:srgbClr val="0033CC"/>
                </a:solidFill>
                <a:cs typeface="Book Antiqua"/>
              </a:rPr>
              <a:t>Corticosteroids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1400" dirty="0">
                <a:cs typeface="Book Antiqua"/>
              </a:rPr>
              <a:t>no convincing data on the improvement of lung function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1400" dirty="0">
                <a:cs typeface="Book Antiqua"/>
              </a:rPr>
              <a:t>even correlated with worth outcome in a retrospective study </a:t>
            </a:r>
            <a:endParaRPr lang="en-US" sz="1400" dirty="0">
              <a:solidFill>
                <a:srgbClr val="0033CC"/>
              </a:solidFill>
              <a:cs typeface="Book Antiqua"/>
            </a:endParaRPr>
          </a:p>
          <a:p>
            <a:pPr marL="457200" lvl="1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400" i="1" dirty="0" err="1">
                <a:solidFill>
                  <a:srgbClr val="0033CC"/>
                </a:solidFill>
                <a:cs typeface="Book Antiqua"/>
              </a:rPr>
              <a:t>Delobbe</a:t>
            </a:r>
            <a:r>
              <a:rPr lang="en-US" sz="1400" i="1" dirty="0">
                <a:solidFill>
                  <a:srgbClr val="0033CC"/>
                </a:solidFill>
                <a:cs typeface="Book Antiqua"/>
              </a:rPr>
              <a:t> et al. </a:t>
            </a:r>
            <a:r>
              <a:rPr lang="en-US" sz="1400" i="1" dirty="0" err="1">
                <a:solidFill>
                  <a:srgbClr val="0033CC"/>
                </a:solidFill>
                <a:cs typeface="Book Antiqua"/>
              </a:rPr>
              <a:t>Eur</a:t>
            </a:r>
            <a:r>
              <a:rPr lang="en-US" sz="1400" i="1" dirty="0">
                <a:solidFill>
                  <a:srgbClr val="0033CC"/>
                </a:solidFill>
                <a:cs typeface="Book Antiqua"/>
              </a:rPr>
              <a:t> Respir J 1996</a:t>
            </a:r>
            <a:endParaRPr lang="en-US" sz="1400" dirty="0">
              <a:cs typeface="Book Antiqua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dirty="0">
              <a:cs typeface="Book Antiqua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dirty="0">
                <a:solidFill>
                  <a:srgbClr val="0033CC"/>
                </a:solidFill>
                <a:cs typeface="Book Antiqua"/>
              </a:rPr>
              <a:t>Vinblastine</a:t>
            </a:r>
            <a:r>
              <a:rPr lang="en-US" sz="1600" dirty="0">
                <a:cs typeface="Book Antiqua"/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1400" dirty="0">
                <a:cs typeface="Book Antiqua"/>
              </a:rPr>
              <a:t>Virtually no effects on lung function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cs typeface="Book Antiqua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84213" y="1171575"/>
            <a:ext cx="7632700" cy="6905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3032125"/>
            <a:ext cx="3711575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Rectangle 8"/>
          <p:cNvSpPr>
            <a:spLocks noChangeArrowheads="1"/>
          </p:cNvSpPr>
          <p:nvPr/>
        </p:nvSpPr>
        <p:spPr bwMode="auto">
          <a:xfrm>
            <a:off x="5383213" y="5319713"/>
            <a:ext cx="2841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400" i="1">
                <a:solidFill>
                  <a:srgbClr val="0000FF"/>
                </a:solidFill>
                <a:latin typeface="Book Antiqua" pitchFamily="18" charset="0"/>
              </a:rPr>
              <a:t>Tazi et al. Orphanet J Rare Dis 2017</a:t>
            </a:r>
          </a:p>
        </p:txBody>
      </p:sp>
      <p:sp>
        <p:nvSpPr>
          <p:cNvPr id="59398" name="ZoneTexte 9"/>
          <p:cNvSpPr txBox="1">
            <a:spLocks noChangeArrowheads="1"/>
          </p:cNvSpPr>
          <p:nvPr/>
        </p:nvSpPr>
        <p:spPr bwMode="auto">
          <a:xfrm>
            <a:off x="6335713" y="3332163"/>
            <a:ext cx="86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>
                <a:solidFill>
                  <a:srgbClr val="0033CC"/>
                </a:solidFill>
                <a:latin typeface="Book Antiqua" pitchFamily="18" charset="0"/>
              </a:rPr>
              <a:t>FEV</a:t>
            </a:r>
            <a:r>
              <a:rPr lang="fr-FR" sz="1400" baseline="-25000">
                <a:solidFill>
                  <a:srgbClr val="0033CC"/>
                </a:solidFill>
                <a:latin typeface="Book Antiqua" pitchFamily="18" charset="0"/>
              </a:rPr>
              <a:t>1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re 1"/>
          <p:cNvSpPr>
            <a:spLocks noGrp="1"/>
          </p:cNvSpPr>
          <p:nvPr>
            <p:ph type="title"/>
          </p:nvPr>
        </p:nvSpPr>
        <p:spPr>
          <a:xfrm>
            <a:off x="1485900" y="950913"/>
            <a:ext cx="6172200" cy="857250"/>
          </a:xfrm>
        </p:spPr>
        <p:txBody>
          <a:bodyPr/>
          <a:lstStyle/>
          <a:p>
            <a:pPr eaLnBrk="1" hangingPunct="1"/>
            <a:r>
              <a:rPr lang="fr-FR" sz="2000"/>
              <a:t>Cladribine in PLCH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35150" y="2205038"/>
            <a:ext cx="6172200" cy="3394075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en-US" dirty="0">
                <a:cs typeface="Book Antiqua"/>
              </a:rPr>
              <a:t>2-CDA: purine analogue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en-US" dirty="0">
                <a:cs typeface="Book Antiqua"/>
              </a:rPr>
              <a:t>Toxic for resting monocytes and lymphocytes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en-US" dirty="0">
                <a:cs typeface="Book Antiqua"/>
              </a:rPr>
              <a:t>Highly immunosuppressive (prolonged lymphopenia)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en-US" dirty="0">
                <a:cs typeface="Book Antiqua"/>
              </a:rPr>
              <a:t>Second-line treatment for MS LCH 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en-US" dirty="0">
                <a:cs typeface="Book Antiqua"/>
              </a:rPr>
              <a:t>Several cases reports on cladribine efficacy in PLCH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i="1" dirty="0" err="1">
                <a:solidFill>
                  <a:srgbClr val="0033CC"/>
                </a:solidFill>
                <a:cs typeface="Book Antiqua"/>
              </a:rPr>
              <a:t>Aerni</a:t>
            </a:r>
            <a:r>
              <a:rPr lang="en-US" i="1" dirty="0">
                <a:solidFill>
                  <a:srgbClr val="0033CC"/>
                </a:solidFill>
                <a:cs typeface="Book Antiqua"/>
              </a:rPr>
              <a:t> et al. Respir Med 2008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i="1" dirty="0" err="1">
                <a:solidFill>
                  <a:srgbClr val="0033CC"/>
                </a:solidFill>
                <a:cs typeface="Book Antiqua"/>
              </a:rPr>
              <a:t>Lazor</a:t>
            </a:r>
            <a:r>
              <a:rPr lang="en-US" i="1" dirty="0">
                <a:solidFill>
                  <a:srgbClr val="0033CC"/>
                </a:solidFill>
                <a:cs typeface="Book Antiqua"/>
              </a:rPr>
              <a:t> et al. Thorax 2009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i="1" dirty="0" err="1">
                <a:solidFill>
                  <a:srgbClr val="0033CC"/>
                </a:solidFill>
                <a:cs typeface="Book Antiqua"/>
              </a:rPr>
              <a:t>Lorillon</a:t>
            </a:r>
            <a:r>
              <a:rPr lang="en-US" i="1" dirty="0">
                <a:solidFill>
                  <a:srgbClr val="0033CC"/>
                </a:solidFill>
                <a:cs typeface="Book Antiqua"/>
              </a:rPr>
              <a:t> et al. Am J Respir </a:t>
            </a:r>
            <a:r>
              <a:rPr lang="en-US" i="1" dirty="0" err="1">
                <a:solidFill>
                  <a:srgbClr val="0033CC"/>
                </a:solidFill>
                <a:cs typeface="Book Antiqua"/>
              </a:rPr>
              <a:t>Crit</a:t>
            </a:r>
            <a:r>
              <a:rPr lang="en-US" i="1" dirty="0">
                <a:solidFill>
                  <a:srgbClr val="0033CC"/>
                </a:solidFill>
                <a:cs typeface="Book Antiqua"/>
              </a:rPr>
              <a:t> Care Med 2012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i="1" dirty="0" err="1">
                <a:solidFill>
                  <a:srgbClr val="0033CC"/>
                </a:solidFill>
                <a:cs typeface="Book Antiqua"/>
              </a:rPr>
              <a:t>Grosbost</a:t>
            </a:r>
            <a:r>
              <a:rPr lang="en-US" i="1" dirty="0">
                <a:solidFill>
                  <a:srgbClr val="0033CC"/>
                </a:solidFill>
                <a:cs typeface="Book Antiqua"/>
              </a:rPr>
              <a:t> et al. </a:t>
            </a:r>
            <a:r>
              <a:rPr lang="en-US" i="1" dirty="0" err="1">
                <a:solidFill>
                  <a:srgbClr val="0033CC"/>
                </a:solidFill>
                <a:cs typeface="Book Antiqua"/>
              </a:rPr>
              <a:t>Orphanet</a:t>
            </a:r>
            <a:r>
              <a:rPr lang="en-US" i="1" dirty="0">
                <a:solidFill>
                  <a:srgbClr val="0033CC"/>
                </a:solidFill>
                <a:cs typeface="Book Antiqua"/>
              </a:rPr>
              <a:t> J Rare Disease 2014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i="1" dirty="0" err="1">
                <a:solidFill>
                  <a:srgbClr val="0033CC"/>
                </a:solidFill>
                <a:cs typeface="Book Antiqua"/>
              </a:rPr>
              <a:t>Epaud</a:t>
            </a:r>
            <a:r>
              <a:rPr lang="en-US" i="1" dirty="0">
                <a:solidFill>
                  <a:srgbClr val="0033CC"/>
                </a:solidFill>
                <a:cs typeface="Book Antiqua"/>
              </a:rPr>
              <a:t> et al. </a:t>
            </a:r>
            <a:r>
              <a:rPr lang="en-US" i="1" dirty="0" err="1">
                <a:solidFill>
                  <a:srgbClr val="0033CC"/>
                </a:solidFill>
                <a:cs typeface="Book Antiqua"/>
              </a:rPr>
              <a:t>Eur</a:t>
            </a:r>
            <a:r>
              <a:rPr lang="en-US" i="1" dirty="0">
                <a:solidFill>
                  <a:srgbClr val="0033CC"/>
                </a:solidFill>
                <a:cs typeface="Book Antiqua"/>
              </a:rPr>
              <a:t> Respir J 2015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i="1" dirty="0">
                <a:solidFill>
                  <a:srgbClr val="0033CC"/>
                </a:solidFill>
                <a:cs typeface="Book Antiqua"/>
              </a:rPr>
              <a:t>Nasser et al. ERJ Open Res. 2018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47813" y="998538"/>
            <a:ext cx="5994400" cy="811212"/>
          </a:xfrm>
          <a:prstGeom prst="rect">
            <a:avLst/>
          </a:prstGeom>
          <a:noFill/>
          <a:ln w="19050">
            <a:solidFill>
              <a:srgbClr val="0033CC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contenuto 2"/>
          <p:cNvSpPr>
            <a:spLocks noGrp="1"/>
          </p:cNvSpPr>
          <p:nvPr>
            <p:ph idx="1"/>
          </p:nvPr>
        </p:nvSpPr>
        <p:spPr>
          <a:xfrm>
            <a:off x="250825" y="1525588"/>
            <a:ext cx="8751888" cy="43513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800" dirty="0" err="1"/>
              <a:t>Patients</a:t>
            </a:r>
            <a:r>
              <a:rPr lang="it-IT" sz="2800" dirty="0"/>
              <a:t> with </a:t>
            </a:r>
            <a:r>
              <a:rPr lang="it-IT" sz="2800" dirty="0" err="1"/>
              <a:t>abnormal</a:t>
            </a:r>
            <a:r>
              <a:rPr lang="it-IT" sz="2800" dirty="0"/>
              <a:t> </a:t>
            </a:r>
            <a:r>
              <a:rPr lang="it-IT" sz="2800" dirty="0" err="1"/>
              <a:t>lung</a:t>
            </a:r>
            <a:r>
              <a:rPr lang="it-IT" sz="2800" dirty="0"/>
              <a:t> </a:t>
            </a:r>
            <a:r>
              <a:rPr lang="it-IT" sz="2800" dirty="0" err="1"/>
              <a:t>function</a:t>
            </a:r>
            <a:endParaRPr lang="it-IT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000" dirty="0" err="1"/>
              <a:t>Abnormal</a:t>
            </a:r>
            <a:r>
              <a:rPr lang="it-IT" sz="2000" dirty="0"/>
              <a:t> </a:t>
            </a:r>
            <a:r>
              <a:rPr lang="it-IT" sz="2000" dirty="0" err="1"/>
              <a:t>lung</a:t>
            </a:r>
            <a:r>
              <a:rPr lang="it-IT" sz="2000" dirty="0"/>
              <a:t> </a:t>
            </a:r>
            <a:r>
              <a:rPr lang="it-IT" sz="2000" dirty="0" err="1"/>
              <a:t>function</a:t>
            </a:r>
            <a:r>
              <a:rPr lang="it-IT" sz="2000" dirty="0"/>
              <a:t>: </a:t>
            </a:r>
            <a:r>
              <a:rPr lang="en-US" sz="2000" dirty="0"/>
              <a:t>FEV1 less than 70% predicted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800" dirty="0" err="1"/>
              <a:t>Patients</a:t>
            </a:r>
            <a:r>
              <a:rPr lang="it-IT" sz="2800" dirty="0"/>
              <a:t> </a:t>
            </a:r>
            <a:r>
              <a:rPr lang="it-IT" sz="2800" dirty="0" err="1"/>
              <a:t>whose</a:t>
            </a:r>
            <a:r>
              <a:rPr lang="it-IT" sz="2800" dirty="0"/>
              <a:t> </a:t>
            </a:r>
            <a:r>
              <a:rPr lang="it-IT" sz="2800" dirty="0" err="1"/>
              <a:t>funtion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declining</a:t>
            </a:r>
            <a:r>
              <a:rPr lang="it-IT" sz="2800" dirty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16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sz="16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800" dirty="0" err="1"/>
              <a:t>Problematic</a:t>
            </a:r>
            <a:r>
              <a:rPr lang="it-IT" sz="2800" dirty="0"/>
              <a:t> </a:t>
            </a:r>
            <a:r>
              <a:rPr lang="it-IT" sz="2800" dirty="0" err="1"/>
              <a:t>chylous</a:t>
            </a:r>
            <a:r>
              <a:rPr lang="it-IT" sz="2800" dirty="0"/>
              <a:t> </a:t>
            </a:r>
            <a:r>
              <a:rPr lang="it-IT" sz="2800" dirty="0" err="1"/>
              <a:t>effusions</a:t>
            </a:r>
            <a:r>
              <a:rPr lang="it-IT" sz="2800" dirty="0"/>
              <a:t> and </a:t>
            </a:r>
            <a:r>
              <a:rPr lang="it-IT" sz="2800" dirty="0" err="1"/>
              <a:t>lymphangioleiomiomas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dirty="0"/>
          </a:p>
        </p:txBody>
      </p:sp>
      <p:sp>
        <p:nvSpPr>
          <p:cNvPr id="31746" name="CasellaDiTesto 7"/>
          <p:cNvSpPr txBox="1">
            <a:spLocks noChangeArrowheads="1"/>
          </p:cNvSpPr>
          <p:nvPr/>
        </p:nvSpPr>
        <p:spPr bwMode="auto">
          <a:xfrm>
            <a:off x="6046788" y="5300663"/>
            <a:ext cx="28463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latin typeface="Tahoma" pitchFamily="34" charset="0"/>
                <a:cs typeface="Tahoma" pitchFamily="34" charset="0"/>
              </a:rPr>
              <a:t>McCormack FX et al</a:t>
            </a:r>
            <a:r>
              <a:rPr lang="it-IT" sz="1400">
                <a:latin typeface="Calibri" pitchFamily="34" charset="0"/>
              </a:rPr>
              <a:t>, AJRCCM 2016</a:t>
            </a:r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0" y="-26988"/>
            <a:ext cx="9144000" cy="863601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80000"/>
              <a:buFont typeface="Wingdings" pitchFamily="2" charset="2"/>
              <a:buNone/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Sirolimus: current indications</a:t>
            </a:r>
            <a:endParaRPr lang="en-GB" sz="3600" kern="0" dirty="0">
              <a:solidFill>
                <a:schemeClr val="bg1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1748" name="CasellaDiTesto 6"/>
          <p:cNvSpPr txBox="1">
            <a:spLocks noChangeArrowheads="1"/>
          </p:cNvSpPr>
          <p:nvPr/>
        </p:nvSpPr>
        <p:spPr bwMode="auto">
          <a:xfrm>
            <a:off x="7186613" y="476250"/>
            <a:ext cx="19224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ATS/JRS Guidelines</a:t>
            </a:r>
            <a:endParaRPr lang="it-IT" sz="16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/>
          <p:cNvPicPr>
            <a:picLocks noChangeAspect="1" noChangeArrowheads="1"/>
          </p:cNvPicPr>
          <p:nvPr/>
        </p:nvPicPr>
        <p:blipFill>
          <a:blip r:embed="rId2"/>
          <a:srcRect t="38535"/>
          <a:stretch>
            <a:fillRect/>
          </a:stretch>
        </p:blipFill>
        <p:spPr bwMode="auto">
          <a:xfrm>
            <a:off x="2465388" y="857250"/>
            <a:ext cx="42132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6"/>
          <p:cNvPicPr>
            <a:picLocks noChangeAspect="1" noChangeArrowheads="1"/>
          </p:cNvPicPr>
          <p:nvPr/>
        </p:nvPicPr>
        <p:blipFill>
          <a:blip r:embed="rId3"/>
          <a:srcRect t="36946"/>
          <a:stretch>
            <a:fillRect/>
          </a:stretch>
        </p:blipFill>
        <p:spPr bwMode="auto">
          <a:xfrm>
            <a:off x="2268538" y="1412875"/>
            <a:ext cx="4538662" cy="404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ZoneTexte 6"/>
          <p:cNvSpPr txBox="1">
            <a:spLocks noChangeArrowheads="1"/>
          </p:cNvSpPr>
          <p:nvPr/>
        </p:nvSpPr>
        <p:spPr bwMode="auto">
          <a:xfrm>
            <a:off x="2916238" y="5497513"/>
            <a:ext cx="3311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i="1">
                <a:solidFill>
                  <a:srgbClr val="0033CC"/>
                </a:solidFill>
                <a:latin typeface="Book Antiqua" pitchFamily="18" charset="0"/>
              </a:rPr>
              <a:t>Lorillon et al. AJRCCM 2012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16071" t="35748" r="18369" b="25740"/>
          <a:stretch>
            <a:fillRect/>
          </a:stretch>
        </p:blipFill>
        <p:spPr bwMode="auto">
          <a:xfrm>
            <a:off x="195263" y="1323975"/>
            <a:ext cx="2657475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 l="13376" t="31267" r="15041" b="22153"/>
          <a:stretch>
            <a:fillRect/>
          </a:stretch>
        </p:blipFill>
        <p:spPr bwMode="auto">
          <a:xfrm>
            <a:off x="179388" y="3392488"/>
            <a:ext cx="267335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 l="16035" t="19972" r="15675" b="19183"/>
          <a:stretch>
            <a:fillRect/>
          </a:stretch>
        </p:blipFill>
        <p:spPr bwMode="auto">
          <a:xfrm>
            <a:off x="6288088" y="1335088"/>
            <a:ext cx="2571750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 l="13805" t="13564" r="12207" b="16051"/>
          <a:stretch>
            <a:fillRect/>
          </a:stretch>
        </p:blipFill>
        <p:spPr bwMode="auto">
          <a:xfrm>
            <a:off x="6316663" y="3359150"/>
            <a:ext cx="255111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407988" y="973138"/>
            <a:ext cx="22320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33CC"/>
                </a:solidFill>
                <a:latin typeface="Bookman Old Style" pitchFamily="18" charset="0"/>
              </a:rPr>
              <a:t>Before treatment</a:t>
            </a: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6197600" y="939800"/>
            <a:ext cx="2844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33CC"/>
                </a:solidFill>
                <a:latin typeface="Bookman Old Style" pitchFamily="18" charset="0"/>
              </a:rPr>
              <a:t>4 years after treatment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/>
          <a:srcRect l="17532" t="29810" r="11462" b="30145"/>
          <a:stretch>
            <a:fillRect/>
          </a:stretch>
        </p:blipFill>
        <p:spPr bwMode="auto">
          <a:xfrm>
            <a:off x="3119438" y="1335088"/>
            <a:ext cx="285432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/>
          <a:srcRect l="9296" t="20657" r="6512" b="23576"/>
          <a:stretch>
            <a:fillRect/>
          </a:stretch>
        </p:blipFill>
        <p:spPr bwMode="auto">
          <a:xfrm>
            <a:off x="3119438" y="3397250"/>
            <a:ext cx="2854325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3149600" y="974725"/>
            <a:ext cx="2844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33CC"/>
                </a:solidFill>
                <a:latin typeface="Bookman Old Style" pitchFamily="18" charset="0"/>
              </a:rPr>
              <a:t>6 months after treatment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Imag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7938" y="1646238"/>
            <a:ext cx="6583362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85900" y="2979738"/>
            <a:ext cx="138113" cy="276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68580" tIns="34290" rIns="68580" bIns="34290" anchor="ctr">
            <a:spAutoFit/>
          </a:bodyPr>
          <a:lstStyle/>
          <a:p>
            <a:pPr defTabSz="685800">
              <a:defRPr/>
            </a:pPr>
            <a:endParaRPr lang="fr-FR" sz="135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1485900" y="1322388"/>
          <a:ext cx="6172203" cy="3834432"/>
        </p:xfrm>
        <a:graphic>
          <a:graphicData uri="http://schemas.openxmlformats.org/drawingml/2006/table">
            <a:tbl>
              <a:tblPr firstRow="1" firstCol="1" bandRow="1"/>
              <a:tblGrid>
                <a:gridCol w="619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1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12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88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12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12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12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12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887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2123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2123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2123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2123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73888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Patient 1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Patient 2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Patient 3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888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PFTs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M0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M6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M12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M48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M0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M6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M21</a:t>
                      </a:r>
                      <a:r>
                        <a:rPr lang="fr-FR" sz="1000" b="1" dirty="0">
                          <a:solidFill>
                            <a:srgbClr val="FF0000"/>
                          </a:solidFill>
                          <a:effectLst/>
                          <a:latin typeface="Bookman Old Style" panose="02050604050505020204" pitchFamily="18" charset="0"/>
                          <a:ea typeface="Calibri"/>
                          <a:cs typeface="Arial"/>
                        </a:rPr>
                        <a:t>*</a:t>
                      </a:r>
                      <a:endParaRPr lang="fr-FR" sz="1000" dirty="0"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M48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M0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M6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M16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M-48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888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TLC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6360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6800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7130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7240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6810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7260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7820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5000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4170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4980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4940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888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%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73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78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83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93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88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93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100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80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67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79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78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888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VC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3830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4320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4700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4610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3920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3850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3380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3060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2660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3030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3450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888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%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57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65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71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80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69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68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60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63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55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63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72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888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RV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2520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2470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2430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2630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2890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3530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4440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1930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1510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1950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1520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888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%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133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130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126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134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146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181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217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128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100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129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97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888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FEV</a:t>
                      </a:r>
                      <a:r>
                        <a:rPr lang="fr-FR" sz="800" b="1" baseline="-25000">
                          <a:effectLst/>
                          <a:latin typeface="Arial"/>
                          <a:ea typeface="Calibri"/>
                          <a:cs typeface="Arial"/>
                        </a:rPr>
                        <a:t>1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2520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3090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2940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3000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3790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2700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2470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2180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1840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2300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2550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3030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888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%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42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53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51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78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56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52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46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46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57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63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78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888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888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FEV</a:t>
                      </a:r>
                      <a:r>
                        <a:rPr lang="fr-FR" sz="800" b="1" baseline="-25000">
                          <a:effectLst/>
                          <a:latin typeface="Arial"/>
                          <a:ea typeface="Calibri"/>
                          <a:cs typeface="Arial"/>
                        </a:rPr>
                        <a:t>1</a:t>
                      </a: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/VC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66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72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63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82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67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64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58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73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86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84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88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888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888"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DL</a:t>
                      </a:r>
                      <a:r>
                        <a:rPr lang="fr-FR" sz="800" b="1" baseline="-25000">
                          <a:effectLst/>
                          <a:latin typeface="Arial"/>
                          <a:ea typeface="Calibri"/>
                          <a:cs typeface="Arial"/>
                        </a:rPr>
                        <a:t>CO</a:t>
                      </a: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 %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22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23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26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24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35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35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35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 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53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53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>
                          <a:effectLst/>
                          <a:latin typeface="Arial"/>
                          <a:ea typeface="Calibri"/>
                          <a:cs typeface="Arial"/>
                        </a:rPr>
                        <a:t>45</a:t>
                      </a:r>
                      <a:endParaRPr lang="fr-FR" sz="7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800"/>
                        </a:spcBef>
                        <a:spcAft>
                          <a:spcPts val="800"/>
                        </a:spcAft>
                      </a:pPr>
                      <a:r>
                        <a:rPr lang="fr-FR" sz="800" b="1" dirty="0">
                          <a:effectLst/>
                          <a:latin typeface="Arial"/>
                          <a:ea typeface="Calibri"/>
                          <a:cs typeface="Arial"/>
                        </a:rPr>
                        <a:t>61</a:t>
                      </a:r>
                      <a:endParaRPr lang="fr-FR" sz="7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7192" marR="471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444625" y="5359400"/>
            <a:ext cx="2725738" cy="415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68580" tIns="34290" rIns="68580" bIns="34290" anchor="ctr">
            <a:spAutoFit/>
          </a:bodyPr>
          <a:lstStyle/>
          <a:p>
            <a:pPr defTabSz="685800">
              <a:defRPr/>
            </a:pPr>
            <a:r>
              <a:rPr lang="fr-FR" sz="1200" b="1" dirty="0">
                <a:solidFill>
                  <a:srgbClr val="FF0000"/>
                </a:solidFill>
                <a:latin typeface="Bookman Old Style"/>
                <a:ea typeface="Calibri" pitchFamily="34" charset="0"/>
                <a:cs typeface="Bookman Old Style"/>
              </a:rPr>
              <a:t>*</a:t>
            </a:r>
            <a:r>
              <a:rPr lang="fr-FR" sz="1200" dirty="0">
                <a:solidFill>
                  <a:srgbClr val="FF0000"/>
                </a:solidFill>
                <a:latin typeface="Bookman Old Style"/>
                <a:ea typeface="Calibri" pitchFamily="34" charset="0"/>
                <a:cs typeface="Bookman Old Style"/>
              </a:rPr>
              <a:t>2 </a:t>
            </a:r>
            <a:r>
              <a:rPr lang="en-US" sz="1200" dirty="0">
                <a:solidFill>
                  <a:srgbClr val="FF0000"/>
                </a:solidFill>
                <a:latin typeface="Bookman Old Style"/>
                <a:ea typeface="Calibri" pitchFamily="34" charset="0"/>
                <a:cs typeface="Bookman Old Style"/>
              </a:rPr>
              <a:t>additional courses of cladribine</a:t>
            </a:r>
            <a:endParaRPr lang="en-US" sz="1200" dirty="0">
              <a:solidFill>
                <a:prstClr val="black"/>
              </a:solidFill>
              <a:latin typeface="Bookman Old Style"/>
              <a:cs typeface="Bookman Old Style"/>
            </a:endParaRPr>
          </a:p>
          <a:p>
            <a:pPr defTabSz="685800" eaLnBrk="0" hangingPunct="0">
              <a:defRPr/>
            </a:pPr>
            <a:endParaRPr lang="fr-FR" sz="1050" dirty="0">
              <a:solidFill>
                <a:prstClr val="black"/>
              </a:solidFill>
              <a:latin typeface="Bookman Old Style"/>
              <a:cs typeface="Bookman Old Styl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76938" y="2457450"/>
            <a:ext cx="1727200" cy="1565275"/>
          </a:xfrm>
          <a:prstGeom prst="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1788" y="2457450"/>
            <a:ext cx="2160587" cy="1619250"/>
          </a:xfrm>
          <a:prstGeom prst="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32250" y="3536950"/>
            <a:ext cx="1727200" cy="11874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ag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5113" y="1412875"/>
            <a:ext cx="6008687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8" name="ZoneTexte 5"/>
          <p:cNvSpPr txBox="1">
            <a:spLocks noChangeArrowheads="1"/>
          </p:cNvSpPr>
          <p:nvPr/>
        </p:nvSpPr>
        <p:spPr bwMode="auto">
          <a:xfrm>
            <a:off x="2771775" y="4941888"/>
            <a:ext cx="3671888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i="1">
                <a:solidFill>
                  <a:srgbClr val="0033CC"/>
                </a:solidFill>
                <a:latin typeface="Book Antiqua" pitchFamily="18" charset="0"/>
              </a:rPr>
              <a:t>Grobost et al Orphanet J Rare Dis 2014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re 1"/>
          <p:cNvSpPr>
            <a:spLocks noGrp="1"/>
          </p:cNvSpPr>
          <p:nvPr>
            <p:ph type="title"/>
          </p:nvPr>
        </p:nvSpPr>
        <p:spPr>
          <a:xfrm>
            <a:off x="323850" y="1203325"/>
            <a:ext cx="8686800" cy="857250"/>
          </a:xfrm>
        </p:spPr>
        <p:txBody>
          <a:bodyPr/>
          <a:lstStyle/>
          <a:p>
            <a:pPr eaLnBrk="1" hangingPunct="1"/>
            <a:r>
              <a:rPr lang="en-US" sz="2000"/>
              <a:t>Evaluation of Efficacy and Tolerance of Cladribine in Symptomatic PLCH (ECLA study “NCT01473797”)</a:t>
            </a:r>
            <a:br>
              <a:rPr lang="en-US" sz="2000"/>
            </a:br>
            <a:br>
              <a:rPr lang="fr-FR" sz="2000"/>
            </a:br>
            <a:endParaRPr lang="fr-FR" sz="2000"/>
          </a:p>
        </p:txBody>
      </p:sp>
      <p:sp>
        <p:nvSpPr>
          <p:cNvPr id="66562" name="Espace réservé du contenu 2"/>
          <p:cNvSpPr>
            <a:spLocks noGrp="1"/>
          </p:cNvSpPr>
          <p:nvPr>
            <p:ph idx="1"/>
          </p:nvPr>
        </p:nvSpPr>
        <p:spPr>
          <a:xfrm>
            <a:off x="879475" y="1844675"/>
            <a:ext cx="8229600" cy="40846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600"/>
              <a:t>Phase II non-randomized pilot study (n=10); age &gt;16 and ≤ 55 years</a:t>
            </a:r>
            <a:endParaRPr lang="en-US" sz="1600">
              <a:solidFill>
                <a:srgbClr val="0033CC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500">
              <a:solidFill>
                <a:srgbClr val="0033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>
                <a:solidFill>
                  <a:srgbClr val="0033CC"/>
                </a:solidFill>
              </a:rPr>
              <a:t>Symptomatic PLCH (NYHA class ≥2)</a:t>
            </a:r>
            <a:endParaRPr lang="en-US" sz="160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1400">
                <a:solidFill>
                  <a:srgbClr val="000000"/>
                </a:solidFill>
              </a:rPr>
              <a:t>FEV</a:t>
            </a:r>
            <a:r>
              <a:rPr lang="en-US" sz="1400" baseline="-25000">
                <a:solidFill>
                  <a:srgbClr val="000000"/>
                </a:solidFill>
              </a:rPr>
              <a:t>1</a:t>
            </a:r>
            <a:r>
              <a:rPr lang="en-US" sz="1400">
                <a:solidFill>
                  <a:srgbClr val="000000"/>
                </a:solidFill>
              </a:rPr>
              <a:t>/FVC&lt;70% and post𝛽2 FEV</a:t>
            </a:r>
            <a:r>
              <a:rPr lang="en-US" sz="1400" baseline="-25000">
                <a:solidFill>
                  <a:srgbClr val="000000"/>
                </a:solidFill>
              </a:rPr>
              <a:t>1</a:t>
            </a:r>
            <a:r>
              <a:rPr lang="en-US" sz="1400">
                <a:solidFill>
                  <a:srgbClr val="000000"/>
                </a:solidFill>
              </a:rPr>
              <a:t>=30-70% of predicted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>
                <a:solidFill>
                  <a:srgbClr val="000000"/>
                </a:solidFill>
              </a:rPr>
              <a:t>and/or decrease ≥15% in FEV</a:t>
            </a:r>
            <a:r>
              <a:rPr lang="en-US" sz="1400" baseline="-25000">
                <a:solidFill>
                  <a:srgbClr val="000000"/>
                </a:solidFill>
              </a:rPr>
              <a:t>1</a:t>
            </a:r>
            <a:r>
              <a:rPr lang="en-US" sz="1400">
                <a:solidFill>
                  <a:srgbClr val="000000"/>
                </a:solidFill>
              </a:rPr>
              <a:t>, FVC or DLCO in the year before inclusion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>
                <a:solidFill>
                  <a:srgbClr val="000000"/>
                </a:solidFill>
              </a:rPr>
              <a:t>without respiratory failure or PH</a:t>
            </a:r>
          </a:p>
          <a:p>
            <a:pPr lvl="1" eaLnBrk="1" hangingPunct="1">
              <a:lnSpc>
                <a:spcPct val="90000"/>
              </a:lnSpc>
            </a:pPr>
            <a:endParaRPr lang="en-US" sz="130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>
                <a:solidFill>
                  <a:srgbClr val="000000"/>
                </a:solidFill>
              </a:rPr>
              <a:t>Cladribine (Litak®)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>
                <a:solidFill>
                  <a:srgbClr val="000000"/>
                </a:solidFill>
              </a:rPr>
              <a:t>5 sc consecutive injections (0.1 mg/kg/d)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>
                <a:solidFill>
                  <a:srgbClr val="000000"/>
                </a:solidFill>
              </a:rPr>
              <a:t>4 monthly cycles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>
                <a:solidFill>
                  <a:srgbClr val="0033CC"/>
                </a:solidFill>
              </a:rPr>
              <a:t>prolonged infection prophylaxis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300">
              <a:solidFill>
                <a:srgbClr val="0033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>
                <a:solidFill>
                  <a:srgbClr val="0033CC"/>
                </a:solidFill>
              </a:rPr>
              <a:t>Primary outcome : cumulated incidence of response at 6 months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>
                <a:solidFill>
                  <a:srgbClr val="000000"/>
                </a:solidFill>
              </a:rPr>
              <a:t>≥10% improvement of FVC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>
                <a:solidFill>
                  <a:srgbClr val="000000"/>
                </a:solidFill>
              </a:rPr>
              <a:t>and/or ≥10% improvement of post 𝛽2 FEV</a:t>
            </a:r>
            <a:r>
              <a:rPr lang="en-US" sz="1400" baseline="-25000">
                <a:solidFill>
                  <a:srgbClr val="000000"/>
                </a:solidFill>
              </a:rPr>
              <a:t>1</a:t>
            </a:r>
            <a:r>
              <a:rPr lang="en-US" sz="1400">
                <a:solidFill>
                  <a:srgbClr val="000000"/>
                </a:solidFill>
              </a:rPr>
              <a:t> and ≥200ml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400">
                <a:solidFill>
                  <a:srgbClr val="000000"/>
                </a:solidFill>
              </a:rPr>
              <a:t>evaluation at M3,6,9,12,18,24….M48</a:t>
            </a:r>
            <a:endParaRPr lang="fr-FR" sz="140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fr-FR" sz="130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fr-FR" sz="130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fr-FR" sz="140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fr-FR" sz="140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fr-FR" sz="1700">
              <a:solidFill>
                <a:srgbClr val="000000"/>
              </a:solidFill>
              <a:latin typeface="Source Sans Pro"/>
            </a:endParaRPr>
          </a:p>
          <a:p>
            <a:pPr eaLnBrk="1" hangingPunct="1">
              <a:lnSpc>
                <a:spcPct val="90000"/>
              </a:lnSpc>
            </a:pPr>
            <a:endParaRPr lang="fr-FR" sz="1900"/>
          </a:p>
          <a:p>
            <a:pPr lvl="1" eaLnBrk="1" hangingPunct="1">
              <a:lnSpc>
                <a:spcPct val="90000"/>
              </a:lnSpc>
            </a:pPr>
            <a:endParaRPr lang="fr-FR" sz="1700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7" name="Rectangle 6">
            <a:extLst/>
          </p:cNvPr>
          <p:cNvSpPr/>
          <p:nvPr/>
        </p:nvSpPr>
        <p:spPr>
          <a:xfrm>
            <a:off x="457200" y="981075"/>
            <a:ext cx="8362950" cy="719138"/>
          </a:xfrm>
          <a:prstGeom prst="rect">
            <a:avLst/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re 4"/>
          <p:cNvSpPr>
            <a:spLocks noGrp="1"/>
          </p:cNvSpPr>
          <p:nvPr>
            <p:ph type="title"/>
          </p:nvPr>
        </p:nvSpPr>
        <p:spPr>
          <a:xfrm>
            <a:off x="684213" y="836613"/>
            <a:ext cx="8229600" cy="857250"/>
          </a:xfrm>
        </p:spPr>
        <p:txBody>
          <a:bodyPr/>
          <a:lstStyle/>
          <a:p>
            <a:pPr eaLnBrk="1" hangingPunct="1"/>
            <a:r>
              <a:rPr lang="en-US" sz="2000"/>
              <a:t>ECLA Study: preliminary results</a:t>
            </a:r>
            <a:endParaRPr lang="fr-FR" sz="200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616075"/>
            <a:ext cx="2706687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2468563" y="2438400"/>
            <a:ext cx="12588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solidFill>
                  <a:srgbClr val="0033CC"/>
                </a:solidFill>
                <a:latin typeface="Bookman Old Style" pitchFamily="18" charset="0"/>
              </a:rPr>
              <a:t>Response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4475" y="1939925"/>
            <a:ext cx="2792413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/>
          </p:cNvPr>
          <p:cNvSpPr/>
          <p:nvPr/>
        </p:nvSpPr>
        <p:spPr>
          <a:xfrm>
            <a:off x="5210175" y="3357563"/>
            <a:ext cx="153988" cy="33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/>
          </p:cNvPr>
          <p:cNvSpPr/>
          <p:nvPr/>
        </p:nvSpPr>
        <p:spPr>
          <a:xfrm>
            <a:off x="6732588" y="5300663"/>
            <a:ext cx="198437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6588125" y="1773238"/>
            <a:ext cx="720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rgbClr val="0033CC"/>
                </a:solidFill>
                <a:latin typeface="Bookman Old Style" pitchFamily="18" charset="0"/>
              </a:rPr>
              <a:t>FEV</a:t>
            </a:r>
            <a:r>
              <a:rPr lang="en-US" sz="1200" baseline="-25000">
                <a:solidFill>
                  <a:srgbClr val="0033CC"/>
                </a:solidFill>
                <a:latin typeface="Bookman Old Style" pitchFamily="18" charset="0"/>
              </a:rPr>
              <a:t>1</a:t>
            </a:r>
          </a:p>
        </p:txBody>
      </p: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6345238" y="5400675"/>
            <a:ext cx="10080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rgbClr val="0033CC"/>
                </a:solidFill>
                <a:latin typeface="Bookman Old Style" pitchFamily="18" charset="0"/>
              </a:rPr>
              <a:t>Months</a:t>
            </a:r>
          </a:p>
        </p:txBody>
      </p:sp>
      <p:sp>
        <p:nvSpPr>
          <p:cNvPr id="16" name="Rectangle 15">
            <a:extLst/>
          </p:cNvPr>
          <p:cNvSpPr/>
          <p:nvPr/>
        </p:nvSpPr>
        <p:spPr>
          <a:xfrm>
            <a:off x="1403350" y="981075"/>
            <a:ext cx="6713538" cy="576263"/>
          </a:xfrm>
          <a:prstGeom prst="rect">
            <a:avLst/>
          </a:prstGeom>
          <a:noFill/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/>
          </p:cNvPr>
          <p:cNvSpPr/>
          <p:nvPr/>
        </p:nvSpPr>
        <p:spPr>
          <a:xfrm>
            <a:off x="5324475" y="3429000"/>
            <a:ext cx="111125" cy="360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 rot="-5400000">
            <a:off x="4792663" y="3290887"/>
            <a:ext cx="10096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rgbClr val="0033CC"/>
                </a:solidFill>
                <a:latin typeface="Bookman Old Style" pitchFamily="18" charset="0"/>
              </a:rPr>
              <a:t>ml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3662363" y="5353050"/>
            <a:ext cx="21955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33CC"/>
                </a:solidFill>
                <a:latin typeface="Book Antiqua" pitchFamily="18" charset="0"/>
              </a:rPr>
              <a:t>Predictive factors?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Image 4"/>
          <p:cNvPicPr>
            <a:picLocks noChangeAspect="1"/>
          </p:cNvPicPr>
          <p:nvPr/>
        </p:nvPicPr>
        <p:blipFill>
          <a:blip r:embed="rId2"/>
          <a:srcRect t="22508"/>
          <a:stretch>
            <a:fillRect/>
          </a:stretch>
        </p:blipFill>
        <p:spPr bwMode="auto">
          <a:xfrm>
            <a:off x="1601788" y="890588"/>
            <a:ext cx="57785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ZoneTexte 2"/>
          <p:cNvSpPr txBox="1">
            <a:spLocks noChangeArrowheads="1"/>
          </p:cNvSpPr>
          <p:nvPr/>
        </p:nvSpPr>
        <p:spPr bwMode="auto">
          <a:xfrm>
            <a:off x="6946900" y="1135063"/>
            <a:ext cx="10810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i="1">
                <a:solidFill>
                  <a:srgbClr val="0033CC"/>
                </a:solidFill>
                <a:latin typeface="Bookman Old Style" pitchFamily="18" charset="0"/>
              </a:rPr>
              <a:t>Blood 2010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1143000" y="1808163"/>
            <a:ext cx="6858000" cy="0"/>
          </a:xfrm>
          <a:prstGeom prst="line">
            <a:avLst/>
          </a:prstGeom>
          <a:ln w="19050" cmpd="sng">
            <a:solidFill>
              <a:srgbClr val="0033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612" name="Image 2"/>
          <p:cNvPicPr>
            <a:picLocks noChangeAspect="1" noChangeArrowheads="1"/>
          </p:cNvPicPr>
          <p:nvPr/>
        </p:nvPicPr>
        <p:blipFill>
          <a:blip r:embed="rId3"/>
          <a:srcRect l="-1175" r="1175" b="6172"/>
          <a:stretch>
            <a:fillRect/>
          </a:stretch>
        </p:blipFill>
        <p:spPr bwMode="auto">
          <a:xfrm>
            <a:off x="1120775" y="1897063"/>
            <a:ext cx="3690938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ZoneTexte 6"/>
          <p:cNvSpPr txBox="1">
            <a:spLocks noChangeArrowheads="1"/>
          </p:cNvSpPr>
          <p:nvPr/>
        </p:nvSpPr>
        <p:spPr bwMode="auto">
          <a:xfrm>
            <a:off x="1431925" y="5497513"/>
            <a:ext cx="2995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i="1">
                <a:solidFill>
                  <a:srgbClr val="0033CC"/>
                </a:solidFill>
                <a:latin typeface="Book Antiqua" pitchFamily="18" charset="0"/>
              </a:rPr>
              <a:t>Nichols KE and Arceci RJ Blood 2010</a:t>
            </a:r>
          </a:p>
        </p:txBody>
      </p:sp>
      <p:pic>
        <p:nvPicPr>
          <p:cNvPr id="68614" name="Imag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2386013"/>
            <a:ext cx="39243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lipse 9">
            <a:extLst/>
          </p:cNvPr>
          <p:cNvSpPr/>
          <p:nvPr/>
        </p:nvSpPr>
        <p:spPr>
          <a:xfrm>
            <a:off x="2339975" y="3716338"/>
            <a:ext cx="503238" cy="4333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6" name="Connecteur droit avec flèche 15">
            <a:extLst/>
          </p:cNvPr>
          <p:cNvCxnSpPr>
            <a:cxnSpLocks/>
          </p:cNvCxnSpPr>
          <p:nvPr/>
        </p:nvCxnSpPr>
        <p:spPr>
          <a:xfrm>
            <a:off x="2195513" y="2997200"/>
            <a:ext cx="215900" cy="904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17" name="ZoneTexte 7"/>
          <p:cNvSpPr txBox="1">
            <a:spLocks noChangeArrowheads="1"/>
          </p:cNvSpPr>
          <p:nvPr/>
        </p:nvSpPr>
        <p:spPr bwMode="auto">
          <a:xfrm>
            <a:off x="8027988" y="5084763"/>
            <a:ext cx="8286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rgbClr val="0033CC"/>
                </a:solidFill>
                <a:latin typeface="Bookman Old Style" pitchFamily="18" charset="0"/>
              </a:rPr>
              <a:t>p-ERK</a:t>
            </a:r>
          </a:p>
        </p:txBody>
      </p:sp>
      <p:sp>
        <p:nvSpPr>
          <p:cNvPr id="68618" name="ZoneTexte 13"/>
          <p:cNvSpPr txBox="1">
            <a:spLocks noChangeArrowheads="1"/>
          </p:cNvSpPr>
          <p:nvPr/>
        </p:nvSpPr>
        <p:spPr bwMode="auto">
          <a:xfrm>
            <a:off x="7956550" y="2071688"/>
            <a:ext cx="8286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rgbClr val="0033CC"/>
                </a:solidFill>
                <a:latin typeface="Bookman Old Style" pitchFamily="18" charset="0"/>
              </a:rPr>
              <a:t>p-MEK</a:t>
            </a: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5491163" y="5300663"/>
            <a:ext cx="299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i="1">
                <a:solidFill>
                  <a:srgbClr val="0033CC"/>
                </a:solidFill>
                <a:latin typeface="Book Antiqua" pitchFamily="18" charset="0"/>
              </a:rPr>
              <a:t>Brown et al.  Blood 2014</a:t>
            </a:r>
          </a:p>
          <a:p>
            <a:r>
              <a:rPr lang="fr-FR" sz="1400" i="1">
                <a:solidFill>
                  <a:srgbClr val="0033CC"/>
                </a:solidFill>
                <a:latin typeface="Book Antiqua" pitchFamily="18" charset="0"/>
              </a:rPr>
              <a:t>Chakraborty et al. Blood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/>
          <p:cNvPicPr>
            <a:picLocks noChangeAspect="1" noChangeArrowheads="1"/>
          </p:cNvPicPr>
          <p:nvPr/>
        </p:nvPicPr>
        <p:blipFill>
          <a:blip r:embed="rId2"/>
          <a:srcRect b="58261"/>
          <a:stretch>
            <a:fillRect/>
          </a:stretch>
        </p:blipFill>
        <p:spPr bwMode="auto">
          <a:xfrm>
            <a:off x="4929188" y="1044575"/>
            <a:ext cx="369252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Image 3"/>
          <p:cNvPicPr>
            <a:picLocks noChangeAspect="1"/>
          </p:cNvPicPr>
          <p:nvPr/>
        </p:nvPicPr>
        <p:blipFill>
          <a:blip r:embed="rId3"/>
          <a:srcRect t="2086"/>
          <a:stretch>
            <a:fillRect/>
          </a:stretch>
        </p:blipFill>
        <p:spPr bwMode="auto">
          <a:xfrm>
            <a:off x="4879975" y="1530350"/>
            <a:ext cx="3716338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ZoneTexte 6"/>
          <p:cNvSpPr txBox="1">
            <a:spLocks noChangeArrowheads="1"/>
          </p:cNvSpPr>
          <p:nvPr/>
        </p:nvSpPr>
        <p:spPr bwMode="auto">
          <a:xfrm>
            <a:off x="5508625" y="5329238"/>
            <a:ext cx="29702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i="1">
                <a:solidFill>
                  <a:srgbClr val="0033CC"/>
                </a:solidFill>
                <a:latin typeface="Book Antiqua" pitchFamily="18" charset="0"/>
              </a:rPr>
              <a:t>Mourah et al. Eur Respir J 2016</a:t>
            </a:r>
          </a:p>
        </p:txBody>
      </p:sp>
      <p:sp>
        <p:nvSpPr>
          <p:cNvPr id="69636" name="ZoneTexte 9"/>
          <p:cNvSpPr txBox="1">
            <a:spLocks noChangeArrowheads="1"/>
          </p:cNvSpPr>
          <p:nvPr/>
        </p:nvSpPr>
        <p:spPr bwMode="auto">
          <a:xfrm>
            <a:off x="835025" y="1473200"/>
            <a:ext cx="3511550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fr-FR" sz="1400" i="1">
                <a:solidFill>
                  <a:srgbClr val="0033CC"/>
                </a:solidFill>
                <a:latin typeface="Book Antiqua" pitchFamily="18" charset="0"/>
              </a:rPr>
              <a:t>Yousem et al. Chest 2013</a:t>
            </a:r>
          </a:p>
          <a:p>
            <a:pPr>
              <a:lnSpc>
                <a:spcPct val="200000"/>
              </a:lnSpc>
            </a:pPr>
            <a:r>
              <a:rPr lang="fr-FR" sz="1400" i="1">
                <a:solidFill>
                  <a:srgbClr val="0033CC"/>
                </a:solidFill>
                <a:latin typeface="Book Antiqua" pitchFamily="18" charset="0"/>
              </a:rPr>
              <a:t>Chilosi et al. Leuk Lumphoma 2014</a:t>
            </a:r>
          </a:p>
          <a:p>
            <a:pPr>
              <a:lnSpc>
                <a:spcPct val="200000"/>
              </a:lnSpc>
            </a:pPr>
            <a:r>
              <a:rPr lang="fr-FR" sz="1400" i="1">
                <a:solidFill>
                  <a:srgbClr val="0033CC"/>
                </a:solidFill>
                <a:latin typeface="Book Antiqua" pitchFamily="18" charset="0"/>
              </a:rPr>
              <a:t>Roden et al. Am J Surg Pathol 2014</a:t>
            </a:r>
          </a:p>
          <a:p>
            <a:pPr>
              <a:lnSpc>
                <a:spcPct val="200000"/>
              </a:lnSpc>
            </a:pPr>
            <a:r>
              <a:rPr lang="fr-FR" sz="1400" i="1">
                <a:solidFill>
                  <a:srgbClr val="0033CC"/>
                </a:solidFill>
                <a:latin typeface="Book Antiqua" pitchFamily="18" charset="0"/>
              </a:rPr>
              <a:t>Kamionek et al. Histopathology 2016</a:t>
            </a:r>
          </a:p>
          <a:p>
            <a:pPr>
              <a:lnSpc>
                <a:spcPct val="200000"/>
              </a:lnSpc>
            </a:pPr>
            <a:r>
              <a:rPr lang="fr-FR" sz="1400" i="1">
                <a:solidFill>
                  <a:srgbClr val="0033CC"/>
                </a:solidFill>
                <a:latin typeface="Book Antiqua" pitchFamily="18" charset="0"/>
              </a:rPr>
              <a:t>Zeng et al. Hematol Oncol 2016</a:t>
            </a:r>
          </a:p>
          <a:p>
            <a:pPr>
              <a:lnSpc>
                <a:spcPct val="200000"/>
              </a:lnSpc>
            </a:pPr>
            <a:r>
              <a:rPr lang="fr-FR" sz="1400" i="1">
                <a:solidFill>
                  <a:srgbClr val="0033CC"/>
                </a:solidFill>
                <a:latin typeface="Book Antiqua" pitchFamily="18" charset="0"/>
              </a:rPr>
              <a:t>Alayed et al. Human Pathol 2016</a:t>
            </a:r>
          </a:p>
          <a:p>
            <a:pPr>
              <a:lnSpc>
                <a:spcPct val="200000"/>
              </a:lnSpc>
            </a:pPr>
            <a:r>
              <a:rPr lang="fr-FR" sz="1400" i="1">
                <a:solidFill>
                  <a:srgbClr val="0033CC"/>
                </a:solidFill>
                <a:latin typeface="Book Antiqua" pitchFamily="18" charset="0"/>
              </a:rPr>
              <a:t>Mourah et al. Eur Respir J 2016</a:t>
            </a:r>
          </a:p>
          <a:p>
            <a:pPr>
              <a:lnSpc>
                <a:spcPct val="200000"/>
              </a:lnSpc>
            </a:pPr>
            <a:endParaRPr lang="fr-FR" sz="1400" i="1">
              <a:solidFill>
                <a:srgbClr val="0033CC"/>
              </a:solidFill>
              <a:latin typeface="Book Antiqua" pitchFamily="18" charset="0"/>
            </a:endParaRPr>
          </a:p>
          <a:p>
            <a:pPr algn="ctr"/>
            <a:endParaRPr lang="fr-FR" sz="1400" i="1">
              <a:solidFill>
                <a:srgbClr val="0033CC"/>
              </a:solidFill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Imag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1268413"/>
            <a:ext cx="4691063" cy="37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8" name="ZoneTexte 9"/>
          <p:cNvSpPr txBox="1">
            <a:spLocks noChangeArrowheads="1"/>
          </p:cNvSpPr>
          <p:nvPr/>
        </p:nvSpPr>
        <p:spPr bwMode="auto">
          <a:xfrm>
            <a:off x="3132138" y="5241925"/>
            <a:ext cx="3509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i="1">
                <a:solidFill>
                  <a:srgbClr val="0033CC"/>
                </a:solidFill>
                <a:latin typeface="Book Antiqua" pitchFamily="18" charset="0"/>
              </a:rPr>
              <a:t>Vassallo R, Harari S, Tazi A. Thorax 2017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7" name="Segnaposto contenuto 5"/>
          <p:cNvGraphicFramePr>
            <a:graphicFrameLocks noGrp="1"/>
          </p:cNvGraphicFramePr>
          <p:nvPr>
            <p:ph idx="1"/>
          </p:nvPr>
        </p:nvGraphicFramePr>
        <p:xfrm>
          <a:off x="5076825" y="1844675"/>
          <a:ext cx="6149975" cy="233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3" imgW="6151397" imgH="2334970" progId="Excel.Chart.8">
                  <p:embed/>
                </p:oleObj>
              </mc:Choice>
              <mc:Fallback>
                <p:oleObj r:id="rId3" imgW="6151397" imgH="2334970" progId="Excel.Chart.8">
                  <p:embed/>
                  <p:pic>
                    <p:nvPicPr>
                      <p:cNvPr id="29697" name="Segnaposto contenuto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1844675"/>
                        <a:ext cx="6149975" cy="2335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8" name="CasellaDiTesto 6"/>
          <p:cNvSpPr txBox="1">
            <a:spLocks noChangeArrowheads="1"/>
          </p:cNvSpPr>
          <p:nvPr/>
        </p:nvSpPr>
        <p:spPr bwMode="auto">
          <a:xfrm>
            <a:off x="5364163" y="4797425"/>
            <a:ext cx="4081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latin typeface="Calibri" pitchFamily="34" charset="0"/>
              </a:rPr>
              <a:t>Decline of FEV1 after an initial stabilization during treatment with sirolimus </a:t>
            </a:r>
          </a:p>
        </p:txBody>
      </p:sp>
      <p:pic>
        <p:nvPicPr>
          <p:cNvPr id="29699" name="Immagine 1"/>
          <p:cNvPicPr>
            <a:picLocks noChangeAspect="1"/>
          </p:cNvPicPr>
          <p:nvPr/>
        </p:nvPicPr>
        <p:blipFill>
          <a:blip r:embed="rId5"/>
          <a:srcRect l="-2" t="2" r="-10133" b="-10133"/>
          <a:stretch>
            <a:fillRect/>
          </a:stretch>
        </p:blipFill>
        <p:spPr bwMode="auto">
          <a:xfrm>
            <a:off x="98425" y="1557338"/>
            <a:ext cx="5194300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>
            <a:extLst/>
          </p:cNvPr>
          <p:cNvSpPr txBox="1"/>
          <p:nvPr/>
        </p:nvSpPr>
        <p:spPr>
          <a:xfrm>
            <a:off x="4788024" y="2563406"/>
            <a:ext cx="400110" cy="988027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latin typeface="+mn-lt"/>
                <a:cs typeface="+mn-cs"/>
              </a:rPr>
              <a:t>FEV1 (</a:t>
            </a:r>
            <a:r>
              <a:rPr lang="it-IT" sz="1400" b="1" dirty="0" err="1">
                <a:latin typeface="+mn-lt"/>
                <a:cs typeface="+mn-cs"/>
              </a:rPr>
              <a:t>litres</a:t>
            </a:r>
            <a:r>
              <a:rPr lang="it-IT" sz="1400" b="1" dirty="0">
                <a:latin typeface="+mn-lt"/>
                <a:cs typeface="+mn-cs"/>
              </a:rPr>
              <a:t>)</a:t>
            </a:r>
          </a:p>
        </p:txBody>
      </p:sp>
      <p:sp>
        <p:nvSpPr>
          <p:cNvPr id="9" name="Rectangle 8">
            <a:extLst/>
          </p:cNvPr>
          <p:cNvSpPr txBox="1">
            <a:spLocks noChangeArrowheads="1"/>
          </p:cNvSpPr>
          <p:nvPr/>
        </p:nvSpPr>
        <p:spPr bwMode="auto">
          <a:xfrm>
            <a:off x="0" y="-1588"/>
            <a:ext cx="9144000" cy="825501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80000"/>
              <a:buFont typeface="Wingdings" pitchFamily="2" charset="2"/>
              <a:buNone/>
              <a:defRPr/>
            </a:pPr>
            <a:r>
              <a:rPr lang="en-US" sz="4400" kern="0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Sirolimus - limits</a:t>
            </a:r>
            <a:endParaRPr lang="en-GB" sz="4400" kern="0" dirty="0">
              <a:solidFill>
                <a:schemeClr val="bg1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9702" name="Rettangolo 3"/>
          <p:cNvSpPr>
            <a:spLocks noChangeArrowheads="1"/>
          </p:cNvSpPr>
          <p:nvPr/>
        </p:nvSpPr>
        <p:spPr bwMode="auto">
          <a:xfrm>
            <a:off x="539750" y="4797425"/>
            <a:ext cx="457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After discontinuation of sirolimus, the decline </a:t>
            </a:r>
          </a:p>
          <a:p>
            <a:r>
              <a:rPr lang="en-US" sz="1600">
                <a:latin typeface="Calibri" pitchFamily="34" charset="0"/>
              </a:rPr>
              <a:t>in lung function resumed  and paralleled that</a:t>
            </a:r>
          </a:p>
          <a:p>
            <a:r>
              <a:rPr lang="en-US" sz="1600">
                <a:latin typeface="Calibri" pitchFamily="34" charset="0"/>
              </a:rPr>
              <a:t>in the placebo group</a:t>
            </a:r>
          </a:p>
        </p:txBody>
      </p:sp>
      <p:sp>
        <p:nvSpPr>
          <p:cNvPr id="29703" name="CasellaDiTesto 7"/>
          <p:cNvSpPr txBox="1">
            <a:spLocks noChangeArrowheads="1"/>
          </p:cNvSpPr>
          <p:nvPr/>
        </p:nvSpPr>
        <p:spPr bwMode="auto">
          <a:xfrm>
            <a:off x="2054225" y="5661025"/>
            <a:ext cx="23733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>
                <a:latin typeface="Tahoma" pitchFamily="34" charset="0"/>
                <a:cs typeface="Tahoma" pitchFamily="34" charset="0"/>
              </a:rPr>
              <a:t>McCormack FX et al, NEJM 2011</a:t>
            </a:r>
          </a:p>
        </p:txBody>
      </p:sp>
      <p:sp>
        <p:nvSpPr>
          <p:cNvPr id="29704" name="CasellaDiTesto 7"/>
          <p:cNvSpPr txBox="1">
            <a:spLocks noChangeArrowheads="1"/>
          </p:cNvSpPr>
          <p:nvPr/>
        </p:nvSpPr>
        <p:spPr bwMode="auto">
          <a:xfrm>
            <a:off x="6948488" y="5661025"/>
            <a:ext cx="21510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>
                <a:latin typeface="Tahoma" pitchFamily="34" charset="0"/>
                <a:cs typeface="Tahoma" pitchFamily="34" charset="0"/>
              </a:rPr>
              <a:t>Personal observation, unpub.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4913" y="857250"/>
            <a:ext cx="6022975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Imag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577975"/>
            <a:ext cx="4230687" cy="413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ZoneTexte 6"/>
          <p:cNvSpPr txBox="1">
            <a:spLocks noChangeArrowheads="1"/>
          </p:cNvSpPr>
          <p:nvPr/>
        </p:nvSpPr>
        <p:spPr bwMode="auto">
          <a:xfrm>
            <a:off x="1800225" y="1395413"/>
            <a:ext cx="2646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>
                <a:solidFill>
                  <a:srgbClr val="0033CC"/>
                </a:solidFill>
                <a:latin typeface="Bookman Old Style" pitchFamily="18" charset="0"/>
              </a:rPr>
              <a:t>cladribine</a:t>
            </a:r>
          </a:p>
        </p:txBody>
      </p:sp>
      <p:sp>
        <p:nvSpPr>
          <p:cNvPr id="71684" name="ZoneTexte 7"/>
          <p:cNvSpPr txBox="1">
            <a:spLocks noChangeArrowheads="1"/>
          </p:cNvSpPr>
          <p:nvPr/>
        </p:nvSpPr>
        <p:spPr bwMode="auto">
          <a:xfrm>
            <a:off x="1800225" y="5613400"/>
            <a:ext cx="2646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>
                <a:solidFill>
                  <a:srgbClr val="0033CC"/>
                </a:solidFill>
                <a:latin typeface="Bookman Old Style" pitchFamily="18" charset="0"/>
              </a:rPr>
              <a:t>trametinib</a:t>
            </a:r>
          </a:p>
        </p:txBody>
      </p:sp>
      <p:grpSp>
        <p:nvGrpSpPr>
          <p:cNvPr id="71685" name="Groupe 2"/>
          <p:cNvGrpSpPr>
            <a:grpSpLocks/>
          </p:cNvGrpSpPr>
          <p:nvPr/>
        </p:nvGrpSpPr>
        <p:grpSpPr bwMode="auto">
          <a:xfrm>
            <a:off x="5651500" y="1549400"/>
            <a:ext cx="3024188" cy="4008438"/>
            <a:chOff x="5704150" y="911425"/>
            <a:chExt cx="2468250" cy="3412088"/>
          </a:xfrm>
        </p:grpSpPr>
        <p:pic>
          <p:nvPicPr>
            <p:cNvPr id="71687" name="Imag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04150" y="911425"/>
              <a:ext cx="1528022" cy="341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688" name="ZoneTexte 10"/>
            <p:cNvSpPr txBox="1">
              <a:spLocks noChangeArrowheads="1"/>
            </p:cNvSpPr>
            <p:nvPr/>
          </p:nvSpPr>
          <p:spPr bwMode="auto">
            <a:xfrm>
              <a:off x="7251073" y="1346837"/>
              <a:ext cx="541096" cy="235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200" i="1">
                  <a:solidFill>
                    <a:srgbClr val="0033CC"/>
                  </a:solidFill>
                  <a:latin typeface="Bookman Old Style" pitchFamily="18" charset="0"/>
                </a:rPr>
                <a:t>HES</a:t>
              </a:r>
            </a:p>
          </p:txBody>
        </p:sp>
        <p:sp>
          <p:nvSpPr>
            <p:cNvPr id="71689" name="ZoneTexte 11"/>
            <p:cNvSpPr txBox="1">
              <a:spLocks noChangeArrowheads="1"/>
            </p:cNvSpPr>
            <p:nvPr/>
          </p:nvSpPr>
          <p:spPr bwMode="auto">
            <a:xfrm>
              <a:off x="7235247" y="2430150"/>
              <a:ext cx="619213" cy="235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200" i="1">
                  <a:solidFill>
                    <a:srgbClr val="0033CC"/>
                  </a:solidFill>
                  <a:latin typeface="Bookman Old Style" pitchFamily="18" charset="0"/>
                </a:rPr>
                <a:t>CD1a</a:t>
              </a:r>
            </a:p>
          </p:txBody>
        </p:sp>
        <p:sp>
          <p:nvSpPr>
            <p:cNvPr id="71690" name="ZoneTexte 12"/>
            <p:cNvSpPr txBox="1">
              <a:spLocks noChangeArrowheads="1"/>
            </p:cNvSpPr>
            <p:nvPr/>
          </p:nvSpPr>
          <p:spPr bwMode="auto">
            <a:xfrm>
              <a:off x="7241548" y="3585570"/>
              <a:ext cx="930852" cy="235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200" i="1">
                  <a:solidFill>
                    <a:srgbClr val="0033CC"/>
                  </a:solidFill>
                  <a:latin typeface="Bookman Old Style" pitchFamily="18" charset="0"/>
                </a:rPr>
                <a:t>p-ERK1/2</a:t>
              </a:r>
            </a:p>
          </p:txBody>
        </p:sp>
      </p:grpSp>
      <p:sp>
        <p:nvSpPr>
          <p:cNvPr id="71686" name="ZoneTexte 13"/>
          <p:cNvSpPr txBox="1">
            <a:spLocks noChangeArrowheads="1"/>
          </p:cNvSpPr>
          <p:nvPr/>
        </p:nvSpPr>
        <p:spPr bwMode="auto">
          <a:xfrm>
            <a:off x="4716463" y="5576888"/>
            <a:ext cx="41036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i="1">
                <a:solidFill>
                  <a:srgbClr val="0000FF"/>
                </a:solidFill>
                <a:latin typeface="Book Antiqua" pitchFamily="18" charset="0"/>
              </a:rPr>
              <a:t>Lorillon et al. AJRCCM 2018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re 1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857250"/>
          </a:xfrm>
        </p:spPr>
        <p:txBody>
          <a:bodyPr/>
          <a:lstStyle/>
          <a:p>
            <a:pPr eaLnBrk="1" hangingPunct="1"/>
            <a:r>
              <a:rPr lang="en-US" sz="2000">
                <a:solidFill>
                  <a:srgbClr val="3333FF"/>
                </a:solidFill>
              </a:rPr>
              <a:t>Summary</a:t>
            </a:r>
            <a:endParaRPr lang="en-US" sz="2000"/>
          </a:p>
        </p:txBody>
      </p:sp>
      <p:sp>
        <p:nvSpPr>
          <p:cNvPr id="3" name="Espace réservé du contenu 2">
            <a:extLst/>
          </p:cNvPr>
          <p:cNvSpPr>
            <a:spLocks noGrp="1"/>
          </p:cNvSpPr>
          <p:nvPr>
            <p:ph idx="1"/>
          </p:nvPr>
        </p:nvSpPr>
        <p:spPr>
          <a:xfrm>
            <a:off x="1403350" y="1606550"/>
            <a:ext cx="6800850" cy="4346575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Better knowledge of short- and middle-term natural history</a:t>
            </a:r>
          </a:p>
          <a:p>
            <a:pPr eaLnBrk="1" fontAlgn="auto" hangingPunct="1">
              <a:lnSpc>
                <a:spcPts val="148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/>
          </a:p>
          <a:p>
            <a:pPr eaLnBrk="1" fontAlgn="auto" hangingPunct="1">
              <a:lnSpc>
                <a:spcPts val="148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Progress:</a:t>
            </a:r>
          </a:p>
          <a:p>
            <a:pPr lvl="1" eaLnBrk="1" fontAlgn="auto" hangingPunct="1">
              <a:lnSpc>
                <a:spcPts val="148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patients’ monitoring</a:t>
            </a:r>
          </a:p>
          <a:p>
            <a:pPr lvl="1" eaLnBrk="1" fontAlgn="auto" hangingPunct="1">
              <a:lnSpc>
                <a:spcPts val="148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/>
              <a:t>treatment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700" dirty="0"/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/>
              <a:t>Smoking cessation essential (difficult) 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700" dirty="0"/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/>
              <a:t>Need for better knowledge of long term outcome (ongoing)</a:t>
            </a:r>
          </a:p>
          <a:p>
            <a:pPr lvl="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/>
              <a:t>identification of robust predictive factors (biomarkers)</a:t>
            </a:r>
          </a:p>
          <a:p>
            <a:pPr lvl="4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»"/>
              <a:defRPr/>
            </a:pPr>
            <a:endParaRPr lang="en-US" sz="1700" dirty="0">
              <a:latin typeface="Book Antiqua" pitchFamily="18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/>
              <a:t>Pathogenesis of LCH</a:t>
            </a:r>
          </a:p>
          <a:p>
            <a:pPr lvl="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>
                <a:solidFill>
                  <a:srgbClr val="0033CC"/>
                </a:solidFill>
              </a:rPr>
              <a:t>myeloid neoplasia of variable severity with inflammation</a:t>
            </a:r>
          </a:p>
          <a:p>
            <a:pPr lvl="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>
                <a:solidFill>
                  <a:srgbClr val="0033CC"/>
                </a:solidFill>
              </a:rPr>
              <a:t>MAPK pathway++</a:t>
            </a:r>
            <a:endParaRPr lang="en-US" sz="1700" dirty="0"/>
          </a:p>
          <a:p>
            <a:pPr lvl="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>
                <a:solidFill>
                  <a:srgbClr val="0033CC"/>
                </a:solidFill>
              </a:rPr>
              <a:t>animal model++</a:t>
            </a:r>
          </a:p>
          <a:p>
            <a:pPr lvl="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/>
              <a:t>etiology?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700" dirty="0"/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/>
              <a:t>MAPK-targeted treatments (BRAF, MEK inhibitors, combination) </a:t>
            </a:r>
          </a:p>
          <a:p>
            <a:pPr lvl="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/>
              <a:t>selected patients progressive refractory disease</a:t>
            </a:r>
          </a:p>
          <a:p>
            <a:pPr lvl="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/>
              <a:t>duration? side effects++</a:t>
            </a:r>
            <a:endParaRPr lang="fr-FR" sz="17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3000" dirty="0"/>
          </a:p>
          <a:p>
            <a:pPr eaLnBrk="1" fontAlgn="auto" hangingPunct="1">
              <a:lnSpc>
                <a:spcPts val="128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550" dirty="0"/>
          </a:p>
          <a:p>
            <a:pPr eaLnBrk="1" fontAlgn="auto" hangingPunct="1">
              <a:lnSpc>
                <a:spcPts val="128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/>
          </a:p>
          <a:p>
            <a:pPr eaLnBrk="1" fontAlgn="auto" hangingPunct="1">
              <a:lnSpc>
                <a:spcPts val="128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7" name="Rectangle 6">
            <a:extLst/>
          </p:cNvPr>
          <p:cNvSpPr/>
          <p:nvPr/>
        </p:nvSpPr>
        <p:spPr>
          <a:xfrm>
            <a:off x="1403350" y="908050"/>
            <a:ext cx="6553200" cy="576263"/>
          </a:xfrm>
          <a:prstGeom prst="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magine 3"/>
          <p:cNvPicPr>
            <a:picLocks noChangeAspect="1"/>
          </p:cNvPicPr>
          <p:nvPr/>
        </p:nvPicPr>
        <p:blipFill>
          <a:blip r:embed="rId2"/>
          <a:srcRect l="14223" t="18813" r="58270" b="10780"/>
          <a:stretch>
            <a:fillRect/>
          </a:stretch>
        </p:blipFill>
        <p:spPr bwMode="auto">
          <a:xfrm>
            <a:off x="4621213" y="1052513"/>
            <a:ext cx="3652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Segnaposto contenuto 2"/>
          <p:cNvSpPr>
            <a:spLocks noGrp="1"/>
          </p:cNvSpPr>
          <p:nvPr>
            <p:ph idx="1"/>
          </p:nvPr>
        </p:nvSpPr>
        <p:spPr>
          <a:xfrm>
            <a:off x="641350" y="2276475"/>
            <a:ext cx="3881438" cy="5265738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</a:pPr>
            <a:r>
              <a:rPr lang="en-US" sz="1800" dirty="0"/>
              <a:t>In vivo, hamartin and tuberin are part of a heterotrimer acting upstream of the mTOR, whose major function is regulation of cell growth and proliferation mediated by growth factors, </a:t>
            </a:r>
            <a:r>
              <a:rPr lang="en-GB" sz="1800" dirty="0"/>
              <a:t>energy and stress signals.</a:t>
            </a:r>
          </a:p>
          <a:p>
            <a:pPr marL="0" indent="0" eaLnBrk="1" hangingPunct="1">
              <a:buFont typeface="Arial" charset="0"/>
              <a:buNone/>
            </a:pPr>
            <a:endParaRPr lang="en-GB" sz="1800" dirty="0"/>
          </a:p>
          <a:p>
            <a:pPr marL="0" indent="0" algn="just" eaLnBrk="1" hangingPunct="1">
              <a:buFont typeface="Arial" charset="0"/>
              <a:buNone/>
            </a:pPr>
            <a:r>
              <a:rPr lang="en-GB" sz="1800" dirty="0"/>
              <a:t>Inactivating mutations of hamartin and tuberin result in a constitutive activation of mTOR pathway leading to enhanced cell growth and proliferation</a:t>
            </a:r>
          </a:p>
          <a:p>
            <a:pPr marL="0" indent="0" eaLnBrk="1" hangingPunct="1">
              <a:buFont typeface="Arial" charset="0"/>
              <a:buNone/>
            </a:pPr>
            <a:endParaRPr lang="en-GB" dirty="0"/>
          </a:p>
        </p:txBody>
      </p:sp>
      <p:sp>
        <p:nvSpPr>
          <p:cNvPr id="28675" name="CasellaDiTesto 5"/>
          <p:cNvSpPr txBox="1">
            <a:spLocks noChangeArrowheads="1"/>
          </p:cNvSpPr>
          <p:nvPr/>
        </p:nvSpPr>
        <p:spPr bwMode="auto">
          <a:xfrm>
            <a:off x="34925" y="6165850"/>
            <a:ext cx="89296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 bwMode="auto">
          <a:xfrm>
            <a:off x="0" y="-1588"/>
            <a:ext cx="9144000" cy="825501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80000"/>
              <a:buFont typeface="Wingdings" pitchFamily="2" charset="2"/>
              <a:buNone/>
              <a:defRPr/>
            </a:pPr>
            <a:r>
              <a:rPr lang="en-US" sz="4400" kern="0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LAM - Pathogenesis</a:t>
            </a:r>
            <a:endParaRPr lang="en-GB" sz="4400" kern="0" dirty="0">
              <a:solidFill>
                <a:schemeClr val="bg1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ttangolo 4">
            <a:extLst/>
          </p:cNvPr>
          <p:cNvSpPr/>
          <p:nvPr/>
        </p:nvSpPr>
        <p:spPr>
          <a:xfrm>
            <a:off x="7019925" y="3573463"/>
            <a:ext cx="2016125" cy="10969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Rettangolo 1">
            <a:extLst/>
          </p:cNvPr>
          <p:cNvSpPr/>
          <p:nvPr/>
        </p:nvSpPr>
        <p:spPr>
          <a:xfrm>
            <a:off x="7524750" y="1989138"/>
            <a:ext cx="1008063" cy="503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" name="Ovale 2">
            <a:extLst/>
          </p:cNvPr>
          <p:cNvSpPr/>
          <p:nvPr/>
        </p:nvSpPr>
        <p:spPr>
          <a:xfrm>
            <a:off x="7164388" y="2636838"/>
            <a:ext cx="1584325" cy="825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8680" name="CasellaDiTesto 7"/>
          <p:cNvSpPr txBox="1">
            <a:spLocks noChangeArrowheads="1"/>
          </p:cNvSpPr>
          <p:nvPr/>
        </p:nvSpPr>
        <p:spPr bwMode="auto">
          <a:xfrm>
            <a:off x="7016750" y="6453188"/>
            <a:ext cx="1947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latin typeface="Tahoma" pitchFamily="34" charset="0"/>
                <a:cs typeface="Tahoma" pitchFamily="34" charset="0"/>
              </a:rPr>
              <a:t>Harari et al, ERR 2011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Connettore 1 125"/>
          <p:cNvCxnSpPr/>
          <p:nvPr/>
        </p:nvCxnSpPr>
        <p:spPr>
          <a:xfrm>
            <a:off x="6300788" y="4005263"/>
            <a:ext cx="1428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e 6"/>
          <p:cNvSpPr/>
          <p:nvPr/>
        </p:nvSpPr>
        <p:spPr>
          <a:xfrm>
            <a:off x="1906588" y="1700213"/>
            <a:ext cx="865187" cy="3587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>
                <a:solidFill>
                  <a:schemeClr val="tx1"/>
                </a:solidFill>
              </a:rPr>
              <a:t>TSC1</a:t>
            </a:r>
          </a:p>
        </p:txBody>
      </p:sp>
      <p:sp>
        <p:nvSpPr>
          <p:cNvPr id="10" name="Ovale 9"/>
          <p:cNvSpPr/>
          <p:nvPr/>
        </p:nvSpPr>
        <p:spPr>
          <a:xfrm>
            <a:off x="2627313" y="1700213"/>
            <a:ext cx="863600" cy="3587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>
                <a:solidFill>
                  <a:schemeClr val="tx1"/>
                </a:solidFill>
              </a:rPr>
              <a:t>TSC2</a:t>
            </a:r>
          </a:p>
        </p:txBody>
      </p:sp>
      <p:cxnSp>
        <p:nvCxnSpPr>
          <p:cNvPr id="14" name="Connettore 1 13"/>
          <p:cNvCxnSpPr/>
          <p:nvPr/>
        </p:nvCxnSpPr>
        <p:spPr>
          <a:xfrm>
            <a:off x="2627313" y="2132013"/>
            <a:ext cx="0" cy="21590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1692275" y="2781300"/>
            <a:ext cx="1428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e 17"/>
          <p:cNvSpPr/>
          <p:nvPr/>
        </p:nvSpPr>
        <p:spPr>
          <a:xfrm>
            <a:off x="2195513" y="2490788"/>
            <a:ext cx="936625" cy="360362"/>
          </a:xfrm>
          <a:prstGeom prst="ellipse">
            <a:avLst/>
          </a:prstGeom>
          <a:solidFill>
            <a:srgbClr val="C0E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 err="1">
                <a:solidFill>
                  <a:schemeClr val="tx1"/>
                </a:solidFill>
              </a:rPr>
              <a:t>Rheb</a:t>
            </a:r>
            <a:endParaRPr lang="it-IT" sz="1400" dirty="0">
              <a:solidFill>
                <a:schemeClr val="tx1"/>
              </a:solidFill>
            </a:endParaRPr>
          </a:p>
        </p:txBody>
      </p:sp>
      <p:cxnSp>
        <p:nvCxnSpPr>
          <p:cNvPr id="20" name="Connettore 2 19"/>
          <p:cNvCxnSpPr/>
          <p:nvPr/>
        </p:nvCxnSpPr>
        <p:spPr>
          <a:xfrm>
            <a:off x="2627313" y="2995613"/>
            <a:ext cx="0" cy="2873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entesi quadra chiusa 23"/>
          <p:cNvSpPr/>
          <p:nvPr/>
        </p:nvSpPr>
        <p:spPr>
          <a:xfrm>
            <a:off x="2627313" y="3789363"/>
            <a:ext cx="144462" cy="647700"/>
          </a:xfrm>
          <a:prstGeom prst="rightBracket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bg1"/>
              </a:solidFill>
            </a:endParaRPr>
          </a:p>
        </p:txBody>
      </p:sp>
      <p:sp>
        <p:nvSpPr>
          <p:cNvPr id="42004" name="CasellaDiTesto 39"/>
          <p:cNvSpPr txBox="1">
            <a:spLocks noChangeArrowheads="1"/>
          </p:cNvSpPr>
          <p:nvPr/>
        </p:nvSpPr>
        <p:spPr bwMode="auto">
          <a:xfrm>
            <a:off x="1331913" y="4435475"/>
            <a:ext cx="6032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>
                <a:solidFill>
                  <a:schemeClr val="bg2">
                    <a:lumMod val="75000"/>
                  </a:schemeClr>
                </a:solidFill>
                <a:latin typeface="+mn-lt"/>
                <a:cs typeface="+mn-cs"/>
              </a:rPr>
              <a:t>S6K1</a:t>
            </a:r>
          </a:p>
        </p:txBody>
      </p:sp>
      <p:sp>
        <p:nvSpPr>
          <p:cNvPr id="42005" name="CasellaDiTesto 40"/>
          <p:cNvSpPr txBox="1">
            <a:spLocks noChangeArrowheads="1"/>
          </p:cNvSpPr>
          <p:nvPr/>
        </p:nvSpPr>
        <p:spPr bwMode="auto">
          <a:xfrm>
            <a:off x="2122488" y="4435475"/>
            <a:ext cx="7794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>
                <a:solidFill>
                  <a:schemeClr val="bg2">
                    <a:lumMod val="75000"/>
                  </a:schemeClr>
                </a:solidFill>
                <a:latin typeface="+mn-lt"/>
                <a:cs typeface="+mn-cs"/>
              </a:rPr>
              <a:t>4E-BP1</a:t>
            </a:r>
          </a:p>
        </p:txBody>
      </p:sp>
      <p:sp>
        <p:nvSpPr>
          <p:cNvPr id="32779" name="CasellaDiTesto 41"/>
          <p:cNvSpPr txBox="1">
            <a:spLocks noChangeArrowheads="1"/>
          </p:cNvSpPr>
          <p:nvPr/>
        </p:nvSpPr>
        <p:spPr bwMode="auto">
          <a:xfrm>
            <a:off x="4067175" y="4364038"/>
            <a:ext cx="5715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>
                <a:latin typeface="Calibri" pitchFamily="34" charset="0"/>
              </a:rPr>
              <a:t>Ulk1</a:t>
            </a:r>
          </a:p>
        </p:txBody>
      </p:sp>
      <p:sp>
        <p:nvSpPr>
          <p:cNvPr id="43" name="Parentesi graffa aperta 42"/>
          <p:cNvSpPr/>
          <p:nvPr/>
        </p:nvSpPr>
        <p:spPr>
          <a:xfrm rot="-5400000">
            <a:off x="2051844" y="4579144"/>
            <a:ext cx="215900" cy="792162"/>
          </a:xfrm>
          <a:prstGeom prst="leftBrace">
            <a:avLst>
              <a:gd name="adj1" fmla="val 8333"/>
              <a:gd name="adj2" fmla="val 50000"/>
            </a:avLst>
          </a:prstGeom>
          <a:ln w="222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2008" name="CasellaDiTesto 43"/>
          <p:cNvSpPr txBox="1">
            <a:spLocks noChangeArrowheads="1"/>
          </p:cNvSpPr>
          <p:nvPr/>
        </p:nvSpPr>
        <p:spPr bwMode="auto">
          <a:xfrm>
            <a:off x="1114425" y="5227638"/>
            <a:ext cx="17764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>
                <a:solidFill>
                  <a:schemeClr val="bg2">
                    <a:lumMod val="75000"/>
                  </a:schemeClr>
                </a:solidFill>
                <a:latin typeface="+mn-lt"/>
                <a:cs typeface="+mn-cs"/>
              </a:rPr>
              <a:t>Protein translation</a:t>
            </a:r>
          </a:p>
        </p:txBody>
      </p:sp>
      <p:cxnSp>
        <p:nvCxnSpPr>
          <p:cNvPr id="46" name="Connettore 2 45"/>
          <p:cNvCxnSpPr/>
          <p:nvPr/>
        </p:nvCxnSpPr>
        <p:spPr>
          <a:xfrm flipH="1">
            <a:off x="1763713" y="4148138"/>
            <a:ext cx="431800" cy="2159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/>
        </p:nvCxnSpPr>
        <p:spPr>
          <a:xfrm>
            <a:off x="2627313" y="4148138"/>
            <a:ext cx="0" cy="2159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1 48"/>
          <p:cNvCxnSpPr/>
          <p:nvPr/>
        </p:nvCxnSpPr>
        <p:spPr>
          <a:xfrm>
            <a:off x="2555875" y="4364038"/>
            <a:ext cx="1428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1 55"/>
          <p:cNvCxnSpPr/>
          <p:nvPr/>
        </p:nvCxnSpPr>
        <p:spPr>
          <a:xfrm>
            <a:off x="3276600" y="4724400"/>
            <a:ext cx="14287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6" name="CasellaDiTesto 61"/>
          <p:cNvSpPr txBox="1">
            <a:spLocks noChangeArrowheads="1"/>
          </p:cNvSpPr>
          <p:nvPr/>
        </p:nvSpPr>
        <p:spPr bwMode="auto">
          <a:xfrm>
            <a:off x="3902075" y="5156200"/>
            <a:ext cx="1347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>
                <a:latin typeface="Calibri" pitchFamily="34" charset="0"/>
              </a:rPr>
              <a:t>Autophagy</a:t>
            </a:r>
          </a:p>
        </p:txBody>
      </p:sp>
      <p:cxnSp>
        <p:nvCxnSpPr>
          <p:cNvPr id="73" name="Connettore 1 72"/>
          <p:cNvCxnSpPr/>
          <p:nvPr/>
        </p:nvCxnSpPr>
        <p:spPr>
          <a:xfrm>
            <a:off x="6156325" y="2852738"/>
            <a:ext cx="144463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1 80"/>
          <p:cNvCxnSpPr/>
          <p:nvPr/>
        </p:nvCxnSpPr>
        <p:spPr>
          <a:xfrm>
            <a:off x="4500563" y="2565400"/>
            <a:ext cx="142875" cy="0"/>
          </a:xfrm>
          <a:prstGeom prst="line">
            <a:avLst/>
          </a:prstGeom>
          <a:ln w="190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1 83"/>
          <p:cNvCxnSpPr/>
          <p:nvPr/>
        </p:nvCxnSpPr>
        <p:spPr>
          <a:xfrm>
            <a:off x="3275013" y="4724400"/>
            <a:ext cx="0" cy="720725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ttore 2 86"/>
          <p:cNvCxnSpPr/>
          <p:nvPr/>
        </p:nvCxnSpPr>
        <p:spPr>
          <a:xfrm flipV="1">
            <a:off x="1042988" y="5227638"/>
            <a:ext cx="0" cy="360362"/>
          </a:xfrm>
          <a:prstGeom prst="straightConnector1">
            <a:avLst/>
          </a:prstGeom>
          <a:ln w="15875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45" name="CasellaDiTesto 69"/>
          <p:cNvSpPr txBox="1">
            <a:spLocks noChangeArrowheads="1"/>
          </p:cNvSpPr>
          <p:nvPr/>
        </p:nvSpPr>
        <p:spPr bwMode="auto">
          <a:xfrm>
            <a:off x="3132138" y="4435475"/>
            <a:ext cx="463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>
                <a:solidFill>
                  <a:schemeClr val="bg2">
                    <a:lumMod val="75000"/>
                  </a:schemeClr>
                </a:solidFill>
                <a:latin typeface="+mn-lt"/>
                <a:cs typeface="+mn-cs"/>
              </a:rPr>
              <a:t>HIF</a:t>
            </a:r>
          </a:p>
        </p:txBody>
      </p:sp>
      <p:cxnSp>
        <p:nvCxnSpPr>
          <p:cNvPr id="78" name="Connettore 2 77"/>
          <p:cNvCxnSpPr>
            <a:endCxn id="42045" idx="0"/>
          </p:cNvCxnSpPr>
          <p:nvPr/>
        </p:nvCxnSpPr>
        <p:spPr>
          <a:xfrm>
            <a:off x="3132138" y="4148138"/>
            <a:ext cx="231775" cy="28733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ttore 1 92"/>
          <p:cNvCxnSpPr/>
          <p:nvPr/>
        </p:nvCxnSpPr>
        <p:spPr>
          <a:xfrm>
            <a:off x="4427538" y="4724400"/>
            <a:ext cx="0" cy="3603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48" name="CasellaDiTesto 98"/>
          <p:cNvSpPr txBox="1">
            <a:spLocks noChangeArrowheads="1"/>
          </p:cNvSpPr>
          <p:nvPr/>
        </p:nvSpPr>
        <p:spPr bwMode="auto">
          <a:xfrm>
            <a:off x="2324100" y="5445125"/>
            <a:ext cx="1804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bg2">
                    <a:lumMod val="75000"/>
                  </a:schemeClr>
                </a:solidFill>
                <a:latin typeface="+mn-lt"/>
                <a:cs typeface="+mn-cs"/>
              </a:rPr>
              <a:t>Angiogenesis</a:t>
            </a:r>
            <a:endParaRPr lang="it-IT" sz="1600" dirty="0">
              <a:solidFill>
                <a:schemeClr val="bg2">
                  <a:lumMod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bg2">
                    <a:lumMod val="75000"/>
                  </a:schemeClr>
                </a:solidFill>
                <a:latin typeface="+mn-lt"/>
                <a:cs typeface="+mn-cs"/>
              </a:rPr>
              <a:t>Lymphangiogenesis</a:t>
            </a:r>
            <a:endParaRPr lang="it-IT" sz="1600" dirty="0">
              <a:solidFill>
                <a:schemeClr val="bg2">
                  <a:lumMod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03" name="Connettore 2 102"/>
          <p:cNvCxnSpPr/>
          <p:nvPr/>
        </p:nvCxnSpPr>
        <p:spPr>
          <a:xfrm flipV="1">
            <a:off x="2339975" y="5597525"/>
            <a:ext cx="0" cy="358775"/>
          </a:xfrm>
          <a:prstGeom prst="straightConnector1">
            <a:avLst/>
          </a:prstGeom>
          <a:ln w="15875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ttore 1 48"/>
          <p:cNvCxnSpPr/>
          <p:nvPr/>
        </p:nvCxnSpPr>
        <p:spPr>
          <a:xfrm>
            <a:off x="2555875" y="2347913"/>
            <a:ext cx="14287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">
            <a:extLst/>
          </p:cNvPr>
          <p:cNvSpPr txBox="1">
            <a:spLocks noChangeArrowheads="1"/>
          </p:cNvSpPr>
          <p:nvPr/>
        </p:nvSpPr>
        <p:spPr bwMode="auto">
          <a:xfrm>
            <a:off x="0" y="-1588"/>
            <a:ext cx="9144000" cy="825501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80000"/>
              <a:buFont typeface="Wingdings" pitchFamily="2" charset="2"/>
              <a:buNone/>
              <a:defRPr/>
            </a:pPr>
            <a:r>
              <a:rPr lang="en-US" sz="4400" kern="0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LAM - Pathogenesis</a:t>
            </a:r>
            <a:endParaRPr lang="en-GB" sz="4400" kern="0" dirty="0">
              <a:solidFill>
                <a:schemeClr val="bg1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CasellaDiTesto 1">
            <a:extLst/>
          </p:cNvPr>
          <p:cNvSpPr txBox="1"/>
          <p:nvPr/>
        </p:nvSpPr>
        <p:spPr>
          <a:xfrm>
            <a:off x="2244725" y="1033463"/>
            <a:ext cx="815975" cy="307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latin typeface="+mn-lt"/>
                <a:cs typeface="+mn-cs"/>
              </a:rPr>
              <a:t>PI3K/</a:t>
            </a:r>
            <a:r>
              <a:rPr lang="it-IT" sz="1400" dirty="0" err="1">
                <a:latin typeface="+mn-lt"/>
                <a:cs typeface="+mn-cs"/>
              </a:rPr>
              <a:t>Akt</a:t>
            </a:r>
            <a:endParaRPr lang="it-IT" sz="1400" dirty="0">
              <a:latin typeface="+mn-lt"/>
              <a:cs typeface="+mn-cs"/>
            </a:endParaRPr>
          </a:p>
        </p:txBody>
      </p:sp>
      <p:cxnSp>
        <p:nvCxnSpPr>
          <p:cNvPr id="39" name="Connettore 1 13">
            <a:extLst/>
          </p:cNvPr>
          <p:cNvCxnSpPr/>
          <p:nvPr/>
        </p:nvCxnSpPr>
        <p:spPr>
          <a:xfrm>
            <a:off x="2627313" y="1412875"/>
            <a:ext cx="0" cy="2159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48">
            <a:extLst/>
          </p:cNvPr>
          <p:cNvCxnSpPr/>
          <p:nvPr/>
        </p:nvCxnSpPr>
        <p:spPr>
          <a:xfrm>
            <a:off x="2555875" y="1628775"/>
            <a:ext cx="1428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arentesi graffa chiusa 40">
            <a:extLst/>
          </p:cNvPr>
          <p:cNvSpPr/>
          <p:nvPr/>
        </p:nvSpPr>
        <p:spPr>
          <a:xfrm rot="5400000">
            <a:off x="2193925" y="5378451"/>
            <a:ext cx="300037" cy="1585912"/>
          </a:xfrm>
          <a:prstGeom prst="rightBrac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2" name="CasellaDiTesto 98">
            <a:extLst/>
          </p:cNvPr>
          <p:cNvSpPr txBox="1">
            <a:spLocks noChangeArrowheads="1"/>
          </p:cNvSpPr>
          <p:nvPr/>
        </p:nvSpPr>
        <p:spPr bwMode="auto">
          <a:xfrm>
            <a:off x="1336675" y="6381750"/>
            <a:ext cx="28463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Growth, proliferation, migration</a:t>
            </a:r>
          </a:p>
        </p:txBody>
      </p:sp>
      <p:cxnSp>
        <p:nvCxnSpPr>
          <p:cNvPr id="44" name="Connettore 2 43">
            <a:extLst/>
          </p:cNvPr>
          <p:cNvCxnSpPr/>
          <p:nvPr/>
        </p:nvCxnSpPr>
        <p:spPr>
          <a:xfrm flipV="1">
            <a:off x="1336675" y="6308725"/>
            <a:ext cx="0" cy="358775"/>
          </a:xfrm>
          <a:prstGeom prst="straightConnector1">
            <a:avLst/>
          </a:prstGeom>
          <a:ln w="15875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8">
            <a:extLst/>
          </p:cNvPr>
          <p:cNvCxnSpPr/>
          <p:nvPr/>
        </p:nvCxnSpPr>
        <p:spPr>
          <a:xfrm>
            <a:off x="4357688" y="5084763"/>
            <a:ext cx="1428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losione: 14 punte 2">
            <a:extLst/>
          </p:cNvPr>
          <p:cNvSpPr/>
          <p:nvPr/>
        </p:nvSpPr>
        <p:spPr>
          <a:xfrm>
            <a:off x="2124075" y="3355975"/>
            <a:ext cx="1152525" cy="7207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47" name="Connettore 2 46">
            <a:extLst/>
          </p:cNvPr>
          <p:cNvCxnSpPr>
            <a:cxnSpLocks/>
          </p:cNvCxnSpPr>
          <p:nvPr/>
        </p:nvCxnSpPr>
        <p:spPr>
          <a:xfrm>
            <a:off x="3924300" y="5149850"/>
            <a:ext cx="0" cy="4397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tangolo arrotondato 20">
            <a:extLst/>
          </p:cNvPr>
          <p:cNvSpPr/>
          <p:nvPr/>
        </p:nvSpPr>
        <p:spPr>
          <a:xfrm>
            <a:off x="2195513" y="3502025"/>
            <a:ext cx="914400" cy="431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tx1"/>
                </a:solidFill>
              </a:rPr>
              <a:t>mTORC1</a:t>
            </a:r>
          </a:p>
        </p:txBody>
      </p:sp>
      <p:cxnSp>
        <p:nvCxnSpPr>
          <p:cNvPr id="53" name="Connettore 2 52">
            <a:extLst/>
          </p:cNvPr>
          <p:cNvCxnSpPr>
            <a:cxnSpLocks/>
          </p:cNvCxnSpPr>
          <p:nvPr/>
        </p:nvCxnSpPr>
        <p:spPr>
          <a:xfrm>
            <a:off x="3492500" y="3933825"/>
            <a:ext cx="690563" cy="3810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09" name="CasellaDiTesto 50"/>
          <p:cNvSpPr txBox="1">
            <a:spLocks noChangeArrowheads="1"/>
          </p:cNvSpPr>
          <p:nvPr/>
        </p:nvSpPr>
        <p:spPr bwMode="auto">
          <a:xfrm>
            <a:off x="5580063" y="1916113"/>
            <a:ext cx="3635375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Autophagy allows cells to produce energy and maintain essential molecules through the use of breakdown products. </a:t>
            </a:r>
            <a:endParaRPr lang="it-IT">
              <a:latin typeface="Calibri" pitchFamily="34" charset="0"/>
            </a:endParaRPr>
          </a:p>
          <a:p>
            <a:r>
              <a:rPr lang="it-IT">
                <a:latin typeface="Calibri" pitchFamily="34" charset="0"/>
              </a:rPr>
              <a:t> </a:t>
            </a:r>
            <a:endParaRPr lang="en-US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mTORC1 is a known inhibitor of autophagy</a:t>
            </a:r>
          </a:p>
          <a:p>
            <a:endParaRPr lang="en-US">
              <a:latin typeface="Calibri" pitchFamily="34" charset="0"/>
            </a:endParaRPr>
          </a:p>
          <a:p>
            <a:r>
              <a:rPr lang="en-GB">
                <a:latin typeface="Calibri" pitchFamily="34" charset="0"/>
              </a:rPr>
              <a:t>LAM cells are predicted to have low levels of autophagy, because of mTORC1 activation.  </a:t>
            </a:r>
          </a:p>
          <a:p>
            <a:endParaRPr lang="en-GB" sz="20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/>
          </p:cNvPr>
          <p:cNvSpPr txBox="1">
            <a:spLocks noChangeArrowheads="1"/>
          </p:cNvSpPr>
          <p:nvPr/>
        </p:nvSpPr>
        <p:spPr bwMode="auto">
          <a:xfrm>
            <a:off x="-36513" y="-17463"/>
            <a:ext cx="9180513" cy="882651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80000"/>
              <a:buFont typeface="Wingdings" pitchFamily="2" charset="2"/>
              <a:buNone/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Autophagy and </a:t>
            </a:r>
            <a:r>
              <a:rPr lang="en-US" sz="3600" kern="0" dirty="0" err="1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mTORC</a:t>
            </a:r>
            <a:endParaRPr lang="en-GB" sz="3600" kern="0" dirty="0">
              <a:solidFill>
                <a:schemeClr val="bg1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34818" name="CasellaDiTesto 10"/>
          <p:cNvSpPr txBox="1">
            <a:spLocks noChangeArrowheads="1"/>
          </p:cNvSpPr>
          <p:nvPr/>
        </p:nvSpPr>
        <p:spPr bwMode="auto">
          <a:xfrm>
            <a:off x="395288" y="1557338"/>
            <a:ext cx="3635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In LAM decreased autophagy can reduce cell survival</a:t>
            </a:r>
            <a:endParaRPr lang="en-GB" sz="2000">
              <a:latin typeface="Calibri" pitchFamily="34" charset="0"/>
            </a:endParaRPr>
          </a:p>
        </p:txBody>
      </p:sp>
      <p:sp>
        <p:nvSpPr>
          <p:cNvPr id="34819" name="CasellaDiTesto 8"/>
          <p:cNvSpPr txBox="1">
            <a:spLocks noChangeArrowheads="1"/>
          </p:cNvSpPr>
          <p:nvPr/>
        </p:nvSpPr>
        <p:spPr bwMode="auto">
          <a:xfrm>
            <a:off x="5113338" y="1557338"/>
            <a:ext cx="2193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TSC1/TSC2 mutations</a:t>
            </a:r>
          </a:p>
        </p:txBody>
      </p:sp>
      <p:sp>
        <p:nvSpPr>
          <p:cNvPr id="34820" name="CasellaDiTesto 14"/>
          <p:cNvSpPr txBox="1">
            <a:spLocks noChangeArrowheads="1"/>
          </p:cNvSpPr>
          <p:nvPr/>
        </p:nvSpPr>
        <p:spPr bwMode="auto">
          <a:xfrm>
            <a:off x="5761038" y="2266950"/>
            <a:ext cx="1203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Autophagy</a:t>
            </a:r>
          </a:p>
        </p:txBody>
      </p:sp>
      <p:sp>
        <p:nvSpPr>
          <p:cNvPr id="16" name="Freccia in giù 15">
            <a:extLst/>
          </p:cNvPr>
          <p:cNvSpPr/>
          <p:nvPr/>
        </p:nvSpPr>
        <p:spPr>
          <a:xfrm>
            <a:off x="5613400" y="2327275"/>
            <a:ext cx="184150" cy="3095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4822" name="CasellaDiTesto 23"/>
          <p:cNvSpPr txBox="1">
            <a:spLocks noChangeArrowheads="1"/>
          </p:cNvSpPr>
          <p:nvPr/>
        </p:nvSpPr>
        <p:spPr bwMode="auto">
          <a:xfrm>
            <a:off x="4859338" y="2762250"/>
            <a:ext cx="31321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latin typeface="Calibri" pitchFamily="34" charset="0"/>
              </a:rPr>
              <a:t>decreased cell survival </a:t>
            </a:r>
            <a:r>
              <a:rPr lang="en-US" sz="1600">
                <a:latin typeface="Calibri" pitchFamily="34" charset="0"/>
              </a:rPr>
              <a:t>under</a:t>
            </a:r>
          </a:p>
          <a:p>
            <a:r>
              <a:rPr lang="en-US" sz="1600">
                <a:latin typeface="Calibri" pitchFamily="34" charset="0"/>
              </a:rPr>
              <a:t>conditions of bioenergetic stress</a:t>
            </a:r>
            <a:endParaRPr lang="en-GB" sz="1600">
              <a:latin typeface="Calibri" pitchFamily="34" charset="0"/>
            </a:endParaRPr>
          </a:p>
        </p:txBody>
      </p:sp>
      <p:sp>
        <p:nvSpPr>
          <p:cNvPr id="34823" name="CasellaDiTesto 30"/>
          <p:cNvSpPr txBox="1">
            <a:spLocks noChangeArrowheads="1"/>
          </p:cNvSpPr>
          <p:nvPr/>
        </p:nvSpPr>
        <p:spPr bwMode="auto">
          <a:xfrm>
            <a:off x="6367463" y="1897063"/>
            <a:ext cx="720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latin typeface="Calibri" pitchFamily="34" charset="0"/>
              </a:rPr>
              <a:t>mTORC</a:t>
            </a:r>
          </a:p>
        </p:txBody>
      </p:sp>
      <p:sp>
        <p:nvSpPr>
          <p:cNvPr id="34824" name="CasellaDiTesto 18"/>
          <p:cNvSpPr txBox="1">
            <a:spLocks noChangeArrowheads="1"/>
          </p:cNvSpPr>
          <p:nvPr/>
        </p:nvSpPr>
        <p:spPr bwMode="auto">
          <a:xfrm>
            <a:off x="395288" y="4452938"/>
            <a:ext cx="3960812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Sirolimus </a:t>
            </a:r>
            <a:r>
              <a:rPr lang="en-US">
                <a:latin typeface="Calibri" pitchFamily="34" charset="0"/>
              </a:rPr>
              <a:t>blocks the further growth of  LAM cells by inhibiting protein translation, but simultaneously promotes the survival of LAM cells by inducing </a:t>
            </a:r>
            <a:r>
              <a:rPr lang="en-GB">
                <a:latin typeface="Calibri" pitchFamily="34" charset="0"/>
              </a:rPr>
              <a:t>autophagy.</a:t>
            </a:r>
          </a:p>
          <a:p>
            <a:endParaRPr lang="it-IT" sz="2000">
              <a:latin typeface="Calibri" pitchFamily="34" charset="0"/>
            </a:endParaRPr>
          </a:p>
        </p:txBody>
      </p:sp>
      <p:sp>
        <p:nvSpPr>
          <p:cNvPr id="34825" name="CasellaDiTesto 20"/>
          <p:cNvSpPr txBox="1">
            <a:spLocks noChangeArrowheads="1"/>
          </p:cNvSpPr>
          <p:nvPr/>
        </p:nvSpPr>
        <p:spPr bwMode="auto">
          <a:xfrm>
            <a:off x="5113338" y="4427538"/>
            <a:ext cx="2193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TSC1/TSC2 mutations</a:t>
            </a:r>
          </a:p>
        </p:txBody>
      </p:sp>
      <p:sp>
        <p:nvSpPr>
          <p:cNvPr id="34826" name="CasellaDiTesto 26"/>
          <p:cNvSpPr txBox="1">
            <a:spLocks noChangeArrowheads="1"/>
          </p:cNvSpPr>
          <p:nvPr/>
        </p:nvSpPr>
        <p:spPr bwMode="auto">
          <a:xfrm>
            <a:off x="5745163" y="4941888"/>
            <a:ext cx="1203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Autophagy</a:t>
            </a:r>
          </a:p>
        </p:txBody>
      </p:sp>
      <p:sp>
        <p:nvSpPr>
          <p:cNvPr id="34827" name="CasellaDiTesto 31"/>
          <p:cNvSpPr txBox="1">
            <a:spLocks noChangeArrowheads="1"/>
          </p:cNvSpPr>
          <p:nvPr/>
        </p:nvSpPr>
        <p:spPr bwMode="auto">
          <a:xfrm>
            <a:off x="4859338" y="5445125"/>
            <a:ext cx="31321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latin typeface="Calibri" pitchFamily="34" charset="0"/>
              </a:rPr>
              <a:t>decreased cell survival </a:t>
            </a:r>
            <a:r>
              <a:rPr lang="en-US" sz="1600">
                <a:latin typeface="Calibri" pitchFamily="34" charset="0"/>
              </a:rPr>
              <a:t>under</a:t>
            </a:r>
          </a:p>
          <a:p>
            <a:r>
              <a:rPr lang="en-US" sz="1600">
                <a:latin typeface="Calibri" pitchFamily="34" charset="0"/>
              </a:rPr>
              <a:t>conditions of bioenergetic stress</a:t>
            </a:r>
            <a:endParaRPr lang="en-GB" sz="1600">
              <a:latin typeface="Calibri" pitchFamily="34" charset="0"/>
            </a:endParaRPr>
          </a:p>
        </p:txBody>
      </p:sp>
      <p:sp>
        <p:nvSpPr>
          <p:cNvPr id="34828" name="CasellaDiTesto 33"/>
          <p:cNvSpPr txBox="1">
            <a:spLocks noChangeArrowheads="1"/>
          </p:cNvSpPr>
          <p:nvPr/>
        </p:nvSpPr>
        <p:spPr bwMode="auto">
          <a:xfrm>
            <a:off x="5148263" y="6237288"/>
            <a:ext cx="2232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latin typeface="Calibri" pitchFamily="34" charset="0"/>
              </a:rPr>
              <a:t>enhanced tumorigenesis</a:t>
            </a:r>
          </a:p>
        </p:txBody>
      </p:sp>
      <p:sp>
        <p:nvSpPr>
          <p:cNvPr id="34829" name="CasellaDiTesto 34"/>
          <p:cNvSpPr txBox="1">
            <a:spLocks noChangeArrowheads="1"/>
          </p:cNvSpPr>
          <p:nvPr/>
        </p:nvSpPr>
        <p:spPr bwMode="auto">
          <a:xfrm>
            <a:off x="6370638" y="4705350"/>
            <a:ext cx="722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latin typeface="Calibri" pitchFamily="34" charset="0"/>
              </a:rPr>
              <a:t>mTORC</a:t>
            </a:r>
          </a:p>
        </p:txBody>
      </p:sp>
      <p:sp>
        <p:nvSpPr>
          <p:cNvPr id="36" name="Ovale 35">
            <a:extLst/>
          </p:cNvPr>
          <p:cNvSpPr/>
          <p:nvPr/>
        </p:nvSpPr>
        <p:spPr>
          <a:xfrm>
            <a:off x="7432675" y="4697413"/>
            <a:ext cx="1243013" cy="3873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 err="1">
                <a:solidFill>
                  <a:schemeClr val="tx1"/>
                </a:solidFill>
              </a:rPr>
              <a:t>Sirolimus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37" name="Freccia in su 36">
            <a:extLst/>
          </p:cNvPr>
          <p:cNvSpPr/>
          <p:nvPr/>
        </p:nvSpPr>
        <p:spPr>
          <a:xfrm>
            <a:off x="5597525" y="4949825"/>
            <a:ext cx="184150" cy="2968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38" name="Connettore 1 115">
            <a:extLst/>
          </p:cNvPr>
          <p:cNvCxnSpPr>
            <a:cxnSpLocks/>
          </p:cNvCxnSpPr>
          <p:nvPr/>
        </p:nvCxnSpPr>
        <p:spPr>
          <a:xfrm flipV="1">
            <a:off x="6119813" y="5445125"/>
            <a:ext cx="611187" cy="69850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112">
            <a:extLst/>
          </p:cNvPr>
          <p:cNvCxnSpPr>
            <a:cxnSpLocks/>
          </p:cNvCxnSpPr>
          <p:nvPr/>
        </p:nvCxnSpPr>
        <p:spPr>
          <a:xfrm>
            <a:off x="6161088" y="5476875"/>
            <a:ext cx="606425" cy="66675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/>
          </p:cNvPr>
          <p:cNvCxnSpPr>
            <a:cxnSpLocks/>
          </p:cNvCxnSpPr>
          <p:nvPr/>
        </p:nvCxnSpPr>
        <p:spPr>
          <a:xfrm>
            <a:off x="6223000" y="1916113"/>
            <a:ext cx="0" cy="3508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diritto 40">
            <a:extLst/>
          </p:cNvPr>
          <p:cNvCxnSpPr>
            <a:cxnSpLocks/>
          </p:cNvCxnSpPr>
          <p:nvPr/>
        </p:nvCxnSpPr>
        <p:spPr>
          <a:xfrm>
            <a:off x="6227763" y="2576513"/>
            <a:ext cx="6350" cy="2762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diritto 42">
            <a:extLst/>
          </p:cNvPr>
          <p:cNvCxnSpPr>
            <a:cxnSpLocks/>
          </p:cNvCxnSpPr>
          <p:nvPr/>
        </p:nvCxnSpPr>
        <p:spPr>
          <a:xfrm>
            <a:off x="6227763" y="4724400"/>
            <a:ext cx="6350" cy="2762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diritto 43">
            <a:extLst/>
          </p:cNvPr>
          <p:cNvCxnSpPr>
            <a:cxnSpLocks/>
          </p:cNvCxnSpPr>
          <p:nvPr/>
        </p:nvCxnSpPr>
        <p:spPr>
          <a:xfrm>
            <a:off x="6227763" y="5241925"/>
            <a:ext cx="6350" cy="27463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4">
            <a:extLst/>
          </p:cNvPr>
          <p:cNvCxnSpPr>
            <a:cxnSpLocks/>
          </p:cNvCxnSpPr>
          <p:nvPr/>
        </p:nvCxnSpPr>
        <p:spPr>
          <a:xfrm>
            <a:off x="6227763" y="5961063"/>
            <a:ext cx="6350" cy="2762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/>
          </p:cNvPr>
          <p:cNvCxnSpPr>
            <a:cxnSpLocks/>
          </p:cNvCxnSpPr>
          <p:nvPr/>
        </p:nvCxnSpPr>
        <p:spPr>
          <a:xfrm>
            <a:off x="7092950" y="4878388"/>
            <a:ext cx="21431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/>
          </p:cNvPr>
          <p:cNvCxnSpPr>
            <a:cxnSpLocks/>
          </p:cNvCxnSpPr>
          <p:nvPr/>
        </p:nvCxnSpPr>
        <p:spPr>
          <a:xfrm>
            <a:off x="7092950" y="4797425"/>
            <a:ext cx="0" cy="15398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3200" y="1557338"/>
            <a:ext cx="3792538" cy="4826000"/>
          </a:xfrm>
        </p:spPr>
      </p:pic>
      <p:sp>
        <p:nvSpPr>
          <p:cNvPr id="35842" name="CasellaDiTesto 4"/>
          <p:cNvSpPr txBox="1">
            <a:spLocks noChangeArrowheads="1"/>
          </p:cNvSpPr>
          <p:nvPr/>
        </p:nvSpPr>
        <p:spPr bwMode="auto">
          <a:xfrm>
            <a:off x="4211638" y="1844675"/>
            <a:ext cx="453707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>
                <a:latin typeface="Calibri" pitchFamily="34" charset="0"/>
              </a:rPr>
              <a:t>The combination of mTORC1 and autophagy inhibition (using rapamycin and chloroquine) is more effective than either treatment alone in inhibiting the survival of tuberin (TSC2)- null cells, growth of TSC2-null xenograft tumors, and development of spontaneous renal tumors in Tsc2+/− mice</a:t>
            </a:r>
          </a:p>
          <a:p>
            <a:pPr algn="just"/>
            <a:endParaRPr lang="en-US" sz="2000">
              <a:latin typeface="Calibri" pitchFamily="34" charset="0"/>
            </a:endParaRPr>
          </a:p>
        </p:txBody>
      </p:sp>
      <p:sp>
        <p:nvSpPr>
          <p:cNvPr id="35843" name="CasellaDiTesto 6"/>
          <p:cNvSpPr txBox="1">
            <a:spLocks noChangeArrowheads="1"/>
          </p:cNvSpPr>
          <p:nvPr/>
        </p:nvSpPr>
        <p:spPr bwMode="auto">
          <a:xfrm>
            <a:off x="6340475" y="6308725"/>
            <a:ext cx="2552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latin typeface="Calibri" pitchFamily="34" charset="0"/>
              </a:rPr>
              <a:t>Parkhitko A et al, PNAS 2011</a:t>
            </a:r>
          </a:p>
        </p:txBody>
      </p:sp>
      <p:sp>
        <p:nvSpPr>
          <p:cNvPr id="8" name="Rectangle 8">
            <a:extLst/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95726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80000"/>
              <a:buFont typeface="Wingdings" pitchFamily="2" charset="2"/>
              <a:buNone/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Autophagy and </a:t>
            </a:r>
            <a:r>
              <a:rPr lang="en-US" sz="3600" kern="0" dirty="0" err="1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mTORC</a:t>
            </a:r>
            <a:endParaRPr lang="en-GB" sz="3600" kern="0" dirty="0">
              <a:solidFill>
                <a:schemeClr val="bg1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/>
          </p:cNvPr>
          <p:cNvSpPr>
            <a:spLocks noGrp="1"/>
          </p:cNvSpPr>
          <p:nvPr>
            <p:ph idx="1"/>
          </p:nvPr>
        </p:nvSpPr>
        <p:spPr>
          <a:xfrm>
            <a:off x="250825" y="1074738"/>
            <a:ext cx="8785225" cy="5667375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GB" sz="2300" dirty="0"/>
              <a:t>A safety and tolerability trial of Sirolimus and hydroxychloroquine (200 and 400mg)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GB" sz="230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GB" sz="2300" dirty="0"/>
              <a:t>Open label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GB" sz="2300" dirty="0"/>
              <a:t>          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GB" sz="2300" dirty="0"/>
              <a:t>24 weeks treatment phase followed by 24 weeks observation phase 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GB" sz="230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GB" sz="230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GB" sz="2300" dirty="0"/>
              <a:t>Results: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GB" sz="1900" dirty="0"/>
              <a:t>___________________________________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GB" sz="230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GB" sz="2300" dirty="0"/>
              <a:t> Most common adverse events: 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GB" sz="2300" dirty="0"/>
              <a:t>mucositis, headache, </a:t>
            </a:r>
            <a:r>
              <a:rPr lang="en-GB" sz="2300" dirty="0" err="1"/>
              <a:t>diarrhea</a:t>
            </a:r>
            <a:endParaRPr lang="en-GB" sz="230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GB" sz="230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GB" sz="2300" dirty="0"/>
              <a:t> No drug-related SAEs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GB" sz="2300" dirty="0"/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2300" dirty="0"/>
              <a:t> Improvement in lung function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300" dirty="0"/>
              <a:t>at 24 weeks, with a decrease in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300" dirty="0"/>
              <a:t>lung function at 48-weeks.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300" dirty="0"/>
              <a:t>When the higher dose of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300" dirty="0"/>
              <a:t>Hydroxychloroquine was analyzed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300" dirty="0"/>
              <a:t>separately, FEV1 and FVC remained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300" dirty="0"/>
              <a:t>Stable at 48 weeks (end of observation)</a:t>
            </a:r>
            <a:endParaRPr lang="en-GB" sz="230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GB" sz="2000" dirty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GB" sz="20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dirty="0"/>
          </a:p>
        </p:txBody>
      </p:sp>
      <p:pic>
        <p:nvPicPr>
          <p:cNvPr id="36866" name="Immagine 3"/>
          <p:cNvPicPr>
            <a:picLocks noChangeAspect="1"/>
          </p:cNvPicPr>
          <p:nvPr/>
        </p:nvPicPr>
        <p:blipFill>
          <a:blip r:embed="rId2"/>
          <a:srcRect l="38698" t="18813" r="17467" b="30389"/>
          <a:stretch>
            <a:fillRect/>
          </a:stretch>
        </p:blipFill>
        <p:spPr bwMode="auto">
          <a:xfrm>
            <a:off x="4097338" y="2833688"/>
            <a:ext cx="4938712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CasellaDiTesto 7"/>
          <p:cNvSpPr txBox="1">
            <a:spLocks noChangeArrowheads="1"/>
          </p:cNvSpPr>
          <p:nvPr/>
        </p:nvSpPr>
        <p:spPr bwMode="auto">
          <a:xfrm>
            <a:off x="6408738" y="6237288"/>
            <a:ext cx="2627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latin typeface="Tahoma" pitchFamily="34" charset="0"/>
                <a:cs typeface="Tahoma" pitchFamily="34" charset="0"/>
              </a:rPr>
              <a:t>El-Chemaly S et al, Chest 2017</a:t>
            </a:r>
          </a:p>
        </p:txBody>
      </p:sp>
      <p:sp>
        <p:nvSpPr>
          <p:cNvPr id="6" name="Rectangle 8">
            <a:extLst/>
          </p:cNvPr>
          <p:cNvSpPr txBox="1">
            <a:spLocks noChangeArrowheads="1"/>
          </p:cNvSpPr>
          <p:nvPr/>
        </p:nvSpPr>
        <p:spPr bwMode="auto">
          <a:xfrm>
            <a:off x="0" y="-171450"/>
            <a:ext cx="9144000" cy="1049338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+mj-lt"/>
                <a:cs typeface="+mn-cs"/>
              </a:rPr>
              <a:t>Sirolimus and Autophagy Inhibition in LAM</a:t>
            </a:r>
          </a:p>
        </p:txBody>
      </p:sp>
      <p:sp>
        <p:nvSpPr>
          <p:cNvPr id="36869" name="CasellaDiTesto 6"/>
          <p:cNvSpPr txBox="1">
            <a:spLocks noChangeArrowheads="1"/>
          </p:cNvSpPr>
          <p:nvPr/>
        </p:nvSpPr>
        <p:spPr bwMode="auto">
          <a:xfrm>
            <a:off x="7105650" y="498475"/>
            <a:ext cx="1930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solidFill>
                  <a:schemeClr val="bg1"/>
                </a:solidFill>
                <a:latin typeface="Calibri" pitchFamily="34" charset="0"/>
              </a:rPr>
              <a:t>A phase I clinical trial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2949</TotalTime>
  <Words>2604</Words>
  <Application>Microsoft Office PowerPoint</Application>
  <PresentationFormat>Presentazione su schermo (4:3)</PresentationFormat>
  <Paragraphs>768</Paragraphs>
  <Slides>41</Slides>
  <Notes>4</Notes>
  <HiddenSlides>2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55" baseType="lpstr">
      <vt:lpstr>AdvP403A40</vt:lpstr>
      <vt:lpstr>Arial</vt:lpstr>
      <vt:lpstr>Book Antiqua</vt:lpstr>
      <vt:lpstr>Bookman Old Style</vt:lpstr>
      <vt:lpstr>Brush Script MT</vt:lpstr>
      <vt:lpstr>Calibri</vt:lpstr>
      <vt:lpstr>Calibri Light</vt:lpstr>
      <vt:lpstr>Comic Sans MS</vt:lpstr>
      <vt:lpstr>Source Sans Pro</vt:lpstr>
      <vt:lpstr>Tahoma</vt:lpstr>
      <vt:lpstr>Wingdings</vt:lpstr>
      <vt:lpstr>Tema di Office</vt:lpstr>
      <vt:lpstr>Thème Office</vt:lpstr>
      <vt:lpstr>Microsoft Excel Chart</vt:lpstr>
      <vt:lpstr>Presentazione standard di PowerPoint</vt:lpstr>
      <vt:lpstr>Conflict of interest disclosure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Systemic treatments in PLCH</vt:lpstr>
      <vt:lpstr>Cladribine in PLCH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Evaluation of Efficacy and Tolerance of Cladribine in Symptomatic PLCH (ECLA study “NCT01473797”)  </vt:lpstr>
      <vt:lpstr>ECLA Study: preliminary results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concepts of  sporadic LAM pathogenesis</dc:title>
  <dc:creator>Olga Torre</dc:creator>
  <cp:lastModifiedBy>Sergio  Harari</cp:lastModifiedBy>
  <cp:revision>327</cp:revision>
  <dcterms:created xsi:type="dcterms:W3CDTF">2019-02-05T12:25:57Z</dcterms:created>
  <dcterms:modified xsi:type="dcterms:W3CDTF">2019-04-02T09:36:31Z</dcterms:modified>
</cp:coreProperties>
</file>