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578" r:id="rId3"/>
    <p:sldId id="814" r:id="rId4"/>
    <p:sldId id="794" r:id="rId5"/>
    <p:sldId id="708" r:id="rId6"/>
    <p:sldId id="709" r:id="rId7"/>
    <p:sldId id="788" r:id="rId8"/>
    <p:sldId id="789" r:id="rId9"/>
    <p:sldId id="774" r:id="rId10"/>
    <p:sldId id="826" r:id="rId11"/>
    <p:sldId id="816" r:id="rId12"/>
    <p:sldId id="817" r:id="rId13"/>
    <p:sldId id="818" r:id="rId14"/>
    <p:sldId id="819" r:id="rId15"/>
    <p:sldId id="824" r:id="rId16"/>
    <p:sldId id="825" r:id="rId17"/>
    <p:sldId id="821" r:id="rId18"/>
    <p:sldId id="711" r:id="rId19"/>
    <p:sldId id="795" r:id="rId20"/>
    <p:sldId id="796" r:id="rId21"/>
    <p:sldId id="807" r:id="rId22"/>
    <p:sldId id="767" r:id="rId23"/>
    <p:sldId id="792" r:id="rId24"/>
    <p:sldId id="793" r:id="rId25"/>
    <p:sldId id="719" r:id="rId26"/>
    <p:sldId id="787" r:id="rId27"/>
    <p:sldId id="806" r:id="rId28"/>
    <p:sldId id="714" r:id="rId29"/>
    <p:sldId id="810" r:id="rId30"/>
    <p:sldId id="811" r:id="rId31"/>
    <p:sldId id="716" r:id="rId32"/>
    <p:sldId id="798" r:id="rId33"/>
    <p:sldId id="799" r:id="rId34"/>
    <p:sldId id="800" r:id="rId35"/>
    <p:sldId id="801" r:id="rId36"/>
    <p:sldId id="802" r:id="rId37"/>
    <p:sldId id="781" r:id="rId38"/>
    <p:sldId id="812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0" autoAdjust="0"/>
    <p:restoredTop sz="94818" autoAdjust="0"/>
  </p:normalViewPr>
  <p:slideViewPr>
    <p:cSldViewPr>
      <p:cViewPr>
        <p:scale>
          <a:sx n="85" d="100"/>
          <a:sy n="85" d="100"/>
        </p:scale>
        <p:origin x="-8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78048-8DFD-41B5-8AEB-E709BDC22C3C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D7123-D030-4C4F-85C0-817A2A2C1F12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560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D7123-D030-4C4F-85C0-817A2A2C1F12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24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7A78FC-E3BF-3048-A9FC-8D53B85823B8}" type="slidenum">
              <a:rPr lang="it-IT" sz="1200">
                <a:solidFill>
                  <a:srgbClr val="000000"/>
                </a:solidFill>
              </a:rPr>
              <a:pPr eaLnBrk="1" hangingPunct="1"/>
              <a:t>25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solidFill>
                <a:srgbClr val="000000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75" tIns="44443" rIns="90475" bIns="44443" anchor="b"/>
          <a:lstStyle/>
          <a:p>
            <a:pPr algn="r" eaLnBrk="0" hangingPunct="0"/>
            <a:r>
              <a:rPr lang="it-IT" sz="12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0475" tIns="44443" rIns="90475" bIns="4444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/>
              <a:t>When</a:t>
            </a:r>
            <a:r>
              <a:rPr lang="it-IT" dirty="0" smtClean="0"/>
              <a:t> the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initially</a:t>
            </a:r>
            <a:r>
              <a:rPr lang="it-IT" dirty="0" smtClean="0"/>
              <a:t> </a:t>
            </a:r>
            <a:r>
              <a:rPr lang="it-IT" dirty="0" err="1" smtClean="0"/>
              <a:t>designed</a:t>
            </a:r>
            <a:r>
              <a:rPr lang="it-IT" dirty="0" smtClean="0"/>
              <a:t> a bit more </a:t>
            </a:r>
            <a:r>
              <a:rPr lang="it-IT" dirty="0" err="1" smtClean="0"/>
              <a:t>than</a:t>
            </a:r>
            <a:r>
              <a:rPr lang="it-IT" dirty="0" smtClean="0"/>
              <a:t> a decade ago, single agent  </a:t>
            </a:r>
            <a:r>
              <a:rPr lang="it-IT" dirty="0" err="1" smtClean="0"/>
              <a:t>Chlorambucil</a:t>
            </a:r>
            <a:r>
              <a:rPr lang="it-IT" dirty="0" smtClean="0"/>
              <a:t> a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considered</a:t>
            </a:r>
            <a:r>
              <a:rPr lang="it-IT" dirty="0" smtClean="0"/>
              <a:t>  the standard treatment for </a:t>
            </a:r>
            <a:r>
              <a:rPr lang="it-IT" dirty="0" err="1" smtClean="0"/>
              <a:t>indolent</a:t>
            </a:r>
            <a:r>
              <a:rPr lang="it-IT" dirty="0" smtClean="0"/>
              <a:t> </a:t>
            </a:r>
            <a:r>
              <a:rPr lang="it-IT" dirty="0" err="1" smtClean="0"/>
              <a:t>lymphomas</a:t>
            </a:r>
            <a:r>
              <a:rPr lang="it-IT" dirty="0" smtClean="0"/>
              <a:t> and single </a:t>
            </a:r>
            <a:r>
              <a:rPr lang="it-IT" dirty="0" err="1" smtClean="0"/>
              <a:t>alkylating</a:t>
            </a:r>
            <a:r>
              <a:rPr lang="it-IT" dirty="0" smtClean="0"/>
              <a:t> agents </a:t>
            </a:r>
            <a:r>
              <a:rPr lang="it-IT" dirty="0" err="1" smtClean="0"/>
              <a:t>were</a:t>
            </a:r>
            <a:r>
              <a:rPr lang="it-IT" dirty="0" smtClean="0"/>
              <a:t> the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cancer</a:t>
            </a:r>
            <a:r>
              <a:rPr lang="it-IT" dirty="0" smtClean="0"/>
              <a:t> </a:t>
            </a:r>
            <a:r>
              <a:rPr lang="it-IT" dirty="0" err="1" smtClean="0"/>
              <a:t>drugs</a:t>
            </a:r>
            <a:r>
              <a:rPr lang="it-IT" dirty="0" smtClean="0"/>
              <a:t> with </a:t>
            </a:r>
            <a:r>
              <a:rPr lang="it-IT" dirty="0" err="1" smtClean="0"/>
              <a:t>published</a:t>
            </a:r>
            <a:r>
              <a:rPr lang="it-IT" dirty="0" smtClean="0"/>
              <a:t> data on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activity</a:t>
            </a:r>
            <a:r>
              <a:rPr lang="it-IT" dirty="0" smtClean="0"/>
              <a:t> in MALT </a:t>
            </a:r>
            <a:r>
              <a:rPr lang="it-IT" dirty="0" err="1" smtClean="0"/>
              <a:t>lymphomas</a:t>
            </a:r>
            <a:r>
              <a:rPr lang="it-IT" dirty="0" smtClean="0"/>
              <a:t>. The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initially</a:t>
            </a:r>
            <a:r>
              <a:rPr lang="it-IT" dirty="0" smtClean="0"/>
              <a:t> </a:t>
            </a:r>
            <a:r>
              <a:rPr lang="it-IT" dirty="0" err="1" smtClean="0"/>
              <a:t>powered</a:t>
            </a:r>
            <a:r>
              <a:rPr lang="it-IT" dirty="0" smtClean="0"/>
              <a:t> to </a:t>
            </a:r>
            <a:r>
              <a:rPr lang="it-IT" dirty="0" err="1" smtClean="0"/>
              <a:t>detect</a:t>
            </a:r>
            <a:r>
              <a:rPr lang="it-IT" dirty="0" smtClean="0"/>
              <a:t> a 20% EFS </a:t>
            </a:r>
            <a:r>
              <a:rPr lang="it-IT" dirty="0" err="1" smtClean="0"/>
              <a:t>improvement</a:t>
            </a:r>
            <a:r>
              <a:rPr lang="it-IT" dirty="0" smtClean="0"/>
              <a:t>.</a:t>
            </a:r>
          </a:p>
          <a:p>
            <a:pPr marL="457155" indent="-45715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After completion of the planned accrual of the 2-arm initial study (n=250, primary endpoint, EFS for all </a:t>
            </a:r>
            <a:r>
              <a:rPr lang="en-US" dirty="0" err="1" smtClean="0"/>
              <a:t>pts</a:t>
            </a:r>
            <a:r>
              <a:rPr lang="en-US" dirty="0" smtClean="0"/>
              <a:t>), a third arm (i.e., rituximab alone) was introduced with </a:t>
            </a:r>
            <a:r>
              <a:rPr lang="en-US" dirty="0" smtClean="0">
                <a:solidFill>
                  <a:schemeClr val="accent2"/>
                </a:solidFill>
              </a:rPr>
              <a:t>randomization among </a:t>
            </a:r>
            <a:r>
              <a:rPr lang="en-US" dirty="0" err="1" smtClean="0">
                <a:solidFill>
                  <a:schemeClr val="accent2"/>
                </a:solidFill>
              </a:rPr>
              <a:t>chlorambucil</a:t>
            </a:r>
            <a:r>
              <a:rPr lang="en-US" dirty="0" smtClean="0">
                <a:solidFill>
                  <a:schemeClr val="accent2"/>
                </a:solidFill>
              </a:rPr>
              <a:t> alone, </a:t>
            </a:r>
            <a:r>
              <a:rPr lang="en-US" dirty="0" err="1" smtClean="0">
                <a:solidFill>
                  <a:schemeClr val="accent2"/>
                </a:solidFill>
              </a:rPr>
              <a:t>chlorambucil</a:t>
            </a:r>
            <a:r>
              <a:rPr lang="en-US" dirty="0" smtClean="0">
                <a:solidFill>
                  <a:schemeClr val="accent2"/>
                </a:solidFill>
              </a:rPr>
              <a:t> plus</a:t>
            </a:r>
          </a:p>
          <a:p>
            <a:pPr marL="457155" indent="-45715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rituximab and rituximab alone, with an allocation ratio of 1 : 1 : 6.</a:t>
            </a:r>
          </a:p>
          <a:p>
            <a:pPr marL="457155" indent="-45715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200 additional </a:t>
            </a:r>
            <a:r>
              <a:rPr lang="en-US" dirty="0" err="1" smtClean="0">
                <a:solidFill>
                  <a:schemeClr val="accent2"/>
                </a:solidFill>
              </a:rPr>
              <a:t>pts</a:t>
            </a:r>
            <a:r>
              <a:rPr lang="en-US" dirty="0" smtClean="0">
                <a:solidFill>
                  <a:schemeClr val="accent2"/>
                </a:solidFill>
              </a:rPr>
              <a:t> (for a total of 450) were to be included to have a study powered to compare each of the 2 experimental arms against </a:t>
            </a:r>
            <a:r>
              <a:rPr lang="en-US" dirty="0" err="1" smtClean="0">
                <a:solidFill>
                  <a:schemeClr val="accent2"/>
                </a:solidFill>
              </a:rPr>
              <a:t>chlorambucil</a:t>
            </a:r>
            <a:r>
              <a:rPr lang="en-US" dirty="0" smtClean="0">
                <a:solidFill>
                  <a:schemeClr val="accent2"/>
                </a:solidFill>
              </a:rPr>
              <a:t> alone (with alpha 0.05 and 80% power).  </a:t>
            </a:r>
          </a:p>
          <a:p>
            <a:pPr marL="457155" indent="-457155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2"/>
                </a:solidFill>
              </a:rPr>
              <a:t>The  2-arm analysis in the first 250 </a:t>
            </a:r>
            <a:r>
              <a:rPr lang="en-US" dirty="0" err="1" smtClean="0">
                <a:solidFill>
                  <a:schemeClr val="accent2"/>
                </a:solidFill>
              </a:rPr>
              <a:t>pts</a:t>
            </a:r>
            <a:r>
              <a:rPr lang="en-US" dirty="0" smtClean="0">
                <a:solidFill>
                  <a:schemeClr val="accent2"/>
                </a:solidFill>
              </a:rPr>
              <a:t> should to be reported first but recruitment of all 450 </a:t>
            </a:r>
            <a:r>
              <a:rPr lang="en-US" dirty="0" err="1" smtClean="0">
                <a:solidFill>
                  <a:schemeClr val="accent2"/>
                </a:solidFill>
              </a:rPr>
              <a:t>pts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shoul</a:t>
            </a:r>
            <a:r>
              <a:rPr lang="en-US" dirty="0" smtClean="0">
                <a:solidFill>
                  <a:schemeClr val="accent2"/>
                </a:solidFill>
              </a:rPr>
              <a:t> be completed before any report.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CH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CH" dirty="0"/>
          </a:p>
        </p:txBody>
      </p:sp>
      <p:sp>
        <p:nvSpPr>
          <p:cNvPr id="28467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1804B1-89A7-4D94-B377-CB17AEDB9F2E}" type="slidenum">
              <a:rPr lang="it-CH" altLang="en-US" smtClean="0">
                <a:solidFill>
                  <a:srgbClr val="000000"/>
                </a:solidFill>
                <a:latin typeface="Verdana" pitchFamily="34" charset="0"/>
                <a:ea typeface="ＭＳ Ｐゴシック"/>
                <a:cs typeface="ＭＳ Ｐゴシック"/>
              </a:rPr>
              <a:pPr/>
              <a:t>31</a:t>
            </a:fld>
            <a:endParaRPr lang="it-CH" altLang="en-US" smtClean="0">
              <a:solidFill>
                <a:srgbClr val="000000"/>
              </a:solidFill>
              <a:latin typeface="Verdana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FA4522-D7A0-4A81-A4A9-0B16395B0165}" type="slidenum">
              <a:rPr lang="it-IT" altLang="en-US" smtClean="0">
                <a:latin typeface="Arial" charset="0"/>
              </a:rPr>
              <a:pPr/>
              <a:t>32</a:t>
            </a:fld>
            <a:endParaRPr lang="it-IT" altLang="en-US" smtClean="0">
              <a:latin typeface="Arial" charset="0"/>
            </a:endParaRPr>
          </a:p>
        </p:txBody>
      </p:sp>
      <p:sp>
        <p:nvSpPr>
          <p:cNvPr id="286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5406579-EFB6-4C39-AD39-6E06D6588096}" type="slidenum">
              <a:rPr lang="it-IT" altLang="en-US" sz="1200"/>
              <a:pPr algn="r"/>
              <a:t>32</a:t>
            </a:fld>
            <a:endParaRPr lang="it-IT" altLang="en-US" sz="1200"/>
          </a:p>
        </p:txBody>
      </p:sp>
      <p:sp>
        <p:nvSpPr>
          <p:cNvPr id="28672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CH" altLang="en-US"/>
          </a:p>
        </p:txBody>
      </p:sp>
      <p:sp>
        <p:nvSpPr>
          <p:cNvPr id="286724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75" tIns="44443" rIns="90475" bIns="44443" anchor="b"/>
          <a:lstStyle/>
          <a:p>
            <a:pPr algn="r" eaLnBrk="0" hangingPunct="0"/>
            <a:r>
              <a:rPr lang="it-IT" altLang="en-US" sz="1200"/>
              <a:t>20</a:t>
            </a:r>
          </a:p>
        </p:txBody>
      </p:sp>
      <p:sp>
        <p:nvSpPr>
          <p:cNvPr id="286725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CH" altLang="en-US"/>
          </a:p>
        </p:txBody>
      </p:sp>
      <p:sp>
        <p:nvSpPr>
          <p:cNvPr id="286726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CH" altLang="en-US"/>
          </a:p>
        </p:txBody>
      </p:sp>
      <p:sp>
        <p:nvSpPr>
          <p:cNvPr id="28672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/>
        </p:spPr>
      </p:sp>
      <p:sp>
        <p:nvSpPr>
          <p:cNvPr id="2867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90475" tIns="44443" rIns="90475" bIns="44443"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0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1313" indent="-341313" eaLnBrk="1" hangingPunct="1">
              <a:spcBef>
                <a:spcPct val="0"/>
              </a:spcBef>
              <a:buFontTx/>
              <a:buChar char="•"/>
            </a:pPr>
            <a:r>
              <a:rPr lang="en-US" altLang="en-US" smtClean="0">
                <a:solidFill>
                  <a:srgbClr val="7F7F7F"/>
                </a:solidFill>
              </a:rPr>
              <a:t>EFS was the primary endpoint</a:t>
            </a:r>
          </a:p>
          <a:p>
            <a:pPr marL="341313" indent="-341313" eaLnBrk="1" hangingPunct="1">
              <a:spcBef>
                <a:spcPct val="0"/>
              </a:spcBef>
              <a:buFontTx/>
              <a:buChar char="•"/>
            </a:pPr>
            <a:r>
              <a:rPr lang="en-US" altLang="en-US" smtClean="0">
                <a:solidFill>
                  <a:srgbClr val="7F7F7F"/>
                </a:solidFill>
              </a:rPr>
              <a:t>The study was powered to detect a 20% improvement comparing each experimental arm against chlorambucil alone (with alpha=0.05 and power=80%)</a:t>
            </a:r>
            <a:endParaRPr lang="it-CH" altLang="en-US" smtClean="0"/>
          </a:p>
          <a:p>
            <a:pPr marL="341313" indent="-341313" eaLnBrk="1" hangingPunct="1">
              <a:spcBef>
                <a:spcPct val="0"/>
              </a:spcBef>
              <a:buFontTx/>
              <a:buChar char="•"/>
            </a:pPr>
            <a:endParaRPr lang="it-CH" altLang="en-US" smtClean="0"/>
          </a:p>
          <a:p>
            <a:pPr marL="341313" indent="-341313" eaLnBrk="1" hangingPunct="1">
              <a:spcBef>
                <a:spcPct val="0"/>
              </a:spcBef>
            </a:pPr>
            <a:endParaRPr lang="it-CH" altLang="en-US" smtClean="0"/>
          </a:p>
        </p:txBody>
      </p:sp>
      <p:sp>
        <p:nvSpPr>
          <p:cNvPr id="2887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B6B0AA-8F5B-4E2C-9054-237EA230BB20}" type="slidenum">
              <a:rPr lang="it-CH" altLang="en-US" smtClean="0">
                <a:solidFill>
                  <a:srgbClr val="000000"/>
                </a:solidFill>
                <a:latin typeface="Verdana" pitchFamily="34" charset="0"/>
                <a:ea typeface="ＭＳ Ｐゴシック"/>
                <a:cs typeface="ＭＳ Ｐゴシック"/>
              </a:rPr>
              <a:pPr/>
              <a:t>33</a:t>
            </a:fld>
            <a:endParaRPr lang="it-CH" altLang="en-US" smtClean="0">
              <a:solidFill>
                <a:srgbClr val="000000"/>
              </a:solidFill>
              <a:latin typeface="Verdana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920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54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73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9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28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12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D4703-AA52-4645-9D4D-7E1FF31C6427}" type="datetimeFigureOut">
              <a:rPr lang="it-IT" smtClean="0"/>
              <a:pPr/>
              <a:t>01/04/19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FCFD1-9728-44AD-913E-FD30ED2096D8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13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EC3B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har char="–"/>
        <a:defRPr sz="2200" b="1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37170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lung </a:t>
            </a:r>
            <a:r>
              <a:rPr lang="en-US" sz="3600" b="1" dirty="0">
                <a:solidFill>
                  <a:srgbClr val="FF0000"/>
                </a:solidFill>
              </a:rPr>
              <a:t>in blood diseases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797152"/>
            <a:ext cx="9144000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0090"/>
                </a:solidFill>
                <a:ea typeface="Arial" charset="0"/>
                <a:cs typeface="Comic Sans MS"/>
              </a:rPr>
              <a:t>Trieste, 2 aprile 2019</a:t>
            </a:r>
          </a:p>
          <a:p>
            <a:pPr algn="ctr">
              <a:lnSpc>
                <a:spcPct val="120000"/>
              </a:lnSpc>
            </a:pPr>
            <a:endParaRPr lang="it-IT" sz="2400" b="1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Francesco Zaja, SC Ematologia ASUITS</a:t>
            </a:r>
            <a:endParaRPr lang="it-IT" sz="2400" b="1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696"/>
            <a:ext cx="9144000" cy="256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12552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04248" y="64533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Chen et al. </a:t>
            </a:r>
            <a:r>
              <a:rPr lang="it-IT" sz="1400" dirty="0" err="1" smtClean="0">
                <a:solidFill>
                  <a:srgbClr val="000090"/>
                </a:solidFill>
              </a:rPr>
              <a:t>J</a:t>
            </a:r>
            <a:r>
              <a:rPr lang="it-IT" sz="1400" dirty="0" smtClean="0">
                <a:solidFill>
                  <a:srgbClr val="000090"/>
                </a:solidFill>
              </a:rPr>
              <a:t>. </a:t>
            </a:r>
            <a:r>
              <a:rPr lang="it-IT" sz="1400" dirty="0" err="1" smtClean="0">
                <a:solidFill>
                  <a:srgbClr val="000090"/>
                </a:solidFill>
              </a:rPr>
              <a:t>Thorac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Dis</a:t>
            </a:r>
            <a:r>
              <a:rPr lang="it-IT" sz="1400" dirty="0" smtClean="0">
                <a:solidFill>
                  <a:srgbClr val="000090"/>
                </a:solidFill>
              </a:rPr>
              <a:t> 2018 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824"/>
            <a:ext cx="5521711" cy="43924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40152" y="1844824"/>
            <a:ext cx="2703635" cy="16773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0090"/>
                </a:solidFill>
              </a:rPr>
              <a:t>1. </a:t>
            </a:r>
            <a:r>
              <a:rPr lang="it-IT" sz="2000" b="1" dirty="0" err="1" smtClean="0">
                <a:solidFill>
                  <a:srgbClr val="000090"/>
                </a:solidFill>
              </a:rPr>
              <a:t>Nodular</a:t>
            </a:r>
            <a:r>
              <a:rPr lang="it-IT" sz="2000" b="1" dirty="0" smtClean="0">
                <a:solidFill>
                  <a:srgbClr val="000090"/>
                </a:solidFill>
              </a:rPr>
              <a:t>  or mass-</a:t>
            </a:r>
            <a:r>
              <a:rPr lang="it-IT" sz="2000" b="1" dirty="0" err="1" smtClean="0">
                <a:solidFill>
                  <a:srgbClr val="000090"/>
                </a:solidFill>
              </a:rPr>
              <a:t>like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0090"/>
                </a:solidFill>
              </a:rPr>
              <a:t>     </a:t>
            </a:r>
            <a:r>
              <a:rPr lang="it-IT" sz="2000" b="1" dirty="0" err="1" smtClean="0">
                <a:solidFill>
                  <a:srgbClr val="000090"/>
                </a:solidFill>
              </a:rPr>
              <a:t>involvement</a:t>
            </a:r>
            <a:endParaRPr lang="it-IT" sz="2000" b="1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   - air </a:t>
            </a:r>
            <a:r>
              <a:rPr lang="it-IT" sz="2000" b="1" dirty="0" err="1" smtClean="0">
                <a:solidFill>
                  <a:srgbClr val="000090"/>
                </a:solidFill>
              </a:rPr>
              <a:t>bronchogram</a:t>
            </a:r>
            <a:endParaRPr lang="it-IT" sz="2000" b="1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000" b="1" dirty="0">
                <a:solidFill>
                  <a:srgbClr val="000090"/>
                </a:solidFill>
              </a:rPr>
              <a:t> </a:t>
            </a:r>
            <a:r>
              <a:rPr lang="it-IT" sz="2000" b="1" dirty="0" smtClean="0">
                <a:solidFill>
                  <a:srgbClr val="000090"/>
                </a:solidFill>
              </a:rPr>
              <a:t>   - CT </a:t>
            </a:r>
            <a:r>
              <a:rPr lang="it-IT" sz="2000" b="1" dirty="0" err="1" smtClean="0">
                <a:solidFill>
                  <a:srgbClr val="000090"/>
                </a:solidFill>
              </a:rPr>
              <a:t>angiogram</a:t>
            </a:r>
            <a:r>
              <a:rPr lang="it-IT" sz="2000" b="1" dirty="0" smtClean="0">
                <a:solidFill>
                  <a:srgbClr val="000090"/>
                </a:solidFill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</a:rPr>
              <a:t>sign</a:t>
            </a:r>
            <a:endParaRPr lang="it-IT" sz="2000" b="1" dirty="0">
              <a:solidFill>
                <a:srgbClr val="00009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7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12552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04248" y="64533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Chen et al. </a:t>
            </a:r>
            <a:r>
              <a:rPr lang="it-IT" sz="1400" dirty="0" err="1" smtClean="0">
                <a:solidFill>
                  <a:srgbClr val="000090"/>
                </a:solidFill>
              </a:rPr>
              <a:t>J</a:t>
            </a:r>
            <a:r>
              <a:rPr lang="it-IT" sz="1400" dirty="0" smtClean="0">
                <a:solidFill>
                  <a:srgbClr val="000090"/>
                </a:solidFill>
              </a:rPr>
              <a:t>. </a:t>
            </a:r>
            <a:r>
              <a:rPr lang="it-IT" sz="1400" dirty="0" err="1" smtClean="0">
                <a:solidFill>
                  <a:srgbClr val="000090"/>
                </a:solidFill>
              </a:rPr>
              <a:t>Thorac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Dis</a:t>
            </a:r>
            <a:r>
              <a:rPr lang="it-IT" sz="1400" dirty="0" smtClean="0">
                <a:solidFill>
                  <a:srgbClr val="000090"/>
                </a:solidFill>
              </a:rPr>
              <a:t> 2018 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373216"/>
            <a:ext cx="9144000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000" b="1" dirty="0">
                <a:solidFill>
                  <a:srgbClr val="000090"/>
                </a:solidFill>
              </a:rPr>
              <a:t>2</a:t>
            </a:r>
            <a:r>
              <a:rPr lang="it-IT" sz="2000" b="1" dirty="0" smtClean="0">
                <a:solidFill>
                  <a:srgbClr val="000090"/>
                </a:solidFill>
              </a:rPr>
              <a:t>. Pneumonia-</a:t>
            </a:r>
            <a:r>
              <a:rPr lang="it-IT" sz="2000" b="1" dirty="0" err="1" smtClean="0">
                <a:solidFill>
                  <a:srgbClr val="000090"/>
                </a:solidFill>
              </a:rPr>
              <a:t>like</a:t>
            </a:r>
            <a:r>
              <a:rPr lang="it-IT" sz="2000" b="1" dirty="0" smtClean="0">
                <a:solidFill>
                  <a:srgbClr val="000090"/>
                </a:solidFill>
              </a:rPr>
              <a:t> consolidative </a:t>
            </a:r>
            <a:r>
              <a:rPr lang="it-IT" sz="2000" b="1" dirty="0" err="1" smtClean="0">
                <a:solidFill>
                  <a:srgbClr val="000090"/>
                </a:solidFill>
              </a:rPr>
              <a:t>patterm</a:t>
            </a:r>
            <a:endParaRPr lang="it-IT" sz="2000" b="1" dirty="0">
              <a:solidFill>
                <a:srgbClr val="00009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67" y="1700808"/>
            <a:ext cx="8463405" cy="324036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81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125528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04248" y="64533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Chen et al. </a:t>
            </a:r>
            <a:r>
              <a:rPr lang="it-IT" sz="1400" dirty="0" err="1" smtClean="0">
                <a:solidFill>
                  <a:srgbClr val="000090"/>
                </a:solidFill>
              </a:rPr>
              <a:t>J</a:t>
            </a:r>
            <a:r>
              <a:rPr lang="it-IT" sz="1400" dirty="0" smtClean="0">
                <a:solidFill>
                  <a:srgbClr val="000090"/>
                </a:solidFill>
              </a:rPr>
              <a:t>. </a:t>
            </a:r>
            <a:r>
              <a:rPr lang="it-IT" sz="1400" dirty="0" err="1" smtClean="0">
                <a:solidFill>
                  <a:srgbClr val="000090"/>
                </a:solidFill>
              </a:rPr>
              <a:t>Thorac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Dis</a:t>
            </a:r>
            <a:r>
              <a:rPr lang="it-IT" sz="1400" dirty="0" smtClean="0">
                <a:solidFill>
                  <a:srgbClr val="000090"/>
                </a:solidFill>
              </a:rPr>
              <a:t> 2018 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5373216"/>
            <a:ext cx="9144000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000" b="1" dirty="0" smtClean="0">
                <a:solidFill>
                  <a:srgbClr val="000090"/>
                </a:solidFill>
              </a:rPr>
              <a:t>3. </a:t>
            </a:r>
            <a:r>
              <a:rPr lang="it-IT" sz="2000" b="1" dirty="0" err="1" smtClean="0">
                <a:solidFill>
                  <a:srgbClr val="000090"/>
                </a:solidFill>
              </a:rPr>
              <a:t>Interstitial</a:t>
            </a:r>
            <a:r>
              <a:rPr lang="it-IT" sz="2000" b="1" dirty="0" smtClean="0">
                <a:solidFill>
                  <a:srgbClr val="000090"/>
                </a:solidFill>
              </a:rPr>
              <a:t> pattern</a:t>
            </a:r>
            <a:endParaRPr lang="it-IT" sz="2000" b="1" dirty="0">
              <a:solidFill>
                <a:srgbClr val="00009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19" y="1628800"/>
            <a:ext cx="8589831" cy="302433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19977534">
            <a:off x="-17226" y="2448636"/>
            <a:ext cx="8902960" cy="19882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200" b="1" dirty="0" err="1" smtClean="0">
                <a:solidFill>
                  <a:srgbClr val="000090"/>
                </a:solidFill>
              </a:rPr>
              <a:t>Conclusions</a:t>
            </a:r>
            <a:r>
              <a:rPr lang="it-IT" sz="3200" b="1" dirty="0" smtClean="0">
                <a:solidFill>
                  <a:srgbClr val="000090"/>
                </a:solidFill>
              </a:rPr>
              <a:t>: </a:t>
            </a:r>
            <a:endParaRPr lang="it-IT" sz="3200" b="1" dirty="0" smtClean="0">
              <a:solidFill>
                <a:srgbClr val="00009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it-IT" sz="3200" dirty="0" err="1">
                <a:solidFill>
                  <a:srgbClr val="000090"/>
                </a:solidFill>
              </a:rPr>
              <a:t>n</a:t>
            </a:r>
            <a:r>
              <a:rPr lang="it-IT" sz="3200" dirty="0" err="1" smtClean="0">
                <a:solidFill>
                  <a:srgbClr val="000090"/>
                </a:solidFill>
              </a:rPr>
              <a:t>ot</a:t>
            </a:r>
            <a:r>
              <a:rPr lang="it-IT" sz="3200" dirty="0" smtClean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characteristic</a:t>
            </a:r>
            <a:r>
              <a:rPr lang="it-IT" sz="3200" dirty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clinical</a:t>
            </a:r>
            <a:r>
              <a:rPr lang="it-IT" sz="3200" dirty="0" smtClean="0">
                <a:solidFill>
                  <a:srgbClr val="000090"/>
                </a:solidFill>
              </a:rPr>
              <a:t> and </a:t>
            </a:r>
            <a:r>
              <a:rPr lang="it-IT" sz="3200" dirty="0" err="1" smtClean="0">
                <a:solidFill>
                  <a:srgbClr val="000090"/>
                </a:solidFill>
              </a:rPr>
              <a:t>radiologic</a:t>
            </a:r>
            <a:endParaRPr lang="it-IT" sz="3200" dirty="0" smtClean="0">
              <a:solidFill>
                <a:srgbClr val="00009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it-IT" sz="3200" dirty="0" smtClean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features</a:t>
            </a:r>
            <a:r>
              <a:rPr lang="it-IT" sz="3200" dirty="0" smtClean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at</a:t>
            </a:r>
            <a:r>
              <a:rPr lang="it-IT" sz="3200" dirty="0" smtClean="0">
                <a:solidFill>
                  <a:srgbClr val="000090"/>
                </a:solidFill>
              </a:rPr>
              <a:t> </a:t>
            </a:r>
            <a:r>
              <a:rPr lang="it-IT" sz="3200" dirty="0" err="1" smtClean="0">
                <a:solidFill>
                  <a:srgbClr val="000090"/>
                </a:solidFill>
              </a:rPr>
              <a:t>presentation</a:t>
            </a:r>
            <a:endParaRPr lang="it-IT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7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439"/>
            <a:ext cx="9144000" cy="20804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636912"/>
            <a:ext cx="4506657" cy="33843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636912"/>
            <a:ext cx="4536504" cy="341130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42989" y="6514318"/>
            <a:ext cx="3037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90"/>
                </a:solidFill>
              </a:rPr>
              <a:t>Monaldi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archives</a:t>
            </a:r>
            <a:r>
              <a:rPr lang="it-IT" sz="1400" dirty="0" smtClean="0">
                <a:solidFill>
                  <a:srgbClr val="000090"/>
                </a:solidFill>
              </a:rPr>
              <a:t> of </a:t>
            </a:r>
            <a:r>
              <a:rPr lang="it-IT" sz="1400" dirty="0" err="1" smtClean="0">
                <a:solidFill>
                  <a:srgbClr val="000090"/>
                </a:solidFill>
              </a:rPr>
              <a:t>chest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disease</a:t>
            </a:r>
            <a:r>
              <a:rPr lang="it-IT" sz="1400" dirty="0" smtClean="0">
                <a:solidFill>
                  <a:srgbClr val="000090"/>
                </a:solidFill>
              </a:rPr>
              <a:t> 2018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3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99" y="116632"/>
            <a:ext cx="8716681" cy="13681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575001" y="6505599"/>
            <a:ext cx="1461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Albano et al 2017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28800"/>
            <a:ext cx="5384800" cy="1397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8" y="2996952"/>
            <a:ext cx="53975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75001" y="6505599"/>
            <a:ext cx="1461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Albano et al 2017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5600700" cy="6565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786085" y="548680"/>
            <a:ext cx="3322419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0090"/>
                </a:solidFill>
              </a:rPr>
              <a:t>PET </a:t>
            </a:r>
            <a:r>
              <a:rPr lang="it-IT" sz="2000" b="1" dirty="0" err="1" smtClean="0">
                <a:solidFill>
                  <a:srgbClr val="000090"/>
                </a:solidFill>
              </a:rPr>
              <a:t>features</a:t>
            </a:r>
            <a:endParaRPr lang="it-IT" sz="2000" b="1" dirty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000" dirty="0" err="1" smtClean="0">
                <a:solidFill>
                  <a:srgbClr val="000090"/>
                </a:solidFill>
              </a:rPr>
              <a:t>Patients</a:t>
            </a:r>
            <a:r>
              <a:rPr lang="it-IT" sz="2000" dirty="0" smtClean="0">
                <a:solidFill>
                  <a:srgbClr val="000090"/>
                </a:solidFill>
              </a:rPr>
              <a:t>: 28</a:t>
            </a: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0090"/>
                </a:solidFill>
              </a:rPr>
              <a:t>Baseline </a:t>
            </a:r>
            <a:r>
              <a:rPr lang="it-IT" sz="2000" dirty="0">
                <a:solidFill>
                  <a:srgbClr val="000090"/>
                </a:solidFill>
              </a:rPr>
              <a:t>18F‐FDG PET/</a:t>
            </a:r>
            <a:r>
              <a:rPr lang="it-IT" sz="2000" dirty="0" smtClean="0">
                <a:solidFill>
                  <a:srgbClr val="000090"/>
                </a:solidFill>
              </a:rPr>
              <a:t>CT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positive in 93% </a:t>
            </a:r>
            <a:r>
              <a:rPr lang="it-IT" sz="2000" dirty="0" err="1" smtClean="0">
                <a:solidFill>
                  <a:srgbClr val="000090"/>
                </a:solidFill>
              </a:rPr>
              <a:t>patients</a:t>
            </a:r>
            <a:endParaRPr lang="it-IT" sz="2000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positive in 82% </a:t>
            </a:r>
            <a:r>
              <a:rPr lang="it-IT" sz="2000" dirty="0" err="1" smtClean="0">
                <a:solidFill>
                  <a:srgbClr val="000090"/>
                </a:solidFill>
              </a:rPr>
              <a:t>lesions</a:t>
            </a:r>
            <a:endParaRPr lang="it-IT" sz="20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0090"/>
                </a:solidFill>
              </a:rPr>
              <a:t>SUV </a:t>
            </a:r>
            <a:r>
              <a:rPr lang="it-IT" sz="2000" dirty="0" err="1" smtClean="0">
                <a:solidFill>
                  <a:srgbClr val="000090"/>
                </a:solidFill>
              </a:rPr>
              <a:t>max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</a:rPr>
              <a:t>average</a:t>
            </a:r>
            <a:r>
              <a:rPr lang="it-IT" sz="2000" dirty="0" smtClean="0">
                <a:solidFill>
                  <a:srgbClr val="000090"/>
                </a:solidFill>
              </a:rPr>
              <a:t>: 5.3 (1.1-13)</a:t>
            </a:r>
            <a:endParaRPr lang="it-IT" sz="2000" dirty="0">
              <a:solidFill>
                <a:srgbClr val="00009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284984"/>
            <a:ext cx="1810594" cy="25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2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0" y="188640"/>
            <a:ext cx="8976194" cy="9361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805196" y="6505599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Qi et al. 2018</a:t>
            </a:r>
            <a:endParaRPr lang="it-IT" sz="14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60" y="1196752"/>
            <a:ext cx="86857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dirty="0" err="1" smtClean="0">
                <a:solidFill>
                  <a:srgbClr val="000090"/>
                </a:solidFill>
              </a:rPr>
              <a:t>Overall</a:t>
            </a:r>
            <a:r>
              <a:rPr lang="it-IT" sz="2000" dirty="0" smtClean="0">
                <a:solidFill>
                  <a:srgbClr val="000090"/>
                </a:solidFill>
              </a:rPr>
              <a:t>, </a:t>
            </a:r>
            <a:r>
              <a:rPr lang="it-IT" sz="2000" dirty="0" smtClean="0">
                <a:solidFill>
                  <a:srgbClr val="000090"/>
                </a:solidFill>
              </a:rPr>
              <a:t>PET positive in </a:t>
            </a:r>
            <a:r>
              <a:rPr lang="it-IT" sz="2000" dirty="0" smtClean="0">
                <a:solidFill>
                  <a:srgbClr val="000090"/>
                </a:solidFill>
              </a:rPr>
              <a:t>123 out of 173 </a:t>
            </a:r>
            <a:r>
              <a:rPr lang="it-IT" sz="2000" dirty="0" smtClean="0">
                <a:solidFill>
                  <a:srgbClr val="000090"/>
                </a:solidFill>
              </a:rPr>
              <a:t>MALT</a:t>
            </a:r>
            <a:r>
              <a:rPr lang="it-IT" sz="2000" dirty="0" smtClean="0">
                <a:solidFill>
                  <a:srgbClr val="000090"/>
                </a:solidFill>
              </a:rPr>
              <a:t> </a:t>
            </a:r>
            <a:r>
              <a:rPr lang="it-IT" sz="2000" dirty="0" smtClean="0">
                <a:solidFill>
                  <a:srgbClr val="000090"/>
                </a:solidFill>
              </a:rPr>
              <a:t>(71%</a:t>
            </a:r>
            <a:r>
              <a:rPr lang="it-IT" sz="2000" dirty="0" smtClean="0">
                <a:solidFill>
                  <a:srgbClr val="000090"/>
                </a:solidFill>
              </a:rPr>
              <a:t>); 100% </a:t>
            </a:r>
            <a:r>
              <a:rPr lang="it-IT" sz="2000" dirty="0" err="1" smtClean="0">
                <a:solidFill>
                  <a:srgbClr val="000090"/>
                </a:solidFill>
              </a:rPr>
              <a:t>positivity</a:t>
            </a:r>
            <a:r>
              <a:rPr lang="it-IT" sz="2000" dirty="0" smtClean="0">
                <a:solidFill>
                  <a:srgbClr val="000090"/>
                </a:solidFill>
              </a:rPr>
              <a:t> in BALT</a:t>
            </a:r>
            <a:endParaRPr lang="it-IT" sz="20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000" dirty="0">
                <a:solidFill>
                  <a:srgbClr val="000090"/>
                </a:solidFill>
              </a:rPr>
              <a:t>The </a:t>
            </a:r>
            <a:r>
              <a:rPr lang="it-IT" sz="2000" dirty="0" err="1">
                <a:solidFill>
                  <a:srgbClr val="000090"/>
                </a:solidFill>
              </a:rPr>
              <a:t>median</a:t>
            </a:r>
            <a:r>
              <a:rPr lang="it-IT" sz="2000" dirty="0">
                <a:solidFill>
                  <a:srgbClr val="000090"/>
                </a:solidFill>
              </a:rPr>
              <a:t> SUV </a:t>
            </a:r>
            <a:r>
              <a:rPr lang="it-IT" sz="2000" dirty="0" smtClean="0">
                <a:solidFill>
                  <a:srgbClr val="000090"/>
                </a:solidFill>
              </a:rPr>
              <a:t>in </a:t>
            </a:r>
            <a:r>
              <a:rPr lang="it-IT" sz="2000" dirty="0">
                <a:solidFill>
                  <a:srgbClr val="000090"/>
                </a:solidFill>
              </a:rPr>
              <a:t>the 123 </a:t>
            </a:r>
            <a:r>
              <a:rPr lang="it-IT" sz="2000" dirty="0" smtClean="0">
                <a:solidFill>
                  <a:srgbClr val="000090"/>
                </a:solidFill>
              </a:rPr>
              <a:t>PET positive </a:t>
            </a:r>
            <a:r>
              <a:rPr lang="en-US" sz="2000" dirty="0" smtClean="0">
                <a:solidFill>
                  <a:srgbClr val="000090"/>
                </a:solidFill>
              </a:rPr>
              <a:t>cases </a:t>
            </a:r>
            <a:r>
              <a:rPr lang="en-US" sz="2000" dirty="0">
                <a:solidFill>
                  <a:srgbClr val="000090"/>
                </a:solidFill>
              </a:rPr>
              <a:t>was 6.0 (range: 0.7 to 28.0</a:t>
            </a:r>
            <a:r>
              <a:rPr lang="en-US" sz="2000" dirty="0" smtClean="0">
                <a:solidFill>
                  <a:srgbClr val="000090"/>
                </a:solidFill>
              </a:rPr>
              <a:t>)</a:t>
            </a:r>
            <a:endParaRPr lang="it-IT" sz="2000" dirty="0">
              <a:solidFill>
                <a:srgbClr val="00009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3280"/>
            <a:ext cx="9144000" cy="3792279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H="1">
            <a:off x="7884368" y="3625279"/>
            <a:ext cx="57606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2915816" y="3625279"/>
            <a:ext cx="57606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2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6064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Indagini patologiche</a:t>
            </a:r>
            <a:endParaRPr lang="it-IT" sz="32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1268760"/>
            <a:ext cx="842748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Agobiopsia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transtoracica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Biopsia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transbronchiale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Criobiopsia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Toracotomia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Esame citologico,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citofluorimetrico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, 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molecolare su 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BAL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Esame citologico e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citofluorimetrico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su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liquido pleurico</a:t>
            </a:r>
            <a:endParaRPr lang="it-IT" sz="2000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10940" y="52083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8785" y="41955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479378"/>
            <a:ext cx="9093200" cy="57912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8124" y="1040832"/>
            <a:ext cx="8738290" cy="4983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800" b="1" dirty="0" smtClean="0">
                <a:solidFill>
                  <a:srgbClr val="000090"/>
                </a:solidFill>
              </a:rPr>
              <a:t>Diagnosis</a:t>
            </a:r>
            <a:endParaRPr lang="it-IT" sz="2800" b="1" dirty="0">
              <a:solidFill>
                <a:srgbClr val="000090"/>
              </a:solidFill>
            </a:endParaRP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Lymphoma </a:t>
            </a:r>
            <a:r>
              <a:rPr lang="en-US" sz="2000" dirty="0" smtClean="0">
                <a:solidFill>
                  <a:srgbClr val="000090"/>
                </a:solidFill>
              </a:rPr>
              <a:t>reviewed </a:t>
            </a:r>
            <a:r>
              <a:rPr lang="en-US" sz="2000" dirty="0">
                <a:solidFill>
                  <a:srgbClr val="000090"/>
                </a:solidFill>
              </a:rPr>
              <a:t>by </a:t>
            </a:r>
            <a:r>
              <a:rPr lang="en-US" sz="2000" b="1" dirty="0">
                <a:solidFill>
                  <a:srgbClr val="000090"/>
                </a:solidFill>
              </a:rPr>
              <a:t>an experienced lymphoma </a:t>
            </a:r>
            <a:r>
              <a:rPr lang="en-US" sz="2000" b="1" dirty="0" smtClean="0">
                <a:solidFill>
                  <a:srgbClr val="000090"/>
                </a:solidFill>
              </a:rPr>
              <a:t>pathologist</a:t>
            </a:r>
            <a:endParaRPr lang="en-US" sz="2000" dirty="0">
              <a:solidFill>
                <a:srgbClr val="000090"/>
              </a:solidFill>
            </a:endParaRP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Where appropriate, </a:t>
            </a:r>
            <a:r>
              <a:rPr lang="en-US" sz="2000" b="1" dirty="0" smtClean="0">
                <a:solidFill>
                  <a:srgbClr val="000090"/>
                </a:solidFill>
              </a:rPr>
              <a:t>molecular </a:t>
            </a:r>
            <a:r>
              <a:rPr lang="en-US" sz="2000" b="1" dirty="0">
                <a:solidFill>
                  <a:srgbClr val="000090"/>
                </a:solidFill>
              </a:rPr>
              <a:t>studies </a:t>
            </a:r>
            <a:r>
              <a:rPr lang="en-US" sz="2000" dirty="0">
                <a:solidFill>
                  <a:srgbClr val="000090"/>
                </a:solidFill>
              </a:rPr>
              <a:t>to accurately categorize the </a:t>
            </a:r>
            <a:r>
              <a:rPr lang="en-US" sz="2000" dirty="0" smtClean="0">
                <a:solidFill>
                  <a:srgbClr val="000090"/>
                </a:solidFill>
              </a:rPr>
              <a:t>lymphoma</a:t>
            </a: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A </a:t>
            </a:r>
            <a:r>
              <a:rPr lang="en-US" sz="2000" b="1" u="sng" dirty="0">
                <a:solidFill>
                  <a:srgbClr val="000090"/>
                </a:solidFill>
              </a:rPr>
              <a:t>fine needle aspirate is inadequate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for initial </a:t>
            </a:r>
            <a:r>
              <a:rPr lang="en-US" sz="2000" dirty="0" smtClean="0">
                <a:solidFill>
                  <a:srgbClr val="000090"/>
                </a:solidFill>
              </a:rPr>
              <a:t>diagnosis </a:t>
            </a: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An </a:t>
            </a:r>
            <a:r>
              <a:rPr lang="en-US" sz="2000" b="1" dirty="0">
                <a:solidFill>
                  <a:srgbClr val="000090"/>
                </a:solidFill>
              </a:rPr>
              <a:t>incisional or excisional biopsy</a:t>
            </a:r>
            <a:r>
              <a:rPr lang="en-US" sz="2000" dirty="0">
                <a:solidFill>
                  <a:srgbClr val="000090"/>
                </a:solidFill>
              </a:rPr>
              <a:t> is preferred 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A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core needle biopsy </a:t>
            </a:r>
            <a:r>
              <a:rPr lang="en-US" sz="2000" dirty="0">
                <a:solidFill>
                  <a:srgbClr val="000090"/>
                </a:solidFill>
              </a:rPr>
              <a:t>can be considered when excisional biopsy is </a:t>
            </a:r>
            <a:r>
              <a:rPr lang="en-US" sz="2000" dirty="0" smtClean="0">
                <a:solidFill>
                  <a:srgbClr val="000090"/>
                </a:solidFill>
              </a:rPr>
              <a:t>not possible;</a:t>
            </a:r>
          </a:p>
          <a:p>
            <a:pPr algn="just">
              <a:lnSpc>
                <a:spcPct val="140000"/>
              </a:lnSpc>
            </a:pPr>
            <a:r>
              <a:rPr lang="en-US" sz="2000" dirty="0" smtClean="0">
                <a:solidFill>
                  <a:srgbClr val="000090"/>
                </a:solidFill>
              </a:rPr>
              <a:t>      however a </a:t>
            </a:r>
            <a:r>
              <a:rPr lang="en-US" sz="2000" dirty="0">
                <a:solidFill>
                  <a:srgbClr val="000090"/>
                </a:solidFill>
              </a:rPr>
              <a:t>non-diagnostic sample must be </a:t>
            </a:r>
            <a:r>
              <a:rPr lang="en-US" sz="2000" dirty="0" smtClean="0">
                <a:solidFill>
                  <a:srgbClr val="000090"/>
                </a:solidFill>
              </a:rPr>
              <a:t>followed by </a:t>
            </a:r>
            <a:r>
              <a:rPr lang="en-US" sz="2000" dirty="0">
                <a:solidFill>
                  <a:srgbClr val="000090"/>
                </a:solidFill>
              </a:rPr>
              <a:t>an incisional </a:t>
            </a:r>
            <a:r>
              <a:rPr lang="en-US" sz="2000" dirty="0" smtClean="0">
                <a:solidFill>
                  <a:srgbClr val="000090"/>
                </a:solidFill>
              </a:rPr>
              <a:t>or</a:t>
            </a:r>
          </a:p>
          <a:p>
            <a:pPr algn="just">
              <a:lnSpc>
                <a:spcPct val="140000"/>
              </a:lnSpc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    excisional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biopsy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342900" indent="-342900" algn="just">
              <a:lnSpc>
                <a:spcPct val="140000"/>
              </a:lnSpc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With </a:t>
            </a:r>
            <a:r>
              <a:rPr lang="en-US" sz="2000" dirty="0">
                <a:solidFill>
                  <a:srgbClr val="000090"/>
                </a:solidFill>
              </a:rPr>
              <a:t>consent, additional paraffin embedded, fresh frozen tissue, </a:t>
            </a:r>
            <a:r>
              <a:rPr lang="en-US" sz="2000" dirty="0" smtClean="0">
                <a:solidFill>
                  <a:srgbClr val="000090"/>
                </a:solidFill>
              </a:rPr>
              <a:t>should be</a:t>
            </a:r>
          </a:p>
          <a:p>
            <a:pPr algn="just">
              <a:lnSpc>
                <a:spcPct val="140000"/>
              </a:lnSpc>
            </a:pP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    stored for </a:t>
            </a:r>
            <a:r>
              <a:rPr lang="en-US" sz="2000" dirty="0">
                <a:solidFill>
                  <a:srgbClr val="000090"/>
                </a:solidFill>
              </a:rPr>
              <a:t>future research. </a:t>
            </a:r>
            <a:endParaRPr lang="it-IT" sz="2000" dirty="0">
              <a:solidFill>
                <a:srgbClr val="000090"/>
              </a:solidFill>
            </a:endParaRPr>
          </a:p>
          <a:p>
            <a:pPr algn="just">
              <a:lnSpc>
                <a:spcPct val="140000"/>
              </a:lnSpc>
            </a:pPr>
            <a:endParaRPr lang="it-IT" sz="2000" dirty="0">
              <a:solidFill>
                <a:srgbClr val="00009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5282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Lugano </a:t>
            </a:r>
            <a:r>
              <a:rPr lang="it-IT" sz="3200" b="1" dirty="0" err="1" smtClean="0">
                <a:solidFill>
                  <a:srgbClr val="FF0000"/>
                </a:solidFill>
              </a:rPr>
              <a:t>Classification</a:t>
            </a:r>
            <a:r>
              <a:rPr lang="it-IT" sz="3200" b="1" dirty="0" smtClean="0">
                <a:solidFill>
                  <a:srgbClr val="FF0000"/>
                </a:solidFill>
              </a:rPr>
              <a:t>, JCO 2014 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1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49067"/>
              </p:ext>
            </p:extLst>
          </p:nvPr>
        </p:nvGraphicFramePr>
        <p:xfrm>
          <a:off x="323528" y="1124744"/>
          <a:ext cx="8496948" cy="51065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4"/>
                <a:gridCol w="2088232"/>
                <a:gridCol w="1944216"/>
                <a:gridCol w="2664296"/>
              </a:tblGrid>
              <a:tr h="600328"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 smtClean="0">
                          <a:solidFill>
                            <a:srgbClr val="000090"/>
                          </a:solidFill>
                        </a:rPr>
                        <a:t>Infections</a:t>
                      </a:r>
                      <a:endParaRPr lang="it-IT" sz="20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 smtClean="0">
                          <a:solidFill>
                            <a:srgbClr val="000090"/>
                          </a:solidFill>
                        </a:rPr>
                        <a:t>Inflammatory</a:t>
                      </a:r>
                      <a:endParaRPr lang="it-IT" sz="20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1" dirty="0" err="1" smtClean="0">
                          <a:solidFill>
                            <a:srgbClr val="000090"/>
                          </a:solidFill>
                        </a:rPr>
                        <a:t>Iatrogenic</a:t>
                      </a:r>
                      <a:endParaRPr lang="it-IT" sz="20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 smtClean="0">
                          <a:solidFill>
                            <a:srgbClr val="000090"/>
                          </a:solidFill>
                        </a:rPr>
                        <a:t>Neoplastic</a:t>
                      </a:r>
                      <a:endParaRPr lang="it-IT" sz="20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62118"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smtClean="0">
                          <a:solidFill>
                            <a:srgbClr val="000090"/>
                          </a:solidFill>
                        </a:rPr>
                        <a:t>Virus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Chronic</a:t>
                      </a:r>
                      <a:r>
                        <a:rPr lang="it-IT" sz="2000" dirty="0" smtClean="0">
                          <a:solidFill>
                            <a:srgbClr val="000090"/>
                          </a:solidFill>
                        </a:rPr>
                        <a:t> GVHD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Antiblastic</a:t>
                      </a:r>
                      <a:endParaRPr lang="it-IT" sz="20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just"/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treatments</a:t>
                      </a:r>
                      <a:endParaRPr lang="it-IT" sz="20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just"/>
                      <a:endParaRPr lang="it-IT" sz="20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Radiotherapy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Primary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pulmonary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lymphoma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(PPL)</a:t>
                      </a:r>
                    </a:p>
                    <a:p>
                      <a:pPr marL="342900" indent="-342900" algn="l">
                        <a:buFont typeface="Arial"/>
                        <a:buChar char="•"/>
                      </a:pPr>
                      <a:r>
                        <a:rPr lang="it-IT" sz="2000" b="1" baseline="0" dirty="0" smtClean="0">
                          <a:solidFill>
                            <a:srgbClr val="000090"/>
                          </a:solidFill>
                        </a:rPr>
                        <a:t>BALT</a:t>
                      </a:r>
                    </a:p>
                    <a:p>
                      <a:pPr marL="342900" indent="-342900" algn="l">
                        <a:buFont typeface="Arial"/>
                        <a:buChar char="•"/>
                      </a:pP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Lymphomatoid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G.</a:t>
                      </a:r>
                      <a:endParaRPr lang="it-IT" sz="2000" baseline="0" dirty="0" smtClean="0">
                        <a:solidFill>
                          <a:srgbClr val="000090"/>
                        </a:solidFill>
                      </a:endParaRPr>
                    </a:p>
                    <a:p>
                      <a:pPr marL="342900" indent="-342900" algn="l">
                        <a:buFont typeface="Arial"/>
                        <a:buChar char="•"/>
                      </a:pP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Other</a:t>
                      </a:r>
                      <a:endParaRPr lang="it-IT" sz="2000" baseline="0" dirty="0" smtClean="0">
                        <a:solidFill>
                          <a:srgbClr val="000090"/>
                        </a:solidFill>
                      </a:endParaRPr>
                    </a:p>
                    <a:p>
                      <a:pPr marL="0" indent="0" algn="l">
                        <a:buFont typeface="Arial"/>
                        <a:buNone/>
                      </a:pP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Primary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effusion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L.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3908"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Bacteria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smtClean="0">
                          <a:solidFill>
                            <a:srgbClr val="000090"/>
                          </a:solidFill>
                        </a:rPr>
                        <a:t>Sarcoidosi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Biological</a:t>
                      </a:r>
                      <a:r>
                        <a:rPr lang="it-IT" sz="2000" dirty="0" smtClean="0">
                          <a:solidFill>
                            <a:srgbClr val="000090"/>
                          </a:solidFill>
                        </a:rPr>
                        <a:t> agents</a:t>
                      </a:r>
                      <a:endParaRPr lang="it-IT" sz="2000" baseline="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just"/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(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ie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. 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Idelalisib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Metastatic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it-IT" sz="2000" baseline="0" dirty="0" err="1" smtClean="0">
                          <a:solidFill>
                            <a:srgbClr val="000090"/>
                          </a:solidFill>
                        </a:rPr>
                        <a:t>involvement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2118"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Fungal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Other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Immunotherapy</a:t>
                      </a:r>
                      <a:endParaRPr lang="it-IT" sz="20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just"/>
                      <a:r>
                        <a:rPr lang="it-IT" sz="2000" dirty="0" smtClean="0">
                          <a:solidFill>
                            <a:srgbClr val="000090"/>
                          </a:solidFill>
                        </a:rPr>
                        <a:t>(PD1 </a:t>
                      </a:r>
                      <a:r>
                        <a:rPr lang="it-IT" sz="2000" dirty="0" err="1" smtClean="0">
                          <a:solidFill>
                            <a:srgbClr val="000090"/>
                          </a:solidFill>
                        </a:rPr>
                        <a:t>Inhibitors</a:t>
                      </a:r>
                      <a:r>
                        <a:rPr lang="it-IT" sz="20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it-IT" sz="2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6512" y="1183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The </a:t>
            </a:r>
            <a:r>
              <a:rPr lang="en-US" sz="3600" b="1" dirty="0" smtClean="0">
                <a:solidFill>
                  <a:srgbClr val="FF0000"/>
                </a:solidFill>
              </a:rPr>
              <a:t>lung </a:t>
            </a:r>
            <a:r>
              <a:rPr lang="en-US" sz="3600" b="1" dirty="0">
                <a:solidFill>
                  <a:srgbClr val="FF0000"/>
                </a:solidFill>
              </a:rPr>
              <a:t>in blood diseases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4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0648"/>
            <a:ext cx="8774091" cy="15121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28184" y="6518092"/>
            <a:ext cx="2905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90"/>
                </a:solidFill>
              </a:rPr>
              <a:t>Sammassimo</a:t>
            </a:r>
            <a:r>
              <a:rPr lang="it-IT" sz="1400" dirty="0" smtClean="0">
                <a:solidFill>
                  <a:srgbClr val="000090"/>
                </a:solidFill>
              </a:rPr>
              <a:t> et al </a:t>
            </a:r>
            <a:r>
              <a:rPr lang="it-IT" sz="1400" dirty="0" err="1" smtClean="0">
                <a:solidFill>
                  <a:srgbClr val="000090"/>
                </a:solidFill>
              </a:rPr>
              <a:t>Hemat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Oncol</a:t>
            </a:r>
            <a:r>
              <a:rPr lang="it-IT" sz="1400" dirty="0" smtClean="0">
                <a:solidFill>
                  <a:srgbClr val="000090"/>
                </a:solidFill>
              </a:rPr>
              <a:t> 2016 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3"/>
            <a:ext cx="4248472" cy="480111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76056" y="2060848"/>
            <a:ext cx="3528392" cy="232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000090"/>
                </a:solidFill>
              </a:rPr>
              <a:t>Tipologia di biopsia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Biopsia transtoracica: 22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Biopsia </a:t>
            </a:r>
            <a:r>
              <a:rPr lang="it-IT" sz="2000" dirty="0" err="1" smtClean="0">
                <a:solidFill>
                  <a:srgbClr val="000090"/>
                </a:solidFill>
              </a:rPr>
              <a:t>transbrochiale</a:t>
            </a:r>
            <a:r>
              <a:rPr lang="it-IT" sz="2000" dirty="0" smtClean="0">
                <a:solidFill>
                  <a:srgbClr val="000090"/>
                </a:solidFill>
              </a:rPr>
              <a:t>: 26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Chirurgia maggiore: 41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Doppia procedura: 90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</a:rPr>
              <a:t>Non noto: 26</a:t>
            </a:r>
          </a:p>
        </p:txBody>
      </p:sp>
    </p:spTree>
    <p:extLst>
      <p:ext uri="{BB962C8B-B14F-4D97-AF65-F5344CB8AC3E}">
        <p14:creationId xmlns:p14="http://schemas.microsoft.com/office/powerpoint/2010/main" val="24190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166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BALT: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Bronchus-Associated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Lymphoid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Tissue</a:t>
            </a:r>
            <a:endParaRPr lang="it-IT" sz="32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504" y="764704"/>
            <a:ext cx="8964488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BALT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not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present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at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birth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,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develops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in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infants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and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young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children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and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again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absent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in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normal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healthy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adults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.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It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can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reappear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with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antigen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stimulation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	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		-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infection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	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		-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cigarette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smoke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	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		-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chronic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inflammation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	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		-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collagen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vascular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disease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			- AIDS</a:t>
            </a:r>
            <a:endParaRPr lang="it-IT" sz="2000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4" y="4221088"/>
            <a:ext cx="2782112" cy="193828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221088"/>
            <a:ext cx="2782240" cy="1944216"/>
          </a:xfrm>
          <a:prstGeom prst="rect">
            <a:avLst/>
          </a:prstGeom>
        </p:spPr>
      </p:pic>
      <p:sp>
        <p:nvSpPr>
          <p:cNvPr id="8" name="Freccia destra 7"/>
          <p:cNvSpPr/>
          <p:nvPr/>
        </p:nvSpPr>
        <p:spPr>
          <a:xfrm>
            <a:off x="2915816" y="5157192"/>
            <a:ext cx="4514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221088"/>
            <a:ext cx="2246497" cy="1944216"/>
          </a:xfrm>
          <a:prstGeom prst="rect">
            <a:avLst/>
          </a:prstGeom>
        </p:spPr>
      </p:pic>
      <p:sp>
        <p:nvSpPr>
          <p:cNvPr id="10" name="Freccia destra 9"/>
          <p:cNvSpPr/>
          <p:nvPr/>
        </p:nvSpPr>
        <p:spPr>
          <a:xfrm>
            <a:off x="6228184" y="5157192"/>
            <a:ext cx="45142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7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Precursors of MALT lymphoma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196752"/>
            <a:ext cx="7632848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Stomach			Helicobacter pylori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Small intestine (IPSID)		Campylobacter </a:t>
            </a:r>
            <a:r>
              <a:rPr lang="en-GB" sz="2400" dirty="0" err="1" smtClean="0">
                <a:solidFill>
                  <a:srgbClr val="000090"/>
                </a:solidFill>
              </a:rPr>
              <a:t>jejuni</a:t>
            </a:r>
            <a:endParaRPr lang="en-GB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Conjunctiva/orbit		Chlamydia </a:t>
            </a:r>
            <a:r>
              <a:rPr lang="en-GB" sz="2400" dirty="0" err="1" smtClean="0">
                <a:solidFill>
                  <a:srgbClr val="000090"/>
                </a:solidFill>
              </a:rPr>
              <a:t>psittici</a:t>
            </a:r>
            <a:endParaRPr lang="en-GB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Skin 				</a:t>
            </a:r>
            <a:r>
              <a:rPr lang="en-GB" sz="2400" dirty="0" err="1" smtClean="0">
                <a:solidFill>
                  <a:srgbClr val="000090"/>
                </a:solidFill>
              </a:rPr>
              <a:t>Borrelia</a:t>
            </a:r>
            <a:r>
              <a:rPr lang="en-GB" sz="2400" dirty="0" smtClean="0">
                <a:solidFill>
                  <a:srgbClr val="000090"/>
                </a:solidFill>
              </a:rPr>
              <a:t> </a:t>
            </a:r>
            <a:r>
              <a:rPr lang="en-GB" sz="2400" dirty="0" err="1" smtClean="0">
                <a:solidFill>
                  <a:srgbClr val="000090"/>
                </a:solidFill>
              </a:rPr>
              <a:t>burgdorferi</a:t>
            </a:r>
            <a:endParaRPr lang="en-GB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None/>
            </a:pPr>
            <a:r>
              <a:rPr lang="en-GB" sz="2400" b="1" u="sng" dirty="0">
                <a:solidFill>
                  <a:srgbClr val="000090"/>
                </a:solidFill>
              </a:rPr>
              <a:t>Lung</a:t>
            </a:r>
            <a:r>
              <a:rPr lang="en-GB" sz="2400" dirty="0">
                <a:solidFill>
                  <a:srgbClr val="000090"/>
                </a:solidFill>
              </a:rPr>
              <a:t>				</a:t>
            </a:r>
            <a:r>
              <a:rPr lang="en-GB" sz="2400" b="1" u="sng" dirty="0" err="1">
                <a:solidFill>
                  <a:srgbClr val="000090"/>
                </a:solidFill>
              </a:rPr>
              <a:t>Achromobacter</a:t>
            </a:r>
            <a:r>
              <a:rPr lang="en-GB" sz="2400" b="1" u="sng" dirty="0">
                <a:solidFill>
                  <a:srgbClr val="000090"/>
                </a:solidFill>
              </a:rPr>
              <a:t> </a:t>
            </a:r>
            <a:r>
              <a:rPr lang="en-GB" sz="2400" b="1" u="sng" dirty="0" err="1">
                <a:solidFill>
                  <a:srgbClr val="000090"/>
                </a:solidFill>
              </a:rPr>
              <a:t>xylosoxidans</a:t>
            </a:r>
            <a:endParaRPr lang="en-GB" sz="2400" b="1" u="sng" dirty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endParaRPr lang="en-GB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>
                <a:solidFill>
                  <a:srgbClr val="000090"/>
                </a:solidFill>
              </a:rPr>
              <a:t>M</a:t>
            </a:r>
            <a:r>
              <a:rPr lang="en-GB" sz="2400" dirty="0" smtClean="0">
                <a:solidFill>
                  <a:srgbClr val="000090"/>
                </a:solidFill>
              </a:rPr>
              <a:t>any				Hepatitis C</a:t>
            </a:r>
          </a:p>
          <a:p>
            <a:pPr>
              <a:lnSpc>
                <a:spcPct val="130000"/>
              </a:lnSpc>
              <a:buFontTx/>
              <a:buNone/>
            </a:pPr>
            <a:endParaRPr lang="en-GB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Thyroid				Hashimoto’s thyroiditis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sz="2400" dirty="0" smtClean="0">
                <a:solidFill>
                  <a:srgbClr val="000090"/>
                </a:solidFill>
              </a:rPr>
              <a:t>Salivary gland			</a:t>
            </a:r>
            <a:r>
              <a:rPr lang="en-GB" sz="2400" dirty="0" err="1" smtClean="0">
                <a:solidFill>
                  <a:srgbClr val="000090"/>
                </a:solidFill>
              </a:rPr>
              <a:t>Sjogren’s</a:t>
            </a:r>
            <a:r>
              <a:rPr lang="en-GB" sz="2400" dirty="0" smtClean="0">
                <a:solidFill>
                  <a:srgbClr val="000090"/>
                </a:solidFill>
              </a:rPr>
              <a:t> disease</a:t>
            </a:r>
          </a:p>
          <a:p>
            <a:pPr>
              <a:lnSpc>
                <a:spcPct val="130000"/>
              </a:lnSpc>
              <a:buFontTx/>
              <a:buNone/>
            </a:pPr>
            <a:endParaRPr lang="en-GB" sz="2400" dirty="0" smtClean="0">
              <a:solidFill>
                <a:srgbClr val="000090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 flipH="1">
            <a:off x="8100392" y="3212976"/>
            <a:ext cx="864096" cy="0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3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Pulmonary MALT lymphoma and</a:t>
            </a:r>
            <a:br>
              <a:rPr lang="en-GB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+mn-lt"/>
              </a:rPr>
              <a:t>Achromobacter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 (</a:t>
            </a:r>
            <a:r>
              <a:rPr lang="en-GB" sz="3200" b="1" dirty="0" err="1" smtClean="0">
                <a:solidFill>
                  <a:srgbClr val="FF0000"/>
                </a:solidFill>
                <a:latin typeface="+mn-lt"/>
              </a:rPr>
              <a:t>Alcaligenes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) </a:t>
            </a:r>
            <a:r>
              <a:rPr lang="en-GB" sz="3200" b="1" dirty="0" err="1" smtClean="0">
                <a:solidFill>
                  <a:srgbClr val="FF0000"/>
                </a:solidFill>
                <a:latin typeface="+mn-lt"/>
              </a:rPr>
              <a:t>Xylosoxidans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</a:rPr>
              <a:t>Gram negative bacterium</a:t>
            </a:r>
          </a:p>
          <a:p>
            <a:pPr algn="just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</a:rPr>
              <a:t>Low virulence</a:t>
            </a:r>
          </a:p>
          <a:p>
            <a:pPr algn="just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</a:rPr>
              <a:t>High </a:t>
            </a:r>
            <a:r>
              <a:rPr lang="en-GB" sz="2000" dirty="0" err="1" smtClean="0">
                <a:solidFill>
                  <a:srgbClr val="000090"/>
                </a:solidFill>
              </a:rPr>
              <a:t>resistence</a:t>
            </a:r>
            <a:r>
              <a:rPr lang="en-GB" sz="2000" dirty="0" smtClean="0">
                <a:solidFill>
                  <a:srgbClr val="000090"/>
                </a:solidFill>
              </a:rPr>
              <a:t> to antibiotics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Initial study</a:t>
            </a:r>
          </a:p>
          <a:p>
            <a:pPr algn="just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</a:rPr>
              <a:t>16S </a:t>
            </a:r>
            <a:r>
              <a:rPr lang="en-GB" sz="2000" dirty="0" err="1" smtClean="0">
                <a:solidFill>
                  <a:srgbClr val="000090"/>
                </a:solidFill>
              </a:rPr>
              <a:t>rRNA</a:t>
            </a:r>
            <a:r>
              <a:rPr lang="en-GB" sz="2000" dirty="0" smtClean="0">
                <a:solidFill>
                  <a:srgbClr val="000090"/>
                </a:solidFill>
              </a:rPr>
              <a:t> gene based approach</a:t>
            </a:r>
          </a:p>
          <a:p>
            <a:pPr algn="just">
              <a:lnSpc>
                <a:spcPct val="120000"/>
              </a:lnSpc>
            </a:pPr>
            <a:r>
              <a:rPr lang="en-GB" sz="2000" dirty="0" smtClean="0">
                <a:solidFill>
                  <a:srgbClr val="000090"/>
                </a:solidFill>
              </a:rPr>
              <a:t>6/9 cases positive in initial study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Follow up study – 6 European countries (FFPE)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000" dirty="0" smtClean="0">
                <a:solidFill>
                  <a:srgbClr val="000090"/>
                </a:solidFill>
              </a:rPr>
              <a:t>57/124 (46%) MALT lymphoma samples </a:t>
            </a:r>
            <a:r>
              <a:rPr lang="en-GB" sz="2000" dirty="0" err="1" smtClean="0">
                <a:solidFill>
                  <a:srgbClr val="000090"/>
                </a:solidFill>
              </a:rPr>
              <a:t>vs</a:t>
            </a:r>
            <a:r>
              <a:rPr lang="en-GB" sz="2000" dirty="0" smtClean="0">
                <a:solidFill>
                  <a:srgbClr val="000090"/>
                </a:solidFill>
              </a:rPr>
              <a:t> 15/82 (18%) control lung tissue (p=0.004)</a:t>
            </a:r>
            <a:endParaRPr lang="en-GB" sz="2000" dirty="0">
              <a:solidFill>
                <a:srgbClr val="000090"/>
              </a:solidFill>
            </a:endParaRPr>
          </a:p>
          <a:p>
            <a:pPr algn="just">
              <a:lnSpc>
                <a:spcPct val="120000"/>
              </a:lnSpc>
            </a:pP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20313" y="6525344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90"/>
                </a:solidFill>
              </a:rPr>
              <a:t>Adam et al </a:t>
            </a:r>
            <a:r>
              <a:rPr lang="en-GB" sz="1400" dirty="0" err="1" smtClean="0">
                <a:solidFill>
                  <a:srgbClr val="000090"/>
                </a:solidFill>
              </a:rPr>
              <a:t>Pathologe</a:t>
            </a:r>
            <a:r>
              <a:rPr lang="en-GB" sz="1400" dirty="0" smtClean="0">
                <a:solidFill>
                  <a:srgbClr val="000090"/>
                </a:solidFill>
              </a:rPr>
              <a:t> 2008; BJH 2014</a:t>
            </a:r>
            <a:endParaRPr lang="en-GB" sz="14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298"/>
            <a:ext cx="9144000" cy="522340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1663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Stadiazione</a:t>
            </a:r>
            <a:endParaRPr lang="it-IT" sz="32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91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268413"/>
            <a:ext cx="702786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0" y="6353175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US" sz="1700" b="1" dirty="0">
                <a:solidFill>
                  <a:srgbClr val="002060"/>
                </a:solidFill>
              </a:rPr>
              <a:t>IELSG - INTERNATIONAL EXTRANODAL LYMPHOMA STUDY </a:t>
            </a:r>
            <a:r>
              <a:rPr lang="en-US" sz="1700" b="1" dirty="0" smtClean="0">
                <a:solidFill>
                  <a:srgbClr val="002060"/>
                </a:solidFill>
              </a:rPr>
              <a:t>GROUP</a:t>
            </a:r>
            <a:endParaRPr lang="en-US" sz="1700" b="1" dirty="0">
              <a:solidFill>
                <a:srgbClr val="002060"/>
              </a:solidFill>
            </a:endParaRP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44239"/>
            <a:ext cx="9144000" cy="1052513"/>
          </a:xfrm>
        </p:spPr>
        <p:txBody>
          <a:bodyPr>
            <a:noAutofit/>
          </a:bodyPr>
          <a:lstStyle/>
          <a:p>
            <a:pPr eaLnBrk="1" hangingPunct="1">
              <a:lnSpc>
                <a:spcPct val="130000"/>
              </a:lnSpc>
              <a:tabLst>
                <a:tab pos="452438" algn="l"/>
              </a:tabLst>
            </a:pP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Extranodal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Lymphoma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Survival</a:t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by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histology and site in the IELSG series</a:t>
            </a:r>
            <a:endParaRPr lang="it-IT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315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651500" y="1484313"/>
            <a:ext cx="2905125" cy="3529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CH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51500" y="5445125"/>
            <a:ext cx="2905125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CH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89797" name="Rettangolo 11"/>
          <p:cNvSpPr>
            <a:spLocks noChangeArrowheads="1"/>
          </p:cNvSpPr>
          <p:nvPr/>
        </p:nvSpPr>
        <p:spPr bwMode="auto">
          <a:xfrm>
            <a:off x="0" y="242207"/>
            <a:ext cx="9144000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>
              <a:lnSpc>
                <a:spcPct val="130000"/>
              </a:lnSpc>
            </a:pPr>
            <a:r>
              <a:rPr lang="en-GB" altLang="en-US" b="1" dirty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International </a:t>
            </a:r>
            <a:r>
              <a:rPr lang="en-GB" altLang="en-US" b="1" dirty="0" err="1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Extranodal</a:t>
            </a:r>
            <a:r>
              <a:rPr lang="en-GB" altLang="en-US" b="1" dirty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 Lymphoma Study Group - IELSG 19 Randomised </a:t>
            </a:r>
            <a:r>
              <a:rPr lang="en-GB" altLang="en-US" b="1" dirty="0" smtClean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Study:</a:t>
            </a:r>
          </a:p>
          <a:p>
            <a:pPr algn="ctr" defTabSz="457200">
              <a:lnSpc>
                <a:spcPct val="130000"/>
              </a:lnSpc>
            </a:pPr>
            <a:r>
              <a:rPr lang="en-GB" altLang="en-US" sz="3600" b="1" dirty="0" smtClean="0">
                <a:solidFill>
                  <a:srgbClr val="FF0000"/>
                </a:solidFill>
                <a:latin typeface="Calibri"/>
                <a:ea typeface="ＭＳ Ｐゴシック"/>
                <a:cs typeface="Calibri"/>
              </a:rPr>
              <a:t>MALT-SPECIFIC PROGNOSTIC INDEX</a:t>
            </a:r>
            <a:endParaRPr lang="it-CH" altLang="en-US" sz="3600" dirty="0">
              <a:solidFill>
                <a:srgbClr val="00000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289799" name="Rettangolo 13"/>
          <p:cNvSpPr>
            <a:spLocks noChangeArrowheads="1"/>
          </p:cNvSpPr>
          <p:nvPr/>
        </p:nvSpPr>
        <p:spPr bwMode="auto">
          <a:xfrm>
            <a:off x="4705708" y="6410325"/>
            <a:ext cx="37873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CH" altLang="en-US" sz="1400" dirty="0" smtClean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Thieblemont  et al, 13-</a:t>
            </a:r>
            <a:r>
              <a:rPr lang="it-CH" altLang="en-US" sz="1400" dirty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ICML, Hematol Oncol </a:t>
            </a:r>
            <a:r>
              <a:rPr lang="it-CH" altLang="en-US" sz="1400" dirty="0" smtClean="0">
                <a:solidFill>
                  <a:srgbClr val="000090"/>
                </a:solidFill>
                <a:latin typeface="Calibri"/>
                <a:ea typeface="ＭＳ Ｐゴシック"/>
                <a:cs typeface="Calibri"/>
              </a:rPr>
              <a:t>2015</a:t>
            </a:r>
            <a:endParaRPr lang="it-CH" altLang="en-US" sz="1400" dirty="0">
              <a:solidFill>
                <a:srgbClr val="000090"/>
              </a:solidFill>
              <a:latin typeface="Calibri"/>
              <a:ea typeface="ＭＳ Ｐゴシック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28344" y="1766838"/>
            <a:ext cx="2557110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dirty="0" smtClean="0">
                <a:solidFill>
                  <a:srgbClr val="000090"/>
                </a:solidFill>
                <a:latin typeface="Calibri"/>
                <a:cs typeface="Calibri"/>
              </a:rPr>
              <a:t>393 </a:t>
            </a:r>
            <a:r>
              <a:rPr lang="it-IT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patients</a:t>
            </a:r>
            <a:endParaRPr lang="it-IT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Age &gt; 70 </a:t>
            </a:r>
            <a:r>
              <a:rPr lang="it-IT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years</a:t>
            </a:r>
            <a:endParaRPr lang="it-IT" sz="20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Elevated</a:t>
            </a: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 LDH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Ann</a:t>
            </a: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it-IT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Arbor</a:t>
            </a: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 stage &gt; 2</a:t>
            </a:r>
            <a:endParaRPr lang="it-IT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251319" y="1730028"/>
            <a:ext cx="1932941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err="1" smtClean="0">
                <a:solidFill>
                  <a:srgbClr val="000090"/>
                </a:solidFill>
                <a:latin typeface="Calibri"/>
                <a:cs typeface="Calibri"/>
              </a:rPr>
              <a:t>Prognostic</a:t>
            </a: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 score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Score 0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Score 1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latin typeface="Calibri"/>
                <a:cs typeface="Calibri"/>
              </a:rPr>
              <a:t>Score &gt; </a:t>
            </a:r>
            <a:r>
              <a:rPr lang="it-IT" sz="2000" b="1" dirty="0">
                <a:solidFill>
                  <a:srgbClr val="000090"/>
                </a:solidFill>
                <a:latin typeface="Calibri"/>
                <a:cs typeface="Calibri"/>
              </a:rPr>
              <a:t>1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166733"/>
              </p:ext>
            </p:extLst>
          </p:nvPr>
        </p:nvGraphicFramePr>
        <p:xfrm>
          <a:off x="1030836" y="3848927"/>
          <a:ext cx="7013307" cy="20405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5282"/>
                <a:gridCol w="1562558"/>
                <a:gridCol w="1514723"/>
                <a:gridCol w="1546613"/>
                <a:gridCol w="1034131"/>
              </a:tblGrid>
              <a:tr h="510133">
                <a:tc>
                  <a:txBody>
                    <a:bodyPr/>
                    <a:lstStyle/>
                    <a:p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5-year EFS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5-year PFS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5-year OS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133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Score 0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72%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78%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99%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&lt;.001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133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Score 1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58%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63%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92%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&lt;.001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133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Score &gt; 1</a:t>
                      </a:r>
                      <a:endParaRPr lang="it-IT" sz="2000" b="1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26%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29%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74%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&lt;.001</a:t>
                      </a:r>
                      <a:endParaRPr lang="it-IT" sz="2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58043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326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How to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treat</a:t>
            </a:r>
            <a:endParaRPr lang="it-IT" sz="32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1268760"/>
            <a:ext cx="864096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Treatment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choice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for PPL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should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be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based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on:</a:t>
            </a: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Patients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’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characteristics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,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comorbidities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Histology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(BALT vs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other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>
                <a:solidFill>
                  <a:srgbClr val="000090"/>
                </a:solidFill>
                <a:ea typeface="Arial" charset="0"/>
                <a:cs typeface="Arial" charset="0"/>
              </a:rPr>
              <a:t>NHL) and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biologic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characteristics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2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Stage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1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648745" cy="7920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64288" y="6526559"/>
            <a:ext cx="182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Zucca et al Blood 2003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81128"/>
            <a:ext cx="8623815" cy="18002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536" y="980728"/>
            <a:ext cx="6070893" cy="318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Patients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: 180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42%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chemotherapy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(46% with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antracyclines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32%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radiotherapy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36% </a:t>
            </a:r>
            <a:r>
              <a:rPr lang="it-IT" sz="2400" dirty="0" err="1">
                <a:solidFill>
                  <a:srgbClr val="000090"/>
                </a:solidFill>
                <a:ea typeface="Arial" charset="0"/>
                <a:cs typeface="Arial" charset="0"/>
              </a:rPr>
              <a:t>s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urgery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alone</a:t>
            </a:r>
            <a:endParaRPr lang="it-IT" sz="2400" dirty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endParaRPr lang="it-IT" sz="2400" b="1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    ORR:	93%</a:t>
            </a:r>
          </a:p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    CR:		77%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16832"/>
            <a:ext cx="4032448" cy="25494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03648" y="5157192"/>
            <a:ext cx="484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(50%)</a:t>
            </a:r>
            <a:endParaRPr lang="it-IT" sz="1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076056" y="3779748"/>
            <a:ext cx="253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0090"/>
                </a:solidFill>
              </a:rPr>
              <a:t>Very</a:t>
            </a:r>
            <a:r>
              <a:rPr lang="it-IT" dirty="0" smtClean="0">
                <a:solidFill>
                  <a:srgbClr val="000090"/>
                </a:solidFill>
              </a:rPr>
              <a:t> long </a:t>
            </a:r>
            <a:r>
              <a:rPr lang="it-IT" dirty="0" err="1" smtClean="0">
                <a:solidFill>
                  <a:srgbClr val="000090"/>
                </a:solidFill>
              </a:rPr>
              <a:t>overall</a:t>
            </a:r>
            <a:r>
              <a:rPr lang="it-IT" dirty="0" smtClean="0">
                <a:solidFill>
                  <a:srgbClr val="000090"/>
                </a:solidFill>
              </a:rPr>
              <a:t> </a:t>
            </a:r>
            <a:r>
              <a:rPr lang="it-IT" dirty="0" err="1" smtClean="0">
                <a:solidFill>
                  <a:srgbClr val="000090"/>
                </a:solidFill>
              </a:rPr>
              <a:t>survival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6453336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648745" cy="7920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64288" y="6526559"/>
            <a:ext cx="182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Zucca et al Blood 2003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63605"/>
            <a:ext cx="7488832" cy="528973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11560" y="3861048"/>
            <a:ext cx="730830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2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95536" y="1124744"/>
            <a:ext cx="6224781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Lymphoid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neoplasia with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primary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involvement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of the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lung</a:t>
            </a:r>
            <a:endParaRPr lang="it-IT" sz="20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>
              <a:lnSpc>
                <a:spcPct val="130000"/>
              </a:lnSpc>
            </a:pP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Heterogenous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presentation</a:t>
            </a:r>
            <a:endParaRPr lang="it-IT" sz="20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Indolent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form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(</a:t>
            </a:r>
            <a:r>
              <a:rPr lang="it-IT" sz="2000" i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BALT </a:t>
            </a:r>
            <a:r>
              <a:rPr lang="it-IT" sz="2000" i="1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ly</a:t>
            </a:r>
            <a:r>
              <a:rPr lang="it-IT" sz="2000" i="1" dirty="0" err="1">
                <a:solidFill>
                  <a:srgbClr val="002060"/>
                </a:solidFill>
                <a:ea typeface="Arial" charset="0"/>
                <a:cs typeface="Arial" charset="0"/>
              </a:rPr>
              <a:t>m</a:t>
            </a:r>
            <a:r>
              <a:rPr lang="it-IT" sz="2000" i="1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phoma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Aggressive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form</a:t>
            </a:r>
            <a:endParaRPr lang="it-IT" sz="20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>
              <a:lnSpc>
                <a:spcPct val="130000"/>
              </a:lnSpc>
            </a:pPr>
            <a:endParaRPr lang="it-IT" sz="2000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3573016"/>
            <a:ext cx="7525345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Rare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disease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: 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&lt; 1% 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of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all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pulmonary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neoplasia 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5-10 % of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extranodal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lymphoma</a:t>
            </a:r>
            <a:endParaRPr lang="it-IT" sz="20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Main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incidence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during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the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sixth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decade</a:t>
            </a:r>
            <a:endParaRPr lang="it-IT" sz="20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Favourably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outcome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(BALT)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if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compared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with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other</a:t>
            </a:r>
            <a:r>
              <a:rPr lang="it-IT" sz="20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lymphoma</a:t>
            </a:r>
            <a:endParaRPr lang="it-IT" sz="2000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-18468" y="332656"/>
            <a:ext cx="9162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0000"/>
                </a:solidFill>
              </a:rPr>
              <a:t>Primary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pulmonary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lymphoma</a:t>
            </a:r>
            <a:r>
              <a:rPr lang="it-IT" sz="3200" b="1" dirty="0" smtClean="0">
                <a:solidFill>
                  <a:srgbClr val="FF0000"/>
                </a:solidFill>
              </a:rPr>
              <a:t>(</a:t>
            </a:r>
            <a:r>
              <a:rPr lang="it-IT" sz="3200" b="1" dirty="0" smtClean="0">
                <a:solidFill>
                  <a:srgbClr val="FF0000"/>
                </a:solidFill>
              </a:rPr>
              <a:t>PPL)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5295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Three </a:t>
            </a:r>
            <a:r>
              <a:rPr lang="it-IT" sz="2800" b="1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retrospective</a:t>
            </a:r>
            <a:r>
              <a:rPr lang="it-IT" sz="2800" b="1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800" b="1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study</a:t>
            </a:r>
            <a:endParaRPr lang="it-IT" sz="2800" b="1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1628800"/>
            <a:ext cx="45704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French </a:t>
            </a: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study</a:t>
            </a:r>
            <a:r>
              <a: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:	59 </a:t>
            </a: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patients</a:t>
            </a:r>
            <a:endParaRPr lang="it-IT" sz="28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Mayo Clinic:	48 </a:t>
            </a: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patients</a:t>
            </a:r>
            <a:endParaRPr lang="it-IT" sz="28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Italian</a:t>
            </a:r>
            <a:r>
              <a: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study</a:t>
            </a:r>
            <a:r>
              <a: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:	12 </a:t>
            </a:r>
            <a:r>
              <a:rPr lang="it-IT" sz="28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patients</a:t>
            </a:r>
            <a:endParaRPr lang="it-IT" sz="2800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sp>
        <p:nvSpPr>
          <p:cNvPr id="4" name="Parentesi graffa chiusa 3"/>
          <p:cNvSpPr/>
          <p:nvPr/>
        </p:nvSpPr>
        <p:spPr>
          <a:xfrm>
            <a:off x="5148064" y="1628800"/>
            <a:ext cx="504056" cy="1512168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40152" y="1643316"/>
            <a:ext cx="2236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CT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RT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dirty="0" err="1" smtClean="0">
                <a:solidFill>
                  <a:srgbClr val="002060"/>
                </a:solidFill>
                <a:ea typeface="Arial" charset="0"/>
                <a:cs typeface="Arial" charset="0"/>
              </a:rPr>
              <a:t>Surgery</a:t>
            </a:r>
            <a:endParaRPr lang="it-IT" sz="2400" dirty="0" smtClean="0">
              <a:solidFill>
                <a:srgbClr val="002060"/>
              </a:solidFill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400" dirty="0" smtClean="0">
                <a:solidFill>
                  <a:srgbClr val="002060"/>
                </a:solidFill>
                <a:ea typeface="Arial" charset="0"/>
                <a:cs typeface="Arial" charset="0"/>
              </a:rPr>
              <a:t>Combination</a:t>
            </a:r>
            <a:endParaRPr lang="it-IT" sz="2400" dirty="0">
              <a:solidFill>
                <a:srgbClr val="002060"/>
              </a:solidFill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350100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None of the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therapeutic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modalities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are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superior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in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term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of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outcome</a:t>
            </a:r>
            <a:endParaRPr lang="it-IT" sz="2000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7" name="Freccia giù 6"/>
          <p:cNvSpPr/>
          <p:nvPr/>
        </p:nvSpPr>
        <p:spPr>
          <a:xfrm>
            <a:off x="4139952" y="4144724"/>
            <a:ext cx="720080" cy="487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-36512" y="48691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The </a:t>
            </a:r>
            <a:r>
              <a:rPr lang="it-IT" sz="24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choice</a:t>
            </a:r>
            <a:r>
              <a:rPr lang="it-IT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of the </a:t>
            </a:r>
            <a:r>
              <a:rPr lang="it-IT" sz="24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less</a:t>
            </a:r>
            <a:r>
              <a:rPr lang="it-IT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toxic</a:t>
            </a:r>
            <a:r>
              <a:rPr lang="it-IT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treatment </a:t>
            </a:r>
            <a:r>
              <a:rPr lang="it-IT" sz="24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is</a:t>
            </a:r>
            <a:r>
              <a:rPr lang="it-IT" sz="24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mandatory</a:t>
            </a:r>
            <a:endParaRPr lang="it-IT" sz="24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9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Titolo 1"/>
          <p:cNvSpPr>
            <a:spLocks noGrp="1"/>
          </p:cNvSpPr>
          <p:nvPr>
            <p:ph type="title"/>
          </p:nvPr>
        </p:nvSpPr>
        <p:spPr>
          <a:xfrm>
            <a:off x="1331913" y="776288"/>
            <a:ext cx="7354887" cy="1143000"/>
          </a:xfrm>
        </p:spPr>
        <p:txBody>
          <a:bodyPr/>
          <a:lstStyle/>
          <a:p>
            <a:pPr eaLnBrk="1" hangingPunct="1"/>
            <a:r>
              <a:rPr lang="it-CH" altLang="en-US" b="1" dirty="0" smtClean="0">
                <a:solidFill>
                  <a:srgbClr val="000000"/>
                </a:solidFill>
              </a:rPr>
              <a:t>Final Trial Profile </a:t>
            </a:r>
            <a:endParaRPr lang="en-GB" altLang="en-US" b="1" dirty="0" smtClean="0">
              <a:solidFill>
                <a:srgbClr val="000000"/>
              </a:solidFill>
            </a:endParaRPr>
          </a:p>
        </p:txBody>
      </p:sp>
      <p:sp>
        <p:nvSpPr>
          <p:cNvPr id="283652" name="Rettangolo 8"/>
          <p:cNvSpPr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 altLang="en-US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International </a:t>
            </a:r>
            <a:r>
              <a:rPr lang="en-GB" altLang="en-US" b="1" dirty="0" err="1">
                <a:solidFill>
                  <a:srgbClr val="000000"/>
                </a:solidFill>
                <a:ea typeface="ＭＳ Ｐゴシック"/>
                <a:cs typeface="ＭＳ Ｐゴシック"/>
              </a:rPr>
              <a:t>Extranodal</a:t>
            </a:r>
            <a:r>
              <a:rPr lang="en-GB" altLang="en-US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 Lymphoma Study Group - IELSG 19 Randomised </a:t>
            </a:r>
            <a:r>
              <a:rPr lang="en-GB" altLang="en-US" b="1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Study</a:t>
            </a:r>
            <a:endParaRPr lang="it-CH" altLang="en-US" b="1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83654" name="Rettangolo 17"/>
          <p:cNvSpPr>
            <a:spLocks noChangeArrowheads="1"/>
          </p:cNvSpPr>
          <p:nvPr/>
        </p:nvSpPr>
        <p:spPr bwMode="auto">
          <a:xfrm>
            <a:off x="3214688" y="6410325"/>
            <a:ext cx="5446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CH" altLang="en-US" sz="1400">
                <a:solidFill>
                  <a:srgbClr val="7F7F7F"/>
                </a:solidFill>
                <a:ea typeface="ＭＳ Ｐゴシック"/>
                <a:cs typeface="ＭＳ Ｐゴシック"/>
              </a:rPr>
              <a:t>E. Zucca, 12-ICML, Hematol Oncol 2013. 31(suppl 1):97. Abs 007 </a:t>
            </a:r>
            <a:endParaRPr lang="it-CH" altLang="en-US" sz="1400">
              <a:solidFill>
                <a:srgbClr val="292934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09" y="1655732"/>
            <a:ext cx="8737600" cy="4749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55" y="623888"/>
            <a:ext cx="1282700" cy="1295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10842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366838" y="403225"/>
            <a:ext cx="7526337" cy="114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5000"/>
              </a:lnSpc>
            </a:pPr>
            <a:r>
              <a:rPr lang="en-US" altLang="en-US" sz="3200" b="1" dirty="0" smtClean="0">
                <a:solidFill>
                  <a:srgbClr val="FF0000"/>
                </a:solidFill>
              </a:rPr>
              <a:t>IELSG-19 trial- Treatment arms</a:t>
            </a:r>
            <a:br>
              <a:rPr lang="en-US" altLang="en-US" sz="3200" b="1" dirty="0" smtClean="0">
                <a:solidFill>
                  <a:srgbClr val="FF0000"/>
                </a:solidFill>
              </a:rPr>
            </a:br>
            <a:r>
              <a:rPr lang="en-US" altLang="en-US" sz="3200" b="1" dirty="0" smtClean="0">
                <a:solidFill>
                  <a:srgbClr val="FF0000"/>
                </a:solidFill>
              </a:rPr>
              <a:t>(452 patients enrolled)</a:t>
            </a:r>
            <a:endParaRPr lang="it-IT" alt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285700" name="Rettangolo 1"/>
          <p:cNvSpPr>
            <a:spLocks noChangeArrowheads="1"/>
          </p:cNvSpPr>
          <p:nvPr/>
        </p:nvSpPr>
        <p:spPr bwMode="auto">
          <a:xfrm>
            <a:off x="6922263" y="6374464"/>
            <a:ext cx="1970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 dirty="0" err="1"/>
              <a:t>Zucca</a:t>
            </a:r>
            <a:r>
              <a:rPr lang="en-US" altLang="en-US" sz="1400" dirty="0"/>
              <a:t> et al. JCO </a:t>
            </a:r>
            <a:r>
              <a:rPr lang="en-US" altLang="en-US" sz="1400" dirty="0" smtClean="0"/>
              <a:t>2012</a:t>
            </a:r>
            <a:endParaRPr lang="en-US" altLang="en-US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71600"/>
            <a:ext cx="8902700" cy="4114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46" y="5389525"/>
            <a:ext cx="8864600" cy="14097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01" y="342900"/>
            <a:ext cx="1206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9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9" name="Rettangolo 8"/>
          <p:cNvSpPr>
            <a:spLocks noChangeArrowheads="1"/>
          </p:cNvSpPr>
          <p:nvPr/>
        </p:nvSpPr>
        <p:spPr bwMode="auto">
          <a:xfrm>
            <a:off x="0" y="190599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 altLang="en-US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>International </a:t>
            </a:r>
            <a:r>
              <a:rPr lang="en-GB" altLang="en-US" b="1" dirty="0" err="1">
                <a:solidFill>
                  <a:srgbClr val="000090"/>
                </a:solidFill>
                <a:ea typeface="ＭＳ Ｐゴシック"/>
                <a:cs typeface="ＭＳ Ｐゴシック"/>
              </a:rPr>
              <a:t>Extranodal</a:t>
            </a:r>
            <a:r>
              <a:rPr lang="en-GB" altLang="en-US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> Lymphoma Study Group - IELSG 19 Randomised Study</a:t>
            </a:r>
            <a:r>
              <a:rPr lang="en-GB" altLang="en-US" sz="2400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/>
            </a:r>
            <a:br>
              <a:rPr lang="en-GB" altLang="en-US" sz="2400" b="1" dirty="0">
                <a:solidFill>
                  <a:srgbClr val="000090"/>
                </a:solidFill>
                <a:ea typeface="ＭＳ Ｐゴシック"/>
                <a:cs typeface="ＭＳ Ｐゴシック"/>
              </a:rPr>
            </a:br>
            <a:endParaRPr lang="it-CH" altLang="en-US" b="1" dirty="0">
              <a:solidFill>
                <a:srgbClr val="00009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87750" name="Rettangolo 10"/>
          <p:cNvSpPr>
            <a:spLocks noChangeArrowheads="1"/>
          </p:cNvSpPr>
          <p:nvPr/>
        </p:nvSpPr>
        <p:spPr bwMode="auto">
          <a:xfrm>
            <a:off x="4255894" y="6525344"/>
            <a:ext cx="48526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CH" altLang="en-US" sz="1400">
                <a:solidFill>
                  <a:srgbClr val="000090"/>
                </a:solidFill>
                <a:ea typeface="ＭＳ Ｐゴシック"/>
                <a:cs typeface="ＭＳ Ｐゴシック"/>
              </a:rPr>
              <a:t>E. Zucca, 12-ICML, Hematol Oncol 2013. 31(suppl 1):97. Abs 007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1" y="987425"/>
            <a:ext cx="8728456" cy="5422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24589" y="3011740"/>
            <a:ext cx="4030517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5-year EFS (95%CI):</a:t>
            </a:r>
            <a:endParaRPr lang="it-IT" sz="2000" dirty="0">
              <a:solidFill>
                <a:srgbClr val="000090"/>
              </a:solidFill>
              <a:latin typeface="Calibri" pitchFamily="34" charset="0"/>
              <a:ea typeface="ＭＳ Ｐゴシック" pitchFamily="56" charset="-128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 err="1" smtClean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Chlorambucil</a:t>
            </a:r>
            <a:r>
              <a:rPr lang="it-IT" sz="2000" b="1" dirty="0" smtClean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52% (42%-60%)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R-</a:t>
            </a:r>
            <a:r>
              <a:rPr lang="it-IT" sz="2000" b="1" dirty="0" err="1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Chlorambucil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70% (61%-77%)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 err="1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Rituximab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51% (40%-61%) </a:t>
            </a:r>
            <a:endParaRPr lang="it-CH" sz="2000" b="1" dirty="0">
              <a:solidFill>
                <a:srgbClr val="000090"/>
              </a:solidFill>
              <a:latin typeface="Calibri" pitchFamily="34" charset="0"/>
              <a:ea typeface="ＭＳ Ｐゴシック" pitchFamily="56" charset="-128"/>
            </a:endParaRPr>
          </a:p>
        </p:txBody>
      </p:sp>
      <p:sp>
        <p:nvSpPr>
          <p:cNvPr id="287746" name="Titolo 1"/>
          <p:cNvSpPr>
            <a:spLocks noGrp="1"/>
          </p:cNvSpPr>
          <p:nvPr>
            <p:ph type="title"/>
          </p:nvPr>
        </p:nvSpPr>
        <p:spPr>
          <a:xfrm>
            <a:off x="0" y="364029"/>
            <a:ext cx="914399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CH" altLang="en-US" sz="3200" b="1" dirty="0" smtClean="0">
                <a:solidFill>
                  <a:srgbClr val="FF0000"/>
                </a:solidFill>
              </a:rPr>
              <a:t>Event-Free Survival</a:t>
            </a:r>
            <a:endParaRPr lang="en-GB" alt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54104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5651500" y="1484313"/>
            <a:ext cx="2905125" cy="3529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CH">
              <a:solidFill>
                <a:srgbClr val="FFFFFF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51500" y="5445125"/>
            <a:ext cx="2905125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it-CH">
              <a:solidFill>
                <a:srgbClr val="FFFFFF"/>
              </a:solidFill>
            </a:endParaRPr>
          </a:p>
        </p:txBody>
      </p:sp>
      <p:sp>
        <p:nvSpPr>
          <p:cNvPr id="289797" name="Rettangolo 11"/>
          <p:cNvSpPr>
            <a:spLocks noChangeArrowheads="1"/>
          </p:cNvSpPr>
          <p:nvPr/>
        </p:nvSpPr>
        <p:spPr bwMode="auto">
          <a:xfrm>
            <a:off x="0" y="19931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GB" altLang="en-US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>International </a:t>
            </a:r>
            <a:r>
              <a:rPr lang="en-GB" altLang="en-US" b="1" dirty="0" err="1">
                <a:solidFill>
                  <a:srgbClr val="000090"/>
                </a:solidFill>
                <a:ea typeface="ＭＳ Ｐゴシック"/>
                <a:cs typeface="ＭＳ Ｐゴシック"/>
              </a:rPr>
              <a:t>Extranodal</a:t>
            </a:r>
            <a:r>
              <a:rPr lang="en-GB" altLang="en-US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> Lymphoma Study Group - IELSG 19 Randomised Study</a:t>
            </a:r>
            <a:r>
              <a:rPr lang="en-GB" altLang="en-US" sz="2400" b="1" dirty="0">
                <a:solidFill>
                  <a:srgbClr val="000090"/>
                </a:solidFill>
                <a:ea typeface="ＭＳ Ｐゴシック"/>
                <a:cs typeface="ＭＳ Ｐゴシック"/>
              </a:rPr>
              <a:t/>
            </a:r>
            <a:br>
              <a:rPr lang="en-GB" altLang="en-US" sz="2400" b="1" dirty="0">
                <a:solidFill>
                  <a:srgbClr val="000090"/>
                </a:solidFill>
                <a:ea typeface="ＭＳ Ｐゴシック"/>
                <a:cs typeface="ＭＳ Ｐゴシック"/>
              </a:rPr>
            </a:br>
            <a:endParaRPr lang="it-CH" altLang="en-US" b="1" dirty="0">
              <a:solidFill>
                <a:srgbClr val="00009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89799" name="Rettangolo 13"/>
          <p:cNvSpPr>
            <a:spLocks noChangeArrowheads="1"/>
          </p:cNvSpPr>
          <p:nvPr/>
        </p:nvSpPr>
        <p:spPr bwMode="auto">
          <a:xfrm>
            <a:off x="3949910" y="6479905"/>
            <a:ext cx="50865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CH" altLang="en-US" sz="1400" dirty="0">
                <a:solidFill>
                  <a:srgbClr val="000090"/>
                </a:solidFill>
                <a:ea typeface="ＭＳ Ｐゴシック"/>
                <a:cs typeface="ＭＳ Ｐゴシック"/>
              </a:rPr>
              <a:t>E. Zucca, 12-ICML, Hematol Oncol 2013. 31(suppl 1):97-98. Abs 007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75" y="1355725"/>
            <a:ext cx="7683500" cy="51689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965450" y="3098710"/>
            <a:ext cx="4037869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5-year OS (95%CI):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 err="1" smtClean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Chlorambucil</a:t>
            </a:r>
            <a:r>
              <a:rPr lang="it-IT" sz="2000" b="1" dirty="0" smtClean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89% (82%-94%)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R-</a:t>
            </a:r>
            <a:r>
              <a:rPr lang="it-IT" sz="2000" b="1" dirty="0" err="1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Chlorambucil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89% (82%-94%)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sz="2000" b="1" dirty="0" err="1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Rituximab</a:t>
            </a:r>
            <a:r>
              <a:rPr lang="it-IT" sz="2000" b="1" dirty="0">
                <a:solidFill>
                  <a:srgbClr val="000090"/>
                </a:solidFill>
                <a:latin typeface="Calibri" pitchFamily="34" charset="0"/>
                <a:ea typeface="ＭＳ Ｐゴシック" pitchFamily="56" charset="-128"/>
              </a:rPr>
              <a:t>, 94% (86%-97%) </a:t>
            </a:r>
            <a:endParaRPr lang="it-CH" sz="2000" b="1" dirty="0">
              <a:solidFill>
                <a:srgbClr val="000090"/>
              </a:solidFill>
              <a:latin typeface="Calibri" pitchFamily="34" charset="0"/>
              <a:ea typeface="ＭＳ Ｐゴシック" pitchFamily="56" charset="-128"/>
            </a:endParaRPr>
          </a:p>
        </p:txBody>
      </p:sp>
      <p:sp>
        <p:nvSpPr>
          <p:cNvPr id="289798" name="Titolo 1"/>
          <p:cNvSpPr>
            <a:spLocks noGrp="1"/>
          </p:cNvSpPr>
          <p:nvPr>
            <p:ph type="title"/>
          </p:nvPr>
        </p:nvSpPr>
        <p:spPr>
          <a:xfrm>
            <a:off x="442913" y="509588"/>
            <a:ext cx="821848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t-CH" altLang="en-US" sz="3200" b="1" dirty="0" smtClean="0">
                <a:solidFill>
                  <a:srgbClr val="FF0000"/>
                </a:solidFill>
              </a:rPr>
              <a:t>Overall Survival</a:t>
            </a:r>
            <a:endParaRPr lang="en-GB" alt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28234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804335" y="6505599"/>
            <a:ext cx="5304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CH" sz="1400" kern="0" dirty="0">
                <a:solidFill>
                  <a:srgbClr val="000090"/>
                </a:solidFill>
                <a:latin typeface="Arial"/>
                <a:ea typeface="ＭＳ Ｐゴシック" pitchFamily="56" charset="-128"/>
              </a:rPr>
              <a:t>A. Salar, 12-ICML, Hematol Oncol </a:t>
            </a:r>
            <a:r>
              <a:rPr lang="it-CH" sz="1400" kern="0" dirty="0" smtClean="0">
                <a:solidFill>
                  <a:srgbClr val="000090"/>
                </a:solidFill>
                <a:latin typeface="Arial"/>
                <a:ea typeface="ＭＳ Ｐゴシック" pitchFamily="56" charset="-128"/>
              </a:rPr>
              <a:t>2013;  Lancet Haematol 2014</a:t>
            </a:r>
            <a:endParaRPr lang="it-CH" sz="1400" kern="0" dirty="0">
              <a:solidFill>
                <a:srgbClr val="000090"/>
              </a:solidFill>
              <a:latin typeface="Arial"/>
              <a:ea typeface="ＭＳ Ｐゴシック" pitchFamily="56" charset="-12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72" y="364866"/>
            <a:ext cx="6832600" cy="5969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097641" y="3112727"/>
            <a:ext cx="2317010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latin typeface="Calibri"/>
                <a:cs typeface="Calibri"/>
              </a:rPr>
              <a:t>2-years EFS: 93%</a:t>
            </a:r>
          </a:p>
          <a:p>
            <a:r>
              <a:rPr lang="it-IT" sz="2400" b="1" dirty="0" smtClean="0">
                <a:latin typeface="Calibri"/>
                <a:cs typeface="Calibri"/>
              </a:rPr>
              <a:t>4-years EFS: 88%</a:t>
            </a:r>
            <a:endParaRPr lang="it-IT" sz="2400" b="1" dirty="0">
              <a:latin typeface="Calibri"/>
              <a:cs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9141" y="1624631"/>
            <a:ext cx="2929007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b="1" dirty="0" smtClean="0"/>
              <a:t>60 </a:t>
            </a:r>
            <a:r>
              <a:rPr lang="it-IT" b="1" dirty="0" err="1" smtClean="0"/>
              <a:t>pts</a:t>
            </a:r>
            <a:endParaRPr lang="it-IT" b="1" dirty="0" smtClean="0"/>
          </a:p>
          <a:p>
            <a:pPr>
              <a:lnSpc>
                <a:spcPct val="120000"/>
              </a:lnSpc>
            </a:pPr>
            <a:r>
              <a:rPr lang="it-IT" b="1" dirty="0" smtClean="0"/>
              <a:t>MALT </a:t>
            </a:r>
            <a:r>
              <a:rPr lang="it-IT" b="1" dirty="0" err="1" smtClean="0"/>
              <a:t>any</a:t>
            </a:r>
            <a:r>
              <a:rPr lang="it-IT" b="1" dirty="0" smtClean="0"/>
              <a:t> site, </a:t>
            </a:r>
            <a:r>
              <a:rPr lang="it-IT" b="1" dirty="0" err="1" smtClean="0"/>
              <a:t>any</a:t>
            </a:r>
            <a:r>
              <a:rPr lang="it-IT" b="1" dirty="0" smtClean="0"/>
              <a:t> stage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56562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1663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PLL: Take home </a:t>
            </a:r>
            <a:r>
              <a:rPr lang="it-IT" sz="3200" b="1" dirty="0" err="1" smtClean="0">
                <a:solidFill>
                  <a:srgbClr val="FF0000"/>
                </a:solidFill>
              </a:rPr>
              <a:t>messages</a:t>
            </a:r>
            <a:r>
              <a:rPr lang="it-IT" sz="3200" b="1" dirty="0" smtClean="0">
                <a:solidFill>
                  <a:srgbClr val="FF0000"/>
                </a:solidFill>
              </a:rPr>
              <a:t> (1)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836712"/>
            <a:ext cx="8712968" cy="583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Malattia </a:t>
            </a:r>
            <a:r>
              <a:rPr lang="it-IT" sz="2400" u="sng" dirty="0" smtClean="0">
                <a:solidFill>
                  <a:srgbClr val="000090"/>
                </a:solidFill>
              </a:rPr>
              <a:t>rara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Presentazione clinica e </a:t>
            </a:r>
            <a:r>
              <a:rPr lang="it-IT" sz="2400" dirty="0" err="1" smtClean="0">
                <a:solidFill>
                  <a:srgbClr val="000090"/>
                </a:solidFill>
              </a:rPr>
              <a:t>Rx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u="sng" dirty="0" smtClean="0">
                <a:solidFill>
                  <a:srgbClr val="000090"/>
                </a:solidFill>
              </a:rPr>
              <a:t>non specifica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u="sng" dirty="0" smtClean="0">
                <a:solidFill>
                  <a:srgbClr val="000090"/>
                </a:solidFill>
              </a:rPr>
              <a:t>Diagnosi non sempre facile </a:t>
            </a:r>
            <a:r>
              <a:rPr lang="it-IT" sz="2400" dirty="0" smtClean="0">
                <a:solidFill>
                  <a:srgbClr val="000090"/>
                </a:solidFill>
              </a:rPr>
              <a:t>(DD con forme infiammatorie e/o altri</a:t>
            </a:r>
          </a:p>
          <a:p>
            <a:pPr>
              <a:lnSpc>
                <a:spcPct val="130000"/>
              </a:lnSpc>
            </a:pP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    linfomi)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u="sng" dirty="0" smtClean="0">
                <a:solidFill>
                  <a:srgbClr val="000090"/>
                </a:solidFill>
              </a:rPr>
              <a:t>Approccio multidisciplinare </a:t>
            </a:r>
            <a:r>
              <a:rPr lang="it-IT" sz="2400" dirty="0" smtClean="0">
                <a:solidFill>
                  <a:srgbClr val="000090"/>
                </a:solidFill>
              </a:rPr>
              <a:t>(pneumologo, ematologo, radiologo, patologo)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La diagnosi deve essere fatta mediante esame istologico</a:t>
            </a:r>
          </a:p>
          <a:p>
            <a:pPr>
              <a:lnSpc>
                <a:spcPct val="130000"/>
              </a:lnSpc>
            </a:pPr>
            <a:r>
              <a:rPr lang="it-IT" sz="2400" dirty="0" smtClean="0">
                <a:solidFill>
                  <a:srgbClr val="000090"/>
                </a:solidFill>
              </a:rPr>
              <a:t>     (</a:t>
            </a:r>
            <a:r>
              <a:rPr lang="it-IT" sz="2400" u="sng" dirty="0" smtClean="0">
                <a:solidFill>
                  <a:srgbClr val="000090"/>
                </a:solidFill>
              </a:rPr>
              <a:t>esame citologico non sufficiente</a:t>
            </a:r>
            <a:r>
              <a:rPr lang="it-IT" sz="240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Importanza valutazione da parte di </a:t>
            </a:r>
            <a:r>
              <a:rPr lang="it-IT" sz="2400" u="sng" dirty="0" smtClean="0">
                <a:solidFill>
                  <a:srgbClr val="000090"/>
                </a:solidFill>
              </a:rPr>
              <a:t>patologo esperto</a:t>
            </a:r>
            <a:r>
              <a:rPr lang="it-IT" sz="2400" dirty="0" smtClean="0">
                <a:solidFill>
                  <a:srgbClr val="000090"/>
                </a:solidFill>
              </a:rPr>
              <a:t> nella</a:t>
            </a:r>
          </a:p>
          <a:p>
            <a:pPr>
              <a:lnSpc>
                <a:spcPct val="130000"/>
              </a:lnSpc>
            </a:pP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    diagnostica dei linfomi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rgbClr val="000090"/>
                </a:solidFill>
              </a:rPr>
              <a:t>Stadiazione</a:t>
            </a:r>
            <a:r>
              <a:rPr lang="it-IT" sz="2400" dirty="0" smtClean="0">
                <a:solidFill>
                  <a:srgbClr val="000090"/>
                </a:solidFill>
              </a:rPr>
              <a:t> tradizionale (TAC e BOM</a:t>
            </a:r>
            <a:r>
              <a:rPr lang="it-IT" sz="2400" dirty="0" smtClean="0">
                <a:solidFill>
                  <a:srgbClr val="000090"/>
                </a:solidFill>
              </a:rPr>
              <a:t>); PET ?</a:t>
            </a:r>
            <a:endParaRPr lang="it-IT" sz="2400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PET nelle forme DLBCL</a:t>
            </a:r>
          </a:p>
        </p:txBody>
      </p:sp>
    </p:spTree>
    <p:extLst>
      <p:ext uri="{BB962C8B-B14F-4D97-AF65-F5344CB8AC3E}">
        <p14:creationId xmlns:p14="http://schemas.microsoft.com/office/powerpoint/2010/main" val="156962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1663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PLL: Take home </a:t>
            </a:r>
            <a:r>
              <a:rPr lang="it-IT" sz="3200" b="1" dirty="0" err="1" smtClean="0">
                <a:solidFill>
                  <a:srgbClr val="FF0000"/>
                </a:solidFill>
              </a:rPr>
              <a:t>messages</a:t>
            </a:r>
            <a:r>
              <a:rPr lang="it-IT" sz="3200" b="1" dirty="0" smtClean="0">
                <a:solidFill>
                  <a:srgbClr val="FF0000"/>
                </a:solidFill>
              </a:rPr>
              <a:t> (2)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980728"/>
            <a:ext cx="8969122" cy="5650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Le forme </a:t>
            </a:r>
            <a:r>
              <a:rPr lang="it-IT" sz="2400" u="sng" dirty="0" smtClean="0">
                <a:solidFill>
                  <a:srgbClr val="000090"/>
                </a:solidFill>
              </a:rPr>
              <a:t>BALT</a:t>
            </a:r>
            <a:r>
              <a:rPr lang="it-IT" sz="2400" dirty="0" smtClean="0">
                <a:solidFill>
                  <a:srgbClr val="000090"/>
                </a:solidFill>
              </a:rPr>
              <a:t> sono le più frequenti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Presentazione </a:t>
            </a:r>
            <a:r>
              <a:rPr lang="it-IT" sz="2400" u="sng" dirty="0" smtClean="0">
                <a:solidFill>
                  <a:srgbClr val="000090"/>
                </a:solidFill>
              </a:rPr>
              <a:t>indolente</a:t>
            </a:r>
            <a:r>
              <a:rPr lang="it-IT" sz="2400" dirty="0" smtClean="0">
                <a:solidFill>
                  <a:srgbClr val="000090"/>
                </a:solidFill>
              </a:rPr>
              <a:t>, </a:t>
            </a:r>
            <a:r>
              <a:rPr lang="it-IT" sz="2400" u="sng" dirty="0" smtClean="0">
                <a:solidFill>
                  <a:srgbClr val="000090"/>
                </a:solidFill>
              </a:rPr>
              <a:t>lunga sopravvivenza a prescindere dalla</a:t>
            </a:r>
          </a:p>
          <a:p>
            <a:pPr>
              <a:lnSpc>
                <a:spcPct val="130000"/>
              </a:lnSpc>
            </a:pPr>
            <a:r>
              <a:rPr lang="it-IT" sz="2400" dirty="0" smtClean="0">
                <a:solidFill>
                  <a:srgbClr val="000090"/>
                </a:solidFill>
              </a:rPr>
              <a:t>     </a:t>
            </a:r>
            <a:r>
              <a:rPr lang="it-IT" sz="2400" u="sng" dirty="0" smtClean="0">
                <a:solidFill>
                  <a:srgbClr val="000090"/>
                </a:solidFill>
              </a:rPr>
              <a:t>scelta terapeutica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Scelta terapeutica in base a caratteristiche del paziente e stadio</a:t>
            </a:r>
          </a:p>
          <a:p>
            <a:pPr>
              <a:lnSpc>
                <a:spcPct val="130000"/>
              </a:lnSpc>
            </a:pPr>
            <a:r>
              <a:rPr lang="it-IT" sz="2400" dirty="0">
                <a:solidFill>
                  <a:srgbClr val="000090"/>
                </a:solidFill>
              </a:rPr>
              <a:t> </a:t>
            </a:r>
            <a:r>
              <a:rPr lang="it-IT" sz="2400" dirty="0" smtClean="0">
                <a:solidFill>
                  <a:srgbClr val="000090"/>
                </a:solidFill>
              </a:rPr>
              <a:t>    malattia (</a:t>
            </a:r>
            <a:r>
              <a:rPr lang="it-IT" sz="2400" u="sng" dirty="0" smtClean="0">
                <a:solidFill>
                  <a:srgbClr val="000090"/>
                </a:solidFill>
              </a:rPr>
              <a:t>da osservazione a terapia sistemica</a:t>
            </a:r>
            <a:r>
              <a:rPr lang="it-IT" sz="2400" dirty="0" smtClean="0">
                <a:solidFill>
                  <a:srgbClr val="000090"/>
                </a:solidFill>
              </a:rPr>
              <a:t>)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Pochi studi controllati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err="1" smtClean="0">
                <a:solidFill>
                  <a:srgbClr val="000090"/>
                </a:solidFill>
              </a:rPr>
              <a:t>Bendamustina</a:t>
            </a:r>
            <a:r>
              <a:rPr lang="it-IT" sz="2400" dirty="0" smtClean="0">
                <a:solidFill>
                  <a:srgbClr val="000090"/>
                </a:solidFill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</a:rPr>
              <a:t>rituximab</a:t>
            </a:r>
            <a:r>
              <a:rPr lang="it-IT" sz="2400" dirty="0" smtClean="0">
                <a:solidFill>
                  <a:srgbClr val="000090"/>
                </a:solidFill>
              </a:rPr>
              <a:t> oggi probabilmente il programma </a:t>
            </a:r>
            <a:r>
              <a:rPr lang="it-IT" sz="2400" dirty="0" err="1" smtClean="0">
                <a:solidFill>
                  <a:srgbClr val="000090"/>
                </a:solidFill>
              </a:rPr>
              <a:t>tx</a:t>
            </a:r>
            <a:endParaRPr lang="it-IT" sz="2400" dirty="0" smtClean="0">
              <a:solidFill>
                <a:srgbClr val="000090"/>
              </a:solidFill>
            </a:endParaRPr>
          </a:p>
          <a:p>
            <a:pPr>
              <a:lnSpc>
                <a:spcPct val="130000"/>
              </a:lnSpc>
            </a:pPr>
            <a:r>
              <a:rPr lang="it-IT" sz="2400" dirty="0" smtClean="0">
                <a:solidFill>
                  <a:srgbClr val="000090"/>
                </a:solidFill>
              </a:rPr>
              <a:t>     più adottato ed efficace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Nuovi farmaci biologici disponibili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sz="2400" dirty="0" smtClean="0">
                <a:solidFill>
                  <a:srgbClr val="000090"/>
                </a:solidFill>
              </a:rPr>
              <a:t>Trattamento delle forme aggressive (DLBCL) = alle forme sistemiche</a:t>
            </a:r>
          </a:p>
          <a:p>
            <a:pPr>
              <a:lnSpc>
                <a:spcPct val="130000"/>
              </a:lnSpc>
            </a:pPr>
            <a:r>
              <a:rPr lang="it-IT" sz="2400" dirty="0" smtClean="0">
                <a:solidFill>
                  <a:srgbClr val="000090"/>
                </a:solidFill>
              </a:rPr>
              <a:t>     (R-CHOP)</a:t>
            </a:r>
            <a:endParaRPr lang="it-IT" dirty="0" smtClean="0">
              <a:solidFill>
                <a:srgbClr val="000090"/>
              </a:solidFill>
            </a:endParaRPr>
          </a:p>
          <a:p>
            <a:endParaRPr lang="it-IT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8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" y="35646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Characteristics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at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presentation</a:t>
            </a:r>
            <a:endParaRPr lang="it-IT" sz="32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251520" y="1292568"/>
            <a:ext cx="8712968" cy="2880320"/>
            <a:chOff x="251520" y="764704"/>
            <a:chExt cx="8712968" cy="2880320"/>
          </a:xfrm>
        </p:grpSpPr>
        <p:sp>
          <p:nvSpPr>
            <p:cNvPr id="4" name="Callout con freccia in giù 3"/>
            <p:cNvSpPr/>
            <p:nvPr/>
          </p:nvSpPr>
          <p:spPr>
            <a:xfrm>
              <a:off x="251520" y="764704"/>
              <a:ext cx="8712968" cy="2880320"/>
            </a:xfrm>
            <a:prstGeom prst="downArrowCallou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467545" y="1012085"/>
              <a:ext cx="83529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/>
                <a:buChar char="•"/>
              </a:pP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Incidental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finding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of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one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or more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pulmonary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lesions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(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asymptomatic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patient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)</a:t>
              </a:r>
              <a:endParaRPr lang="it-IT" sz="2800" dirty="0" smtClean="0">
                <a:solidFill>
                  <a:srgbClr val="002060"/>
                </a:solidFill>
                <a:ea typeface="Arial" charset="0"/>
                <a:cs typeface="Arial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Systemic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and/or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pulmonary</a:t>
              </a:r>
              <a:r>
                <a:rPr lang="it-IT" sz="2800" dirty="0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 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symp</a:t>
              </a:r>
              <a:r>
                <a:rPr lang="it-IT" sz="2800" dirty="0" err="1" smtClean="0">
                  <a:solidFill>
                    <a:srgbClr val="002060"/>
                  </a:solidFill>
                  <a:ea typeface="Arial" charset="0"/>
                  <a:cs typeface="Arial" charset="0"/>
                </a:rPr>
                <a:t>toms</a:t>
              </a:r>
              <a:endParaRPr lang="it-IT" sz="2800" dirty="0">
                <a:solidFill>
                  <a:srgbClr val="002060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179512" y="4460920"/>
            <a:ext cx="889247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Indolent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form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: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possible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presentation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with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either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modalities</a:t>
            </a:r>
            <a:endParaRPr lang="it-IT" sz="2400" dirty="0" smtClean="0">
              <a:solidFill>
                <a:schemeClr val="tx2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Aggressive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form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: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frequent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symptomatic</a:t>
            </a:r>
            <a:r>
              <a:rPr lang="it-IT" sz="2400" dirty="0" smtClean="0">
                <a:solidFill>
                  <a:schemeClr val="tx2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  <a:ea typeface="Arial" charset="0"/>
                <a:cs typeface="Arial" charset="0"/>
              </a:rPr>
              <a:t>presentation</a:t>
            </a:r>
            <a:endParaRPr lang="it-IT" sz="2400" dirty="0" smtClean="0">
              <a:solidFill>
                <a:schemeClr val="tx2"/>
              </a:solidFill>
              <a:ea typeface="Arial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6453336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9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3265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Possible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ea typeface="Arial" charset="0"/>
                <a:cs typeface="Arial" charset="0"/>
              </a:rPr>
              <a:t>s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ymptoms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at</a:t>
            </a:r>
            <a:r>
              <a:rPr lang="it-IT" sz="3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  <a:ea typeface="Arial" charset="0"/>
                <a:cs typeface="Arial" charset="0"/>
              </a:rPr>
              <a:t>presentation</a:t>
            </a:r>
            <a:endParaRPr lang="it-IT" sz="3200" b="1" dirty="0" smtClean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47664" y="1628800"/>
            <a:ext cx="4104456" cy="343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Cough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Fatigue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Weight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loss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Fever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Dyspnea</a:t>
            </a:r>
            <a:endParaRPr lang="it-IT" sz="2400" dirty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He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moptysis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Thoracic</a:t>
            </a:r>
            <a:r>
              <a:rPr lang="it-IT" sz="24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4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pain</a:t>
            </a:r>
            <a:endParaRPr lang="it-IT" sz="24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7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3999" cy="819944"/>
          </a:xfrm>
          <a:noFill/>
        </p:spPr>
        <p:txBody>
          <a:bodyPr lIns="92075" tIns="46038" rIns="92075" bIns="46038"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Distribution of non Hodgkin lymphoma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496944" cy="3510136"/>
          </a:xfrm>
          <a:noFill/>
        </p:spPr>
        <p:txBody>
          <a:bodyPr lIns="92075" tIns="46038" rIns="92075" bIns="46038"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smtClean="0">
                <a:solidFill>
                  <a:srgbClr val="000090"/>
                </a:solidFill>
              </a:rPr>
              <a:t>Diffuse large B-cell</a:t>
            </a:r>
            <a:r>
              <a:rPr lang="en-US" sz="2000" dirty="0" smtClean="0">
                <a:solidFill>
                  <a:srgbClr val="000090"/>
                </a:solidFill>
              </a:rPr>
              <a:t>		</a:t>
            </a:r>
            <a:r>
              <a:rPr lang="en-US" sz="2000" b="1" dirty="0" smtClean="0">
                <a:solidFill>
                  <a:srgbClr val="000090"/>
                </a:solidFill>
              </a:rPr>
              <a:t>30.6%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Follicular			22.1%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smtClean="0">
                <a:solidFill>
                  <a:srgbClr val="000090"/>
                </a:solidFill>
              </a:rPr>
              <a:t>MALT				7.6% (</a:t>
            </a:r>
            <a:r>
              <a:rPr lang="en-US" sz="2000" b="1" u="sng" dirty="0" smtClean="0">
                <a:solidFill>
                  <a:srgbClr val="000090"/>
                </a:solidFill>
              </a:rPr>
              <a:t>la forma </a:t>
            </a:r>
            <a:r>
              <a:rPr lang="en-US" sz="2000" b="1" u="sng" dirty="0" err="1" smtClean="0">
                <a:solidFill>
                  <a:srgbClr val="000090"/>
                </a:solidFill>
              </a:rPr>
              <a:t>più</a:t>
            </a:r>
            <a:r>
              <a:rPr lang="en-US" sz="2000" b="1" u="sng" dirty="0" smtClean="0">
                <a:solidFill>
                  <a:srgbClr val="000090"/>
                </a:solidFill>
              </a:rPr>
              <a:t> </a:t>
            </a:r>
            <a:r>
              <a:rPr lang="en-US" sz="2000" b="1" u="sng" dirty="0" err="1" smtClean="0">
                <a:solidFill>
                  <a:srgbClr val="000090"/>
                </a:solidFill>
              </a:rPr>
              <a:t>frequente</a:t>
            </a:r>
            <a:r>
              <a:rPr lang="en-US" sz="2000" b="1" u="sng" dirty="0" smtClean="0">
                <a:solidFill>
                  <a:srgbClr val="000090"/>
                </a:solidFill>
              </a:rPr>
              <a:t> di PPL= BALT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Peripheral T-cell			7.0%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Small B-lymphocytic		6.7%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Mantle cell			6.0%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Primary </a:t>
            </a:r>
            <a:r>
              <a:rPr lang="en-US" sz="2000" dirty="0" err="1" smtClean="0">
                <a:solidFill>
                  <a:srgbClr val="000090"/>
                </a:solidFill>
              </a:rPr>
              <a:t>mediastinal</a:t>
            </a:r>
            <a:r>
              <a:rPr lang="en-US" sz="2000" dirty="0" smtClean="0">
                <a:solidFill>
                  <a:srgbClr val="000090"/>
                </a:solidFill>
              </a:rPr>
              <a:t> large B-cell	2.4%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Others				17.6%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                        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292080" y="6381328"/>
            <a:ext cx="381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NHL Classification Project Blood: </a:t>
            </a:r>
            <a:r>
              <a:rPr lang="en-US" dirty="0" smtClean="0">
                <a:solidFill>
                  <a:srgbClr val="000090"/>
                </a:solidFill>
              </a:rPr>
              <a:t>1997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7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1176"/>
            <a:ext cx="9144000" cy="739552"/>
          </a:xfrm>
        </p:spPr>
        <p:txBody>
          <a:bodyPr/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MALT lymphoma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144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>
                <a:solidFill>
                  <a:srgbClr val="000090"/>
                </a:solidFill>
              </a:rPr>
              <a:t>GI Tract				50%</a:t>
            </a:r>
          </a:p>
          <a:p>
            <a:pPr lvl="1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</a:rPr>
              <a:t>Stomach				34%</a:t>
            </a:r>
          </a:p>
          <a:p>
            <a:pPr lvl="1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</a:rPr>
              <a:t>Intestine	  	     		  8%</a:t>
            </a:r>
          </a:p>
          <a:p>
            <a:pPr lvl="1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</a:rPr>
              <a:t>Stomach &amp; intestine  	  	4%</a:t>
            </a:r>
          </a:p>
          <a:p>
            <a:pPr lvl="1">
              <a:buFontTx/>
              <a:buChar char="•"/>
            </a:pPr>
            <a:r>
              <a:rPr lang="en-GB" sz="2200" dirty="0" smtClean="0">
                <a:solidFill>
                  <a:srgbClr val="000090"/>
                </a:solidFill>
              </a:rPr>
              <a:t>GI &amp; non-GI	      	  	4%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Head &amp; Neck				11%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Skin					10%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Orbit					10%</a:t>
            </a:r>
          </a:p>
          <a:p>
            <a:r>
              <a:rPr lang="en-GB" sz="2200" b="1" dirty="0" smtClean="0">
                <a:solidFill>
                  <a:srgbClr val="FF0000"/>
                </a:solidFill>
              </a:rPr>
              <a:t>Lung	(BALT)			  	9%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Thyroid			  	  4%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Breast				  3%</a:t>
            </a:r>
          </a:p>
          <a:p>
            <a:r>
              <a:rPr lang="en-GB" sz="2200" dirty="0" smtClean="0">
                <a:solidFill>
                  <a:srgbClr val="000090"/>
                </a:solidFill>
              </a:rPr>
              <a:t>Multiple non-GI	 		  3%</a:t>
            </a:r>
            <a:endParaRPr lang="en-GB" sz="2000" dirty="0" smtClean="0">
              <a:solidFill>
                <a:srgbClr val="000090"/>
              </a:solidFill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076056" y="6453336"/>
            <a:ext cx="4006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dirty="0" err="1">
                <a:solidFill>
                  <a:srgbClr val="000090"/>
                </a:solidFill>
                <a:latin typeface="+mn-lt"/>
              </a:rPr>
              <a:t>Thieblement</a:t>
            </a:r>
            <a:r>
              <a:rPr lang="en-GB" sz="1400" dirty="0">
                <a:solidFill>
                  <a:srgbClr val="000090"/>
                </a:solidFill>
                <a:latin typeface="+mn-lt"/>
              </a:rPr>
              <a:t> &amp; </a:t>
            </a:r>
            <a:r>
              <a:rPr lang="en-GB" sz="1400" dirty="0" err="1">
                <a:solidFill>
                  <a:srgbClr val="000090"/>
                </a:solidFill>
                <a:latin typeface="+mn-lt"/>
              </a:rPr>
              <a:t>Coiffier</a:t>
            </a:r>
            <a:r>
              <a:rPr lang="en-GB" sz="1400" dirty="0">
                <a:solidFill>
                  <a:srgbClr val="00009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000090"/>
                </a:solidFill>
                <a:latin typeface="+mn-lt"/>
              </a:rPr>
              <a:t>2004, </a:t>
            </a:r>
            <a:r>
              <a:rPr lang="it-IT" sz="1400" dirty="0">
                <a:solidFill>
                  <a:srgbClr val="000090"/>
                </a:solidFill>
                <a:latin typeface="+mn-lt"/>
              </a:rPr>
              <a:t>Zucca et al Blood </a:t>
            </a:r>
            <a:r>
              <a:rPr lang="it-IT" sz="1400" dirty="0" smtClean="0">
                <a:solidFill>
                  <a:srgbClr val="000090"/>
                </a:solidFill>
                <a:latin typeface="+mn-lt"/>
              </a:rPr>
              <a:t>2003</a:t>
            </a:r>
            <a:endParaRPr lang="it-IT" sz="1400" dirty="0">
              <a:solidFill>
                <a:srgbClr val="000090"/>
              </a:solidFill>
              <a:latin typeface="+mn-lt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003818"/>
              </p:ext>
            </p:extLst>
          </p:nvPr>
        </p:nvGraphicFramePr>
        <p:xfrm>
          <a:off x="6012160" y="1196752"/>
          <a:ext cx="2664296" cy="383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Image" r:id="rId3" imgW="10204024" imgH="15337804" progId="Photoshop.Image.4">
                  <p:embed/>
                </p:oleObj>
              </mc:Choice>
              <mc:Fallback>
                <p:oleObj name="Image" r:id="rId3" imgW="10204024" imgH="15337804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1196752"/>
                        <a:ext cx="2664296" cy="3834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6992308" y="5271591"/>
            <a:ext cx="826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BALT</a:t>
            </a:r>
            <a:endParaRPr lang="it-IT" sz="2400" dirty="0">
              <a:solidFill>
                <a:srgbClr val="00009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2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864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it-IT" dirty="0">
                <a:solidFill>
                  <a:srgbClr val="FF0000"/>
                </a:solidFill>
              </a:rPr>
              <a:t>B</a:t>
            </a:r>
            <a:r>
              <a:rPr lang="it-IT" dirty="0" smtClean="0">
                <a:solidFill>
                  <a:srgbClr val="FF0000"/>
                </a:solidFill>
              </a:rPr>
              <a:t>ALT </a:t>
            </a:r>
            <a:r>
              <a:rPr lang="it-IT" sz="3200" dirty="0" err="1" smtClean="0">
                <a:solidFill>
                  <a:srgbClr val="FF0000"/>
                </a:solidFill>
                <a:latin typeface="+mn-lt"/>
              </a:rPr>
              <a:t>lymphoma</a:t>
            </a:r>
            <a:endParaRPr lang="it-IT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908720"/>
            <a:ext cx="8712968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B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ALT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lymphoma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is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the </a:t>
            </a:r>
            <a:r>
              <a:rPr lang="it-IT" sz="2000" b="1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most</a:t>
            </a:r>
            <a:r>
              <a:rPr lang="it-IT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common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type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of PPL (70-80%)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SEER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registry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between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2001-2009; 8821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extranodal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MALT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were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registered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and 680 (</a:t>
            </a:r>
            <a:r>
              <a:rPr lang="it-IT" sz="2000" b="1" dirty="0">
                <a:solidFill>
                  <a:srgbClr val="000090"/>
                </a:solidFill>
                <a:ea typeface="Arial" charset="0"/>
                <a:cs typeface="Arial" charset="0"/>
              </a:rPr>
              <a:t>8</a:t>
            </a:r>
            <a:r>
              <a:rPr lang="it-IT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%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)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were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pulmonary</a:t>
            </a:r>
            <a:endParaRPr lang="it-IT" sz="2000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Slighly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more common in </a:t>
            </a:r>
            <a:r>
              <a:rPr lang="it-IT" sz="2000" b="1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females</a:t>
            </a:r>
            <a:endParaRPr lang="it-IT" sz="2000" b="1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Associated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with </a:t>
            </a:r>
            <a:r>
              <a:rPr lang="it-IT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autoimmune </a:t>
            </a:r>
            <a:r>
              <a:rPr lang="it-IT" sz="2000" b="1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disease</a:t>
            </a:r>
            <a:r>
              <a:rPr lang="it-IT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(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Sjogren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syndrome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Monoclonal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gammapathy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may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be associate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it-IT" sz="2000" b="1" dirty="0" smtClean="0">
                <a:solidFill>
                  <a:srgbClr val="000090"/>
                </a:solidFill>
                <a:ea typeface="Arial" charset="0"/>
                <a:cs typeface="Arial" charset="0"/>
              </a:rPr>
              <a:t>30% </a:t>
            </a:r>
            <a:r>
              <a:rPr lang="it-IT" sz="2000" b="1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asymptomatic</a:t>
            </a:r>
            <a:endParaRPr lang="it-IT" sz="2000" b="1" dirty="0" smtClean="0">
              <a:solidFill>
                <a:srgbClr val="000090"/>
              </a:solidFill>
              <a:ea typeface="Arial" charset="0"/>
              <a:cs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it-IT" sz="2000" b="1" dirty="0" err="1">
                <a:solidFill>
                  <a:srgbClr val="000090"/>
                </a:solidFill>
                <a:ea typeface="Arial" charset="0"/>
                <a:cs typeface="Arial" charset="0"/>
              </a:rPr>
              <a:t>Histologic</a:t>
            </a:r>
            <a:r>
              <a:rPr lang="it-IT" sz="2000" b="1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b="1" dirty="0" err="1">
                <a:solidFill>
                  <a:srgbClr val="000090"/>
                </a:solidFill>
                <a:ea typeface="Arial" charset="0"/>
                <a:cs typeface="Arial" charset="0"/>
              </a:rPr>
              <a:t>transformation</a:t>
            </a:r>
            <a:r>
              <a:rPr lang="it-IT" sz="2000" b="1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of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pulmonary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B</a:t>
            </a:r>
            <a:r>
              <a:rPr lang="it-IT" sz="2000" dirty="0" smtClean="0">
                <a:solidFill>
                  <a:srgbClr val="000090"/>
                </a:solidFill>
                <a:ea typeface="Arial" charset="0"/>
                <a:cs typeface="Arial" charset="0"/>
              </a:rPr>
              <a:t>ALT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lymphoma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into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high grade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tumor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has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been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revealed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in </a:t>
            </a:r>
            <a:r>
              <a:rPr lang="it-IT" sz="2000" dirty="0" err="1">
                <a:solidFill>
                  <a:srgbClr val="000090"/>
                </a:solidFill>
                <a:ea typeface="Arial" charset="0"/>
                <a:cs typeface="Arial" charset="0"/>
              </a:rPr>
              <a:t>approximately</a:t>
            </a:r>
            <a:r>
              <a:rPr lang="it-IT" sz="2000" dirty="0">
                <a:solidFill>
                  <a:srgbClr val="000090"/>
                </a:solidFill>
                <a:ea typeface="Arial" charset="0"/>
                <a:cs typeface="Arial" charset="0"/>
              </a:rPr>
              <a:t> 15% of </a:t>
            </a:r>
            <a:r>
              <a:rPr lang="it-IT" sz="2000" dirty="0" err="1" smtClean="0">
                <a:solidFill>
                  <a:srgbClr val="000090"/>
                </a:solidFill>
                <a:ea typeface="Arial" charset="0"/>
                <a:cs typeface="Arial" charset="0"/>
              </a:rPr>
              <a:t>cases</a:t>
            </a:r>
            <a:endParaRPr lang="it-IT" sz="2000" dirty="0">
              <a:solidFill>
                <a:srgbClr val="000090"/>
              </a:solidFill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6433591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90"/>
                </a:solidFill>
              </a:rPr>
              <a:t>SC Ematologia, ASUITS</a:t>
            </a:r>
            <a:endParaRPr lang="it-IT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60648"/>
            <a:ext cx="8774091" cy="15121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28184" y="6518092"/>
            <a:ext cx="2905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90"/>
                </a:solidFill>
              </a:rPr>
              <a:t>Sammassimo</a:t>
            </a:r>
            <a:r>
              <a:rPr lang="it-IT" sz="1400" dirty="0" smtClean="0">
                <a:solidFill>
                  <a:srgbClr val="000090"/>
                </a:solidFill>
              </a:rPr>
              <a:t> et al </a:t>
            </a:r>
            <a:r>
              <a:rPr lang="it-IT" sz="1400" dirty="0" err="1" smtClean="0">
                <a:solidFill>
                  <a:srgbClr val="000090"/>
                </a:solidFill>
              </a:rPr>
              <a:t>Hemat</a:t>
            </a:r>
            <a:r>
              <a:rPr lang="it-IT" sz="1400" dirty="0" smtClean="0">
                <a:solidFill>
                  <a:srgbClr val="000090"/>
                </a:solidFill>
              </a:rPr>
              <a:t> </a:t>
            </a:r>
            <a:r>
              <a:rPr lang="it-IT" sz="1400" dirty="0" err="1" smtClean="0">
                <a:solidFill>
                  <a:srgbClr val="000090"/>
                </a:solidFill>
              </a:rPr>
              <a:t>Oncol</a:t>
            </a:r>
            <a:r>
              <a:rPr lang="it-IT" sz="1400" dirty="0" smtClean="0">
                <a:solidFill>
                  <a:srgbClr val="000090"/>
                </a:solidFill>
              </a:rPr>
              <a:t> 2016 </a:t>
            </a:r>
            <a:endParaRPr lang="it-IT" sz="1400" dirty="0">
              <a:solidFill>
                <a:srgbClr val="00009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844823"/>
            <a:ext cx="4248472" cy="4801119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H="1">
            <a:off x="4716016" y="2852936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H="1">
            <a:off x="4716016" y="342900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4716016" y="479715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4716016" y="530120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>
            <a:off x="4716016" y="630932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87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8139</TotalTime>
  <Words>1649</Words>
  <Application>Microsoft Macintosh PowerPoint</Application>
  <PresentationFormat>Presentazione su schermo (4:3)</PresentationFormat>
  <Paragraphs>314</Paragraphs>
  <Slides>37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0" baseType="lpstr">
      <vt:lpstr>Tema di Office</vt:lpstr>
      <vt:lpstr>Default Design</vt:lpstr>
      <vt:lpstr>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Distribution of non Hodgkin lymphoma </vt:lpstr>
      <vt:lpstr>MALT lymphoma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Precursors of MALT lymphoma</vt:lpstr>
      <vt:lpstr>Pulmonary MALT lymphoma and  Achromobacter (Alcaligenes) Xylosoxidans</vt:lpstr>
      <vt:lpstr>Presentazione di PowerPoint</vt:lpstr>
      <vt:lpstr>Extranodal Lymphoma Survival by histology and site in the IELSG series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Final Trial Profile </vt:lpstr>
      <vt:lpstr>IELSG-19 trial- Treatment arms (452 patients enrolled)</vt:lpstr>
      <vt:lpstr>Event-Free Survival</vt:lpstr>
      <vt:lpstr>Overall Survival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vpoletti</dc:creator>
  <cp:lastModifiedBy>Francesco Zaja</cp:lastModifiedBy>
  <cp:revision>215</cp:revision>
  <dcterms:created xsi:type="dcterms:W3CDTF">2012-10-08T20:04:41Z</dcterms:created>
  <dcterms:modified xsi:type="dcterms:W3CDTF">2019-04-01T21:24:47Z</dcterms:modified>
</cp:coreProperties>
</file>