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68" r:id="rId4"/>
    <p:sldId id="259" r:id="rId5"/>
    <p:sldId id="261" r:id="rId6"/>
    <p:sldId id="262" r:id="rId7"/>
    <p:sldId id="260" r:id="rId8"/>
    <p:sldId id="276" r:id="rId9"/>
    <p:sldId id="264" r:id="rId10"/>
    <p:sldId id="266" r:id="rId11"/>
    <p:sldId id="270" r:id="rId12"/>
    <p:sldId id="272" r:id="rId13"/>
    <p:sldId id="275" r:id="rId14"/>
    <p:sldId id="273" r:id="rId15"/>
    <p:sldId id="269" r:id="rId16"/>
    <p:sldId id="274" r:id="rId1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8000"/>
    <a:srgbClr val="660033"/>
    <a:srgbClr val="777777"/>
    <a:srgbClr val="666699"/>
    <a:srgbClr val="FFFFFF"/>
    <a:srgbClr val="996633"/>
    <a:srgbClr val="86868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40C6E8A-6D88-4308-BA46-848F9CABDA56}" type="datetimeFigureOut">
              <a:rPr lang="it-IT"/>
              <a:pPr>
                <a:defRPr/>
              </a:pPr>
              <a:t>28/03/2012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D141372-12A8-4A61-9641-49BDC718A004}"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1434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D6AEB6-1F7A-45C2-95C7-F61F47E061FC}" type="slidenum">
              <a:rPr lang="it-IT" smtClean="0"/>
              <a:pPr/>
              <a:t>8</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434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D6AEB6-1F7A-45C2-95C7-F61F47E061FC}" type="slidenum">
              <a:rPr lang="it-IT" smtClean="0"/>
              <a:pPr/>
              <a:t>11</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434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D6AEB6-1F7A-45C2-95C7-F61F47E061FC}" type="slidenum">
              <a:rPr lang="it-IT" smtClean="0"/>
              <a:pPr/>
              <a:t>12</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434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D6AEB6-1F7A-45C2-95C7-F61F47E061FC}" type="slidenum">
              <a:rPr lang="it-IT" smtClean="0"/>
              <a:pPr/>
              <a:t>14</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434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D6AEB6-1F7A-45C2-95C7-F61F47E061FC}" type="slidenum">
              <a:rPr lang="it-IT" smtClean="0"/>
              <a:pPr/>
              <a:t>16</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D3ACEAD-8505-4F51-99F1-E741FD0D5887}"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F2F7A17-B7B5-486E-8AAA-1A5692AD9BF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119A4FE-E151-4F0F-83C5-26810EACCFF7}"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06E640F-2C46-4D94-BFE2-6CECC8570A43}"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092E32A-F434-4B0D-AE69-3B7CD3E87BA2}"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41520481-BDF3-4DBA-B6B1-065A1F855A3C}"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98E39803-244D-4D92-843A-96AB022B9975}"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4F06FF07-C56A-4C63-BA64-8BD9213680E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9B2E4CBC-FA89-48FF-84E5-26A6CF65F505}"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EB552D8-4B09-4C1C-B9F3-420371B176C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235DA8B8-0F5A-4BFA-9E46-980BA7F366AF}"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B04C829-8039-4161-B980-466DE4FF2617}"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4"/>
          <p:cNvPicPr>
            <a:picLocks noChangeAspect="1" noChangeArrowheads="1"/>
          </p:cNvPicPr>
          <p:nvPr/>
        </p:nvPicPr>
        <p:blipFill>
          <a:blip r:embed="rId2" cstate="print"/>
          <a:srcRect/>
          <a:stretch>
            <a:fillRect/>
          </a:stretch>
        </p:blipFill>
        <p:spPr bwMode="auto">
          <a:xfrm>
            <a:off x="1487488" y="44624"/>
            <a:ext cx="3895725" cy="4067175"/>
          </a:xfrm>
          <a:prstGeom prst="rect">
            <a:avLst/>
          </a:prstGeom>
          <a:noFill/>
          <a:ln w="9525">
            <a:noFill/>
            <a:miter lim="800000"/>
            <a:headEnd/>
            <a:tailEnd/>
          </a:ln>
        </p:spPr>
      </p:pic>
      <p:sp>
        <p:nvSpPr>
          <p:cNvPr id="9" name="Rettangolo 8"/>
          <p:cNvSpPr/>
          <p:nvPr/>
        </p:nvSpPr>
        <p:spPr>
          <a:xfrm>
            <a:off x="357158" y="751648"/>
            <a:ext cx="3021789" cy="923330"/>
          </a:xfrm>
          <a:prstGeom prst="rect">
            <a:avLst/>
          </a:prstGeom>
          <a:noFill/>
        </p:spPr>
        <p:txBody>
          <a:bodyPr wrap="none">
            <a:spAutoFit/>
          </a:bodyPr>
          <a:lstStyle/>
          <a:p>
            <a:pPr algn="ctr">
              <a:defRPr/>
            </a:pPr>
            <a:r>
              <a:rPr lang="it-IT"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…errore…</a:t>
            </a:r>
            <a:endParaRPr lang="it-IT"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
        <p:nvSpPr>
          <p:cNvPr id="10" name="Rettangolo 9"/>
          <p:cNvSpPr/>
          <p:nvPr/>
        </p:nvSpPr>
        <p:spPr>
          <a:xfrm>
            <a:off x="5214942" y="1603540"/>
            <a:ext cx="2984600" cy="923330"/>
          </a:xfrm>
          <a:prstGeom prst="rect">
            <a:avLst/>
          </a:prstGeom>
          <a:noFill/>
        </p:spPr>
        <p:txBody>
          <a:bodyPr wrap="none">
            <a:spAutoFit/>
          </a:bodyPr>
          <a:lstStyle/>
          <a:p>
            <a:pPr algn="ctr">
              <a:defRPr/>
            </a:pPr>
            <a:r>
              <a:rPr lang="it-IT"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…errare…</a:t>
            </a:r>
            <a:endParaRPr lang="it-IT"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
        <p:nvSpPr>
          <p:cNvPr id="11" name="Rettangolo 10"/>
          <p:cNvSpPr/>
          <p:nvPr/>
        </p:nvSpPr>
        <p:spPr>
          <a:xfrm>
            <a:off x="4214810" y="3032300"/>
            <a:ext cx="3513334" cy="923330"/>
          </a:xfrm>
          <a:prstGeom prst="rect">
            <a:avLst/>
          </a:prstGeom>
          <a:noFill/>
        </p:spPr>
        <p:txBody>
          <a:bodyPr wrap="none">
            <a:spAutoFit/>
          </a:bodyPr>
          <a:lstStyle/>
          <a:p>
            <a:pPr algn="ctr">
              <a:defRPr/>
            </a:pPr>
            <a:r>
              <a:rPr lang="it-IT"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…errando…</a:t>
            </a:r>
            <a:endParaRPr lang="it-IT"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pic>
        <p:nvPicPr>
          <p:cNvPr id="4102" name="Picture 2" descr="Mario Negri - Istituto di Ricerche Farmacologiche"/>
          <p:cNvPicPr>
            <a:picLocks noChangeAspect="1" noChangeArrowheads="1"/>
          </p:cNvPicPr>
          <p:nvPr/>
        </p:nvPicPr>
        <p:blipFill>
          <a:blip r:embed="rId3" cstate="print"/>
          <a:srcRect/>
          <a:stretch>
            <a:fillRect/>
          </a:stretch>
        </p:blipFill>
        <p:spPr bwMode="auto">
          <a:xfrm>
            <a:off x="5822950" y="214313"/>
            <a:ext cx="3040063" cy="714375"/>
          </a:xfrm>
          <a:prstGeom prst="rect">
            <a:avLst/>
          </a:prstGeom>
          <a:noFill/>
          <a:ln w="9525">
            <a:noFill/>
            <a:miter lim="800000"/>
            <a:headEnd/>
            <a:tailEnd/>
          </a:ln>
        </p:spPr>
      </p:pic>
      <p:sp>
        <p:nvSpPr>
          <p:cNvPr id="13" name="Rectangle 1026"/>
          <p:cNvSpPr txBox="1">
            <a:spLocks noChangeArrowheads="1"/>
          </p:cNvSpPr>
          <p:nvPr/>
        </p:nvSpPr>
        <p:spPr bwMode="auto">
          <a:xfrm>
            <a:off x="539553" y="4365104"/>
            <a:ext cx="7664846" cy="1077218"/>
          </a:xfrm>
          <a:prstGeom prst="rect">
            <a:avLst/>
          </a:prstGeom>
          <a:noFill/>
          <a:ln w="9525">
            <a:noFill/>
            <a:miter lim="800000"/>
            <a:headEnd/>
            <a:tailEnd/>
          </a:ln>
          <a:effectLst/>
        </p:spPr>
        <p:txBody>
          <a:bodyPr wrap="square" anchor="ctr">
            <a:spAutoFit/>
          </a:bodyPr>
          <a:lstStyle/>
          <a:p>
            <a:pPr algn="ctr">
              <a:defRPr/>
            </a:pPr>
            <a:r>
              <a:rPr lang="it-IT" sz="3200" b="1" kern="0" dirty="0" smtClean="0">
                <a:latin typeface="Tahoma" pitchFamily="34" charset="0"/>
                <a:ea typeface="+mj-ea"/>
                <a:cs typeface="Tahoma" pitchFamily="34" charset="0"/>
              </a:rPr>
              <a:t>La ricerca dell’errore in medicina: un’opportunità da non perdere</a:t>
            </a:r>
            <a:endParaRPr lang="it-IT" sz="3200" b="1" kern="0" dirty="0">
              <a:latin typeface="Tahoma" pitchFamily="34" charset="0"/>
              <a:ea typeface="+mj-ea"/>
              <a:cs typeface="Tahoma" pitchFamily="34" charset="0"/>
            </a:endParaRPr>
          </a:p>
        </p:txBody>
      </p:sp>
      <p:sp>
        <p:nvSpPr>
          <p:cNvPr id="4104" name="Text Box 5"/>
          <p:cNvSpPr txBox="1">
            <a:spLocks noChangeArrowheads="1"/>
          </p:cNvSpPr>
          <p:nvPr/>
        </p:nvSpPr>
        <p:spPr bwMode="auto">
          <a:xfrm>
            <a:off x="1500188" y="6037263"/>
            <a:ext cx="5543550" cy="677862"/>
          </a:xfrm>
          <a:prstGeom prst="rect">
            <a:avLst/>
          </a:prstGeom>
          <a:noFill/>
          <a:ln w="9525">
            <a:noFill/>
            <a:miter lim="800000"/>
            <a:headEnd/>
            <a:tailEnd/>
          </a:ln>
        </p:spPr>
        <p:txBody>
          <a:bodyPr>
            <a:spAutoFit/>
          </a:bodyPr>
          <a:lstStyle/>
          <a:p>
            <a:pPr algn="ctr">
              <a:lnSpc>
                <a:spcPct val="50000"/>
              </a:lnSpc>
              <a:spcBef>
                <a:spcPct val="50000"/>
              </a:spcBef>
            </a:pPr>
            <a:r>
              <a:rPr lang="it-IT" sz="2000" b="1"/>
              <a:t>Guido Bertolini</a:t>
            </a:r>
          </a:p>
          <a:p>
            <a:pPr algn="ctr">
              <a:lnSpc>
                <a:spcPct val="50000"/>
              </a:lnSpc>
              <a:spcBef>
                <a:spcPct val="50000"/>
              </a:spcBef>
            </a:pPr>
            <a:r>
              <a:rPr lang="it-IT" sz="1400"/>
              <a:t>Centro di Coordinamento GiViTI</a:t>
            </a:r>
          </a:p>
          <a:p>
            <a:pPr algn="ctr">
              <a:lnSpc>
                <a:spcPct val="50000"/>
              </a:lnSpc>
              <a:spcBef>
                <a:spcPct val="50000"/>
              </a:spcBef>
            </a:pPr>
            <a:r>
              <a:rPr lang="it-IT" sz="1400"/>
              <a:t>Laboratorio di Epidemiologia Clinica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sellaDiTesto 8"/>
          <p:cNvSpPr txBox="1">
            <a:spLocks noChangeArrowheads="1"/>
          </p:cNvSpPr>
          <p:nvPr/>
        </p:nvSpPr>
        <p:spPr bwMode="auto">
          <a:xfrm>
            <a:off x="1857375" y="285750"/>
            <a:ext cx="5357813" cy="646113"/>
          </a:xfrm>
          <a:prstGeom prst="rect">
            <a:avLst/>
          </a:prstGeom>
          <a:noFill/>
          <a:ln w="38100" cap="rnd">
            <a:noFill/>
            <a:miter lim="800000"/>
            <a:headEnd/>
            <a:tailEnd/>
          </a:ln>
        </p:spPr>
        <p:txBody>
          <a:bodyPr>
            <a:spAutoFit/>
          </a:bodyPr>
          <a:lstStyle/>
          <a:p>
            <a:pPr algn="ctr"/>
            <a:r>
              <a:rPr lang="it-IT" sz="3600" b="1">
                <a:latin typeface="Calibri" pitchFamily="34" charset="0"/>
              </a:rPr>
              <a:t>3 livelli di attività umana</a:t>
            </a:r>
          </a:p>
        </p:txBody>
      </p:sp>
      <p:sp>
        <p:nvSpPr>
          <p:cNvPr id="5" name="CasellaDiTesto 4"/>
          <p:cNvSpPr txBox="1">
            <a:spLocks noChangeArrowheads="1"/>
          </p:cNvSpPr>
          <p:nvPr/>
        </p:nvSpPr>
        <p:spPr bwMode="auto">
          <a:xfrm>
            <a:off x="714375" y="787400"/>
            <a:ext cx="7527925" cy="5078413"/>
          </a:xfrm>
          <a:prstGeom prst="rect">
            <a:avLst/>
          </a:prstGeom>
          <a:solidFill>
            <a:schemeClr val="bg1"/>
          </a:solidFill>
          <a:ln w="38100" cap="rnd">
            <a:noFill/>
            <a:miter lim="800000"/>
            <a:headEnd/>
            <a:tailEnd/>
          </a:ln>
        </p:spPr>
        <p:txBody>
          <a:bodyPr wrap="none">
            <a:spAutoFit/>
          </a:bodyPr>
          <a:lstStyle/>
          <a:p>
            <a:pPr marL="742950" indent="-742950">
              <a:lnSpc>
                <a:spcPct val="300000"/>
              </a:lnSpc>
              <a:buFont typeface="Arial" charset="0"/>
              <a:buAutoNum type="arabicPeriod"/>
            </a:pPr>
            <a:r>
              <a:rPr lang="it-IT" sz="3600" b="1" dirty="0">
                <a:solidFill>
                  <a:srgbClr val="0070C0"/>
                </a:solidFill>
                <a:latin typeface="Calibri" pitchFamily="34" charset="0"/>
              </a:rPr>
              <a:t>Basata su attività/capacità/schemi</a:t>
            </a:r>
          </a:p>
          <a:p>
            <a:pPr marL="742950" indent="-742950">
              <a:lnSpc>
                <a:spcPct val="300000"/>
              </a:lnSpc>
              <a:buFont typeface="Arial" charset="0"/>
              <a:buAutoNum type="arabicPeriod"/>
            </a:pPr>
            <a:r>
              <a:rPr lang="it-IT" sz="3600" b="1" dirty="0">
                <a:solidFill>
                  <a:srgbClr val="0070C0"/>
                </a:solidFill>
                <a:latin typeface="Calibri" pitchFamily="34" charset="0"/>
              </a:rPr>
              <a:t>Basata su regole</a:t>
            </a:r>
          </a:p>
          <a:p>
            <a:pPr marL="742950" indent="-742950">
              <a:lnSpc>
                <a:spcPct val="300000"/>
              </a:lnSpc>
              <a:buFont typeface="Arial" charset="0"/>
              <a:buAutoNum type="arabicPeriod"/>
            </a:pPr>
            <a:r>
              <a:rPr lang="it-IT" sz="3600" b="1" dirty="0">
                <a:solidFill>
                  <a:srgbClr val="0070C0"/>
                </a:solidFill>
                <a:latin typeface="Calibri" pitchFamily="34" charset="0"/>
              </a:rPr>
              <a:t>Basata su conoscenze</a:t>
            </a:r>
          </a:p>
        </p:txBody>
      </p:sp>
      <p:sp>
        <p:nvSpPr>
          <p:cNvPr id="10" name="CasellaDiTesto 9"/>
          <p:cNvSpPr txBox="1"/>
          <p:nvPr/>
        </p:nvSpPr>
        <p:spPr>
          <a:xfrm>
            <a:off x="5032227" y="3750131"/>
            <a:ext cx="1988045" cy="830997"/>
          </a:xfrm>
          <a:prstGeom prst="rect">
            <a:avLst/>
          </a:prstGeom>
          <a:solidFill>
            <a:srgbClr val="FFFFFF">
              <a:alpha val="0"/>
            </a:srgbClr>
          </a:solidFill>
          <a:ln w="38100" cap="rnd">
            <a:noFill/>
          </a:ln>
        </p:spPr>
        <p:txBody>
          <a:bodyPr wrap="none">
            <a:spAutoFit/>
          </a:bodyPr>
          <a:lstStyle/>
          <a:p>
            <a:pPr marL="742950" indent="-742950">
              <a:defRPr/>
            </a:pPr>
            <a:r>
              <a:rPr lang="it-IT" sz="4800" b="1" dirty="0">
                <a:ln>
                  <a:solidFill>
                    <a:srgbClr val="C00000"/>
                  </a:solidFill>
                </a:ln>
                <a:solidFill>
                  <a:srgbClr val="FF0000"/>
                </a:solidFill>
                <a:latin typeface="Calibri" pitchFamily="34" charset="0"/>
              </a:rPr>
              <a:t>sbaglio</a:t>
            </a:r>
          </a:p>
        </p:txBody>
      </p:sp>
      <p:sp>
        <p:nvSpPr>
          <p:cNvPr id="11" name="CasellaDiTesto 10"/>
          <p:cNvSpPr txBox="1"/>
          <p:nvPr/>
        </p:nvSpPr>
        <p:spPr>
          <a:xfrm>
            <a:off x="3403335" y="5589240"/>
            <a:ext cx="1778051" cy="830997"/>
          </a:xfrm>
          <a:prstGeom prst="rect">
            <a:avLst/>
          </a:prstGeom>
          <a:solidFill>
            <a:srgbClr val="FFFFFF">
              <a:alpha val="0"/>
            </a:srgbClr>
          </a:solidFill>
          <a:ln w="38100" cap="rnd">
            <a:noFill/>
          </a:ln>
        </p:spPr>
        <p:txBody>
          <a:bodyPr wrap="none">
            <a:spAutoFit/>
          </a:bodyPr>
          <a:lstStyle/>
          <a:p>
            <a:pPr marL="742950" indent="-742950">
              <a:defRPr/>
            </a:pPr>
            <a:r>
              <a:rPr lang="it-IT" sz="4800" b="1" dirty="0">
                <a:ln>
                  <a:solidFill>
                    <a:srgbClr val="C00000"/>
                  </a:solidFill>
                </a:ln>
                <a:solidFill>
                  <a:srgbClr val="FF0000"/>
                </a:solidFill>
                <a:latin typeface="Calibri" pitchFamily="34" charset="0"/>
              </a:rPr>
              <a:t>errore</a:t>
            </a:r>
          </a:p>
        </p:txBody>
      </p:sp>
      <p:sp>
        <p:nvSpPr>
          <p:cNvPr id="6" name="CasellaDiTesto 5"/>
          <p:cNvSpPr txBox="1"/>
          <p:nvPr/>
        </p:nvSpPr>
        <p:spPr>
          <a:xfrm>
            <a:off x="6529868" y="2060848"/>
            <a:ext cx="1614032" cy="830997"/>
          </a:xfrm>
          <a:prstGeom prst="rect">
            <a:avLst/>
          </a:prstGeom>
          <a:solidFill>
            <a:srgbClr val="FFFFFF">
              <a:alpha val="0"/>
            </a:srgbClr>
          </a:solidFill>
          <a:ln w="38100" cap="rnd">
            <a:noFill/>
          </a:ln>
        </p:spPr>
        <p:txBody>
          <a:bodyPr wrap="none">
            <a:spAutoFit/>
          </a:bodyPr>
          <a:lstStyle/>
          <a:p>
            <a:pPr marL="742950" indent="-742950">
              <a:defRPr/>
            </a:pPr>
            <a:r>
              <a:rPr lang="it-IT" sz="4800" b="1" dirty="0">
                <a:ln>
                  <a:solidFill>
                    <a:srgbClr val="C00000"/>
                  </a:solidFill>
                </a:ln>
                <a:solidFill>
                  <a:srgbClr val="FF0000"/>
                </a:solidFill>
                <a:latin typeface="Calibri" pitchFamily="34" charset="0"/>
              </a:rPr>
              <a:t>svista</a:t>
            </a:r>
          </a:p>
        </p:txBody>
      </p:sp>
      <p:sp>
        <p:nvSpPr>
          <p:cNvPr id="12" name="Rettangolo 11"/>
          <p:cNvSpPr>
            <a:spLocks noChangeArrowheads="1"/>
          </p:cNvSpPr>
          <p:nvPr/>
        </p:nvSpPr>
        <p:spPr bwMode="auto">
          <a:xfrm>
            <a:off x="4741863" y="2214563"/>
            <a:ext cx="1436687" cy="584200"/>
          </a:xfrm>
          <a:prstGeom prst="rect">
            <a:avLst/>
          </a:prstGeom>
          <a:noFill/>
          <a:ln w="9525">
            <a:noFill/>
            <a:miter lim="800000"/>
            <a:headEnd/>
            <a:tailEnd/>
          </a:ln>
        </p:spPr>
        <p:txBody>
          <a:bodyPr wrap="none">
            <a:spAutoFit/>
          </a:bodyPr>
          <a:lstStyle/>
          <a:p>
            <a:r>
              <a:rPr lang="it-IT" sz="3200" b="1">
                <a:solidFill>
                  <a:srgbClr val="660033"/>
                </a:solidFill>
                <a:latin typeface="Calibri" pitchFamily="34" charset="0"/>
              </a:rPr>
              <a:t>routine</a:t>
            </a:r>
            <a:endParaRPr lang="it-IT" sz="3200"/>
          </a:p>
        </p:txBody>
      </p:sp>
      <p:sp>
        <p:nvSpPr>
          <p:cNvPr id="13" name="Rettangolo 12"/>
          <p:cNvSpPr>
            <a:spLocks noChangeArrowheads="1"/>
          </p:cNvSpPr>
          <p:nvPr/>
        </p:nvSpPr>
        <p:spPr bwMode="auto">
          <a:xfrm>
            <a:off x="6072188" y="2286000"/>
            <a:ext cx="463550" cy="461963"/>
          </a:xfrm>
          <a:prstGeom prst="rect">
            <a:avLst/>
          </a:prstGeom>
          <a:noFill/>
          <a:ln w="9525">
            <a:noFill/>
            <a:miter lim="800000"/>
            <a:headEnd/>
            <a:tailEnd/>
          </a:ln>
        </p:spPr>
        <p:txBody>
          <a:bodyPr wrap="none">
            <a:spAutoFit/>
          </a:bodyPr>
          <a:lstStyle/>
          <a:p>
            <a:r>
              <a:rPr lang="it-IT" sz="2400" b="1">
                <a:solidFill>
                  <a:srgbClr val="660033"/>
                </a:solidFill>
                <a:latin typeface="Calibri" pitchFamily="34" charset="0"/>
              </a:rPr>
              <a:t>→</a:t>
            </a:r>
            <a:endParaRPr lang="it-IT" sz="2400"/>
          </a:p>
        </p:txBody>
      </p:sp>
      <p:sp>
        <p:nvSpPr>
          <p:cNvPr id="14" name="Rettangolo 13"/>
          <p:cNvSpPr>
            <a:spLocks noChangeArrowheads="1"/>
          </p:cNvSpPr>
          <p:nvPr/>
        </p:nvSpPr>
        <p:spPr bwMode="auto">
          <a:xfrm>
            <a:off x="3103413" y="3916363"/>
            <a:ext cx="1660525" cy="584200"/>
          </a:xfrm>
          <a:prstGeom prst="rect">
            <a:avLst/>
          </a:prstGeom>
          <a:noFill/>
          <a:ln w="9525">
            <a:noFill/>
            <a:miter lim="800000"/>
            <a:headEnd/>
            <a:tailEnd/>
          </a:ln>
        </p:spPr>
        <p:txBody>
          <a:bodyPr wrap="none">
            <a:spAutoFit/>
          </a:bodyPr>
          <a:lstStyle/>
          <a:p>
            <a:r>
              <a:rPr lang="it-IT" sz="3200" b="1" dirty="0">
                <a:solidFill>
                  <a:srgbClr val="660033"/>
                </a:solidFill>
                <a:latin typeface="Calibri" pitchFamily="34" charset="0"/>
              </a:rPr>
              <a:t>esercizio</a:t>
            </a:r>
            <a:endParaRPr lang="it-IT" sz="3200" dirty="0"/>
          </a:p>
        </p:txBody>
      </p:sp>
      <p:sp>
        <p:nvSpPr>
          <p:cNvPr id="15" name="Rettangolo 14"/>
          <p:cNvSpPr>
            <a:spLocks noChangeArrowheads="1"/>
          </p:cNvSpPr>
          <p:nvPr/>
        </p:nvSpPr>
        <p:spPr bwMode="auto">
          <a:xfrm>
            <a:off x="4640113" y="3987800"/>
            <a:ext cx="463550" cy="460375"/>
          </a:xfrm>
          <a:prstGeom prst="rect">
            <a:avLst/>
          </a:prstGeom>
          <a:noFill/>
          <a:ln w="9525">
            <a:noFill/>
            <a:miter lim="800000"/>
            <a:headEnd/>
            <a:tailEnd/>
          </a:ln>
        </p:spPr>
        <p:txBody>
          <a:bodyPr wrap="none">
            <a:spAutoFit/>
          </a:bodyPr>
          <a:lstStyle/>
          <a:p>
            <a:r>
              <a:rPr lang="it-IT" sz="2400" b="1">
                <a:solidFill>
                  <a:srgbClr val="660033"/>
                </a:solidFill>
                <a:latin typeface="Calibri" pitchFamily="34" charset="0"/>
              </a:rPr>
              <a:t>→</a:t>
            </a:r>
            <a:endParaRPr lang="it-IT" sz="2400"/>
          </a:p>
        </p:txBody>
      </p:sp>
      <p:sp>
        <p:nvSpPr>
          <p:cNvPr id="16" name="Rettangolo 15"/>
          <p:cNvSpPr>
            <a:spLocks noChangeArrowheads="1"/>
          </p:cNvSpPr>
          <p:nvPr/>
        </p:nvSpPr>
        <p:spPr bwMode="auto">
          <a:xfrm>
            <a:off x="1331640" y="5725120"/>
            <a:ext cx="1828800" cy="584200"/>
          </a:xfrm>
          <a:prstGeom prst="rect">
            <a:avLst/>
          </a:prstGeom>
          <a:noFill/>
          <a:ln w="9525">
            <a:noFill/>
            <a:miter lim="800000"/>
            <a:headEnd/>
            <a:tailEnd/>
          </a:ln>
        </p:spPr>
        <p:txBody>
          <a:bodyPr wrap="none">
            <a:spAutoFit/>
          </a:bodyPr>
          <a:lstStyle/>
          <a:p>
            <a:r>
              <a:rPr lang="it-IT" sz="3200" b="1" dirty="0">
                <a:solidFill>
                  <a:srgbClr val="660033"/>
                </a:solidFill>
                <a:latin typeface="Calibri" pitchFamily="34" charset="0"/>
              </a:rPr>
              <a:t>problema</a:t>
            </a:r>
            <a:endParaRPr lang="it-IT" sz="3200" dirty="0"/>
          </a:p>
        </p:txBody>
      </p:sp>
      <p:sp>
        <p:nvSpPr>
          <p:cNvPr id="17" name="Rettangolo 16"/>
          <p:cNvSpPr>
            <a:spLocks noChangeArrowheads="1"/>
          </p:cNvSpPr>
          <p:nvPr/>
        </p:nvSpPr>
        <p:spPr bwMode="auto">
          <a:xfrm>
            <a:off x="3011215" y="5796558"/>
            <a:ext cx="463550" cy="460375"/>
          </a:xfrm>
          <a:prstGeom prst="rect">
            <a:avLst/>
          </a:prstGeom>
          <a:noFill/>
          <a:ln w="9525">
            <a:noFill/>
            <a:miter lim="800000"/>
            <a:headEnd/>
            <a:tailEnd/>
          </a:ln>
        </p:spPr>
        <p:txBody>
          <a:bodyPr wrap="none">
            <a:spAutoFit/>
          </a:bodyPr>
          <a:lstStyle/>
          <a:p>
            <a:r>
              <a:rPr lang="it-IT" sz="2400" b="1">
                <a:solidFill>
                  <a:srgbClr val="660033"/>
                </a:solidFill>
                <a:latin typeface="Calibri" pitchFamily="34" charset="0"/>
              </a:rPr>
              <a:t>→</a:t>
            </a:r>
            <a:endParaRPr lang="it-IT" sz="2400"/>
          </a:p>
        </p:txBody>
      </p:sp>
      <p:pic>
        <p:nvPicPr>
          <p:cNvPr id="11277" name="Picture 2"/>
          <p:cNvPicPr>
            <a:picLocks noChangeAspect="1" noChangeArrowheads="1"/>
          </p:cNvPicPr>
          <p:nvPr/>
        </p:nvPicPr>
        <p:blipFill>
          <a:blip r:embed="rId2" cstate="print"/>
          <a:srcRect/>
          <a:stretch>
            <a:fillRect/>
          </a:stretch>
        </p:blipFill>
        <p:spPr bwMode="auto">
          <a:xfrm>
            <a:off x="0" y="0"/>
            <a:ext cx="604838" cy="342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wipe(left)">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par>
                          <p:cTn id="18" fill="hold">
                            <p:stCondLst>
                              <p:cond delay="500"/>
                            </p:stCondLst>
                            <p:childTnLst>
                              <p:par>
                                <p:cTn id="19" presetID="23" presetClass="entr" presetSubtype="16" fill="hold" grpId="0" nodeType="after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wipe(left)">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Effect transition="in" filter="wipe(left)">
                                      <p:cBhvr>
                                        <p:cTn id="32" dur="500"/>
                                        <p:tgtEl>
                                          <p:spTgt spid="1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par>
                          <p:cTn id="38" fill="hold">
                            <p:stCondLst>
                              <p:cond delay="500"/>
                            </p:stCondLst>
                            <p:childTnLst>
                              <p:par>
                                <p:cTn id="39" presetID="23" presetClass="entr" presetSubtype="16"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Effect transition="in" filter="wipe(left)">
                                      <p:cBhvr>
                                        <p:cTn id="47" dur="500"/>
                                        <p:tgtEl>
                                          <p:spTgt spid="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6">
                                            <p:txEl>
                                              <p:pRg st="0" end="0"/>
                                            </p:txEl>
                                          </p:spTgt>
                                        </p:tgtEl>
                                        <p:attrNameLst>
                                          <p:attrName>style.visibility</p:attrName>
                                        </p:attrNameLst>
                                      </p:cBhvr>
                                      <p:to>
                                        <p:strVal val="visible"/>
                                      </p:to>
                                    </p:set>
                                    <p:animEffect transition="in" filter="wipe(left)">
                                      <p:cBhvr>
                                        <p:cTn id="52" dur="500"/>
                                        <p:tgtEl>
                                          <p:spTgt spid="1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left)">
                                      <p:cBhvr>
                                        <p:cTn id="57" dur="500"/>
                                        <p:tgtEl>
                                          <p:spTgt spid="17"/>
                                        </p:tgtEl>
                                      </p:cBhvr>
                                    </p:animEffect>
                                  </p:childTnLst>
                                </p:cTn>
                              </p:par>
                            </p:childTnLst>
                          </p:cTn>
                        </p:par>
                        <p:par>
                          <p:cTn id="58" fill="hold">
                            <p:stCondLst>
                              <p:cond delay="500"/>
                            </p:stCondLst>
                            <p:childTnLst>
                              <p:par>
                                <p:cTn id="59" presetID="23" presetClass="entr" presetSubtype="16"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0" grpId="0" animBg="1"/>
      <p:bldP spid="11" grpId="0" animBg="1"/>
      <p:bldP spid="6" grpId="0" build="p"/>
      <p:bldP spid="12" grpId="0" build="p" bldLvl="5"/>
      <p:bldP spid="13" grpId="0"/>
      <p:bldP spid="14" grpId="0" build="p" bldLvl="5"/>
      <p:bldP spid="15" grpId="0"/>
      <p:bldP spid="16" grpId="0" build="p" bldLvl="5"/>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a:spLocks noChangeArrowheads="1"/>
          </p:cNvSpPr>
          <p:nvPr/>
        </p:nvSpPr>
        <p:spPr bwMode="auto">
          <a:xfrm>
            <a:off x="4929188" y="2571750"/>
            <a:ext cx="3571875" cy="646113"/>
          </a:xfrm>
          <a:prstGeom prst="rect">
            <a:avLst/>
          </a:prstGeom>
          <a:noFill/>
          <a:ln w="38100" cap="sq">
            <a:solidFill>
              <a:srgbClr val="7030A0"/>
            </a:solidFill>
            <a:bevel/>
            <a:headEnd/>
            <a:tailEnd/>
          </a:ln>
        </p:spPr>
        <p:txBody>
          <a:bodyPr>
            <a:spAutoFit/>
          </a:bodyPr>
          <a:lstStyle/>
          <a:p>
            <a:pPr algn="ctr"/>
            <a:r>
              <a:rPr lang="it-IT" sz="3600" b="1">
                <a:solidFill>
                  <a:srgbClr val="7030A0"/>
                </a:solidFill>
                <a:latin typeface="Tahoma" pitchFamily="34" charset="0"/>
                <a:cs typeface="Tahoma" pitchFamily="34" charset="0"/>
              </a:rPr>
              <a:t>modalità</a:t>
            </a:r>
          </a:p>
        </p:txBody>
      </p:sp>
      <p:sp>
        <p:nvSpPr>
          <p:cNvPr id="10" name="CasellaDiTesto 9"/>
          <p:cNvSpPr txBox="1">
            <a:spLocks noChangeArrowheads="1"/>
          </p:cNvSpPr>
          <p:nvPr/>
        </p:nvSpPr>
        <p:spPr bwMode="auto">
          <a:xfrm>
            <a:off x="500063" y="1225550"/>
            <a:ext cx="3786187" cy="5632450"/>
          </a:xfrm>
          <a:prstGeom prst="rect">
            <a:avLst/>
          </a:prstGeom>
          <a:solidFill>
            <a:schemeClr val="bg1"/>
          </a:solidFill>
          <a:ln w="38100" cap="rnd">
            <a:noFill/>
            <a:miter lim="800000"/>
            <a:headEnd/>
            <a:tailEnd/>
          </a:ln>
        </p:spPr>
        <p:txBody>
          <a:bodyPr>
            <a:spAutoFit/>
          </a:bodyPr>
          <a:lstStyle/>
          <a:p>
            <a:pPr>
              <a:lnSpc>
                <a:spcPct val="200000"/>
              </a:lnSpc>
              <a:buFont typeface="Calibri" pitchFamily="34" charset="0"/>
              <a:buChar char="•"/>
            </a:pPr>
            <a:r>
              <a:rPr lang="it-IT" sz="3600" b="1" dirty="0">
                <a:solidFill>
                  <a:srgbClr val="7030A0"/>
                </a:solidFill>
                <a:latin typeface="Calibri" pitchFamily="34" charset="0"/>
              </a:rPr>
              <a:t> di osservazione</a:t>
            </a:r>
          </a:p>
          <a:p>
            <a:pPr>
              <a:lnSpc>
                <a:spcPct val="200000"/>
              </a:lnSpc>
              <a:buFont typeface="Calibri" pitchFamily="34" charset="0"/>
              <a:buChar char="•"/>
            </a:pPr>
            <a:r>
              <a:rPr lang="it-IT" sz="3600" b="1" dirty="0">
                <a:solidFill>
                  <a:srgbClr val="7030A0"/>
                </a:solidFill>
                <a:latin typeface="Calibri" pitchFamily="34" charset="0"/>
              </a:rPr>
              <a:t> di logica</a:t>
            </a:r>
          </a:p>
          <a:p>
            <a:pPr>
              <a:lnSpc>
                <a:spcPct val="200000"/>
              </a:lnSpc>
              <a:buFont typeface="Calibri" pitchFamily="34" charset="0"/>
              <a:buChar char="•"/>
            </a:pPr>
            <a:r>
              <a:rPr lang="it-IT" sz="3600" b="1" dirty="0">
                <a:solidFill>
                  <a:srgbClr val="7030A0"/>
                </a:solidFill>
                <a:latin typeface="Calibri" pitchFamily="34" charset="0"/>
              </a:rPr>
              <a:t> di valutazione</a:t>
            </a:r>
          </a:p>
          <a:p>
            <a:pPr>
              <a:lnSpc>
                <a:spcPct val="200000"/>
              </a:lnSpc>
              <a:buFont typeface="Calibri" pitchFamily="34" charset="0"/>
              <a:buChar char="•"/>
            </a:pPr>
            <a:r>
              <a:rPr lang="it-IT" sz="3600" b="1" dirty="0">
                <a:solidFill>
                  <a:srgbClr val="7030A0"/>
                </a:solidFill>
                <a:latin typeface="Calibri" pitchFamily="34" charset="0"/>
              </a:rPr>
              <a:t> di relazione</a:t>
            </a:r>
          </a:p>
          <a:p>
            <a:pPr>
              <a:lnSpc>
                <a:spcPct val="200000"/>
              </a:lnSpc>
              <a:buFont typeface="Calibri" pitchFamily="34" charset="0"/>
              <a:buChar char="•"/>
            </a:pPr>
            <a:r>
              <a:rPr lang="it-IT" sz="3600" b="1" dirty="0">
                <a:solidFill>
                  <a:srgbClr val="7030A0"/>
                </a:solidFill>
                <a:latin typeface="Calibri" pitchFamily="34" charset="0"/>
              </a:rPr>
              <a:t> di esecuzione</a:t>
            </a:r>
          </a:p>
        </p:txBody>
      </p:sp>
      <p:sp>
        <p:nvSpPr>
          <p:cNvPr id="9232" name="CasellaDiTesto 1"/>
          <p:cNvSpPr txBox="1">
            <a:spLocks noChangeArrowheads="1"/>
          </p:cNvSpPr>
          <p:nvPr/>
        </p:nvSpPr>
        <p:spPr bwMode="auto">
          <a:xfrm>
            <a:off x="1857375" y="285750"/>
            <a:ext cx="5357813" cy="1200150"/>
          </a:xfrm>
          <a:prstGeom prst="rect">
            <a:avLst/>
          </a:prstGeom>
          <a:noFill/>
          <a:ln w="38100" cap="rnd">
            <a:noFill/>
            <a:miter lim="800000"/>
            <a:headEnd/>
            <a:tailEnd/>
          </a:ln>
        </p:spPr>
        <p:txBody>
          <a:bodyPr>
            <a:spAutoFit/>
          </a:bodyPr>
          <a:lstStyle/>
          <a:p>
            <a:pPr algn="ctr"/>
            <a:r>
              <a:rPr lang="it-IT" sz="3600" b="1">
                <a:latin typeface="Calibri" pitchFamily="34" charset="0"/>
              </a:rPr>
              <a:t>5 assi classificativi dell’errore in medicina</a:t>
            </a:r>
          </a:p>
        </p:txBody>
      </p:sp>
      <p:pic>
        <p:nvPicPr>
          <p:cNvPr id="9233" name="Picture 2"/>
          <p:cNvPicPr>
            <a:picLocks noChangeAspect="1" noChangeArrowheads="1"/>
          </p:cNvPicPr>
          <p:nvPr/>
        </p:nvPicPr>
        <p:blipFill>
          <a:blip r:embed="rId3" cstate="print"/>
          <a:srcRect/>
          <a:stretch>
            <a:fillRect/>
          </a:stretch>
        </p:blipFill>
        <p:spPr bwMode="auto">
          <a:xfrm>
            <a:off x="0" y="0"/>
            <a:ext cx="604838" cy="342900"/>
          </a:xfrm>
          <a:prstGeom prst="rect">
            <a:avLst/>
          </a:prstGeom>
          <a:noFill/>
          <a:ln w="9525">
            <a:noFill/>
            <a:miter lim="800000"/>
            <a:headEnd/>
            <a:tailEnd/>
          </a:ln>
        </p:spPr>
      </p:pic>
      <p:sp>
        <p:nvSpPr>
          <p:cNvPr id="7" name="Ovale 6"/>
          <p:cNvSpPr/>
          <p:nvPr/>
        </p:nvSpPr>
        <p:spPr>
          <a:xfrm>
            <a:off x="323528" y="2636912"/>
            <a:ext cx="2448272" cy="86409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0" presetClass="entr" presetSubtype="0" fill="hold" grpId="1"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heel(1)">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1"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a:spLocks noChangeArrowheads="1"/>
          </p:cNvSpPr>
          <p:nvPr/>
        </p:nvSpPr>
        <p:spPr bwMode="auto">
          <a:xfrm>
            <a:off x="1940223" y="1712997"/>
            <a:ext cx="5944145" cy="4524315"/>
          </a:xfrm>
          <a:prstGeom prst="rect">
            <a:avLst/>
          </a:prstGeom>
          <a:solidFill>
            <a:schemeClr val="bg1"/>
          </a:solidFill>
          <a:ln w="38100" cap="rnd">
            <a:noFill/>
            <a:miter lim="800000"/>
            <a:headEnd/>
            <a:tailEnd/>
          </a:ln>
        </p:spPr>
        <p:txBody>
          <a:bodyPr wrap="square">
            <a:spAutoFit/>
          </a:bodyPr>
          <a:lstStyle/>
          <a:p>
            <a:pPr>
              <a:lnSpc>
                <a:spcPct val="200000"/>
              </a:lnSpc>
              <a:buFont typeface="Calibri" pitchFamily="34" charset="0"/>
              <a:buChar char="•"/>
            </a:pPr>
            <a:r>
              <a:rPr lang="it-IT" sz="3600" b="1" dirty="0" smtClean="0">
                <a:solidFill>
                  <a:srgbClr val="008000"/>
                </a:solidFill>
                <a:latin typeface="Calibri" pitchFamily="34" charset="0"/>
              </a:rPr>
              <a:t> …</a:t>
            </a:r>
          </a:p>
          <a:p>
            <a:pPr>
              <a:lnSpc>
                <a:spcPct val="200000"/>
              </a:lnSpc>
              <a:buFont typeface="Calibri" pitchFamily="34" charset="0"/>
              <a:buChar char="•"/>
            </a:pPr>
            <a:r>
              <a:rPr lang="it-IT" sz="3600" b="1" dirty="0" smtClean="0">
                <a:solidFill>
                  <a:srgbClr val="008000"/>
                </a:solidFill>
                <a:latin typeface="Calibri" pitchFamily="34" charset="0"/>
              </a:rPr>
              <a:t> attaccamento all’ipotesi</a:t>
            </a:r>
          </a:p>
          <a:p>
            <a:pPr>
              <a:lnSpc>
                <a:spcPct val="200000"/>
              </a:lnSpc>
              <a:buFont typeface="Calibri" pitchFamily="34" charset="0"/>
              <a:buChar char="•"/>
            </a:pPr>
            <a:r>
              <a:rPr lang="it-IT" sz="3600" b="1" dirty="0" smtClean="0">
                <a:solidFill>
                  <a:srgbClr val="008000"/>
                </a:solidFill>
                <a:latin typeface="Calibri" pitchFamily="34" charset="0"/>
              </a:rPr>
              <a:t> ancoraggio</a:t>
            </a:r>
            <a:endParaRPr lang="it-IT" sz="3600" b="1" dirty="0">
              <a:solidFill>
                <a:srgbClr val="008000"/>
              </a:solidFill>
              <a:latin typeface="Calibri" pitchFamily="34" charset="0"/>
            </a:endParaRPr>
          </a:p>
          <a:p>
            <a:pPr>
              <a:lnSpc>
                <a:spcPct val="200000"/>
              </a:lnSpc>
              <a:buFont typeface="Calibri" pitchFamily="34" charset="0"/>
              <a:buChar char="•"/>
            </a:pPr>
            <a:r>
              <a:rPr lang="it-IT" sz="3600" b="1" dirty="0" smtClean="0">
                <a:solidFill>
                  <a:srgbClr val="008000"/>
                </a:solidFill>
                <a:latin typeface="Calibri" pitchFamily="34" charset="0"/>
              </a:rPr>
              <a:t>eccesso di informazione</a:t>
            </a:r>
            <a:endParaRPr lang="it-IT" sz="3600" b="1" dirty="0">
              <a:solidFill>
                <a:srgbClr val="008000"/>
              </a:solidFill>
              <a:latin typeface="Calibri" pitchFamily="34" charset="0"/>
            </a:endParaRPr>
          </a:p>
        </p:txBody>
      </p:sp>
      <p:sp>
        <p:nvSpPr>
          <p:cNvPr id="9232" name="CasellaDiTesto 1"/>
          <p:cNvSpPr txBox="1">
            <a:spLocks noChangeArrowheads="1"/>
          </p:cNvSpPr>
          <p:nvPr/>
        </p:nvSpPr>
        <p:spPr bwMode="auto">
          <a:xfrm>
            <a:off x="1857375" y="285750"/>
            <a:ext cx="5357813" cy="1200329"/>
          </a:xfrm>
          <a:prstGeom prst="rect">
            <a:avLst/>
          </a:prstGeom>
          <a:noFill/>
          <a:ln w="38100" cap="rnd">
            <a:noFill/>
            <a:miter lim="800000"/>
            <a:headEnd/>
            <a:tailEnd/>
          </a:ln>
        </p:spPr>
        <p:txBody>
          <a:bodyPr>
            <a:spAutoFit/>
          </a:bodyPr>
          <a:lstStyle/>
          <a:p>
            <a:pPr algn="ctr"/>
            <a:r>
              <a:rPr lang="it-IT" sz="3600" b="1" dirty="0" smtClean="0">
                <a:latin typeface="Calibri" pitchFamily="34" charset="0"/>
              </a:rPr>
              <a:t>Alcuni trabocchetti per le decisioni “logiche”</a:t>
            </a:r>
            <a:endParaRPr lang="it-IT" sz="3600" b="1" dirty="0">
              <a:latin typeface="Calibri" pitchFamily="34" charset="0"/>
            </a:endParaRPr>
          </a:p>
        </p:txBody>
      </p:sp>
      <p:pic>
        <p:nvPicPr>
          <p:cNvPr id="9233" name="Picture 2"/>
          <p:cNvPicPr>
            <a:picLocks noChangeAspect="1" noChangeArrowheads="1"/>
          </p:cNvPicPr>
          <p:nvPr/>
        </p:nvPicPr>
        <p:blipFill>
          <a:blip r:embed="rId3" cstate="print"/>
          <a:srcRect/>
          <a:stretch>
            <a:fillRect/>
          </a:stretch>
        </p:blipFill>
        <p:spPr bwMode="auto">
          <a:xfrm>
            <a:off x="0" y="0"/>
            <a:ext cx="604838" cy="342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p:cNvPicPr>
            <a:picLocks noChangeAspect="1" noChangeArrowheads="1"/>
          </p:cNvPicPr>
          <p:nvPr/>
        </p:nvPicPr>
        <p:blipFill>
          <a:blip r:embed="rId2" cstate="print"/>
          <a:srcRect/>
          <a:stretch>
            <a:fillRect/>
          </a:stretch>
        </p:blipFill>
        <p:spPr bwMode="auto">
          <a:xfrm>
            <a:off x="2627784" y="6309320"/>
            <a:ext cx="3609975" cy="428625"/>
          </a:xfrm>
          <a:prstGeom prst="rect">
            <a:avLst/>
          </a:prstGeom>
          <a:noFill/>
          <a:ln w="9525">
            <a:noFill/>
            <a:miter lim="800000"/>
            <a:headEnd/>
            <a:tailEnd/>
          </a:ln>
        </p:spPr>
      </p:pic>
      <p:pic>
        <p:nvPicPr>
          <p:cNvPr id="2" name="Picture 2"/>
          <p:cNvPicPr>
            <a:picLocks noChangeAspect="1" noChangeArrowheads="1"/>
          </p:cNvPicPr>
          <p:nvPr/>
        </p:nvPicPr>
        <p:blipFill>
          <a:blip r:embed="rId3" cstate="print"/>
          <a:srcRect/>
          <a:stretch>
            <a:fillRect/>
          </a:stretch>
        </p:blipFill>
        <p:spPr bwMode="auto">
          <a:xfrm>
            <a:off x="1403647" y="0"/>
            <a:ext cx="6751333" cy="6237311"/>
          </a:xfrm>
          <a:prstGeom prst="rect">
            <a:avLst/>
          </a:prstGeom>
          <a:noFill/>
          <a:ln w="9525">
            <a:noFill/>
            <a:miter lim="800000"/>
            <a:headEnd/>
            <a:tailEnd/>
          </a:ln>
        </p:spPr>
      </p:pic>
      <p:pic>
        <p:nvPicPr>
          <p:cNvPr id="17413" name="Picture 5"/>
          <p:cNvPicPr>
            <a:picLocks noChangeAspect="1" noChangeArrowheads="1"/>
          </p:cNvPicPr>
          <p:nvPr/>
        </p:nvPicPr>
        <p:blipFill>
          <a:blip r:embed="rId4" cstate="print"/>
          <a:srcRect/>
          <a:stretch>
            <a:fillRect/>
          </a:stretch>
        </p:blipFill>
        <p:spPr bwMode="auto">
          <a:xfrm>
            <a:off x="2195736" y="6286374"/>
            <a:ext cx="1363182" cy="5270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a:spLocks noChangeArrowheads="1"/>
          </p:cNvSpPr>
          <p:nvPr/>
        </p:nvSpPr>
        <p:spPr bwMode="auto">
          <a:xfrm>
            <a:off x="755576" y="1807883"/>
            <a:ext cx="8064896" cy="754694"/>
          </a:xfrm>
          <a:prstGeom prst="rect">
            <a:avLst/>
          </a:prstGeom>
          <a:solidFill>
            <a:schemeClr val="bg1"/>
          </a:solidFill>
          <a:ln w="38100" cap="rnd">
            <a:noFill/>
            <a:miter lim="800000"/>
            <a:headEnd/>
            <a:tailEnd/>
          </a:ln>
        </p:spPr>
        <p:txBody>
          <a:bodyPr wrap="square">
            <a:spAutoFit/>
          </a:bodyPr>
          <a:lstStyle/>
          <a:p>
            <a:pPr>
              <a:lnSpc>
                <a:spcPct val="150000"/>
              </a:lnSpc>
              <a:buFont typeface="Calibri" pitchFamily="34" charset="0"/>
              <a:buChar char="•"/>
            </a:pPr>
            <a:r>
              <a:rPr lang="it-IT" sz="3200" b="1" dirty="0">
                <a:solidFill>
                  <a:srgbClr val="008000"/>
                </a:solidFill>
                <a:latin typeface="Calibri" pitchFamily="34" charset="0"/>
              </a:rPr>
              <a:t> </a:t>
            </a:r>
            <a:r>
              <a:rPr lang="it-IT" sz="3200" b="1" dirty="0" smtClean="0">
                <a:solidFill>
                  <a:srgbClr val="008000"/>
                </a:solidFill>
                <a:latin typeface="Calibri" pitchFamily="34" charset="0"/>
              </a:rPr>
              <a:t>contemplare sempre ipotesi alternative</a:t>
            </a:r>
            <a:endParaRPr lang="it-IT" sz="3200" b="1" dirty="0">
              <a:solidFill>
                <a:srgbClr val="008000"/>
              </a:solidFill>
              <a:latin typeface="Calibri" pitchFamily="34" charset="0"/>
            </a:endParaRPr>
          </a:p>
        </p:txBody>
      </p:sp>
      <p:sp>
        <p:nvSpPr>
          <p:cNvPr id="9232" name="CasellaDiTesto 1"/>
          <p:cNvSpPr txBox="1">
            <a:spLocks noChangeArrowheads="1"/>
          </p:cNvSpPr>
          <p:nvPr/>
        </p:nvSpPr>
        <p:spPr bwMode="auto">
          <a:xfrm>
            <a:off x="1857375" y="766445"/>
            <a:ext cx="5357813" cy="646331"/>
          </a:xfrm>
          <a:prstGeom prst="rect">
            <a:avLst/>
          </a:prstGeom>
          <a:noFill/>
          <a:ln w="38100" cap="rnd">
            <a:noFill/>
            <a:miter lim="800000"/>
            <a:headEnd/>
            <a:tailEnd/>
          </a:ln>
        </p:spPr>
        <p:txBody>
          <a:bodyPr>
            <a:spAutoFit/>
          </a:bodyPr>
          <a:lstStyle/>
          <a:p>
            <a:pPr algn="ctr"/>
            <a:r>
              <a:rPr lang="it-IT" sz="3600" b="1" dirty="0" smtClean="0">
                <a:latin typeface="Calibri" pitchFamily="34" charset="0"/>
              </a:rPr>
              <a:t>Possibili contromisure …?</a:t>
            </a:r>
            <a:endParaRPr lang="it-IT" sz="3600" b="1" dirty="0">
              <a:latin typeface="Calibri" pitchFamily="34" charset="0"/>
            </a:endParaRPr>
          </a:p>
        </p:txBody>
      </p:sp>
      <p:pic>
        <p:nvPicPr>
          <p:cNvPr id="9233" name="Picture 2"/>
          <p:cNvPicPr>
            <a:picLocks noChangeAspect="1" noChangeArrowheads="1"/>
          </p:cNvPicPr>
          <p:nvPr/>
        </p:nvPicPr>
        <p:blipFill>
          <a:blip r:embed="rId3" cstate="print"/>
          <a:srcRect/>
          <a:stretch>
            <a:fillRect/>
          </a:stretch>
        </p:blipFill>
        <p:spPr bwMode="auto">
          <a:xfrm>
            <a:off x="0" y="0"/>
            <a:ext cx="604838" cy="342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484784"/>
            <a:ext cx="8280920" cy="4524315"/>
          </a:xfrm>
          <a:prstGeom prst="rect">
            <a:avLst/>
          </a:prstGeom>
        </p:spPr>
        <p:txBody>
          <a:bodyPr wrap="square">
            <a:spAutoFit/>
          </a:bodyPr>
          <a:lstStyle/>
          <a:p>
            <a:r>
              <a:rPr lang="en-US" sz="3200" b="1" i="1" dirty="0">
                <a:solidFill>
                  <a:srgbClr val="000099"/>
                </a:solidFill>
                <a:latin typeface="Times New Roman" pitchFamily="18" charset="0"/>
                <a:cs typeface="Times New Roman" pitchFamily="18" charset="0"/>
              </a:rPr>
              <a:t>"Gentlemen, I take it we are all in complete agreement on the decision here</a:t>
            </a:r>
            <a:r>
              <a:rPr lang="en-US" sz="3200" b="1" i="1" dirty="0" smtClean="0">
                <a:solidFill>
                  <a:srgbClr val="000099"/>
                </a:solidFill>
                <a:latin typeface="Times New Roman" pitchFamily="18" charset="0"/>
                <a:cs typeface="Times New Roman" pitchFamily="18" charset="0"/>
              </a:rPr>
              <a:t>,” </a:t>
            </a:r>
            <a:r>
              <a:rPr lang="en-US" sz="3200" b="1" i="1" dirty="0">
                <a:solidFill>
                  <a:srgbClr val="000099"/>
                </a:solidFill>
                <a:latin typeface="Times New Roman" pitchFamily="18" charset="0"/>
                <a:cs typeface="Times New Roman" pitchFamily="18" charset="0"/>
              </a:rPr>
              <a:t>After everyone around the table nodded affirmatively, Sloan </a:t>
            </a:r>
            <a:r>
              <a:rPr lang="en-US" sz="3200" b="1" i="1" dirty="0" smtClean="0">
                <a:solidFill>
                  <a:srgbClr val="000099"/>
                </a:solidFill>
                <a:latin typeface="Times New Roman" pitchFamily="18" charset="0"/>
                <a:cs typeface="Times New Roman" pitchFamily="18" charset="0"/>
              </a:rPr>
              <a:t>continued</a:t>
            </a:r>
            <a:r>
              <a:rPr lang="en-US" sz="3200" b="1" i="1" dirty="0">
                <a:solidFill>
                  <a:srgbClr val="000099"/>
                </a:solidFill>
                <a:latin typeface="Times New Roman" pitchFamily="18" charset="0"/>
                <a:cs typeface="Times New Roman" pitchFamily="18" charset="0"/>
              </a:rPr>
              <a:t>: "Then I propose we postpone further discussion of this matter until our next meeting to give ourselves time to develop disagreement and perhaps gain some understanding of what the decision is all about."</a:t>
            </a:r>
            <a:endParaRPr lang="it-IT" sz="3200" b="1" i="1" dirty="0">
              <a:solidFill>
                <a:srgbClr val="000099"/>
              </a:solidFill>
              <a:latin typeface="Times New Roman" pitchFamily="18" charset="0"/>
              <a:cs typeface="Times New Roman" pitchFamily="18" charset="0"/>
            </a:endParaRPr>
          </a:p>
        </p:txBody>
      </p:sp>
      <p:sp>
        <p:nvSpPr>
          <p:cNvPr id="3" name="Rettangolo 2"/>
          <p:cNvSpPr/>
          <p:nvPr/>
        </p:nvSpPr>
        <p:spPr>
          <a:xfrm>
            <a:off x="3419872" y="5949280"/>
            <a:ext cx="5256584" cy="769441"/>
          </a:xfrm>
          <a:prstGeom prst="rect">
            <a:avLst/>
          </a:prstGeom>
        </p:spPr>
        <p:txBody>
          <a:bodyPr wrap="square">
            <a:spAutoFit/>
          </a:bodyPr>
          <a:lstStyle/>
          <a:p>
            <a:pPr algn="r"/>
            <a:r>
              <a:rPr lang="en-US" sz="2400" dirty="0">
                <a:solidFill>
                  <a:srgbClr val="000000"/>
                </a:solidFill>
                <a:latin typeface="Book Antiqua" pitchFamily="18" charset="0"/>
              </a:rPr>
              <a:t>Alfred </a:t>
            </a:r>
            <a:r>
              <a:rPr lang="en-US" sz="2400" dirty="0" smtClean="0">
                <a:solidFill>
                  <a:srgbClr val="000000"/>
                </a:solidFill>
                <a:latin typeface="Book Antiqua" pitchFamily="18" charset="0"/>
              </a:rPr>
              <a:t>Sloan</a:t>
            </a:r>
          </a:p>
          <a:p>
            <a:pPr algn="r"/>
            <a:r>
              <a:rPr lang="en-US" sz="2000" dirty="0" err="1" smtClean="0">
                <a:solidFill>
                  <a:srgbClr val="000000"/>
                </a:solidFill>
                <a:latin typeface="Book Antiqua" pitchFamily="18" charset="0"/>
              </a:rPr>
              <a:t>fondatore</a:t>
            </a:r>
            <a:r>
              <a:rPr lang="en-US" sz="2000" dirty="0" smtClean="0">
                <a:solidFill>
                  <a:srgbClr val="000000"/>
                </a:solidFill>
                <a:latin typeface="Book Antiqua" pitchFamily="18" charset="0"/>
              </a:rPr>
              <a:t> </a:t>
            </a:r>
            <a:r>
              <a:rPr lang="en-US" sz="2000" dirty="0" err="1" smtClean="0">
                <a:solidFill>
                  <a:srgbClr val="000000"/>
                </a:solidFill>
                <a:latin typeface="Book Antiqua" pitchFamily="18" charset="0"/>
              </a:rPr>
              <a:t>della</a:t>
            </a:r>
            <a:r>
              <a:rPr lang="en-US" sz="2000" dirty="0">
                <a:solidFill>
                  <a:srgbClr val="000000"/>
                </a:solidFill>
                <a:latin typeface="Book Antiqua" pitchFamily="18" charset="0"/>
              </a:rPr>
              <a:t>  General Motors Corporation</a:t>
            </a:r>
            <a:endParaRPr lang="it-IT" sz="1400" dirty="0"/>
          </a:p>
        </p:txBody>
      </p:sp>
      <p:sp>
        <p:nvSpPr>
          <p:cNvPr id="4" name="Rettangolo 3"/>
          <p:cNvSpPr/>
          <p:nvPr/>
        </p:nvSpPr>
        <p:spPr>
          <a:xfrm>
            <a:off x="1403648" y="188640"/>
            <a:ext cx="6336704" cy="1200329"/>
          </a:xfrm>
          <a:prstGeom prst="rect">
            <a:avLst/>
          </a:prstGeom>
        </p:spPr>
        <p:txBody>
          <a:bodyPr wrap="square">
            <a:spAutoFit/>
          </a:bodyPr>
          <a:lstStyle/>
          <a:p>
            <a:pPr algn="ctr"/>
            <a:r>
              <a:rPr lang="it-IT" sz="3600" b="1" dirty="0" smtClean="0">
                <a:latin typeface="Calibri" pitchFamily="34" charset="0"/>
              </a:rPr>
              <a:t>Le buone </a:t>
            </a:r>
            <a:r>
              <a:rPr lang="it-IT" sz="3600" b="1" dirty="0">
                <a:latin typeface="Calibri" pitchFamily="34" charset="0"/>
              </a:rPr>
              <a:t>decisioni raramente emergono da un falso consenso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a:spLocks noChangeArrowheads="1"/>
          </p:cNvSpPr>
          <p:nvPr/>
        </p:nvSpPr>
        <p:spPr bwMode="auto">
          <a:xfrm>
            <a:off x="755576" y="1340768"/>
            <a:ext cx="8064896" cy="4985980"/>
          </a:xfrm>
          <a:prstGeom prst="rect">
            <a:avLst/>
          </a:prstGeom>
          <a:solidFill>
            <a:schemeClr val="bg1"/>
          </a:solidFill>
          <a:ln w="38100" cap="rnd">
            <a:noFill/>
            <a:miter lim="800000"/>
            <a:headEnd/>
            <a:tailEnd/>
          </a:ln>
        </p:spPr>
        <p:txBody>
          <a:bodyPr wrap="square">
            <a:spAutoFit/>
          </a:bodyPr>
          <a:lstStyle/>
          <a:p>
            <a:pPr>
              <a:lnSpc>
                <a:spcPct val="150000"/>
              </a:lnSpc>
              <a:buFont typeface="Calibri" pitchFamily="34" charset="0"/>
              <a:buChar char="•"/>
            </a:pPr>
            <a:r>
              <a:rPr lang="it-IT" sz="3200" b="1" dirty="0">
                <a:solidFill>
                  <a:srgbClr val="008000"/>
                </a:solidFill>
                <a:latin typeface="Calibri" pitchFamily="34" charset="0"/>
              </a:rPr>
              <a:t> </a:t>
            </a:r>
            <a:r>
              <a:rPr lang="it-IT" sz="3200" b="1" dirty="0" smtClean="0">
                <a:solidFill>
                  <a:srgbClr val="008000"/>
                </a:solidFill>
                <a:latin typeface="Calibri" pitchFamily="34" charset="0"/>
              </a:rPr>
              <a:t>contemplare sempre ipotesi alternative</a:t>
            </a:r>
            <a:endParaRPr lang="it-IT" sz="3200" b="1" dirty="0">
              <a:solidFill>
                <a:srgbClr val="008000"/>
              </a:solidFill>
              <a:latin typeface="Calibri" pitchFamily="34" charset="0"/>
            </a:endParaRPr>
          </a:p>
          <a:p>
            <a:pPr>
              <a:lnSpc>
                <a:spcPct val="150000"/>
              </a:lnSpc>
              <a:buFont typeface="Calibri" pitchFamily="34" charset="0"/>
              <a:buChar char="•"/>
            </a:pPr>
            <a:r>
              <a:rPr lang="it-IT" sz="3200" b="1" dirty="0">
                <a:solidFill>
                  <a:srgbClr val="008000"/>
                </a:solidFill>
                <a:latin typeface="Calibri" pitchFamily="34" charset="0"/>
              </a:rPr>
              <a:t> </a:t>
            </a:r>
            <a:r>
              <a:rPr lang="it-IT" sz="3200" b="1" dirty="0" smtClean="0">
                <a:solidFill>
                  <a:srgbClr val="008000"/>
                </a:solidFill>
                <a:latin typeface="Calibri" pitchFamily="34" charset="0"/>
              </a:rPr>
              <a:t>rammentare continuamente ciò che non si sa</a:t>
            </a:r>
            <a:endParaRPr lang="it-IT" sz="3200" b="1" dirty="0">
              <a:solidFill>
                <a:srgbClr val="008000"/>
              </a:solidFill>
              <a:latin typeface="Calibri" pitchFamily="34" charset="0"/>
            </a:endParaRPr>
          </a:p>
          <a:p>
            <a:pPr>
              <a:lnSpc>
                <a:spcPct val="150000"/>
              </a:lnSpc>
              <a:buFont typeface="Calibri" pitchFamily="34" charset="0"/>
              <a:buChar char="•"/>
            </a:pPr>
            <a:r>
              <a:rPr lang="it-IT" sz="3200" b="1" dirty="0">
                <a:solidFill>
                  <a:srgbClr val="008000"/>
                </a:solidFill>
                <a:latin typeface="Calibri" pitchFamily="34" charset="0"/>
              </a:rPr>
              <a:t> </a:t>
            </a:r>
            <a:r>
              <a:rPr lang="it-IT" sz="3200" b="1" dirty="0" smtClean="0">
                <a:solidFill>
                  <a:srgbClr val="008000"/>
                </a:solidFill>
                <a:latin typeface="Calibri" pitchFamily="34" charset="0"/>
              </a:rPr>
              <a:t>pensare ai pensieri che si pensano</a:t>
            </a:r>
          </a:p>
          <a:p>
            <a:pPr>
              <a:lnSpc>
                <a:spcPct val="150000"/>
              </a:lnSpc>
              <a:buFont typeface="Calibri" pitchFamily="34" charset="0"/>
              <a:buChar char="•"/>
            </a:pPr>
            <a:endParaRPr lang="it-IT" sz="2000" b="1" dirty="0" smtClean="0">
              <a:solidFill>
                <a:srgbClr val="008000"/>
              </a:solidFill>
              <a:latin typeface="Calibri" pitchFamily="34" charset="0"/>
            </a:endParaRPr>
          </a:p>
          <a:p>
            <a:pPr>
              <a:lnSpc>
                <a:spcPct val="150000"/>
              </a:lnSpc>
              <a:buFont typeface="Calibri" pitchFamily="34" charset="0"/>
              <a:buChar char="•"/>
            </a:pPr>
            <a:r>
              <a:rPr lang="it-IT" sz="3200" b="1" dirty="0" smtClean="0">
                <a:solidFill>
                  <a:srgbClr val="C00000"/>
                </a:solidFill>
                <a:latin typeface="Calibri" pitchFamily="34" charset="0"/>
              </a:rPr>
              <a:t> diventare uno “studente in errori”</a:t>
            </a:r>
          </a:p>
          <a:p>
            <a:pPr>
              <a:lnSpc>
                <a:spcPct val="150000"/>
              </a:lnSpc>
              <a:buFont typeface="Calibri" pitchFamily="34" charset="0"/>
              <a:buChar char="•"/>
            </a:pPr>
            <a:r>
              <a:rPr lang="it-IT" sz="3200" b="1" dirty="0" smtClean="0">
                <a:solidFill>
                  <a:srgbClr val="C00000"/>
                </a:solidFill>
                <a:latin typeface="Calibri" pitchFamily="34" charset="0"/>
              </a:rPr>
              <a:t> condividere le decisioni</a:t>
            </a:r>
          </a:p>
          <a:p>
            <a:pPr>
              <a:lnSpc>
                <a:spcPct val="150000"/>
              </a:lnSpc>
              <a:buFont typeface="Calibri" pitchFamily="34" charset="0"/>
              <a:buChar char="•"/>
            </a:pPr>
            <a:r>
              <a:rPr lang="it-IT" sz="3200" b="1" dirty="0" smtClean="0">
                <a:solidFill>
                  <a:srgbClr val="C00000"/>
                </a:solidFill>
                <a:latin typeface="Calibri" pitchFamily="34" charset="0"/>
              </a:rPr>
              <a:t> imparare a convivere con gli errori</a:t>
            </a:r>
            <a:endParaRPr lang="it-IT" sz="3200" b="1" dirty="0">
              <a:solidFill>
                <a:srgbClr val="C00000"/>
              </a:solidFill>
              <a:latin typeface="Calibri" pitchFamily="34" charset="0"/>
            </a:endParaRPr>
          </a:p>
        </p:txBody>
      </p:sp>
      <p:sp>
        <p:nvSpPr>
          <p:cNvPr id="9232" name="CasellaDiTesto 1"/>
          <p:cNvSpPr txBox="1">
            <a:spLocks noChangeArrowheads="1"/>
          </p:cNvSpPr>
          <p:nvPr/>
        </p:nvSpPr>
        <p:spPr bwMode="auto">
          <a:xfrm>
            <a:off x="1857375" y="766445"/>
            <a:ext cx="5357813" cy="646331"/>
          </a:xfrm>
          <a:prstGeom prst="rect">
            <a:avLst/>
          </a:prstGeom>
          <a:noFill/>
          <a:ln w="38100" cap="rnd">
            <a:noFill/>
            <a:miter lim="800000"/>
            <a:headEnd/>
            <a:tailEnd/>
          </a:ln>
        </p:spPr>
        <p:txBody>
          <a:bodyPr>
            <a:spAutoFit/>
          </a:bodyPr>
          <a:lstStyle/>
          <a:p>
            <a:pPr algn="ctr"/>
            <a:r>
              <a:rPr lang="it-IT" sz="3600" b="1" dirty="0" smtClean="0">
                <a:latin typeface="Calibri" pitchFamily="34" charset="0"/>
              </a:rPr>
              <a:t>Possibili contromisure …?</a:t>
            </a:r>
            <a:endParaRPr lang="it-IT" sz="3600" b="1" dirty="0">
              <a:latin typeface="Calibri" pitchFamily="34" charset="0"/>
            </a:endParaRPr>
          </a:p>
        </p:txBody>
      </p:sp>
      <p:pic>
        <p:nvPicPr>
          <p:cNvPr id="9233" name="Picture 2"/>
          <p:cNvPicPr>
            <a:picLocks noChangeAspect="1" noChangeArrowheads="1"/>
          </p:cNvPicPr>
          <p:nvPr/>
        </p:nvPicPr>
        <p:blipFill>
          <a:blip r:embed="rId3" cstate="print"/>
          <a:srcRect/>
          <a:stretch>
            <a:fillRect/>
          </a:stretch>
        </p:blipFill>
        <p:spPr bwMode="auto">
          <a:xfrm>
            <a:off x="0" y="0"/>
            <a:ext cx="604838" cy="342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nvGraphicFramePr>
        <p:xfrm>
          <a:off x="1341438" y="658813"/>
          <a:ext cx="4514850" cy="4416425"/>
        </p:xfrm>
        <a:graphic>
          <a:graphicData uri="http://schemas.openxmlformats.org/presentationml/2006/ole">
            <p:oleObj spid="_x0000_s1026" name="Immagine bitmap" r:id="rId3" imgW="3619814" imgH="3543607" progId="PBrush">
              <p:embed/>
            </p:oleObj>
          </a:graphicData>
        </a:graphic>
      </p:graphicFrame>
      <p:sp>
        <p:nvSpPr>
          <p:cNvPr id="4101" name="WordArt 5"/>
          <p:cNvSpPr>
            <a:spLocks noChangeArrowheads="1" noChangeShapeType="1" noTextEdit="1"/>
          </p:cNvSpPr>
          <p:nvPr/>
        </p:nvSpPr>
        <p:spPr bwMode="auto">
          <a:xfrm rot="1853932">
            <a:off x="5035474" y="3901168"/>
            <a:ext cx="3765550" cy="88265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it-IT" sz="4800" kern="10" dirty="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3540000" scaled="1"/>
                </a:gradFill>
                <a:latin typeface="Times New Roman"/>
                <a:cs typeface="Times New Roman"/>
              </a:rPr>
              <a:t>umiliazione</a:t>
            </a:r>
          </a:p>
        </p:txBody>
      </p:sp>
      <p:sp>
        <p:nvSpPr>
          <p:cNvPr id="4102" name="WordArt 6"/>
          <p:cNvSpPr>
            <a:spLocks noChangeArrowheads="1" noChangeShapeType="1" noTextEdit="1"/>
          </p:cNvSpPr>
          <p:nvPr/>
        </p:nvSpPr>
        <p:spPr bwMode="auto">
          <a:xfrm rot="1065566">
            <a:off x="6516688" y="2349500"/>
            <a:ext cx="1600200" cy="968375"/>
          </a:xfrm>
          <a:prstGeom prst="rect">
            <a:avLst/>
          </a:prstGeom>
        </p:spPr>
        <p:txBody>
          <a:bodyPr wrap="none" fromWordArt="1">
            <a:prstTxWarp prst="textFadeUp">
              <a:avLst>
                <a:gd name="adj" fmla="val 9991"/>
              </a:avLst>
            </a:prstTxWarp>
          </a:bodyPr>
          <a:lstStyle/>
          <a:p>
            <a:pPr algn="ctr"/>
            <a:r>
              <a:rPr lang="it-IT" sz="5400" kern="10">
                <a:ln w="12700">
                  <a:solidFill>
                    <a:srgbClr val="B2B2B2"/>
                  </a:solidFill>
                  <a:round/>
                  <a:headEnd/>
                  <a:tailEnd/>
                </a:ln>
                <a:gradFill rotWithShape="1">
                  <a:gsLst>
                    <a:gs pos="0">
                      <a:srgbClr val="520402"/>
                    </a:gs>
                    <a:gs pos="100000">
                      <a:srgbClr val="FFCC00"/>
                    </a:gs>
                  </a:gsLst>
                  <a:lin ang="4320000" scaled="1"/>
                </a:gradFill>
                <a:effectLst>
                  <a:outerShdw dist="35921" dir="2700000" sy="50000" rotWithShape="0">
                    <a:srgbClr val="875B0D">
                      <a:alpha val="70000"/>
                    </a:srgbClr>
                  </a:outerShdw>
                </a:effectLst>
                <a:latin typeface="Arial Black"/>
              </a:rPr>
              <a:t>paura</a:t>
            </a:r>
          </a:p>
        </p:txBody>
      </p:sp>
      <p:sp>
        <p:nvSpPr>
          <p:cNvPr id="4103" name="WordArt 7" descr="Marmo bianco"/>
          <p:cNvSpPr>
            <a:spLocks noChangeArrowheads="1" noChangeShapeType="1" noTextEdit="1"/>
          </p:cNvSpPr>
          <p:nvPr/>
        </p:nvSpPr>
        <p:spPr bwMode="auto">
          <a:xfrm rot="-1526061">
            <a:off x="415925" y="1377950"/>
            <a:ext cx="2270125" cy="7842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it-IT" sz="6000" kern="10">
                <a:ln w="9525">
                  <a:round/>
                  <a:headEnd/>
                  <a:tailEnd/>
                </a:ln>
                <a:blipFill dpi="0" rotWithShape="0">
                  <a:blip r:embed="rId4"/>
                  <a:srcRect/>
                  <a:tile tx="0" ty="0" sx="100000" sy="100000" flip="none" algn="tl"/>
                </a:blipFill>
                <a:latin typeface="Arial Black"/>
              </a:rPr>
              <a:t>rabbia</a:t>
            </a:r>
          </a:p>
        </p:txBody>
      </p:sp>
      <p:sp>
        <p:nvSpPr>
          <p:cNvPr id="4104" name="WordArt 8"/>
          <p:cNvSpPr>
            <a:spLocks noChangeArrowheads="1" noChangeShapeType="1" noTextEdit="1"/>
          </p:cNvSpPr>
          <p:nvPr/>
        </p:nvSpPr>
        <p:spPr bwMode="auto">
          <a:xfrm rot="2426676">
            <a:off x="174517" y="4073928"/>
            <a:ext cx="2713038" cy="762000"/>
          </a:xfrm>
          <a:prstGeom prst="rect">
            <a:avLst/>
          </a:prstGeom>
        </p:spPr>
        <p:txBody>
          <a:bodyPr wrap="none" fromWordArt="1">
            <a:prstTxWarp prst="textDeflate">
              <a:avLst>
                <a:gd name="adj" fmla="val 26227"/>
              </a:avLst>
            </a:prstTxWarp>
          </a:bodyPr>
          <a:lstStyle/>
          <a:p>
            <a:pPr algn="ctr"/>
            <a:r>
              <a:rPr lang="it-IT" sz="3600" kern="10" dirty="0">
                <a:ln w="9525">
                  <a:solidFill>
                    <a:srgbClr val="000000"/>
                  </a:solidFill>
                  <a:round/>
                  <a:headEnd/>
                  <a:tailEnd/>
                </a:ln>
                <a:solidFill>
                  <a:srgbClr val="000000"/>
                </a:solidFill>
                <a:latin typeface="Impact"/>
              </a:rPr>
              <a:t>senso di colpa</a:t>
            </a:r>
          </a:p>
        </p:txBody>
      </p:sp>
      <p:sp>
        <p:nvSpPr>
          <p:cNvPr id="4105" name="WordArt 9" descr="Carta"/>
          <p:cNvSpPr>
            <a:spLocks noChangeArrowheads="1" noChangeShapeType="1" noTextEdit="1"/>
          </p:cNvSpPr>
          <p:nvPr/>
        </p:nvSpPr>
        <p:spPr bwMode="auto">
          <a:xfrm rot="-336370">
            <a:off x="5940425" y="1052513"/>
            <a:ext cx="1905000" cy="517525"/>
          </a:xfrm>
          <a:prstGeom prst="rect">
            <a:avLst/>
          </a:prstGeom>
        </p:spPr>
        <p:txBody>
          <a:bodyPr wrap="none" fromWordArt="1">
            <a:prstTxWarp prst="textPlain">
              <a:avLst>
                <a:gd name="adj" fmla="val 50000"/>
              </a:avLst>
            </a:prstTxWarp>
          </a:bodyPr>
          <a:lstStyle/>
          <a:p>
            <a:pPr algn="ctr"/>
            <a:r>
              <a:rPr lang="it-IT" sz="3600" kern="10">
                <a:ln w="9525">
                  <a:solidFill>
                    <a:srgbClr val="008000"/>
                  </a:solidFill>
                  <a:round/>
                  <a:headEnd/>
                  <a:tailEnd/>
                </a:ln>
                <a:blipFill dpi="0" rotWithShape="0">
                  <a:blip r:embed="rId5"/>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imbarazzo</a:t>
            </a:r>
          </a:p>
        </p:txBody>
      </p:sp>
      <p:sp>
        <p:nvSpPr>
          <p:cNvPr id="4106" name="WordArt 10"/>
          <p:cNvSpPr>
            <a:spLocks noChangeArrowheads="1" noChangeShapeType="1" noTextEdit="1"/>
          </p:cNvSpPr>
          <p:nvPr/>
        </p:nvSpPr>
        <p:spPr bwMode="auto">
          <a:xfrm>
            <a:off x="4355976" y="4797152"/>
            <a:ext cx="2255837" cy="1285875"/>
          </a:xfrm>
          <a:prstGeom prst="rect">
            <a:avLst/>
          </a:prstGeom>
        </p:spPr>
        <p:txBody>
          <a:bodyPr wrap="none" fromWordArt="1">
            <a:prstTxWarp prst="textSlantUp">
              <a:avLst>
                <a:gd name="adj" fmla="val 32056"/>
              </a:avLst>
            </a:prstTxWarp>
          </a:bodyPr>
          <a:lstStyle/>
          <a:p>
            <a:pPr algn="ctr"/>
            <a:r>
              <a:rPr lang="it-IT"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frustrazione</a:t>
            </a:r>
          </a:p>
        </p:txBody>
      </p:sp>
      <p:pic>
        <p:nvPicPr>
          <p:cNvPr id="1033" name="Picture 2"/>
          <p:cNvPicPr>
            <a:picLocks noChangeAspect="1" noChangeArrowheads="1"/>
          </p:cNvPicPr>
          <p:nvPr/>
        </p:nvPicPr>
        <p:blipFill>
          <a:blip r:embed="rId6" cstate="print"/>
          <a:srcRect/>
          <a:stretch>
            <a:fillRect/>
          </a:stretch>
        </p:blipFill>
        <p:spPr bwMode="auto">
          <a:xfrm>
            <a:off x="0" y="0"/>
            <a:ext cx="604838" cy="342900"/>
          </a:xfrm>
          <a:prstGeom prst="rect">
            <a:avLst/>
          </a:prstGeom>
          <a:noFill/>
          <a:ln w="9525">
            <a:noFill/>
            <a:miter lim="800000"/>
            <a:headEnd/>
            <a:tailEnd/>
          </a:ln>
        </p:spPr>
      </p:pic>
      <p:sp>
        <p:nvSpPr>
          <p:cNvPr id="1034" name="CasellaDiTesto 8"/>
          <p:cNvSpPr txBox="1">
            <a:spLocks noChangeArrowheads="1"/>
          </p:cNvSpPr>
          <p:nvPr/>
        </p:nvSpPr>
        <p:spPr bwMode="auto">
          <a:xfrm>
            <a:off x="1571625" y="0"/>
            <a:ext cx="6143625" cy="646113"/>
          </a:xfrm>
          <a:prstGeom prst="rect">
            <a:avLst/>
          </a:prstGeom>
          <a:noFill/>
          <a:ln w="38100" cap="rnd">
            <a:noFill/>
            <a:miter lim="800000"/>
            <a:headEnd/>
            <a:tailEnd/>
          </a:ln>
        </p:spPr>
        <p:txBody>
          <a:bodyPr>
            <a:spAutoFit/>
          </a:bodyPr>
          <a:lstStyle/>
          <a:p>
            <a:pPr algn="ctr"/>
            <a:r>
              <a:rPr lang="it-IT" sz="3600" b="1">
                <a:latin typeface="Calibri" pitchFamily="34" charset="0"/>
              </a:rPr>
              <a:t>di fronte al proprio errore …</a:t>
            </a:r>
          </a:p>
        </p:txBody>
      </p:sp>
      <p:sp>
        <p:nvSpPr>
          <p:cNvPr id="11" name="Rettangolo 10"/>
          <p:cNvSpPr/>
          <p:nvPr/>
        </p:nvSpPr>
        <p:spPr>
          <a:xfrm rot="465689">
            <a:off x="946820" y="5716007"/>
            <a:ext cx="3300905" cy="923330"/>
          </a:xfrm>
          <a:prstGeom prst="rect">
            <a:avLst/>
          </a:prstGeom>
          <a:noFill/>
        </p:spPr>
        <p:txBody>
          <a:bodyPr wrap="none" lIns="91440" tIns="45720" rIns="91440" bIns="45720">
            <a:spAutoFit/>
          </a:bodyPr>
          <a:lstStyle/>
          <a:p>
            <a:pPr algn="ctr"/>
            <a:r>
              <a:rPr lang="it-IT"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vergogna</a:t>
            </a:r>
            <a:endParaRPr lang="it-IT"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p:cTn id="7" dur="500" fill="hold"/>
                                        <p:tgtEl>
                                          <p:spTgt spid="4102"/>
                                        </p:tgtEl>
                                        <p:attrNameLst>
                                          <p:attrName>ppt_w</p:attrName>
                                        </p:attrNameLst>
                                      </p:cBhvr>
                                      <p:tavLst>
                                        <p:tav tm="0">
                                          <p:val>
                                            <p:fltVal val="0"/>
                                          </p:val>
                                        </p:tav>
                                        <p:tav tm="100000">
                                          <p:val>
                                            <p:strVal val="#ppt_w"/>
                                          </p:val>
                                        </p:tav>
                                      </p:tavLst>
                                    </p:anim>
                                    <p:anim calcmode="lin" valueType="num">
                                      <p:cBhvr>
                                        <p:cTn id="8" dur="500" fill="hold"/>
                                        <p:tgtEl>
                                          <p:spTgt spid="4102"/>
                                        </p:tgtEl>
                                        <p:attrNameLst>
                                          <p:attrName>ppt_h</p:attrName>
                                        </p:attrNameLst>
                                      </p:cBhvr>
                                      <p:tavLst>
                                        <p:tav tm="0">
                                          <p:val>
                                            <p:fltVal val="0"/>
                                          </p:val>
                                        </p:tav>
                                        <p:tav tm="100000">
                                          <p:val>
                                            <p:strVal val="#ppt_h"/>
                                          </p:val>
                                        </p:tav>
                                      </p:tavLst>
                                    </p:anim>
                                  </p:childTnLst>
                                </p:cTn>
                              </p:par>
                              <p:par>
                                <p:cTn id="9" presetID="14" presetClass="entr" presetSubtype="10" fill="hold" grpId="0" nodeType="withEffect">
                                  <p:stCondLst>
                                    <p:cond delay="0"/>
                                  </p:stCondLst>
                                  <p:childTnLst>
                                    <p:set>
                                      <p:cBhvr>
                                        <p:cTn id="10" dur="1" fill="hold">
                                          <p:stCondLst>
                                            <p:cond delay="0"/>
                                          </p:stCondLst>
                                        </p:cTn>
                                        <p:tgtEl>
                                          <p:spTgt spid="4104"/>
                                        </p:tgtEl>
                                        <p:attrNameLst>
                                          <p:attrName>style.visibility</p:attrName>
                                        </p:attrNameLst>
                                      </p:cBhvr>
                                      <p:to>
                                        <p:strVal val="visible"/>
                                      </p:to>
                                    </p:set>
                                    <p:animEffect transition="in" filter="randombar(horizontal)">
                                      <p:cBhvr>
                                        <p:cTn id="11" dur="500"/>
                                        <p:tgtEl>
                                          <p:spTgt spid="4104"/>
                                        </p:tgtEl>
                                      </p:cBhvr>
                                    </p:animEffect>
                                  </p:childTnLst>
                                </p:cTn>
                              </p:par>
                              <p:par>
                                <p:cTn id="12" presetID="55" presetClass="entr" presetSubtype="0" fill="hold" grpId="0" nodeType="withEffect">
                                  <p:stCondLst>
                                    <p:cond delay="0"/>
                                  </p:stCondLst>
                                  <p:childTnLst>
                                    <p:set>
                                      <p:cBhvr>
                                        <p:cTn id="13" dur="1" fill="hold">
                                          <p:stCondLst>
                                            <p:cond delay="0"/>
                                          </p:stCondLst>
                                        </p:cTn>
                                        <p:tgtEl>
                                          <p:spTgt spid="4105"/>
                                        </p:tgtEl>
                                        <p:attrNameLst>
                                          <p:attrName>style.visibility</p:attrName>
                                        </p:attrNameLst>
                                      </p:cBhvr>
                                      <p:to>
                                        <p:strVal val="visible"/>
                                      </p:to>
                                    </p:set>
                                    <p:anim calcmode="lin" valueType="num">
                                      <p:cBhvr>
                                        <p:cTn id="14" dur="500" fill="hold"/>
                                        <p:tgtEl>
                                          <p:spTgt spid="4105"/>
                                        </p:tgtEl>
                                        <p:attrNameLst>
                                          <p:attrName>ppt_w</p:attrName>
                                        </p:attrNameLst>
                                      </p:cBhvr>
                                      <p:tavLst>
                                        <p:tav tm="0">
                                          <p:val>
                                            <p:strVal val="#ppt_w*0.70"/>
                                          </p:val>
                                        </p:tav>
                                        <p:tav tm="100000">
                                          <p:val>
                                            <p:strVal val="#ppt_w"/>
                                          </p:val>
                                        </p:tav>
                                      </p:tavLst>
                                    </p:anim>
                                    <p:anim calcmode="lin" valueType="num">
                                      <p:cBhvr>
                                        <p:cTn id="15" dur="500" fill="hold"/>
                                        <p:tgtEl>
                                          <p:spTgt spid="4105"/>
                                        </p:tgtEl>
                                        <p:attrNameLst>
                                          <p:attrName>ppt_h</p:attrName>
                                        </p:attrNameLst>
                                      </p:cBhvr>
                                      <p:tavLst>
                                        <p:tav tm="0">
                                          <p:val>
                                            <p:strVal val="#ppt_h"/>
                                          </p:val>
                                        </p:tav>
                                        <p:tav tm="100000">
                                          <p:val>
                                            <p:strVal val="#ppt_h"/>
                                          </p:val>
                                        </p:tav>
                                      </p:tavLst>
                                    </p:anim>
                                    <p:animEffect transition="in" filter="fade">
                                      <p:cBhvr>
                                        <p:cTn id="16" dur="500"/>
                                        <p:tgtEl>
                                          <p:spTgt spid="4105"/>
                                        </p:tgtEl>
                                      </p:cBhvr>
                                    </p:animEffect>
                                  </p:childTnLst>
                                </p:cTn>
                              </p:par>
                              <p:par>
                                <p:cTn id="17" presetID="23" presetClass="entr" presetSubtype="16" fill="hold" grpId="0" nodeType="withEffect">
                                  <p:stCondLst>
                                    <p:cond delay="0"/>
                                  </p:stCondLst>
                                  <p:childTnLst>
                                    <p:set>
                                      <p:cBhvr>
                                        <p:cTn id="18" dur="1" fill="hold">
                                          <p:stCondLst>
                                            <p:cond delay="0"/>
                                          </p:stCondLst>
                                        </p:cTn>
                                        <p:tgtEl>
                                          <p:spTgt spid="4106"/>
                                        </p:tgtEl>
                                        <p:attrNameLst>
                                          <p:attrName>style.visibility</p:attrName>
                                        </p:attrNameLst>
                                      </p:cBhvr>
                                      <p:to>
                                        <p:strVal val="visible"/>
                                      </p:to>
                                    </p:set>
                                    <p:anim calcmode="lin" valueType="num">
                                      <p:cBhvr>
                                        <p:cTn id="19" dur="500" fill="hold"/>
                                        <p:tgtEl>
                                          <p:spTgt spid="4106"/>
                                        </p:tgtEl>
                                        <p:attrNameLst>
                                          <p:attrName>ppt_w</p:attrName>
                                        </p:attrNameLst>
                                      </p:cBhvr>
                                      <p:tavLst>
                                        <p:tav tm="0">
                                          <p:val>
                                            <p:fltVal val="0"/>
                                          </p:val>
                                        </p:tav>
                                        <p:tav tm="100000">
                                          <p:val>
                                            <p:strVal val="#ppt_w"/>
                                          </p:val>
                                        </p:tav>
                                      </p:tavLst>
                                    </p:anim>
                                    <p:anim calcmode="lin" valueType="num">
                                      <p:cBhvr>
                                        <p:cTn id="20" dur="500" fill="hold"/>
                                        <p:tgtEl>
                                          <p:spTgt spid="4106"/>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103"/>
                                        </p:tgtEl>
                                        <p:attrNameLst>
                                          <p:attrName>style.visibility</p:attrName>
                                        </p:attrNameLst>
                                      </p:cBhvr>
                                      <p:to>
                                        <p:strVal val="visible"/>
                                      </p:to>
                                    </p:set>
                                    <p:anim calcmode="lin" valueType="num">
                                      <p:cBhvr>
                                        <p:cTn id="23" dur="500" fill="hold"/>
                                        <p:tgtEl>
                                          <p:spTgt spid="4103"/>
                                        </p:tgtEl>
                                        <p:attrNameLst>
                                          <p:attrName>ppt_w</p:attrName>
                                        </p:attrNameLst>
                                      </p:cBhvr>
                                      <p:tavLst>
                                        <p:tav tm="0">
                                          <p:val>
                                            <p:fltVal val="0"/>
                                          </p:val>
                                        </p:tav>
                                        <p:tav tm="100000">
                                          <p:val>
                                            <p:strVal val="#ppt_w"/>
                                          </p:val>
                                        </p:tav>
                                      </p:tavLst>
                                    </p:anim>
                                    <p:anim calcmode="lin" valueType="num">
                                      <p:cBhvr>
                                        <p:cTn id="24" dur="500" fill="hold"/>
                                        <p:tgtEl>
                                          <p:spTgt spid="4103"/>
                                        </p:tgtEl>
                                        <p:attrNameLst>
                                          <p:attrName>ppt_h</p:attrName>
                                        </p:attrNameLst>
                                      </p:cBhvr>
                                      <p:tavLst>
                                        <p:tav tm="0">
                                          <p:val>
                                            <p:fltVal val="0"/>
                                          </p:val>
                                        </p:tav>
                                        <p:tav tm="100000">
                                          <p:val>
                                            <p:strVal val="#ppt_h"/>
                                          </p:val>
                                        </p:tav>
                                      </p:tavLst>
                                    </p:anim>
                                  </p:childTnLst>
                                </p:cTn>
                              </p:par>
                              <p:par>
                                <p:cTn id="25" presetID="55" presetClass="entr" presetSubtype="0" fill="hold" grpId="0" nodeType="withEffect">
                                  <p:stCondLst>
                                    <p:cond delay="0"/>
                                  </p:stCondLst>
                                  <p:childTnLst>
                                    <p:set>
                                      <p:cBhvr>
                                        <p:cTn id="26" dur="1" fill="hold">
                                          <p:stCondLst>
                                            <p:cond delay="0"/>
                                          </p:stCondLst>
                                        </p:cTn>
                                        <p:tgtEl>
                                          <p:spTgt spid="4101"/>
                                        </p:tgtEl>
                                        <p:attrNameLst>
                                          <p:attrName>style.visibility</p:attrName>
                                        </p:attrNameLst>
                                      </p:cBhvr>
                                      <p:to>
                                        <p:strVal val="visible"/>
                                      </p:to>
                                    </p:set>
                                    <p:anim calcmode="lin" valueType="num">
                                      <p:cBhvr>
                                        <p:cTn id="27" dur="500" fill="hold"/>
                                        <p:tgtEl>
                                          <p:spTgt spid="4101"/>
                                        </p:tgtEl>
                                        <p:attrNameLst>
                                          <p:attrName>ppt_w</p:attrName>
                                        </p:attrNameLst>
                                      </p:cBhvr>
                                      <p:tavLst>
                                        <p:tav tm="0">
                                          <p:val>
                                            <p:strVal val="#ppt_w*0.70"/>
                                          </p:val>
                                        </p:tav>
                                        <p:tav tm="100000">
                                          <p:val>
                                            <p:strVal val="#ppt_w"/>
                                          </p:val>
                                        </p:tav>
                                      </p:tavLst>
                                    </p:anim>
                                    <p:anim calcmode="lin" valueType="num">
                                      <p:cBhvr>
                                        <p:cTn id="28" dur="500" fill="hold"/>
                                        <p:tgtEl>
                                          <p:spTgt spid="4101"/>
                                        </p:tgtEl>
                                        <p:attrNameLst>
                                          <p:attrName>ppt_h</p:attrName>
                                        </p:attrNameLst>
                                      </p:cBhvr>
                                      <p:tavLst>
                                        <p:tav tm="0">
                                          <p:val>
                                            <p:strVal val="#ppt_h"/>
                                          </p:val>
                                        </p:tav>
                                        <p:tav tm="100000">
                                          <p:val>
                                            <p:strVal val="#ppt_h"/>
                                          </p:val>
                                        </p:tav>
                                      </p:tavLst>
                                    </p:anim>
                                    <p:animEffect transition="in" filter="fade">
                                      <p:cBhvr>
                                        <p:cTn id="29" dur="500"/>
                                        <p:tgtEl>
                                          <p:spTgt spid="4101"/>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animBg="1"/>
      <p:bldP spid="4103" grpId="0" animBg="1"/>
      <p:bldP spid="4104" grpId="0" animBg="1"/>
      <p:bldP spid="4105" grpId="0" animBg="1"/>
      <p:bldP spid="4106"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4"/>
          <p:cNvGraphicFramePr>
            <a:graphicFrameLocks noChangeAspect="1"/>
          </p:cNvGraphicFramePr>
          <p:nvPr/>
        </p:nvGraphicFramePr>
        <p:xfrm>
          <a:off x="1341438" y="658813"/>
          <a:ext cx="4514850" cy="4416425"/>
        </p:xfrm>
        <a:graphic>
          <a:graphicData uri="http://schemas.openxmlformats.org/presentationml/2006/ole">
            <p:oleObj spid="_x0000_s2050" name="Immagine bitmap" r:id="rId3" imgW="3619814" imgH="3543607" progId="PBrush">
              <p:embed/>
            </p:oleObj>
          </a:graphicData>
        </a:graphic>
      </p:graphicFrame>
      <p:sp>
        <p:nvSpPr>
          <p:cNvPr id="4101" name="WordArt 5"/>
          <p:cNvSpPr>
            <a:spLocks noChangeArrowheads="1" noChangeShapeType="1" noTextEdit="1"/>
          </p:cNvSpPr>
          <p:nvPr/>
        </p:nvSpPr>
        <p:spPr bwMode="auto">
          <a:xfrm rot="-2154830">
            <a:off x="4973638" y="2735263"/>
            <a:ext cx="3765550" cy="88265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it-IT" sz="48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3540000" scaled="1"/>
                </a:gradFill>
                <a:latin typeface="Times New Roman"/>
                <a:cs typeface="Times New Roman"/>
              </a:rPr>
              <a:t>giustificazione</a:t>
            </a:r>
          </a:p>
        </p:txBody>
      </p:sp>
      <p:sp>
        <p:nvSpPr>
          <p:cNvPr id="4102" name="WordArt 6"/>
          <p:cNvSpPr>
            <a:spLocks noChangeArrowheads="1" noChangeShapeType="1" noTextEdit="1"/>
          </p:cNvSpPr>
          <p:nvPr/>
        </p:nvSpPr>
        <p:spPr bwMode="auto">
          <a:xfrm rot="1065566">
            <a:off x="666750" y="881063"/>
            <a:ext cx="2181225" cy="968375"/>
          </a:xfrm>
          <a:prstGeom prst="rect">
            <a:avLst/>
          </a:prstGeom>
        </p:spPr>
        <p:txBody>
          <a:bodyPr wrap="none" fromWordArt="1">
            <a:prstTxWarp prst="textFadeUp">
              <a:avLst>
                <a:gd name="adj" fmla="val 9991"/>
              </a:avLst>
            </a:prstTxWarp>
          </a:bodyPr>
          <a:lstStyle/>
          <a:p>
            <a:pPr algn="ctr"/>
            <a:r>
              <a:rPr lang="it-IT" sz="5400" kern="10">
                <a:ln w="12700">
                  <a:solidFill>
                    <a:srgbClr val="B2B2B2"/>
                  </a:solidFill>
                  <a:round/>
                  <a:headEnd/>
                  <a:tailEnd/>
                </a:ln>
                <a:gradFill rotWithShape="1">
                  <a:gsLst>
                    <a:gs pos="0">
                      <a:srgbClr val="520402"/>
                    </a:gs>
                    <a:gs pos="100000">
                      <a:srgbClr val="FFCC00"/>
                    </a:gs>
                  </a:gsLst>
                  <a:lin ang="4320000" scaled="1"/>
                </a:gradFill>
                <a:effectLst>
                  <a:outerShdw dist="35921" dir="2700000" sy="50000" rotWithShape="0">
                    <a:srgbClr val="875B0D">
                      <a:alpha val="70000"/>
                    </a:srgbClr>
                  </a:outerShdw>
                </a:effectLst>
                <a:latin typeface="Arial Black"/>
              </a:rPr>
              <a:t>distacco</a:t>
            </a:r>
          </a:p>
        </p:txBody>
      </p:sp>
      <p:sp>
        <p:nvSpPr>
          <p:cNvPr id="4103" name="WordArt 7" descr="Marmo bianco"/>
          <p:cNvSpPr>
            <a:spLocks noChangeArrowheads="1" noChangeShapeType="1" noTextEdit="1"/>
          </p:cNvSpPr>
          <p:nvPr/>
        </p:nvSpPr>
        <p:spPr bwMode="auto">
          <a:xfrm rot="1320011">
            <a:off x="6416675" y="4378325"/>
            <a:ext cx="2270125" cy="7842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it-IT" sz="6000" kern="10">
                <a:ln w="9525">
                  <a:round/>
                  <a:headEnd/>
                  <a:tailEnd/>
                </a:ln>
                <a:blipFill dpi="0" rotWithShape="0">
                  <a:blip r:embed="rId4"/>
                  <a:srcRect/>
                  <a:tile tx="0" ty="0" sx="100000" sy="100000" flip="none" algn="tl"/>
                </a:blipFill>
                <a:latin typeface="Arial Black"/>
              </a:rPr>
              <a:t>biasimo</a:t>
            </a:r>
          </a:p>
        </p:txBody>
      </p:sp>
      <p:sp>
        <p:nvSpPr>
          <p:cNvPr id="4104" name="WordArt 8"/>
          <p:cNvSpPr>
            <a:spLocks noChangeArrowheads="1" noChangeShapeType="1" noTextEdit="1"/>
          </p:cNvSpPr>
          <p:nvPr/>
        </p:nvSpPr>
        <p:spPr bwMode="auto">
          <a:xfrm rot="363048">
            <a:off x="3248025" y="5356225"/>
            <a:ext cx="2713038" cy="762000"/>
          </a:xfrm>
          <a:prstGeom prst="rect">
            <a:avLst/>
          </a:prstGeom>
        </p:spPr>
        <p:txBody>
          <a:bodyPr wrap="none" fromWordArt="1">
            <a:prstTxWarp prst="textDeflate">
              <a:avLst>
                <a:gd name="adj" fmla="val 26227"/>
              </a:avLst>
            </a:prstTxWarp>
          </a:bodyPr>
          <a:lstStyle/>
          <a:p>
            <a:pPr algn="ctr"/>
            <a:r>
              <a:rPr lang="it-IT" sz="3600" kern="10">
                <a:ln w="9525">
                  <a:solidFill>
                    <a:srgbClr val="000000"/>
                  </a:solidFill>
                  <a:round/>
                  <a:headEnd/>
                  <a:tailEnd/>
                </a:ln>
                <a:solidFill>
                  <a:srgbClr val="000000"/>
                </a:solidFill>
                <a:latin typeface="Impact"/>
              </a:rPr>
              <a:t>condanna</a:t>
            </a:r>
          </a:p>
        </p:txBody>
      </p:sp>
      <p:sp>
        <p:nvSpPr>
          <p:cNvPr id="4105" name="WordArt 9" descr="Carta"/>
          <p:cNvSpPr>
            <a:spLocks noChangeArrowheads="1" noChangeShapeType="1" noTextEdit="1"/>
          </p:cNvSpPr>
          <p:nvPr/>
        </p:nvSpPr>
        <p:spPr bwMode="auto">
          <a:xfrm rot="-336370">
            <a:off x="5878513" y="1092200"/>
            <a:ext cx="1905000" cy="517525"/>
          </a:xfrm>
          <a:prstGeom prst="rect">
            <a:avLst/>
          </a:prstGeom>
        </p:spPr>
        <p:txBody>
          <a:bodyPr wrap="none" fromWordArt="1">
            <a:prstTxWarp prst="textPlain">
              <a:avLst>
                <a:gd name="adj" fmla="val 50000"/>
              </a:avLst>
            </a:prstTxWarp>
          </a:bodyPr>
          <a:lstStyle/>
          <a:p>
            <a:pPr algn="ctr"/>
            <a:r>
              <a:rPr lang="it-IT" sz="3600" kern="10">
                <a:ln w="9525">
                  <a:solidFill>
                    <a:srgbClr val="008000"/>
                  </a:solidFill>
                  <a:round/>
                  <a:headEnd/>
                  <a:tailEnd/>
                </a:ln>
                <a:blipFill dpi="0" rotWithShape="0">
                  <a:blip r:embed="rId5"/>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accusa</a:t>
            </a:r>
          </a:p>
        </p:txBody>
      </p:sp>
      <p:sp>
        <p:nvSpPr>
          <p:cNvPr id="4106" name="WordArt 10"/>
          <p:cNvSpPr>
            <a:spLocks noChangeArrowheads="1" noChangeShapeType="1" noTextEdit="1"/>
          </p:cNvSpPr>
          <p:nvPr/>
        </p:nvSpPr>
        <p:spPr bwMode="auto">
          <a:xfrm>
            <a:off x="357188" y="4643438"/>
            <a:ext cx="2255837" cy="1285875"/>
          </a:xfrm>
          <a:prstGeom prst="rect">
            <a:avLst/>
          </a:prstGeom>
        </p:spPr>
        <p:txBody>
          <a:bodyPr wrap="none" fromWordArt="1">
            <a:prstTxWarp prst="textSlantUp">
              <a:avLst>
                <a:gd name="adj" fmla="val 32056"/>
              </a:avLst>
            </a:prstTxWarp>
          </a:bodyPr>
          <a:lstStyle/>
          <a:p>
            <a:pPr algn="ctr"/>
            <a:r>
              <a:rPr lang="it-IT"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assoluzione</a:t>
            </a:r>
          </a:p>
        </p:txBody>
      </p:sp>
      <p:pic>
        <p:nvPicPr>
          <p:cNvPr id="2057" name="Picture 2"/>
          <p:cNvPicPr>
            <a:picLocks noChangeAspect="1" noChangeArrowheads="1"/>
          </p:cNvPicPr>
          <p:nvPr/>
        </p:nvPicPr>
        <p:blipFill>
          <a:blip r:embed="rId6" cstate="print"/>
          <a:srcRect/>
          <a:stretch>
            <a:fillRect/>
          </a:stretch>
        </p:blipFill>
        <p:spPr bwMode="auto">
          <a:xfrm>
            <a:off x="0" y="0"/>
            <a:ext cx="604838" cy="342900"/>
          </a:xfrm>
          <a:prstGeom prst="rect">
            <a:avLst/>
          </a:prstGeom>
          <a:noFill/>
          <a:ln w="9525">
            <a:noFill/>
            <a:miter lim="800000"/>
            <a:headEnd/>
            <a:tailEnd/>
          </a:ln>
        </p:spPr>
      </p:pic>
      <p:sp>
        <p:nvSpPr>
          <p:cNvPr id="2058" name="CasellaDiTesto 8"/>
          <p:cNvSpPr txBox="1">
            <a:spLocks noChangeArrowheads="1"/>
          </p:cNvSpPr>
          <p:nvPr/>
        </p:nvSpPr>
        <p:spPr bwMode="auto">
          <a:xfrm>
            <a:off x="1571625" y="0"/>
            <a:ext cx="6143625" cy="646113"/>
          </a:xfrm>
          <a:prstGeom prst="rect">
            <a:avLst/>
          </a:prstGeom>
          <a:noFill/>
          <a:ln w="38100" cap="rnd">
            <a:noFill/>
            <a:miter lim="800000"/>
            <a:headEnd/>
            <a:tailEnd/>
          </a:ln>
        </p:spPr>
        <p:txBody>
          <a:bodyPr>
            <a:spAutoFit/>
          </a:bodyPr>
          <a:lstStyle/>
          <a:p>
            <a:pPr algn="ctr"/>
            <a:r>
              <a:rPr lang="it-IT" sz="3600" b="1">
                <a:latin typeface="Calibri" pitchFamily="34" charset="0"/>
              </a:rPr>
              <a:t>di fronte all’errore degli altri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p:cTn id="7" dur="500" fill="hold"/>
                                        <p:tgtEl>
                                          <p:spTgt spid="4102"/>
                                        </p:tgtEl>
                                        <p:attrNameLst>
                                          <p:attrName>ppt_w</p:attrName>
                                        </p:attrNameLst>
                                      </p:cBhvr>
                                      <p:tavLst>
                                        <p:tav tm="0">
                                          <p:val>
                                            <p:fltVal val="0"/>
                                          </p:val>
                                        </p:tav>
                                        <p:tav tm="100000">
                                          <p:val>
                                            <p:strVal val="#ppt_w"/>
                                          </p:val>
                                        </p:tav>
                                      </p:tavLst>
                                    </p:anim>
                                    <p:anim calcmode="lin" valueType="num">
                                      <p:cBhvr>
                                        <p:cTn id="8" dur="500" fill="hold"/>
                                        <p:tgtEl>
                                          <p:spTgt spid="4102"/>
                                        </p:tgtEl>
                                        <p:attrNameLst>
                                          <p:attrName>ppt_h</p:attrName>
                                        </p:attrNameLst>
                                      </p:cBhvr>
                                      <p:tavLst>
                                        <p:tav tm="0">
                                          <p:val>
                                            <p:fltVal val="0"/>
                                          </p:val>
                                        </p:tav>
                                        <p:tav tm="100000">
                                          <p:val>
                                            <p:strVal val="#ppt_h"/>
                                          </p:val>
                                        </p:tav>
                                      </p:tavLst>
                                    </p:anim>
                                  </p:childTnLst>
                                </p:cTn>
                              </p:par>
                              <p:par>
                                <p:cTn id="9" presetID="14" presetClass="entr" presetSubtype="10" fill="hold" grpId="0" nodeType="withEffect">
                                  <p:stCondLst>
                                    <p:cond delay="0"/>
                                  </p:stCondLst>
                                  <p:childTnLst>
                                    <p:set>
                                      <p:cBhvr>
                                        <p:cTn id="10" dur="1" fill="hold">
                                          <p:stCondLst>
                                            <p:cond delay="0"/>
                                          </p:stCondLst>
                                        </p:cTn>
                                        <p:tgtEl>
                                          <p:spTgt spid="4104"/>
                                        </p:tgtEl>
                                        <p:attrNameLst>
                                          <p:attrName>style.visibility</p:attrName>
                                        </p:attrNameLst>
                                      </p:cBhvr>
                                      <p:to>
                                        <p:strVal val="visible"/>
                                      </p:to>
                                    </p:set>
                                    <p:animEffect transition="in" filter="randombar(horizontal)">
                                      <p:cBhvr>
                                        <p:cTn id="11" dur="500"/>
                                        <p:tgtEl>
                                          <p:spTgt spid="4104"/>
                                        </p:tgtEl>
                                      </p:cBhvr>
                                    </p:animEffect>
                                  </p:childTnLst>
                                </p:cTn>
                              </p:par>
                              <p:par>
                                <p:cTn id="12" presetID="55" presetClass="entr" presetSubtype="0" fill="hold" grpId="0" nodeType="withEffect">
                                  <p:stCondLst>
                                    <p:cond delay="0"/>
                                  </p:stCondLst>
                                  <p:childTnLst>
                                    <p:set>
                                      <p:cBhvr>
                                        <p:cTn id="13" dur="1" fill="hold">
                                          <p:stCondLst>
                                            <p:cond delay="0"/>
                                          </p:stCondLst>
                                        </p:cTn>
                                        <p:tgtEl>
                                          <p:spTgt spid="4105"/>
                                        </p:tgtEl>
                                        <p:attrNameLst>
                                          <p:attrName>style.visibility</p:attrName>
                                        </p:attrNameLst>
                                      </p:cBhvr>
                                      <p:to>
                                        <p:strVal val="visible"/>
                                      </p:to>
                                    </p:set>
                                    <p:anim calcmode="lin" valueType="num">
                                      <p:cBhvr>
                                        <p:cTn id="14" dur="500" fill="hold"/>
                                        <p:tgtEl>
                                          <p:spTgt spid="4105"/>
                                        </p:tgtEl>
                                        <p:attrNameLst>
                                          <p:attrName>ppt_w</p:attrName>
                                        </p:attrNameLst>
                                      </p:cBhvr>
                                      <p:tavLst>
                                        <p:tav tm="0">
                                          <p:val>
                                            <p:strVal val="#ppt_w*0.70"/>
                                          </p:val>
                                        </p:tav>
                                        <p:tav tm="100000">
                                          <p:val>
                                            <p:strVal val="#ppt_w"/>
                                          </p:val>
                                        </p:tav>
                                      </p:tavLst>
                                    </p:anim>
                                    <p:anim calcmode="lin" valueType="num">
                                      <p:cBhvr>
                                        <p:cTn id="15" dur="500" fill="hold"/>
                                        <p:tgtEl>
                                          <p:spTgt spid="4105"/>
                                        </p:tgtEl>
                                        <p:attrNameLst>
                                          <p:attrName>ppt_h</p:attrName>
                                        </p:attrNameLst>
                                      </p:cBhvr>
                                      <p:tavLst>
                                        <p:tav tm="0">
                                          <p:val>
                                            <p:strVal val="#ppt_h"/>
                                          </p:val>
                                        </p:tav>
                                        <p:tav tm="100000">
                                          <p:val>
                                            <p:strVal val="#ppt_h"/>
                                          </p:val>
                                        </p:tav>
                                      </p:tavLst>
                                    </p:anim>
                                    <p:animEffect transition="in" filter="fade">
                                      <p:cBhvr>
                                        <p:cTn id="16" dur="500"/>
                                        <p:tgtEl>
                                          <p:spTgt spid="4105"/>
                                        </p:tgtEl>
                                      </p:cBhvr>
                                    </p:animEffect>
                                  </p:childTnLst>
                                </p:cTn>
                              </p:par>
                              <p:par>
                                <p:cTn id="17" presetID="23" presetClass="entr" presetSubtype="16" fill="hold" grpId="0" nodeType="withEffect">
                                  <p:stCondLst>
                                    <p:cond delay="0"/>
                                  </p:stCondLst>
                                  <p:childTnLst>
                                    <p:set>
                                      <p:cBhvr>
                                        <p:cTn id="18" dur="1" fill="hold">
                                          <p:stCondLst>
                                            <p:cond delay="0"/>
                                          </p:stCondLst>
                                        </p:cTn>
                                        <p:tgtEl>
                                          <p:spTgt spid="4106"/>
                                        </p:tgtEl>
                                        <p:attrNameLst>
                                          <p:attrName>style.visibility</p:attrName>
                                        </p:attrNameLst>
                                      </p:cBhvr>
                                      <p:to>
                                        <p:strVal val="visible"/>
                                      </p:to>
                                    </p:set>
                                    <p:anim calcmode="lin" valueType="num">
                                      <p:cBhvr>
                                        <p:cTn id="19" dur="500" fill="hold"/>
                                        <p:tgtEl>
                                          <p:spTgt spid="4106"/>
                                        </p:tgtEl>
                                        <p:attrNameLst>
                                          <p:attrName>ppt_w</p:attrName>
                                        </p:attrNameLst>
                                      </p:cBhvr>
                                      <p:tavLst>
                                        <p:tav tm="0">
                                          <p:val>
                                            <p:fltVal val="0"/>
                                          </p:val>
                                        </p:tav>
                                        <p:tav tm="100000">
                                          <p:val>
                                            <p:strVal val="#ppt_w"/>
                                          </p:val>
                                        </p:tav>
                                      </p:tavLst>
                                    </p:anim>
                                    <p:anim calcmode="lin" valueType="num">
                                      <p:cBhvr>
                                        <p:cTn id="20" dur="500" fill="hold"/>
                                        <p:tgtEl>
                                          <p:spTgt spid="4106"/>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103"/>
                                        </p:tgtEl>
                                        <p:attrNameLst>
                                          <p:attrName>style.visibility</p:attrName>
                                        </p:attrNameLst>
                                      </p:cBhvr>
                                      <p:to>
                                        <p:strVal val="visible"/>
                                      </p:to>
                                    </p:set>
                                    <p:anim calcmode="lin" valueType="num">
                                      <p:cBhvr>
                                        <p:cTn id="23" dur="500" fill="hold"/>
                                        <p:tgtEl>
                                          <p:spTgt spid="4103"/>
                                        </p:tgtEl>
                                        <p:attrNameLst>
                                          <p:attrName>ppt_w</p:attrName>
                                        </p:attrNameLst>
                                      </p:cBhvr>
                                      <p:tavLst>
                                        <p:tav tm="0">
                                          <p:val>
                                            <p:fltVal val="0"/>
                                          </p:val>
                                        </p:tav>
                                        <p:tav tm="100000">
                                          <p:val>
                                            <p:strVal val="#ppt_w"/>
                                          </p:val>
                                        </p:tav>
                                      </p:tavLst>
                                    </p:anim>
                                    <p:anim calcmode="lin" valueType="num">
                                      <p:cBhvr>
                                        <p:cTn id="24" dur="500" fill="hold"/>
                                        <p:tgtEl>
                                          <p:spTgt spid="4103"/>
                                        </p:tgtEl>
                                        <p:attrNameLst>
                                          <p:attrName>ppt_h</p:attrName>
                                        </p:attrNameLst>
                                      </p:cBhvr>
                                      <p:tavLst>
                                        <p:tav tm="0">
                                          <p:val>
                                            <p:fltVal val="0"/>
                                          </p:val>
                                        </p:tav>
                                        <p:tav tm="100000">
                                          <p:val>
                                            <p:strVal val="#ppt_h"/>
                                          </p:val>
                                        </p:tav>
                                      </p:tavLst>
                                    </p:anim>
                                  </p:childTnLst>
                                </p:cTn>
                              </p:par>
                              <p:par>
                                <p:cTn id="25" presetID="55" presetClass="entr" presetSubtype="0" fill="hold" grpId="0" nodeType="withEffect">
                                  <p:stCondLst>
                                    <p:cond delay="0"/>
                                  </p:stCondLst>
                                  <p:childTnLst>
                                    <p:set>
                                      <p:cBhvr>
                                        <p:cTn id="26" dur="1" fill="hold">
                                          <p:stCondLst>
                                            <p:cond delay="0"/>
                                          </p:stCondLst>
                                        </p:cTn>
                                        <p:tgtEl>
                                          <p:spTgt spid="4101"/>
                                        </p:tgtEl>
                                        <p:attrNameLst>
                                          <p:attrName>style.visibility</p:attrName>
                                        </p:attrNameLst>
                                      </p:cBhvr>
                                      <p:to>
                                        <p:strVal val="visible"/>
                                      </p:to>
                                    </p:set>
                                    <p:anim calcmode="lin" valueType="num">
                                      <p:cBhvr>
                                        <p:cTn id="27" dur="500" fill="hold"/>
                                        <p:tgtEl>
                                          <p:spTgt spid="4101"/>
                                        </p:tgtEl>
                                        <p:attrNameLst>
                                          <p:attrName>ppt_w</p:attrName>
                                        </p:attrNameLst>
                                      </p:cBhvr>
                                      <p:tavLst>
                                        <p:tav tm="0">
                                          <p:val>
                                            <p:strVal val="#ppt_w*0.70"/>
                                          </p:val>
                                        </p:tav>
                                        <p:tav tm="100000">
                                          <p:val>
                                            <p:strVal val="#ppt_w"/>
                                          </p:val>
                                        </p:tav>
                                      </p:tavLst>
                                    </p:anim>
                                    <p:anim calcmode="lin" valueType="num">
                                      <p:cBhvr>
                                        <p:cTn id="28" dur="500" fill="hold"/>
                                        <p:tgtEl>
                                          <p:spTgt spid="4101"/>
                                        </p:tgtEl>
                                        <p:attrNameLst>
                                          <p:attrName>ppt_h</p:attrName>
                                        </p:attrNameLst>
                                      </p:cBhvr>
                                      <p:tavLst>
                                        <p:tav tm="0">
                                          <p:val>
                                            <p:strVal val="#ppt_h"/>
                                          </p:val>
                                        </p:tav>
                                        <p:tav tm="100000">
                                          <p:val>
                                            <p:strVal val="#ppt_h"/>
                                          </p:val>
                                        </p:tav>
                                      </p:tavLst>
                                    </p:anim>
                                    <p:animEffect transition="in" filter="fade">
                                      <p:cBhvr>
                                        <p:cTn id="29"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animBg="1"/>
      <p:bldP spid="4103" grpId="0" animBg="1"/>
      <p:bldP spid="4104" grpId="0" animBg="1"/>
      <p:bldP spid="4105" grpId="0" animBg="1"/>
      <p:bldP spid="410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12"/>
          <p:cNvSpPr>
            <a:spLocks noChangeArrowheads="1"/>
          </p:cNvSpPr>
          <p:nvPr/>
        </p:nvSpPr>
        <p:spPr bwMode="auto">
          <a:xfrm>
            <a:off x="3749675" y="785813"/>
            <a:ext cx="2879725" cy="863600"/>
          </a:xfrm>
          <a:prstGeom prst="octagon">
            <a:avLst>
              <a:gd name="adj" fmla="val 29287"/>
            </a:avLst>
          </a:prstGeom>
          <a:noFill/>
          <a:ln w="9525">
            <a:solidFill>
              <a:schemeClr val="tx1"/>
            </a:solidFill>
            <a:miter lim="800000"/>
            <a:headEnd/>
            <a:tailEnd/>
          </a:ln>
        </p:spPr>
        <p:txBody>
          <a:bodyPr wrap="none" anchor="ctr"/>
          <a:lstStyle/>
          <a:p>
            <a:endParaRPr lang="it-IT"/>
          </a:p>
        </p:txBody>
      </p:sp>
      <p:pic>
        <p:nvPicPr>
          <p:cNvPr id="5123" name="Picture 5" descr="j0201685"/>
          <p:cNvPicPr>
            <a:picLocks noChangeAspect="1" noChangeArrowheads="1"/>
          </p:cNvPicPr>
          <p:nvPr/>
        </p:nvPicPr>
        <p:blipFill>
          <a:blip r:embed="rId2" cstate="print"/>
          <a:srcRect/>
          <a:stretch>
            <a:fillRect/>
          </a:stretch>
        </p:blipFill>
        <p:spPr bwMode="auto">
          <a:xfrm>
            <a:off x="2843213" y="2035175"/>
            <a:ext cx="3657600" cy="2401888"/>
          </a:xfrm>
          <a:prstGeom prst="rect">
            <a:avLst/>
          </a:prstGeom>
          <a:noFill/>
          <a:ln w="9525">
            <a:noFill/>
            <a:miter lim="800000"/>
            <a:headEnd/>
            <a:tailEnd/>
          </a:ln>
        </p:spPr>
      </p:pic>
      <p:sp>
        <p:nvSpPr>
          <p:cNvPr id="5124" name="Text Box 8"/>
          <p:cNvSpPr txBox="1">
            <a:spLocks noChangeArrowheads="1"/>
          </p:cNvSpPr>
          <p:nvPr/>
        </p:nvSpPr>
        <p:spPr bwMode="auto">
          <a:xfrm>
            <a:off x="538163" y="549275"/>
            <a:ext cx="2533650" cy="923925"/>
          </a:xfrm>
          <a:prstGeom prst="rect">
            <a:avLst/>
          </a:prstGeom>
          <a:noFill/>
          <a:ln w="9525">
            <a:noFill/>
            <a:miter lim="800000"/>
            <a:headEnd/>
            <a:tailEnd/>
          </a:ln>
        </p:spPr>
        <p:txBody>
          <a:bodyPr>
            <a:spAutoFit/>
          </a:bodyPr>
          <a:lstStyle/>
          <a:p>
            <a:pPr>
              <a:spcBef>
                <a:spcPct val="50000"/>
              </a:spcBef>
            </a:pPr>
            <a:r>
              <a:rPr lang="it-IT">
                <a:latin typeface="Algerian" pitchFamily="82" charset="0"/>
              </a:rPr>
              <a:t>E’ morto Giorgio</a:t>
            </a:r>
            <a:br>
              <a:rPr lang="it-IT">
                <a:latin typeface="Algerian" pitchFamily="82" charset="0"/>
              </a:rPr>
            </a:br>
            <a:r>
              <a:rPr lang="it-IT">
                <a:latin typeface="Algerian" pitchFamily="82" charset="0"/>
              </a:rPr>
              <a:t>Lottò fin che poté</a:t>
            </a:r>
            <a:br>
              <a:rPr lang="it-IT">
                <a:latin typeface="Algerian" pitchFamily="82" charset="0"/>
              </a:rPr>
            </a:br>
            <a:r>
              <a:rPr lang="it-IT">
                <a:latin typeface="Algerian" pitchFamily="82" charset="0"/>
              </a:rPr>
              <a:t>Lui solo contro tre</a:t>
            </a:r>
          </a:p>
        </p:txBody>
      </p:sp>
      <p:sp>
        <p:nvSpPr>
          <p:cNvPr id="5125" name="Text Box 9"/>
          <p:cNvSpPr txBox="1">
            <a:spLocks noChangeArrowheads="1"/>
          </p:cNvSpPr>
          <p:nvPr/>
        </p:nvSpPr>
        <p:spPr bwMode="auto">
          <a:xfrm>
            <a:off x="3922713" y="908050"/>
            <a:ext cx="2736850" cy="614363"/>
          </a:xfrm>
          <a:prstGeom prst="rect">
            <a:avLst/>
          </a:prstGeom>
          <a:noFill/>
          <a:ln w="9525">
            <a:noFill/>
            <a:miter lim="800000"/>
            <a:headEnd/>
            <a:tailEnd/>
          </a:ln>
        </p:spPr>
        <p:txBody>
          <a:bodyPr>
            <a:spAutoFit/>
          </a:bodyPr>
          <a:lstStyle/>
          <a:p>
            <a:pPr>
              <a:lnSpc>
                <a:spcPct val="70000"/>
              </a:lnSpc>
              <a:spcBef>
                <a:spcPct val="50000"/>
              </a:spcBef>
            </a:pPr>
            <a:r>
              <a:rPr lang="it-IT">
                <a:latin typeface="Century Gothic" pitchFamily="34" charset="0"/>
              </a:rPr>
              <a:t>Morì morsicato dal</a:t>
            </a:r>
          </a:p>
          <a:p>
            <a:pPr>
              <a:lnSpc>
                <a:spcPct val="70000"/>
              </a:lnSpc>
              <a:spcBef>
                <a:spcPct val="50000"/>
              </a:spcBef>
            </a:pPr>
            <a:r>
              <a:rPr lang="it-IT">
                <a:latin typeface="Century Gothic" pitchFamily="34" charset="0"/>
              </a:rPr>
              <a:t>serpente d’Esculapio</a:t>
            </a:r>
          </a:p>
        </p:txBody>
      </p:sp>
      <p:sp>
        <p:nvSpPr>
          <p:cNvPr id="5126" name="AutoShape 10"/>
          <p:cNvSpPr>
            <a:spLocks noChangeArrowheads="1"/>
          </p:cNvSpPr>
          <p:nvPr/>
        </p:nvSpPr>
        <p:spPr bwMode="auto">
          <a:xfrm>
            <a:off x="466725" y="477838"/>
            <a:ext cx="2676525" cy="1093787"/>
          </a:xfrm>
          <a:prstGeom prst="roundRect">
            <a:avLst>
              <a:gd name="adj" fmla="val 16667"/>
            </a:avLst>
          </a:prstGeom>
          <a:noFill/>
          <a:ln w="38100" cmpd="dbl">
            <a:solidFill>
              <a:srgbClr val="B2B2B2"/>
            </a:solidFill>
            <a:round/>
            <a:headEnd/>
            <a:tailEnd/>
          </a:ln>
        </p:spPr>
        <p:txBody>
          <a:bodyPr wrap="none" anchor="ctr"/>
          <a:lstStyle/>
          <a:p>
            <a:endParaRPr lang="it-IT"/>
          </a:p>
        </p:txBody>
      </p:sp>
      <p:sp>
        <p:nvSpPr>
          <p:cNvPr id="5127" name="AutoShape 11"/>
          <p:cNvSpPr>
            <a:spLocks noChangeArrowheads="1"/>
          </p:cNvSpPr>
          <p:nvPr/>
        </p:nvSpPr>
        <p:spPr bwMode="auto">
          <a:xfrm>
            <a:off x="3708400" y="765175"/>
            <a:ext cx="2879725" cy="863600"/>
          </a:xfrm>
          <a:prstGeom prst="octagon">
            <a:avLst>
              <a:gd name="adj" fmla="val 29287"/>
            </a:avLst>
          </a:prstGeom>
          <a:noFill/>
          <a:ln w="9525">
            <a:solidFill>
              <a:schemeClr val="tx1"/>
            </a:solidFill>
            <a:miter lim="800000"/>
            <a:headEnd/>
            <a:tailEnd/>
          </a:ln>
        </p:spPr>
        <p:txBody>
          <a:bodyPr wrap="none" anchor="ctr"/>
          <a:lstStyle/>
          <a:p>
            <a:endParaRPr lang="it-IT"/>
          </a:p>
        </p:txBody>
      </p:sp>
      <p:sp>
        <p:nvSpPr>
          <p:cNvPr id="5128" name="AutoShape 14"/>
          <p:cNvSpPr>
            <a:spLocks noChangeArrowheads="1"/>
          </p:cNvSpPr>
          <p:nvPr/>
        </p:nvSpPr>
        <p:spPr bwMode="auto">
          <a:xfrm>
            <a:off x="4714875" y="4941168"/>
            <a:ext cx="3817565" cy="1583457"/>
          </a:xfrm>
          <a:prstGeom prst="bevel">
            <a:avLst>
              <a:gd name="adj" fmla="val 5875"/>
            </a:avLst>
          </a:prstGeom>
          <a:solidFill>
            <a:srgbClr val="B2B2B2">
              <a:alpha val="39999"/>
            </a:srgbClr>
          </a:solidFill>
          <a:ln w="9525">
            <a:solidFill>
              <a:schemeClr val="tx1"/>
            </a:solidFill>
            <a:miter lim="800000"/>
            <a:headEnd/>
            <a:tailEnd/>
          </a:ln>
        </p:spPr>
        <p:txBody>
          <a:bodyPr wrap="none" anchor="ctr"/>
          <a:lstStyle/>
          <a:p>
            <a:endParaRPr lang="it-IT">
              <a:latin typeface="Calibri" pitchFamily="34" charset="0"/>
            </a:endParaRPr>
          </a:p>
        </p:txBody>
      </p:sp>
      <p:sp>
        <p:nvSpPr>
          <p:cNvPr id="5129" name="Text Box 15"/>
          <p:cNvSpPr txBox="1">
            <a:spLocks noChangeArrowheads="1"/>
          </p:cNvSpPr>
          <p:nvPr/>
        </p:nvSpPr>
        <p:spPr bwMode="auto">
          <a:xfrm>
            <a:off x="214313" y="3500438"/>
            <a:ext cx="2447925" cy="2168525"/>
          </a:xfrm>
          <a:prstGeom prst="rect">
            <a:avLst/>
          </a:prstGeom>
          <a:noFill/>
          <a:ln w="15875" cap="rnd">
            <a:solidFill>
              <a:schemeClr val="tx1"/>
            </a:solidFill>
            <a:prstDash val="sysDot"/>
            <a:miter lim="800000"/>
            <a:headEnd/>
            <a:tailEnd/>
          </a:ln>
        </p:spPr>
        <p:txBody>
          <a:bodyPr>
            <a:spAutoFit/>
          </a:bodyPr>
          <a:lstStyle/>
          <a:p>
            <a:pPr>
              <a:lnSpc>
                <a:spcPct val="70000"/>
              </a:lnSpc>
              <a:spcBef>
                <a:spcPct val="50000"/>
              </a:spcBef>
            </a:pPr>
            <a:r>
              <a:rPr lang="it-IT" sz="2000">
                <a:latin typeface="Calibri" pitchFamily="34" charset="0"/>
              </a:rPr>
              <a:t>Oh, qual palesi</a:t>
            </a:r>
          </a:p>
          <a:p>
            <a:pPr>
              <a:lnSpc>
                <a:spcPct val="70000"/>
              </a:lnSpc>
              <a:spcBef>
                <a:spcPct val="50000"/>
              </a:spcBef>
            </a:pPr>
            <a:r>
              <a:rPr lang="it-IT" sz="2000">
                <a:latin typeface="Calibri" pitchFamily="34" charset="0"/>
              </a:rPr>
              <a:t>o morte</a:t>
            </a:r>
          </a:p>
          <a:p>
            <a:pPr>
              <a:lnSpc>
                <a:spcPct val="70000"/>
              </a:lnSpc>
              <a:spcBef>
                <a:spcPct val="50000"/>
              </a:spcBef>
            </a:pPr>
            <a:r>
              <a:rPr lang="it-IT" sz="2000">
                <a:latin typeface="Calibri" pitchFamily="34" charset="0"/>
              </a:rPr>
              <a:t>animo ingrato</a:t>
            </a:r>
          </a:p>
          <a:p>
            <a:pPr>
              <a:lnSpc>
                <a:spcPct val="70000"/>
              </a:lnSpc>
              <a:spcBef>
                <a:spcPct val="50000"/>
              </a:spcBef>
            </a:pPr>
            <a:r>
              <a:rPr lang="it-IT" sz="2000">
                <a:latin typeface="Calibri" pitchFamily="34" charset="0"/>
              </a:rPr>
              <a:t>se privi anche di vita</a:t>
            </a:r>
          </a:p>
          <a:p>
            <a:pPr>
              <a:lnSpc>
                <a:spcPct val="70000"/>
              </a:lnSpc>
              <a:spcBef>
                <a:spcPct val="50000"/>
              </a:spcBef>
            </a:pPr>
            <a:r>
              <a:rPr lang="it-IT" sz="2000">
                <a:latin typeface="Calibri" pitchFamily="34" charset="0"/>
              </a:rPr>
              <a:t>chi ognor ministro</a:t>
            </a:r>
          </a:p>
          <a:p>
            <a:pPr>
              <a:lnSpc>
                <a:spcPct val="70000"/>
              </a:lnSpc>
              <a:spcBef>
                <a:spcPct val="50000"/>
              </a:spcBef>
            </a:pPr>
            <a:r>
              <a:rPr lang="it-IT" sz="2000">
                <a:latin typeface="Calibri" pitchFamily="34" charset="0"/>
              </a:rPr>
              <a:t>a’ tuoi voleri è stato</a:t>
            </a:r>
          </a:p>
        </p:txBody>
      </p:sp>
      <p:sp>
        <p:nvSpPr>
          <p:cNvPr id="5130" name="Text Box 16"/>
          <p:cNvSpPr txBox="1">
            <a:spLocks noChangeArrowheads="1"/>
          </p:cNvSpPr>
          <p:nvPr/>
        </p:nvSpPr>
        <p:spPr bwMode="auto">
          <a:xfrm>
            <a:off x="6705200" y="1628800"/>
            <a:ext cx="2303586" cy="2246769"/>
          </a:xfrm>
          <a:prstGeom prst="rect">
            <a:avLst/>
          </a:prstGeom>
          <a:noFill/>
          <a:ln w="9525">
            <a:noFill/>
            <a:miter lim="800000"/>
            <a:headEnd/>
            <a:tailEnd/>
          </a:ln>
        </p:spPr>
        <p:txBody>
          <a:bodyPr wrap="square">
            <a:spAutoFit/>
          </a:bodyPr>
          <a:lstStyle/>
          <a:p>
            <a:pPr algn="ctr">
              <a:spcBef>
                <a:spcPts val="0"/>
              </a:spcBef>
            </a:pPr>
            <a:r>
              <a:rPr lang="it-IT" sz="2000" dirty="0" smtClean="0"/>
              <a:t>i </a:t>
            </a:r>
            <a:r>
              <a:rPr lang="it-IT" sz="2000" dirty="0"/>
              <a:t>medici </a:t>
            </a:r>
            <a:r>
              <a:rPr lang="it-IT" sz="2000" dirty="0" smtClean="0"/>
              <a:t> </a:t>
            </a:r>
          </a:p>
          <a:p>
            <a:pPr algn="ctr">
              <a:spcBef>
                <a:spcPts val="0"/>
              </a:spcBef>
            </a:pPr>
            <a:r>
              <a:rPr lang="it-IT" sz="2000" dirty="0" smtClean="0"/>
              <a:t>sono </a:t>
            </a:r>
          </a:p>
          <a:p>
            <a:pPr algn="ctr">
              <a:spcBef>
                <a:spcPts val="0"/>
              </a:spcBef>
            </a:pPr>
            <a:r>
              <a:rPr lang="it-IT" sz="2000" dirty="0" smtClean="0"/>
              <a:t>fortunati: i </a:t>
            </a:r>
            <a:r>
              <a:rPr lang="it-IT" sz="2000" dirty="0"/>
              <a:t>loro </a:t>
            </a:r>
            <a:endParaRPr lang="it-IT" sz="2000" dirty="0" smtClean="0"/>
          </a:p>
          <a:p>
            <a:pPr algn="ctr">
              <a:spcBef>
                <a:spcPts val="0"/>
              </a:spcBef>
            </a:pPr>
            <a:r>
              <a:rPr lang="it-IT" sz="2000" dirty="0" smtClean="0"/>
              <a:t>successi brillano</a:t>
            </a:r>
          </a:p>
          <a:p>
            <a:pPr algn="ctr">
              <a:spcBef>
                <a:spcPts val="0"/>
              </a:spcBef>
            </a:pPr>
            <a:r>
              <a:rPr lang="it-IT" sz="2000" dirty="0" smtClean="0"/>
              <a:t> </a:t>
            </a:r>
            <a:r>
              <a:rPr lang="it-IT" sz="2000" dirty="0"/>
              <a:t>al </a:t>
            </a:r>
            <a:r>
              <a:rPr lang="it-IT" sz="2000" dirty="0" smtClean="0"/>
              <a:t>sole … e </a:t>
            </a:r>
            <a:r>
              <a:rPr lang="it-IT" sz="2000" dirty="0"/>
              <a:t>la terra copre i loro </a:t>
            </a:r>
            <a:endParaRPr lang="it-IT" sz="2000" dirty="0" smtClean="0"/>
          </a:p>
          <a:p>
            <a:pPr algn="ctr">
              <a:spcBef>
                <a:spcPts val="0"/>
              </a:spcBef>
            </a:pPr>
            <a:r>
              <a:rPr lang="it-IT" sz="2000" dirty="0" smtClean="0"/>
              <a:t>errori</a:t>
            </a:r>
            <a:endParaRPr lang="it-IT" sz="2000" dirty="0"/>
          </a:p>
        </p:txBody>
      </p:sp>
      <p:sp>
        <p:nvSpPr>
          <p:cNvPr id="5131" name="AutoShape 17"/>
          <p:cNvSpPr>
            <a:spLocks noChangeArrowheads="1"/>
          </p:cNvSpPr>
          <p:nvPr/>
        </p:nvSpPr>
        <p:spPr bwMode="auto">
          <a:xfrm>
            <a:off x="6732588" y="1557338"/>
            <a:ext cx="2232025" cy="2592387"/>
          </a:xfrm>
          <a:prstGeom prst="plus">
            <a:avLst>
              <a:gd name="adj" fmla="val 24561"/>
            </a:avLst>
          </a:prstGeom>
          <a:noFill/>
          <a:ln w="57150" cmpd="thickThin">
            <a:solidFill>
              <a:srgbClr val="B2B2B2"/>
            </a:solidFill>
            <a:miter lim="800000"/>
            <a:headEnd/>
            <a:tailEnd/>
          </a:ln>
        </p:spPr>
        <p:txBody>
          <a:bodyPr wrap="none" anchor="ctr"/>
          <a:lstStyle/>
          <a:p>
            <a:endParaRPr lang="it-IT"/>
          </a:p>
        </p:txBody>
      </p:sp>
      <p:sp>
        <p:nvSpPr>
          <p:cNvPr id="5132" name="Text Box 13"/>
          <p:cNvSpPr txBox="1">
            <a:spLocks noChangeArrowheads="1"/>
          </p:cNvSpPr>
          <p:nvPr/>
        </p:nvSpPr>
        <p:spPr bwMode="auto">
          <a:xfrm>
            <a:off x="4860032" y="5157192"/>
            <a:ext cx="3744913" cy="1166813"/>
          </a:xfrm>
          <a:prstGeom prst="rect">
            <a:avLst/>
          </a:prstGeom>
          <a:noFill/>
          <a:ln w="9525">
            <a:noFill/>
            <a:miter lim="800000"/>
            <a:headEnd/>
            <a:tailEnd/>
          </a:ln>
        </p:spPr>
        <p:txBody>
          <a:bodyPr>
            <a:spAutoFit/>
          </a:bodyPr>
          <a:lstStyle/>
          <a:p>
            <a:pPr>
              <a:lnSpc>
                <a:spcPct val="60000"/>
              </a:lnSpc>
              <a:spcBef>
                <a:spcPct val="50000"/>
              </a:spcBef>
            </a:pPr>
            <a:r>
              <a:rPr lang="it-IT" dirty="0"/>
              <a:t>Son qui sepolte l’ossa d’</a:t>
            </a:r>
            <a:r>
              <a:rPr lang="it-IT" dirty="0" err="1"/>
              <a:t>Eleuterio</a:t>
            </a:r>
            <a:endParaRPr lang="it-IT" dirty="0"/>
          </a:p>
          <a:p>
            <a:pPr>
              <a:lnSpc>
                <a:spcPct val="60000"/>
              </a:lnSpc>
              <a:spcBef>
                <a:spcPct val="50000"/>
              </a:spcBef>
            </a:pPr>
            <a:r>
              <a:rPr lang="it-IT" dirty="0"/>
              <a:t>medico celeberrimo e perfetto:</a:t>
            </a:r>
          </a:p>
          <a:p>
            <a:pPr>
              <a:lnSpc>
                <a:spcPct val="60000"/>
              </a:lnSpc>
              <a:spcBef>
                <a:spcPct val="50000"/>
              </a:spcBef>
            </a:pPr>
            <a:r>
              <a:rPr lang="it-IT" dirty="0"/>
              <a:t>facendosi </a:t>
            </a:r>
            <a:r>
              <a:rPr lang="it-IT" dirty="0" err="1"/>
              <a:t>depor</a:t>
            </a:r>
            <a:r>
              <a:rPr lang="it-IT" dirty="0"/>
              <a:t> nel cimitero</a:t>
            </a:r>
          </a:p>
          <a:p>
            <a:pPr>
              <a:lnSpc>
                <a:spcPct val="60000"/>
              </a:lnSpc>
              <a:spcBef>
                <a:spcPct val="50000"/>
              </a:spcBef>
            </a:pPr>
            <a:r>
              <a:rPr lang="it-IT" dirty="0"/>
              <a:t>ricongiunse la causa con l’effetto</a:t>
            </a:r>
          </a:p>
        </p:txBody>
      </p:sp>
      <p:pic>
        <p:nvPicPr>
          <p:cNvPr id="5133" name="Picture 2"/>
          <p:cNvPicPr>
            <a:picLocks noChangeAspect="1" noChangeArrowheads="1"/>
          </p:cNvPicPr>
          <p:nvPr/>
        </p:nvPicPr>
        <p:blipFill>
          <a:blip r:embed="rId3" cstate="print"/>
          <a:srcRect/>
          <a:stretch>
            <a:fillRect/>
          </a:stretch>
        </p:blipFill>
        <p:spPr bwMode="auto">
          <a:xfrm>
            <a:off x="0" y="0"/>
            <a:ext cx="604838" cy="34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827088" y="1671638"/>
            <a:ext cx="7704137" cy="2971800"/>
          </a:xfrm>
          <a:prstGeom prst="rect">
            <a:avLst/>
          </a:prstGeom>
          <a:noFill/>
          <a:ln w="9525">
            <a:noFill/>
            <a:miter lim="800000"/>
            <a:headEnd/>
            <a:tailEnd/>
          </a:ln>
        </p:spPr>
        <p:txBody>
          <a:bodyPr>
            <a:spAutoFit/>
          </a:bodyPr>
          <a:lstStyle/>
          <a:p>
            <a:pPr marL="92075" algn="ctr">
              <a:lnSpc>
                <a:spcPct val="110000"/>
              </a:lnSpc>
              <a:spcBef>
                <a:spcPct val="50000"/>
              </a:spcBef>
            </a:pPr>
            <a:r>
              <a:rPr lang="it-IT" sz="3200">
                <a:latin typeface="Tahoma" pitchFamily="34" charset="0"/>
              </a:rPr>
              <a:t>L’approccio della medicina all’errore</a:t>
            </a:r>
          </a:p>
          <a:p>
            <a:pPr marL="92075" algn="ctr">
              <a:lnSpc>
                <a:spcPct val="110000"/>
              </a:lnSpc>
              <a:spcBef>
                <a:spcPct val="50000"/>
              </a:spcBef>
            </a:pPr>
            <a:r>
              <a:rPr lang="it-IT" sz="3200" b="1">
                <a:latin typeface="Tahoma" pitchFamily="34" charset="0"/>
              </a:rPr>
              <a:t>REATTIVO</a:t>
            </a:r>
            <a:r>
              <a:rPr lang="it-IT" sz="3200">
                <a:latin typeface="Tahoma" pitchFamily="34" charset="0"/>
              </a:rPr>
              <a:t> vs. </a:t>
            </a:r>
            <a:r>
              <a:rPr lang="it-IT" sz="3200" b="1">
                <a:latin typeface="Tahoma" pitchFamily="34" charset="0"/>
              </a:rPr>
              <a:t>ESPLORATIVO</a:t>
            </a:r>
          </a:p>
          <a:p>
            <a:pPr marL="92075" algn="ctr">
              <a:lnSpc>
                <a:spcPct val="110000"/>
              </a:lnSpc>
              <a:spcBef>
                <a:spcPct val="50000"/>
              </a:spcBef>
            </a:pPr>
            <a:r>
              <a:rPr lang="it-IT" sz="3200" b="1">
                <a:latin typeface="Tahoma" pitchFamily="34" charset="0"/>
              </a:rPr>
              <a:t>PUNITIVO</a:t>
            </a:r>
            <a:r>
              <a:rPr lang="it-IT" sz="3200">
                <a:latin typeface="Tahoma" pitchFamily="34" charset="0"/>
              </a:rPr>
              <a:t> vs. </a:t>
            </a:r>
            <a:r>
              <a:rPr lang="it-IT" sz="3200" b="1">
                <a:latin typeface="Tahoma" pitchFamily="34" charset="0"/>
              </a:rPr>
              <a:t>COMPRENSIVO</a:t>
            </a:r>
          </a:p>
          <a:p>
            <a:pPr marL="92075" algn="ctr">
              <a:lnSpc>
                <a:spcPct val="110000"/>
              </a:lnSpc>
              <a:spcBef>
                <a:spcPct val="50000"/>
              </a:spcBef>
            </a:pPr>
            <a:r>
              <a:rPr lang="it-IT" sz="3200" b="1">
                <a:latin typeface="Tahoma" pitchFamily="34" charset="0"/>
              </a:rPr>
              <a:t>PARTICOLARE</a:t>
            </a:r>
            <a:r>
              <a:rPr lang="it-IT" sz="3200">
                <a:latin typeface="Tahoma" pitchFamily="34" charset="0"/>
              </a:rPr>
              <a:t> vs. </a:t>
            </a:r>
            <a:r>
              <a:rPr lang="it-IT" sz="3200" b="1">
                <a:latin typeface="Tahoma" pitchFamily="34" charset="0"/>
              </a:rPr>
              <a:t>GLOBALE</a:t>
            </a:r>
          </a:p>
        </p:txBody>
      </p:sp>
      <p:pic>
        <p:nvPicPr>
          <p:cNvPr id="6147" name="Picture 2"/>
          <p:cNvPicPr>
            <a:picLocks noChangeAspect="1" noChangeArrowheads="1"/>
          </p:cNvPicPr>
          <p:nvPr/>
        </p:nvPicPr>
        <p:blipFill>
          <a:blip r:embed="rId2" cstate="print"/>
          <a:srcRect/>
          <a:stretch>
            <a:fillRect/>
          </a:stretch>
        </p:blipFill>
        <p:spPr bwMode="auto">
          <a:xfrm>
            <a:off x="0" y="0"/>
            <a:ext cx="604838" cy="34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4"/>
          <p:cNvPicPr>
            <a:picLocks noChangeAspect="1" noChangeArrowheads="1"/>
          </p:cNvPicPr>
          <p:nvPr/>
        </p:nvPicPr>
        <p:blipFill>
          <a:blip r:embed="rId2" cstate="print"/>
          <a:srcRect/>
          <a:stretch>
            <a:fillRect/>
          </a:stretch>
        </p:blipFill>
        <p:spPr bwMode="auto">
          <a:xfrm>
            <a:off x="2428875" y="1398588"/>
            <a:ext cx="3895725" cy="4067175"/>
          </a:xfrm>
          <a:prstGeom prst="rect">
            <a:avLst/>
          </a:prstGeom>
          <a:noFill/>
          <a:ln w="9525">
            <a:noFill/>
            <a:miter lim="800000"/>
            <a:headEnd/>
            <a:tailEnd/>
          </a:ln>
        </p:spPr>
      </p:pic>
      <p:sp>
        <p:nvSpPr>
          <p:cNvPr id="4" name="Rettangolo 3"/>
          <p:cNvSpPr/>
          <p:nvPr/>
        </p:nvSpPr>
        <p:spPr>
          <a:xfrm>
            <a:off x="3106566" y="362530"/>
            <a:ext cx="3001143" cy="923330"/>
          </a:xfrm>
          <a:prstGeom prst="rect">
            <a:avLst/>
          </a:prstGeom>
          <a:noFill/>
        </p:spPr>
        <p:txBody>
          <a:bodyPr wrap="none">
            <a:spAutoFit/>
          </a:bodyPr>
          <a:lstStyle/>
          <a:p>
            <a:pPr algn="ctr">
              <a:defRPr/>
            </a:pPr>
            <a:r>
              <a:rPr lang="it-IT" sz="5400" b="1" dirty="0">
                <a:ln w="12700">
                  <a:solidFill>
                    <a:srgbClr val="000066"/>
                  </a:solidFill>
                  <a:prstDash val="solid"/>
                </a:ln>
                <a:solidFill>
                  <a:srgbClr val="868686"/>
                </a:solidFill>
                <a:effectLst>
                  <a:outerShdw blurRad="41275" dist="20320" dir="1800000" algn="tl" rotWithShape="0">
                    <a:srgbClr val="000000">
                      <a:alpha val="40000"/>
                    </a:srgbClr>
                  </a:outerShdw>
                </a:effectLst>
                <a:latin typeface="Calibri" pitchFamily="34" charset="0"/>
              </a:rPr>
              <a:t>L’errore …</a:t>
            </a:r>
          </a:p>
        </p:txBody>
      </p:sp>
      <p:sp>
        <p:nvSpPr>
          <p:cNvPr id="6" name="Rettangolo 5"/>
          <p:cNvSpPr/>
          <p:nvPr/>
        </p:nvSpPr>
        <p:spPr>
          <a:xfrm>
            <a:off x="1214414" y="5577504"/>
            <a:ext cx="6785447" cy="923330"/>
          </a:xfrm>
          <a:prstGeom prst="rect">
            <a:avLst/>
          </a:prstGeom>
          <a:noFill/>
        </p:spPr>
        <p:txBody>
          <a:bodyPr wrap="none">
            <a:spAutoFit/>
          </a:bodyPr>
          <a:lstStyle/>
          <a:p>
            <a:pPr algn="ctr">
              <a:defRPr/>
            </a:pPr>
            <a:r>
              <a:rPr lang="it-IT" sz="5400" b="1" dirty="0">
                <a:ln w="12700">
                  <a:solidFill>
                    <a:srgbClr val="000066"/>
                  </a:solidFill>
                  <a:prstDash val="solid"/>
                </a:ln>
                <a:solidFill>
                  <a:srgbClr val="868686"/>
                </a:solidFill>
                <a:effectLst>
                  <a:outerShdw blurRad="41275" dist="20320" dir="1800000" algn="tl" rotWithShape="0">
                    <a:srgbClr val="000000">
                      <a:alpha val="40000"/>
                    </a:srgbClr>
                  </a:outerShdw>
                </a:effectLst>
                <a:latin typeface="Calibri" pitchFamily="34" charset="0"/>
              </a:rPr>
              <a:t>… se lo conosci lo eviti!</a:t>
            </a:r>
          </a:p>
        </p:txBody>
      </p:sp>
      <p:sp>
        <p:nvSpPr>
          <p:cNvPr id="7" name="Rettangolo 6"/>
          <p:cNvSpPr/>
          <p:nvPr/>
        </p:nvSpPr>
        <p:spPr>
          <a:xfrm rot="19843847">
            <a:off x="1214414" y="2357430"/>
            <a:ext cx="6715172" cy="1754326"/>
          </a:xfrm>
          <a:prstGeom prst="rect">
            <a:avLst/>
          </a:prstGeom>
          <a:solidFill>
            <a:srgbClr val="FFFFFF">
              <a:alpha val="94902"/>
            </a:srgbClr>
          </a:solidFill>
          <a:ln>
            <a:solidFill>
              <a:srgbClr val="000099"/>
            </a:solidFill>
          </a:ln>
        </p:spPr>
        <p:txBody>
          <a:bodyPr>
            <a:spAutoFit/>
          </a:bodyPr>
          <a:lstStyle/>
          <a:p>
            <a:pPr algn="ctr">
              <a:defRPr/>
            </a:pPr>
            <a:r>
              <a:rPr lang="it-IT" sz="5400" b="1" dirty="0">
                <a:ln w="12700">
                  <a:solidFill>
                    <a:srgbClr val="000066"/>
                  </a:solidFill>
                  <a:prstDash val="solid"/>
                </a:ln>
                <a:solidFill>
                  <a:srgbClr val="000099"/>
                </a:solidFill>
                <a:effectLst>
                  <a:outerShdw blurRad="41275" dist="20320" dir="1800000" algn="tl" rotWithShape="0">
                    <a:srgbClr val="000000">
                      <a:alpha val="40000"/>
                    </a:srgbClr>
                  </a:outerShdw>
                </a:effectLst>
                <a:latin typeface="Calibri" pitchFamily="34" charset="0"/>
              </a:rPr>
              <a:t>… ma per conoscerlo non devi evitarlo!!</a:t>
            </a:r>
          </a:p>
        </p:txBody>
      </p:sp>
      <p:pic>
        <p:nvPicPr>
          <p:cNvPr id="7174" name="Picture 2"/>
          <p:cNvPicPr>
            <a:picLocks noChangeAspect="1" noChangeArrowheads="1"/>
          </p:cNvPicPr>
          <p:nvPr/>
        </p:nvPicPr>
        <p:blipFill>
          <a:blip r:embed="rId3" cstate="print"/>
          <a:srcRect/>
          <a:stretch>
            <a:fillRect/>
          </a:stretch>
        </p:blipFill>
        <p:spPr bwMode="auto">
          <a:xfrm>
            <a:off x="0" y="0"/>
            <a:ext cx="604838" cy="342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3276600" y="2420938"/>
            <a:ext cx="2447925" cy="2395537"/>
          </a:xfrm>
          <a:prstGeom prst="rect">
            <a:avLst/>
          </a:prstGeom>
          <a:noFill/>
          <a:ln w="9525">
            <a:noFill/>
            <a:miter lim="800000"/>
            <a:headEnd/>
            <a:tailEnd/>
          </a:ln>
        </p:spPr>
        <p:txBody>
          <a:bodyPr>
            <a:spAutoFit/>
          </a:bodyPr>
          <a:lstStyle/>
          <a:p>
            <a:pPr marL="92075" algn="ctr">
              <a:lnSpc>
                <a:spcPct val="80000"/>
              </a:lnSpc>
              <a:spcBef>
                <a:spcPct val="50000"/>
              </a:spcBef>
            </a:pPr>
            <a:r>
              <a:rPr lang="it-IT" sz="18900" b="1">
                <a:solidFill>
                  <a:srgbClr val="000099"/>
                </a:solidFill>
                <a:latin typeface="Century Gothic" pitchFamily="34" charset="0"/>
              </a:rPr>
              <a:t>?</a:t>
            </a:r>
          </a:p>
        </p:txBody>
      </p:sp>
      <p:sp>
        <p:nvSpPr>
          <p:cNvPr id="6150" name="Text Box 6"/>
          <p:cNvSpPr txBox="1">
            <a:spLocks noChangeArrowheads="1"/>
          </p:cNvSpPr>
          <p:nvPr/>
        </p:nvSpPr>
        <p:spPr bwMode="auto">
          <a:xfrm>
            <a:off x="825500" y="2809875"/>
            <a:ext cx="7675563" cy="2047875"/>
          </a:xfrm>
          <a:prstGeom prst="rect">
            <a:avLst/>
          </a:prstGeom>
          <a:noFill/>
          <a:ln w="9525">
            <a:noFill/>
            <a:miter lim="800000"/>
            <a:headEnd/>
            <a:tailEnd/>
          </a:ln>
        </p:spPr>
        <p:txBody>
          <a:bodyPr>
            <a:spAutoFit/>
          </a:bodyPr>
          <a:lstStyle/>
          <a:p>
            <a:pPr marL="92075">
              <a:lnSpc>
                <a:spcPct val="60000"/>
              </a:lnSpc>
              <a:spcBef>
                <a:spcPct val="50000"/>
              </a:spcBef>
            </a:pPr>
            <a:r>
              <a:rPr lang="it-IT" sz="3200" b="1" i="1">
                <a:solidFill>
                  <a:srgbClr val="000099"/>
                </a:solidFill>
                <a:latin typeface="Calibri" pitchFamily="34" charset="0"/>
              </a:rPr>
              <a:t>giudizio su un’attività che emerge da una</a:t>
            </a:r>
          </a:p>
          <a:p>
            <a:pPr marL="92075">
              <a:lnSpc>
                <a:spcPct val="60000"/>
              </a:lnSpc>
              <a:spcBef>
                <a:spcPct val="50000"/>
              </a:spcBef>
            </a:pPr>
            <a:r>
              <a:rPr lang="it-IT" sz="3200" b="1" i="1">
                <a:solidFill>
                  <a:srgbClr val="000099"/>
                </a:solidFill>
                <a:latin typeface="Calibri" pitchFamily="34" charset="0"/>
              </a:rPr>
              <a:t>ri-costruzione del mondo fatta da un nuovo</a:t>
            </a:r>
          </a:p>
          <a:p>
            <a:pPr marL="92075">
              <a:lnSpc>
                <a:spcPct val="60000"/>
              </a:lnSpc>
              <a:spcBef>
                <a:spcPct val="50000"/>
              </a:spcBef>
            </a:pPr>
            <a:r>
              <a:rPr lang="it-IT" sz="3200" b="1" i="1">
                <a:solidFill>
                  <a:srgbClr val="000099"/>
                </a:solidFill>
                <a:latin typeface="Calibri" pitchFamily="34" charset="0"/>
              </a:rPr>
              <a:t>punto di vista che contraddice in tutto o in </a:t>
            </a:r>
          </a:p>
          <a:p>
            <a:pPr marL="92075">
              <a:lnSpc>
                <a:spcPct val="60000"/>
              </a:lnSpc>
              <a:spcBef>
                <a:spcPct val="50000"/>
              </a:spcBef>
            </a:pPr>
            <a:r>
              <a:rPr lang="it-IT" sz="3200" b="1" i="1">
                <a:solidFill>
                  <a:srgbClr val="000099"/>
                </a:solidFill>
                <a:latin typeface="Calibri" pitchFamily="34" charset="0"/>
              </a:rPr>
              <a:t>parte la costruzione precedente</a:t>
            </a:r>
          </a:p>
        </p:txBody>
      </p:sp>
      <p:sp>
        <p:nvSpPr>
          <p:cNvPr id="5" name="Rettangolo 4"/>
          <p:cNvSpPr/>
          <p:nvPr/>
        </p:nvSpPr>
        <p:spPr>
          <a:xfrm>
            <a:off x="3252179" y="1148348"/>
            <a:ext cx="2677143" cy="923330"/>
          </a:xfrm>
          <a:prstGeom prst="rect">
            <a:avLst/>
          </a:prstGeom>
          <a:noFill/>
        </p:spPr>
        <p:txBody>
          <a:bodyPr wrap="none">
            <a:spAutoFit/>
          </a:bodyPr>
          <a:lstStyle/>
          <a:p>
            <a:pPr algn="ctr">
              <a:defRPr/>
            </a:pPr>
            <a:r>
              <a:rPr lang="it-IT" sz="5400" b="1" dirty="0">
                <a:ln w="12700">
                  <a:solidFill>
                    <a:srgbClr val="000066"/>
                  </a:solidFill>
                  <a:prstDash val="solid"/>
                </a:ln>
                <a:solidFill>
                  <a:srgbClr val="000099"/>
                </a:solidFill>
                <a:effectLst>
                  <a:outerShdw blurRad="41275" dist="20320" dir="1800000" algn="tl" rotWithShape="0">
                    <a:srgbClr val="000000">
                      <a:alpha val="40000"/>
                    </a:srgbClr>
                  </a:outerShdw>
                </a:effectLst>
                <a:latin typeface="Calibri" pitchFamily="34" charset="0"/>
              </a:rPr>
              <a:t>Errore …</a:t>
            </a:r>
          </a:p>
        </p:txBody>
      </p:sp>
      <p:pic>
        <p:nvPicPr>
          <p:cNvPr id="8197" name="Picture 2"/>
          <p:cNvPicPr>
            <a:picLocks noChangeAspect="1" noChangeArrowheads="1"/>
          </p:cNvPicPr>
          <p:nvPr/>
        </p:nvPicPr>
        <p:blipFill>
          <a:blip r:embed="rId2" cstate="print"/>
          <a:srcRect/>
          <a:stretch>
            <a:fillRect/>
          </a:stretch>
        </p:blipFill>
        <p:spPr bwMode="auto">
          <a:xfrm>
            <a:off x="0" y="0"/>
            <a:ext cx="604838" cy="342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500"/>
                                  </p:stCondLst>
                                  <p:childTnLst>
                                    <p:set>
                                      <p:cBhvr>
                                        <p:cTn id="6" dur="1" fill="hold">
                                          <p:stCondLst>
                                            <p:cond delay="0"/>
                                          </p:stCondLst>
                                        </p:cTn>
                                        <p:tgtEl>
                                          <p:spTgt spid="6149"/>
                                        </p:tgtEl>
                                        <p:attrNameLst>
                                          <p:attrName>style.visibility</p:attrName>
                                        </p:attrNameLst>
                                      </p:cBhvr>
                                      <p:to>
                                        <p:strVal val="visible"/>
                                      </p:to>
                                    </p:set>
                                    <p:animEffect transition="in" filter="fade">
                                      <p:cBhvr>
                                        <p:cTn id="7" dur="1000"/>
                                        <p:tgtEl>
                                          <p:spTgt spid="6149"/>
                                        </p:tgtEl>
                                      </p:cBhvr>
                                    </p:animEffect>
                                    <p:anim calcmode="lin" valueType="num">
                                      <p:cBhvr>
                                        <p:cTn id="8" dur="1000" fill="hold"/>
                                        <p:tgtEl>
                                          <p:spTgt spid="6149"/>
                                        </p:tgtEl>
                                        <p:attrNameLst>
                                          <p:attrName>style.rotation</p:attrName>
                                        </p:attrNameLst>
                                      </p:cBhvr>
                                      <p:tavLst>
                                        <p:tav tm="0">
                                          <p:val>
                                            <p:fltVal val="720"/>
                                          </p:val>
                                        </p:tav>
                                        <p:tav tm="100000">
                                          <p:val>
                                            <p:fltVal val="0"/>
                                          </p:val>
                                        </p:tav>
                                      </p:tavLst>
                                    </p:anim>
                                    <p:anim calcmode="lin" valueType="num">
                                      <p:cBhvr>
                                        <p:cTn id="9" dur="1000" fill="hold"/>
                                        <p:tgtEl>
                                          <p:spTgt spid="6149"/>
                                        </p:tgtEl>
                                        <p:attrNameLst>
                                          <p:attrName>ppt_h</p:attrName>
                                        </p:attrNameLst>
                                      </p:cBhvr>
                                      <p:tavLst>
                                        <p:tav tm="0">
                                          <p:val>
                                            <p:fltVal val="0"/>
                                          </p:val>
                                        </p:tav>
                                        <p:tav tm="100000">
                                          <p:val>
                                            <p:strVal val="#ppt_h"/>
                                          </p:val>
                                        </p:tav>
                                      </p:tavLst>
                                    </p:anim>
                                    <p:anim calcmode="lin" valueType="num">
                                      <p:cBhvr>
                                        <p:cTn id="10" dur="1000" fill="hold"/>
                                        <p:tgtEl>
                                          <p:spTgt spid="6149"/>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2000"/>
                                        <p:tgtEl>
                                          <p:spTgt spid="6149"/>
                                        </p:tgtEl>
                                      </p:cBhvr>
                                    </p:animEffect>
                                    <p:set>
                                      <p:cBhvr>
                                        <p:cTn id="15" dur="1" fill="hold">
                                          <p:stCondLst>
                                            <p:cond delay="1999"/>
                                          </p:stCondLst>
                                        </p:cTn>
                                        <p:tgtEl>
                                          <p:spTgt spid="6149"/>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6150"/>
                                        </p:tgtEl>
                                        <p:attrNameLst>
                                          <p:attrName>style.visibility</p:attrName>
                                        </p:attrNameLst>
                                      </p:cBhvr>
                                      <p:to>
                                        <p:strVal val="visible"/>
                                      </p:to>
                                    </p:set>
                                    <p:animEffect transition="in" filter="fade">
                                      <p:cBhvr>
                                        <p:cTn id="18" dur="20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49" grpId="1"/>
      <p:bldP spid="61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a:spLocks noChangeArrowheads="1"/>
          </p:cNvSpPr>
          <p:nvPr/>
        </p:nvSpPr>
        <p:spPr bwMode="auto">
          <a:xfrm>
            <a:off x="1000125" y="3500438"/>
            <a:ext cx="2143125" cy="646112"/>
          </a:xfrm>
          <a:prstGeom prst="rect">
            <a:avLst/>
          </a:prstGeom>
          <a:noFill/>
          <a:ln w="38100" cap="rnd">
            <a:solidFill>
              <a:srgbClr val="006600"/>
            </a:solidFill>
            <a:miter lim="800000"/>
            <a:headEnd/>
            <a:tailEnd/>
          </a:ln>
        </p:spPr>
        <p:txBody>
          <a:bodyPr>
            <a:spAutoFit/>
          </a:bodyPr>
          <a:lstStyle/>
          <a:p>
            <a:pPr algn="ctr"/>
            <a:r>
              <a:rPr lang="it-IT" sz="3600" b="1">
                <a:solidFill>
                  <a:srgbClr val="006600"/>
                </a:solidFill>
                <a:latin typeface="Tahoma" pitchFamily="34" charset="0"/>
                <a:cs typeface="Tahoma" pitchFamily="34" charset="0"/>
              </a:rPr>
              <a:t>genesi</a:t>
            </a:r>
          </a:p>
        </p:txBody>
      </p:sp>
      <p:sp>
        <p:nvSpPr>
          <p:cNvPr id="5" name="CasellaDiTesto 4"/>
          <p:cNvSpPr txBox="1">
            <a:spLocks noChangeArrowheads="1"/>
          </p:cNvSpPr>
          <p:nvPr/>
        </p:nvSpPr>
        <p:spPr bwMode="auto">
          <a:xfrm>
            <a:off x="1285875" y="1928813"/>
            <a:ext cx="2286000" cy="646112"/>
          </a:xfrm>
          <a:prstGeom prst="rect">
            <a:avLst/>
          </a:prstGeom>
          <a:noFill/>
          <a:ln w="38100" cap="rnd">
            <a:solidFill>
              <a:srgbClr val="0070C0"/>
            </a:solidFill>
            <a:miter lim="800000"/>
            <a:headEnd/>
            <a:tailEnd/>
          </a:ln>
        </p:spPr>
        <p:txBody>
          <a:bodyPr>
            <a:spAutoFit/>
          </a:bodyPr>
          <a:lstStyle/>
          <a:p>
            <a:pPr algn="ctr"/>
            <a:r>
              <a:rPr lang="it-IT" sz="3600" b="1">
                <a:solidFill>
                  <a:srgbClr val="0070C0"/>
                </a:solidFill>
                <a:latin typeface="Tahoma" pitchFamily="34" charset="0"/>
                <a:cs typeface="Tahoma" pitchFamily="34" charset="0"/>
              </a:rPr>
              <a:t>tipologia</a:t>
            </a:r>
          </a:p>
        </p:txBody>
      </p:sp>
      <p:sp>
        <p:nvSpPr>
          <p:cNvPr id="13" name="Rettangolo 12"/>
          <p:cNvSpPr/>
          <p:nvPr/>
        </p:nvSpPr>
        <p:spPr>
          <a:xfrm>
            <a:off x="1071563" y="1571625"/>
            <a:ext cx="2786062" cy="1285875"/>
          </a:xfrm>
          <a:prstGeom prst="rect">
            <a:avLst/>
          </a:prstGeom>
          <a:solidFill>
            <a:srgbClr val="FFFFFF">
              <a:alpha val="8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CasellaDiTesto 5"/>
          <p:cNvSpPr txBox="1">
            <a:spLocks noChangeArrowheads="1"/>
          </p:cNvSpPr>
          <p:nvPr/>
        </p:nvSpPr>
        <p:spPr bwMode="auto">
          <a:xfrm>
            <a:off x="4929188" y="2571750"/>
            <a:ext cx="3571875" cy="646113"/>
          </a:xfrm>
          <a:prstGeom prst="rect">
            <a:avLst/>
          </a:prstGeom>
          <a:noFill/>
          <a:ln w="38100" cap="sq">
            <a:solidFill>
              <a:srgbClr val="7030A0"/>
            </a:solidFill>
            <a:bevel/>
            <a:headEnd/>
            <a:tailEnd/>
          </a:ln>
        </p:spPr>
        <p:txBody>
          <a:bodyPr>
            <a:spAutoFit/>
          </a:bodyPr>
          <a:lstStyle/>
          <a:p>
            <a:pPr algn="ctr"/>
            <a:r>
              <a:rPr lang="it-IT" sz="3600" b="1">
                <a:solidFill>
                  <a:srgbClr val="7030A0"/>
                </a:solidFill>
                <a:latin typeface="Tahoma" pitchFamily="34" charset="0"/>
                <a:cs typeface="Tahoma" pitchFamily="34" charset="0"/>
              </a:rPr>
              <a:t>modalità</a:t>
            </a:r>
          </a:p>
        </p:txBody>
      </p:sp>
      <p:sp>
        <p:nvSpPr>
          <p:cNvPr id="7" name="CasellaDiTesto 6"/>
          <p:cNvSpPr txBox="1">
            <a:spLocks noChangeArrowheads="1"/>
          </p:cNvSpPr>
          <p:nvPr/>
        </p:nvSpPr>
        <p:spPr bwMode="auto">
          <a:xfrm>
            <a:off x="571500" y="5000625"/>
            <a:ext cx="3571875" cy="646113"/>
          </a:xfrm>
          <a:prstGeom prst="rect">
            <a:avLst/>
          </a:prstGeom>
          <a:solidFill>
            <a:schemeClr val="bg1"/>
          </a:solidFill>
          <a:ln w="38100" cap="sq">
            <a:solidFill>
              <a:srgbClr val="996633"/>
            </a:solidFill>
            <a:bevel/>
            <a:headEnd/>
            <a:tailEnd/>
          </a:ln>
        </p:spPr>
        <p:txBody>
          <a:bodyPr>
            <a:spAutoFit/>
          </a:bodyPr>
          <a:lstStyle/>
          <a:p>
            <a:pPr algn="ctr"/>
            <a:r>
              <a:rPr lang="it-IT" sz="3600" b="1">
                <a:solidFill>
                  <a:srgbClr val="996633"/>
                </a:solidFill>
                <a:latin typeface="Tahoma" pitchFamily="34" charset="0"/>
                <a:cs typeface="Tahoma" pitchFamily="34" charset="0"/>
              </a:rPr>
              <a:t>responsabilità</a:t>
            </a:r>
          </a:p>
        </p:txBody>
      </p:sp>
      <p:sp>
        <p:nvSpPr>
          <p:cNvPr id="8" name="CasellaDiTesto 7"/>
          <p:cNvSpPr txBox="1">
            <a:spLocks noChangeArrowheads="1"/>
          </p:cNvSpPr>
          <p:nvPr/>
        </p:nvSpPr>
        <p:spPr bwMode="auto">
          <a:xfrm>
            <a:off x="4714875" y="1857375"/>
            <a:ext cx="1874838" cy="3416300"/>
          </a:xfrm>
          <a:prstGeom prst="rect">
            <a:avLst/>
          </a:prstGeom>
          <a:solidFill>
            <a:schemeClr val="bg1"/>
          </a:solidFill>
          <a:ln w="38100" cap="rnd">
            <a:noFill/>
            <a:miter lim="800000"/>
            <a:headEnd/>
            <a:tailEnd/>
          </a:ln>
        </p:spPr>
        <p:txBody>
          <a:bodyPr wrap="none">
            <a:spAutoFit/>
          </a:bodyPr>
          <a:lstStyle/>
          <a:p>
            <a:pPr>
              <a:lnSpc>
                <a:spcPct val="200000"/>
              </a:lnSpc>
              <a:buFont typeface="Calibri" pitchFamily="34" charset="0"/>
              <a:buChar char="•"/>
            </a:pPr>
            <a:r>
              <a:rPr lang="it-IT" sz="3600" b="1">
                <a:solidFill>
                  <a:srgbClr val="0070C0"/>
                </a:solidFill>
                <a:latin typeface="Calibri" pitchFamily="34" charset="0"/>
              </a:rPr>
              <a:t> svista</a:t>
            </a:r>
          </a:p>
          <a:p>
            <a:pPr>
              <a:lnSpc>
                <a:spcPct val="200000"/>
              </a:lnSpc>
              <a:buFont typeface="Calibri" pitchFamily="34" charset="0"/>
              <a:buChar char="•"/>
            </a:pPr>
            <a:r>
              <a:rPr lang="it-IT" sz="3600" b="1">
                <a:solidFill>
                  <a:srgbClr val="0070C0"/>
                </a:solidFill>
                <a:latin typeface="Calibri" pitchFamily="34" charset="0"/>
              </a:rPr>
              <a:t> sbaglio</a:t>
            </a:r>
          </a:p>
          <a:p>
            <a:pPr>
              <a:lnSpc>
                <a:spcPct val="200000"/>
              </a:lnSpc>
              <a:buFont typeface="Calibri" pitchFamily="34" charset="0"/>
              <a:buChar char="•"/>
            </a:pPr>
            <a:r>
              <a:rPr lang="it-IT" sz="3600" b="1">
                <a:solidFill>
                  <a:srgbClr val="0070C0"/>
                </a:solidFill>
                <a:latin typeface="Calibri" pitchFamily="34" charset="0"/>
              </a:rPr>
              <a:t> errore</a:t>
            </a:r>
          </a:p>
        </p:txBody>
      </p:sp>
      <p:sp>
        <p:nvSpPr>
          <p:cNvPr id="9" name="CasellaDiTesto 8"/>
          <p:cNvSpPr txBox="1">
            <a:spLocks noChangeArrowheads="1"/>
          </p:cNvSpPr>
          <p:nvPr/>
        </p:nvSpPr>
        <p:spPr bwMode="auto">
          <a:xfrm>
            <a:off x="3648075" y="2012950"/>
            <a:ext cx="3995738" cy="3416300"/>
          </a:xfrm>
          <a:prstGeom prst="rect">
            <a:avLst/>
          </a:prstGeom>
          <a:solidFill>
            <a:schemeClr val="bg1"/>
          </a:solidFill>
          <a:ln w="38100" cap="rnd">
            <a:noFill/>
            <a:miter lim="800000"/>
            <a:headEnd/>
            <a:tailEnd/>
          </a:ln>
        </p:spPr>
        <p:txBody>
          <a:bodyPr wrap="none">
            <a:spAutoFit/>
          </a:bodyPr>
          <a:lstStyle/>
          <a:p>
            <a:pPr>
              <a:lnSpc>
                <a:spcPct val="200000"/>
              </a:lnSpc>
              <a:buFont typeface="Calibri" pitchFamily="34" charset="0"/>
              <a:buChar char="•"/>
            </a:pPr>
            <a:r>
              <a:rPr lang="it-IT" sz="3600" b="1">
                <a:solidFill>
                  <a:srgbClr val="008000"/>
                </a:solidFill>
                <a:latin typeface="Calibri" pitchFamily="34" charset="0"/>
              </a:rPr>
              <a:t> scarsa lucidità</a:t>
            </a:r>
          </a:p>
          <a:p>
            <a:pPr>
              <a:lnSpc>
                <a:spcPct val="200000"/>
              </a:lnSpc>
              <a:buFont typeface="Calibri" pitchFamily="34" charset="0"/>
              <a:buChar char="•"/>
            </a:pPr>
            <a:r>
              <a:rPr lang="it-IT" sz="3600" b="1">
                <a:solidFill>
                  <a:srgbClr val="008000"/>
                </a:solidFill>
                <a:latin typeface="Calibri" pitchFamily="34" charset="0"/>
              </a:rPr>
              <a:t> scarsa conoscenza</a:t>
            </a:r>
          </a:p>
          <a:p>
            <a:pPr>
              <a:lnSpc>
                <a:spcPct val="200000"/>
              </a:lnSpc>
              <a:buFont typeface="Calibri" pitchFamily="34" charset="0"/>
              <a:buChar char="•"/>
            </a:pPr>
            <a:r>
              <a:rPr lang="it-IT" sz="3600" b="1">
                <a:solidFill>
                  <a:srgbClr val="008000"/>
                </a:solidFill>
                <a:latin typeface="Calibri" pitchFamily="34" charset="0"/>
              </a:rPr>
              <a:t> scarsa esperienza</a:t>
            </a:r>
          </a:p>
        </p:txBody>
      </p:sp>
      <p:sp>
        <p:nvSpPr>
          <p:cNvPr id="14" name="Rettangolo 13"/>
          <p:cNvSpPr/>
          <p:nvPr/>
        </p:nvSpPr>
        <p:spPr>
          <a:xfrm>
            <a:off x="857250" y="3071813"/>
            <a:ext cx="2786063" cy="1285875"/>
          </a:xfrm>
          <a:prstGeom prst="rect">
            <a:avLst/>
          </a:prstGeom>
          <a:solidFill>
            <a:srgbClr val="FFFFFF">
              <a:alpha val="8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Rettangolo 14"/>
          <p:cNvSpPr/>
          <p:nvPr/>
        </p:nvSpPr>
        <p:spPr>
          <a:xfrm>
            <a:off x="500063" y="4786313"/>
            <a:ext cx="3786187" cy="1285875"/>
          </a:xfrm>
          <a:prstGeom prst="rect">
            <a:avLst/>
          </a:prstGeom>
          <a:solidFill>
            <a:srgbClr val="FFFFFF">
              <a:alpha val="8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6" name="Rettangolo 15"/>
          <p:cNvSpPr/>
          <p:nvPr/>
        </p:nvSpPr>
        <p:spPr>
          <a:xfrm>
            <a:off x="4500563" y="2492896"/>
            <a:ext cx="4286250" cy="1285875"/>
          </a:xfrm>
          <a:prstGeom prst="rect">
            <a:avLst/>
          </a:prstGeom>
          <a:solidFill>
            <a:srgbClr val="FFFFFF">
              <a:alpha val="8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CasellaDiTesto 9"/>
          <p:cNvSpPr txBox="1">
            <a:spLocks noChangeArrowheads="1"/>
          </p:cNvSpPr>
          <p:nvPr/>
        </p:nvSpPr>
        <p:spPr bwMode="auto">
          <a:xfrm>
            <a:off x="500063" y="1225550"/>
            <a:ext cx="3786187" cy="5632450"/>
          </a:xfrm>
          <a:prstGeom prst="rect">
            <a:avLst/>
          </a:prstGeom>
          <a:solidFill>
            <a:schemeClr val="bg1"/>
          </a:solidFill>
          <a:ln w="38100" cap="rnd">
            <a:noFill/>
            <a:miter lim="800000"/>
            <a:headEnd/>
            <a:tailEnd/>
          </a:ln>
        </p:spPr>
        <p:txBody>
          <a:bodyPr>
            <a:spAutoFit/>
          </a:bodyPr>
          <a:lstStyle/>
          <a:p>
            <a:pPr>
              <a:lnSpc>
                <a:spcPct val="200000"/>
              </a:lnSpc>
              <a:buFont typeface="Calibri" pitchFamily="34" charset="0"/>
              <a:buChar char="•"/>
            </a:pPr>
            <a:r>
              <a:rPr lang="it-IT" sz="3600" b="1">
                <a:solidFill>
                  <a:srgbClr val="7030A0"/>
                </a:solidFill>
                <a:latin typeface="Calibri" pitchFamily="34" charset="0"/>
              </a:rPr>
              <a:t> di osservazione</a:t>
            </a:r>
          </a:p>
          <a:p>
            <a:pPr>
              <a:lnSpc>
                <a:spcPct val="200000"/>
              </a:lnSpc>
              <a:buFont typeface="Calibri" pitchFamily="34" charset="0"/>
              <a:buChar char="•"/>
            </a:pPr>
            <a:r>
              <a:rPr lang="it-IT" sz="3600" b="1">
                <a:solidFill>
                  <a:srgbClr val="7030A0"/>
                </a:solidFill>
                <a:latin typeface="Calibri" pitchFamily="34" charset="0"/>
              </a:rPr>
              <a:t> di logica</a:t>
            </a:r>
          </a:p>
          <a:p>
            <a:pPr>
              <a:lnSpc>
                <a:spcPct val="200000"/>
              </a:lnSpc>
              <a:buFont typeface="Calibri" pitchFamily="34" charset="0"/>
              <a:buChar char="•"/>
            </a:pPr>
            <a:r>
              <a:rPr lang="it-IT" sz="3600" b="1">
                <a:solidFill>
                  <a:srgbClr val="7030A0"/>
                </a:solidFill>
                <a:latin typeface="Calibri" pitchFamily="34" charset="0"/>
              </a:rPr>
              <a:t> di valutazione</a:t>
            </a:r>
          </a:p>
          <a:p>
            <a:pPr>
              <a:lnSpc>
                <a:spcPct val="200000"/>
              </a:lnSpc>
              <a:buFont typeface="Calibri" pitchFamily="34" charset="0"/>
              <a:buChar char="•"/>
            </a:pPr>
            <a:r>
              <a:rPr lang="it-IT" sz="3600" b="1">
                <a:solidFill>
                  <a:srgbClr val="7030A0"/>
                </a:solidFill>
                <a:latin typeface="Calibri" pitchFamily="34" charset="0"/>
              </a:rPr>
              <a:t> di relazione</a:t>
            </a:r>
          </a:p>
          <a:p>
            <a:pPr>
              <a:lnSpc>
                <a:spcPct val="200000"/>
              </a:lnSpc>
              <a:buFont typeface="Calibri" pitchFamily="34" charset="0"/>
              <a:buChar char="•"/>
            </a:pPr>
            <a:r>
              <a:rPr lang="it-IT" sz="3600" b="1">
                <a:solidFill>
                  <a:srgbClr val="7030A0"/>
                </a:solidFill>
                <a:latin typeface="Calibri" pitchFamily="34" charset="0"/>
              </a:rPr>
              <a:t> di esecuzione</a:t>
            </a:r>
          </a:p>
        </p:txBody>
      </p:sp>
      <p:sp>
        <p:nvSpPr>
          <p:cNvPr id="11" name="CasellaDiTesto 10"/>
          <p:cNvSpPr txBox="1">
            <a:spLocks noChangeArrowheads="1"/>
          </p:cNvSpPr>
          <p:nvPr/>
        </p:nvSpPr>
        <p:spPr bwMode="auto">
          <a:xfrm>
            <a:off x="5214938" y="2172940"/>
            <a:ext cx="2801937" cy="3416300"/>
          </a:xfrm>
          <a:prstGeom prst="rect">
            <a:avLst/>
          </a:prstGeom>
          <a:solidFill>
            <a:schemeClr val="bg1"/>
          </a:solidFill>
          <a:ln w="38100" cap="rnd">
            <a:noFill/>
            <a:miter lim="800000"/>
            <a:headEnd/>
            <a:tailEnd/>
          </a:ln>
        </p:spPr>
        <p:txBody>
          <a:bodyPr wrap="none">
            <a:spAutoFit/>
          </a:bodyPr>
          <a:lstStyle/>
          <a:p>
            <a:pPr>
              <a:lnSpc>
                <a:spcPct val="200000"/>
              </a:lnSpc>
              <a:buFont typeface="Calibri" pitchFamily="34" charset="0"/>
              <a:buChar char="•"/>
            </a:pPr>
            <a:r>
              <a:rPr lang="it-IT" sz="3600" b="1" dirty="0">
                <a:solidFill>
                  <a:srgbClr val="996633"/>
                </a:solidFill>
                <a:latin typeface="Calibri" pitchFamily="34" charset="0"/>
              </a:rPr>
              <a:t> negligenza</a:t>
            </a:r>
          </a:p>
          <a:p>
            <a:pPr>
              <a:lnSpc>
                <a:spcPct val="200000"/>
              </a:lnSpc>
              <a:buFont typeface="Calibri" pitchFamily="34" charset="0"/>
              <a:buChar char="•"/>
            </a:pPr>
            <a:r>
              <a:rPr lang="it-IT" sz="3600" b="1" dirty="0">
                <a:solidFill>
                  <a:srgbClr val="996633"/>
                </a:solidFill>
                <a:latin typeface="Calibri" pitchFamily="34" charset="0"/>
              </a:rPr>
              <a:t> imprudenza</a:t>
            </a:r>
          </a:p>
          <a:p>
            <a:pPr>
              <a:lnSpc>
                <a:spcPct val="200000"/>
              </a:lnSpc>
              <a:buFont typeface="Calibri" pitchFamily="34" charset="0"/>
              <a:buChar char="•"/>
            </a:pPr>
            <a:r>
              <a:rPr lang="it-IT" sz="3600" b="1" dirty="0">
                <a:solidFill>
                  <a:srgbClr val="996633"/>
                </a:solidFill>
                <a:latin typeface="Calibri" pitchFamily="34" charset="0"/>
              </a:rPr>
              <a:t> imperizia</a:t>
            </a:r>
          </a:p>
        </p:txBody>
      </p:sp>
      <p:sp>
        <p:nvSpPr>
          <p:cNvPr id="12" name="CasellaDiTesto 11"/>
          <p:cNvSpPr txBox="1">
            <a:spLocks noChangeArrowheads="1"/>
          </p:cNvSpPr>
          <p:nvPr/>
        </p:nvSpPr>
        <p:spPr bwMode="auto">
          <a:xfrm>
            <a:off x="539552" y="1124744"/>
            <a:ext cx="8286750" cy="5632450"/>
          </a:xfrm>
          <a:prstGeom prst="rect">
            <a:avLst/>
          </a:prstGeom>
          <a:solidFill>
            <a:schemeClr val="bg1"/>
          </a:solidFill>
          <a:ln w="38100" cap="rnd">
            <a:noFill/>
            <a:miter lim="800000"/>
            <a:headEnd/>
            <a:tailEnd/>
          </a:ln>
        </p:spPr>
        <p:txBody>
          <a:bodyPr>
            <a:spAutoFit/>
          </a:bodyPr>
          <a:lstStyle/>
          <a:p>
            <a:pPr>
              <a:lnSpc>
                <a:spcPct val="200000"/>
              </a:lnSpc>
              <a:buFont typeface="Calibri" pitchFamily="34" charset="0"/>
              <a:buChar char="•"/>
            </a:pPr>
            <a:r>
              <a:rPr lang="it-IT" sz="3600" b="1" dirty="0">
                <a:solidFill>
                  <a:srgbClr val="C00000"/>
                </a:solidFill>
                <a:latin typeface="Calibri" pitchFamily="34" charset="0"/>
              </a:rPr>
              <a:t> nessuna</a:t>
            </a:r>
          </a:p>
          <a:p>
            <a:pPr>
              <a:lnSpc>
                <a:spcPct val="200000"/>
              </a:lnSpc>
              <a:buFont typeface="Calibri" pitchFamily="34" charset="0"/>
              <a:buChar char="•"/>
            </a:pPr>
            <a:r>
              <a:rPr lang="it-IT" sz="3600" b="1" dirty="0">
                <a:solidFill>
                  <a:srgbClr val="C00000"/>
                </a:solidFill>
                <a:latin typeface="Calibri" pitchFamily="34" charset="0"/>
              </a:rPr>
              <a:t> ritardo diagnostico/terapeutico</a:t>
            </a:r>
          </a:p>
          <a:p>
            <a:pPr>
              <a:lnSpc>
                <a:spcPct val="200000"/>
              </a:lnSpc>
              <a:buFont typeface="Calibri" pitchFamily="34" charset="0"/>
              <a:buChar char="•"/>
            </a:pPr>
            <a:r>
              <a:rPr lang="it-IT" sz="3600" b="1" dirty="0">
                <a:solidFill>
                  <a:srgbClr val="C00000"/>
                </a:solidFill>
                <a:latin typeface="Calibri" pitchFamily="34" charset="0"/>
              </a:rPr>
              <a:t> possibilità perduta</a:t>
            </a:r>
          </a:p>
          <a:p>
            <a:pPr>
              <a:lnSpc>
                <a:spcPct val="200000"/>
              </a:lnSpc>
              <a:buFont typeface="Calibri" pitchFamily="34" charset="0"/>
              <a:buChar char="•"/>
            </a:pPr>
            <a:r>
              <a:rPr lang="it-IT" sz="3600" b="1" dirty="0">
                <a:solidFill>
                  <a:srgbClr val="C00000"/>
                </a:solidFill>
                <a:latin typeface="Calibri" pitchFamily="34" charset="0"/>
              </a:rPr>
              <a:t> danno</a:t>
            </a:r>
          </a:p>
          <a:p>
            <a:pPr>
              <a:lnSpc>
                <a:spcPct val="200000"/>
              </a:lnSpc>
              <a:buFont typeface="Calibri" pitchFamily="34" charset="0"/>
              <a:buChar char="•"/>
            </a:pPr>
            <a:r>
              <a:rPr lang="it-IT" sz="3600" b="1" dirty="0">
                <a:solidFill>
                  <a:srgbClr val="C00000"/>
                </a:solidFill>
                <a:latin typeface="Calibri" pitchFamily="34" charset="0"/>
              </a:rPr>
              <a:t> non nota</a:t>
            </a:r>
          </a:p>
        </p:txBody>
      </p:sp>
      <p:sp>
        <p:nvSpPr>
          <p:cNvPr id="4" name="CasellaDiTesto 3"/>
          <p:cNvSpPr txBox="1">
            <a:spLocks noChangeArrowheads="1"/>
          </p:cNvSpPr>
          <p:nvPr/>
        </p:nvSpPr>
        <p:spPr bwMode="auto">
          <a:xfrm>
            <a:off x="5143500" y="4929188"/>
            <a:ext cx="3571875" cy="1200150"/>
          </a:xfrm>
          <a:prstGeom prst="rect">
            <a:avLst/>
          </a:prstGeom>
          <a:noFill/>
          <a:ln w="38100" cap="sq">
            <a:solidFill>
              <a:srgbClr val="C00000"/>
            </a:solidFill>
            <a:bevel/>
            <a:headEnd/>
            <a:tailEnd/>
          </a:ln>
        </p:spPr>
        <p:txBody>
          <a:bodyPr>
            <a:spAutoFit/>
          </a:bodyPr>
          <a:lstStyle/>
          <a:p>
            <a:pPr algn="ctr"/>
            <a:r>
              <a:rPr lang="it-IT" sz="3600" b="1">
                <a:solidFill>
                  <a:srgbClr val="C00000"/>
                </a:solidFill>
                <a:latin typeface="Tahoma" pitchFamily="34" charset="0"/>
                <a:cs typeface="Tahoma" pitchFamily="34" charset="0"/>
              </a:rPr>
              <a:t>Conseguenze</a:t>
            </a:r>
          </a:p>
          <a:p>
            <a:pPr algn="ctr"/>
            <a:r>
              <a:rPr lang="it-IT" sz="3600" b="1">
                <a:solidFill>
                  <a:srgbClr val="C00000"/>
                </a:solidFill>
                <a:latin typeface="Tahoma" pitchFamily="34" charset="0"/>
                <a:cs typeface="Tahoma" pitchFamily="34" charset="0"/>
              </a:rPr>
              <a:t>per il paziente</a:t>
            </a:r>
          </a:p>
        </p:txBody>
      </p:sp>
      <p:sp>
        <p:nvSpPr>
          <p:cNvPr id="9232" name="CasellaDiTesto 1"/>
          <p:cNvSpPr txBox="1">
            <a:spLocks noChangeArrowheads="1"/>
          </p:cNvSpPr>
          <p:nvPr/>
        </p:nvSpPr>
        <p:spPr bwMode="auto">
          <a:xfrm>
            <a:off x="1857375" y="285750"/>
            <a:ext cx="5357813" cy="1200150"/>
          </a:xfrm>
          <a:prstGeom prst="rect">
            <a:avLst/>
          </a:prstGeom>
          <a:noFill/>
          <a:ln w="38100" cap="rnd">
            <a:noFill/>
            <a:miter lim="800000"/>
            <a:headEnd/>
            <a:tailEnd/>
          </a:ln>
        </p:spPr>
        <p:txBody>
          <a:bodyPr>
            <a:spAutoFit/>
          </a:bodyPr>
          <a:lstStyle/>
          <a:p>
            <a:pPr algn="ctr"/>
            <a:r>
              <a:rPr lang="it-IT" sz="3600" b="1">
                <a:latin typeface="Calibri" pitchFamily="34" charset="0"/>
              </a:rPr>
              <a:t>5 assi classificativi dell’errore in medicina</a:t>
            </a:r>
          </a:p>
        </p:txBody>
      </p:sp>
      <p:pic>
        <p:nvPicPr>
          <p:cNvPr id="9233" name="Picture 2"/>
          <p:cNvPicPr>
            <a:picLocks noChangeAspect="1" noChangeArrowheads="1"/>
          </p:cNvPicPr>
          <p:nvPr/>
        </p:nvPicPr>
        <p:blipFill>
          <a:blip r:embed="rId3" cstate="print"/>
          <a:srcRect/>
          <a:stretch>
            <a:fillRect/>
          </a:stretch>
        </p:blipFill>
        <p:spPr bwMode="auto">
          <a:xfrm>
            <a:off x="0" y="0"/>
            <a:ext cx="604838" cy="342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xit" presetSubtype="4" fill="hold" grpId="1" nodeType="clickEffect">
                                  <p:stCondLst>
                                    <p:cond delay="0"/>
                                  </p:stCondLst>
                                  <p:childTnLst>
                                    <p:animEffect transition="out" filter="slide(fromBottom)">
                                      <p:cBhvr>
                                        <p:cTn id="14" dur="1000"/>
                                        <p:tgtEl>
                                          <p:spTgt spid="8"/>
                                        </p:tgtEl>
                                      </p:cBhvr>
                                    </p:animEffect>
                                    <p:set>
                                      <p:cBhvr>
                                        <p:cTn id="15" dur="1" fill="hold">
                                          <p:stCondLst>
                                            <p:cond delay="999"/>
                                          </p:stCondLst>
                                        </p:cTn>
                                        <p:tgtEl>
                                          <p:spTgt spid="8"/>
                                        </p:tgtEl>
                                        <p:attrNameLst>
                                          <p:attrName>style.visibility</p:attrName>
                                        </p:attrNameLst>
                                      </p:cBhvr>
                                      <p:to>
                                        <p:strVal val="hidden"/>
                                      </p:to>
                                    </p:set>
                                  </p:childTnLst>
                                </p:cTn>
                              </p:par>
                              <p:par>
                                <p:cTn id="16" presetID="22" presetClass="entr" presetSubtype="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up)">
                                      <p:cBhvr>
                                        <p:cTn id="18" dur="500"/>
                                        <p:tgtEl>
                                          <p:spTgt spid="13"/>
                                        </p:tgtEl>
                                      </p:cBhvr>
                                    </p:animEffec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xit" presetSubtype="4" fill="hold" grpId="1" nodeType="clickEffect">
                                  <p:stCondLst>
                                    <p:cond delay="0"/>
                                  </p:stCondLst>
                                  <p:childTnLst>
                                    <p:animEffect transition="out" filter="slide(fromBottom)">
                                      <p:cBhvr>
                                        <p:cTn id="27" dur="1000"/>
                                        <p:tgtEl>
                                          <p:spTgt spid="9"/>
                                        </p:tgtEl>
                                      </p:cBhvr>
                                    </p:animEffect>
                                    <p:set>
                                      <p:cBhvr>
                                        <p:cTn id="28" dur="1" fill="hold">
                                          <p:stCondLst>
                                            <p:cond delay="999"/>
                                          </p:stCondLst>
                                        </p:cTn>
                                        <p:tgtEl>
                                          <p:spTgt spid="9"/>
                                        </p:tgtEl>
                                        <p:attrNameLst>
                                          <p:attrName>style.visibility</p:attrName>
                                        </p:attrNameLst>
                                      </p:cBhvr>
                                      <p:to>
                                        <p:strVal val="hidden"/>
                                      </p:to>
                                    </p:set>
                                  </p:childTnLst>
                                </p:cTn>
                              </p:par>
                              <p:par>
                                <p:cTn id="29" presetID="22" presetClass="entr" presetSubtype="1"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childTnLst>
                                </p:cTn>
                              </p:par>
                              <p:par>
                                <p:cTn id="34" presetID="10" presetClass="entr" presetSubtype="0" fill="hold" grpId="1"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xit" presetSubtype="4" fill="hold" grpId="0" nodeType="clickEffect">
                                  <p:stCondLst>
                                    <p:cond delay="0"/>
                                  </p:stCondLst>
                                  <p:childTnLst>
                                    <p:animEffect transition="out" filter="slide(fromBottom)">
                                      <p:cBhvr>
                                        <p:cTn id="40" dur="1000"/>
                                        <p:tgtEl>
                                          <p:spTgt spid="10"/>
                                        </p:tgtEl>
                                      </p:cBhvr>
                                    </p:animEffect>
                                    <p:set>
                                      <p:cBhvr>
                                        <p:cTn id="41" dur="1" fill="hold">
                                          <p:stCondLst>
                                            <p:cond delay="999"/>
                                          </p:stCondLst>
                                        </p:cTn>
                                        <p:tgtEl>
                                          <p:spTgt spid="10"/>
                                        </p:tgtEl>
                                        <p:attrNameLst>
                                          <p:attrName>style.visibility</p:attrName>
                                        </p:attrNameLst>
                                      </p:cBhvr>
                                      <p:to>
                                        <p:strVal val="hidden"/>
                                      </p:to>
                                    </p:set>
                                  </p:childTnLst>
                                </p:cTn>
                              </p:par>
                              <p:par>
                                <p:cTn id="42" presetID="22" presetClass="entr" presetSubtype="1"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up)">
                                      <p:cBhvr>
                                        <p:cTn id="44" dur="500"/>
                                        <p:tgtEl>
                                          <p:spTgt spid="16"/>
                                        </p:tgtEl>
                                      </p:cBhvr>
                                    </p:animEffect>
                                  </p:childTnLst>
                                </p:cTn>
                              </p:par>
                              <p:par>
                                <p:cTn id="45" presetID="1" presetClass="entr" presetSubtype="0"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0"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12" presetClass="exit" presetSubtype="4" fill="hold" grpId="1" nodeType="clickEffect">
                                  <p:stCondLst>
                                    <p:cond delay="0"/>
                                  </p:stCondLst>
                                  <p:childTnLst>
                                    <p:animEffect transition="out" filter="slide(fromBottom)">
                                      <p:cBhvr>
                                        <p:cTn id="53" dur="1000"/>
                                        <p:tgtEl>
                                          <p:spTgt spid="11"/>
                                        </p:tgtEl>
                                      </p:cBhvr>
                                    </p:animEffect>
                                    <p:set>
                                      <p:cBhvr>
                                        <p:cTn id="54" dur="1" fill="hold">
                                          <p:stCondLst>
                                            <p:cond delay="999"/>
                                          </p:stCondLst>
                                        </p:cTn>
                                        <p:tgtEl>
                                          <p:spTgt spid="11"/>
                                        </p:tgtEl>
                                        <p:attrNameLst>
                                          <p:attrName>style.visibility</p:attrName>
                                        </p:attrNameLst>
                                      </p:cBhvr>
                                      <p:to>
                                        <p:strVal val="hidden"/>
                                      </p:to>
                                    </p:set>
                                  </p:childTnLst>
                                </p:cTn>
                              </p:par>
                              <p:par>
                                <p:cTn id="55" presetID="22" presetClass="entr" presetSubtype="1"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up)">
                                      <p:cBhvr>
                                        <p:cTn id="57" dur="500"/>
                                        <p:tgtEl>
                                          <p:spTgt spid="15"/>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4"/>
                                        </p:tgtEl>
                                        <p:attrNameLst>
                                          <p:attrName>style.visibility</p:attrName>
                                        </p:attrNameLst>
                                      </p:cBhvr>
                                      <p:to>
                                        <p:strVal val="visible"/>
                                      </p:to>
                                    </p:set>
                                  </p:childTnLst>
                                </p:cTn>
                              </p:par>
                              <p:par>
                                <p:cTn id="60" presetID="10"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1000"/>
                                        <p:tgtEl>
                                          <p:spTgt spid="12"/>
                                        </p:tgtEl>
                                      </p:cBhvr>
                                    </p:animEffect>
                                  </p:childTnLst>
                                </p:cTn>
                              </p:par>
                            </p:childTnLst>
                          </p:cTn>
                        </p:par>
                        <p:par>
                          <p:cTn id="63" fill="hold">
                            <p:stCondLst>
                              <p:cond delay="1000"/>
                            </p:stCondLst>
                            <p:childTnLst>
                              <p:par>
                                <p:cTn id="64" presetID="1" presetClass="exit" presetSubtype="0" fill="hold" grpId="1" nodeType="afterEffect">
                                  <p:stCondLst>
                                    <p:cond delay="0"/>
                                  </p:stCondLst>
                                  <p:childTnLst>
                                    <p:set>
                                      <p:cBhvr>
                                        <p:cTn id="65" dur="1" fill="hold">
                                          <p:stCondLst>
                                            <p:cond delay="0"/>
                                          </p:stCondLst>
                                        </p:cTn>
                                        <p:tgtEl>
                                          <p:spTgt spid="13"/>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14"/>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15"/>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16"/>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2" presetClass="exit" presetSubtype="4" fill="hold" grpId="1" nodeType="clickEffect">
                                  <p:stCondLst>
                                    <p:cond delay="0"/>
                                  </p:stCondLst>
                                  <p:childTnLst>
                                    <p:animEffect transition="out" filter="slide(fromBottom)">
                                      <p:cBhvr>
                                        <p:cTn id="75" dur="1000"/>
                                        <p:tgtEl>
                                          <p:spTgt spid="12"/>
                                        </p:tgtEl>
                                      </p:cBhvr>
                                    </p:animEffect>
                                    <p:set>
                                      <p:cBhvr>
                                        <p:cTn id="76"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3" grpId="0" animBg="1"/>
      <p:bldP spid="13" grpId="1" animBg="1"/>
      <p:bldP spid="6" grpId="0" animBg="1"/>
      <p:bldP spid="7" grpId="0" animBg="1"/>
      <p:bldP spid="8" grpId="0" animBg="1"/>
      <p:bldP spid="8" grpId="1" animBg="1"/>
      <p:bldP spid="9" grpId="0" animBg="1"/>
      <p:bldP spid="9" grpId="1" animBg="1"/>
      <p:bldP spid="14" grpId="0" animBg="1"/>
      <p:bldP spid="14" grpId="1" animBg="1"/>
      <p:bldP spid="15" grpId="0" animBg="1"/>
      <p:bldP spid="15" grpId="1" animBg="1"/>
      <p:bldP spid="16" grpId="0" animBg="1"/>
      <p:bldP spid="16" grpId="1" animBg="1"/>
      <p:bldP spid="10" grpId="0" animBg="1"/>
      <p:bldP spid="10" grpId="1" animBg="1"/>
      <p:bldP spid="11" grpId="0" animBg="1"/>
      <p:bldP spid="11" grpId="1" animBg="1"/>
      <p:bldP spid="12" grpId="0" animBg="1"/>
      <p:bldP spid="12" grpId="1"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a:spLocks noChangeArrowheads="1"/>
          </p:cNvSpPr>
          <p:nvPr/>
        </p:nvSpPr>
        <p:spPr bwMode="auto">
          <a:xfrm>
            <a:off x="4714875" y="1870075"/>
            <a:ext cx="1874838" cy="3416300"/>
          </a:xfrm>
          <a:prstGeom prst="rect">
            <a:avLst/>
          </a:prstGeom>
          <a:solidFill>
            <a:schemeClr val="bg1"/>
          </a:solidFill>
          <a:ln w="38100" cap="rnd">
            <a:noFill/>
            <a:miter lim="800000"/>
            <a:headEnd/>
            <a:tailEnd/>
          </a:ln>
        </p:spPr>
        <p:txBody>
          <a:bodyPr wrap="none">
            <a:spAutoFit/>
          </a:bodyPr>
          <a:lstStyle/>
          <a:p>
            <a:pPr>
              <a:lnSpc>
                <a:spcPct val="200000"/>
              </a:lnSpc>
              <a:buFont typeface="Calibri" pitchFamily="34" charset="0"/>
              <a:buChar char="•"/>
            </a:pPr>
            <a:r>
              <a:rPr lang="it-IT" sz="3600" b="1">
                <a:solidFill>
                  <a:srgbClr val="0070C0"/>
                </a:solidFill>
                <a:latin typeface="Calibri" pitchFamily="34" charset="0"/>
              </a:rPr>
              <a:t> svista</a:t>
            </a:r>
          </a:p>
          <a:p>
            <a:pPr>
              <a:lnSpc>
                <a:spcPct val="200000"/>
              </a:lnSpc>
              <a:buFont typeface="Calibri" pitchFamily="34" charset="0"/>
              <a:buChar char="•"/>
            </a:pPr>
            <a:r>
              <a:rPr lang="it-IT" sz="3600" b="1">
                <a:solidFill>
                  <a:srgbClr val="0070C0"/>
                </a:solidFill>
                <a:latin typeface="Calibri" pitchFamily="34" charset="0"/>
              </a:rPr>
              <a:t> sbaglio</a:t>
            </a:r>
          </a:p>
          <a:p>
            <a:pPr>
              <a:lnSpc>
                <a:spcPct val="200000"/>
              </a:lnSpc>
              <a:buFont typeface="Calibri" pitchFamily="34" charset="0"/>
              <a:buChar char="•"/>
            </a:pPr>
            <a:r>
              <a:rPr lang="it-IT" sz="3600" b="1">
                <a:solidFill>
                  <a:srgbClr val="0070C0"/>
                </a:solidFill>
                <a:latin typeface="Calibri" pitchFamily="34" charset="0"/>
              </a:rPr>
              <a:t> errore</a:t>
            </a:r>
          </a:p>
        </p:txBody>
      </p:sp>
      <p:sp>
        <p:nvSpPr>
          <p:cNvPr id="10243" name="CasellaDiTesto 7"/>
          <p:cNvSpPr txBox="1">
            <a:spLocks noChangeArrowheads="1"/>
          </p:cNvSpPr>
          <p:nvPr/>
        </p:nvSpPr>
        <p:spPr bwMode="auto">
          <a:xfrm>
            <a:off x="1285875" y="1928813"/>
            <a:ext cx="2286000" cy="646112"/>
          </a:xfrm>
          <a:prstGeom prst="rect">
            <a:avLst/>
          </a:prstGeom>
          <a:noFill/>
          <a:ln w="38100" cap="rnd">
            <a:solidFill>
              <a:srgbClr val="0070C0"/>
            </a:solidFill>
            <a:miter lim="800000"/>
            <a:headEnd/>
            <a:tailEnd/>
          </a:ln>
        </p:spPr>
        <p:txBody>
          <a:bodyPr>
            <a:spAutoFit/>
          </a:bodyPr>
          <a:lstStyle/>
          <a:p>
            <a:pPr algn="ctr"/>
            <a:r>
              <a:rPr lang="it-IT" sz="3600" b="1">
                <a:solidFill>
                  <a:srgbClr val="0070C0"/>
                </a:solidFill>
                <a:latin typeface="Tahoma" pitchFamily="34" charset="0"/>
                <a:cs typeface="Tahoma" pitchFamily="34" charset="0"/>
              </a:rPr>
              <a:t>tipologia</a:t>
            </a:r>
          </a:p>
        </p:txBody>
      </p:sp>
      <p:sp>
        <p:nvSpPr>
          <p:cNvPr id="10244" name="CasellaDiTesto 8"/>
          <p:cNvSpPr txBox="1">
            <a:spLocks noChangeArrowheads="1"/>
          </p:cNvSpPr>
          <p:nvPr/>
        </p:nvSpPr>
        <p:spPr bwMode="auto">
          <a:xfrm>
            <a:off x="1857375" y="285750"/>
            <a:ext cx="5357813" cy="1200150"/>
          </a:xfrm>
          <a:prstGeom prst="rect">
            <a:avLst/>
          </a:prstGeom>
          <a:noFill/>
          <a:ln w="38100" cap="rnd">
            <a:noFill/>
            <a:miter lim="800000"/>
            <a:headEnd/>
            <a:tailEnd/>
          </a:ln>
        </p:spPr>
        <p:txBody>
          <a:bodyPr>
            <a:spAutoFit/>
          </a:bodyPr>
          <a:lstStyle/>
          <a:p>
            <a:pPr algn="ctr"/>
            <a:r>
              <a:rPr lang="it-IT" sz="3600" b="1" dirty="0">
                <a:latin typeface="Calibri" pitchFamily="34" charset="0"/>
              </a:rPr>
              <a:t>5 assi classificativi dell’errore in medicina</a:t>
            </a:r>
          </a:p>
        </p:txBody>
      </p:sp>
      <p:pic>
        <p:nvPicPr>
          <p:cNvPr id="10245" name="Picture 2"/>
          <p:cNvPicPr>
            <a:picLocks noChangeAspect="1" noChangeArrowheads="1"/>
          </p:cNvPicPr>
          <p:nvPr/>
        </p:nvPicPr>
        <p:blipFill>
          <a:blip r:embed="rId2" cstate="print"/>
          <a:srcRect/>
          <a:stretch>
            <a:fillRect/>
          </a:stretch>
        </p:blipFill>
        <p:spPr bwMode="auto">
          <a:xfrm>
            <a:off x="0" y="0"/>
            <a:ext cx="604838" cy="342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TotalTime>
  <Words>462</Words>
  <Application>Microsoft Office PowerPoint</Application>
  <PresentationFormat>Presentazione su schermo (4:3)</PresentationFormat>
  <Paragraphs>129</Paragraphs>
  <Slides>16</Slides>
  <Notes>5</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16</vt:i4>
      </vt:variant>
    </vt:vector>
  </HeadingPairs>
  <TitlesOfParts>
    <vt:vector size="18" baseType="lpstr">
      <vt:lpstr>Struttura predefinita</vt:lpstr>
      <vt:lpstr>Immagine bitmap</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Guido</cp:lastModifiedBy>
  <cp:revision>96</cp:revision>
  <dcterms:created xsi:type="dcterms:W3CDTF">2007-03-01T21:32:46Z</dcterms:created>
  <dcterms:modified xsi:type="dcterms:W3CDTF">2012-03-27T23:14:30Z</dcterms:modified>
</cp:coreProperties>
</file>