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8" r:id="rId3"/>
    <p:sldId id="268" r:id="rId4"/>
    <p:sldId id="259" r:id="rId5"/>
    <p:sldId id="261" r:id="rId6"/>
    <p:sldId id="262" r:id="rId7"/>
    <p:sldId id="260" r:id="rId8"/>
    <p:sldId id="276" r:id="rId9"/>
    <p:sldId id="264" r:id="rId10"/>
    <p:sldId id="266" r:id="rId11"/>
    <p:sldId id="270" r:id="rId12"/>
    <p:sldId id="272" r:id="rId13"/>
    <p:sldId id="275" r:id="rId14"/>
    <p:sldId id="273" r:id="rId15"/>
    <p:sldId id="269" r:id="rId16"/>
    <p:sldId id="274" r:id="rId17"/>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8000"/>
    <a:srgbClr val="660033"/>
    <a:srgbClr val="777777"/>
    <a:srgbClr val="666699"/>
    <a:srgbClr val="FFFFFF"/>
    <a:srgbClr val="996633"/>
    <a:srgbClr val="86868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40C6E8A-6D88-4308-BA46-848F9CABDA56}" type="datetimeFigureOut">
              <a:rPr lang="it-IT"/>
              <a:pPr>
                <a:defRPr/>
              </a:pPr>
              <a:t>28/03/2012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D141372-12A8-4A61-9641-49BDC718A004}"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33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dirty="0" smtClean="0"/>
          </a:p>
        </p:txBody>
      </p:sp>
      <p:sp>
        <p:nvSpPr>
          <p:cNvPr id="14340"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2D6AEB6-1F7A-45C2-95C7-F61F47E061FC}" type="slidenum">
              <a:rPr lang="it-IT" smtClean="0"/>
              <a:pPr/>
              <a:t>8</a:t>
            </a:fld>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33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14340"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2D6AEB6-1F7A-45C2-95C7-F61F47E061FC}" type="slidenum">
              <a:rPr lang="it-IT" smtClean="0"/>
              <a:pPr/>
              <a:t>11</a:t>
            </a:fld>
            <a:endParaRPr 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33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14340"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2D6AEB6-1F7A-45C2-95C7-F61F47E061FC}" type="slidenum">
              <a:rPr lang="it-IT" smtClean="0"/>
              <a:pPr/>
              <a:t>12</a:t>
            </a:fld>
            <a:endParaRPr 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33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14340"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2D6AEB6-1F7A-45C2-95C7-F61F47E061FC}" type="slidenum">
              <a:rPr lang="it-IT" smtClean="0"/>
              <a:pPr/>
              <a:t>14</a:t>
            </a:fld>
            <a:endParaRPr 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433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14340"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2D6AEB6-1F7A-45C2-95C7-F61F47E061FC}" type="slidenum">
              <a:rPr lang="it-IT" smtClean="0"/>
              <a:pPr/>
              <a:t>16</a:t>
            </a:fld>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1D3ACEAD-8505-4F51-99F1-E741FD0D5887}"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BF2F7A17-B7B5-486E-8AAA-1A5692AD9BF2}"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B119A4FE-E151-4F0F-83C5-26810EACCFF7}"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A06E640F-2C46-4D94-BFE2-6CECC8570A43}"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B092E32A-F434-4B0D-AE69-3B7CD3E87BA2}"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41520481-BDF3-4DBA-B6B1-065A1F855A3C}"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98E39803-244D-4D92-843A-96AB022B9975}"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4F06FF07-C56A-4C63-BA64-8BD9213680E7}"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9B2E4CBC-FA89-48FF-84E5-26A6CF65F505}"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8EB552D8-4B09-4C1C-B9F3-420371B176C9}"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235DA8B8-0F5A-4BFA-9E46-980BA7F366AF}"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B04C829-8039-4161-B980-466DE4FF2617}"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4"/>
          <p:cNvPicPr>
            <a:picLocks noChangeAspect="1" noChangeArrowheads="1"/>
          </p:cNvPicPr>
          <p:nvPr/>
        </p:nvPicPr>
        <p:blipFill>
          <a:blip r:embed="rId2" cstate="print"/>
          <a:srcRect/>
          <a:stretch>
            <a:fillRect/>
          </a:stretch>
        </p:blipFill>
        <p:spPr bwMode="auto">
          <a:xfrm>
            <a:off x="1487488" y="44624"/>
            <a:ext cx="3895725" cy="4067175"/>
          </a:xfrm>
          <a:prstGeom prst="rect">
            <a:avLst/>
          </a:prstGeom>
          <a:noFill/>
          <a:ln w="9525">
            <a:noFill/>
            <a:miter lim="800000"/>
            <a:headEnd/>
            <a:tailEnd/>
          </a:ln>
        </p:spPr>
      </p:pic>
      <p:sp>
        <p:nvSpPr>
          <p:cNvPr id="9" name="Rettangolo 8"/>
          <p:cNvSpPr/>
          <p:nvPr/>
        </p:nvSpPr>
        <p:spPr>
          <a:xfrm>
            <a:off x="357158" y="751648"/>
            <a:ext cx="3021789" cy="923330"/>
          </a:xfrm>
          <a:prstGeom prst="rect">
            <a:avLst/>
          </a:prstGeom>
          <a:noFill/>
        </p:spPr>
        <p:txBody>
          <a:bodyPr wrap="none">
            <a:spAutoFit/>
          </a:bodyPr>
          <a:lstStyle/>
          <a:p>
            <a:pPr algn="ctr">
              <a:defRPr/>
            </a:pPr>
            <a:r>
              <a:rPr lang="it-IT" sz="54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pitchFamily="34" charset="0"/>
              </a:rPr>
              <a:t>…errore…</a:t>
            </a:r>
            <a:endParaRPr lang="it-IT"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pitchFamily="34" charset="0"/>
            </a:endParaRPr>
          </a:p>
        </p:txBody>
      </p:sp>
      <p:sp>
        <p:nvSpPr>
          <p:cNvPr id="10" name="Rettangolo 9"/>
          <p:cNvSpPr/>
          <p:nvPr/>
        </p:nvSpPr>
        <p:spPr>
          <a:xfrm>
            <a:off x="5214942" y="1603540"/>
            <a:ext cx="2984600" cy="923330"/>
          </a:xfrm>
          <a:prstGeom prst="rect">
            <a:avLst/>
          </a:prstGeom>
          <a:noFill/>
        </p:spPr>
        <p:txBody>
          <a:bodyPr wrap="none">
            <a:spAutoFit/>
          </a:bodyPr>
          <a:lstStyle/>
          <a:p>
            <a:pPr algn="ctr">
              <a:defRPr/>
            </a:pPr>
            <a:r>
              <a:rPr lang="it-IT" sz="54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pitchFamily="34" charset="0"/>
              </a:rPr>
              <a:t>…errare…</a:t>
            </a:r>
            <a:endParaRPr lang="it-IT"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pitchFamily="34" charset="0"/>
            </a:endParaRPr>
          </a:p>
        </p:txBody>
      </p:sp>
      <p:sp>
        <p:nvSpPr>
          <p:cNvPr id="11" name="Rettangolo 10"/>
          <p:cNvSpPr/>
          <p:nvPr/>
        </p:nvSpPr>
        <p:spPr>
          <a:xfrm>
            <a:off x="4214810" y="3032300"/>
            <a:ext cx="3513334" cy="923330"/>
          </a:xfrm>
          <a:prstGeom prst="rect">
            <a:avLst/>
          </a:prstGeom>
          <a:noFill/>
        </p:spPr>
        <p:txBody>
          <a:bodyPr wrap="none">
            <a:spAutoFit/>
          </a:bodyPr>
          <a:lstStyle/>
          <a:p>
            <a:pPr algn="ctr">
              <a:defRPr/>
            </a:pPr>
            <a:r>
              <a:rPr lang="it-IT" sz="54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pitchFamily="34" charset="0"/>
              </a:rPr>
              <a:t>…errando…</a:t>
            </a:r>
            <a:endParaRPr lang="it-IT"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pitchFamily="34" charset="0"/>
            </a:endParaRPr>
          </a:p>
        </p:txBody>
      </p:sp>
      <p:pic>
        <p:nvPicPr>
          <p:cNvPr id="4102" name="Picture 2" descr="Mario Negri - Istituto di Ricerche Farmacologiche"/>
          <p:cNvPicPr>
            <a:picLocks noChangeAspect="1" noChangeArrowheads="1"/>
          </p:cNvPicPr>
          <p:nvPr/>
        </p:nvPicPr>
        <p:blipFill>
          <a:blip r:embed="rId3" cstate="print"/>
          <a:srcRect/>
          <a:stretch>
            <a:fillRect/>
          </a:stretch>
        </p:blipFill>
        <p:spPr bwMode="auto">
          <a:xfrm>
            <a:off x="5822950" y="214313"/>
            <a:ext cx="3040063" cy="714375"/>
          </a:xfrm>
          <a:prstGeom prst="rect">
            <a:avLst/>
          </a:prstGeom>
          <a:noFill/>
          <a:ln w="9525">
            <a:noFill/>
            <a:miter lim="800000"/>
            <a:headEnd/>
            <a:tailEnd/>
          </a:ln>
        </p:spPr>
      </p:pic>
      <p:sp>
        <p:nvSpPr>
          <p:cNvPr id="13" name="Rectangle 1026"/>
          <p:cNvSpPr txBox="1">
            <a:spLocks noChangeArrowheads="1"/>
          </p:cNvSpPr>
          <p:nvPr/>
        </p:nvSpPr>
        <p:spPr bwMode="auto">
          <a:xfrm>
            <a:off x="539553" y="4365104"/>
            <a:ext cx="7664846" cy="1077218"/>
          </a:xfrm>
          <a:prstGeom prst="rect">
            <a:avLst/>
          </a:prstGeom>
          <a:noFill/>
          <a:ln w="9525">
            <a:noFill/>
            <a:miter lim="800000"/>
            <a:headEnd/>
            <a:tailEnd/>
          </a:ln>
          <a:effectLst/>
        </p:spPr>
        <p:txBody>
          <a:bodyPr wrap="square" anchor="ctr">
            <a:spAutoFit/>
          </a:bodyPr>
          <a:lstStyle/>
          <a:p>
            <a:pPr algn="ctr">
              <a:defRPr/>
            </a:pPr>
            <a:r>
              <a:rPr lang="it-IT" sz="3200" b="1" kern="0" dirty="0" smtClean="0">
                <a:latin typeface="Tahoma" pitchFamily="34" charset="0"/>
                <a:ea typeface="+mj-ea"/>
                <a:cs typeface="Tahoma" pitchFamily="34" charset="0"/>
              </a:rPr>
              <a:t>La ricerca dell’errore in medicina: un’opportunità da non perdere</a:t>
            </a:r>
            <a:endParaRPr lang="it-IT" sz="3200" b="1" kern="0" dirty="0">
              <a:latin typeface="Tahoma" pitchFamily="34" charset="0"/>
              <a:ea typeface="+mj-ea"/>
              <a:cs typeface="Tahoma" pitchFamily="34" charset="0"/>
            </a:endParaRPr>
          </a:p>
        </p:txBody>
      </p:sp>
      <p:sp>
        <p:nvSpPr>
          <p:cNvPr id="4104" name="Text Box 5"/>
          <p:cNvSpPr txBox="1">
            <a:spLocks noChangeArrowheads="1"/>
          </p:cNvSpPr>
          <p:nvPr/>
        </p:nvSpPr>
        <p:spPr bwMode="auto">
          <a:xfrm>
            <a:off x="1500188" y="6037263"/>
            <a:ext cx="5543550" cy="677862"/>
          </a:xfrm>
          <a:prstGeom prst="rect">
            <a:avLst/>
          </a:prstGeom>
          <a:noFill/>
          <a:ln w="9525">
            <a:noFill/>
            <a:miter lim="800000"/>
            <a:headEnd/>
            <a:tailEnd/>
          </a:ln>
        </p:spPr>
        <p:txBody>
          <a:bodyPr>
            <a:spAutoFit/>
          </a:bodyPr>
          <a:lstStyle/>
          <a:p>
            <a:pPr algn="ctr">
              <a:lnSpc>
                <a:spcPct val="50000"/>
              </a:lnSpc>
              <a:spcBef>
                <a:spcPct val="50000"/>
              </a:spcBef>
            </a:pPr>
            <a:r>
              <a:rPr lang="it-IT" sz="2000" b="1"/>
              <a:t>Guido Bertolini</a:t>
            </a:r>
          </a:p>
          <a:p>
            <a:pPr algn="ctr">
              <a:lnSpc>
                <a:spcPct val="50000"/>
              </a:lnSpc>
              <a:spcBef>
                <a:spcPct val="50000"/>
              </a:spcBef>
            </a:pPr>
            <a:r>
              <a:rPr lang="it-IT" sz="1400"/>
              <a:t>Centro di Coordinamento GiViTI</a:t>
            </a:r>
          </a:p>
          <a:p>
            <a:pPr algn="ctr">
              <a:lnSpc>
                <a:spcPct val="50000"/>
              </a:lnSpc>
              <a:spcBef>
                <a:spcPct val="50000"/>
              </a:spcBef>
            </a:pPr>
            <a:r>
              <a:rPr lang="it-IT" sz="1400"/>
              <a:t>Laboratorio di Epidemiologia Clinica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asellaDiTesto 8"/>
          <p:cNvSpPr txBox="1">
            <a:spLocks noChangeArrowheads="1"/>
          </p:cNvSpPr>
          <p:nvPr/>
        </p:nvSpPr>
        <p:spPr bwMode="auto">
          <a:xfrm>
            <a:off x="1857375" y="285750"/>
            <a:ext cx="5357813" cy="646113"/>
          </a:xfrm>
          <a:prstGeom prst="rect">
            <a:avLst/>
          </a:prstGeom>
          <a:noFill/>
          <a:ln w="38100" cap="rnd">
            <a:noFill/>
            <a:miter lim="800000"/>
            <a:headEnd/>
            <a:tailEnd/>
          </a:ln>
        </p:spPr>
        <p:txBody>
          <a:bodyPr>
            <a:spAutoFit/>
          </a:bodyPr>
          <a:lstStyle/>
          <a:p>
            <a:pPr algn="ctr"/>
            <a:r>
              <a:rPr lang="it-IT" sz="3600" b="1">
                <a:latin typeface="Calibri" pitchFamily="34" charset="0"/>
              </a:rPr>
              <a:t>3 livelli di attività umana</a:t>
            </a:r>
          </a:p>
        </p:txBody>
      </p:sp>
      <p:sp>
        <p:nvSpPr>
          <p:cNvPr id="5" name="CasellaDiTesto 4"/>
          <p:cNvSpPr txBox="1">
            <a:spLocks noChangeArrowheads="1"/>
          </p:cNvSpPr>
          <p:nvPr/>
        </p:nvSpPr>
        <p:spPr bwMode="auto">
          <a:xfrm>
            <a:off x="714375" y="787400"/>
            <a:ext cx="7527925" cy="5078413"/>
          </a:xfrm>
          <a:prstGeom prst="rect">
            <a:avLst/>
          </a:prstGeom>
          <a:solidFill>
            <a:schemeClr val="bg1"/>
          </a:solidFill>
          <a:ln w="38100" cap="rnd">
            <a:noFill/>
            <a:miter lim="800000"/>
            <a:headEnd/>
            <a:tailEnd/>
          </a:ln>
        </p:spPr>
        <p:txBody>
          <a:bodyPr wrap="none">
            <a:spAutoFit/>
          </a:bodyPr>
          <a:lstStyle/>
          <a:p>
            <a:pPr marL="742950" indent="-742950">
              <a:lnSpc>
                <a:spcPct val="300000"/>
              </a:lnSpc>
              <a:buFont typeface="Arial" charset="0"/>
              <a:buAutoNum type="arabicPeriod"/>
            </a:pPr>
            <a:r>
              <a:rPr lang="it-IT" sz="3600" b="1" dirty="0">
                <a:solidFill>
                  <a:srgbClr val="0070C0"/>
                </a:solidFill>
                <a:latin typeface="Calibri" pitchFamily="34" charset="0"/>
              </a:rPr>
              <a:t>Basata su attività/capacità/schemi</a:t>
            </a:r>
          </a:p>
          <a:p>
            <a:pPr marL="742950" indent="-742950">
              <a:lnSpc>
                <a:spcPct val="300000"/>
              </a:lnSpc>
              <a:buFont typeface="Arial" charset="0"/>
              <a:buAutoNum type="arabicPeriod"/>
            </a:pPr>
            <a:r>
              <a:rPr lang="it-IT" sz="3600" b="1" dirty="0">
                <a:solidFill>
                  <a:srgbClr val="0070C0"/>
                </a:solidFill>
                <a:latin typeface="Calibri" pitchFamily="34" charset="0"/>
              </a:rPr>
              <a:t>Basata su regole</a:t>
            </a:r>
          </a:p>
          <a:p>
            <a:pPr marL="742950" indent="-742950">
              <a:lnSpc>
                <a:spcPct val="300000"/>
              </a:lnSpc>
              <a:buFont typeface="Arial" charset="0"/>
              <a:buAutoNum type="arabicPeriod"/>
            </a:pPr>
            <a:r>
              <a:rPr lang="it-IT" sz="3600" b="1" dirty="0">
                <a:solidFill>
                  <a:srgbClr val="0070C0"/>
                </a:solidFill>
                <a:latin typeface="Calibri" pitchFamily="34" charset="0"/>
              </a:rPr>
              <a:t>Basata su conoscenze</a:t>
            </a:r>
          </a:p>
        </p:txBody>
      </p:sp>
      <p:sp>
        <p:nvSpPr>
          <p:cNvPr id="10" name="CasellaDiTesto 9"/>
          <p:cNvSpPr txBox="1"/>
          <p:nvPr/>
        </p:nvSpPr>
        <p:spPr>
          <a:xfrm>
            <a:off x="5032227" y="3750131"/>
            <a:ext cx="1988045" cy="830997"/>
          </a:xfrm>
          <a:prstGeom prst="rect">
            <a:avLst/>
          </a:prstGeom>
          <a:solidFill>
            <a:srgbClr val="FFFFFF">
              <a:alpha val="0"/>
            </a:srgbClr>
          </a:solidFill>
          <a:ln w="38100" cap="rnd">
            <a:noFill/>
          </a:ln>
        </p:spPr>
        <p:txBody>
          <a:bodyPr wrap="none">
            <a:spAutoFit/>
          </a:bodyPr>
          <a:lstStyle/>
          <a:p>
            <a:pPr marL="742950" indent="-742950">
              <a:defRPr/>
            </a:pPr>
            <a:r>
              <a:rPr lang="it-IT" sz="4800" b="1" dirty="0">
                <a:ln>
                  <a:solidFill>
                    <a:srgbClr val="C00000"/>
                  </a:solidFill>
                </a:ln>
                <a:solidFill>
                  <a:srgbClr val="FF0000"/>
                </a:solidFill>
                <a:latin typeface="Calibri" pitchFamily="34" charset="0"/>
              </a:rPr>
              <a:t>sbaglio</a:t>
            </a:r>
          </a:p>
        </p:txBody>
      </p:sp>
      <p:sp>
        <p:nvSpPr>
          <p:cNvPr id="11" name="CasellaDiTesto 10"/>
          <p:cNvSpPr txBox="1"/>
          <p:nvPr/>
        </p:nvSpPr>
        <p:spPr>
          <a:xfrm>
            <a:off x="3403335" y="5589240"/>
            <a:ext cx="1778051" cy="830997"/>
          </a:xfrm>
          <a:prstGeom prst="rect">
            <a:avLst/>
          </a:prstGeom>
          <a:solidFill>
            <a:srgbClr val="FFFFFF">
              <a:alpha val="0"/>
            </a:srgbClr>
          </a:solidFill>
          <a:ln w="38100" cap="rnd">
            <a:noFill/>
          </a:ln>
        </p:spPr>
        <p:txBody>
          <a:bodyPr wrap="none">
            <a:spAutoFit/>
          </a:bodyPr>
          <a:lstStyle/>
          <a:p>
            <a:pPr marL="742950" indent="-742950">
              <a:defRPr/>
            </a:pPr>
            <a:r>
              <a:rPr lang="it-IT" sz="4800" b="1" dirty="0">
                <a:ln>
                  <a:solidFill>
                    <a:srgbClr val="C00000"/>
                  </a:solidFill>
                </a:ln>
                <a:solidFill>
                  <a:srgbClr val="FF0000"/>
                </a:solidFill>
                <a:latin typeface="Calibri" pitchFamily="34" charset="0"/>
              </a:rPr>
              <a:t>errore</a:t>
            </a:r>
          </a:p>
        </p:txBody>
      </p:sp>
      <p:sp>
        <p:nvSpPr>
          <p:cNvPr id="6" name="CasellaDiTesto 5"/>
          <p:cNvSpPr txBox="1"/>
          <p:nvPr/>
        </p:nvSpPr>
        <p:spPr>
          <a:xfrm>
            <a:off x="6529868" y="2060848"/>
            <a:ext cx="1614032" cy="830997"/>
          </a:xfrm>
          <a:prstGeom prst="rect">
            <a:avLst/>
          </a:prstGeom>
          <a:solidFill>
            <a:srgbClr val="FFFFFF">
              <a:alpha val="0"/>
            </a:srgbClr>
          </a:solidFill>
          <a:ln w="38100" cap="rnd">
            <a:noFill/>
          </a:ln>
        </p:spPr>
        <p:txBody>
          <a:bodyPr wrap="none">
            <a:spAutoFit/>
          </a:bodyPr>
          <a:lstStyle/>
          <a:p>
            <a:pPr marL="742950" indent="-742950">
              <a:defRPr/>
            </a:pPr>
            <a:r>
              <a:rPr lang="it-IT" sz="4800" b="1" dirty="0">
                <a:ln>
                  <a:solidFill>
                    <a:srgbClr val="C00000"/>
                  </a:solidFill>
                </a:ln>
                <a:solidFill>
                  <a:srgbClr val="FF0000"/>
                </a:solidFill>
                <a:latin typeface="Calibri" pitchFamily="34" charset="0"/>
              </a:rPr>
              <a:t>svista</a:t>
            </a:r>
          </a:p>
        </p:txBody>
      </p:sp>
      <p:sp>
        <p:nvSpPr>
          <p:cNvPr id="12" name="Rettangolo 11"/>
          <p:cNvSpPr>
            <a:spLocks noChangeArrowheads="1"/>
          </p:cNvSpPr>
          <p:nvPr/>
        </p:nvSpPr>
        <p:spPr bwMode="auto">
          <a:xfrm>
            <a:off x="4741863" y="2214563"/>
            <a:ext cx="1436687" cy="584200"/>
          </a:xfrm>
          <a:prstGeom prst="rect">
            <a:avLst/>
          </a:prstGeom>
          <a:noFill/>
          <a:ln w="9525">
            <a:noFill/>
            <a:miter lim="800000"/>
            <a:headEnd/>
            <a:tailEnd/>
          </a:ln>
        </p:spPr>
        <p:txBody>
          <a:bodyPr wrap="none">
            <a:spAutoFit/>
          </a:bodyPr>
          <a:lstStyle/>
          <a:p>
            <a:r>
              <a:rPr lang="it-IT" sz="3200" b="1">
                <a:solidFill>
                  <a:srgbClr val="660033"/>
                </a:solidFill>
                <a:latin typeface="Calibri" pitchFamily="34" charset="0"/>
              </a:rPr>
              <a:t>routine</a:t>
            </a:r>
            <a:endParaRPr lang="it-IT" sz="3200"/>
          </a:p>
        </p:txBody>
      </p:sp>
      <p:sp>
        <p:nvSpPr>
          <p:cNvPr id="13" name="Rettangolo 12"/>
          <p:cNvSpPr>
            <a:spLocks noChangeArrowheads="1"/>
          </p:cNvSpPr>
          <p:nvPr/>
        </p:nvSpPr>
        <p:spPr bwMode="auto">
          <a:xfrm>
            <a:off x="6072188" y="2286000"/>
            <a:ext cx="463550" cy="461963"/>
          </a:xfrm>
          <a:prstGeom prst="rect">
            <a:avLst/>
          </a:prstGeom>
          <a:noFill/>
          <a:ln w="9525">
            <a:noFill/>
            <a:miter lim="800000"/>
            <a:headEnd/>
            <a:tailEnd/>
          </a:ln>
        </p:spPr>
        <p:txBody>
          <a:bodyPr wrap="none">
            <a:spAutoFit/>
          </a:bodyPr>
          <a:lstStyle/>
          <a:p>
            <a:r>
              <a:rPr lang="it-IT" sz="2400" b="1">
                <a:solidFill>
                  <a:srgbClr val="660033"/>
                </a:solidFill>
                <a:latin typeface="Calibri" pitchFamily="34" charset="0"/>
              </a:rPr>
              <a:t>→</a:t>
            </a:r>
            <a:endParaRPr lang="it-IT" sz="2400"/>
          </a:p>
        </p:txBody>
      </p:sp>
      <p:sp>
        <p:nvSpPr>
          <p:cNvPr id="14" name="Rettangolo 13"/>
          <p:cNvSpPr>
            <a:spLocks noChangeArrowheads="1"/>
          </p:cNvSpPr>
          <p:nvPr/>
        </p:nvSpPr>
        <p:spPr bwMode="auto">
          <a:xfrm>
            <a:off x="3103413" y="3916363"/>
            <a:ext cx="1660525" cy="584200"/>
          </a:xfrm>
          <a:prstGeom prst="rect">
            <a:avLst/>
          </a:prstGeom>
          <a:noFill/>
          <a:ln w="9525">
            <a:noFill/>
            <a:miter lim="800000"/>
            <a:headEnd/>
            <a:tailEnd/>
          </a:ln>
        </p:spPr>
        <p:txBody>
          <a:bodyPr wrap="none">
            <a:spAutoFit/>
          </a:bodyPr>
          <a:lstStyle/>
          <a:p>
            <a:r>
              <a:rPr lang="it-IT" sz="3200" b="1" dirty="0">
                <a:solidFill>
                  <a:srgbClr val="660033"/>
                </a:solidFill>
                <a:latin typeface="Calibri" pitchFamily="34" charset="0"/>
              </a:rPr>
              <a:t>esercizio</a:t>
            </a:r>
            <a:endParaRPr lang="it-IT" sz="3200" dirty="0"/>
          </a:p>
        </p:txBody>
      </p:sp>
      <p:sp>
        <p:nvSpPr>
          <p:cNvPr id="15" name="Rettangolo 14"/>
          <p:cNvSpPr>
            <a:spLocks noChangeArrowheads="1"/>
          </p:cNvSpPr>
          <p:nvPr/>
        </p:nvSpPr>
        <p:spPr bwMode="auto">
          <a:xfrm>
            <a:off x="4640113" y="3987800"/>
            <a:ext cx="463550" cy="460375"/>
          </a:xfrm>
          <a:prstGeom prst="rect">
            <a:avLst/>
          </a:prstGeom>
          <a:noFill/>
          <a:ln w="9525">
            <a:noFill/>
            <a:miter lim="800000"/>
            <a:headEnd/>
            <a:tailEnd/>
          </a:ln>
        </p:spPr>
        <p:txBody>
          <a:bodyPr wrap="none">
            <a:spAutoFit/>
          </a:bodyPr>
          <a:lstStyle/>
          <a:p>
            <a:r>
              <a:rPr lang="it-IT" sz="2400" b="1">
                <a:solidFill>
                  <a:srgbClr val="660033"/>
                </a:solidFill>
                <a:latin typeface="Calibri" pitchFamily="34" charset="0"/>
              </a:rPr>
              <a:t>→</a:t>
            </a:r>
            <a:endParaRPr lang="it-IT" sz="2400"/>
          </a:p>
        </p:txBody>
      </p:sp>
      <p:sp>
        <p:nvSpPr>
          <p:cNvPr id="16" name="Rettangolo 15"/>
          <p:cNvSpPr>
            <a:spLocks noChangeArrowheads="1"/>
          </p:cNvSpPr>
          <p:nvPr/>
        </p:nvSpPr>
        <p:spPr bwMode="auto">
          <a:xfrm>
            <a:off x="1331640" y="5725120"/>
            <a:ext cx="1828800" cy="584200"/>
          </a:xfrm>
          <a:prstGeom prst="rect">
            <a:avLst/>
          </a:prstGeom>
          <a:noFill/>
          <a:ln w="9525">
            <a:noFill/>
            <a:miter lim="800000"/>
            <a:headEnd/>
            <a:tailEnd/>
          </a:ln>
        </p:spPr>
        <p:txBody>
          <a:bodyPr wrap="none">
            <a:spAutoFit/>
          </a:bodyPr>
          <a:lstStyle/>
          <a:p>
            <a:r>
              <a:rPr lang="it-IT" sz="3200" b="1" dirty="0">
                <a:solidFill>
                  <a:srgbClr val="660033"/>
                </a:solidFill>
                <a:latin typeface="Calibri" pitchFamily="34" charset="0"/>
              </a:rPr>
              <a:t>problema</a:t>
            </a:r>
            <a:endParaRPr lang="it-IT" sz="3200" dirty="0"/>
          </a:p>
        </p:txBody>
      </p:sp>
      <p:sp>
        <p:nvSpPr>
          <p:cNvPr id="17" name="Rettangolo 16"/>
          <p:cNvSpPr>
            <a:spLocks noChangeArrowheads="1"/>
          </p:cNvSpPr>
          <p:nvPr/>
        </p:nvSpPr>
        <p:spPr bwMode="auto">
          <a:xfrm>
            <a:off x="3011215" y="5796558"/>
            <a:ext cx="463550" cy="460375"/>
          </a:xfrm>
          <a:prstGeom prst="rect">
            <a:avLst/>
          </a:prstGeom>
          <a:noFill/>
          <a:ln w="9525">
            <a:noFill/>
            <a:miter lim="800000"/>
            <a:headEnd/>
            <a:tailEnd/>
          </a:ln>
        </p:spPr>
        <p:txBody>
          <a:bodyPr wrap="none">
            <a:spAutoFit/>
          </a:bodyPr>
          <a:lstStyle/>
          <a:p>
            <a:r>
              <a:rPr lang="it-IT" sz="2400" b="1">
                <a:solidFill>
                  <a:srgbClr val="660033"/>
                </a:solidFill>
                <a:latin typeface="Calibri" pitchFamily="34" charset="0"/>
              </a:rPr>
              <a:t>→</a:t>
            </a:r>
            <a:endParaRPr lang="it-IT" sz="2400"/>
          </a:p>
        </p:txBody>
      </p:sp>
      <p:pic>
        <p:nvPicPr>
          <p:cNvPr id="11277" name="Picture 2"/>
          <p:cNvPicPr>
            <a:picLocks noChangeAspect="1" noChangeArrowheads="1"/>
          </p:cNvPicPr>
          <p:nvPr/>
        </p:nvPicPr>
        <p:blipFill>
          <a:blip r:embed="rId2" cstate="print"/>
          <a:srcRect/>
          <a:stretch>
            <a:fillRect/>
          </a:stretch>
        </p:blipFill>
        <p:spPr bwMode="auto">
          <a:xfrm>
            <a:off x="0" y="0"/>
            <a:ext cx="604838" cy="342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wipe(left)">
                                      <p:cBhvr>
                                        <p:cTn id="12" dur="500"/>
                                        <p:tgtEl>
                                          <p:spTgt spid="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par>
                          <p:cTn id="18" fill="hold">
                            <p:stCondLst>
                              <p:cond delay="500"/>
                            </p:stCondLst>
                            <p:childTnLst>
                              <p:par>
                                <p:cTn id="19" presetID="23" presetClass="entr" presetSubtype="16" fill="hold" grpId="0" nodeType="after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 calcmode="lin" valueType="num">
                                      <p:cBhvr>
                                        <p:cTn id="21"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wipe(left)">
                                      <p:cBhvr>
                                        <p:cTn id="27" dur="500"/>
                                        <p:tgtEl>
                                          <p:spTgt spid="5">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4">
                                            <p:txEl>
                                              <p:pRg st="0" end="0"/>
                                            </p:txEl>
                                          </p:spTgt>
                                        </p:tgtEl>
                                        <p:attrNameLst>
                                          <p:attrName>style.visibility</p:attrName>
                                        </p:attrNameLst>
                                      </p:cBhvr>
                                      <p:to>
                                        <p:strVal val="visible"/>
                                      </p:to>
                                    </p:set>
                                    <p:animEffect transition="in" filter="wipe(left)">
                                      <p:cBhvr>
                                        <p:cTn id="32" dur="500"/>
                                        <p:tgtEl>
                                          <p:spTgt spid="1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left)">
                                      <p:cBhvr>
                                        <p:cTn id="37" dur="500"/>
                                        <p:tgtEl>
                                          <p:spTgt spid="15"/>
                                        </p:tgtEl>
                                      </p:cBhvr>
                                    </p:animEffect>
                                  </p:childTnLst>
                                </p:cTn>
                              </p:par>
                            </p:childTnLst>
                          </p:cTn>
                        </p:par>
                        <p:par>
                          <p:cTn id="38" fill="hold">
                            <p:stCondLst>
                              <p:cond delay="500"/>
                            </p:stCondLst>
                            <p:childTnLst>
                              <p:par>
                                <p:cTn id="39" presetID="23" presetClass="entr" presetSubtype="16"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p:cTn id="41" dur="500" fill="hold"/>
                                        <p:tgtEl>
                                          <p:spTgt spid="10"/>
                                        </p:tgtEl>
                                        <p:attrNameLst>
                                          <p:attrName>ppt_w</p:attrName>
                                        </p:attrNameLst>
                                      </p:cBhvr>
                                      <p:tavLst>
                                        <p:tav tm="0">
                                          <p:val>
                                            <p:fltVal val="0"/>
                                          </p:val>
                                        </p:tav>
                                        <p:tav tm="100000">
                                          <p:val>
                                            <p:strVal val="#ppt_w"/>
                                          </p:val>
                                        </p:tav>
                                      </p:tavLst>
                                    </p:anim>
                                    <p:anim calcmode="lin" valueType="num">
                                      <p:cBhvr>
                                        <p:cTn id="42"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5">
                                            <p:txEl>
                                              <p:pRg st="2" end="2"/>
                                            </p:txEl>
                                          </p:spTgt>
                                        </p:tgtEl>
                                        <p:attrNameLst>
                                          <p:attrName>style.visibility</p:attrName>
                                        </p:attrNameLst>
                                      </p:cBhvr>
                                      <p:to>
                                        <p:strVal val="visible"/>
                                      </p:to>
                                    </p:set>
                                    <p:animEffect transition="in" filter="wipe(left)">
                                      <p:cBhvr>
                                        <p:cTn id="47" dur="500"/>
                                        <p:tgtEl>
                                          <p:spTgt spid="5">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6">
                                            <p:txEl>
                                              <p:pRg st="0" end="0"/>
                                            </p:txEl>
                                          </p:spTgt>
                                        </p:tgtEl>
                                        <p:attrNameLst>
                                          <p:attrName>style.visibility</p:attrName>
                                        </p:attrNameLst>
                                      </p:cBhvr>
                                      <p:to>
                                        <p:strVal val="visible"/>
                                      </p:to>
                                    </p:set>
                                    <p:animEffect transition="in" filter="wipe(left)">
                                      <p:cBhvr>
                                        <p:cTn id="52" dur="500"/>
                                        <p:tgtEl>
                                          <p:spTgt spid="16">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wipe(left)">
                                      <p:cBhvr>
                                        <p:cTn id="57" dur="500"/>
                                        <p:tgtEl>
                                          <p:spTgt spid="17"/>
                                        </p:tgtEl>
                                      </p:cBhvr>
                                    </p:animEffect>
                                  </p:childTnLst>
                                </p:cTn>
                              </p:par>
                            </p:childTnLst>
                          </p:cTn>
                        </p:par>
                        <p:par>
                          <p:cTn id="58" fill="hold">
                            <p:stCondLst>
                              <p:cond delay="500"/>
                            </p:stCondLst>
                            <p:childTnLst>
                              <p:par>
                                <p:cTn id="59" presetID="23" presetClass="entr" presetSubtype="16" fill="hold" grpId="0" nodeType="after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10" grpId="0" animBg="1"/>
      <p:bldP spid="11" grpId="0" animBg="1"/>
      <p:bldP spid="6" grpId="0" build="p"/>
      <p:bldP spid="12" grpId="0" build="p" bldLvl="5"/>
      <p:bldP spid="13" grpId="0"/>
      <p:bldP spid="14" grpId="0" build="p" bldLvl="5"/>
      <p:bldP spid="15" grpId="0"/>
      <p:bldP spid="16" grpId="0" build="p" bldLvl="5"/>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a:spLocks noChangeArrowheads="1"/>
          </p:cNvSpPr>
          <p:nvPr/>
        </p:nvSpPr>
        <p:spPr bwMode="auto">
          <a:xfrm>
            <a:off x="4929188" y="2571750"/>
            <a:ext cx="3571875" cy="646113"/>
          </a:xfrm>
          <a:prstGeom prst="rect">
            <a:avLst/>
          </a:prstGeom>
          <a:noFill/>
          <a:ln w="38100" cap="sq">
            <a:solidFill>
              <a:srgbClr val="7030A0"/>
            </a:solidFill>
            <a:bevel/>
            <a:headEnd/>
            <a:tailEnd/>
          </a:ln>
        </p:spPr>
        <p:txBody>
          <a:bodyPr>
            <a:spAutoFit/>
          </a:bodyPr>
          <a:lstStyle/>
          <a:p>
            <a:pPr algn="ctr"/>
            <a:r>
              <a:rPr lang="it-IT" sz="3600" b="1">
                <a:solidFill>
                  <a:srgbClr val="7030A0"/>
                </a:solidFill>
                <a:latin typeface="Tahoma" pitchFamily="34" charset="0"/>
                <a:cs typeface="Tahoma" pitchFamily="34" charset="0"/>
              </a:rPr>
              <a:t>modalità</a:t>
            </a:r>
          </a:p>
        </p:txBody>
      </p:sp>
      <p:sp>
        <p:nvSpPr>
          <p:cNvPr id="10" name="CasellaDiTesto 9"/>
          <p:cNvSpPr txBox="1">
            <a:spLocks noChangeArrowheads="1"/>
          </p:cNvSpPr>
          <p:nvPr/>
        </p:nvSpPr>
        <p:spPr bwMode="auto">
          <a:xfrm>
            <a:off x="500063" y="1225550"/>
            <a:ext cx="3786187" cy="5632450"/>
          </a:xfrm>
          <a:prstGeom prst="rect">
            <a:avLst/>
          </a:prstGeom>
          <a:solidFill>
            <a:schemeClr val="bg1"/>
          </a:solidFill>
          <a:ln w="38100" cap="rnd">
            <a:noFill/>
            <a:miter lim="800000"/>
            <a:headEnd/>
            <a:tailEnd/>
          </a:ln>
        </p:spPr>
        <p:txBody>
          <a:bodyPr>
            <a:spAutoFit/>
          </a:bodyPr>
          <a:lstStyle/>
          <a:p>
            <a:pPr>
              <a:lnSpc>
                <a:spcPct val="200000"/>
              </a:lnSpc>
              <a:buFont typeface="Calibri" pitchFamily="34" charset="0"/>
              <a:buChar char="•"/>
            </a:pPr>
            <a:r>
              <a:rPr lang="it-IT" sz="3600" b="1" dirty="0">
                <a:solidFill>
                  <a:srgbClr val="7030A0"/>
                </a:solidFill>
                <a:latin typeface="Calibri" pitchFamily="34" charset="0"/>
              </a:rPr>
              <a:t> di osservazione</a:t>
            </a:r>
          </a:p>
          <a:p>
            <a:pPr>
              <a:lnSpc>
                <a:spcPct val="200000"/>
              </a:lnSpc>
              <a:buFont typeface="Calibri" pitchFamily="34" charset="0"/>
              <a:buChar char="•"/>
            </a:pPr>
            <a:r>
              <a:rPr lang="it-IT" sz="3600" b="1" dirty="0">
                <a:solidFill>
                  <a:srgbClr val="7030A0"/>
                </a:solidFill>
                <a:latin typeface="Calibri" pitchFamily="34" charset="0"/>
              </a:rPr>
              <a:t> di logica</a:t>
            </a:r>
          </a:p>
          <a:p>
            <a:pPr>
              <a:lnSpc>
                <a:spcPct val="200000"/>
              </a:lnSpc>
              <a:buFont typeface="Calibri" pitchFamily="34" charset="0"/>
              <a:buChar char="•"/>
            </a:pPr>
            <a:r>
              <a:rPr lang="it-IT" sz="3600" b="1" dirty="0">
                <a:solidFill>
                  <a:srgbClr val="7030A0"/>
                </a:solidFill>
                <a:latin typeface="Calibri" pitchFamily="34" charset="0"/>
              </a:rPr>
              <a:t> di valutazione</a:t>
            </a:r>
          </a:p>
          <a:p>
            <a:pPr>
              <a:lnSpc>
                <a:spcPct val="200000"/>
              </a:lnSpc>
              <a:buFont typeface="Calibri" pitchFamily="34" charset="0"/>
              <a:buChar char="•"/>
            </a:pPr>
            <a:r>
              <a:rPr lang="it-IT" sz="3600" b="1" dirty="0">
                <a:solidFill>
                  <a:srgbClr val="7030A0"/>
                </a:solidFill>
                <a:latin typeface="Calibri" pitchFamily="34" charset="0"/>
              </a:rPr>
              <a:t> di relazione</a:t>
            </a:r>
          </a:p>
          <a:p>
            <a:pPr>
              <a:lnSpc>
                <a:spcPct val="200000"/>
              </a:lnSpc>
              <a:buFont typeface="Calibri" pitchFamily="34" charset="0"/>
              <a:buChar char="•"/>
            </a:pPr>
            <a:r>
              <a:rPr lang="it-IT" sz="3600" b="1" dirty="0">
                <a:solidFill>
                  <a:srgbClr val="7030A0"/>
                </a:solidFill>
                <a:latin typeface="Calibri" pitchFamily="34" charset="0"/>
              </a:rPr>
              <a:t> di esecuzione</a:t>
            </a:r>
          </a:p>
        </p:txBody>
      </p:sp>
      <p:sp>
        <p:nvSpPr>
          <p:cNvPr id="9232" name="CasellaDiTesto 1"/>
          <p:cNvSpPr txBox="1">
            <a:spLocks noChangeArrowheads="1"/>
          </p:cNvSpPr>
          <p:nvPr/>
        </p:nvSpPr>
        <p:spPr bwMode="auto">
          <a:xfrm>
            <a:off x="1857375" y="285750"/>
            <a:ext cx="5357813" cy="1200150"/>
          </a:xfrm>
          <a:prstGeom prst="rect">
            <a:avLst/>
          </a:prstGeom>
          <a:noFill/>
          <a:ln w="38100" cap="rnd">
            <a:noFill/>
            <a:miter lim="800000"/>
            <a:headEnd/>
            <a:tailEnd/>
          </a:ln>
        </p:spPr>
        <p:txBody>
          <a:bodyPr>
            <a:spAutoFit/>
          </a:bodyPr>
          <a:lstStyle/>
          <a:p>
            <a:pPr algn="ctr"/>
            <a:r>
              <a:rPr lang="it-IT" sz="3600" b="1">
                <a:latin typeface="Calibri" pitchFamily="34" charset="0"/>
              </a:rPr>
              <a:t>5 assi classificativi dell’errore in medicina</a:t>
            </a:r>
          </a:p>
        </p:txBody>
      </p:sp>
      <p:pic>
        <p:nvPicPr>
          <p:cNvPr id="9233" name="Picture 2"/>
          <p:cNvPicPr>
            <a:picLocks noChangeAspect="1" noChangeArrowheads="1"/>
          </p:cNvPicPr>
          <p:nvPr/>
        </p:nvPicPr>
        <p:blipFill>
          <a:blip r:embed="rId3" cstate="print"/>
          <a:srcRect/>
          <a:stretch>
            <a:fillRect/>
          </a:stretch>
        </p:blipFill>
        <p:spPr bwMode="auto">
          <a:xfrm>
            <a:off x="0" y="0"/>
            <a:ext cx="604838" cy="342900"/>
          </a:xfrm>
          <a:prstGeom prst="rect">
            <a:avLst/>
          </a:prstGeom>
          <a:noFill/>
          <a:ln w="9525">
            <a:noFill/>
            <a:miter lim="800000"/>
            <a:headEnd/>
            <a:tailEnd/>
          </a:ln>
        </p:spPr>
      </p:pic>
      <p:sp>
        <p:nvSpPr>
          <p:cNvPr id="7" name="Ovale 6"/>
          <p:cNvSpPr/>
          <p:nvPr/>
        </p:nvSpPr>
        <p:spPr>
          <a:xfrm>
            <a:off x="323528" y="2636912"/>
            <a:ext cx="2448272" cy="864096"/>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0" presetClass="entr" presetSubtype="0" fill="hold" grpId="1" nodeType="withEffect">
                                  <p:stCondLst>
                                    <p:cond delay="0"/>
                                  </p:stCondLst>
                                  <p:childTnLst>
                                    <p:set>
                                      <p:cBhvr>
                                        <p:cTn id="8" dur="1" fill="hold">
                                          <p:stCondLst>
                                            <p:cond delay="0"/>
                                          </p:stCondLst>
                                        </p:cTn>
                                        <p:tgtEl>
                                          <p:spTgt spid="10"/>
                                        </p:tgtEl>
                                        <p:attrNameLst>
                                          <p:attrName>style.visibility</p:attrName>
                                        </p:attrNameLst>
                                      </p:cBhvr>
                                      <p:to>
                                        <p:strVal val="visible"/>
                                      </p:to>
                                    </p:set>
                                    <p:animEffect transition="in" filter="fade">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heel(1)">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1"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a:spLocks noChangeArrowheads="1"/>
          </p:cNvSpPr>
          <p:nvPr/>
        </p:nvSpPr>
        <p:spPr bwMode="auto">
          <a:xfrm>
            <a:off x="1940223" y="1712997"/>
            <a:ext cx="5944145" cy="4524315"/>
          </a:xfrm>
          <a:prstGeom prst="rect">
            <a:avLst/>
          </a:prstGeom>
          <a:solidFill>
            <a:schemeClr val="bg1"/>
          </a:solidFill>
          <a:ln w="38100" cap="rnd">
            <a:noFill/>
            <a:miter lim="800000"/>
            <a:headEnd/>
            <a:tailEnd/>
          </a:ln>
        </p:spPr>
        <p:txBody>
          <a:bodyPr wrap="square">
            <a:spAutoFit/>
          </a:bodyPr>
          <a:lstStyle/>
          <a:p>
            <a:pPr>
              <a:lnSpc>
                <a:spcPct val="200000"/>
              </a:lnSpc>
              <a:buFont typeface="Calibri" pitchFamily="34" charset="0"/>
              <a:buChar char="•"/>
            </a:pPr>
            <a:r>
              <a:rPr lang="it-IT" sz="3600" b="1" dirty="0" smtClean="0">
                <a:solidFill>
                  <a:srgbClr val="008000"/>
                </a:solidFill>
                <a:latin typeface="Calibri" pitchFamily="34" charset="0"/>
              </a:rPr>
              <a:t> …</a:t>
            </a:r>
          </a:p>
          <a:p>
            <a:pPr>
              <a:lnSpc>
                <a:spcPct val="200000"/>
              </a:lnSpc>
              <a:buFont typeface="Calibri" pitchFamily="34" charset="0"/>
              <a:buChar char="•"/>
            </a:pPr>
            <a:r>
              <a:rPr lang="it-IT" sz="3600" b="1" dirty="0" smtClean="0">
                <a:solidFill>
                  <a:srgbClr val="008000"/>
                </a:solidFill>
                <a:latin typeface="Calibri" pitchFamily="34" charset="0"/>
              </a:rPr>
              <a:t> attaccamento all’ipotesi</a:t>
            </a:r>
          </a:p>
          <a:p>
            <a:pPr>
              <a:lnSpc>
                <a:spcPct val="200000"/>
              </a:lnSpc>
              <a:buFont typeface="Calibri" pitchFamily="34" charset="0"/>
              <a:buChar char="•"/>
            </a:pPr>
            <a:r>
              <a:rPr lang="it-IT" sz="3600" b="1" dirty="0" smtClean="0">
                <a:solidFill>
                  <a:srgbClr val="008000"/>
                </a:solidFill>
                <a:latin typeface="Calibri" pitchFamily="34" charset="0"/>
              </a:rPr>
              <a:t> ancoraggio</a:t>
            </a:r>
            <a:endParaRPr lang="it-IT" sz="3600" b="1" dirty="0">
              <a:solidFill>
                <a:srgbClr val="008000"/>
              </a:solidFill>
              <a:latin typeface="Calibri" pitchFamily="34" charset="0"/>
            </a:endParaRPr>
          </a:p>
          <a:p>
            <a:pPr>
              <a:lnSpc>
                <a:spcPct val="200000"/>
              </a:lnSpc>
              <a:buFont typeface="Calibri" pitchFamily="34" charset="0"/>
              <a:buChar char="•"/>
            </a:pPr>
            <a:r>
              <a:rPr lang="it-IT" sz="3600" b="1" dirty="0" smtClean="0">
                <a:solidFill>
                  <a:srgbClr val="008000"/>
                </a:solidFill>
                <a:latin typeface="Calibri" pitchFamily="34" charset="0"/>
              </a:rPr>
              <a:t>eccesso di informazione</a:t>
            </a:r>
            <a:endParaRPr lang="it-IT" sz="3600" b="1" dirty="0">
              <a:solidFill>
                <a:srgbClr val="008000"/>
              </a:solidFill>
              <a:latin typeface="Calibri" pitchFamily="34" charset="0"/>
            </a:endParaRPr>
          </a:p>
        </p:txBody>
      </p:sp>
      <p:sp>
        <p:nvSpPr>
          <p:cNvPr id="9232" name="CasellaDiTesto 1"/>
          <p:cNvSpPr txBox="1">
            <a:spLocks noChangeArrowheads="1"/>
          </p:cNvSpPr>
          <p:nvPr/>
        </p:nvSpPr>
        <p:spPr bwMode="auto">
          <a:xfrm>
            <a:off x="1857375" y="285750"/>
            <a:ext cx="5357813" cy="1200329"/>
          </a:xfrm>
          <a:prstGeom prst="rect">
            <a:avLst/>
          </a:prstGeom>
          <a:noFill/>
          <a:ln w="38100" cap="rnd">
            <a:noFill/>
            <a:miter lim="800000"/>
            <a:headEnd/>
            <a:tailEnd/>
          </a:ln>
        </p:spPr>
        <p:txBody>
          <a:bodyPr>
            <a:spAutoFit/>
          </a:bodyPr>
          <a:lstStyle/>
          <a:p>
            <a:pPr algn="ctr"/>
            <a:r>
              <a:rPr lang="it-IT" sz="3600" b="1" dirty="0" smtClean="0">
                <a:latin typeface="Calibri" pitchFamily="34" charset="0"/>
              </a:rPr>
              <a:t>Alcuni trabocchetti per le decisioni “logiche”</a:t>
            </a:r>
            <a:endParaRPr lang="it-IT" sz="3600" b="1" dirty="0">
              <a:latin typeface="Calibri" pitchFamily="34" charset="0"/>
            </a:endParaRPr>
          </a:p>
        </p:txBody>
      </p:sp>
      <p:pic>
        <p:nvPicPr>
          <p:cNvPr id="9233" name="Picture 2"/>
          <p:cNvPicPr>
            <a:picLocks noChangeAspect="1" noChangeArrowheads="1"/>
          </p:cNvPicPr>
          <p:nvPr/>
        </p:nvPicPr>
        <p:blipFill>
          <a:blip r:embed="rId3" cstate="print"/>
          <a:srcRect/>
          <a:stretch>
            <a:fillRect/>
          </a:stretch>
        </p:blipFill>
        <p:spPr bwMode="auto">
          <a:xfrm>
            <a:off x="0" y="0"/>
            <a:ext cx="604838" cy="342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Picture 3"/>
          <p:cNvPicPr>
            <a:picLocks noChangeAspect="1" noChangeArrowheads="1"/>
          </p:cNvPicPr>
          <p:nvPr/>
        </p:nvPicPr>
        <p:blipFill>
          <a:blip r:embed="rId2" cstate="print"/>
          <a:srcRect/>
          <a:stretch>
            <a:fillRect/>
          </a:stretch>
        </p:blipFill>
        <p:spPr bwMode="auto">
          <a:xfrm>
            <a:off x="2627784" y="6309320"/>
            <a:ext cx="3609975" cy="428625"/>
          </a:xfrm>
          <a:prstGeom prst="rect">
            <a:avLst/>
          </a:prstGeom>
          <a:noFill/>
          <a:ln w="9525">
            <a:noFill/>
            <a:miter lim="800000"/>
            <a:headEnd/>
            <a:tailEnd/>
          </a:ln>
        </p:spPr>
      </p:pic>
      <p:pic>
        <p:nvPicPr>
          <p:cNvPr id="2" name="Picture 2"/>
          <p:cNvPicPr>
            <a:picLocks noChangeAspect="1" noChangeArrowheads="1"/>
          </p:cNvPicPr>
          <p:nvPr/>
        </p:nvPicPr>
        <p:blipFill>
          <a:blip r:embed="rId3" cstate="print"/>
          <a:srcRect/>
          <a:stretch>
            <a:fillRect/>
          </a:stretch>
        </p:blipFill>
        <p:spPr bwMode="auto">
          <a:xfrm>
            <a:off x="1403647" y="0"/>
            <a:ext cx="6751333" cy="6237311"/>
          </a:xfrm>
          <a:prstGeom prst="rect">
            <a:avLst/>
          </a:prstGeom>
          <a:noFill/>
          <a:ln w="9525">
            <a:noFill/>
            <a:miter lim="800000"/>
            <a:headEnd/>
            <a:tailEnd/>
          </a:ln>
        </p:spPr>
      </p:pic>
      <p:pic>
        <p:nvPicPr>
          <p:cNvPr id="17413" name="Picture 5"/>
          <p:cNvPicPr>
            <a:picLocks noChangeAspect="1" noChangeArrowheads="1"/>
          </p:cNvPicPr>
          <p:nvPr/>
        </p:nvPicPr>
        <p:blipFill>
          <a:blip r:embed="rId4" cstate="print"/>
          <a:srcRect/>
          <a:stretch>
            <a:fillRect/>
          </a:stretch>
        </p:blipFill>
        <p:spPr bwMode="auto">
          <a:xfrm>
            <a:off x="2195736" y="6286374"/>
            <a:ext cx="1363182" cy="52700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a:spLocks noChangeArrowheads="1"/>
          </p:cNvSpPr>
          <p:nvPr/>
        </p:nvSpPr>
        <p:spPr bwMode="auto">
          <a:xfrm>
            <a:off x="755576" y="1807883"/>
            <a:ext cx="8064896" cy="754694"/>
          </a:xfrm>
          <a:prstGeom prst="rect">
            <a:avLst/>
          </a:prstGeom>
          <a:solidFill>
            <a:schemeClr val="bg1"/>
          </a:solidFill>
          <a:ln w="38100" cap="rnd">
            <a:noFill/>
            <a:miter lim="800000"/>
            <a:headEnd/>
            <a:tailEnd/>
          </a:ln>
        </p:spPr>
        <p:txBody>
          <a:bodyPr wrap="square">
            <a:spAutoFit/>
          </a:bodyPr>
          <a:lstStyle/>
          <a:p>
            <a:pPr>
              <a:lnSpc>
                <a:spcPct val="150000"/>
              </a:lnSpc>
              <a:buFont typeface="Calibri" pitchFamily="34" charset="0"/>
              <a:buChar char="•"/>
            </a:pPr>
            <a:r>
              <a:rPr lang="it-IT" sz="3200" b="1" dirty="0">
                <a:solidFill>
                  <a:srgbClr val="008000"/>
                </a:solidFill>
                <a:latin typeface="Calibri" pitchFamily="34" charset="0"/>
              </a:rPr>
              <a:t> </a:t>
            </a:r>
            <a:r>
              <a:rPr lang="it-IT" sz="3200" b="1" dirty="0" smtClean="0">
                <a:solidFill>
                  <a:srgbClr val="008000"/>
                </a:solidFill>
                <a:latin typeface="Calibri" pitchFamily="34" charset="0"/>
              </a:rPr>
              <a:t>contemplare sempre ipotesi alternative</a:t>
            </a:r>
            <a:endParaRPr lang="it-IT" sz="3200" b="1" dirty="0">
              <a:solidFill>
                <a:srgbClr val="008000"/>
              </a:solidFill>
              <a:latin typeface="Calibri" pitchFamily="34" charset="0"/>
            </a:endParaRPr>
          </a:p>
        </p:txBody>
      </p:sp>
      <p:sp>
        <p:nvSpPr>
          <p:cNvPr id="9232" name="CasellaDiTesto 1"/>
          <p:cNvSpPr txBox="1">
            <a:spLocks noChangeArrowheads="1"/>
          </p:cNvSpPr>
          <p:nvPr/>
        </p:nvSpPr>
        <p:spPr bwMode="auto">
          <a:xfrm>
            <a:off x="1857375" y="766445"/>
            <a:ext cx="5357813" cy="646331"/>
          </a:xfrm>
          <a:prstGeom prst="rect">
            <a:avLst/>
          </a:prstGeom>
          <a:noFill/>
          <a:ln w="38100" cap="rnd">
            <a:noFill/>
            <a:miter lim="800000"/>
            <a:headEnd/>
            <a:tailEnd/>
          </a:ln>
        </p:spPr>
        <p:txBody>
          <a:bodyPr>
            <a:spAutoFit/>
          </a:bodyPr>
          <a:lstStyle/>
          <a:p>
            <a:pPr algn="ctr"/>
            <a:r>
              <a:rPr lang="it-IT" sz="3600" b="1" dirty="0" smtClean="0">
                <a:latin typeface="Calibri" pitchFamily="34" charset="0"/>
              </a:rPr>
              <a:t>Possibili contromisure …?</a:t>
            </a:r>
            <a:endParaRPr lang="it-IT" sz="3600" b="1" dirty="0">
              <a:latin typeface="Calibri" pitchFamily="34" charset="0"/>
            </a:endParaRPr>
          </a:p>
        </p:txBody>
      </p:sp>
      <p:pic>
        <p:nvPicPr>
          <p:cNvPr id="9233" name="Picture 2"/>
          <p:cNvPicPr>
            <a:picLocks noChangeAspect="1" noChangeArrowheads="1"/>
          </p:cNvPicPr>
          <p:nvPr/>
        </p:nvPicPr>
        <p:blipFill>
          <a:blip r:embed="rId3" cstate="print"/>
          <a:srcRect/>
          <a:stretch>
            <a:fillRect/>
          </a:stretch>
        </p:blipFill>
        <p:spPr bwMode="auto">
          <a:xfrm>
            <a:off x="0" y="0"/>
            <a:ext cx="604838" cy="342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1484784"/>
            <a:ext cx="8280920" cy="4524315"/>
          </a:xfrm>
          <a:prstGeom prst="rect">
            <a:avLst/>
          </a:prstGeom>
        </p:spPr>
        <p:txBody>
          <a:bodyPr wrap="square">
            <a:spAutoFit/>
          </a:bodyPr>
          <a:lstStyle/>
          <a:p>
            <a:r>
              <a:rPr lang="en-US" sz="3200" b="1" i="1" dirty="0">
                <a:solidFill>
                  <a:srgbClr val="000099"/>
                </a:solidFill>
                <a:latin typeface="Times New Roman" pitchFamily="18" charset="0"/>
                <a:cs typeface="Times New Roman" pitchFamily="18" charset="0"/>
              </a:rPr>
              <a:t>"Gentlemen, I take it we are all in complete agreement on the decision here</a:t>
            </a:r>
            <a:r>
              <a:rPr lang="en-US" sz="3200" b="1" i="1" dirty="0" smtClean="0">
                <a:solidFill>
                  <a:srgbClr val="000099"/>
                </a:solidFill>
                <a:latin typeface="Times New Roman" pitchFamily="18" charset="0"/>
                <a:cs typeface="Times New Roman" pitchFamily="18" charset="0"/>
              </a:rPr>
              <a:t>,” </a:t>
            </a:r>
            <a:r>
              <a:rPr lang="en-US" sz="3200" b="1" i="1" dirty="0">
                <a:solidFill>
                  <a:srgbClr val="000099"/>
                </a:solidFill>
                <a:latin typeface="Times New Roman" pitchFamily="18" charset="0"/>
                <a:cs typeface="Times New Roman" pitchFamily="18" charset="0"/>
              </a:rPr>
              <a:t>After everyone around the table nodded affirmatively, Sloan </a:t>
            </a:r>
            <a:r>
              <a:rPr lang="en-US" sz="3200" b="1" i="1" dirty="0" smtClean="0">
                <a:solidFill>
                  <a:srgbClr val="000099"/>
                </a:solidFill>
                <a:latin typeface="Times New Roman" pitchFamily="18" charset="0"/>
                <a:cs typeface="Times New Roman" pitchFamily="18" charset="0"/>
              </a:rPr>
              <a:t>continued</a:t>
            </a:r>
            <a:r>
              <a:rPr lang="en-US" sz="3200" b="1" i="1" dirty="0">
                <a:solidFill>
                  <a:srgbClr val="000099"/>
                </a:solidFill>
                <a:latin typeface="Times New Roman" pitchFamily="18" charset="0"/>
                <a:cs typeface="Times New Roman" pitchFamily="18" charset="0"/>
              </a:rPr>
              <a:t>: "Then I propose we postpone further discussion of this matter until our next meeting to give ourselves time to develop disagreement and perhaps gain some understanding of what the decision is all about."</a:t>
            </a:r>
            <a:endParaRPr lang="it-IT" sz="3200" b="1" i="1" dirty="0">
              <a:solidFill>
                <a:srgbClr val="000099"/>
              </a:solidFill>
              <a:latin typeface="Times New Roman" pitchFamily="18" charset="0"/>
              <a:cs typeface="Times New Roman" pitchFamily="18" charset="0"/>
            </a:endParaRPr>
          </a:p>
        </p:txBody>
      </p:sp>
      <p:sp>
        <p:nvSpPr>
          <p:cNvPr id="3" name="Rettangolo 2"/>
          <p:cNvSpPr/>
          <p:nvPr/>
        </p:nvSpPr>
        <p:spPr>
          <a:xfrm>
            <a:off x="3419872" y="5949280"/>
            <a:ext cx="5256584" cy="769441"/>
          </a:xfrm>
          <a:prstGeom prst="rect">
            <a:avLst/>
          </a:prstGeom>
        </p:spPr>
        <p:txBody>
          <a:bodyPr wrap="square">
            <a:spAutoFit/>
          </a:bodyPr>
          <a:lstStyle/>
          <a:p>
            <a:pPr algn="r"/>
            <a:r>
              <a:rPr lang="en-US" sz="2400" dirty="0">
                <a:solidFill>
                  <a:srgbClr val="000000"/>
                </a:solidFill>
                <a:latin typeface="Book Antiqua" pitchFamily="18" charset="0"/>
              </a:rPr>
              <a:t>Alfred </a:t>
            </a:r>
            <a:r>
              <a:rPr lang="en-US" sz="2400" dirty="0" smtClean="0">
                <a:solidFill>
                  <a:srgbClr val="000000"/>
                </a:solidFill>
                <a:latin typeface="Book Antiqua" pitchFamily="18" charset="0"/>
              </a:rPr>
              <a:t>Sloan</a:t>
            </a:r>
          </a:p>
          <a:p>
            <a:pPr algn="r"/>
            <a:r>
              <a:rPr lang="en-US" sz="2000" dirty="0" err="1" smtClean="0">
                <a:solidFill>
                  <a:srgbClr val="000000"/>
                </a:solidFill>
                <a:latin typeface="Book Antiqua" pitchFamily="18" charset="0"/>
              </a:rPr>
              <a:t>fondatore</a:t>
            </a:r>
            <a:r>
              <a:rPr lang="en-US" sz="2000" dirty="0" smtClean="0">
                <a:solidFill>
                  <a:srgbClr val="000000"/>
                </a:solidFill>
                <a:latin typeface="Book Antiqua" pitchFamily="18" charset="0"/>
              </a:rPr>
              <a:t> </a:t>
            </a:r>
            <a:r>
              <a:rPr lang="en-US" sz="2000" dirty="0" err="1" smtClean="0">
                <a:solidFill>
                  <a:srgbClr val="000000"/>
                </a:solidFill>
                <a:latin typeface="Book Antiqua" pitchFamily="18" charset="0"/>
              </a:rPr>
              <a:t>della</a:t>
            </a:r>
            <a:r>
              <a:rPr lang="en-US" sz="2000" dirty="0">
                <a:solidFill>
                  <a:srgbClr val="000000"/>
                </a:solidFill>
                <a:latin typeface="Book Antiqua" pitchFamily="18" charset="0"/>
              </a:rPr>
              <a:t>  General Motors Corporation</a:t>
            </a:r>
            <a:endParaRPr lang="it-IT" sz="1400" dirty="0"/>
          </a:p>
        </p:txBody>
      </p:sp>
      <p:sp>
        <p:nvSpPr>
          <p:cNvPr id="4" name="Rettangolo 3"/>
          <p:cNvSpPr/>
          <p:nvPr/>
        </p:nvSpPr>
        <p:spPr>
          <a:xfrm>
            <a:off x="1403648" y="188640"/>
            <a:ext cx="6336704" cy="1200329"/>
          </a:xfrm>
          <a:prstGeom prst="rect">
            <a:avLst/>
          </a:prstGeom>
        </p:spPr>
        <p:txBody>
          <a:bodyPr wrap="square">
            <a:spAutoFit/>
          </a:bodyPr>
          <a:lstStyle/>
          <a:p>
            <a:pPr algn="ctr"/>
            <a:r>
              <a:rPr lang="it-IT" sz="3600" b="1" dirty="0" smtClean="0">
                <a:latin typeface="Calibri" pitchFamily="34" charset="0"/>
              </a:rPr>
              <a:t>Le buone </a:t>
            </a:r>
            <a:r>
              <a:rPr lang="it-IT" sz="3600" b="1" dirty="0">
                <a:latin typeface="Calibri" pitchFamily="34" charset="0"/>
              </a:rPr>
              <a:t>decisioni raramente emergono da un falso consenso</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a:spLocks noChangeArrowheads="1"/>
          </p:cNvSpPr>
          <p:nvPr/>
        </p:nvSpPr>
        <p:spPr bwMode="auto">
          <a:xfrm>
            <a:off x="755576" y="1340768"/>
            <a:ext cx="8064896" cy="4985980"/>
          </a:xfrm>
          <a:prstGeom prst="rect">
            <a:avLst/>
          </a:prstGeom>
          <a:solidFill>
            <a:schemeClr val="bg1"/>
          </a:solidFill>
          <a:ln w="38100" cap="rnd">
            <a:noFill/>
            <a:miter lim="800000"/>
            <a:headEnd/>
            <a:tailEnd/>
          </a:ln>
        </p:spPr>
        <p:txBody>
          <a:bodyPr wrap="square">
            <a:spAutoFit/>
          </a:bodyPr>
          <a:lstStyle/>
          <a:p>
            <a:pPr>
              <a:lnSpc>
                <a:spcPct val="150000"/>
              </a:lnSpc>
              <a:buFont typeface="Calibri" pitchFamily="34" charset="0"/>
              <a:buChar char="•"/>
            </a:pPr>
            <a:r>
              <a:rPr lang="it-IT" sz="3200" b="1" dirty="0">
                <a:solidFill>
                  <a:srgbClr val="008000"/>
                </a:solidFill>
                <a:latin typeface="Calibri" pitchFamily="34" charset="0"/>
              </a:rPr>
              <a:t> </a:t>
            </a:r>
            <a:r>
              <a:rPr lang="it-IT" sz="3200" b="1" dirty="0" smtClean="0">
                <a:solidFill>
                  <a:srgbClr val="008000"/>
                </a:solidFill>
                <a:latin typeface="Calibri" pitchFamily="34" charset="0"/>
              </a:rPr>
              <a:t>contemplare sempre ipotesi alternative</a:t>
            </a:r>
            <a:endParaRPr lang="it-IT" sz="3200" b="1" dirty="0">
              <a:solidFill>
                <a:srgbClr val="008000"/>
              </a:solidFill>
              <a:latin typeface="Calibri" pitchFamily="34" charset="0"/>
            </a:endParaRPr>
          </a:p>
          <a:p>
            <a:pPr>
              <a:lnSpc>
                <a:spcPct val="150000"/>
              </a:lnSpc>
              <a:buFont typeface="Calibri" pitchFamily="34" charset="0"/>
              <a:buChar char="•"/>
            </a:pPr>
            <a:r>
              <a:rPr lang="it-IT" sz="3200" b="1" dirty="0">
                <a:solidFill>
                  <a:srgbClr val="008000"/>
                </a:solidFill>
                <a:latin typeface="Calibri" pitchFamily="34" charset="0"/>
              </a:rPr>
              <a:t> </a:t>
            </a:r>
            <a:r>
              <a:rPr lang="it-IT" sz="3200" b="1" dirty="0" smtClean="0">
                <a:solidFill>
                  <a:srgbClr val="008000"/>
                </a:solidFill>
                <a:latin typeface="Calibri" pitchFamily="34" charset="0"/>
              </a:rPr>
              <a:t>rammentare continuamente ciò che non si sa</a:t>
            </a:r>
            <a:endParaRPr lang="it-IT" sz="3200" b="1" dirty="0">
              <a:solidFill>
                <a:srgbClr val="008000"/>
              </a:solidFill>
              <a:latin typeface="Calibri" pitchFamily="34" charset="0"/>
            </a:endParaRPr>
          </a:p>
          <a:p>
            <a:pPr>
              <a:lnSpc>
                <a:spcPct val="150000"/>
              </a:lnSpc>
              <a:buFont typeface="Calibri" pitchFamily="34" charset="0"/>
              <a:buChar char="•"/>
            </a:pPr>
            <a:r>
              <a:rPr lang="it-IT" sz="3200" b="1" dirty="0">
                <a:solidFill>
                  <a:srgbClr val="008000"/>
                </a:solidFill>
                <a:latin typeface="Calibri" pitchFamily="34" charset="0"/>
              </a:rPr>
              <a:t> </a:t>
            </a:r>
            <a:r>
              <a:rPr lang="it-IT" sz="3200" b="1" dirty="0" smtClean="0">
                <a:solidFill>
                  <a:srgbClr val="008000"/>
                </a:solidFill>
                <a:latin typeface="Calibri" pitchFamily="34" charset="0"/>
              </a:rPr>
              <a:t>pensare ai pensieri che si pensano</a:t>
            </a:r>
          </a:p>
          <a:p>
            <a:pPr>
              <a:lnSpc>
                <a:spcPct val="150000"/>
              </a:lnSpc>
              <a:buFont typeface="Calibri" pitchFamily="34" charset="0"/>
              <a:buChar char="•"/>
            </a:pPr>
            <a:endParaRPr lang="it-IT" sz="2000" b="1" dirty="0" smtClean="0">
              <a:solidFill>
                <a:srgbClr val="008000"/>
              </a:solidFill>
              <a:latin typeface="Calibri" pitchFamily="34" charset="0"/>
            </a:endParaRPr>
          </a:p>
          <a:p>
            <a:pPr>
              <a:lnSpc>
                <a:spcPct val="150000"/>
              </a:lnSpc>
              <a:buFont typeface="Calibri" pitchFamily="34" charset="0"/>
              <a:buChar char="•"/>
            </a:pPr>
            <a:r>
              <a:rPr lang="it-IT" sz="3200" b="1" dirty="0" smtClean="0">
                <a:solidFill>
                  <a:srgbClr val="C00000"/>
                </a:solidFill>
                <a:latin typeface="Calibri" pitchFamily="34" charset="0"/>
              </a:rPr>
              <a:t> diventare uno “studente in errori”</a:t>
            </a:r>
          </a:p>
          <a:p>
            <a:pPr>
              <a:lnSpc>
                <a:spcPct val="150000"/>
              </a:lnSpc>
              <a:buFont typeface="Calibri" pitchFamily="34" charset="0"/>
              <a:buChar char="•"/>
            </a:pPr>
            <a:r>
              <a:rPr lang="it-IT" sz="3200" b="1" dirty="0" smtClean="0">
                <a:solidFill>
                  <a:srgbClr val="C00000"/>
                </a:solidFill>
                <a:latin typeface="Calibri" pitchFamily="34" charset="0"/>
              </a:rPr>
              <a:t> condividere le decisioni</a:t>
            </a:r>
          </a:p>
          <a:p>
            <a:pPr>
              <a:lnSpc>
                <a:spcPct val="150000"/>
              </a:lnSpc>
              <a:buFont typeface="Calibri" pitchFamily="34" charset="0"/>
              <a:buChar char="•"/>
            </a:pPr>
            <a:r>
              <a:rPr lang="it-IT" sz="3200" b="1" dirty="0" smtClean="0">
                <a:solidFill>
                  <a:srgbClr val="C00000"/>
                </a:solidFill>
                <a:latin typeface="Calibri" pitchFamily="34" charset="0"/>
              </a:rPr>
              <a:t> imparare a convivere con gli errori</a:t>
            </a:r>
            <a:endParaRPr lang="it-IT" sz="3200" b="1" dirty="0">
              <a:solidFill>
                <a:srgbClr val="C00000"/>
              </a:solidFill>
              <a:latin typeface="Calibri" pitchFamily="34" charset="0"/>
            </a:endParaRPr>
          </a:p>
        </p:txBody>
      </p:sp>
      <p:sp>
        <p:nvSpPr>
          <p:cNvPr id="9232" name="CasellaDiTesto 1"/>
          <p:cNvSpPr txBox="1">
            <a:spLocks noChangeArrowheads="1"/>
          </p:cNvSpPr>
          <p:nvPr/>
        </p:nvSpPr>
        <p:spPr bwMode="auto">
          <a:xfrm>
            <a:off x="1857375" y="766445"/>
            <a:ext cx="5357813" cy="646331"/>
          </a:xfrm>
          <a:prstGeom prst="rect">
            <a:avLst/>
          </a:prstGeom>
          <a:noFill/>
          <a:ln w="38100" cap="rnd">
            <a:noFill/>
            <a:miter lim="800000"/>
            <a:headEnd/>
            <a:tailEnd/>
          </a:ln>
        </p:spPr>
        <p:txBody>
          <a:bodyPr>
            <a:spAutoFit/>
          </a:bodyPr>
          <a:lstStyle/>
          <a:p>
            <a:pPr algn="ctr"/>
            <a:r>
              <a:rPr lang="it-IT" sz="3600" b="1" dirty="0" smtClean="0">
                <a:latin typeface="Calibri" pitchFamily="34" charset="0"/>
              </a:rPr>
              <a:t>Possibili contromisure …?</a:t>
            </a:r>
            <a:endParaRPr lang="it-IT" sz="3600" b="1" dirty="0">
              <a:latin typeface="Calibri" pitchFamily="34" charset="0"/>
            </a:endParaRPr>
          </a:p>
        </p:txBody>
      </p:sp>
      <p:pic>
        <p:nvPicPr>
          <p:cNvPr id="9233" name="Picture 2"/>
          <p:cNvPicPr>
            <a:picLocks noChangeAspect="1" noChangeArrowheads="1"/>
          </p:cNvPicPr>
          <p:nvPr/>
        </p:nvPicPr>
        <p:blipFill>
          <a:blip r:embed="rId3" cstate="print"/>
          <a:srcRect/>
          <a:stretch>
            <a:fillRect/>
          </a:stretch>
        </p:blipFill>
        <p:spPr bwMode="auto">
          <a:xfrm>
            <a:off x="0" y="0"/>
            <a:ext cx="604838" cy="342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4"/>
          <p:cNvGraphicFramePr>
            <a:graphicFrameLocks noChangeAspect="1"/>
          </p:cNvGraphicFramePr>
          <p:nvPr/>
        </p:nvGraphicFramePr>
        <p:xfrm>
          <a:off x="1341438" y="658813"/>
          <a:ext cx="4514850" cy="4416425"/>
        </p:xfrm>
        <a:graphic>
          <a:graphicData uri="http://schemas.openxmlformats.org/presentationml/2006/ole">
            <p:oleObj spid="_x0000_s1026" name="Immagine bitmap" r:id="rId3" imgW="3619814" imgH="3543607" progId="PBrush">
              <p:embed/>
            </p:oleObj>
          </a:graphicData>
        </a:graphic>
      </p:graphicFrame>
      <p:sp>
        <p:nvSpPr>
          <p:cNvPr id="4101" name="WordArt 5"/>
          <p:cNvSpPr>
            <a:spLocks noChangeArrowheads="1" noChangeShapeType="1" noTextEdit="1"/>
          </p:cNvSpPr>
          <p:nvPr/>
        </p:nvSpPr>
        <p:spPr bwMode="auto">
          <a:xfrm rot="1853932">
            <a:off x="5035474" y="3901168"/>
            <a:ext cx="3765550" cy="882650"/>
          </a:xfrm>
          <a:prstGeom prst="rect">
            <a:avLst/>
          </a:prstGeom>
        </p:spPr>
        <p:txBody>
          <a:bodyPr wrap="none" fromWordArt="1">
            <a:prstTxWarp prst="textPlain">
              <a:avLst>
                <a:gd name="adj" fmla="val 50000"/>
              </a:avLst>
            </a:prstTxWarp>
            <a:scene3d>
              <a:camera prst="legacyPerspectiveTopLeft"/>
              <a:lightRig rig="legacyNormal3" dir="r"/>
            </a:scene3d>
            <a:sp3d extrusionH="201600" prstMaterial="legacyMetal">
              <a:extrusionClr>
                <a:srgbClr val="FFFFFF"/>
              </a:extrusionClr>
            </a:sp3d>
          </a:bodyPr>
          <a:lstStyle/>
          <a:p>
            <a:pPr algn="ctr"/>
            <a:r>
              <a:rPr lang="it-IT" sz="4800" kern="10" dirty="0">
                <a:ln w="9525">
                  <a:round/>
                  <a:headEnd/>
                  <a:tailEnd/>
                </a:ln>
                <a:gradFill rotWithShape="1">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3540000" scaled="1"/>
                </a:gradFill>
                <a:latin typeface="Times New Roman"/>
                <a:cs typeface="Times New Roman"/>
              </a:rPr>
              <a:t>umiliazione</a:t>
            </a:r>
          </a:p>
        </p:txBody>
      </p:sp>
      <p:sp>
        <p:nvSpPr>
          <p:cNvPr id="4102" name="WordArt 6"/>
          <p:cNvSpPr>
            <a:spLocks noChangeArrowheads="1" noChangeShapeType="1" noTextEdit="1"/>
          </p:cNvSpPr>
          <p:nvPr/>
        </p:nvSpPr>
        <p:spPr bwMode="auto">
          <a:xfrm rot="1065566">
            <a:off x="6516688" y="2349500"/>
            <a:ext cx="1600200" cy="968375"/>
          </a:xfrm>
          <a:prstGeom prst="rect">
            <a:avLst/>
          </a:prstGeom>
        </p:spPr>
        <p:txBody>
          <a:bodyPr wrap="none" fromWordArt="1">
            <a:prstTxWarp prst="textFadeUp">
              <a:avLst>
                <a:gd name="adj" fmla="val 9991"/>
              </a:avLst>
            </a:prstTxWarp>
          </a:bodyPr>
          <a:lstStyle/>
          <a:p>
            <a:pPr algn="ctr"/>
            <a:r>
              <a:rPr lang="it-IT" sz="5400" kern="10">
                <a:ln w="12700">
                  <a:solidFill>
                    <a:srgbClr val="B2B2B2"/>
                  </a:solidFill>
                  <a:round/>
                  <a:headEnd/>
                  <a:tailEnd/>
                </a:ln>
                <a:gradFill rotWithShape="1">
                  <a:gsLst>
                    <a:gs pos="0">
                      <a:srgbClr val="520402"/>
                    </a:gs>
                    <a:gs pos="100000">
                      <a:srgbClr val="FFCC00"/>
                    </a:gs>
                  </a:gsLst>
                  <a:lin ang="4320000" scaled="1"/>
                </a:gradFill>
                <a:effectLst>
                  <a:outerShdw dist="35921" dir="2700000" sy="50000" rotWithShape="0">
                    <a:srgbClr val="875B0D">
                      <a:alpha val="70000"/>
                    </a:srgbClr>
                  </a:outerShdw>
                </a:effectLst>
                <a:latin typeface="Arial Black"/>
              </a:rPr>
              <a:t>paura</a:t>
            </a:r>
          </a:p>
        </p:txBody>
      </p:sp>
      <p:sp>
        <p:nvSpPr>
          <p:cNvPr id="4103" name="WordArt 7" descr="Marmo bianco"/>
          <p:cNvSpPr>
            <a:spLocks noChangeArrowheads="1" noChangeShapeType="1" noTextEdit="1"/>
          </p:cNvSpPr>
          <p:nvPr/>
        </p:nvSpPr>
        <p:spPr bwMode="auto">
          <a:xfrm rot="-1526061">
            <a:off x="415925" y="1377950"/>
            <a:ext cx="2270125" cy="784225"/>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it-IT" sz="6000" kern="10">
                <a:ln w="9525">
                  <a:round/>
                  <a:headEnd/>
                  <a:tailEnd/>
                </a:ln>
                <a:blipFill dpi="0" rotWithShape="0">
                  <a:blip r:embed="rId4"/>
                  <a:srcRect/>
                  <a:tile tx="0" ty="0" sx="100000" sy="100000" flip="none" algn="tl"/>
                </a:blipFill>
                <a:latin typeface="Arial Black"/>
              </a:rPr>
              <a:t>rabbia</a:t>
            </a:r>
          </a:p>
        </p:txBody>
      </p:sp>
      <p:sp>
        <p:nvSpPr>
          <p:cNvPr id="4104" name="WordArt 8"/>
          <p:cNvSpPr>
            <a:spLocks noChangeArrowheads="1" noChangeShapeType="1" noTextEdit="1"/>
          </p:cNvSpPr>
          <p:nvPr/>
        </p:nvSpPr>
        <p:spPr bwMode="auto">
          <a:xfrm rot="2426676">
            <a:off x="174517" y="4073928"/>
            <a:ext cx="2713038" cy="762000"/>
          </a:xfrm>
          <a:prstGeom prst="rect">
            <a:avLst/>
          </a:prstGeom>
        </p:spPr>
        <p:txBody>
          <a:bodyPr wrap="none" fromWordArt="1">
            <a:prstTxWarp prst="textDeflate">
              <a:avLst>
                <a:gd name="adj" fmla="val 26227"/>
              </a:avLst>
            </a:prstTxWarp>
          </a:bodyPr>
          <a:lstStyle/>
          <a:p>
            <a:pPr algn="ctr"/>
            <a:r>
              <a:rPr lang="it-IT" sz="3600" kern="10" dirty="0">
                <a:ln w="9525">
                  <a:solidFill>
                    <a:srgbClr val="000000"/>
                  </a:solidFill>
                  <a:round/>
                  <a:headEnd/>
                  <a:tailEnd/>
                </a:ln>
                <a:solidFill>
                  <a:srgbClr val="000000"/>
                </a:solidFill>
                <a:latin typeface="Impact"/>
              </a:rPr>
              <a:t>senso di colpa</a:t>
            </a:r>
          </a:p>
        </p:txBody>
      </p:sp>
      <p:sp>
        <p:nvSpPr>
          <p:cNvPr id="4105" name="WordArt 9" descr="Carta"/>
          <p:cNvSpPr>
            <a:spLocks noChangeArrowheads="1" noChangeShapeType="1" noTextEdit="1"/>
          </p:cNvSpPr>
          <p:nvPr/>
        </p:nvSpPr>
        <p:spPr bwMode="auto">
          <a:xfrm rot="-336370">
            <a:off x="5940425" y="1052513"/>
            <a:ext cx="1905000" cy="517525"/>
          </a:xfrm>
          <a:prstGeom prst="rect">
            <a:avLst/>
          </a:prstGeom>
        </p:spPr>
        <p:txBody>
          <a:bodyPr wrap="none" fromWordArt="1">
            <a:prstTxWarp prst="textPlain">
              <a:avLst>
                <a:gd name="adj" fmla="val 50000"/>
              </a:avLst>
            </a:prstTxWarp>
          </a:bodyPr>
          <a:lstStyle/>
          <a:p>
            <a:pPr algn="ctr"/>
            <a:r>
              <a:rPr lang="it-IT" sz="3600" kern="10">
                <a:ln w="9525">
                  <a:solidFill>
                    <a:srgbClr val="008000"/>
                  </a:solidFill>
                  <a:round/>
                  <a:headEnd/>
                  <a:tailEnd/>
                </a:ln>
                <a:blipFill dpi="0" rotWithShape="0">
                  <a:blip r:embed="rId5"/>
                  <a:srcRect/>
                  <a:tile tx="0" ty="0" sx="100000" sy="100000" flip="none" algn="tl"/>
                </a:blipFill>
                <a:effectLst>
                  <a:outerShdw dist="563972" dir="14049741" sx="125000" sy="125000" algn="tl" rotWithShape="0">
                    <a:srgbClr val="C7DFD3">
                      <a:alpha val="79999"/>
                    </a:srgbClr>
                  </a:outerShdw>
                </a:effectLst>
                <a:latin typeface="Times New Roman"/>
                <a:cs typeface="Times New Roman"/>
              </a:rPr>
              <a:t>imbarazzo</a:t>
            </a:r>
          </a:p>
        </p:txBody>
      </p:sp>
      <p:sp>
        <p:nvSpPr>
          <p:cNvPr id="4106" name="WordArt 10"/>
          <p:cNvSpPr>
            <a:spLocks noChangeArrowheads="1" noChangeShapeType="1" noTextEdit="1"/>
          </p:cNvSpPr>
          <p:nvPr/>
        </p:nvSpPr>
        <p:spPr bwMode="auto">
          <a:xfrm>
            <a:off x="4355976" y="4797152"/>
            <a:ext cx="2255837" cy="1285875"/>
          </a:xfrm>
          <a:prstGeom prst="rect">
            <a:avLst/>
          </a:prstGeom>
        </p:spPr>
        <p:txBody>
          <a:bodyPr wrap="none" fromWordArt="1">
            <a:prstTxWarp prst="textSlantUp">
              <a:avLst>
                <a:gd name="adj" fmla="val 32056"/>
              </a:avLst>
            </a:prstTxWarp>
          </a:bodyPr>
          <a:lstStyle/>
          <a:p>
            <a:pPr algn="ctr"/>
            <a:r>
              <a:rPr lang="it-IT" sz="3600"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frustrazione</a:t>
            </a:r>
          </a:p>
        </p:txBody>
      </p:sp>
      <p:pic>
        <p:nvPicPr>
          <p:cNvPr id="1033" name="Picture 2"/>
          <p:cNvPicPr>
            <a:picLocks noChangeAspect="1" noChangeArrowheads="1"/>
          </p:cNvPicPr>
          <p:nvPr/>
        </p:nvPicPr>
        <p:blipFill>
          <a:blip r:embed="rId6" cstate="print"/>
          <a:srcRect/>
          <a:stretch>
            <a:fillRect/>
          </a:stretch>
        </p:blipFill>
        <p:spPr bwMode="auto">
          <a:xfrm>
            <a:off x="0" y="0"/>
            <a:ext cx="604838" cy="342900"/>
          </a:xfrm>
          <a:prstGeom prst="rect">
            <a:avLst/>
          </a:prstGeom>
          <a:noFill/>
          <a:ln w="9525">
            <a:noFill/>
            <a:miter lim="800000"/>
            <a:headEnd/>
            <a:tailEnd/>
          </a:ln>
        </p:spPr>
      </p:pic>
      <p:sp>
        <p:nvSpPr>
          <p:cNvPr id="1034" name="CasellaDiTesto 8"/>
          <p:cNvSpPr txBox="1">
            <a:spLocks noChangeArrowheads="1"/>
          </p:cNvSpPr>
          <p:nvPr/>
        </p:nvSpPr>
        <p:spPr bwMode="auto">
          <a:xfrm>
            <a:off x="1571625" y="0"/>
            <a:ext cx="6143625" cy="646113"/>
          </a:xfrm>
          <a:prstGeom prst="rect">
            <a:avLst/>
          </a:prstGeom>
          <a:noFill/>
          <a:ln w="38100" cap="rnd">
            <a:noFill/>
            <a:miter lim="800000"/>
            <a:headEnd/>
            <a:tailEnd/>
          </a:ln>
        </p:spPr>
        <p:txBody>
          <a:bodyPr>
            <a:spAutoFit/>
          </a:bodyPr>
          <a:lstStyle/>
          <a:p>
            <a:pPr algn="ctr"/>
            <a:r>
              <a:rPr lang="it-IT" sz="3600" b="1">
                <a:latin typeface="Calibri" pitchFamily="34" charset="0"/>
              </a:rPr>
              <a:t>di fronte al proprio errore …</a:t>
            </a:r>
          </a:p>
        </p:txBody>
      </p:sp>
      <p:sp>
        <p:nvSpPr>
          <p:cNvPr id="11" name="Rettangolo 10"/>
          <p:cNvSpPr/>
          <p:nvPr/>
        </p:nvSpPr>
        <p:spPr>
          <a:xfrm rot="465689">
            <a:off x="946820" y="5716007"/>
            <a:ext cx="3300905" cy="923330"/>
          </a:xfrm>
          <a:prstGeom prst="rect">
            <a:avLst/>
          </a:prstGeom>
          <a:noFill/>
        </p:spPr>
        <p:txBody>
          <a:bodyPr wrap="none" lIns="91440" tIns="45720" rIns="91440" bIns="45720">
            <a:spAutoFit/>
          </a:bodyPr>
          <a:lstStyle/>
          <a:p>
            <a:pPr algn="ctr"/>
            <a:r>
              <a:rPr lang="it-IT"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vergogna</a:t>
            </a:r>
            <a:endParaRPr lang="it-IT"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102"/>
                                        </p:tgtEl>
                                        <p:attrNameLst>
                                          <p:attrName>style.visibility</p:attrName>
                                        </p:attrNameLst>
                                      </p:cBhvr>
                                      <p:to>
                                        <p:strVal val="visible"/>
                                      </p:to>
                                    </p:set>
                                    <p:anim calcmode="lin" valueType="num">
                                      <p:cBhvr>
                                        <p:cTn id="7" dur="500" fill="hold"/>
                                        <p:tgtEl>
                                          <p:spTgt spid="4102"/>
                                        </p:tgtEl>
                                        <p:attrNameLst>
                                          <p:attrName>ppt_w</p:attrName>
                                        </p:attrNameLst>
                                      </p:cBhvr>
                                      <p:tavLst>
                                        <p:tav tm="0">
                                          <p:val>
                                            <p:fltVal val="0"/>
                                          </p:val>
                                        </p:tav>
                                        <p:tav tm="100000">
                                          <p:val>
                                            <p:strVal val="#ppt_w"/>
                                          </p:val>
                                        </p:tav>
                                      </p:tavLst>
                                    </p:anim>
                                    <p:anim calcmode="lin" valueType="num">
                                      <p:cBhvr>
                                        <p:cTn id="8" dur="500" fill="hold"/>
                                        <p:tgtEl>
                                          <p:spTgt spid="4102"/>
                                        </p:tgtEl>
                                        <p:attrNameLst>
                                          <p:attrName>ppt_h</p:attrName>
                                        </p:attrNameLst>
                                      </p:cBhvr>
                                      <p:tavLst>
                                        <p:tav tm="0">
                                          <p:val>
                                            <p:fltVal val="0"/>
                                          </p:val>
                                        </p:tav>
                                        <p:tav tm="100000">
                                          <p:val>
                                            <p:strVal val="#ppt_h"/>
                                          </p:val>
                                        </p:tav>
                                      </p:tavLst>
                                    </p:anim>
                                  </p:childTnLst>
                                </p:cTn>
                              </p:par>
                              <p:par>
                                <p:cTn id="9" presetID="14" presetClass="entr" presetSubtype="10" fill="hold" grpId="0" nodeType="withEffect">
                                  <p:stCondLst>
                                    <p:cond delay="0"/>
                                  </p:stCondLst>
                                  <p:childTnLst>
                                    <p:set>
                                      <p:cBhvr>
                                        <p:cTn id="10" dur="1" fill="hold">
                                          <p:stCondLst>
                                            <p:cond delay="0"/>
                                          </p:stCondLst>
                                        </p:cTn>
                                        <p:tgtEl>
                                          <p:spTgt spid="4104"/>
                                        </p:tgtEl>
                                        <p:attrNameLst>
                                          <p:attrName>style.visibility</p:attrName>
                                        </p:attrNameLst>
                                      </p:cBhvr>
                                      <p:to>
                                        <p:strVal val="visible"/>
                                      </p:to>
                                    </p:set>
                                    <p:animEffect transition="in" filter="randombar(horizontal)">
                                      <p:cBhvr>
                                        <p:cTn id="11" dur="500"/>
                                        <p:tgtEl>
                                          <p:spTgt spid="4104"/>
                                        </p:tgtEl>
                                      </p:cBhvr>
                                    </p:animEffect>
                                  </p:childTnLst>
                                </p:cTn>
                              </p:par>
                              <p:par>
                                <p:cTn id="12" presetID="55" presetClass="entr" presetSubtype="0" fill="hold" grpId="0" nodeType="withEffect">
                                  <p:stCondLst>
                                    <p:cond delay="0"/>
                                  </p:stCondLst>
                                  <p:childTnLst>
                                    <p:set>
                                      <p:cBhvr>
                                        <p:cTn id="13" dur="1" fill="hold">
                                          <p:stCondLst>
                                            <p:cond delay="0"/>
                                          </p:stCondLst>
                                        </p:cTn>
                                        <p:tgtEl>
                                          <p:spTgt spid="4105"/>
                                        </p:tgtEl>
                                        <p:attrNameLst>
                                          <p:attrName>style.visibility</p:attrName>
                                        </p:attrNameLst>
                                      </p:cBhvr>
                                      <p:to>
                                        <p:strVal val="visible"/>
                                      </p:to>
                                    </p:set>
                                    <p:anim calcmode="lin" valueType="num">
                                      <p:cBhvr>
                                        <p:cTn id="14" dur="500" fill="hold"/>
                                        <p:tgtEl>
                                          <p:spTgt spid="4105"/>
                                        </p:tgtEl>
                                        <p:attrNameLst>
                                          <p:attrName>ppt_w</p:attrName>
                                        </p:attrNameLst>
                                      </p:cBhvr>
                                      <p:tavLst>
                                        <p:tav tm="0">
                                          <p:val>
                                            <p:strVal val="#ppt_w*0.70"/>
                                          </p:val>
                                        </p:tav>
                                        <p:tav tm="100000">
                                          <p:val>
                                            <p:strVal val="#ppt_w"/>
                                          </p:val>
                                        </p:tav>
                                      </p:tavLst>
                                    </p:anim>
                                    <p:anim calcmode="lin" valueType="num">
                                      <p:cBhvr>
                                        <p:cTn id="15" dur="500" fill="hold"/>
                                        <p:tgtEl>
                                          <p:spTgt spid="4105"/>
                                        </p:tgtEl>
                                        <p:attrNameLst>
                                          <p:attrName>ppt_h</p:attrName>
                                        </p:attrNameLst>
                                      </p:cBhvr>
                                      <p:tavLst>
                                        <p:tav tm="0">
                                          <p:val>
                                            <p:strVal val="#ppt_h"/>
                                          </p:val>
                                        </p:tav>
                                        <p:tav tm="100000">
                                          <p:val>
                                            <p:strVal val="#ppt_h"/>
                                          </p:val>
                                        </p:tav>
                                      </p:tavLst>
                                    </p:anim>
                                    <p:animEffect transition="in" filter="fade">
                                      <p:cBhvr>
                                        <p:cTn id="16" dur="500"/>
                                        <p:tgtEl>
                                          <p:spTgt spid="4105"/>
                                        </p:tgtEl>
                                      </p:cBhvr>
                                    </p:animEffect>
                                  </p:childTnLst>
                                </p:cTn>
                              </p:par>
                              <p:par>
                                <p:cTn id="17" presetID="23" presetClass="entr" presetSubtype="16" fill="hold" grpId="0" nodeType="withEffect">
                                  <p:stCondLst>
                                    <p:cond delay="0"/>
                                  </p:stCondLst>
                                  <p:childTnLst>
                                    <p:set>
                                      <p:cBhvr>
                                        <p:cTn id="18" dur="1" fill="hold">
                                          <p:stCondLst>
                                            <p:cond delay="0"/>
                                          </p:stCondLst>
                                        </p:cTn>
                                        <p:tgtEl>
                                          <p:spTgt spid="4106"/>
                                        </p:tgtEl>
                                        <p:attrNameLst>
                                          <p:attrName>style.visibility</p:attrName>
                                        </p:attrNameLst>
                                      </p:cBhvr>
                                      <p:to>
                                        <p:strVal val="visible"/>
                                      </p:to>
                                    </p:set>
                                    <p:anim calcmode="lin" valueType="num">
                                      <p:cBhvr>
                                        <p:cTn id="19" dur="500" fill="hold"/>
                                        <p:tgtEl>
                                          <p:spTgt spid="4106"/>
                                        </p:tgtEl>
                                        <p:attrNameLst>
                                          <p:attrName>ppt_w</p:attrName>
                                        </p:attrNameLst>
                                      </p:cBhvr>
                                      <p:tavLst>
                                        <p:tav tm="0">
                                          <p:val>
                                            <p:fltVal val="0"/>
                                          </p:val>
                                        </p:tav>
                                        <p:tav tm="100000">
                                          <p:val>
                                            <p:strVal val="#ppt_w"/>
                                          </p:val>
                                        </p:tav>
                                      </p:tavLst>
                                    </p:anim>
                                    <p:anim calcmode="lin" valueType="num">
                                      <p:cBhvr>
                                        <p:cTn id="20" dur="500" fill="hold"/>
                                        <p:tgtEl>
                                          <p:spTgt spid="4106"/>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4103"/>
                                        </p:tgtEl>
                                        <p:attrNameLst>
                                          <p:attrName>style.visibility</p:attrName>
                                        </p:attrNameLst>
                                      </p:cBhvr>
                                      <p:to>
                                        <p:strVal val="visible"/>
                                      </p:to>
                                    </p:set>
                                    <p:anim calcmode="lin" valueType="num">
                                      <p:cBhvr>
                                        <p:cTn id="23" dur="500" fill="hold"/>
                                        <p:tgtEl>
                                          <p:spTgt spid="4103"/>
                                        </p:tgtEl>
                                        <p:attrNameLst>
                                          <p:attrName>ppt_w</p:attrName>
                                        </p:attrNameLst>
                                      </p:cBhvr>
                                      <p:tavLst>
                                        <p:tav tm="0">
                                          <p:val>
                                            <p:fltVal val="0"/>
                                          </p:val>
                                        </p:tav>
                                        <p:tav tm="100000">
                                          <p:val>
                                            <p:strVal val="#ppt_w"/>
                                          </p:val>
                                        </p:tav>
                                      </p:tavLst>
                                    </p:anim>
                                    <p:anim calcmode="lin" valueType="num">
                                      <p:cBhvr>
                                        <p:cTn id="24" dur="500" fill="hold"/>
                                        <p:tgtEl>
                                          <p:spTgt spid="4103"/>
                                        </p:tgtEl>
                                        <p:attrNameLst>
                                          <p:attrName>ppt_h</p:attrName>
                                        </p:attrNameLst>
                                      </p:cBhvr>
                                      <p:tavLst>
                                        <p:tav tm="0">
                                          <p:val>
                                            <p:fltVal val="0"/>
                                          </p:val>
                                        </p:tav>
                                        <p:tav tm="100000">
                                          <p:val>
                                            <p:strVal val="#ppt_h"/>
                                          </p:val>
                                        </p:tav>
                                      </p:tavLst>
                                    </p:anim>
                                  </p:childTnLst>
                                </p:cTn>
                              </p:par>
                              <p:par>
                                <p:cTn id="25" presetID="55" presetClass="entr" presetSubtype="0" fill="hold" grpId="0" nodeType="withEffect">
                                  <p:stCondLst>
                                    <p:cond delay="0"/>
                                  </p:stCondLst>
                                  <p:childTnLst>
                                    <p:set>
                                      <p:cBhvr>
                                        <p:cTn id="26" dur="1" fill="hold">
                                          <p:stCondLst>
                                            <p:cond delay="0"/>
                                          </p:stCondLst>
                                        </p:cTn>
                                        <p:tgtEl>
                                          <p:spTgt spid="4101"/>
                                        </p:tgtEl>
                                        <p:attrNameLst>
                                          <p:attrName>style.visibility</p:attrName>
                                        </p:attrNameLst>
                                      </p:cBhvr>
                                      <p:to>
                                        <p:strVal val="visible"/>
                                      </p:to>
                                    </p:set>
                                    <p:anim calcmode="lin" valueType="num">
                                      <p:cBhvr>
                                        <p:cTn id="27" dur="500" fill="hold"/>
                                        <p:tgtEl>
                                          <p:spTgt spid="4101"/>
                                        </p:tgtEl>
                                        <p:attrNameLst>
                                          <p:attrName>ppt_w</p:attrName>
                                        </p:attrNameLst>
                                      </p:cBhvr>
                                      <p:tavLst>
                                        <p:tav tm="0">
                                          <p:val>
                                            <p:strVal val="#ppt_w*0.70"/>
                                          </p:val>
                                        </p:tav>
                                        <p:tav tm="100000">
                                          <p:val>
                                            <p:strVal val="#ppt_w"/>
                                          </p:val>
                                        </p:tav>
                                      </p:tavLst>
                                    </p:anim>
                                    <p:anim calcmode="lin" valueType="num">
                                      <p:cBhvr>
                                        <p:cTn id="28" dur="500" fill="hold"/>
                                        <p:tgtEl>
                                          <p:spTgt spid="4101"/>
                                        </p:tgtEl>
                                        <p:attrNameLst>
                                          <p:attrName>ppt_h</p:attrName>
                                        </p:attrNameLst>
                                      </p:cBhvr>
                                      <p:tavLst>
                                        <p:tav tm="0">
                                          <p:val>
                                            <p:strVal val="#ppt_h"/>
                                          </p:val>
                                        </p:tav>
                                        <p:tav tm="100000">
                                          <p:val>
                                            <p:strVal val="#ppt_h"/>
                                          </p:val>
                                        </p:tav>
                                      </p:tavLst>
                                    </p:anim>
                                    <p:animEffect transition="in" filter="fade">
                                      <p:cBhvr>
                                        <p:cTn id="29" dur="500"/>
                                        <p:tgtEl>
                                          <p:spTgt spid="4101"/>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p:cTn id="32" dur="500" fill="hold"/>
                                        <p:tgtEl>
                                          <p:spTgt spid="11"/>
                                        </p:tgtEl>
                                        <p:attrNameLst>
                                          <p:attrName>ppt_w</p:attrName>
                                        </p:attrNameLst>
                                      </p:cBhvr>
                                      <p:tavLst>
                                        <p:tav tm="0">
                                          <p:val>
                                            <p:fltVal val="0"/>
                                          </p:val>
                                        </p:tav>
                                        <p:tav tm="100000">
                                          <p:val>
                                            <p:strVal val="#ppt_w"/>
                                          </p:val>
                                        </p:tav>
                                      </p:tavLst>
                                    </p:anim>
                                    <p:anim calcmode="lin" valueType="num">
                                      <p:cBhvr>
                                        <p:cTn id="33" dur="500" fill="hold"/>
                                        <p:tgtEl>
                                          <p:spTgt spid="11"/>
                                        </p:tgtEl>
                                        <p:attrNameLst>
                                          <p:attrName>ppt_h</p:attrName>
                                        </p:attrNameLst>
                                      </p:cBhvr>
                                      <p:tavLst>
                                        <p:tav tm="0">
                                          <p:val>
                                            <p:fltVal val="0"/>
                                          </p:val>
                                        </p:tav>
                                        <p:tav tm="100000">
                                          <p:val>
                                            <p:strVal val="#ppt_h"/>
                                          </p:val>
                                        </p:tav>
                                      </p:tavLst>
                                    </p:anim>
                                    <p:animEffect transition="in" filter="fade">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nimBg="1"/>
      <p:bldP spid="4102" grpId="0" animBg="1"/>
      <p:bldP spid="4103" grpId="0" animBg="1"/>
      <p:bldP spid="4104" grpId="0" animBg="1"/>
      <p:bldP spid="4105" grpId="0" animBg="1"/>
      <p:bldP spid="4106" grpId="0" animBg="1"/>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4"/>
          <p:cNvGraphicFramePr>
            <a:graphicFrameLocks noChangeAspect="1"/>
          </p:cNvGraphicFramePr>
          <p:nvPr/>
        </p:nvGraphicFramePr>
        <p:xfrm>
          <a:off x="1341438" y="658813"/>
          <a:ext cx="4514850" cy="4416425"/>
        </p:xfrm>
        <a:graphic>
          <a:graphicData uri="http://schemas.openxmlformats.org/presentationml/2006/ole">
            <p:oleObj spid="_x0000_s2050" name="Immagine bitmap" r:id="rId3" imgW="3619814" imgH="3543607" progId="PBrush">
              <p:embed/>
            </p:oleObj>
          </a:graphicData>
        </a:graphic>
      </p:graphicFrame>
      <p:sp>
        <p:nvSpPr>
          <p:cNvPr id="4101" name="WordArt 5"/>
          <p:cNvSpPr>
            <a:spLocks noChangeArrowheads="1" noChangeShapeType="1" noTextEdit="1"/>
          </p:cNvSpPr>
          <p:nvPr/>
        </p:nvSpPr>
        <p:spPr bwMode="auto">
          <a:xfrm rot="-2154830">
            <a:off x="4973638" y="2735263"/>
            <a:ext cx="3765550" cy="882650"/>
          </a:xfrm>
          <a:prstGeom prst="rect">
            <a:avLst/>
          </a:prstGeom>
        </p:spPr>
        <p:txBody>
          <a:bodyPr wrap="none" fromWordArt="1">
            <a:prstTxWarp prst="textPlain">
              <a:avLst>
                <a:gd name="adj" fmla="val 50000"/>
              </a:avLst>
            </a:prstTxWarp>
            <a:scene3d>
              <a:camera prst="legacyPerspectiveTopLeft"/>
              <a:lightRig rig="legacyNormal3" dir="r"/>
            </a:scene3d>
            <a:sp3d extrusionH="201600" prstMaterial="legacyMetal">
              <a:extrusionClr>
                <a:srgbClr val="FFFFFF"/>
              </a:extrusionClr>
            </a:sp3d>
          </a:bodyPr>
          <a:lstStyle/>
          <a:p>
            <a:pPr algn="ctr"/>
            <a:r>
              <a:rPr lang="it-IT" sz="4800" kern="10">
                <a:ln w="9525">
                  <a:round/>
                  <a:headEnd/>
                  <a:tailEnd/>
                </a:ln>
                <a:gradFill rotWithShape="1">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3540000" scaled="1"/>
                </a:gradFill>
                <a:latin typeface="Times New Roman"/>
                <a:cs typeface="Times New Roman"/>
              </a:rPr>
              <a:t>giustificazione</a:t>
            </a:r>
          </a:p>
        </p:txBody>
      </p:sp>
      <p:sp>
        <p:nvSpPr>
          <p:cNvPr id="4102" name="WordArt 6"/>
          <p:cNvSpPr>
            <a:spLocks noChangeArrowheads="1" noChangeShapeType="1" noTextEdit="1"/>
          </p:cNvSpPr>
          <p:nvPr/>
        </p:nvSpPr>
        <p:spPr bwMode="auto">
          <a:xfrm rot="1065566">
            <a:off x="666750" y="881063"/>
            <a:ext cx="2181225" cy="968375"/>
          </a:xfrm>
          <a:prstGeom prst="rect">
            <a:avLst/>
          </a:prstGeom>
        </p:spPr>
        <p:txBody>
          <a:bodyPr wrap="none" fromWordArt="1">
            <a:prstTxWarp prst="textFadeUp">
              <a:avLst>
                <a:gd name="adj" fmla="val 9991"/>
              </a:avLst>
            </a:prstTxWarp>
          </a:bodyPr>
          <a:lstStyle/>
          <a:p>
            <a:pPr algn="ctr"/>
            <a:r>
              <a:rPr lang="it-IT" sz="5400" kern="10">
                <a:ln w="12700">
                  <a:solidFill>
                    <a:srgbClr val="B2B2B2"/>
                  </a:solidFill>
                  <a:round/>
                  <a:headEnd/>
                  <a:tailEnd/>
                </a:ln>
                <a:gradFill rotWithShape="1">
                  <a:gsLst>
                    <a:gs pos="0">
                      <a:srgbClr val="520402"/>
                    </a:gs>
                    <a:gs pos="100000">
                      <a:srgbClr val="FFCC00"/>
                    </a:gs>
                  </a:gsLst>
                  <a:lin ang="4320000" scaled="1"/>
                </a:gradFill>
                <a:effectLst>
                  <a:outerShdw dist="35921" dir="2700000" sy="50000" rotWithShape="0">
                    <a:srgbClr val="875B0D">
                      <a:alpha val="70000"/>
                    </a:srgbClr>
                  </a:outerShdw>
                </a:effectLst>
                <a:latin typeface="Arial Black"/>
              </a:rPr>
              <a:t>distacco</a:t>
            </a:r>
          </a:p>
        </p:txBody>
      </p:sp>
      <p:sp>
        <p:nvSpPr>
          <p:cNvPr id="4103" name="WordArt 7" descr="Marmo bianco"/>
          <p:cNvSpPr>
            <a:spLocks noChangeArrowheads="1" noChangeShapeType="1" noTextEdit="1"/>
          </p:cNvSpPr>
          <p:nvPr/>
        </p:nvSpPr>
        <p:spPr bwMode="auto">
          <a:xfrm rot="1320011">
            <a:off x="6416675" y="4378325"/>
            <a:ext cx="2270125" cy="784225"/>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it-IT" sz="6000" kern="10">
                <a:ln w="9525">
                  <a:round/>
                  <a:headEnd/>
                  <a:tailEnd/>
                </a:ln>
                <a:blipFill dpi="0" rotWithShape="0">
                  <a:blip r:embed="rId4"/>
                  <a:srcRect/>
                  <a:tile tx="0" ty="0" sx="100000" sy="100000" flip="none" algn="tl"/>
                </a:blipFill>
                <a:latin typeface="Arial Black"/>
              </a:rPr>
              <a:t>biasimo</a:t>
            </a:r>
          </a:p>
        </p:txBody>
      </p:sp>
      <p:sp>
        <p:nvSpPr>
          <p:cNvPr id="4104" name="WordArt 8"/>
          <p:cNvSpPr>
            <a:spLocks noChangeArrowheads="1" noChangeShapeType="1" noTextEdit="1"/>
          </p:cNvSpPr>
          <p:nvPr/>
        </p:nvSpPr>
        <p:spPr bwMode="auto">
          <a:xfrm rot="363048">
            <a:off x="3248025" y="5356225"/>
            <a:ext cx="2713038" cy="762000"/>
          </a:xfrm>
          <a:prstGeom prst="rect">
            <a:avLst/>
          </a:prstGeom>
        </p:spPr>
        <p:txBody>
          <a:bodyPr wrap="none" fromWordArt="1">
            <a:prstTxWarp prst="textDeflate">
              <a:avLst>
                <a:gd name="adj" fmla="val 26227"/>
              </a:avLst>
            </a:prstTxWarp>
          </a:bodyPr>
          <a:lstStyle/>
          <a:p>
            <a:pPr algn="ctr"/>
            <a:r>
              <a:rPr lang="it-IT" sz="3600" kern="10">
                <a:ln w="9525">
                  <a:solidFill>
                    <a:srgbClr val="000000"/>
                  </a:solidFill>
                  <a:round/>
                  <a:headEnd/>
                  <a:tailEnd/>
                </a:ln>
                <a:solidFill>
                  <a:srgbClr val="000000"/>
                </a:solidFill>
                <a:latin typeface="Impact"/>
              </a:rPr>
              <a:t>condanna</a:t>
            </a:r>
          </a:p>
        </p:txBody>
      </p:sp>
      <p:sp>
        <p:nvSpPr>
          <p:cNvPr id="4105" name="WordArt 9" descr="Carta"/>
          <p:cNvSpPr>
            <a:spLocks noChangeArrowheads="1" noChangeShapeType="1" noTextEdit="1"/>
          </p:cNvSpPr>
          <p:nvPr/>
        </p:nvSpPr>
        <p:spPr bwMode="auto">
          <a:xfrm rot="-336370">
            <a:off x="5878513" y="1092200"/>
            <a:ext cx="1905000" cy="517525"/>
          </a:xfrm>
          <a:prstGeom prst="rect">
            <a:avLst/>
          </a:prstGeom>
        </p:spPr>
        <p:txBody>
          <a:bodyPr wrap="none" fromWordArt="1">
            <a:prstTxWarp prst="textPlain">
              <a:avLst>
                <a:gd name="adj" fmla="val 50000"/>
              </a:avLst>
            </a:prstTxWarp>
          </a:bodyPr>
          <a:lstStyle/>
          <a:p>
            <a:pPr algn="ctr"/>
            <a:r>
              <a:rPr lang="it-IT" sz="3600" kern="10">
                <a:ln w="9525">
                  <a:solidFill>
                    <a:srgbClr val="008000"/>
                  </a:solidFill>
                  <a:round/>
                  <a:headEnd/>
                  <a:tailEnd/>
                </a:ln>
                <a:blipFill dpi="0" rotWithShape="0">
                  <a:blip r:embed="rId5"/>
                  <a:srcRect/>
                  <a:tile tx="0" ty="0" sx="100000" sy="100000" flip="none" algn="tl"/>
                </a:blipFill>
                <a:effectLst>
                  <a:outerShdw dist="563972" dir="14049741" sx="125000" sy="125000" algn="tl" rotWithShape="0">
                    <a:srgbClr val="C7DFD3">
                      <a:alpha val="79999"/>
                    </a:srgbClr>
                  </a:outerShdw>
                </a:effectLst>
                <a:latin typeface="Times New Roman"/>
                <a:cs typeface="Times New Roman"/>
              </a:rPr>
              <a:t>accusa</a:t>
            </a:r>
          </a:p>
        </p:txBody>
      </p:sp>
      <p:sp>
        <p:nvSpPr>
          <p:cNvPr id="4106" name="WordArt 10"/>
          <p:cNvSpPr>
            <a:spLocks noChangeArrowheads="1" noChangeShapeType="1" noTextEdit="1"/>
          </p:cNvSpPr>
          <p:nvPr/>
        </p:nvSpPr>
        <p:spPr bwMode="auto">
          <a:xfrm>
            <a:off x="357188" y="4643438"/>
            <a:ext cx="2255837" cy="1285875"/>
          </a:xfrm>
          <a:prstGeom prst="rect">
            <a:avLst/>
          </a:prstGeom>
        </p:spPr>
        <p:txBody>
          <a:bodyPr wrap="none" fromWordArt="1">
            <a:prstTxWarp prst="textSlantUp">
              <a:avLst>
                <a:gd name="adj" fmla="val 32056"/>
              </a:avLst>
            </a:prstTxWarp>
          </a:bodyPr>
          <a:lstStyle/>
          <a:p>
            <a:pPr algn="ctr"/>
            <a:r>
              <a:rPr lang="it-IT"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assoluzione</a:t>
            </a:r>
          </a:p>
        </p:txBody>
      </p:sp>
      <p:pic>
        <p:nvPicPr>
          <p:cNvPr id="2057" name="Picture 2"/>
          <p:cNvPicPr>
            <a:picLocks noChangeAspect="1" noChangeArrowheads="1"/>
          </p:cNvPicPr>
          <p:nvPr/>
        </p:nvPicPr>
        <p:blipFill>
          <a:blip r:embed="rId6" cstate="print"/>
          <a:srcRect/>
          <a:stretch>
            <a:fillRect/>
          </a:stretch>
        </p:blipFill>
        <p:spPr bwMode="auto">
          <a:xfrm>
            <a:off x="0" y="0"/>
            <a:ext cx="604838" cy="342900"/>
          </a:xfrm>
          <a:prstGeom prst="rect">
            <a:avLst/>
          </a:prstGeom>
          <a:noFill/>
          <a:ln w="9525">
            <a:noFill/>
            <a:miter lim="800000"/>
            <a:headEnd/>
            <a:tailEnd/>
          </a:ln>
        </p:spPr>
      </p:pic>
      <p:sp>
        <p:nvSpPr>
          <p:cNvPr id="2058" name="CasellaDiTesto 8"/>
          <p:cNvSpPr txBox="1">
            <a:spLocks noChangeArrowheads="1"/>
          </p:cNvSpPr>
          <p:nvPr/>
        </p:nvSpPr>
        <p:spPr bwMode="auto">
          <a:xfrm>
            <a:off x="1571625" y="0"/>
            <a:ext cx="6143625" cy="646113"/>
          </a:xfrm>
          <a:prstGeom prst="rect">
            <a:avLst/>
          </a:prstGeom>
          <a:noFill/>
          <a:ln w="38100" cap="rnd">
            <a:noFill/>
            <a:miter lim="800000"/>
            <a:headEnd/>
            <a:tailEnd/>
          </a:ln>
        </p:spPr>
        <p:txBody>
          <a:bodyPr>
            <a:spAutoFit/>
          </a:bodyPr>
          <a:lstStyle/>
          <a:p>
            <a:pPr algn="ctr"/>
            <a:r>
              <a:rPr lang="it-IT" sz="3600" b="1">
                <a:latin typeface="Calibri" pitchFamily="34" charset="0"/>
              </a:rPr>
              <a:t>di fronte all’errore degli altri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102"/>
                                        </p:tgtEl>
                                        <p:attrNameLst>
                                          <p:attrName>style.visibility</p:attrName>
                                        </p:attrNameLst>
                                      </p:cBhvr>
                                      <p:to>
                                        <p:strVal val="visible"/>
                                      </p:to>
                                    </p:set>
                                    <p:anim calcmode="lin" valueType="num">
                                      <p:cBhvr>
                                        <p:cTn id="7" dur="500" fill="hold"/>
                                        <p:tgtEl>
                                          <p:spTgt spid="4102"/>
                                        </p:tgtEl>
                                        <p:attrNameLst>
                                          <p:attrName>ppt_w</p:attrName>
                                        </p:attrNameLst>
                                      </p:cBhvr>
                                      <p:tavLst>
                                        <p:tav tm="0">
                                          <p:val>
                                            <p:fltVal val="0"/>
                                          </p:val>
                                        </p:tav>
                                        <p:tav tm="100000">
                                          <p:val>
                                            <p:strVal val="#ppt_w"/>
                                          </p:val>
                                        </p:tav>
                                      </p:tavLst>
                                    </p:anim>
                                    <p:anim calcmode="lin" valueType="num">
                                      <p:cBhvr>
                                        <p:cTn id="8" dur="500" fill="hold"/>
                                        <p:tgtEl>
                                          <p:spTgt spid="4102"/>
                                        </p:tgtEl>
                                        <p:attrNameLst>
                                          <p:attrName>ppt_h</p:attrName>
                                        </p:attrNameLst>
                                      </p:cBhvr>
                                      <p:tavLst>
                                        <p:tav tm="0">
                                          <p:val>
                                            <p:fltVal val="0"/>
                                          </p:val>
                                        </p:tav>
                                        <p:tav tm="100000">
                                          <p:val>
                                            <p:strVal val="#ppt_h"/>
                                          </p:val>
                                        </p:tav>
                                      </p:tavLst>
                                    </p:anim>
                                  </p:childTnLst>
                                </p:cTn>
                              </p:par>
                              <p:par>
                                <p:cTn id="9" presetID="14" presetClass="entr" presetSubtype="10" fill="hold" grpId="0" nodeType="withEffect">
                                  <p:stCondLst>
                                    <p:cond delay="0"/>
                                  </p:stCondLst>
                                  <p:childTnLst>
                                    <p:set>
                                      <p:cBhvr>
                                        <p:cTn id="10" dur="1" fill="hold">
                                          <p:stCondLst>
                                            <p:cond delay="0"/>
                                          </p:stCondLst>
                                        </p:cTn>
                                        <p:tgtEl>
                                          <p:spTgt spid="4104"/>
                                        </p:tgtEl>
                                        <p:attrNameLst>
                                          <p:attrName>style.visibility</p:attrName>
                                        </p:attrNameLst>
                                      </p:cBhvr>
                                      <p:to>
                                        <p:strVal val="visible"/>
                                      </p:to>
                                    </p:set>
                                    <p:animEffect transition="in" filter="randombar(horizontal)">
                                      <p:cBhvr>
                                        <p:cTn id="11" dur="500"/>
                                        <p:tgtEl>
                                          <p:spTgt spid="4104"/>
                                        </p:tgtEl>
                                      </p:cBhvr>
                                    </p:animEffect>
                                  </p:childTnLst>
                                </p:cTn>
                              </p:par>
                              <p:par>
                                <p:cTn id="12" presetID="55" presetClass="entr" presetSubtype="0" fill="hold" grpId="0" nodeType="withEffect">
                                  <p:stCondLst>
                                    <p:cond delay="0"/>
                                  </p:stCondLst>
                                  <p:childTnLst>
                                    <p:set>
                                      <p:cBhvr>
                                        <p:cTn id="13" dur="1" fill="hold">
                                          <p:stCondLst>
                                            <p:cond delay="0"/>
                                          </p:stCondLst>
                                        </p:cTn>
                                        <p:tgtEl>
                                          <p:spTgt spid="4105"/>
                                        </p:tgtEl>
                                        <p:attrNameLst>
                                          <p:attrName>style.visibility</p:attrName>
                                        </p:attrNameLst>
                                      </p:cBhvr>
                                      <p:to>
                                        <p:strVal val="visible"/>
                                      </p:to>
                                    </p:set>
                                    <p:anim calcmode="lin" valueType="num">
                                      <p:cBhvr>
                                        <p:cTn id="14" dur="500" fill="hold"/>
                                        <p:tgtEl>
                                          <p:spTgt spid="4105"/>
                                        </p:tgtEl>
                                        <p:attrNameLst>
                                          <p:attrName>ppt_w</p:attrName>
                                        </p:attrNameLst>
                                      </p:cBhvr>
                                      <p:tavLst>
                                        <p:tav tm="0">
                                          <p:val>
                                            <p:strVal val="#ppt_w*0.70"/>
                                          </p:val>
                                        </p:tav>
                                        <p:tav tm="100000">
                                          <p:val>
                                            <p:strVal val="#ppt_w"/>
                                          </p:val>
                                        </p:tav>
                                      </p:tavLst>
                                    </p:anim>
                                    <p:anim calcmode="lin" valueType="num">
                                      <p:cBhvr>
                                        <p:cTn id="15" dur="500" fill="hold"/>
                                        <p:tgtEl>
                                          <p:spTgt spid="4105"/>
                                        </p:tgtEl>
                                        <p:attrNameLst>
                                          <p:attrName>ppt_h</p:attrName>
                                        </p:attrNameLst>
                                      </p:cBhvr>
                                      <p:tavLst>
                                        <p:tav tm="0">
                                          <p:val>
                                            <p:strVal val="#ppt_h"/>
                                          </p:val>
                                        </p:tav>
                                        <p:tav tm="100000">
                                          <p:val>
                                            <p:strVal val="#ppt_h"/>
                                          </p:val>
                                        </p:tav>
                                      </p:tavLst>
                                    </p:anim>
                                    <p:animEffect transition="in" filter="fade">
                                      <p:cBhvr>
                                        <p:cTn id="16" dur="500"/>
                                        <p:tgtEl>
                                          <p:spTgt spid="4105"/>
                                        </p:tgtEl>
                                      </p:cBhvr>
                                    </p:animEffect>
                                  </p:childTnLst>
                                </p:cTn>
                              </p:par>
                              <p:par>
                                <p:cTn id="17" presetID="23" presetClass="entr" presetSubtype="16" fill="hold" grpId="0" nodeType="withEffect">
                                  <p:stCondLst>
                                    <p:cond delay="0"/>
                                  </p:stCondLst>
                                  <p:childTnLst>
                                    <p:set>
                                      <p:cBhvr>
                                        <p:cTn id="18" dur="1" fill="hold">
                                          <p:stCondLst>
                                            <p:cond delay="0"/>
                                          </p:stCondLst>
                                        </p:cTn>
                                        <p:tgtEl>
                                          <p:spTgt spid="4106"/>
                                        </p:tgtEl>
                                        <p:attrNameLst>
                                          <p:attrName>style.visibility</p:attrName>
                                        </p:attrNameLst>
                                      </p:cBhvr>
                                      <p:to>
                                        <p:strVal val="visible"/>
                                      </p:to>
                                    </p:set>
                                    <p:anim calcmode="lin" valueType="num">
                                      <p:cBhvr>
                                        <p:cTn id="19" dur="500" fill="hold"/>
                                        <p:tgtEl>
                                          <p:spTgt spid="4106"/>
                                        </p:tgtEl>
                                        <p:attrNameLst>
                                          <p:attrName>ppt_w</p:attrName>
                                        </p:attrNameLst>
                                      </p:cBhvr>
                                      <p:tavLst>
                                        <p:tav tm="0">
                                          <p:val>
                                            <p:fltVal val="0"/>
                                          </p:val>
                                        </p:tav>
                                        <p:tav tm="100000">
                                          <p:val>
                                            <p:strVal val="#ppt_w"/>
                                          </p:val>
                                        </p:tav>
                                      </p:tavLst>
                                    </p:anim>
                                    <p:anim calcmode="lin" valueType="num">
                                      <p:cBhvr>
                                        <p:cTn id="20" dur="500" fill="hold"/>
                                        <p:tgtEl>
                                          <p:spTgt spid="4106"/>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4103"/>
                                        </p:tgtEl>
                                        <p:attrNameLst>
                                          <p:attrName>style.visibility</p:attrName>
                                        </p:attrNameLst>
                                      </p:cBhvr>
                                      <p:to>
                                        <p:strVal val="visible"/>
                                      </p:to>
                                    </p:set>
                                    <p:anim calcmode="lin" valueType="num">
                                      <p:cBhvr>
                                        <p:cTn id="23" dur="500" fill="hold"/>
                                        <p:tgtEl>
                                          <p:spTgt spid="4103"/>
                                        </p:tgtEl>
                                        <p:attrNameLst>
                                          <p:attrName>ppt_w</p:attrName>
                                        </p:attrNameLst>
                                      </p:cBhvr>
                                      <p:tavLst>
                                        <p:tav tm="0">
                                          <p:val>
                                            <p:fltVal val="0"/>
                                          </p:val>
                                        </p:tav>
                                        <p:tav tm="100000">
                                          <p:val>
                                            <p:strVal val="#ppt_w"/>
                                          </p:val>
                                        </p:tav>
                                      </p:tavLst>
                                    </p:anim>
                                    <p:anim calcmode="lin" valueType="num">
                                      <p:cBhvr>
                                        <p:cTn id="24" dur="500" fill="hold"/>
                                        <p:tgtEl>
                                          <p:spTgt spid="4103"/>
                                        </p:tgtEl>
                                        <p:attrNameLst>
                                          <p:attrName>ppt_h</p:attrName>
                                        </p:attrNameLst>
                                      </p:cBhvr>
                                      <p:tavLst>
                                        <p:tav tm="0">
                                          <p:val>
                                            <p:fltVal val="0"/>
                                          </p:val>
                                        </p:tav>
                                        <p:tav tm="100000">
                                          <p:val>
                                            <p:strVal val="#ppt_h"/>
                                          </p:val>
                                        </p:tav>
                                      </p:tavLst>
                                    </p:anim>
                                  </p:childTnLst>
                                </p:cTn>
                              </p:par>
                              <p:par>
                                <p:cTn id="25" presetID="55" presetClass="entr" presetSubtype="0" fill="hold" grpId="0" nodeType="withEffect">
                                  <p:stCondLst>
                                    <p:cond delay="0"/>
                                  </p:stCondLst>
                                  <p:childTnLst>
                                    <p:set>
                                      <p:cBhvr>
                                        <p:cTn id="26" dur="1" fill="hold">
                                          <p:stCondLst>
                                            <p:cond delay="0"/>
                                          </p:stCondLst>
                                        </p:cTn>
                                        <p:tgtEl>
                                          <p:spTgt spid="4101"/>
                                        </p:tgtEl>
                                        <p:attrNameLst>
                                          <p:attrName>style.visibility</p:attrName>
                                        </p:attrNameLst>
                                      </p:cBhvr>
                                      <p:to>
                                        <p:strVal val="visible"/>
                                      </p:to>
                                    </p:set>
                                    <p:anim calcmode="lin" valueType="num">
                                      <p:cBhvr>
                                        <p:cTn id="27" dur="500" fill="hold"/>
                                        <p:tgtEl>
                                          <p:spTgt spid="4101"/>
                                        </p:tgtEl>
                                        <p:attrNameLst>
                                          <p:attrName>ppt_w</p:attrName>
                                        </p:attrNameLst>
                                      </p:cBhvr>
                                      <p:tavLst>
                                        <p:tav tm="0">
                                          <p:val>
                                            <p:strVal val="#ppt_w*0.70"/>
                                          </p:val>
                                        </p:tav>
                                        <p:tav tm="100000">
                                          <p:val>
                                            <p:strVal val="#ppt_w"/>
                                          </p:val>
                                        </p:tav>
                                      </p:tavLst>
                                    </p:anim>
                                    <p:anim calcmode="lin" valueType="num">
                                      <p:cBhvr>
                                        <p:cTn id="28" dur="500" fill="hold"/>
                                        <p:tgtEl>
                                          <p:spTgt spid="4101"/>
                                        </p:tgtEl>
                                        <p:attrNameLst>
                                          <p:attrName>ppt_h</p:attrName>
                                        </p:attrNameLst>
                                      </p:cBhvr>
                                      <p:tavLst>
                                        <p:tav tm="0">
                                          <p:val>
                                            <p:strVal val="#ppt_h"/>
                                          </p:val>
                                        </p:tav>
                                        <p:tav tm="100000">
                                          <p:val>
                                            <p:strVal val="#ppt_h"/>
                                          </p:val>
                                        </p:tav>
                                      </p:tavLst>
                                    </p:anim>
                                    <p:animEffect transition="in" filter="fade">
                                      <p:cBhvr>
                                        <p:cTn id="29"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nimBg="1"/>
      <p:bldP spid="4102" grpId="0" animBg="1"/>
      <p:bldP spid="4103" grpId="0" animBg="1"/>
      <p:bldP spid="4104" grpId="0" animBg="1"/>
      <p:bldP spid="4105" grpId="0" animBg="1"/>
      <p:bldP spid="410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12"/>
          <p:cNvSpPr>
            <a:spLocks noChangeArrowheads="1"/>
          </p:cNvSpPr>
          <p:nvPr/>
        </p:nvSpPr>
        <p:spPr bwMode="auto">
          <a:xfrm>
            <a:off x="3749675" y="785813"/>
            <a:ext cx="2879725" cy="863600"/>
          </a:xfrm>
          <a:prstGeom prst="octagon">
            <a:avLst>
              <a:gd name="adj" fmla="val 29287"/>
            </a:avLst>
          </a:prstGeom>
          <a:noFill/>
          <a:ln w="9525">
            <a:solidFill>
              <a:schemeClr val="tx1"/>
            </a:solidFill>
            <a:miter lim="800000"/>
            <a:headEnd/>
            <a:tailEnd/>
          </a:ln>
        </p:spPr>
        <p:txBody>
          <a:bodyPr wrap="none" anchor="ctr"/>
          <a:lstStyle/>
          <a:p>
            <a:endParaRPr lang="it-IT"/>
          </a:p>
        </p:txBody>
      </p:sp>
      <p:pic>
        <p:nvPicPr>
          <p:cNvPr id="5123" name="Picture 5" descr="j0201685"/>
          <p:cNvPicPr>
            <a:picLocks noChangeAspect="1" noChangeArrowheads="1"/>
          </p:cNvPicPr>
          <p:nvPr/>
        </p:nvPicPr>
        <p:blipFill>
          <a:blip r:embed="rId2" cstate="print"/>
          <a:srcRect/>
          <a:stretch>
            <a:fillRect/>
          </a:stretch>
        </p:blipFill>
        <p:spPr bwMode="auto">
          <a:xfrm>
            <a:off x="2843213" y="2035175"/>
            <a:ext cx="3657600" cy="2401888"/>
          </a:xfrm>
          <a:prstGeom prst="rect">
            <a:avLst/>
          </a:prstGeom>
          <a:noFill/>
          <a:ln w="9525">
            <a:noFill/>
            <a:miter lim="800000"/>
            <a:headEnd/>
            <a:tailEnd/>
          </a:ln>
        </p:spPr>
      </p:pic>
      <p:sp>
        <p:nvSpPr>
          <p:cNvPr id="5124" name="Text Box 8"/>
          <p:cNvSpPr txBox="1">
            <a:spLocks noChangeArrowheads="1"/>
          </p:cNvSpPr>
          <p:nvPr/>
        </p:nvSpPr>
        <p:spPr bwMode="auto">
          <a:xfrm>
            <a:off x="538163" y="549275"/>
            <a:ext cx="2533650" cy="923925"/>
          </a:xfrm>
          <a:prstGeom prst="rect">
            <a:avLst/>
          </a:prstGeom>
          <a:noFill/>
          <a:ln w="9525">
            <a:noFill/>
            <a:miter lim="800000"/>
            <a:headEnd/>
            <a:tailEnd/>
          </a:ln>
        </p:spPr>
        <p:txBody>
          <a:bodyPr>
            <a:spAutoFit/>
          </a:bodyPr>
          <a:lstStyle/>
          <a:p>
            <a:pPr>
              <a:spcBef>
                <a:spcPct val="50000"/>
              </a:spcBef>
            </a:pPr>
            <a:r>
              <a:rPr lang="it-IT">
                <a:latin typeface="Algerian" pitchFamily="82" charset="0"/>
              </a:rPr>
              <a:t>E’ morto Giorgio</a:t>
            </a:r>
            <a:br>
              <a:rPr lang="it-IT">
                <a:latin typeface="Algerian" pitchFamily="82" charset="0"/>
              </a:rPr>
            </a:br>
            <a:r>
              <a:rPr lang="it-IT">
                <a:latin typeface="Algerian" pitchFamily="82" charset="0"/>
              </a:rPr>
              <a:t>Lottò fin che poté</a:t>
            </a:r>
            <a:br>
              <a:rPr lang="it-IT">
                <a:latin typeface="Algerian" pitchFamily="82" charset="0"/>
              </a:rPr>
            </a:br>
            <a:r>
              <a:rPr lang="it-IT">
                <a:latin typeface="Algerian" pitchFamily="82" charset="0"/>
              </a:rPr>
              <a:t>Lui solo contro tre</a:t>
            </a:r>
          </a:p>
        </p:txBody>
      </p:sp>
      <p:sp>
        <p:nvSpPr>
          <p:cNvPr id="5125" name="Text Box 9"/>
          <p:cNvSpPr txBox="1">
            <a:spLocks noChangeArrowheads="1"/>
          </p:cNvSpPr>
          <p:nvPr/>
        </p:nvSpPr>
        <p:spPr bwMode="auto">
          <a:xfrm>
            <a:off x="3922713" y="908050"/>
            <a:ext cx="2736850" cy="614363"/>
          </a:xfrm>
          <a:prstGeom prst="rect">
            <a:avLst/>
          </a:prstGeom>
          <a:noFill/>
          <a:ln w="9525">
            <a:noFill/>
            <a:miter lim="800000"/>
            <a:headEnd/>
            <a:tailEnd/>
          </a:ln>
        </p:spPr>
        <p:txBody>
          <a:bodyPr>
            <a:spAutoFit/>
          </a:bodyPr>
          <a:lstStyle/>
          <a:p>
            <a:pPr>
              <a:lnSpc>
                <a:spcPct val="70000"/>
              </a:lnSpc>
              <a:spcBef>
                <a:spcPct val="50000"/>
              </a:spcBef>
            </a:pPr>
            <a:r>
              <a:rPr lang="it-IT">
                <a:latin typeface="Century Gothic" pitchFamily="34" charset="0"/>
              </a:rPr>
              <a:t>Morì morsicato dal</a:t>
            </a:r>
          </a:p>
          <a:p>
            <a:pPr>
              <a:lnSpc>
                <a:spcPct val="70000"/>
              </a:lnSpc>
              <a:spcBef>
                <a:spcPct val="50000"/>
              </a:spcBef>
            </a:pPr>
            <a:r>
              <a:rPr lang="it-IT">
                <a:latin typeface="Century Gothic" pitchFamily="34" charset="0"/>
              </a:rPr>
              <a:t>serpente d’Esculapio</a:t>
            </a:r>
          </a:p>
        </p:txBody>
      </p:sp>
      <p:sp>
        <p:nvSpPr>
          <p:cNvPr id="5126" name="AutoShape 10"/>
          <p:cNvSpPr>
            <a:spLocks noChangeArrowheads="1"/>
          </p:cNvSpPr>
          <p:nvPr/>
        </p:nvSpPr>
        <p:spPr bwMode="auto">
          <a:xfrm>
            <a:off x="466725" y="477838"/>
            <a:ext cx="2676525" cy="1093787"/>
          </a:xfrm>
          <a:prstGeom prst="roundRect">
            <a:avLst>
              <a:gd name="adj" fmla="val 16667"/>
            </a:avLst>
          </a:prstGeom>
          <a:noFill/>
          <a:ln w="38100" cmpd="dbl">
            <a:solidFill>
              <a:srgbClr val="B2B2B2"/>
            </a:solidFill>
            <a:round/>
            <a:headEnd/>
            <a:tailEnd/>
          </a:ln>
        </p:spPr>
        <p:txBody>
          <a:bodyPr wrap="none" anchor="ctr"/>
          <a:lstStyle/>
          <a:p>
            <a:endParaRPr lang="it-IT"/>
          </a:p>
        </p:txBody>
      </p:sp>
      <p:sp>
        <p:nvSpPr>
          <p:cNvPr id="5127" name="AutoShape 11"/>
          <p:cNvSpPr>
            <a:spLocks noChangeArrowheads="1"/>
          </p:cNvSpPr>
          <p:nvPr/>
        </p:nvSpPr>
        <p:spPr bwMode="auto">
          <a:xfrm>
            <a:off x="3708400" y="765175"/>
            <a:ext cx="2879725" cy="863600"/>
          </a:xfrm>
          <a:prstGeom prst="octagon">
            <a:avLst>
              <a:gd name="adj" fmla="val 29287"/>
            </a:avLst>
          </a:prstGeom>
          <a:noFill/>
          <a:ln w="9525">
            <a:solidFill>
              <a:schemeClr val="tx1"/>
            </a:solidFill>
            <a:miter lim="800000"/>
            <a:headEnd/>
            <a:tailEnd/>
          </a:ln>
        </p:spPr>
        <p:txBody>
          <a:bodyPr wrap="none" anchor="ctr"/>
          <a:lstStyle/>
          <a:p>
            <a:endParaRPr lang="it-IT"/>
          </a:p>
        </p:txBody>
      </p:sp>
      <p:sp>
        <p:nvSpPr>
          <p:cNvPr id="5128" name="AutoShape 14"/>
          <p:cNvSpPr>
            <a:spLocks noChangeArrowheads="1"/>
          </p:cNvSpPr>
          <p:nvPr/>
        </p:nvSpPr>
        <p:spPr bwMode="auto">
          <a:xfrm>
            <a:off x="4714875" y="4941168"/>
            <a:ext cx="3817565" cy="1583457"/>
          </a:xfrm>
          <a:prstGeom prst="bevel">
            <a:avLst>
              <a:gd name="adj" fmla="val 5875"/>
            </a:avLst>
          </a:prstGeom>
          <a:solidFill>
            <a:srgbClr val="B2B2B2">
              <a:alpha val="39999"/>
            </a:srgbClr>
          </a:solidFill>
          <a:ln w="9525">
            <a:solidFill>
              <a:schemeClr val="tx1"/>
            </a:solidFill>
            <a:miter lim="800000"/>
            <a:headEnd/>
            <a:tailEnd/>
          </a:ln>
        </p:spPr>
        <p:txBody>
          <a:bodyPr wrap="none" anchor="ctr"/>
          <a:lstStyle/>
          <a:p>
            <a:endParaRPr lang="it-IT">
              <a:latin typeface="Calibri" pitchFamily="34" charset="0"/>
            </a:endParaRPr>
          </a:p>
        </p:txBody>
      </p:sp>
      <p:sp>
        <p:nvSpPr>
          <p:cNvPr id="5129" name="Text Box 15"/>
          <p:cNvSpPr txBox="1">
            <a:spLocks noChangeArrowheads="1"/>
          </p:cNvSpPr>
          <p:nvPr/>
        </p:nvSpPr>
        <p:spPr bwMode="auto">
          <a:xfrm>
            <a:off x="214313" y="3500438"/>
            <a:ext cx="2447925" cy="2168525"/>
          </a:xfrm>
          <a:prstGeom prst="rect">
            <a:avLst/>
          </a:prstGeom>
          <a:noFill/>
          <a:ln w="15875" cap="rnd">
            <a:solidFill>
              <a:schemeClr val="tx1"/>
            </a:solidFill>
            <a:prstDash val="sysDot"/>
            <a:miter lim="800000"/>
            <a:headEnd/>
            <a:tailEnd/>
          </a:ln>
        </p:spPr>
        <p:txBody>
          <a:bodyPr>
            <a:spAutoFit/>
          </a:bodyPr>
          <a:lstStyle/>
          <a:p>
            <a:pPr>
              <a:lnSpc>
                <a:spcPct val="70000"/>
              </a:lnSpc>
              <a:spcBef>
                <a:spcPct val="50000"/>
              </a:spcBef>
            </a:pPr>
            <a:r>
              <a:rPr lang="it-IT" sz="2000">
                <a:latin typeface="Calibri" pitchFamily="34" charset="0"/>
              </a:rPr>
              <a:t>Oh, qual palesi</a:t>
            </a:r>
          </a:p>
          <a:p>
            <a:pPr>
              <a:lnSpc>
                <a:spcPct val="70000"/>
              </a:lnSpc>
              <a:spcBef>
                <a:spcPct val="50000"/>
              </a:spcBef>
            </a:pPr>
            <a:r>
              <a:rPr lang="it-IT" sz="2000">
                <a:latin typeface="Calibri" pitchFamily="34" charset="0"/>
              </a:rPr>
              <a:t>o morte</a:t>
            </a:r>
          </a:p>
          <a:p>
            <a:pPr>
              <a:lnSpc>
                <a:spcPct val="70000"/>
              </a:lnSpc>
              <a:spcBef>
                <a:spcPct val="50000"/>
              </a:spcBef>
            </a:pPr>
            <a:r>
              <a:rPr lang="it-IT" sz="2000">
                <a:latin typeface="Calibri" pitchFamily="34" charset="0"/>
              </a:rPr>
              <a:t>animo ingrato</a:t>
            </a:r>
          </a:p>
          <a:p>
            <a:pPr>
              <a:lnSpc>
                <a:spcPct val="70000"/>
              </a:lnSpc>
              <a:spcBef>
                <a:spcPct val="50000"/>
              </a:spcBef>
            </a:pPr>
            <a:r>
              <a:rPr lang="it-IT" sz="2000">
                <a:latin typeface="Calibri" pitchFamily="34" charset="0"/>
              </a:rPr>
              <a:t>se privi anche di vita</a:t>
            </a:r>
          </a:p>
          <a:p>
            <a:pPr>
              <a:lnSpc>
                <a:spcPct val="70000"/>
              </a:lnSpc>
              <a:spcBef>
                <a:spcPct val="50000"/>
              </a:spcBef>
            </a:pPr>
            <a:r>
              <a:rPr lang="it-IT" sz="2000">
                <a:latin typeface="Calibri" pitchFamily="34" charset="0"/>
              </a:rPr>
              <a:t>chi ognor ministro</a:t>
            </a:r>
          </a:p>
          <a:p>
            <a:pPr>
              <a:lnSpc>
                <a:spcPct val="70000"/>
              </a:lnSpc>
              <a:spcBef>
                <a:spcPct val="50000"/>
              </a:spcBef>
            </a:pPr>
            <a:r>
              <a:rPr lang="it-IT" sz="2000">
                <a:latin typeface="Calibri" pitchFamily="34" charset="0"/>
              </a:rPr>
              <a:t>a’ tuoi voleri è stato</a:t>
            </a:r>
          </a:p>
        </p:txBody>
      </p:sp>
      <p:sp>
        <p:nvSpPr>
          <p:cNvPr id="5130" name="Text Box 16"/>
          <p:cNvSpPr txBox="1">
            <a:spLocks noChangeArrowheads="1"/>
          </p:cNvSpPr>
          <p:nvPr/>
        </p:nvSpPr>
        <p:spPr bwMode="auto">
          <a:xfrm>
            <a:off x="6705200" y="1628800"/>
            <a:ext cx="2303586" cy="2246769"/>
          </a:xfrm>
          <a:prstGeom prst="rect">
            <a:avLst/>
          </a:prstGeom>
          <a:noFill/>
          <a:ln w="9525">
            <a:noFill/>
            <a:miter lim="800000"/>
            <a:headEnd/>
            <a:tailEnd/>
          </a:ln>
        </p:spPr>
        <p:txBody>
          <a:bodyPr wrap="square">
            <a:spAutoFit/>
          </a:bodyPr>
          <a:lstStyle/>
          <a:p>
            <a:pPr algn="ctr">
              <a:spcBef>
                <a:spcPts val="0"/>
              </a:spcBef>
            </a:pPr>
            <a:r>
              <a:rPr lang="it-IT" sz="2000" dirty="0" smtClean="0"/>
              <a:t>i </a:t>
            </a:r>
            <a:r>
              <a:rPr lang="it-IT" sz="2000" dirty="0"/>
              <a:t>medici </a:t>
            </a:r>
            <a:r>
              <a:rPr lang="it-IT" sz="2000" dirty="0" smtClean="0"/>
              <a:t> </a:t>
            </a:r>
          </a:p>
          <a:p>
            <a:pPr algn="ctr">
              <a:spcBef>
                <a:spcPts val="0"/>
              </a:spcBef>
            </a:pPr>
            <a:r>
              <a:rPr lang="it-IT" sz="2000" dirty="0" smtClean="0"/>
              <a:t>sono </a:t>
            </a:r>
          </a:p>
          <a:p>
            <a:pPr algn="ctr">
              <a:spcBef>
                <a:spcPts val="0"/>
              </a:spcBef>
            </a:pPr>
            <a:r>
              <a:rPr lang="it-IT" sz="2000" dirty="0" smtClean="0"/>
              <a:t>fortunati: i </a:t>
            </a:r>
            <a:r>
              <a:rPr lang="it-IT" sz="2000" dirty="0"/>
              <a:t>loro </a:t>
            </a:r>
            <a:endParaRPr lang="it-IT" sz="2000" dirty="0" smtClean="0"/>
          </a:p>
          <a:p>
            <a:pPr algn="ctr">
              <a:spcBef>
                <a:spcPts val="0"/>
              </a:spcBef>
            </a:pPr>
            <a:r>
              <a:rPr lang="it-IT" sz="2000" dirty="0" smtClean="0"/>
              <a:t>successi brillano</a:t>
            </a:r>
          </a:p>
          <a:p>
            <a:pPr algn="ctr">
              <a:spcBef>
                <a:spcPts val="0"/>
              </a:spcBef>
            </a:pPr>
            <a:r>
              <a:rPr lang="it-IT" sz="2000" dirty="0" smtClean="0"/>
              <a:t> </a:t>
            </a:r>
            <a:r>
              <a:rPr lang="it-IT" sz="2000" dirty="0"/>
              <a:t>al </a:t>
            </a:r>
            <a:r>
              <a:rPr lang="it-IT" sz="2000" dirty="0" smtClean="0"/>
              <a:t>sole … e </a:t>
            </a:r>
            <a:r>
              <a:rPr lang="it-IT" sz="2000" dirty="0"/>
              <a:t>la terra copre i loro </a:t>
            </a:r>
            <a:endParaRPr lang="it-IT" sz="2000" dirty="0" smtClean="0"/>
          </a:p>
          <a:p>
            <a:pPr algn="ctr">
              <a:spcBef>
                <a:spcPts val="0"/>
              </a:spcBef>
            </a:pPr>
            <a:r>
              <a:rPr lang="it-IT" sz="2000" dirty="0" smtClean="0"/>
              <a:t>errori</a:t>
            </a:r>
            <a:endParaRPr lang="it-IT" sz="2000" dirty="0"/>
          </a:p>
        </p:txBody>
      </p:sp>
      <p:sp>
        <p:nvSpPr>
          <p:cNvPr id="5131" name="AutoShape 17"/>
          <p:cNvSpPr>
            <a:spLocks noChangeArrowheads="1"/>
          </p:cNvSpPr>
          <p:nvPr/>
        </p:nvSpPr>
        <p:spPr bwMode="auto">
          <a:xfrm>
            <a:off x="6732588" y="1557338"/>
            <a:ext cx="2232025" cy="2592387"/>
          </a:xfrm>
          <a:prstGeom prst="plus">
            <a:avLst>
              <a:gd name="adj" fmla="val 24561"/>
            </a:avLst>
          </a:prstGeom>
          <a:noFill/>
          <a:ln w="57150" cmpd="thickThin">
            <a:solidFill>
              <a:srgbClr val="B2B2B2"/>
            </a:solidFill>
            <a:miter lim="800000"/>
            <a:headEnd/>
            <a:tailEnd/>
          </a:ln>
        </p:spPr>
        <p:txBody>
          <a:bodyPr wrap="none" anchor="ctr"/>
          <a:lstStyle/>
          <a:p>
            <a:endParaRPr lang="it-IT"/>
          </a:p>
        </p:txBody>
      </p:sp>
      <p:sp>
        <p:nvSpPr>
          <p:cNvPr id="5132" name="Text Box 13"/>
          <p:cNvSpPr txBox="1">
            <a:spLocks noChangeArrowheads="1"/>
          </p:cNvSpPr>
          <p:nvPr/>
        </p:nvSpPr>
        <p:spPr bwMode="auto">
          <a:xfrm>
            <a:off x="4860032" y="5157192"/>
            <a:ext cx="3744913" cy="1166813"/>
          </a:xfrm>
          <a:prstGeom prst="rect">
            <a:avLst/>
          </a:prstGeom>
          <a:noFill/>
          <a:ln w="9525">
            <a:noFill/>
            <a:miter lim="800000"/>
            <a:headEnd/>
            <a:tailEnd/>
          </a:ln>
        </p:spPr>
        <p:txBody>
          <a:bodyPr>
            <a:spAutoFit/>
          </a:bodyPr>
          <a:lstStyle/>
          <a:p>
            <a:pPr>
              <a:lnSpc>
                <a:spcPct val="60000"/>
              </a:lnSpc>
              <a:spcBef>
                <a:spcPct val="50000"/>
              </a:spcBef>
            </a:pPr>
            <a:r>
              <a:rPr lang="it-IT" dirty="0"/>
              <a:t>Son qui sepolte l’ossa d’</a:t>
            </a:r>
            <a:r>
              <a:rPr lang="it-IT" dirty="0" err="1"/>
              <a:t>Eleuterio</a:t>
            </a:r>
            <a:endParaRPr lang="it-IT" dirty="0"/>
          </a:p>
          <a:p>
            <a:pPr>
              <a:lnSpc>
                <a:spcPct val="60000"/>
              </a:lnSpc>
              <a:spcBef>
                <a:spcPct val="50000"/>
              </a:spcBef>
            </a:pPr>
            <a:r>
              <a:rPr lang="it-IT" dirty="0"/>
              <a:t>medico celeberrimo e perfetto:</a:t>
            </a:r>
          </a:p>
          <a:p>
            <a:pPr>
              <a:lnSpc>
                <a:spcPct val="60000"/>
              </a:lnSpc>
              <a:spcBef>
                <a:spcPct val="50000"/>
              </a:spcBef>
            </a:pPr>
            <a:r>
              <a:rPr lang="it-IT" dirty="0"/>
              <a:t>facendosi </a:t>
            </a:r>
            <a:r>
              <a:rPr lang="it-IT" dirty="0" err="1"/>
              <a:t>depor</a:t>
            </a:r>
            <a:r>
              <a:rPr lang="it-IT" dirty="0"/>
              <a:t> nel cimitero</a:t>
            </a:r>
          </a:p>
          <a:p>
            <a:pPr>
              <a:lnSpc>
                <a:spcPct val="60000"/>
              </a:lnSpc>
              <a:spcBef>
                <a:spcPct val="50000"/>
              </a:spcBef>
            </a:pPr>
            <a:r>
              <a:rPr lang="it-IT" dirty="0"/>
              <a:t>ricongiunse la causa con l’effetto</a:t>
            </a:r>
          </a:p>
        </p:txBody>
      </p:sp>
      <p:pic>
        <p:nvPicPr>
          <p:cNvPr id="5133" name="Picture 2"/>
          <p:cNvPicPr>
            <a:picLocks noChangeAspect="1" noChangeArrowheads="1"/>
          </p:cNvPicPr>
          <p:nvPr/>
        </p:nvPicPr>
        <p:blipFill>
          <a:blip r:embed="rId3" cstate="print"/>
          <a:srcRect/>
          <a:stretch>
            <a:fillRect/>
          </a:stretch>
        </p:blipFill>
        <p:spPr bwMode="auto">
          <a:xfrm>
            <a:off x="0" y="0"/>
            <a:ext cx="604838" cy="342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827088" y="1671638"/>
            <a:ext cx="7704137" cy="2971800"/>
          </a:xfrm>
          <a:prstGeom prst="rect">
            <a:avLst/>
          </a:prstGeom>
          <a:noFill/>
          <a:ln w="9525">
            <a:noFill/>
            <a:miter lim="800000"/>
            <a:headEnd/>
            <a:tailEnd/>
          </a:ln>
        </p:spPr>
        <p:txBody>
          <a:bodyPr>
            <a:spAutoFit/>
          </a:bodyPr>
          <a:lstStyle/>
          <a:p>
            <a:pPr marL="92075" algn="ctr">
              <a:lnSpc>
                <a:spcPct val="110000"/>
              </a:lnSpc>
              <a:spcBef>
                <a:spcPct val="50000"/>
              </a:spcBef>
            </a:pPr>
            <a:r>
              <a:rPr lang="it-IT" sz="3200">
                <a:latin typeface="Tahoma" pitchFamily="34" charset="0"/>
              </a:rPr>
              <a:t>L’approccio della medicina all’errore</a:t>
            </a:r>
          </a:p>
          <a:p>
            <a:pPr marL="92075" algn="ctr">
              <a:lnSpc>
                <a:spcPct val="110000"/>
              </a:lnSpc>
              <a:spcBef>
                <a:spcPct val="50000"/>
              </a:spcBef>
            </a:pPr>
            <a:r>
              <a:rPr lang="it-IT" sz="3200" b="1">
                <a:latin typeface="Tahoma" pitchFamily="34" charset="0"/>
              </a:rPr>
              <a:t>REATTIVO</a:t>
            </a:r>
            <a:r>
              <a:rPr lang="it-IT" sz="3200">
                <a:latin typeface="Tahoma" pitchFamily="34" charset="0"/>
              </a:rPr>
              <a:t> vs. </a:t>
            </a:r>
            <a:r>
              <a:rPr lang="it-IT" sz="3200" b="1">
                <a:latin typeface="Tahoma" pitchFamily="34" charset="0"/>
              </a:rPr>
              <a:t>ESPLORATIVO</a:t>
            </a:r>
          </a:p>
          <a:p>
            <a:pPr marL="92075" algn="ctr">
              <a:lnSpc>
                <a:spcPct val="110000"/>
              </a:lnSpc>
              <a:spcBef>
                <a:spcPct val="50000"/>
              </a:spcBef>
            </a:pPr>
            <a:r>
              <a:rPr lang="it-IT" sz="3200" b="1">
                <a:latin typeface="Tahoma" pitchFamily="34" charset="0"/>
              </a:rPr>
              <a:t>PUNITIVO</a:t>
            </a:r>
            <a:r>
              <a:rPr lang="it-IT" sz="3200">
                <a:latin typeface="Tahoma" pitchFamily="34" charset="0"/>
              </a:rPr>
              <a:t> vs. </a:t>
            </a:r>
            <a:r>
              <a:rPr lang="it-IT" sz="3200" b="1">
                <a:latin typeface="Tahoma" pitchFamily="34" charset="0"/>
              </a:rPr>
              <a:t>COMPRENSIVO</a:t>
            </a:r>
          </a:p>
          <a:p>
            <a:pPr marL="92075" algn="ctr">
              <a:lnSpc>
                <a:spcPct val="110000"/>
              </a:lnSpc>
              <a:spcBef>
                <a:spcPct val="50000"/>
              </a:spcBef>
            </a:pPr>
            <a:r>
              <a:rPr lang="it-IT" sz="3200" b="1">
                <a:latin typeface="Tahoma" pitchFamily="34" charset="0"/>
              </a:rPr>
              <a:t>PARTICOLARE</a:t>
            </a:r>
            <a:r>
              <a:rPr lang="it-IT" sz="3200">
                <a:latin typeface="Tahoma" pitchFamily="34" charset="0"/>
              </a:rPr>
              <a:t> vs. </a:t>
            </a:r>
            <a:r>
              <a:rPr lang="it-IT" sz="3200" b="1">
                <a:latin typeface="Tahoma" pitchFamily="34" charset="0"/>
              </a:rPr>
              <a:t>GLOBALE</a:t>
            </a:r>
          </a:p>
        </p:txBody>
      </p:sp>
      <p:pic>
        <p:nvPicPr>
          <p:cNvPr id="6147" name="Picture 2"/>
          <p:cNvPicPr>
            <a:picLocks noChangeAspect="1" noChangeArrowheads="1"/>
          </p:cNvPicPr>
          <p:nvPr/>
        </p:nvPicPr>
        <p:blipFill>
          <a:blip r:embed="rId2" cstate="print"/>
          <a:srcRect/>
          <a:stretch>
            <a:fillRect/>
          </a:stretch>
        </p:blipFill>
        <p:spPr bwMode="auto">
          <a:xfrm>
            <a:off x="0" y="0"/>
            <a:ext cx="604838" cy="342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4"/>
          <p:cNvPicPr>
            <a:picLocks noChangeAspect="1" noChangeArrowheads="1"/>
          </p:cNvPicPr>
          <p:nvPr/>
        </p:nvPicPr>
        <p:blipFill>
          <a:blip r:embed="rId2" cstate="print"/>
          <a:srcRect/>
          <a:stretch>
            <a:fillRect/>
          </a:stretch>
        </p:blipFill>
        <p:spPr bwMode="auto">
          <a:xfrm>
            <a:off x="2428875" y="1398588"/>
            <a:ext cx="3895725" cy="4067175"/>
          </a:xfrm>
          <a:prstGeom prst="rect">
            <a:avLst/>
          </a:prstGeom>
          <a:noFill/>
          <a:ln w="9525">
            <a:noFill/>
            <a:miter lim="800000"/>
            <a:headEnd/>
            <a:tailEnd/>
          </a:ln>
        </p:spPr>
      </p:pic>
      <p:sp>
        <p:nvSpPr>
          <p:cNvPr id="4" name="Rettangolo 3"/>
          <p:cNvSpPr/>
          <p:nvPr/>
        </p:nvSpPr>
        <p:spPr>
          <a:xfrm>
            <a:off x="3106566" y="362530"/>
            <a:ext cx="3001143" cy="923330"/>
          </a:xfrm>
          <a:prstGeom prst="rect">
            <a:avLst/>
          </a:prstGeom>
          <a:noFill/>
        </p:spPr>
        <p:txBody>
          <a:bodyPr wrap="none">
            <a:spAutoFit/>
          </a:bodyPr>
          <a:lstStyle/>
          <a:p>
            <a:pPr algn="ctr">
              <a:defRPr/>
            </a:pPr>
            <a:r>
              <a:rPr lang="it-IT" sz="5400" b="1" dirty="0">
                <a:ln w="12700">
                  <a:solidFill>
                    <a:srgbClr val="000066"/>
                  </a:solidFill>
                  <a:prstDash val="solid"/>
                </a:ln>
                <a:solidFill>
                  <a:srgbClr val="868686"/>
                </a:solidFill>
                <a:effectLst>
                  <a:outerShdw blurRad="41275" dist="20320" dir="1800000" algn="tl" rotWithShape="0">
                    <a:srgbClr val="000000">
                      <a:alpha val="40000"/>
                    </a:srgbClr>
                  </a:outerShdw>
                </a:effectLst>
                <a:latin typeface="Calibri" pitchFamily="34" charset="0"/>
              </a:rPr>
              <a:t>L’errore …</a:t>
            </a:r>
          </a:p>
        </p:txBody>
      </p:sp>
      <p:sp>
        <p:nvSpPr>
          <p:cNvPr id="6" name="Rettangolo 5"/>
          <p:cNvSpPr/>
          <p:nvPr/>
        </p:nvSpPr>
        <p:spPr>
          <a:xfrm>
            <a:off x="1214414" y="5577504"/>
            <a:ext cx="6785447" cy="923330"/>
          </a:xfrm>
          <a:prstGeom prst="rect">
            <a:avLst/>
          </a:prstGeom>
          <a:noFill/>
        </p:spPr>
        <p:txBody>
          <a:bodyPr wrap="none">
            <a:spAutoFit/>
          </a:bodyPr>
          <a:lstStyle/>
          <a:p>
            <a:pPr algn="ctr">
              <a:defRPr/>
            </a:pPr>
            <a:r>
              <a:rPr lang="it-IT" sz="5400" b="1" dirty="0">
                <a:ln w="12700">
                  <a:solidFill>
                    <a:srgbClr val="000066"/>
                  </a:solidFill>
                  <a:prstDash val="solid"/>
                </a:ln>
                <a:solidFill>
                  <a:srgbClr val="868686"/>
                </a:solidFill>
                <a:effectLst>
                  <a:outerShdw blurRad="41275" dist="20320" dir="1800000" algn="tl" rotWithShape="0">
                    <a:srgbClr val="000000">
                      <a:alpha val="40000"/>
                    </a:srgbClr>
                  </a:outerShdw>
                </a:effectLst>
                <a:latin typeface="Calibri" pitchFamily="34" charset="0"/>
              </a:rPr>
              <a:t>… se lo conosci lo eviti!</a:t>
            </a:r>
          </a:p>
        </p:txBody>
      </p:sp>
      <p:sp>
        <p:nvSpPr>
          <p:cNvPr id="7" name="Rettangolo 6"/>
          <p:cNvSpPr/>
          <p:nvPr/>
        </p:nvSpPr>
        <p:spPr>
          <a:xfrm rot="19843847">
            <a:off x="1214414" y="2357430"/>
            <a:ext cx="6715172" cy="1754326"/>
          </a:xfrm>
          <a:prstGeom prst="rect">
            <a:avLst/>
          </a:prstGeom>
          <a:solidFill>
            <a:srgbClr val="FFFFFF">
              <a:alpha val="94902"/>
            </a:srgbClr>
          </a:solidFill>
          <a:ln>
            <a:solidFill>
              <a:srgbClr val="000099"/>
            </a:solidFill>
          </a:ln>
        </p:spPr>
        <p:txBody>
          <a:bodyPr>
            <a:spAutoFit/>
          </a:bodyPr>
          <a:lstStyle/>
          <a:p>
            <a:pPr algn="ctr">
              <a:defRPr/>
            </a:pPr>
            <a:r>
              <a:rPr lang="it-IT" sz="5400" b="1" dirty="0">
                <a:ln w="12700">
                  <a:solidFill>
                    <a:srgbClr val="000066"/>
                  </a:solidFill>
                  <a:prstDash val="solid"/>
                </a:ln>
                <a:solidFill>
                  <a:srgbClr val="000099"/>
                </a:solidFill>
                <a:effectLst>
                  <a:outerShdw blurRad="41275" dist="20320" dir="1800000" algn="tl" rotWithShape="0">
                    <a:srgbClr val="000000">
                      <a:alpha val="40000"/>
                    </a:srgbClr>
                  </a:outerShdw>
                </a:effectLst>
                <a:latin typeface="Calibri" pitchFamily="34" charset="0"/>
              </a:rPr>
              <a:t>… ma per conoscerlo non devi evitarlo!!</a:t>
            </a:r>
          </a:p>
        </p:txBody>
      </p:sp>
      <p:pic>
        <p:nvPicPr>
          <p:cNvPr id="7174" name="Picture 2"/>
          <p:cNvPicPr>
            <a:picLocks noChangeAspect="1" noChangeArrowheads="1"/>
          </p:cNvPicPr>
          <p:nvPr/>
        </p:nvPicPr>
        <p:blipFill>
          <a:blip r:embed="rId3" cstate="print"/>
          <a:srcRect/>
          <a:stretch>
            <a:fillRect/>
          </a:stretch>
        </p:blipFill>
        <p:spPr bwMode="auto">
          <a:xfrm>
            <a:off x="0" y="0"/>
            <a:ext cx="604838" cy="342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5"/>
          <p:cNvSpPr txBox="1">
            <a:spLocks noChangeArrowheads="1"/>
          </p:cNvSpPr>
          <p:nvPr/>
        </p:nvSpPr>
        <p:spPr bwMode="auto">
          <a:xfrm>
            <a:off x="3276600" y="2420938"/>
            <a:ext cx="2447925" cy="2395537"/>
          </a:xfrm>
          <a:prstGeom prst="rect">
            <a:avLst/>
          </a:prstGeom>
          <a:noFill/>
          <a:ln w="9525">
            <a:noFill/>
            <a:miter lim="800000"/>
            <a:headEnd/>
            <a:tailEnd/>
          </a:ln>
        </p:spPr>
        <p:txBody>
          <a:bodyPr>
            <a:spAutoFit/>
          </a:bodyPr>
          <a:lstStyle/>
          <a:p>
            <a:pPr marL="92075" algn="ctr">
              <a:lnSpc>
                <a:spcPct val="80000"/>
              </a:lnSpc>
              <a:spcBef>
                <a:spcPct val="50000"/>
              </a:spcBef>
            </a:pPr>
            <a:r>
              <a:rPr lang="it-IT" sz="18900" b="1">
                <a:solidFill>
                  <a:srgbClr val="000099"/>
                </a:solidFill>
                <a:latin typeface="Century Gothic" pitchFamily="34" charset="0"/>
              </a:rPr>
              <a:t>?</a:t>
            </a:r>
          </a:p>
        </p:txBody>
      </p:sp>
      <p:sp>
        <p:nvSpPr>
          <p:cNvPr id="6150" name="Text Box 6"/>
          <p:cNvSpPr txBox="1">
            <a:spLocks noChangeArrowheads="1"/>
          </p:cNvSpPr>
          <p:nvPr/>
        </p:nvSpPr>
        <p:spPr bwMode="auto">
          <a:xfrm>
            <a:off x="825500" y="2809875"/>
            <a:ext cx="7675563" cy="2047875"/>
          </a:xfrm>
          <a:prstGeom prst="rect">
            <a:avLst/>
          </a:prstGeom>
          <a:noFill/>
          <a:ln w="9525">
            <a:noFill/>
            <a:miter lim="800000"/>
            <a:headEnd/>
            <a:tailEnd/>
          </a:ln>
        </p:spPr>
        <p:txBody>
          <a:bodyPr>
            <a:spAutoFit/>
          </a:bodyPr>
          <a:lstStyle/>
          <a:p>
            <a:pPr marL="92075">
              <a:lnSpc>
                <a:spcPct val="60000"/>
              </a:lnSpc>
              <a:spcBef>
                <a:spcPct val="50000"/>
              </a:spcBef>
            </a:pPr>
            <a:r>
              <a:rPr lang="it-IT" sz="3200" b="1" i="1">
                <a:solidFill>
                  <a:srgbClr val="000099"/>
                </a:solidFill>
                <a:latin typeface="Calibri" pitchFamily="34" charset="0"/>
              </a:rPr>
              <a:t>giudizio su un’attività che emerge da una</a:t>
            </a:r>
          </a:p>
          <a:p>
            <a:pPr marL="92075">
              <a:lnSpc>
                <a:spcPct val="60000"/>
              </a:lnSpc>
              <a:spcBef>
                <a:spcPct val="50000"/>
              </a:spcBef>
            </a:pPr>
            <a:r>
              <a:rPr lang="it-IT" sz="3200" b="1" i="1">
                <a:solidFill>
                  <a:srgbClr val="000099"/>
                </a:solidFill>
                <a:latin typeface="Calibri" pitchFamily="34" charset="0"/>
              </a:rPr>
              <a:t>ri-costruzione del mondo fatta da un nuovo</a:t>
            </a:r>
          </a:p>
          <a:p>
            <a:pPr marL="92075">
              <a:lnSpc>
                <a:spcPct val="60000"/>
              </a:lnSpc>
              <a:spcBef>
                <a:spcPct val="50000"/>
              </a:spcBef>
            </a:pPr>
            <a:r>
              <a:rPr lang="it-IT" sz="3200" b="1" i="1">
                <a:solidFill>
                  <a:srgbClr val="000099"/>
                </a:solidFill>
                <a:latin typeface="Calibri" pitchFamily="34" charset="0"/>
              </a:rPr>
              <a:t>punto di vista che contraddice in tutto o in </a:t>
            </a:r>
          </a:p>
          <a:p>
            <a:pPr marL="92075">
              <a:lnSpc>
                <a:spcPct val="60000"/>
              </a:lnSpc>
              <a:spcBef>
                <a:spcPct val="50000"/>
              </a:spcBef>
            </a:pPr>
            <a:r>
              <a:rPr lang="it-IT" sz="3200" b="1" i="1">
                <a:solidFill>
                  <a:srgbClr val="000099"/>
                </a:solidFill>
                <a:latin typeface="Calibri" pitchFamily="34" charset="0"/>
              </a:rPr>
              <a:t>parte la costruzione precedente</a:t>
            </a:r>
          </a:p>
        </p:txBody>
      </p:sp>
      <p:sp>
        <p:nvSpPr>
          <p:cNvPr id="5" name="Rettangolo 4"/>
          <p:cNvSpPr/>
          <p:nvPr/>
        </p:nvSpPr>
        <p:spPr>
          <a:xfrm>
            <a:off x="3252179" y="1148348"/>
            <a:ext cx="2677143" cy="923330"/>
          </a:xfrm>
          <a:prstGeom prst="rect">
            <a:avLst/>
          </a:prstGeom>
          <a:noFill/>
        </p:spPr>
        <p:txBody>
          <a:bodyPr wrap="none">
            <a:spAutoFit/>
          </a:bodyPr>
          <a:lstStyle/>
          <a:p>
            <a:pPr algn="ctr">
              <a:defRPr/>
            </a:pPr>
            <a:r>
              <a:rPr lang="it-IT" sz="5400" b="1" dirty="0">
                <a:ln w="12700">
                  <a:solidFill>
                    <a:srgbClr val="000066"/>
                  </a:solidFill>
                  <a:prstDash val="solid"/>
                </a:ln>
                <a:solidFill>
                  <a:srgbClr val="000099"/>
                </a:solidFill>
                <a:effectLst>
                  <a:outerShdw blurRad="41275" dist="20320" dir="1800000" algn="tl" rotWithShape="0">
                    <a:srgbClr val="000000">
                      <a:alpha val="40000"/>
                    </a:srgbClr>
                  </a:outerShdw>
                </a:effectLst>
                <a:latin typeface="Calibri" pitchFamily="34" charset="0"/>
              </a:rPr>
              <a:t>Errore …</a:t>
            </a:r>
          </a:p>
        </p:txBody>
      </p:sp>
      <p:pic>
        <p:nvPicPr>
          <p:cNvPr id="8197" name="Picture 2"/>
          <p:cNvPicPr>
            <a:picLocks noChangeAspect="1" noChangeArrowheads="1"/>
          </p:cNvPicPr>
          <p:nvPr/>
        </p:nvPicPr>
        <p:blipFill>
          <a:blip r:embed="rId2" cstate="print"/>
          <a:srcRect/>
          <a:stretch>
            <a:fillRect/>
          </a:stretch>
        </p:blipFill>
        <p:spPr bwMode="auto">
          <a:xfrm>
            <a:off x="0" y="0"/>
            <a:ext cx="604838" cy="342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500"/>
                                  </p:stCondLst>
                                  <p:childTnLst>
                                    <p:set>
                                      <p:cBhvr>
                                        <p:cTn id="6" dur="1" fill="hold">
                                          <p:stCondLst>
                                            <p:cond delay="0"/>
                                          </p:stCondLst>
                                        </p:cTn>
                                        <p:tgtEl>
                                          <p:spTgt spid="6149"/>
                                        </p:tgtEl>
                                        <p:attrNameLst>
                                          <p:attrName>style.visibility</p:attrName>
                                        </p:attrNameLst>
                                      </p:cBhvr>
                                      <p:to>
                                        <p:strVal val="visible"/>
                                      </p:to>
                                    </p:set>
                                    <p:animEffect transition="in" filter="fade">
                                      <p:cBhvr>
                                        <p:cTn id="7" dur="1000"/>
                                        <p:tgtEl>
                                          <p:spTgt spid="6149"/>
                                        </p:tgtEl>
                                      </p:cBhvr>
                                    </p:animEffect>
                                    <p:anim calcmode="lin" valueType="num">
                                      <p:cBhvr>
                                        <p:cTn id="8" dur="1000" fill="hold"/>
                                        <p:tgtEl>
                                          <p:spTgt spid="6149"/>
                                        </p:tgtEl>
                                        <p:attrNameLst>
                                          <p:attrName>style.rotation</p:attrName>
                                        </p:attrNameLst>
                                      </p:cBhvr>
                                      <p:tavLst>
                                        <p:tav tm="0">
                                          <p:val>
                                            <p:fltVal val="720"/>
                                          </p:val>
                                        </p:tav>
                                        <p:tav tm="100000">
                                          <p:val>
                                            <p:fltVal val="0"/>
                                          </p:val>
                                        </p:tav>
                                      </p:tavLst>
                                    </p:anim>
                                    <p:anim calcmode="lin" valueType="num">
                                      <p:cBhvr>
                                        <p:cTn id="9" dur="1000" fill="hold"/>
                                        <p:tgtEl>
                                          <p:spTgt spid="6149"/>
                                        </p:tgtEl>
                                        <p:attrNameLst>
                                          <p:attrName>ppt_h</p:attrName>
                                        </p:attrNameLst>
                                      </p:cBhvr>
                                      <p:tavLst>
                                        <p:tav tm="0">
                                          <p:val>
                                            <p:fltVal val="0"/>
                                          </p:val>
                                        </p:tav>
                                        <p:tav tm="100000">
                                          <p:val>
                                            <p:strVal val="#ppt_h"/>
                                          </p:val>
                                        </p:tav>
                                      </p:tavLst>
                                    </p:anim>
                                    <p:anim calcmode="lin" valueType="num">
                                      <p:cBhvr>
                                        <p:cTn id="10" dur="1000" fill="hold"/>
                                        <p:tgtEl>
                                          <p:spTgt spid="6149"/>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2000"/>
                                        <p:tgtEl>
                                          <p:spTgt spid="6149"/>
                                        </p:tgtEl>
                                      </p:cBhvr>
                                    </p:animEffect>
                                    <p:set>
                                      <p:cBhvr>
                                        <p:cTn id="15" dur="1" fill="hold">
                                          <p:stCondLst>
                                            <p:cond delay="1999"/>
                                          </p:stCondLst>
                                        </p:cTn>
                                        <p:tgtEl>
                                          <p:spTgt spid="6149"/>
                                        </p:tgtEl>
                                        <p:attrNameLst>
                                          <p:attrName>style.visibility</p:attrName>
                                        </p:attrNameLst>
                                      </p:cBhvr>
                                      <p:to>
                                        <p:strVal val="hidden"/>
                                      </p:to>
                                    </p:set>
                                  </p:childTnLst>
                                </p:cTn>
                              </p:par>
                              <p:par>
                                <p:cTn id="16" presetID="10" presetClass="entr" presetSubtype="0" fill="hold" grpId="0" nodeType="withEffect">
                                  <p:stCondLst>
                                    <p:cond delay="0"/>
                                  </p:stCondLst>
                                  <p:childTnLst>
                                    <p:set>
                                      <p:cBhvr>
                                        <p:cTn id="17" dur="1" fill="hold">
                                          <p:stCondLst>
                                            <p:cond delay="0"/>
                                          </p:stCondLst>
                                        </p:cTn>
                                        <p:tgtEl>
                                          <p:spTgt spid="6150"/>
                                        </p:tgtEl>
                                        <p:attrNameLst>
                                          <p:attrName>style.visibility</p:attrName>
                                        </p:attrNameLst>
                                      </p:cBhvr>
                                      <p:to>
                                        <p:strVal val="visible"/>
                                      </p:to>
                                    </p:set>
                                    <p:animEffect transition="in" filter="fade">
                                      <p:cBhvr>
                                        <p:cTn id="18" dur="2000"/>
                                        <p:tgtEl>
                                          <p:spTgt spid="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p:bldP spid="6149" grpId="1"/>
      <p:bldP spid="615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a:spLocks noChangeArrowheads="1"/>
          </p:cNvSpPr>
          <p:nvPr/>
        </p:nvSpPr>
        <p:spPr bwMode="auto">
          <a:xfrm>
            <a:off x="1000125" y="3500438"/>
            <a:ext cx="2143125" cy="646112"/>
          </a:xfrm>
          <a:prstGeom prst="rect">
            <a:avLst/>
          </a:prstGeom>
          <a:noFill/>
          <a:ln w="38100" cap="rnd">
            <a:solidFill>
              <a:srgbClr val="006600"/>
            </a:solidFill>
            <a:miter lim="800000"/>
            <a:headEnd/>
            <a:tailEnd/>
          </a:ln>
        </p:spPr>
        <p:txBody>
          <a:bodyPr>
            <a:spAutoFit/>
          </a:bodyPr>
          <a:lstStyle/>
          <a:p>
            <a:pPr algn="ctr"/>
            <a:r>
              <a:rPr lang="it-IT" sz="3600" b="1">
                <a:solidFill>
                  <a:srgbClr val="006600"/>
                </a:solidFill>
                <a:latin typeface="Tahoma" pitchFamily="34" charset="0"/>
                <a:cs typeface="Tahoma" pitchFamily="34" charset="0"/>
              </a:rPr>
              <a:t>genesi</a:t>
            </a:r>
          </a:p>
        </p:txBody>
      </p:sp>
      <p:sp>
        <p:nvSpPr>
          <p:cNvPr id="5" name="CasellaDiTesto 4"/>
          <p:cNvSpPr txBox="1">
            <a:spLocks noChangeArrowheads="1"/>
          </p:cNvSpPr>
          <p:nvPr/>
        </p:nvSpPr>
        <p:spPr bwMode="auto">
          <a:xfrm>
            <a:off x="1285875" y="1928813"/>
            <a:ext cx="2286000" cy="646112"/>
          </a:xfrm>
          <a:prstGeom prst="rect">
            <a:avLst/>
          </a:prstGeom>
          <a:noFill/>
          <a:ln w="38100" cap="rnd">
            <a:solidFill>
              <a:srgbClr val="0070C0"/>
            </a:solidFill>
            <a:miter lim="800000"/>
            <a:headEnd/>
            <a:tailEnd/>
          </a:ln>
        </p:spPr>
        <p:txBody>
          <a:bodyPr>
            <a:spAutoFit/>
          </a:bodyPr>
          <a:lstStyle/>
          <a:p>
            <a:pPr algn="ctr"/>
            <a:r>
              <a:rPr lang="it-IT" sz="3600" b="1">
                <a:solidFill>
                  <a:srgbClr val="0070C0"/>
                </a:solidFill>
                <a:latin typeface="Tahoma" pitchFamily="34" charset="0"/>
                <a:cs typeface="Tahoma" pitchFamily="34" charset="0"/>
              </a:rPr>
              <a:t>tipologia</a:t>
            </a:r>
          </a:p>
        </p:txBody>
      </p:sp>
      <p:sp>
        <p:nvSpPr>
          <p:cNvPr id="13" name="Rettangolo 12"/>
          <p:cNvSpPr/>
          <p:nvPr/>
        </p:nvSpPr>
        <p:spPr>
          <a:xfrm>
            <a:off x="1071563" y="1571625"/>
            <a:ext cx="2786062" cy="1285875"/>
          </a:xfrm>
          <a:prstGeom prst="rect">
            <a:avLst/>
          </a:prstGeom>
          <a:solidFill>
            <a:srgbClr val="FFFFFF">
              <a:alpha val="89804"/>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6" name="CasellaDiTesto 5"/>
          <p:cNvSpPr txBox="1">
            <a:spLocks noChangeArrowheads="1"/>
          </p:cNvSpPr>
          <p:nvPr/>
        </p:nvSpPr>
        <p:spPr bwMode="auto">
          <a:xfrm>
            <a:off x="4929188" y="2571750"/>
            <a:ext cx="3571875" cy="646113"/>
          </a:xfrm>
          <a:prstGeom prst="rect">
            <a:avLst/>
          </a:prstGeom>
          <a:noFill/>
          <a:ln w="38100" cap="sq">
            <a:solidFill>
              <a:srgbClr val="7030A0"/>
            </a:solidFill>
            <a:bevel/>
            <a:headEnd/>
            <a:tailEnd/>
          </a:ln>
        </p:spPr>
        <p:txBody>
          <a:bodyPr>
            <a:spAutoFit/>
          </a:bodyPr>
          <a:lstStyle/>
          <a:p>
            <a:pPr algn="ctr"/>
            <a:r>
              <a:rPr lang="it-IT" sz="3600" b="1">
                <a:solidFill>
                  <a:srgbClr val="7030A0"/>
                </a:solidFill>
                <a:latin typeface="Tahoma" pitchFamily="34" charset="0"/>
                <a:cs typeface="Tahoma" pitchFamily="34" charset="0"/>
              </a:rPr>
              <a:t>modalità</a:t>
            </a:r>
          </a:p>
        </p:txBody>
      </p:sp>
      <p:sp>
        <p:nvSpPr>
          <p:cNvPr id="7" name="CasellaDiTesto 6"/>
          <p:cNvSpPr txBox="1">
            <a:spLocks noChangeArrowheads="1"/>
          </p:cNvSpPr>
          <p:nvPr/>
        </p:nvSpPr>
        <p:spPr bwMode="auto">
          <a:xfrm>
            <a:off x="571500" y="5000625"/>
            <a:ext cx="3571875" cy="646113"/>
          </a:xfrm>
          <a:prstGeom prst="rect">
            <a:avLst/>
          </a:prstGeom>
          <a:solidFill>
            <a:schemeClr val="bg1"/>
          </a:solidFill>
          <a:ln w="38100" cap="sq">
            <a:solidFill>
              <a:srgbClr val="996633"/>
            </a:solidFill>
            <a:bevel/>
            <a:headEnd/>
            <a:tailEnd/>
          </a:ln>
        </p:spPr>
        <p:txBody>
          <a:bodyPr>
            <a:spAutoFit/>
          </a:bodyPr>
          <a:lstStyle/>
          <a:p>
            <a:pPr algn="ctr"/>
            <a:r>
              <a:rPr lang="it-IT" sz="3600" b="1">
                <a:solidFill>
                  <a:srgbClr val="996633"/>
                </a:solidFill>
                <a:latin typeface="Tahoma" pitchFamily="34" charset="0"/>
                <a:cs typeface="Tahoma" pitchFamily="34" charset="0"/>
              </a:rPr>
              <a:t>responsabilità</a:t>
            </a:r>
          </a:p>
        </p:txBody>
      </p:sp>
      <p:sp>
        <p:nvSpPr>
          <p:cNvPr id="8" name="CasellaDiTesto 7"/>
          <p:cNvSpPr txBox="1">
            <a:spLocks noChangeArrowheads="1"/>
          </p:cNvSpPr>
          <p:nvPr/>
        </p:nvSpPr>
        <p:spPr bwMode="auto">
          <a:xfrm>
            <a:off x="4714875" y="1857375"/>
            <a:ext cx="1874838" cy="3416300"/>
          </a:xfrm>
          <a:prstGeom prst="rect">
            <a:avLst/>
          </a:prstGeom>
          <a:solidFill>
            <a:schemeClr val="bg1"/>
          </a:solidFill>
          <a:ln w="38100" cap="rnd">
            <a:noFill/>
            <a:miter lim="800000"/>
            <a:headEnd/>
            <a:tailEnd/>
          </a:ln>
        </p:spPr>
        <p:txBody>
          <a:bodyPr wrap="none">
            <a:spAutoFit/>
          </a:bodyPr>
          <a:lstStyle/>
          <a:p>
            <a:pPr>
              <a:lnSpc>
                <a:spcPct val="200000"/>
              </a:lnSpc>
              <a:buFont typeface="Calibri" pitchFamily="34" charset="0"/>
              <a:buChar char="•"/>
            </a:pPr>
            <a:r>
              <a:rPr lang="it-IT" sz="3600" b="1">
                <a:solidFill>
                  <a:srgbClr val="0070C0"/>
                </a:solidFill>
                <a:latin typeface="Calibri" pitchFamily="34" charset="0"/>
              </a:rPr>
              <a:t> svista</a:t>
            </a:r>
          </a:p>
          <a:p>
            <a:pPr>
              <a:lnSpc>
                <a:spcPct val="200000"/>
              </a:lnSpc>
              <a:buFont typeface="Calibri" pitchFamily="34" charset="0"/>
              <a:buChar char="•"/>
            </a:pPr>
            <a:r>
              <a:rPr lang="it-IT" sz="3600" b="1">
                <a:solidFill>
                  <a:srgbClr val="0070C0"/>
                </a:solidFill>
                <a:latin typeface="Calibri" pitchFamily="34" charset="0"/>
              </a:rPr>
              <a:t> sbaglio</a:t>
            </a:r>
          </a:p>
          <a:p>
            <a:pPr>
              <a:lnSpc>
                <a:spcPct val="200000"/>
              </a:lnSpc>
              <a:buFont typeface="Calibri" pitchFamily="34" charset="0"/>
              <a:buChar char="•"/>
            </a:pPr>
            <a:r>
              <a:rPr lang="it-IT" sz="3600" b="1">
                <a:solidFill>
                  <a:srgbClr val="0070C0"/>
                </a:solidFill>
                <a:latin typeface="Calibri" pitchFamily="34" charset="0"/>
              </a:rPr>
              <a:t> errore</a:t>
            </a:r>
          </a:p>
        </p:txBody>
      </p:sp>
      <p:sp>
        <p:nvSpPr>
          <p:cNvPr id="9" name="CasellaDiTesto 8"/>
          <p:cNvSpPr txBox="1">
            <a:spLocks noChangeArrowheads="1"/>
          </p:cNvSpPr>
          <p:nvPr/>
        </p:nvSpPr>
        <p:spPr bwMode="auto">
          <a:xfrm>
            <a:off x="3648075" y="2012950"/>
            <a:ext cx="3995738" cy="3416300"/>
          </a:xfrm>
          <a:prstGeom prst="rect">
            <a:avLst/>
          </a:prstGeom>
          <a:solidFill>
            <a:schemeClr val="bg1"/>
          </a:solidFill>
          <a:ln w="38100" cap="rnd">
            <a:noFill/>
            <a:miter lim="800000"/>
            <a:headEnd/>
            <a:tailEnd/>
          </a:ln>
        </p:spPr>
        <p:txBody>
          <a:bodyPr wrap="none">
            <a:spAutoFit/>
          </a:bodyPr>
          <a:lstStyle/>
          <a:p>
            <a:pPr>
              <a:lnSpc>
                <a:spcPct val="200000"/>
              </a:lnSpc>
              <a:buFont typeface="Calibri" pitchFamily="34" charset="0"/>
              <a:buChar char="•"/>
            </a:pPr>
            <a:r>
              <a:rPr lang="it-IT" sz="3600" b="1">
                <a:solidFill>
                  <a:srgbClr val="008000"/>
                </a:solidFill>
                <a:latin typeface="Calibri" pitchFamily="34" charset="0"/>
              </a:rPr>
              <a:t> scarsa lucidità</a:t>
            </a:r>
          </a:p>
          <a:p>
            <a:pPr>
              <a:lnSpc>
                <a:spcPct val="200000"/>
              </a:lnSpc>
              <a:buFont typeface="Calibri" pitchFamily="34" charset="0"/>
              <a:buChar char="•"/>
            </a:pPr>
            <a:r>
              <a:rPr lang="it-IT" sz="3600" b="1">
                <a:solidFill>
                  <a:srgbClr val="008000"/>
                </a:solidFill>
                <a:latin typeface="Calibri" pitchFamily="34" charset="0"/>
              </a:rPr>
              <a:t> scarsa conoscenza</a:t>
            </a:r>
          </a:p>
          <a:p>
            <a:pPr>
              <a:lnSpc>
                <a:spcPct val="200000"/>
              </a:lnSpc>
              <a:buFont typeface="Calibri" pitchFamily="34" charset="0"/>
              <a:buChar char="•"/>
            </a:pPr>
            <a:r>
              <a:rPr lang="it-IT" sz="3600" b="1">
                <a:solidFill>
                  <a:srgbClr val="008000"/>
                </a:solidFill>
                <a:latin typeface="Calibri" pitchFamily="34" charset="0"/>
              </a:rPr>
              <a:t> scarsa esperienza</a:t>
            </a:r>
          </a:p>
        </p:txBody>
      </p:sp>
      <p:sp>
        <p:nvSpPr>
          <p:cNvPr id="14" name="Rettangolo 13"/>
          <p:cNvSpPr/>
          <p:nvPr/>
        </p:nvSpPr>
        <p:spPr>
          <a:xfrm>
            <a:off x="857250" y="3071813"/>
            <a:ext cx="2786063" cy="1285875"/>
          </a:xfrm>
          <a:prstGeom prst="rect">
            <a:avLst/>
          </a:prstGeom>
          <a:solidFill>
            <a:srgbClr val="FFFFFF">
              <a:alpha val="89804"/>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15" name="Rettangolo 14"/>
          <p:cNvSpPr/>
          <p:nvPr/>
        </p:nvSpPr>
        <p:spPr>
          <a:xfrm>
            <a:off x="500063" y="4786313"/>
            <a:ext cx="3786187" cy="1285875"/>
          </a:xfrm>
          <a:prstGeom prst="rect">
            <a:avLst/>
          </a:prstGeom>
          <a:solidFill>
            <a:srgbClr val="FFFFFF">
              <a:alpha val="89804"/>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16" name="Rettangolo 15"/>
          <p:cNvSpPr/>
          <p:nvPr/>
        </p:nvSpPr>
        <p:spPr>
          <a:xfrm>
            <a:off x="4500563" y="2492896"/>
            <a:ext cx="4286250" cy="1285875"/>
          </a:xfrm>
          <a:prstGeom prst="rect">
            <a:avLst/>
          </a:prstGeom>
          <a:solidFill>
            <a:srgbClr val="FFFFFF">
              <a:alpha val="89804"/>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10" name="CasellaDiTesto 9"/>
          <p:cNvSpPr txBox="1">
            <a:spLocks noChangeArrowheads="1"/>
          </p:cNvSpPr>
          <p:nvPr/>
        </p:nvSpPr>
        <p:spPr bwMode="auto">
          <a:xfrm>
            <a:off x="500063" y="1225550"/>
            <a:ext cx="3786187" cy="5632450"/>
          </a:xfrm>
          <a:prstGeom prst="rect">
            <a:avLst/>
          </a:prstGeom>
          <a:solidFill>
            <a:schemeClr val="bg1"/>
          </a:solidFill>
          <a:ln w="38100" cap="rnd">
            <a:noFill/>
            <a:miter lim="800000"/>
            <a:headEnd/>
            <a:tailEnd/>
          </a:ln>
        </p:spPr>
        <p:txBody>
          <a:bodyPr>
            <a:spAutoFit/>
          </a:bodyPr>
          <a:lstStyle/>
          <a:p>
            <a:pPr>
              <a:lnSpc>
                <a:spcPct val="200000"/>
              </a:lnSpc>
              <a:buFont typeface="Calibri" pitchFamily="34" charset="0"/>
              <a:buChar char="•"/>
            </a:pPr>
            <a:r>
              <a:rPr lang="it-IT" sz="3600" b="1">
                <a:solidFill>
                  <a:srgbClr val="7030A0"/>
                </a:solidFill>
                <a:latin typeface="Calibri" pitchFamily="34" charset="0"/>
              </a:rPr>
              <a:t> di osservazione</a:t>
            </a:r>
          </a:p>
          <a:p>
            <a:pPr>
              <a:lnSpc>
                <a:spcPct val="200000"/>
              </a:lnSpc>
              <a:buFont typeface="Calibri" pitchFamily="34" charset="0"/>
              <a:buChar char="•"/>
            </a:pPr>
            <a:r>
              <a:rPr lang="it-IT" sz="3600" b="1">
                <a:solidFill>
                  <a:srgbClr val="7030A0"/>
                </a:solidFill>
                <a:latin typeface="Calibri" pitchFamily="34" charset="0"/>
              </a:rPr>
              <a:t> di logica</a:t>
            </a:r>
          </a:p>
          <a:p>
            <a:pPr>
              <a:lnSpc>
                <a:spcPct val="200000"/>
              </a:lnSpc>
              <a:buFont typeface="Calibri" pitchFamily="34" charset="0"/>
              <a:buChar char="•"/>
            </a:pPr>
            <a:r>
              <a:rPr lang="it-IT" sz="3600" b="1">
                <a:solidFill>
                  <a:srgbClr val="7030A0"/>
                </a:solidFill>
                <a:latin typeface="Calibri" pitchFamily="34" charset="0"/>
              </a:rPr>
              <a:t> di valutazione</a:t>
            </a:r>
          </a:p>
          <a:p>
            <a:pPr>
              <a:lnSpc>
                <a:spcPct val="200000"/>
              </a:lnSpc>
              <a:buFont typeface="Calibri" pitchFamily="34" charset="0"/>
              <a:buChar char="•"/>
            </a:pPr>
            <a:r>
              <a:rPr lang="it-IT" sz="3600" b="1">
                <a:solidFill>
                  <a:srgbClr val="7030A0"/>
                </a:solidFill>
                <a:latin typeface="Calibri" pitchFamily="34" charset="0"/>
              </a:rPr>
              <a:t> di relazione</a:t>
            </a:r>
          </a:p>
          <a:p>
            <a:pPr>
              <a:lnSpc>
                <a:spcPct val="200000"/>
              </a:lnSpc>
              <a:buFont typeface="Calibri" pitchFamily="34" charset="0"/>
              <a:buChar char="•"/>
            </a:pPr>
            <a:r>
              <a:rPr lang="it-IT" sz="3600" b="1">
                <a:solidFill>
                  <a:srgbClr val="7030A0"/>
                </a:solidFill>
                <a:latin typeface="Calibri" pitchFamily="34" charset="0"/>
              </a:rPr>
              <a:t> di esecuzione</a:t>
            </a:r>
          </a:p>
        </p:txBody>
      </p:sp>
      <p:sp>
        <p:nvSpPr>
          <p:cNvPr id="11" name="CasellaDiTesto 10"/>
          <p:cNvSpPr txBox="1">
            <a:spLocks noChangeArrowheads="1"/>
          </p:cNvSpPr>
          <p:nvPr/>
        </p:nvSpPr>
        <p:spPr bwMode="auto">
          <a:xfrm>
            <a:off x="5214938" y="2172940"/>
            <a:ext cx="2801937" cy="3416300"/>
          </a:xfrm>
          <a:prstGeom prst="rect">
            <a:avLst/>
          </a:prstGeom>
          <a:solidFill>
            <a:schemeClr val="bg1"/>
          </a:solidFill>
          <a:ln w="38100" cap="rnd">
            <a:noFill/>
            <a:miter lim="800000"/>
            <a:headEnd/>
            <a:tailEnd/>
          </a:ln>
        </p:spPr>
        <p:txBody>
          <a:bodyPr wrap="none">
            <a:spAutoFit/>
          </a:bodyPr>
          <a:lstStyle/>
          <a:p>
            <a:pPr>
              <a:lnSpc>
                <a:spcPct val="200000"/>
              </a:lnSpc>
              <a:buFont typeface="Calibri" pitchFamily="34" charset="0"/>
              <a:buChar char="•"/>
            </a:pPr>
            <a:r>
              <a:rPr lang="it-IT" sz="3600" b="1" dirty="0">
                <a:solidFill>
                  <a:srgbClr val="996633"/>
                </a:solidFill>
                <a:latin typeface="Calibri" pitchFamily="34" charset="0"/>
              </a:rPr>
              <a:t> negligenza</a:t>
            </a:r>
          </a:p>
          <a:p>
            <a:pPr>
              <a:lnSpc>
                <a:spcPct val="200000"/>
              </a:lnSpc>
              <a:buFont typeface="Calibri" pitchFamily="34" charset="0"/>
              <a:buChar char="•"/>
            </a:pPr>
            <a:r>
              <a:rPr lang="it-IT" sz="3600" b="1" dirty="0">
                <a:solidFill>
                  <a:srgbClr val="996633"/>
                </a:solidFill>
                <a:latin typeface="Calibri" pitchFamily="34" charset="0"/>
              </a:rPr>
              <a:t> imprudenza</a:t>
            </a:r>
          </a:p>
          <a:p>
            <a:pPr>
              <a:lnSpc>
                <a:spcPct val="200000"/>
              </a:lnSpc>
              <a:buFont typeface="Calibri" pitchFamily="34" charset="0"/>
              <a:buChar char="•"/>
            </a:pPr>
            <a:r>
              <a:rPr lang="it-IT" sz="3600" b="1" dirty="0">
                <a:solidFill>
                  <a:srgbClr val="996633"/>
                </a:solidFill>
                <a:latin typeface="Calibri" pitchFamily="34" charset="0"/>
              </a:rPr>
              <a:t> imperizia</a:t>
            </a:r>
          </a:p>
        </p:txBody>
      </p:sp>
      <p:sp>
        <p:nvSpPr>
          <p:cNvPr id="12" name="CasellaDiTesto 11"/>
          <p:cNvSpPr txBox="1">
            <a:spLocks noChangeArrowheads="1"/>
          </p:cNvSpPr>
          <p:nvPr/>
        </p:nvSpPr>
        <p:spPr bwMode="auto">
          <a:xfrm>
            <a:off x="539552" y="1124744"/>
            <a:ext cx="8286750" cy="5632450"/>
          </a:xfrm>
          <a:prstGeom prst="rect">
            <a:avLst/>
          </a:prstGeom>
          <a:solidFill>
            <a:schemeClr val="bg1"/>
          </a:solidFill>
          <a:ln w="38100" cap="rnd">
            <a:noFill/>
            <a:miter lim="800000"/>
            <a:headEnd/>
            <a:tailEnd/>
          </a:ln>
        </p:spPr>
        <p:txBody>
          <a:bodyPr>
            <a:spAutoFit/>
          </a:bodyPr>
          <a:lstStyle/>
          <a:p>
            <a:pPr>
              <a:lnSpc>
                <a:spcPct val="200000"/>
              </a:lnSpc>
              <a:buFont typeface="Calibri" pitchFamily="34" charset="0"/>
              <a:buChar char="•"/>
            </a:pPr>
            <a:r>
              <a:rPr lang="it-IT" sz="3600" b="1" dirty="0">
                <a:solidFill>
                  <a:srgbClr val="C00000"/>
                </a:solidFill>
                <a:latin typeface="Calibri" pitchFamily="34" charset="0"/>
              </a:rPr>
              <a:t> nessuna</a:t>
            </a:r>
          </a:p>
          <a:p>
            <a:pPr>
              <a:lnSpc>
                <a:spcPct val="200000"/>
              </a:lnSpc>
              <a:buFont typeface="Calibri" pitchFamily="34" charset="0"/>
              <a:buChar char="•"/>
            </a:pPr>
            <a:r>
              <a:rPr lang="it-IT" sz="3600" b="1" dirty="0">
                <a:solidFill>
                  <a:srgbClr val="C00000"/>
                </a:solidFill>
                <a:latin typeface="Calibri" pitchFamily="34" charset="0"/>
              </a:rPr>
              <a:t> ritardo diagnostico/terapeutico</a:t>
            </a:r>
          </a:p>
          <a:p>
            <a:pPr>
              <a:lnSpc>
                <a:spcPct val="200000"/>
              </a:lnSpc>
              <a:buFont typeface="Calibri" pitchFamily="34" charset="0"/>
              <a:buChar char="•"/>
            </a:pPr>
            <a:r>
              <a:rPr lang="it-IT" sz="3600" b="1" dirty="0">
                <a:solidFill>
                  <a:srgbClr val="C00000"/>
                </a:solidFill>
                <a:latin typeface="Calibri" pitchFamily="34" charset="0"/>
              </a:rPr>
              <a:t> possibilità perduta</a:t>
            </a:r>
          </a:p>
          <a:p>
            <a:pPr>
              <a:lnSpc>
                <a:spcPct val="200000"/>
              </a:lnSpc>
              <a:buFont typeface="Calibri" pitchFamily="34" charset="0"/>
              <a:buChar char="•"/>
            </a:pPr>
            <a:r>
              <a:rPr lang="it-IT" sz="3600" b="1" dirty="0">
                <a:solidFill>
                  <a:srgbClr val="C00000"/>
                </a:solidFill>
                <a:latin typeface="Calibri" pitchFamily="34" charset="0"/>
              </a:rPr>
              <a:t> danno</a:t>
            </a:r>
          </a:p>
          <a:p>
            <a:pPr>
              <a:lnSpc>
                <a:spcPct val="200000"/>
              </a:lnSpc>
              <a:buFont typeface="Calibri" pitchFamily="34" charset="0"/>
              <a:buChar char="•"/>
            </a:pPr>
            <a:r>
              <a:rPr lang="it-IT" sz="3600" b="1" dirty="0">
                <a:solidFill>
                  <a:srgbClr val="C00000"/>
                </a:solidFill>
                <a:latin typeface="Calibri" pitchFamily="34" charset="0"/>
              </a:rPr>
              <a:t> non nota</a:t>
            </a:r>
          </a:p>
        </p:txBody>
      </p:sp>
      <p:sp>
        <p:nvSpPr>
          <p:cNvPr id="4" name="CasellaDiTesto 3"/>
          <p:cNvSpPr txBox="1">
            <a:spLocks noChangeArrowheads="1"/>
          </p:cNvSpPr>
          <p:nvPr/>
        </p:nvSpPr>
        <p:spPr bwMode="auto">
          <a:xfrm>
            <a:off x="5143500" y="4929188"/>
            <a:ext cx="3571875" cy="1200150"/>
          </a:xfrm>
          <a:prstGeom prst="rect">
            <a:avLst/>
          </a:prstGeom>
          <a:noFill/>
          <a:ln w="38100" cap="sq">
            <a:solidFill>
              <a:srgbClr val="C00000"/>
            </a:solidFill>
            <a:bevel/>
            <a:headEnd/>
            <a:tailEnd/>
          </a:ln>
        </p:spPr>
        <p:txBody>
          <a:bodyPr>
            <a:spAutoFit/>
          </a:bodyPr>
          <a:lstStyle/>
          <a:p>
            <a:pPr algn="ctr"/>
            <a:r>
              <a:rPr lang="it-IT" sz="3600" b="1">
                <a:solidFill>
                  <a:srgbClr val="C00000"/>
                </a:solidFill>
                <a:latin typeface="Tahoma" pitchFamily="34" charset="0"/>
                <a:cs typeface="Tahoma" pitchFamily="34" charset="0"/>
              </a:rPr>
              <a:t>Conseguenze</a:t>
            </a:r>
          </a:p>
          <a:p>
            <a:pPr algn="ctr"/>
            <a:r>
              <a:rPr lang="it-IT" sz="3600" b="1">
                <a:solidFill>
                  <a:srgbClr val="C00000"/>
                </a:solidFill>
                <a:latin typeface="Tahoma" pitchFamily="34" charset="0"/>
                <a:cs typeface="Tahoma" pitchFamily="34" charset="0"/>
              </a:rPr>
              <a:t>per il paziente</a:t>
            </a:r>
          </a:p>
        </p:txBody>
      </p:sp>
      <p:sp>
        <p:nvSpPr>
          <p:cNvPr id="9232" name="CasellaDiTesto 1"/>
          <p:cNvSpPr txBox="1">
            <a:spLocks noChangeArrowheads="1"/>
          </p:cNvSpPr>
          <p:nvPr/>
        </p:nvSpPr>
        <p:spPr bwMode="auto">
          <a:xfrm>
            <a:off x="1857375" y="285750"/>
            <a:ext cx="5357813" cy="1200150"/>
          </a:xfrm>
          <a:prstGeom prst="rect">
            <a:avLst/>
          </a:prstGeom>
          <a:noFill/>
          <a:ln w="38100" cap="rnd">
            <a:noFill/>
            <a:miter lim="800000"/>
            <a:headEnd/>
            <a:tailEnd/>
          </a:ln>
        </p:spPr>
        <p:txBody>
          <a:bodyPr>
            <a:spAutoFit/>
          </a:bodyPr>
          <a:lstStyle/>
          <a:p>
            <a:pPr algn="ctr"/>
            <a:r>
              <a:rPr lang="it-IT" sz="3600" b="1">
                <a:latin typeface="Calibri" pitchFamily="34" charset="0"/>
              </a:rPr>
              <a:t>5 assi classificativi dell’errore in medicina</a:t>
            </a:r>
          </a:p>
        </p:txBody>
      </p:sp>
      <p:pic>
        <p:nvPicPr>
          <p:cNvPr id="9233" name="Picture 2"/>
          <p:cNvPicPr>
            <a:picLocks noChangeAspect="1" noChangeArrowheads="1"/>
          </p:cNvPicPr>
          <p:nvPr/>
        </p:nvPicPr>
        <p:blipFill>
          <a:blip r:embed="rId3" cstate="print"/>
          <a:srcRect/>
          <a:stretch>
            <a:fillRect/>
          </a:stretch>
        </p:blipFill>
        <p:spPr bwMode="auto">
          <a:xfrm>
            <a:off x="0" y="0"/>
            <a:ext cx="604838" cy="342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xit" presetSubtype="4" fill="hold" grpId="1" nodeType="clickEffect">
                                  <p:stCondLst>
                                    <p:cond delay="0"/>
                                  </p:stCondLst>
                                  <p:childTnLst>
                                    <p:animEffect transition="out" filter="slide(fromBottom)">
                                      <p:cBhvr>
                                        <p:cTn id="14" dur="1000"/>
                                        <p:tgtEl>
                                          <p:spTgt spid="8"/>
                                        </p:tgtEl>
                                      </p:cBhvr>
                                    </p:animEffect>
                                    <p:set>
                                      <p:cBhvr>
                                        <p:cTn id="15" dur="1" fill="hold">
                                          <p:stCondLst>
                                            <p:cond delay="999"/>
                                          </p:stCondLst>
                                        </p:cTn>
                                        <p:tgtEl>
                                          <p:spTgt spid="8"/>
                                        </p:tgtEl>
                                        <p:attrNameLst>
                                          <p:attrName>style.visibility</p:attrName>
                                        </p:attrNameLst>
                                      </p:cBhvr>
                                      <p:to>
                                        <p:strVal val="hidden"/>
                                      </p:to>
                                    </p:set>
                                  </p:childTnLst>
                                </p:cTn>
                              </p:par>
                              <p:par>
                                <p:cTn id="16" presetID="22" presetClass="entr" presetSubtype="1"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wipe(up)">
                                      <p:cBhvr>
                                        <p:cTn id="18" dur="500"/>
                                        <p:tgtEl>
                                          <p:spTgt spid="13"/>
                                        </p:tgtEl>
                                      </p:cBhvr>
                                    </p:animEffect>
                                  </p:childTnLst>
                                </p:cTn>
                              </p:par>
                              <p:par>
                                <p:cTn id="19" presetID="1"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0"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xit" presetSubtype="4" fill="hold" grpId="1" nodeType="clickEffect">
                                  <p:stCondLst>
                                    <p:cond delay="0"/>
                                  </p:stCondLst>
                                  <p:childTnLst>
                                    <p:animEffect transition="out" filter="slide(fromBottom)">
                                      <p:cBhvr>
                                        <p:cTn id="27" dur="1000"/>
                                        <p:tgtEl>
                                          <p:spTgt spid="9"/>
                                        </p:tgtEl>
                                      </p:cBhvr>
                                    </p:animEffect>
                                    <p:set>
                                      <p:cBhvr>
                                        <p:cTn id="28" dur="1" fill="hold">
                                          <p:stCondLst>
                                            <p:cond delay="999"/>
                                          </p:stCondLst>
                                        </p:cTn>
                                        <p:tgtEl>
                                          <p:spTgt spid="9"/>
                                        </p:tgtEl>
                                        <p:attrNameLst>
                                          <p:attrName>style.visibility</p:attrName>
                                        </p:attrNameLst>
                                      </p:cBhvr>
                                      <p:to>
                                        <p:strVal val="hidden"/>
                                      </p:to>
                                    </p:set>
                                  </p:childTnLst>
                                </p:cTn>
                              </p:par>
                              <p:par>
                                <p:cTn id="29" presetID="22" presetClass="entr" presetSubtype="1"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up)">
                                      <p:cBhvr>
                                        <p:cTn id="31" dur="500"/>
                                        <p:tgtEl>
                                          <p:spTgt spid="14"/>
                                        </p:tgtEl>
                                      </p:cBhvr>
                                    </p:animEffect>
                                  </p:childTnLst>
                                </p:cTn>
                              </p:par>
                              <p:par>
                                <p:cTn id="32" presetID="1" presetClass="entr" presetSubtype="0" fill="hold" grpId="0" nodeType="withEffect">
                                  <p:stCondLst>
                                    <p:cond delay="0"/>
                                  </p:stCondLst>
                                  <p:childTnLst>
                                    <p:set>
                                      <p:cBhvr>
                                        <p:cTn id="33" dur="1" fill="hold">
                                          <p:stCondLst>
                                            <p:cond delay="0"/>
                                          </p:stCondLst>
                                        </p:cTn>
                                        <p:tgtEl>
                                          <p:spTgt spid="6"/>
                                        </p:tgtEl>
                                        <p:attrNameLst>
                                          <p:attrName>style.visibility</p:attrName>
                                        </p:attrNameLst>
                                      </p:cBhvr>
                                      <p:to>
                                        <p:strVal val="visible"/>
                                      </p:to>
                                    </p:set>
                                  </p:childTnLst>
                                </p:cTn>
                              </p:par>
                              <p:par>
                                <p:cTn id="34" presetID="10" presetClass="entr" presetSubtype="0" fill="hold" grpId="1"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1000"/>
                                        <p:tgtEl>
                                          <p:spTgt spid="10"/>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xit" presetSubtype="4" fill="hold" grpId="0" nodeType="clickEffect">
                                  <p:stCondLst>
                                    <p:cond delay="0"/>
                                  </p:stCondLst>
                                  <p:childTnLst>
                                    <p:animEffect transition="out" filter="slide(fromBottom)">
                                      <p:cBhvr>
                                        <p:cTn id="40" dur="1000"/>
                                        <p:tgtEl>
                                          <p:spTgt spid="10"/>
                                        </p:tgtEl>
                                      </p:cBhvr>
                                    </p:animEffect>
                                    <p:set>
                                      <p:cBhvr>
                                        <p:cTn id="41" dur="1" fill="hold">
                                          <p:stCondLst>
                                            <p:cond delay="999"/>
                                          </p:stCondLst>
                                        </p:cTn>
                                        <p:tgtEl>
                                          <p:spTgt spid="10"/>
                                        </p:tgtEl>
                                        <p:attrNameLst>
                                          <p:attrName>style.visibility</p:attrName>
                                        </p:attrNameLst>
                                      </p:cBhvr>
                                      <p:to>
                                        <p:strVal val="hidden"/>
                                      </p:to>
                                    </p:set>
                                  </p:childTnLst>
                                </p:cTn>
                              </p:par>
                              <p:par>
                                <p:cTn id="42" presetID="22" presetClass="entr" presetSubtype="1" fill="hold" grpId="0" nodeType="with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wipe(up)">
                                      <p:cBhvr>
                                        <p:cTn id="44" dur="500"/>
                                        <p:tgtEl>
                                          <p:spTgt spid="16"/>
                                        </p:tgtEl>
                                      </p:cBhvr>
                                    </p:animEffect>
                                  </p:childTnLst>
                                </p:cTn>
                              </p:par>
                              <p:par>
                                <p:cTn id="45" presetID="1" presetClass="entr" presetSubtype="0" fill="hold" grpId="0" nodeType="withEffect">
                                  <p:stCondLst>
                                    <p:cond delay="0"/>
                                  </p:stCondLst>
                                  <p:childTnLst>
                                    <p:set>
                                      <p:cBhvr>
                                        <p:cTn id="46" dur="1" fill="hold">
                                          <p:stCondLst>
                                            <p:cond delay="0"/>
                                          </p:stCondLst>
                                        </p:cTn>
                                        <p:tgtEl>
                                          <p:spTgt spid="7"/>
                                        </p:tgtEl>
                                        <p:attrNameLst>
                                          <p:attrName>style.visibility</p:attrName>
                                        </p:attrNameLst>
                                      </p:cBhvr>
                                      <p:to>
                                        <p:strVal val="visible"/>
                                      </p:to>
                                    </p:set>
                                  </p:childTnLst>
                                </p:cTn>
                              </p:par>
                              <p:par>
                                <p:cTn id="47" presetID="10" presetClass="entr" presetSubtype="0" fill="hold" grpId="0" nodeType="with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1000"/>
                                        <p:tgtEl>
                                          <p:spTgt spid="11"/>
                                        </p:tgtEl>
                                      </p:cBhvr>
                                    </p:animEffect>
                                  </p:childTnLst>
                                </p:cTn>
                              </p:par>
                            </p:childTnLst>
                          </p:cTn>
                        </p:par>
                      </p:childTnLst>
                    </p:cTn>
                  </p:par>
                  <p:par>
                    <p:cTn id="50" fill="hold">
                      <p:stCondLst>
                        <p:cond delay="indefinite"/>
                      </p:stCondLst>
                      <p:childTnLst>
                        <p:par>
                          <p:cTn id="51" fill="hold">
                            <p:stCondLst>
                              <p:cond delay="0"/>
                            </p:stCondLst>
                            <p:childTnLst>
                              <p:par>
                                <p:cTn id="52" presetID="12" presetClass="exit" presetSubtype="4" fill="hold" grpId="1" nodeType="clickEffect">
                                  <p:stCondLst>
                                    <p:cond delay="0"/>
                                  </p:stCondLst>
                                  <p:childTnLst>
                                    <p:animEffect transition="out" filter="slide(fromBottom)">
                                      <p:cBhvr>
                                        <p:cTn id="53" dur="1000"/>
                                        <p:tgtEl>
                                          <p:spTgt spid="11"/>
                                        </p:tgtEl>
                                      </p:cBhvr>
                                    </p:animEffect>
                                    <p:set>
                                      <p:cBhvr>
                                        <p:cTn id="54" dur="1" fill="hold">
                                          <p:stCondLst>
                                            <p:cond delay="999"/>
                                          </p:stCondLst>
                                        </p:cTn>
                                        <p:tgtEl>
                                          <p:spTgt spid="11"/>
                                        </p:tgtEl>
                                        <p:attrNameLst>
                                          <p:attrName>style.visibility</p:attrName>
                                        </p:attrNameLst>
                                      </p:cBhvr>
                                      <p:to>
                                        <p:strVal val="hidden"/>
                                      </p:to>
                                    </p:set>
                                  </p:childTnLst>
                                </p:cTn>
                              </p:par>
                              <p:par>
                                <p:cTn id="55" presetID="22" presetClass="entr" presetSubtype="1"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wipe(up)">
                                      <p:cBhvr>
                                        <p:cTn id="57" dur="500"/>
                                        <p:tgtEl>
                                          <p:spTgt spid="15"/>
                                        </p:tgtEl>
                                      </p:cBhvr>
                                    </p:animEffect>
                                  </p:childTnLst>
                                </p:cTn>
                              </p:par>
                              <p:par>
                                <p:cTn id="58" presetID="1" presetClass="entr" presetSubtype="0" fill="hold" grpId="0" nodeType="withEffect">
                                  <p:stCondLst>
                                    <p:cond delay="0"/>
                                  </p:stCondLst>
                                  <p:childTnLst>
                                    <p:set>
                                      <p:cBhvr>
                                        <p:cTn id="59" dur="1" fill="hold">
                                          <p:stCondLst>
                                            <p:cond delay="0"/>
                                          </p:stCondLst>
                                        </p:cTn>
                                        <p:tgtEl>
                                          <p:spTgt spid="4"/>
                                        </p:tgtEl>
                                        <p:attrNameLst>
                                          <p:attrName>style.visibility</p:attrName>
                                        </p:attrNameLst>
                                      </p:cBhvr>
                                      <p:to>
                                        <p:strVal val="visible"/>
                                      </p:to>
                                    </p:set>
                                  </p:childTnLst>
                                </p:cTn>
                              </p:par>
                              <p:par>
                                <p:cTn id="60" presetID="10" presetClass="entr" presetSubtype="0" fill="hold" grpId="0" nodeType="with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fade">
                                      <p:cBhvr>
                                        <p:cTn id="62" dur="1000"/>
                                        <p:tgtEl>
                                          <p:spTgt spid="12"/>
                                        </p:tgtEl>
                                      </p:cBhvr>
                                    </p:animEffect>
                                  </p:childTnLst>
                                </p:cTn>
                              </p:par>
                            </p:childTnLst>
                          </p:cTn>
                        </p:par>
                        <p:par>
                          <p:cTn id="63" fill="hold">
                            <p:stCondLst>
                              <p:cond delay="1000"/>
                            </p:stCondLst>
                            <p:childTnLst>
                              <p:par>
                                <p:cTn id="64" presetID="1" presetClass="exit" presetSubtype="0" fill="hold" grpId="1" nodeType="afterEffect">
                                  <p:stCondLst>
                                    <p:cond delay="0"/>
                                  </p:stCondLst>
                                  <p:childTnLst>
                                    <p:set>
                                      <p:cBhvr>
                                        <p:cTn id="65" dur="1" fill="hold">
                                          <p:stCondLst>
                                            <p:cond delay="0"/>
                                          </p:stCondLst>
                                        </p:cTn>
                                        <p:tgtEl>
                                          <p:spTgt spid="13"/>
                                        </p:tgtEl>
                                        <p:attrNameLst>
                                          <p:attrName>style.visibility</p:attrName>
                                        </p:attrNameLst>
                                      </p:cBhvr>
                                      <p:to>
                                        <p:strVal val="hidden"/>
                                      </p:to>
                                    </p:set>
                                  </p:childTnLst>
                                </p:cTn>
                              </p:par>
                              <p:par>
                                <p:cTn id="66" presetID="1" presetClass="exit" presetSubtype="0" fill="hold" grpId="1" nodeType="withEffect">
                                  <p:stCondLst>
                                    <p:cond delay="0"/>
                                  </p:stCondLst>
                                  <p:childTnLst>
                                    <p:set>
                                      <p:cBhvr>
                                        <p:cTn id="67" dur="1" fill="hold">
                                          <p:stCondLst>
                                            <p:cond delay="0"/>
                                          </p:stCondLst>
                                        </p:cTn>
                                        <p:tgtEl>
                                          <p:spTgt spid="14"/>
                                        </p:tgtEl>
                                        <p:attrNameLst>
                                          <p:attrName>style.visibility</p:attrName>
                                        </p:attrNameLst>
                                      </p:cBhvr>
                                      <p:to>
                                        <p:strVal val="hidden"/>
                                      </p:to>
                                    </p:set>
                                  </p:childTnLst>
                                </p:cTn>
                              </p:par>
                              <p:par>
                                <p:cTn id="68" presetID="1" presetClass="exit" presetSubtype="0" fill="hold" grpId="1" nodeType="withEffect">
                                  <p:stCondLst>
                                    <p:cond delay="0"/>
                                  </p:stCondLst>
                                  <p:childTnLst>
                                    <p:set>
                                      <p:cBhvr>
                                        <p:cTn id="69" dur="1" fill="hold">
                                          <p:stCondLst>
                                            <p:cond delay="0"/>
                                          </p:stCondLst>
                                        </p:cTn>
                                        <p:tgtEl>
                                          <p:spTgt spid="15"/>
                                        </p:tgtEl>
                                        <p:attrNameLst>
                                          <p:attrName>style.visibility</p:attrName>
                                        </p:attrNameLst>
                                      </p:cBhvr>
                                      <p:to>
                                        <p:strVal val="hidden"/>
                                      </p:to>
                                    </p:set>
                                  </p:childTnLst>
                                </p:cTn>
                              </p:par>
                              <p:par>
                                <p:cTn id="70" presetID="1" presetClass="exit" presetSubtype="0" fill="hold" grpId="1" nodeType="withEffect">
                                  <p:stCondLst>
                                    <p:cond delay="0"/>
                                  </p:stCondLst>
                                  <p:childTnLst>
                                    <p:set>
                                      <p:cBhvr>
                                        <p:cTn id="71" dur="1" fill="hold">
                                          <p:stCondLst>
                                            <p:cond delay="0"/>
                                          </p:stCondLst>
                                        </p:cTn>
                                        <p:tgtEl>
                                          <p:spTgt spid="16"/>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12" presetClass="exit" presetSubtype="4" fill="hold" grpId="1" nodeType="clickEffect">
                                  <p:stCondLst>
                                    <p:cond delay="0"/>
                                  </p:stCondLst>
                                  <p:childTnLst>
                                    <p:animEffect transition="out" filter="slide(fromBottom)">
                                      <p:cBhvr>
                                        <p:cTn id="75" dur="1000"/>
                                        <p:tgtEl>
                                          <p:spTgt spid="12"/>
                                        </p:tgtEl>
                                      </p:cBhvr>
                                    </p:animEffect>
                                    <p:set>
                                      <p:cBhvr>
                                        <p:cTn id="76" dur="1" fill="hold">
                                          <p:stCondLst>
                                            <p:cond delay="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13" grpId="0" animBg="1"/>
      <p:bldP spid="13" grpId="1" animBg="1"/>
      <p:bldP spid="6" grpId="0" animBg="1"/>
      <p:bldP spid="7" grpId="0" animBg="1"/>
      <p:bldP spid="8" grpId="0" animBg="1"/>
      <p:bldP spid="8" grpId="1" animBg="1"/>
      <p:bldP spid="9" grpId="0" animBg="1"/>
      <p:bldP spid="9" grpId="1" animBg="1"/>
      <p:bldP spid="14" grpId="0" animBg="1"/>
      <p:bldP spid="14" grpId="1" animBg="1"/>
      <p:bldP spid="15" grpId="0" animBg="1"/>
      <p:bldP spid="15" grpId="1" animBg="1"/>
      <p:bldP spid="16" grpId="0" animBg="1"/>
      <p:bldP spid="16" grpId="1" animBg="1"/>
      <p:bldP spid="10" grpId="0" animBg="1"/>
      <p:bldP spid="10" grpId="1" animBg="1"/>
      <p:bldP spid="11" grpId="0" animBg="1"/>
      <p:bldP spid="11" grpId="1" animBg="1"/>
      <p:bldP spid="12" grpId="0" animBg="1"/>
      <p:bldP spid="12" grpId="1"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a:spLocks noChangeArrowheads="1"/>
          </p:cNvSpPr>
          <p:nvPr/>
        </p:nvSpPr>
        <p:spPr bwMode="auto">
          <a:xfrm>
            <a:off x="4714875" y="1870075"/>
            <a:ext cx="1874838" cy="3416300"/>
          </a:xfrm>
          <a:prstGeom prst="rect">
            <a:avLst/>
          </a:prstGeom>
          <a:solidFill>
            <a:schemeClr val="bg1"/>
          </a:solidFill>
          <a:ln w="38100" cap="rnd">
            <a:noFill/>
            <a:miter lim="800000"/>
            <a:headEnd/>
            <a:tailEnd/>
          </a:ln>
        </p:spPr>
        <p:txBody>
          <a:bodyPr wrap="none">
            <a:spAutoFit/>
          </a:bodyPr>
          <a:lstStyle/>
          <a:p>
            <a:pPr>
              <a:lnSpc>
                <a:spcPct val="200000"/>
              </a:lnSpc>
              <a:buFont typeface="Calibri" pitchFamily="34" charset="0"/>
              <a:buChar char="•"/>
            </a:pPr>
            <a:r>
              <a:rPr lang="it-IT" sz="3600" b="1">
                <a:solidFill>
                  <a:srgbClr val="0070C0"/>
                </a:solidFill>
                <a:latin typeface="Calibri" pitchFamily="34" charset="0"/>
              </a:rPr>
              <a:t> svista</a:t>
            </a:r>
          </a:p>
          <a:p>
            <a:pPr>
              <a:lnSpc>
                <a:spcPct val="200000"/>
              </a:lnSpc>
              <a:buFont typeface="Calibri" pitchFamily="34" charset="0"/>
              <a:buChar char="•"/>
            </a:pPr>
            <a:r>
              <a:rPr lang="it-IT" sz="3600" b="1">
                <a:solidFill>
                  <a:srgbClr val="0070C0"/>
                </a:solidFill>
                <a:latin typeface="Calibri" pitchFamily="34" charset="0"/>
              </a:rPr>
              <a:t> sbaglio</a:t>
            </a:r>
          </a:p>
          <a:p>
            <a:pPr>
              <a:lnSpc>
                <a:spcPct val="200000"/>
              </a:lnSpc>
              <a:buFont typeface="Calibri" pitchFamily="34" charset="0"/>
              <a:buChar char="•"/>
            </a:pPr>
            <a:r>
              <a:rPr lang="it-IT" sz="3600" b="1">
                <a:solidFill>
                  <a:srgbClr val="0070C0"/>
                </a:solidFill>
                <a:latin typeface="Calibri" pitchFamily="34" charset="0"/>
              </a:rPr>
              <a:t> errore</a:t>
            </a:r>
          </a:p>
        </p:txBody>
      </p:sp>
      <p:sp>
        <p:nvSpPr>
          <p:cNvPr id="10243" name="CasellaDiTesto 7"/>
          <p:cNvSpPr txBox="1">
            <a:spLocks noChangeArrowheads="1"/>
          </p:cNvSpPr>
          <p:nvPr/>
        </p:nvSpPr>
        <p:spPr bwMode="auto">
          <a:xfrm>
            <a:off x="1285875" y="1928813"/>
            <a:ext cx="2286000" cy="646112"/>
          </a:xfrm>
          <a:prstGeom prst="rect">
            <a:avLst/>
          </a:prstGeom>
          <a:noFill/>
          <a:ln w="38100" cap="rnd">
            <a:solidFill>
              <a:srgbClr val="0070C0"/>
            </a:solidFill>
            <a:miter lim="800000"/>
            <a:headEnd/>
            <a:tailEnd/>
          </a:ln>
        </p:spPr>
        <p:txBody>
          <a:bodyPr>
            <a:spAutoFit/>
          </a:bodyPr>
          <a:lstStyle/>
          <a:p>
            <a:pPr algn="ctr"/>
            <a:r>
              <a:rPr lang="it-IT" sz="3600" b="1">
                <a:solidFill>
                  <a:srgbClr val="0070C0"/>
                </a:solidFill>
                <a:latin typeface="Tahoma" pitchFamily="34" charset="0"/>
                <a:cs typeface="Tahoma" pitchFamily="34" charset="0"/>
              </a:rPr>
              <a:t>tipologia</a:t>
            </a:r>
          </a:p>
        </p:txBody>
      </p:sp>
      <p:sp>
        <p:nvSpPr>
          <p:cNvPr id="10244" name="CasellaDiTesto 8"/>
          <p:cNvSpPr txBox="1">
            <a:spLocks noChangeArrowheads="1"/>
          </p:cNvSpPr>
          <p:nvPr/>
        </p:nvSpPr>
        <p:spPr bwMode="auto">
          <a:xfrm>
            <a:off x="1857375" y="285750"/>
            <a:ext cx="5357813" cy="1200150"/>
          </a:xfrm>
          <a:prstGeom prst="rect">
            <a:avLst/>
          </a:prstGeom>
          <a:noFill/>
          <a:ln w="38100" cap="rnd">
            <a:noFill/>
            <a:miter lim="800000"/>
            <a:headEnd/>
            <a:tailEnd/>
          </a:ln>
        </p:spPr>
        <p:txBody>
          <a:bodyPr>
            <a:spAutoFit/>
          </a:bodyPr>
          <a:lstStyle/>
          <a:p>
            <a:pPr algn="ctr"/>
            <a:r>
              <a:rPr lang="it-IT" sz="3600" b="1" dirty="0">
                <a:latin typeface="Calibri" pitchFamily="34" charset="0"/>
              </a:rPr>
              <a:t>5 assi classificativi dell’errore in medicina</a:t>
            </a:r>
          </a:p>
        </p:txBody>
      </p:sp>
      <p:pic>
        <p:nvPicPr>
          <p:cNvPr id="10245" name="Picture 2"/>
          <p:cNvPicPr>
            <a:picLocks noChangeAspect="1" noChangeArrowheads="1"/>
          </p:cNvPicPr>
          <p:nvPr/>
        </p:nvPicPr>
        <p:blipFill>
          <a:blip r:embed="rId2" cstate="print"/>
          <a:srcRect/>
          <a:stretch>
            <a:fillRect/>
          </a:stretch>
        </p:blipFill>
        <p:spPr bwMode="auto">
          <a:xfrm>
            <a:off x="0" y="0"/>
            <a:ext cx="604838" cy="342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1348</TotalTime>
  <Words>462</Words>
  <Application>Microsoft Office PowerPoint</Application>
  <PresentationFormat>Presentazione su schermo (4:3)</PresentationFormat>
  <Paragraphs>129</Paragraphs>
  <Slides>16</Slides>
  <Notes>5</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16</vt:i4>
      </vt:variant>
    </vt:vector>
  </HeadingPairs>
  <TitlesOfParts>
    <vt:vector size="18" baseType="lpstr">
      <vt:lpstr>Struttura predefinita</vt:lpstr>
      <vt:lpstr>Immagine bitmap</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c:creator>
  <cp:lastModifiedBy>Guido</cp:lastModifiedBy>
  <cp:revision>96</cp:revision>
  <dcterms:created xsi:type="dcterms:W3CDTF">2007-03-01T21:32:46Z</dcterms:created>
  <dcterms:modified xsi:type="dcterms:W3CDTF">2012-03-27T23:14:30Z</dcterms:modified>
</cp:coreProperties>
</file>