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7" r:id="rId3"/>
    <p:sldMasterId id="2147483714" r:id="rId4"/>
    <p:sldMasterId id="2147483728" r:id="rId5"/>
    <p:sldMasterId id="2147483754" r:id="rId6"/>
    <p:sldMasterId id="2147483769" r:id="rId7"/>
    <p:sldMasterId id="2147483781" r:id="rId8"/>
  </p:sldMasterIdLst>
  <p:notesMasterIdLst>
    <p:notesMasterId r:id="rId38"/>
  </p:notesMasterIdLst>
  <p:handoutMasterIdLst>
    <p:handoutMasterId r:id="rId39"/>
  </p:handoutMasterIdLst>
  <p:sldIdLst>
    <p:sldId id="403" r:id="rId9"/>
    <p:sldId id="374" r:id="rId10"/>
    <p:sldId id="401" r:id="rId11"/>
    <p:sldId id="341" r:id="rId12"/>
    <p:sldId id="377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34" r:id="rId21"/>
    <p:sldId id="370" r:id="rId22"/>
    <p:sldId id="411" r:id="rId23"/>
    <p:sldId id="415" r:id="rId24"/>
    <p:sldId id="414" r:id="rId25"/>
    <p:sldId id="423" r:id="rId26"/>
    <p:sldId id="419" r:id="rId27"/>
    <p:sldId id="420" r:id="rId28"/>
    <p:sldId id="417" r:id="rId29"/>
    <p:sldId id="418" r:id="rId30"/>
    <p:sldId id="421" r:id="rId31"/>
    <p:sldId id="416" r:id="rId32"/>
    <p:sldId id="429" r:id="rId33"/>
    <p:sldId id="430" r:id="rId34"/>
    <p:sldId id="431" r:id="rId35"/>
    <p:sldId id="432" r:id="rId36"/>
    <p:sldId id="424" r:id="rId37"/>
  </p:sldIdLst>
  <p:sldSz cx="9144000" cy="6858000" type="screen4x3"/>
  <p:notesSz cx="6867525" cy="99917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292929"/>
    <a:srgbClr val="4D4D4D"/>
    <a:srgbClr val="000000"/>
    <a:srgbClr val="5F5F5F"/>
    <a:srgbClr val="6699FF"/>
    <a:srgbClr val="3366FF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1" autoAdjust="0"/>
    <p:restoredTop sz="93153" autoAdjust="0"/>
  </p:normalViewPr>
  <p:slideViewPr>
    <p:cSldViewPr>
      <p:cViewPr>
        <p:scale>
          <a:sx n="66" d="100"/>
          <a:sy n="66" d="100"/>
        </p:scale>
        <p:origin x="-44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notesViewPr>
    <p:cSldViewPr>
      <p:cViewPr varScale="1">
        <p:scale>
          <a:sx n="52" d="100"/>
          <a:sy n="52" d="100"/>
        </p:scale>
        <p:origin x="-1560" y="-90"/>
      </p:cViewPr>
      <p:guideLst>
        <p:guide orient="horz" pos="3147"/>
        <p:guide pos="216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9375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569CE4-F5CD-4A83-9928-DB155E13DCB1}" type="datetimeFigureOut">
              <a:rPr lang="it-IT"/>
              <a:pPr/>
              <a:t>24/03/2012</a:t>
            </a:fld>
            <a:endParaRPr lang="it-IT"/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D3AD48-6338-4900-B759-E43E597FA243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defTabSz="963613">
              <a:defRPr sz="1300">
                <a:latin typeface="Calibri" pitchFamily="34" charset="0"/>
              </a:defRPr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9375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Calibri" pitchFamily="34" charset="0"/>
              </a:defRPr>
            </a:lvl1pPr>
          </a:lstStyle>
          <a:p>
            <a:fld id="{5D057A40-87B6-40A8-9C97-661D012FDF17}" type="datetimeFigureOut">
              <a:rPr lang="it-IT"/>
              <a:pPr/>
              <a:t>24/03/2012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49300"/>
            <a:ext cx="4995863" cy="3746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7388" y="4746625"/>
            <a:ext cx="5492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t-I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defTabSz="963613">
              <a:defRPr sz="1300">
                <a:latin typeface="Calibri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Calibri" pitchFamily="34" charset="0"/>
              </a:defRPr>
            </a:lvl1pPr>
          </a:lstStyle>
          <a:p>
            <a:fld id="{20096066-3811-4BF4-BB36-4C1D679497A4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 txBox="1">
            <a:spLocks noGrp="1" noChangeArrowheads="1"/>
          </p:cNvSpPr>
          <p:nvPr/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32" tIns="48166" rIns="96332" bIns="48166" anchor="b"/>
          <a:lstStyle/>
          <a:p>
            <a:pPr algn="r" defTabSz="963613"/>
            <a:fld id="{33CB8247-82E6-4974-9BEE-C981E892C95E}" type="slidenum">
              <a:rPr lang="it-IT" sz="1300">
                <a:solidFill>
                  <a:srgbClr val="000000"/>
                </a:solidFill>
                <a:latin typeface="Calibri" pitchFamily="34" charset="0"/>
              </a:rPr>
              <a:pPr algn="r" defTabSz="963613"/>
              <a:t>26</a:t>
            </a:fld>
            <a:endParaRPr lang="it-IT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5038"/>
            <a:ext cx="5038725" cy="4497387"/>
          </a:xfrm>
        </p:spPr>
        <p:txBody>
          <a:bodyPr/>
          <a:lstStyle/>
          <a:p>
            <a:pPr marL="152400" indent="-152400">
              <a:lnSpc>
                <a:spcPct val="80000"/>
              </a:lnSpc>
              <a:spcBef>
                <a:spcPct val="0"/>
              </a:spcBef>
            </a:pPr>
            <a:endParaRPr lang="en-US" altLang="ko-KR" sz="400" smtClean="0">
              <a:ea typeface="굴림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 txBox="1">
            <a:spLocks noGrp="1" noChangeArrowheads="1"/>
          </p:cNvSpPr>
          <p:nvPr/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32" tIns="48166" rIns="96332" bIns="48166" anchor="b"/>
          <a:lstStyle/>
          <a:p>
            <a:pPr algn="r" defTabSz="960438"/>
            <a:fld id="{9D83CCFB-E302-4529-8C7A-10123D8D405A}" type="slidenum">
              <a:rPr lang="en-GB" sz="1300">
                <a:solidFill>
                  <a:srgbClr val="000000"/>
                </a:solidFill>
                <a:latin typeface="Calibri" pitchFamily="34" charset="0"/>
              </a:rPr>
              <a:pPr algn="r" defTabSz="960438"/>
              <a:t>27</a:t>
            </a:fld>
            <a:endParaRPr lang="en-GB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746625"/>
            <a:ext cx="5035550" cy="44958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1388" y="749300"/>
            <a:ext cx="4999037" cy="3749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Rectangle 3"/>
          <p:cNvSpPr>
            <a:spLocks noGrp="1"/>
          </p:cNvSpPr>
          <p:nvPr>
            <p:ph type="body" idx="1"/>
          </p:nvPr>
        </p:nvSpPr>
        <p:spPr>
          <a:xfrm>
            <a:off x="915988" y="4748213"/>
            <a:ext cx="5035550" cy="4494212"/>
          </a:xfrm>
        </p:spPr>
        <p:txBody>
          <a:bodyPr/>
          <a:lstStyle/>
          <a:p>
            <a:endParaRPr lang="en-GB" smtClean="0"/>
          </a:p>
        </p:txBody>
      </p:sp>
      <p:grpSp>
        <p:nvGrpSpPr>
          <p:cNvPr id="123907" name="Group 4"/>
          <p:cNvGrpSpPr>
            <a:grpSpLocks/>
          </p:cNvGrpSpPr>
          <p:nvPr/>
        </p:nvGrpSpPr>
        <p:grpSpPr bwMode="auto">
          <a:xfrm>
            <a:off x="903288" y="7416800"/>
            <a:ext cx="5102225" cy="1963738"/>
            <a:chOff x="552" y="4592"/>
            <a:chExt cx="3122" cy="1216"/>
          </a:xfrm>
        </p:grpSpPr>
        <p:sp>
          <p:nvSpPr>
            <p:cNvPr id="123908" name="Rectangle 5"/>
            <p:cNvSpPr>
              <a:spLocks noChangeArrowheads="1"/>
            </p:cNvSpPr>
            <p:nvPr/>
          </p:nvSpPr>
          <p:spPr bwMode="auto">
            <a:xfrm>
              <a:off x="565" y="4592"/>
              <a:ext cx="3109" cy="1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472" tIns="48736" rIns="97472" bIns="48736"/>
            <a:lstStyle/>
            <a:p>
              <a:pPr defTabSz="979488" eaLnBrk="0" hangingPunct="0">
                <a:spcBef>
                  <a:spcPct val="50000"/>
                </a:spcBef>
              </a:pPr>
              <a:r>
                <a:rPr lang="en-GB" sz="1200">
                  <a:solidFill>
                    <a:srgbClr val="541C82"/>
                  </a:solidFill>
                </a:rPr>
                <a:t>Notes.</a:t>
              </a:r>
            </a:p>
            <a:p>
              <a:pPr defTabSz="979488" eaLnBrk="0" hangingPunct="0">
                <a:spcBef>
                  <a:spcPct val="50000"/>
                </a:spcBef>
              </a:pPr>
              <a:endParaRPr lang="en-GB" sz="1200">
                <a:solidFill>
                  <a:srgbClr val="541C82"/>
                </a:solidFill>
              </a:endParaRPr>
            </a:p>
          </p:txBody>
        </p:sp>
        <p:sp>
          <p:nvSpPr>
            <p:cNvPr id="123909" name="Line 6"/>
            <p:cNvSpPr>
              <a:spLocks noChangeShapeType="1"/>
            </p:cNvSpPr>
            <p:nvPr/>
          </p:nvSpPr>
          <p:spPr bwMode="auto">
            <a:xfrm>
              <a:off x="552" y="4832"/>
              <a:ext cx="3096" cy="0"/>
            </a:xfrm>
            <a:prstGeom prst="line">
              <a:avLst/>
            </a:prstGeom>
            <a:noFill/>
            <a:ln w="9525">
              <a:solidFill>
                <a:srgbClr val="541C8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910" name="Line 7"/>
            <p:cNvSpPr>
              <a:spLocks noChangeShapeType="1"/>
            </p:cNvSpPr>
            <p:nvPr/>
          </p:nvSpPr>
          <p:spPr bwMode="auto">
            <a:xfrm>
              <a:off x="552" y="4994"/>
              <a:ext cx="3096" cy="0"/>
            </a:xfrm>
            <a:prstGeom prst="line">
              <a:avLst/>
            </a:prstGeom>
            <a:noFill/>
            <a:ln w="9525">
              <a:solidFill>
                <a:srgbClr val="541C8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911" name="Line 8"/>
            <p:cNvSpPr>
              <a:spLocks noChangeShapeType="1"/>
            </p:cNvSpPr>
            <p:nvPr/>
          </p:nvSpPr>
          <p:spPr bwMode="auto">
            <a:xfrm>
              <a:off x="552" y="5157"/>
              <a:ext cx="3096" cy="0"/>
            </a:xfrm>
            <a:prstGeom prst="line">
              <a:avLst/>
            </a:prstGeom>
            <a:noFill/>
            <a:ln w="9525">
              <a:solidFill>
                <a:srgbClr val="541C8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912" name="Line 9"/>
            <p:cNvSpPr>
              <a:spLocks noChangeShapeType="1"/>
            </p:cNvSpPr>
            <p:nvPr/>
          </p:nvSpPr>
          <p:spPr bwMode="auto">
            <a:xfrm>
              <a:off x="552" y="5320"/>
              <a:ext cx="3096" cy="0"/>
            </a:xfrm>
            <a:prstGeom prst="line">
              <a:avLst/>
            </a:prstGeom>
            <a:noFill/>
            <a:ln w="9525">
              <a:solidFill>
                <a:srgbClr val="541C8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913" name="Line 10"/>
            <p:cNvSpPr>
              <a:spLocks noChangeShapeType="1"/>
            </p:cNvSpPr>
            <p:nvPr/>
          </p:nvSpPr>
          <p:spPr bwMode="auto">
            <a:xfrm>
              <a:off x="552" y="5482"/>
              <a:ext cx="3096" cy="0"/>
            </a:xfrm>
            <a:prstGeom prst="line">
              <a:avLst/>
            </a:prstGeom>
            <a:noFill/>
            <a:ln w="9525">
              <a:solidFill>
                <a:srgbClr val="541C8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914" name="Line 11"/>
            <p:cNvSpPr>
              <a:spLocks noChangeShapeType="1"/>
            </p:cNvSpPr>
            <p:nvPr/>
          </p:nvSpPr>
          <p:spPr bwMode="auto">
            <a:xfrm>
              <a:off x="552" y="5645"/>
              <a:ext cx="3096" cy="0"/>
            </a:xfrm>
            <a:prstGeom prst="line">
              <a:avLst/>
            </a:prstGeom>
            <a:noFill/>
            <a:ln w="9525">
              <a:solidFill>
                <a:srgbClr val="541C8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915" name="Line 12"/>
            <p:cNvSpPr>
              <a:spLocks noChangeShapeType="1"/>
            </p:cNvSpPr>
            <p:nvPr/>
          </p:nvSpPr>
          <p:spPr bwMode="auto">
            <a:xfrm>
              <a:off x="552" y="5808"/>
              <a:ext cx="3096" cy="0"/>
            </a:xfrm>
            <a:prstGeom prst="line">
              <a:avLst/>
            </a:prstGeom>
            <a:noFill/>
            <a:ln w="9525">
              <a:solidFill>
                <a:srgbClr val="541C8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1388" y="749300"/>
            <a:ext cx="4999037" cy="3749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Rectangle 3"/>
          <p:cNvSpPr>
            <a:spLocks noGrp="1"/>
          </p:cNvSpPr>
          <p:nvPr>
            <p:ph type="body" idx="1"/>
          </p:nvPr>
        </p:nvSpPr>
        <p:spPr>
          <a:xfrm>
            <a:off x="915988" y="4748213"/>
            <a:ext cx="5035550" cy="4494212"/>
          </a:xfrm>
        </p:spPr>
        <p:txBody>
          <a:bodyPr/>
          <a:lstStyle/>
          <a:p>
            <a:endParaRPr lang="en-GB" smtClean="0"/>
          </a:p>
        </p:txBody>
      </p:sp>
      <p:grpSp>
        <p:nvGrpSpPr>
          <p:cNvPr id="125955" name="Group 4"/>
          <p:cNvGrpSpPr>
            <a:grpSpLocks/>
          </p:cNvGrpSpPr>
          <p:nvPr/>
        </p:nvGrpSpPr>
        <p:grpSpPr bwMode="auto">
          <a:xfrm>
            <a:off x="903288" y="7416800"/>
            <a:ext cx="5102225" cy="1963738"/>
            <a:chOff x="552" y="4592"/>
            <a:chExt cx="3122" cy="1216"/>
          </a:xfrm>
        </p:grpSpPr>
        <p:sp>
          <p:nvSpPr>
            <p:cNvPr id="125956" name="Rectangle 5"/>
            <p:cNvSpPr>
              <a:spLocks noChangeArrowheads="1"/>
            </p:cNvSpPr>
            <p:nvPr/>
          </p:nvSpPr>
          <p:spPr bwMode="auto">
            <a:xfrm>
              <a:off x="565" y="4592"/>
              <a:ext cx="3109" cy="1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472" tIns="48736" rIns="97472" bIns="48736"/>
            <a:lstStyle/>
            <a:p>
              <a:pPr defTabSz="979488" eaLnBrk="0" hangingPunct="0">
                <a:spcBef>
                  <a:spcPct val="50000"/>
                </a:spcBef>
              </a:pPr>
              <a:r>
                <a:rPr lang="en-GB" sz="1200">
                  <a:solidFill>
                    <a:srgbClr val="541C82"/>
                  </a:solidFill>
                </a:rPr>
                <a:t>Notes.</a:t>
              </a:r>
            </a:p>
            <a:p>
              <a:pPr defTabSz="979488" eaLnBrk="0" hangingPunct="0">
                <a:spcBef>
                  <a:spcPct val="50000"/>
                </a:spcBef>
              </a:pPr>
              <a:endParaRPr lang="en-GB" sz="1200">
                <a:solidFill>
                  <a:srgbClr val="541C82"/>
                </a:solidFill>
              </a:endParaRPr>
            </a:p>
          </p:txBody>
        </p:sp>
        <p:sp>
          <p:nvSpPr>
            <p:cNvPr id="125957" name="Line 6"/>
            <p:cNvSpPr>
              <a:spLocks noChangeShapeType="1"/>
            </p:cNvSpPr>
            <p:nvPr/>
          </p:nvSpPr>
          <p:spPr bwMode="auto">
            <a:xfrm>
              <a:off x="552" y="4832"/>
              <a:ext cx="3096" cy="0"/>
            </a:xfrm>
            <a:prstGeom prst="line">
              <a:avLst/>
            </a:prstGeom>
            <a:noFill/>
            <a:ln w="9525">
              <a:solidFill>
                <a:srgbClr val="541C8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958" name="Line 7"/>
            <p:cNvSpPr>
              <a:spLocks noChangeShapeType="1"/>
            </p:cNvSpPr>
            <p:nvPr/>
          </p:nvSpPr>
          <p:spPr bwMode="auto">
            <a:xfrm>
              <a:off x="552" y="4994"/>
              <a:ext cx="3096" cy="0"/>
            </a:xfrm>
            <a:prstGeom prst="line">
              <a:avLst/>
            </a:prstGeom>
            <a:noFill/>
            <a:ln w="9525">
              <a:solidFill>
                <a:srgbClr val="541C8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959" name="Line 8"/>
            <p:cNvSpPr>
              <a:spLocks noChangeShapeType="1"/>
            </p:cNvSpPr>
            <p:nvPr/>
          </p:nvSpPr>
          <p:spPr bwMode="auto">
            <a:xfrm>
              <a:off x="552" y="5157"/>
              <a:ext cx="3096" cy="0"/>
            </a:xfrm>
            <a:prstGeom prst="line">
              <a:avLst/>
            </a:prstGeom>
            <a:noFill/>
            <a:ln w="9525">
              <a:solidFill>
                <a:srgbClr val="541C8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960" name="Line 9"/>
            <p:cNvSpPr>
              <a:spLocks noChangeShapeType="1"/>
            </p:cNvSpPr>
            <p:nvPr/>
          </p:nvSpPr>
          <p:spPr bwMode="auto">
            <a:xfrm>
              <a:off x="552" y="5320"/>
              <a:ext cx="3096" cy="0"/>
            </a:xfrm>
            <a:prstGeom prst="line">
              <a:avLst/>
            </a:prstGeom>
            <a:noFill/>
            <a:ln w="9525">
              <a:solidFill>
                <a:srgbClr val="541C8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961" name="Line 10"/>
            <p:cNvSpPr>
              <a:spLocks noChangeShapeType="1"/>
            </p:cNvSpPr>
            <p:nvPr/>
          </p:nvSpPr>
          <p:spPr bwMode="auto">
            <a:xfrm>
              <a:off x="552" y="5482"/>
              <a:ext cx="3096" cy="0"/>
            </a:xfrm>
            <a:prstGeom prst="line">
              <a:avLst/>
            </a:prstGeom>
            <a:noFill/>
            <a:ln w="9525">
              <a:solidFill>
                <a:srgbClr val="541C8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962" name="Line 11"/>
            <p:cNvSpPr>
              <a:spLocks noChangeShapeType="1"/>
            </p:cNvSpPr>
            <p:nvPr/>
          </p:nvSpPr>
          <p:spPr bwMode="auto">
            <a:xfrm>
              <a:off x="552" y="5645"/>
              <a:ext cx="3096" cy="0"/>
            </a:xfrm>
            <a:prstGeom prst="line">
              <a:avLst/>
            </a:prstGeom>
            <a:noFill/>
            <a:ln w="9525">
              <a:solidFill>
                <a:srgbClr val="541C8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963" name="Line 12"/>
            <p:cNvSpPr>
              <a:spLocks noChangeShapeType="1"/>
            </p:cNvSpPr>
            <p:nvPr/>
          </p:nvSpPr>
          <p:spPr bwMode="auto">
            <a:xfrm>
              <a:off x="552" y="5808"/>
              <a:ext cx="3096" cy="0"/>
            </a:xfrm>
            <a:prstGeom prst="line">
              <a:avLst/>
            </a:prstGeom>
            <a:noFill/>
            <a:ln w="9525">
              <a:solidFill>
                <a:srgbClr val="541C8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8"/>
          <p:cNvSpPr txBox="1">
            <a:spLocks noGrp="1" noChangeArrowheads="1"/>
          </p:cNvSpPr>
          <p:nvPr/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32" tIns="48166" rIns="96332" bIns="48166" anchor="b"/>
          <a:lstStyle/>
          <a:p>
            <a:pPr algn="r" defTabSz="963613"/>
            <a:fld id="{437C6F70-B888-4401-9075-60038C6C2161}" type="slidenum">
              <a:rPr lang="en-US" sz="1300">
                <a:latin typeface="Calibri" pitchFamily="34" charset="0"/>
              </a:rPr>
              <a:pPr algn="r" defTabSz="963613"/>
              <a:t>12</a:t>
            </a:fld>
            <a:endParaRPr lang="en-US" sz="1300">
              <a:latin typeface="Calibri" pitchFamily="34" charset="0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it-IT" smtClean="0"/>
              <a:t>Gli asmatici che iniziavano il trattamento con la combinazione Fluticasone/SALM avevano una minore probabilità di cambiare  terapia a causa del cattivo controllo dell’asma rispetto a quelli in trattamento con il solo ICS o con LABA</a:t>
            </a:r>
          </a:p>
          <a:p>
            <a:pPr eaLnBrk="1" hangingPunct="1">
              <a:spcBef>
                <a:spcPct val="0"/>
              </a:spcBef>
            </a:pPr>
            <a:endParaRPr lang="it-IT" smtClean="0"/>
          </a:p>
          <a:p>
            <a:pPr eaLnBrk="1" hangingPunct="1">
              <a:spcBef>
                <a:spcPct val="0"/>
              </a:spcBef>
            </a:pPr>
            <a:r>
              <a:rPr lang="it-IT" smtClean="0"/>
              <a:t>Alla fine del periodo di osservazione rimanevano nello studio: </a:t>
            </a:r>
          </a:p>
          <a:p>
            <a:pPr eaLnBrk="1" hangingPunct="1">
              <a:spcBef>
                <a:spcPct val="0"/>
              </a:spcBef>
            </a:pPr>
            <a:r>
              <a:rPr lang="it-IT" smtClean="0"/>
              <a:t>il 73 % (168/229) degli asmatici trattati con l’associazione SALM/FP</a:t>
            </a:r>
          </a:p>
          <a:p>
            <a:pPr eaLnBrk="1" hangingPunct="1">
              <a:spcBef>
                <a:spcPct val="0"/>
              </a:spcBef>
            </a:pPr>
            <a:r>
              <a:rPr lang="it-IT" smtClean="0"/>
              <a:t>Il 21% (49/229)degli asmatici trattati con FP</a:t>
            </a:r>
          </a:p>
          <a:p>
            <a:pPr eaLnBrk="1" hangingPunct="1">
              <a:spcBef>
                <a:spcPct val="0"/>
              </a:spcBef>
            </a:pPr>
            <a:r>
              <a:rPr lang="it-IT" smtClean="0"/>
              <a:t>Il 5 %(12/229) degli asmatici trattati con SALM</a:t>
            </a:r>
          </a:p>
          <a:p>
            <a:pPr eaLnBrk="1" hangingPunct="1">
              <a:spcBef>
                <a:spcPct val="0"/>
              </a:spcBef>
            </a:pPr>
            <a:endParaRPr lang="it-IT" smtClean="0"/>
          </a:p>
          <a:p>
            <a:pPr eaLnBrk="1" hangingPunct="1">
              <a:spcBef>
                <a:spcPct val="0"/>
              </a:spcBef>
            </a:pPr>
            <a:r>
              <a:rPr lang="it-IT" smtClean="0"/>
              <a:t>I dati di questo studio mettono in evidenza che: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b="1" smtClean="0"/>
              <a:t>gli asmatici che iniziavano il trattati con l’associazione SALM/FP avevano meno probabilità di richiedere un aumento del dosaggio del farmaco rispetto agli asmatici trattati con FP o SALM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smtClean="0"/>
              <a:t>solo il 21% degli asmatici trattati con FP e il 5% di quelli trattati con SALM raggiungevano il controllo.</a:t>
            </a:r>
          </a:p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Progressiva riduzione della riserva ventilatoria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3"/>
          <p:cNvSpPr txBox="1">
            <a:spLocks noGrp="1" noChangeArrowheads="1"/>
          </p:cNvSpPr>
          <p:nvPr/>
        </p:nvSpPr>
        <p:spPr bwMode="auto">
          <a:xfrm>
            <a:off x="3889375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32" tIns="48166" rIns="96332" bIns="48166"/>
          <a:lstStyle/>
          <a:p>
            <a:pPr algn="r" defTabSz="960438"/>
            <a:fld id="{5231AD32-CB33-4A75-92E5-A595D50BAAFA}" type="datetime8">
              <a:rPr lang="en-GB" sz="1300">
                <a:solidFill>
                  <a:srgbClr val="000000"/>
                </a:solidFill>
                <a:latin typeface="Calibri" pitchFamily="34" charset="0"/>
              </a:rPr>
              <a:pPr algn="r" defTabSz="960438"/>
              <a:t>24/03/2012 12:43</a:t>
            </a:fld>
            <a:endParaRPr lang="en-GB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5410" name="Rectangle 7"/>
          <p:cNvSpPr txBox="1">
            <a:spLocks noGrp="1" noChangeArrowheads="1"/>
          </p:cNvSpPr>
          <p:nvPr/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32" tIns="48166" rIns="96332" bIns="48166" anchor="b"/>
          <a:lstStyle/>
          <a:p>
            <a:pPr algn="r" defTabSz="960438"/>
            <a:fld id="{151D9A62-26BE-41B7-BC31-556C8C6F4E90}" type="slidenum">
              <a:rPr lang="en-GB" sz="1300">
                <a:solidFill>
                  <a:srgbClr val="000000"/>
                </a:solidFill>
                <a:latin typeface="Calibri" pitchFamily="34" charset="0"/>
              </a:rPr>
              <a:pPr algn="r" defTabSz="960438"/>
              <a:t>25</a:t>
            </a:fld>
            <a:endParaRPr lang="en-GB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2" name="Rectangle 3"/>
          <p:cNvSpPr>
            <a:spLocks noChangeArrowheads="1"/>
          </p:cNvSpPr>
          <p:nvPr/>
        </p:nvSpPr>
        <p:spPr bwMode="auto">
          <a:xfrm>
            <a:off x="817563" y="4748213"/>
            <a:ext cx="5148262" cy="51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71" tIns="48335" rIns="96671" bIns="48335"/>
          <a:lstStyle/>
          <a:p>
            <a:pPr marL="190500" indent="-190500" defTabSz="200025" eaLnBrk="0" hangingPunct="0">
              <a:spcAft>
                <a:spcPct val="20000"/>
              </a:spcAft>
            </a:pPr>
            <a:r>
              <a:rPr lang="en-GB" sz="1100">
                <a:solidFill>
                  <a:srgbClr val="000000"/>
                </a:solidFill>
              </a:rPr>
              <a:t>Moderate exacerbations are defined as those which require treatment with systemic corticosteroids and/or antibiotics; severe exacerbations are defined as those which require hospitalisation. The exacerbation rate was calculated as the total number of moderate and/or severe exacerbations experienced by a patient during the treatment period.</a:t>
            </a:r>
          </a:p>
          <a:p>
            <a:pPr marL="190500" indent="-190500" defTabSz="200025" eaLnBrk="0" hangingPunct="0">
              <a:spcAft>
                <a:spcPct val="20000"/>
              </a:spcAft>
            </a:pPr>
            <a:r>
              <a:rPr lang="en-GB" sz="1100">
                <a:solidFill>
                  <a:srgbClr val="000000"/>
                </a:solidFill>
              </a:rPr>
              <a:t>The number of exacerbations was analysed using a generalised linear model, assuming the Negative Binomial distribution, with time on treatment as an offset variable. The model included adjustments for the effects of smoking status, age, gender, baseline FEV</a:t>
            </a:r>
            <a:r>
              <a:rPr lang="en-GB" sz="1100" baseline="-25000">
                <a:solidFill>
                  <a:srgbClr val="000000"/>
                </a:solidFill>
              </a:rPr>
              <a:t>1</a:t>
            </a:r>
            <a:r>
              <a:rPr lang="en-GB" sz="1100">
                <a:solidFill>
                  <a:srgbClr val="000000"/>
                </a:solidFill>
              </a:rPr>
              <a:t>, number of exacerbations reported in the 12 months prior to screening, and region.</a:t>
            </a:r>
          </a:p>
          <a:p>
            <a:pPr marL="190500" indent="-190500" defTabSz="200025" eaLnBrk="0" hangingPunct="0">
              <a:spcAft>
                <a:spcPct val="20000"/>
              </a:spcAft>
            </a:pPr>
            <a:r>
              <a:rPr lang="en-GB" sz="1100">
                <a:solidFill>
                  <a:srgbClr val="000000"/>
                </a:solidFill>
              </a:rPr>
              <a:t>SALM/FP significantly lowered the rate of moderate/severe exacerbations compared with placebo (25% reduction, p &lt; 0.001), SALM (12% reduction, p = 0.002) and FP (9% reduction, p = 0.024). SALM and FP also had significantly lower exacerbation rates than placebo (15%, p &lt; 0.001 and 18%, p &lt; 0.001, respectively).</a:t>
            </a:r>
          </a:p>
          <a:p>
            <a:pPr marL="190500" indent="-190500" defTabSz="200025" eaLnBrk="0" hangingPunct="0">
              <a:spcAft>
                <a:spcPct val="20000"/>
              </a:spcAft>
            </a:pPr>
            <a:r>
              <a:rPr lang="en-GB" sz="1100">
                <a:solidFill>
                  <a:srgbClr val="000000"/>
                </a:solidFill>
              </a:rPr>
              <a:t>SALM/FP reduced the rate of moderate-to-severe exacerbations to a much greater extent than placebo or either of the component monotherapies.</a:t>
            </a:r>
          </a:p>
          <a:p>
            <a:pPr marL="190500" indent="-190500" defTabSz="200025" eaLnBrk="0" hangingPunct="0">
              <a:spcAft>
                <a:spcPct val="20000"/>
              </a:spcAft>
            </a:pPr>
            <a:r>
              <a:rPr lang="en-GB" sz="1100">
                <a:solidFill>
                  <a:srgbClr val="000000"/>
                </a:solidFill>
              </a:rPr>
              <a:t>Exacerbations and hospitalisations predict the risk of dying from COPD over 5 years.</a:t>
            </a:r>
            <a:r>
              <a:rPr lang="en-GB" sz="1100" baseline="30000">
                <a:solidFill>
                  <a:srgbClr val="000000"/>
                </a:solidFill>
              </a:rPr>
              <a:t>1</a:t>
            </a:r>
            <a:endParaRPr lang="en-GB" sz="1100">
              <a:solidFill>
                <a:srgbClr val="000000"/>
              </a:solidFill>
            </a:endParaRPr>
          </a:p>
          <a:p>
            <a:pPr marL="190500" indent="-190500" defTabSz="200025" eaLnBrk="0" hangingPunct="0">
              <a:spcAft>
                <a:spcPct val="20000"/>
              </a:spcAft>
            </a:pPr>
            <a:endParaRPr lang="en-GB" sz="1100" b="1">
              <a:solidFill>
                <a:srgbClr val="000000"/>
              </a:solidFill>
            </a:endParaRPr>
          </a:p>
          <a:p>
            <a:pPr marL="190500" indent="-190500" defTabSz="200025" eaLnBrk="0" hangingPunct="0">
              <a:spcAft>
                <a:spcPct val="20000"/>
              </a:spcAft>
            </a:pPr>
            <a:r>
              <a:rPr lang="en-GB" sz="1100" b="1">
                <a:solidFill>
                  <a:srgbClr val="000000"/>
                </a:solidFill>
              </a:rPr>
              <a:t>Reference</a:t>
            </a:r>
          </a:p>
          <a:p>
            <a:pPr marL="190500" indent="-190500" defTabSz="200025" eaLnBrk="0" hangingPunct="0">
              <a:spcAft>
                <a:spcPct val="20000"/>
              </a:spcAft>
            </a:pPr>
            <a:r>
              <a:rPr lang="en-GB" sz="1100">
                <a:solidFill>
                  <a:srgbClr val="000000"/>
                </a:solidFill>
              </a:rPr>
              <a:t>Soler-Cataluna JJ, Martinez-Garcia MA, Roman Sanchez P, et al. Severe acute exacerbations and mortality in patients with chronic obstructive pulmonary disease. Thorax 2005;60:925–31.</a:t>
            </a:r>
          </a:p>
        </p:txBody>
      </p:sp>
      <p:sp>
        <p:nvSpPr>
          <p:cNvPr id="14541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7388" y="4748213"/>
            <a:ext cx="5492750" cy="4494212"/>
          </a:xfrm>
        </p:spPr>
        <p:txBody>
          <a:bodyPr/>
          <a:lstStyle/>
          <a:p>
            <a:pPr marL="401638" lvl="1" indent="-236538">
              <a:spcBef>
                <a:spcPct val="0"/>
              </a:spcBef>
            </a:pPr>
            <a:endParaRPr lang="it-IT" sz="100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827E4-6819-4255-AA09-06E651631E63}" type="datetimeFigureOut">
              <a:rPr lang="it-IT"/>
              <a:pPr>
                <a:defRPr/>
              </a:pPr>
              <a:t>24/03/2012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1450-57E8-4E67-8D7D-A7F418A4D1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E187F-1D5B-4A79-B79D-49D5360E4D89}" type="datetimeFigureOut">
              <a:rPr lang="it-IT"/>
              <a:pPr>
                <a:defRPr/>
              </a:pPr>
              <a:t>24/03/2012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CDEBB-7663-4480-82BB-62919E7E74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3E4A1-68D8-440F-9E60-0F2C89C9B1C3}" type="datetimeFigureOut">
              <a:rPr lang="it-IT"/>
              <a:pPr>
                <a:defRPr/>
              </a:pPr>
              <a:t>24/03/2012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FAF79-4ABF-41E1-BBBA-8F4D98AA59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D0CA6-2A28-4AA9-BB48-5AD70615AD91}" type="datetimeFigureOut">
              <a:rPr lang="it-IT"/>
              <a:pPr>
                <a:defRPr/>
              </a:pPr>
              <a:t>24/03/2012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682FE-ACB6-41CF-8F67-834CD1FBB3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ADC6E-6499-4C7B-83CB-0C4C4855E1E6}" type="datetimeFigureOut">
              <a:rPr lang="it-IT"/>
              <a:pPr>
                <a:defRPr/>
              </a:pPr>
              <a:t>24/03/2012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CC5A5-62D4-4D94-8226-8CDFE6296E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DC64F-0247-4225-9B41-863476E1D777}" type="datetimeFigureOut">
              <a:rPr lang="it-IT"/>
              <a:pPr>
                <a:defRPr/>
              </a:pPr>
              <a:t>24/03/2012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ADFBF-5797-4E98-8B98-5129679F89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DA502-3D15-4E45-99AF-3475BDB69CC4}" type="datetimeFigureOut">
              <a:rPr lang="it-IT"/>
              <a:pPr>
                <a:defRPr/>
              </a:pPr>
              <a:t>24/03/2012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ABAE1-8BE9-4707-990E-3E3C998715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0320E-89BC-4CBF-B5B4-221AAB8D6B12}" type="datetimeFigureOut">
              <a:rPr lang="it-IT"/>
              <a:pPr>
                <a:defRPr/>
              </a:pPr>
              <a:t>24/03/2012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0A586-5E9D-40FB-8DE0-A068B952DF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54C7C-62C3-40B5-843F-D8B2A90DDC8B}" type="datetimeFigureOut">
              <a:rPr lang="it-IT"/>
              <a:pPr>
                <a:defRPr/>
              </a:pPr>
              <a:t>24/03/2012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BE048-3E47-45AE-BC33-966289FC44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5D23D-022D-44D3-B1C5-40FD23FBA8B2}" type="datetimeFigureOut">
              <a:rPr lang="it-IT"/>
              <a:pPr>
                <a:defRPr/>
              </a:pPr>
              <a:t>24/03/2012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FC769-5C69-4C7B-8590-B42EF44C2B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A7F68-C304-455A-9497-93DE0AA33FAC}" type="datetimeFigureOut">
              <a:rPr lang="it-IT"/>
              <a:pPr>
                <a:defRPr/>
              </a:pPr>
              <a:t>24/03/2012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EED6A-D127-4425-9C2B-EDE8037C2A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E9C63-40D8-4DAD-9C3C-A576C218E0B5}" type="datetimeFigureOut">
              <a:rPr lang="it-IT"/>
              <a:pPr>
                <a:defRPr/>
              </a:pPr>
              <a:t>24/03/2012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40619-51C6-4A94-8F9A-877F33231F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E3B1B-D0BB-46E3-892F-2E68F192535D}" type="datetimeFigureOut">
              <a:rPr lang="it-IT"/>
              <a:pPr>
                <a:defRPr/>
              </a:pPr>
              <a:t>24/03/2012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E52A0-6850-4EEC-8FB5-5B686A349A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50161-8E8F-4A48-AD3F-B7BE3B87BD77}" type="datetimeFigureOut">
              <a:rPr lang="it-IT"/>
              <a:pPr>
                <a:defRPr/>
              </a:pPr>
              <a:t>24/03/2012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D096F-D88D-49D3-A8B3-6EBE2FCCE1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C0EE5-BEAE-4C69-9134-E9D67008CBAF}" type="datetimeFigureOut">
              <a:rPr lang="it-IT"/>
              <a:pPr>
                <a:defRPr/>
              </a:pPr>
              <a:t>24/03/2012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F3F43-D163-4B83-A7DC-8D0AEEAC40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346C3-F330-4C1C-B133-BF8847BFEB35}" type="datetimeFigureOut">
              <a:rPr lang="it-IT"/>
              <a:pPr>
                <a:defRPr/>
              </a:pPr>
              <a:t>24/03/2012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AA2E6-0BF9-4323-BFC2-79AE0D86CC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E82E0-957F-4BCC-9984-77B8C834DC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581-3431-4335-8533-7D3277C768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DF1AE-8C32-4123-9A30-F9CAEE80A8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CBEEF-B9DF-42C8-8B80-7D99ACD140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58323-1A65-45A2-85F4-C861C39865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BEA5A-7356-4C57-8B6C-36AF4DE8F8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610A7-F466-4249-A32B-EB5E56398AC2}" type="datetimeFigureOut">
              <a:rPr lang="it-IT"/>
              <a:pPr>
                <a:defRPr/>
              </a:pPr>
              <a:t>24/03/2012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AA4F3-84CA-48C0-9DFF-691278CE06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57038-A08A-4ECE-8427-F8440A32DF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39CC4-CCD5-4072-AE51-8606C0283C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E4D6D-95EA-4A6A-A824-BCD9B86EC3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509A9-D0A8-4FA2-BD89-3F7A8C4E0A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F2109-AAAF-46EC-BAE3-BF727C57F7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CB013-03FF-4C18-B2F7-6DF1D86B75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7C590-95B6-4EB5-B5F1-A28A18C129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92189-8B84-42BF-8843-E6B00851C4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F9F92-C7D5-48E9-9022-C689042B42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AFC00-FE4F-4ABD-92B6-BADBBE2774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FA886-1281-4A7B-80B7-9FF2DC99527E}" type="datetimeFigureOut">
              <a:rPr lang="it-IT"/>
              <a:pPr>
                <a:defRPr/>
              </a:pPr>
              <a:t>24/03/2012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C9518-D1BA-4171-830C-B5C38A6703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2484438" y="1916113"/>
            <a:ext cx="4175125" cy="2657475"/>
            <a:chOff x="861" y="391"/>
            <a:chExt cx="4423" cy="2815"/>
          </a:xfrm>
        </p:grpSpPr>
        <p:sp>
          <p:nvSpPr>
            <p:cNvPr id="5" name="Oval 6"/>
            <p:cNvSpPr>
              <a:spLocks noChangeArrowheads="1"/>
            </p:cNvSpPr>
            <p:nvPr userDrawn="1"/>
          </p:nvSpPr>
          <p:spPr bwMode="auto">
            <a:xfrm>
              <a:off x="1080" y="643"/>
              <a:ext cx="3984" cy="23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it-IT" sz="1400">
                <a:solidFill>
                  <a:srgbClr val="FFFFFF"/>
                </a:solidFill>
                <a:latin typeface="+mn-lt"/>
              </a:endParaRPr>
            </a:p>
          </p:txBody>
        </p:sp>
        <p:pic>
          <p:nvPicPr>
            <p:cNvPr id="6" name="Picture 7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1" y="391"/>
              <a:ext cx="4423" cy="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8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4188" y="192088"/>
            <a:ext cx="7810500" cy="80645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8650" y="4664075"/>
            <a:ext cx="6402388" cy="1482725"/>
          </a:xfrm>
        </p:spPr>
        <p:txBody>
          <a:bodyPr lIns="17996" tIns="22494" rIns="17996" bIns="22494">
            <a:spAutoFit/>
          </a:bodyPr>
          <a:lstStyle>
            <a:lvl1pPr marL="0" indent="0">
              <a:buFont typeface="Wingdings" pitchFamily="2" charset="2"/>
              <a:buNone/>
              <a:defRPr sz="4100" b="1"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357313"/>
            <a:ext cx="39941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75" y="1357313"/>
            <a:ext cx="39941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EBEBA-66E3-423E-BDEA-6F2F45019F1F}" type="datetimeFigureOut">
              <a:rPr lang="it-IT"/>
              <a:pPr>
                <a:defRPr/>
              </a:pPr>
              <a:t>24/03/2012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0A80-369E-4E0B-B1C5-3F5D16C7C6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8963" y="192088"/>
            <a:ext cx="2170112" cy="5691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192088"/>
            <a:ext cx="6357938" cy="5691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192088"/>
            <a:ext cx="8675687" cy="804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28625" y="1357313"/>
            <a:ext cx="8140700" cy="4525962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</p:cSld>
  <p:clrMapOvr>
    <a:masterClrMapping/>
  </p:clrMapOvr>
  <p:transition spd="med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192088"/>
            <a:ext cx="8675687" cy="804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8625" y="1357313"/>
            <a:ext cx="399415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5175" y="1357313"/>
            <a:ext cx="399415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5175" y="3695700"/>
            <a:ext cx="399415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C92FF7C-3AA2-406E-B0EB-16611B069E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D401C54-468D-4AD2-B393-E1ADB9CECB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BD43066-918A-4E84-AB03-AC74D4FF38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275D7BF-E672-4D0A-A160-B6409992C7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925867E-E728-4928-B84B-C9CBFA3438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A008CC6-0B2D-4BF9-8B99-A0E85D2CE0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3B48797-EE01-4A37-B96D-F56841B1AB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1002C-56E8-42C2-A6A3-D2B1076CB3C5}" type="datetimeFigureOut">
              <a:rPr lang="it-IT"/>
              <a:pPr>
                <a:defRPr/>
              </a:pPr>
              <a:t>24/03/2012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5721D-A279-4E9A-B66F-52E9EF3B46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C9C145E-8E98-4982-B355-4B4AAC82AD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62A1DAB-7CD8-49FB-99DB-562627A216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EEED5DA-008F-4BD6-A878-42D5AB7A00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4A7F4F2-9925-463E-86C2-BBB616440A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4188" y="192088"/>
            <a:ext cx="7810500" cy="8064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31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8650" y="4664075"/>
            <a:ext cx="6402388" cy="1050925"/>
          </a:xfrm>
        </p:spPr>
        <p:txBody>
          <a:bodyPr lIns="18000" tIns="22500" rIns="18000" bIns="22500">
            <a:spAutoFit/>
          </a:bodyPr>
          <a:lstStyle>
            <a:lvl1pPr marL="0" indent="0">
              <a:buFont typeface="Wingdings" pitchFamily="2" charset="2"/>
              <a:buNone/>
              <a:defRPr b="1"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417638"/>
            <a:ext cx="3994150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75" y="1417638"/>
            <a:ext cx="3994150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D4E1C-C88D-4E9A-84A7-B78EBB2A09A5}" type="datetimeFigureOut">
              <a:rPr lang="it-IT"/>
              <a:pPr>
                <a:defRPr/>
              </a:pPr>
              <a:t>24/03/2012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484AA-3344-48BA-949A-01352643CB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7013" y="192088"/>
            <a:ext cx="2047875" cy="6138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192088"/>
            <a:ext cx="5995988" cy="6138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192088"/>
            <a:ext cx="8140700" cy="804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28625" y="1417638"/>
            <a:ext cx="8140700" cy="4913312"/>
          </a:xfrm>
        </p:spPr>
        <p:txBody>
          <a:bodyPr/>
          <a:lstStyle/>
          <a:p>
            <a:pPr lvl="0"/>
            <a:endParaRPr lang="fr-FR" noProof="0" dirty="0" smtClean="0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1463"/>
            <a:ext cx="7775575" cy="1176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90600" y="1685925"/>
            <a:ext cx="7762875" cy="41814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90600" y="271463"/>
            <a:ext cx="7775575" cy="1176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685925"/>
            <a:ext cx="3805238" cy="2014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48238" y="1685925"/>
            <a:ext cx="3805237" cy="2014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90600" y="3852863"/>
            <a:ext cx="3805238" cy="2014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8238" y="3852863"/>
            <a:ext cx="3805237" cy="2014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63C61-8E29-4168-968B-DC31921077D6}" type="datetimeFigureOut">
              <a:rPr lang="it-IT"/>
              <a:pPr>
                <a:defRPr/>
              </a:pPr>
              <a:t>24/03/2012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5153A-E5EE-428C-A685-5A092F7737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863" y="1981200"/>
            <a:ext cx="38179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79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2113" y="76200"/>
            <a:ext cx="2166937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125" y="76200"/>
            <a:ext cx="6351588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E37F13-BA3E-49B4-9FB2-62307E5927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E793B-E705-4EC6-AF24-7C1993A37246}" type="datetimeFigureOut">
              <a:rPr lang="it-IT"/>
              <a:pPr>
                <a:defRPr/>
              </a:pPr>
              <a:t>24/03/2012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36D5B-3E20-4851-A73A-392F4D2B01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4D1831-9B5F-4EA8-B8B9-80AED22205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D06D6D-425D-4686-9EF2-1A3C9A5261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255F47-694C-44A6-8F5C-EC20669639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51AA464-7E62-4CBF-966F-424D20E82C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78978F-0BF5-426E-8A24-4F38E0F678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1A559C-8ACD-4402-AB80-BE24B49B44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3C1720-13CB-459F-9154-32020D46BD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DE2650-072B-4D0D-9EA9-9DC284F128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693609-1CAE-46A8-A922-EC3EAA5C1A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t-IT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4E474C-F02F-4ECE-A998-C90CBFE602CB}" type="datetimeFigureOut">
              <a:rPr lang="it-IT"/>
              <a:pPr>
                <a:defRPr/>
              </a:pPr>
              <a:t>24/03/2012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18CA67-BA2C-4EC7-AC1E-0698BE9FB5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3" r:id="rId2"/>
    <p:sldLayoutId id="2147483812" r:id="rId3"/>
    <p:sldLayoutId id="2147483811" r:id="rId4"/>
    <p:sldLayoutId id="2147483810" r:id="rId5"/>
    <p:sldLayoutId id="2147483809" r:id="rId6"/>
    <p:sldLayoutId id="2147483808" r:id="rId7"/>
    <p:sldLayoutId id="2147483807" r:id="rId8"/>
    <p:sldLayoutId id="2147483806" r:id="rId9"/>
    <p:sldLayoutId id="2147483805" r:id="rId10"/>
    <p:sldLayoutId id="21474838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331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0B997D58-4EC9-436D-BBD9-0F2DC7EDB13B}" type="datetimeFigureOut">
              <a:rPr lang="it-IT"/>
              <a:pPr>
                <a:defRPr/>
              </a:pPr>
              <a:t>24/03/2012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CF1C7AA7-446B-4DD8-8C5A-F661B683DE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5" r:id="rId2"/>
    <p:sldLayoutId id="2147483824" r:id="rId3"/>
    <p:sldLayoutId id="2147483823" r:id="rId4"/>
    <p:sldLayoutId id="2147483822" r:id="rId5"/>
    <p:sldLayoutId id="2147483821" r:id="rId6"/>
    <p:sldLayoutId id="2147483820" r:id="rId7"/>
    <p:sldLayoutId id="2147483819" r:id="rId8"/>
    <p:sldLayoutId id="2147483818" r:id="rId9"/>
    <p:sldLayoutId id="2147483817" r:id="rId10"/>
    <p:sldLayoutId id="2147483816" r:id="rId11"/>
    <p:sldLayoutId id="21474838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66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10F278F4-6FA6-49E0-9D14-DF80A2998A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41" r:id="rId2"/>
    <p:sldLayoutId id="2147483840" r:id="rId3"/>
    <p:sldLayoutId id="2147483839" r:id="rId4"/>
    <p:sldLayoutId id="2147483838" r:id="rId5"/>
    <p:sldLayoutId id="2147483837" r:id="rId6"/>
    <p:sldLayoutId id="2147483836" r:id="rId7"/>
    <p:sldLayoutId id="2147483835" r:id="rId8"/>
    <p:sldLayoutId id="2147483834" r:id="rId9"/>
    <p:sldLayoutId id="2147483833" r:id="rId10"/>
    <p:sldLayoutId id="2147483832" r:id="rId11"/>
    <p:sldLayoutId id="2147483831" r:id="rId12"/>
    <p:sldLayoutId id="2147483830" r:id="rId13"/>
    <p:sldLayoutId id="2147483829" r:id="rId14"/>
    <p:sldLayoutId id="2147483828" r:id="rId15"/>
    <p:sldLayoutId id="214748382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FF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3388" y="192088"/>
            <a:ext cx="8675687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78555" tIns="89279" rIns="178555" bIns="892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357313"/>
            <a:ext cx="81407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24457" tIns="112226" rIns="224457" bIns="1122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pSp>
        <p:nvGrpSpPr>
          <p:cNvPr id="44036" name="Group 5"/>
          <p:cNvGrpSpPr>
            <a:grpSpLocks/>
          </p:cNvGrpSpPr>
          <p:nvPr userDrawn="1"/>
        </p:nvGrpSpPr>
        <p:grpSpPr bwMode="auto">
          <a:xfrm>
            <a:off x="7667625" y="5949950"/>
            <a:ext cx="1511300" cy="962025"/>
            <a:chOff x="861" y="391"/>
            <a:chExt cx="4423" cy="2815"/>
          </a:xfrm>
        </p:grpSpPr>
        <p:sp>
          <p:nvSpPr>
            <p:cNvPr id="247814" name="Oval 6"/>
            <p:cNvSpPr>
              <a:spLocks noChangeArrowheads="1"/>
            </p:cNvSpPr>
            <p:nvPr userDrawn="1"/>
          </p:nvSpPr>
          <p:spPr bwMode="auto">
            <a:xfrm>
              <a:off x="1079" y="642"/>
              <a:ext cx="3986" cy="235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it-IT" sz="1400">
                <a:solidFill>
                  <a:srgbClr val="FFFFFF"/>
                </a:solidFill>
                <a:latin typeface="+mn-lt"/>
              </a:endParaRPr>
            </a:p>
          </p:txBody>
        </p:sp>
        <p:pic>
          <p:nvPicPr>
            <p:cNvPr id="44038" name="Picture 7"/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1" y="391"/>
              <a:ext cx="4423" cy="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0" r:id="rId1"/>
    <p:sldLayoutId id="2147483854" r:id="rId2"/>
    <p:sldLayoutId id="2147483853" r:id="rId3"/>
    <p:sldLayoutId id="2147483852" r:id="rId4"/>
    <p:sldLayoutId id="2147483851" r:id="rId5"/>
    <p:sldLayoutId id="2147483850" r:id="rId6"/>
    <p:sldLayoutId id="2147483849" r:id="rId7"/>
    <p:sldLayoutId id="2147483848" r:id="rId8"/>
    <p:sldLayoutId id="2147483847" r:id="rId9"/>
    <p:sldLayoutId id="2147483846" r:id="rId10"/>
    <p:sldLayoutId id="2147483845" r:id="rId11"/>
    <p:sldLayoutId id="2147483844" r:id="rId12"/>
    <p:sldLayoutId id="2147483843" r:id="rId13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defTabSz="178593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D728"/>
          </a:solidFill>
          <a:latin typeface="+mj-lt"/>
          <a:ea typeface="+mj-ea"/>
          <a:cs typeface="+mj-cs"/>
        </a:defRPr>
      </a:lvl1pPr>
      <a:lvl2pPr algn="l" defTabSz="178593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D728"/>
          </a:solidFill>
          <a:latin typeface="Arial" pitchFamily="34" charset="0"/>
        </a:defRPr>
      </a:lvl2pPr>
      <a:lvl3pPr algn="l" defTabSz="178593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D728"/>
          </a:solidFill>
          <a:latin typeface="Arial" pitchFamily="34" charset="0"/>
        </a:defRPr>
      </a:lvl3pPr>
      <a:lvl4pPr algn="l" defTabSz="178593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D728"/>
          </a:solidFill>
          <a:latin typeface="Arial" pitchFamily="34" charset="0"/>
        </a:defRPr>
      </a:lvl4pPr>
      <a:lvl5pPr algn="l" defTabSz="178593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D728"/>
          </a:solidFill>
          <a:latin typeface="Arial" pitchFamily="34" charset="0"/>
        </a:defRPr>
      </a:lvl5pPr>
      <a:lvl6pPr marL="457200" algn="l" defTabSz="1785938" rtl="0" fontAlgn="base">
        <a:spcBef>
          <a:spcPct val="0"/>
        </a:spcBef>
        <a:spcAft>
          <a:spcPct val="0"/>
        </a:spcAft>
        <a:defRPr sz="4000" b="1">
          <a:solidFill>
            <a:srgbClr val="FFD728"/>
          </a:solidFill>
          <a:latin typeface="Arial" pitchFamily="34" charset="0"/>
        </a:defRPr>
      </a:lvl6pPr>
      <a:lvl7pPr marL="914400" algn="l" defTabSz="1785938" rtl="0" fontAlgn="base">
        <a:spcBef>
          <a:spcPct val="0"/>
        </a:spcBef>
        <a:spcAft>
          <a:spcPct val="0"/>
        </a:spcAft>
        <a:defRPr sz="4000" b="1">
          <a:solidFill>
            <a:srgbClr val="FFD728"/>
          </a:solidFill>
          <a:latin typeface="Arial" pitchFamily="34" charset="0"/>
        </a:defRPr>
      </a:lvl7pPr>
      <a:lvl8pPr marL="1371600" algn="l" defTabSz="1785938" rtl="0" fontAlgn="base">
        <a:spcBef>
          <a:spcPct val="0"/>
        </a:spcBef>
        <a:spcAft>
          <a:spcPct val="0"/>
        </a:spcAft>
        <a:defRPr sz="4000" b="1">
          <a:solidFill>
            <a:srgbClr val="FFD728"/>
          </a:solidFill>
          <a:latin typeface="Arial" pitchFamily="34" charset="0"/>
        </a:defRPr>
      </a:lvl8pPr>
      <a:lvl9pPr marL="1828800" algn="l" defTabSz="1785938" rtl="0" fontAlgn="base">
        <a:spcBef>
          <a:spcPct val="0"/>
        </a:spcBef>
        <a:spcAft>
          <a:spcPct val="0"/>
        </a:spcAft>
        <a:defRPr sz="4000" b="1">
          <a:solidFill>
            <a:srgbClr val="FFD728"/>
          </a:solidFill>
          <a:latin typeface="Arial" pitchFamily="34" charset="0"/>
        </a:defRPr>
      </a:lvl9pPr>
    </p:titleStyle>
    <p:bodyStyle>
      <a:lvl1pPr marL="427038" indent="-427038" algn="l" defTabSz="2244725" rtl="0" eaLnBrk="0" fontAlgn="base" hangingPunct="0">
        <a:spcBef>
          <a:spcPct val="0"/>
        </a:spcBef>
        <a:spcAft>
          <a:spcPct val="30000"/>
        </a:spcAft>
        <a:buClr>
          <a:srgbClr val="99CCFF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33450" indent="-363538" algn="l" defTabSz="2244725" rtl="0" eaLnBrk="0" fontAlgn="base" hangingPunct="0">
        <a:spcBef>
          <a:spcPct val="0"/>
        </a:spcBef>
        <a:spcAft>
          <a:spcPct val="30000"/>
        </a:spcAft>
        <a:buChar char="–"/>
        <a:defRPr sz="3200">
          <a:solidFill>
            <a:schemeClr val="tx1"/>
          </a:solidFill>
          <a:latin typeface="+mn-lt"/>
        </a:defRPr>
      </a:lvl2pPr>
      <a:lvl3pPr marL="2806700" indent="-561975" algn="l" defTabSz="2244725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3pPr>
      <a:lvl4pPr marL="3929063" indent="-558800" algn="l" defTabSz="2244725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4pPr>
      <a:lvl5pPr marL="5049838" indent="-558800" algn="l" defTabSz="2244725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5pPr>
      <a:lvl6pPr marL="5507038" indent="-558800" algn="l" defTabSz="2244725" rtl="0" fontAlgn="base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6pPr>
      <a:lvl7pPr marL="5964238" indent="-558800" algn="l" defTabSz="2244725" rtl="0" fontAlgn="base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7pPr>
      <a:lvl8pPr marL="6421438" indent="-558800" algn="l" defTabSz="2244725" rtl="0" fontAlgn="base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8pPr>
      <a:lvl9pPr marL="6878638" indent="-558800" algn="l" defTabSz="2244725" rtl="0" fontAlgn="base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76"/>
            </a:gs>
            <a:gs pos="100000">
              <a:srgbClr val="333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193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3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3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87E0F4FE-3057-4584-9F23-AE4FF2310A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192088"/>
            <a:ext cx="814070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78594" tIns="89298" rIns="178594" bIns="892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417638"/>
            <a:ext cx="814070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24505" tIns="112250" rIns="224505" bIns="1122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8" r:id="rId1"/>
    <p:sldLayoutId id="2147483867" r:id="rId2"/>
    <p:sldLayoutId id="2147483866" r:id="rId3"/>
    <p:sldLayoutId id="2147483865" r:id="rId4"/>
    <p:sldLayoutId id="2147483864" r:id="rId5"/>
    <p:sldLayoutId id="2147483863" r:id="rId6"/>
    <p:sldLayoutId id="2147483862" r:id="rId7"/>
    <p:sldLayoutId id="2147483861" r:id="rId8"/>
    <p:sldLayoutId id="2147483860" r:id="rId9"/>
    <p:sldLayoutId id="2147483859" r:id="rId10"/>
    <p:sldLayoutId id="2147483858" r:id="rId11"/>
    <p:sldLayoutId id="2147483857" r:id="rId12"/>
    <p:sldLayoutId id="2147483856" r:id="rId13"/>
    <p:sldLayoutId id="2147483855" r:id="rId14"/>
  </p:sldLayoutIdLst>
  <p:transition/>
  <p:txStyles>
    <p:titleStyle>
      <a:lvl1pPr algn="l" defTabSz="1785938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FFD728"/>
          </a:solidFill>
          <a:latin typeface="+mj-lt"/>
          <a:ea typeface="+mj-ea"/>
          <a:cs typeface="+mj-cs"/>
        </a:defRPr>
      </a:lvl1pPr>
      <a:lvl2pPr algn="l" defTabSz="1785938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FFD728"/>
          </a:solidFill>
          <a:latin typeface="Arial" charset="0"/>
        </a:defRPr>
      </a:lvl2pPr>
      <a:lvl3pPr algn="l" defTabSz="1785938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FFD728"/>
          </a:solidFill>
          <a:latin typeface="Arial" charset="0"/>
        </a:defRPr>
      </a:lvl3pPr>
      <a:lvl4pPr algn="l" defTabSz="1785938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FFD728"/>
          </a:solidFill>
          <a:latin typeface="Arial" charset="0"/>
        </a:defRPr>
      </a:lvl4pPr>
      <a:lvl5pPr algn="l" defTabSz="1785938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FFD728"/>
          </a:solidFill>
          <a:latin typeface="Arial" charset="0"/>
        </a:defRPr>
      </a:lvl5pPr>
      <a:lvl6pPr marL="457200" algn="l" defTabSz="1785938" rtl="0" fontAlgn="base">
        <a:spcBef>
          <a:spcPct val="0"/>
        </a:spcBef>
        <a:spcAft>
          <a:spcPct val="0"/>
        </a:spcAft>
        <a:defRPr sz="3400" b="1">
          <a:solidFill>
            <a:srgbClr val="FFD728"/>
          </a:solidFill>
          <a:latin typeface="Arial" charset="0"/>
        </a:defRPr>
      </a:lvl6pPr>
      <a:lvl7pPr marL="914400" algn="l" defTabSz="1785938" rtl="0" fontAlgn="base">
        <a:spcBef>
          <a:spcPct val="0"/>
        </a:spcBef>
        <a:spcAft>
          <a:spcPct val="0"/>
        </a:spcAft>
        <a:defRPr sz="3400" b="1">
          <a:solidFill>
            <a:srgbClr val="FFD728"/>
          </a:solidFill>
          <a:latin typeface="Arial" charset="0"/>
        </a:defRPr>
      </a:lvl7pPr>
      <a:lvl8pPr marL="1371600" algn="l" defTabSz="1785938" rtl="0" fontAlgn="base">
        <a:spcBef>
          <a:spcPct val="0"/>
        </a:spcBef>
        <a:spcAft>
          <a:spcPct val="0"/>
        </a:spcAft>
        <a:defRPr sz="3400" b="1">
          <a:solidFill>
            <a:srgbClr val="FFD728"/>
          </a:solidFill>
          <a:latin typeface="Arial" charset="0"/>
        </a:defRPr>
      </a:lvl8pPr>
      <a:lvl9pPr marL="1828800" algn="l" defTabSz="1785938" rtl="0" fontAlgn="base">
        <a:spcBef>
          <a:spcPct val="0"/>
        </a:spcBef>
        <a:spcAft>
          <a:spcPct val="0"/>
        </a:spcAft>
        <a:defRPr sz="3400" b="1">
          <a:solidFill>
            <a:srgbClr val="FFD728"/>
          </a:solidFill>
          <a:latin typeface="Arial" charset="0"/>
        </a:defRPr>
      </a:lvl9pPr>
    </p:titleStyle>
    <p:bodyStyle>
      <a:lvl1pPr marL="427038" indent="-427038" algn="l" defTabSz="2244725" rtl="0" eaLnBrk="0" fontAlgn="base" hangingPunct="0">
        <a:spcBef>
          <a:spcPct val="0"/>
        </a:spcBef>
        <a:spcAft>
          <a:spcPct val="120000"/>
        </a:spcAft>
        <a:buClr>
          <a:srgbClr val="99CCFF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33450" indent="-363538" algn="l" defTabSz="2244725" rtl="0" eaLnBrk="0" fontAlgn="base" hangingPunct="0">
        <a:spcBef>
          <a:spcPct val="0"/>
        </a:spcBef>
        <a:spcAft>
          <a:spcPct val="120000"/>
        </a:spcAft>
        <a:buChar char="–"/>
        <a:defRPr sz="3000">
          <a:solidFill>
            <a:schemeClr val="tx1"/>
          </a:solidFill>
          <a:latin typeface="+mn-lt"/>
        </a:defRPr>
      </a:lvl2pPr>
      <a:lvl3pPr marL="2806700" indent="-561975" algn="l" defTabSz="2244725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3pPr>
      <a:lvl4pPr marL="3929063" indent="-558800" algn="l" defTabSz="2244725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4pPr>
      <a:lvl5pPr marL="5049838" indent="-558800" algn="l" defTabSz="2244725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5pPr>
      <a:lvl6pPr marL="5507038" indent="-558800" algn="l" defTabSz="2244725" rtl="0" fontAlgn="base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6pPr>
      <a:lvl7pPr marL="5964238" indent="-558800" algn="l" defTabSz="2244725" rtl="0" fontAlgn="base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7pPr>
      <a:lvl8pPr marL="6421438" indent="-558800" algn="l" defTabSz="2244725" rtl="0" fontAlgn="base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8pPr>
      <a:lvl9pPr marL="6878638" indent="-558800" algn="l" defTabSz="2244725" rtl="0" fontAlgn="base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76200"/>
            <a:ext cx="8670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601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81200"/>
            <a:ext cx="7788275" cy="4114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9" r:id="rId1"/>
    <p:sldLayoutId id="2147483878" r:id="rId2"/>
    <p:sldLayoutId id="2147483877" r:id="rId3"/>
    <p:sldLayoutId id="2147483876" r:id="rId4"/>
    <p:sldLayoutId id="2147483875" r:id="rId5"/>
    <p:sldLayoutId id="2147483874" r:id="rId6"/>
    <p:sldLayoutId id="2147483873" r:id="rId7"/>
    <p:sldLayoutId id="2147483872" r:id="rId8"/>
    <p:sldLayoutId id="2147483871" r:id="rId9"/>
    <p:sldLayoutId id="2147483870" r:id="rId10"/>
    <p:sldLayoutId id="21474838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EF0E547-3CFE-48F1-89F4-7F63E0639E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mailto:chetta@unipr.it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4946650" y="1116013"/>
            <a:ext cx="41973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it-IT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ICS/LABA: Il Razionale di Impiego nel Trattamento dell’Asma e della BPCO</a:t>
            </a:r>
            <a:r>
              <a:rPr lang="it-IT" sz="1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marL="342900" indent="-342900"/>
            <a:endParaRPr lang="it-IT" sz="14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/>
            <a:endParaRPr lang="it-IT" sz="16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/>
            <a:endParaRPr lang="it-IT" sz="16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/>
            <a:r>
              <a:rPr lang="it-IT" sz="16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Alfredo Chetta</a:t>
            </a:r>
          </a:p>
          <a:p>
            <a:pPr marL="342900" indent="-342900"/>
            <a:endParaRPr lang="it-IT" sz="16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/>
            <a:r>
              <a:rPr lang="it-IT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Sezione di Clinica Pneumologica</a:t>
            </a:r>
          </a:p>
          <a:p>
            <a:pPr marL="342900" indent="-342900"/>
            <a:r>
              <a:rPr lang="it-IT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Dipartimento di Scienze Cliniche</a:t>
            </a:r>
          </a:p>
          <a:p>
            <a:pPr marL="342900" indent="-342900"/>
            <a:r>
              <a:rPr lang="it-IT" sz="16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Università degli Studi di Parma</a:t>
            </a:r>
          </a:p>
          <a:p>
            <a:pPr marL="342900" indent="-342900"/>
            <a:r>
              <a:rPr lang="it-IT" sz="16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it-IT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hlinkClick r:id="rId2"/>
              </a:rPr>
              <a:t>chetta@unipr.it</a:t>
            </a:r>
            <a:endParaRPr lang="it-IT" sz="14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/>
            <a:endParaRPr lang="it-IT" sz="14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/>
            <a:endParaRPr lang="it-IT" sz="16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/>
            <a:endParaRPr lang="it-IT" sz="16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/>
            <a:endParaRPr lang="it-IT" sz="16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>
              <a:buFontTx/>
              <a:buChar char="•"/>
            </a:pPr>
            <a:endParaRPr lang="it-IT" sz="16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>
              <a:buFontTx/>
              <a:buChar char="•"/>
            </a:pPr>
            <a:endParaRPr lang="it-IT" sz="16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>
              <a:buFontTx/>
              <a:buChar char="•"/>
            </a:pPr>
            <a:endParaRPr lang="it-IT" sz="16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/>
            <a:endParaRPr lang="it-IT" sz="16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10595" name="Picture 5"/>
          <p:cNvPicPr>
            <a:picLocks noChangeAspect="1" noChangeArrowheads="1"/>
          </p:cNvPicPr>
          <p:nvPr/>
        </p:nvPicPr>
        <p:blipFill>
          <a:blip r:embed="rId3"/>
          <a:srcRect l="2879"/>
          <a:stretch>
            <a:fillRect/>
          </a:stretch>
        </p:blipFill>
        <p:spPr bwMode="auto">
          <a:xfrm>
            <a:off x="-38100" y="0"/>
            <a:ext cx="487997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1147763" y="1778000"/>
            <a:ext cx="7540625" cy="41529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2425700" y="3073400"/>
            <a:ext cx="925513" cy="2852738"/>
          </a:xfrm>
          <a:prstGeom prst="rect">
            <a:avLst/>
          </a:prstGeom>
          <a:gradFill rotWithShape="1">
            <a:gsLst>
              <a:gs pos="0">
                <a:srgbClr val="764F76"/>
              </a:gs>
              <a:gs pos="50000">
                <a:srgbClr val="FFAAFF"/>
              </a:gs>
              <a:gs pos="100000">
                <a:srgbClr val="764F76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4922838" y="3182938"/>
            <a:ext cx="927100" cy="2743200"/>
          </a:xfrm>
          <a:prstGeom prst="rect">
            <a:avLst/>
          </a:prstGeom>
          <a:gradFill rotWithShape="1">
            <a:gsLst>
              <a:gs pos="0">
                <a:srgbClr val="764F76"/>
              </a:gs>
              <a:gs pos="50000">
                <a:srgbClr val="FFAAFF"/>
              </a:gs>
              <a:gs pos="100000">
                <a:srgbClr val="764F76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7333" name="Line 5"/>
          <p:cNvSpPr>
            <a:spLocks noChangeShapeType="1"/>
          </p:cNvSpPr>
          <p:nvPr/>
        </p:nvSpPr>
        <p:spPr bwMode="auto">
          <a:xfrm>
            <a:off x="1149350" y="1798638"/>
            <a:ext cx="1588" cy="412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7334" name="Line 6"/>
          <p:cNvSpPr>
            <a:spLocks noChangeShapeType="1"/>
          </p:cNvSpPr>
          <p:nvPr/>
        </p:nvSpPr>
        <p:spPr bwMode="auto">
          <a:xfrm>
            <a:off x="1150938" y="5921375"/>
            <a:ext cx="0" cy="84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7335" name="Rectangle 7"/>
          <p:cNvSpPr>
            <a:spLocks noChangeArrowheads="1"/>
          </p:cNvSpPr>
          <p:nvPr/>
        </p:nvSpPr>
        <p:spPr bwMode="auto">
          <a:xfrm>
            <a:off x="6492875" y="4040188"/>
            <a:ext cx="927100" cy="571500"/>
          </a:xfrm>
          <a:prstGeom prst="rect">
            <a:avLst/>
          </a:prstGeom>
          <a:gradFill rotWithShape="1">
            <a:gsLst>
              <a:gs pos="0">
                <a:srgbClr val="763E19"/>
              </a:gs>
              <a:gs pos="50000">
                <a:srgbClr val="FF8737"/>
              </a:gs>
              <a:gs pos="100000">
                <a:srgbClr val="763E19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7336" name="Rectangle 8"/>
          <p:cNvSpPr>
            <a:spLocks noChangeArrowheads="1"/>
          </p:cNvSpPr>
          <p:nvPr/>
        </p:nvSpPr>
        <p:spPr bwMode="auto">
          <a:xfrm>
            <a:off x="1501775" y="3100388"/>
            <a:ext cx="927100" cy="203200"/>
          </a:xfrm>
          <a:prstGeom prst="rect">
            <a:avLst/>
          </a:prstGeom>
          <a:gradFill rotWithShape="1">
            <a:gsLst>
              <a:gs pos="0">
                <a:srgbClr val="763E19"/>
              </a:gs>
              <a:gs pos="50000">
                <a:srgbClr val="FF8737"/>
              </a:gs>
              <a:gs pos="100000">
                <a:srgbClr val="763E19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7337" name="Rectangle 9"/>
          <p:cNvSpPr>
            <a:spLocks noChangeArrowheads="1"/>
          </p:cNvSpPr>
          <p:nvPr/>
        </p:nvSpPr>
        <p:spPr bwMode="auto">
          <a:xfrm>
            <a:off x="1501775" y="3303588"/>
            <a:ext cx="927100" cy="2625725"/>
          </a:xfrm>
          <a:prstGeom prst="rect">
            <a:avLst/>
          </a:prstGeom>
          <a:gradFill rotWithShape="1">
            <a:gsLst>
              <a:gs pos="0">
                <a:srgbClr val="765843"/>
              </a:gs>
              <a:gs pos="50000">
                <a:srgbClr val="FFBE91"/>
              </a:gs>
              <a:gs pos="100000">
                <a:srgbClr val="765843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7338" name="Rectangle 10"/>
          <p:cNvSpPr>
            <a:spLocks noChangeArrowheads="1"/>
          </p:cNvSpPr>
          <p:nvPr/>
        </p:nvSpPr>
        <p:spPr bwMode="auto">
          <a:xfrm>
            <a:off x="3997325" y="3790950"/>
            <a:ext cx="925513" cy="2139950"/>
          </a:xfrm>
          <a:prstGeom prst="rect">
            <a:avLst/>
          </a:prstGeom>
          <a:gradFill rotWithShape="1">
            <a:gsLst>
              <a:gs pos="0">
                <a:srgbClr val="765843"/>
              </a:gs>
              <a:gs pos="50000">
                <a:srgbClr val="FFBE91"/>
              </a:gs>
              <a:gs pos="100000">
                <a:srgbClr val="765843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7339" name="Rectangle 11"/>
          <p:cNvSpPr>
            <a:spLocks noChangeArrowheads="1"/>
          </p:cNvSpPr>
          <p:nvPr/>
        </p:nvSpPr>
        <p:spPr bwMode="auto">
          <a:xfrm>
            <a:off x="6492875" y="4611688"/>
            <a:ext cx="927100" cy="1309687"/>
          </a:xfrm>
          <a:prstGeom prst="rect">
            <a:avLst/>
          </a:prstGeom>
          <a:gradFill rotWithShape="1">
            <a:gsLst>
              <a:gs pos="0">
                <a:srgbClr val="765843"/>
              </a:gs>
              <a:gs pos="50000">
                <a:srgbClr val="FFBE91"/>
              </a:gs>
              <a:gs pos="100000">
                <a:srgbClr val="765843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7340" name="Rectangle 12"/>
          <p:cNvSpPr>
            <a:spLocks noChangeArrowheads="1"/>
          </p:cNvSpPr>
          <p:nvPr/>
        </p:nvSpPr>
        <p:spPr bwMode="auto">
          <a:xfrm>
            <a:off x="7405688" y="3913188"/>
            <a:ext cx="927100" cy="2008187"/>
          </a:xfrm>
          <a:prstGeom prst="rect">
            <a:avLst/>
          </a:prstGeom>
          <a:gradFill rotWithShape="1">
            <a:gsLst>
              <a:gs pos="0">
                <a:srgbClr val="764F76"/>
              </a:gs>
              <a:gs pos="50000">
                <a:srgbClr val="FFAAFF"/>
              </a:gs>
              <a:gs pos="100000">
                <a:srgbClr val="764F76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7341" name="Rectangle 13"/>
          <p:cNvSpPr>
            <a:spLocks noChangeArrowheads="1"/>
          </p:cNvSpPr>
          <p:nvPr/>
        </p:nvSpPr>
        <p:spPr bwMode="auto">
          <a:xfrm>
            <a:off x="3997325" y="3494088"/>
            <a:ext cx="925513" cy="301625"/>
          </a:xfrm>
          <a:prstGeom prst="rect">
            <a:avLst/>
          </a:prstGeom>
          <a:gradFill rotWithShape="1">
            <a:gsLst>
              <a:gs pos="0">
                <a:srgbClr val="763E19"/>
              </a:gs>
              <a:gs pos="50000">
                <a:srgbClr val="FF8737"/>
              </a:gs>
              <a:gs pos="100000">
                <a:srgbClr val="763E19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7342" name="Rectangle 14"/>
          <p:cNvSpPr>
            <a:spLocks noChangeArrowheads="1"/>
          </p:cNvSpPr>
          <p:nvPr/>
        </p:nvSpPr>
        <p:spPr bwMode="auto">
          <a:xfrm>
            <a:off x="2425700" y="2801938"/>
            <a:ext cx="925513" cy="285750"/>
          </a:xfrm>
          <a:prstGeom prst="rect">
            <a:avLst/>
          </a:prstGeom>
          <a:gradFill rotWithShape="1">
            <a:gsLst>
              <a:gs pos="0">
                <a:srgbClr val="762C76"/>
              </a:gs>
              <a:gs pos="50000">
                <a:srgbClr val="FF5FFF"/>
              </a:gs>
              <a:gs pos="100000">
                <a:srgbClr val="762C76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7343" name="Rectangle 15"/>
          <p:cNvSpPr>
            <a:spLocks noChangeArrowheads="1"/>
          </p:cNvSpPr>
          <p:nvPr/>
        </p:nvSpPr>
        <p:spPr bwMode="auto">
          <a:xfrm>
            <a:off x="4922838" y="2913063"/>
            <a:ext cx="927100" cy="279400"/>
          </a:xfrm>
          <a:prstGeom prst="rect">
            <a:avLst/>
          </a:prstGeom>
          <a:gradFill rotWithShape="1">
            <a:gsLst>
              <a:gs pos="0">
                <a:srgbClr val="762C76"/>
              </a:gs>
              <a:gs pos="50000">
                <a:srgbClr val="FF5FFF"/>
              </a:gs>
              <a:gs pos="100000">
                <a:srgbClr val="762C76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7344" name="Rectangle 16"/>
          <p:cNvSpPr>
            <a:spLocks noChangeArrowheads="1"/>
          </p:cNvSpPr>
          <p:nvPr/>
        </p:nvSpPr>
        <p:spPr bwMode="auto">
          <a:xfrm>
            <a:off x="7405688" y="3433763"/>
            <a:ext cx="927100" cy="479425"/>
          </a:xfrm>
          <a:prstGeom prst="rect">
            <a:avLst/>
          </a:prstGeom>
          <a:gradFill rotWithShape="1">
            <a:gsLst>
              <a:gs pos="0">
                <a:srgbClr val="762C76"/>
              </a:gs>
              <a:gs pos="50000">
                <a:srgbClr val="FF5FFF"/>
              </a:gs>
              <a:gs pos="100000">
                <a:srgbClr val="762C76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7345" name="Line 17"/>
          <p:cNvSpPr>
            <a:spLocks noChangeShapeType="1"/>
          </p:cNvSpPr>
          <p:nvPr/>
        </p:nvSpPr>
        <p:spPr bwMode="auto">
          <a:xfrm>
            <a:off x="1076325" y="5116513"/>
            <a:ext cx="73025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7346" name="Line 18"/>
          <p:cNvSpPr>
            <a:spLocks noChangeShapeType="1"/>
          </p:cNvSpPr>
          <p:nvPr/>
        </p:nvSpPr>
        <p:spPr bwMode="auto">
          <a:xfrm>
            <a:off x="1076325" y="2682875"/>
            <a:ext cx="73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7347" name="Line 19"/>
          <p:cNvSpPr>
            <a:spLocks noChangeShapeType="1"/>
          </p:cNvSpPr>
          <p:nvPr/>
        </p:nvSpPr>
        <p:spPr bwMode="auto">
          <a:xfrm>
            <a:off x="1085850" y="5921375"/>
            <a:ext cx="7605713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7348" name="Line 20"/>
          <p:cNvSpPr>
            <a:spLocks noChangeShapeType="1"/>
          </p:cNvSpPr>
          <p:nvPr/>
        </p:nvSpPr>
        <p:spPr bwMode="auto">
          <a:xfrm>
            <a:off x="1076325" y="3502025"/>
            <a:ext cx="73025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7349" name="Line 21"/>
          <p:cNvSpPr>
            <a:spLocks noChangeShapeType="1"/>
          </p:cNvSpPr>
          <p:nvPr/>
        </p:nvSpPr>
        <p:spPr bwMode="auto">
          <a:xfrm>
            <a:off x="1076325" y="4310063"/>
            <a:ext cx="73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7350" name="Rectangle 22"/>
          <p:cNvSpPr>
            <a:spLocks noChangeArrowheads="1"/>
          </p:cNvSpPr>
          <p:nvPr/>
        </p:nvSpPr>
        <p:spPr bwMode="auto">
          <a:xfrm rot="-5400000">
            <a:off x="-1255712" y="2994025"/>
            <a:ext cx="3516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6" tIns="57473" rIns="114946" bIns="57473" anchor="b"/>
          <a:lstStyle/>
          <a:p>
            <a:pPr algn="ctr" defTabSz="1428750" eaLnBrk="0" hangingPunct="0"/>
            <a:r>
              <a:rPr lang="en-US" sz="1600" b="1">
                <a:solidFill>
                  <a:srgbClr val="FFFF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Patients (%)</a:t>
            </a:r>
            <a:endParaRPr lang="en-GB" sz="1600" b="1">
              <a:solidFill>
                <a:srgbClr val="FFFF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7351" name="Rectangle 23"/>
          <p:cNvSpPr>
            <a:spLocks noChangeArrowheads="1"/>
          </p:cNvSpPr>
          <p:nvPr/>
        </p:nvSpPr>
        <p:spPr bwMode="auto">
          <a:xfrm>
            <a:off x="8197850" y="1844675"/>
            <a:ext cx="404813" cy="188913"/>
          </a:xfrm>
          <a:prstGeom prst="rect">
            <a:avLst/>
          </a:prstGeom>
          <a:gradFill rotWithShape="1">
            <a:gsLst>
              <a:gs pos="0">
                <a:srgbClr val="762C76"/>
              </a:gs>
              <a:gs pos="50000">
                <a:srgbClr val="FF5FFF"/>
              </a:gs>
              <a:gs pos="100000">
                <a:srgbClr val="762C76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7352" name="Rectangle 24"/>
          <p:cNvSpPr>
            <a:spLocks noChangeArrowheads="1"/>
          </p:cNvSpPr>
          <p:nvPr/>
        </p:nvSpPr>
        <p:spPr bwMode="auto">
          <a:xfrm>
            <a:off x="8197850" y="2152650"/>
            <a:ext cx="404813" cy="190500"/>
          </a:xfrm>
          <a:prstGeom prst="rect">
            <a:avLst/>
          </a:prstGeom>
          <a:gradFill rotWithShape="1">
            <a:gsLst>
              <a:gs pos="0">
                <a:srgbClr val="764F76"/>
              </a:gs>
              <a:gs pos="50000">
                <a:srgbClr val="FFAAFF"/>
              </a:gs>
              <a:gs pos="100000">
                <a:srgbClr val="764F76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7353" name="Rectangle 25"/>
          <p:cNvSpPr>
            <a:spLocks noChangeArrowheads="1"/>
          </p:cNvSpPr>
          <p:nvPr/>
        </p:nvSpPr>
        <p:spPr bwMode="auto">
          <a:xfrm>
            <a:off x="5883275" y="1844675"/>
            <a:ext cx="404813" cy="188913"/>
          </a:xfrm>
          <a:prstGeom prst="rect">
            <a:avLst/>
          </a:prstGeom>
          <a:gradFill rotWithShape="1">
            <a:gsLst>
              <a:gs pos="0">
                <a:srgbClr val="763E19"/>
              </a:gs>
              <a:gs pos="50000">
                <a:srgbClr val="FF8737"/>
              </a:gs>
              <a:gs pos="100000">
                <a:srgbClr val="763E19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7354" name="Rectangle 26"/>
          <p:cNvSpPr>
            <a:spLocks noChangeArrowheads="1"/>
          </p:cNvSpPr>
          <p:nvPr/>
        </p:nvSpPr>
        <p:spPr bwMode="auto">
          <a:xfrm>
            <a:off x="5883275" y="2152650"/>
            <a:ext cx="404813" cy="190500"/>
          </a:xfrm>
          <a:prstGeom prst="rect">
            <a:avLst/>
          </a:prstGeom>
          <a:gradFill rotWithShape="1">
            <a:gsLst>
              <a:gs pos="0">
                <a:srgbClr val="765843"/>
              </a:gs>
              <a:gs pos="50000">
                <a:srgbClr val="FFBE91"/>
              </a:gs>
              <a:gs pos="100000">
                <a:srgbClr val="765843"/>
              </a:gs>
            </a:gsLst>
            <a:lin ang="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7355" name="Rectangle 27"/>
          <p:cNvSpPr>
            <a:spLocks noChangeArrowheads="1"/>
          </p:cNvSpPr>
          <p:nvPr/>
        </p:nvSpPr>
        <p:spPr bwMode="auto">
          <a:xfrm>
            <a:off x="6421438" y="1766888"/>
            <a:ext cx="1770062" cy="341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1994" tIns="35998" rIns="71994" bIns="35998">
            <a:spAutoFit/>
          </a:bodyPr>
          <a:lstStyle/>
          <a:p>
            <a:pPr algn="r" defTabSz="655638" eaLnBrk="0" hangingPunct="0">
              <a:lnSpc>
                <a:spcPct val="110000"/>
              </a:lnSpc>
            </a:pPr>
            <a:r>
              <a:rPr lang="en-US" sz="1600" b="1"/>
              <a:t>Seretide Phase II</a:t>
            </a:r>
          </a:p>
        </p:txBody>
      </p:sp>
      <p:sp>
        <p:nvSpPr>
          <p:cNvPr id="227356" name="Rectangle 28"/>
          <p:cNvSpPr>
            <a:spLocks noChangeArrowheads="1"/>
          </p:cNvSpPr>
          <p:nvPr/>
        </p:nvSpPr>
        <p:spPr bwMode="auto">
          <a:xfrm>
            <a:off x="6405563" y="2073275"/>
            <a:ext cx="1785937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1994" tIns="35998" rIns="71994" bIns="35998">
            <a:spAutoFit/>
          </a:bodyPr>
          <a:lstStyle/>
          <a:p>
            <a:pPr algn="r" defTabSz="655638" eaLnBrk="0" hangingPunct="0">
              <a:lnSpc>
                <a:spcPct val="110000"/>
              </a:lnSpc>
            </a:pPr>
            <a:r>
              <a:rPr lang="en-US" sz="1600" b="1"/>
              <a:t>Seretide Phase  I</a:t>
            </a:r>
          </a:p>
        </p:txBody>
      </p:sp>
      <p:sp>
        <p:nvSpPr>
          <p:cNvPr id="227357" name="Rectangle 29"/>
          <p:cNvSpPr>
            <a:spLocks noChangeArrowheads="1"/>
          </p:cNvSpPr>
          <p:nvPr/>
        </p:nvSpPr>
        <p:spPr bwMode="auto">
          <a:xfrm>
            <a:off x="4649788" y="1766888"/>
            <a:ext cx="1228725" cy="341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1994" tIns="35998" rIns="71994" bIns="35998">
            <a:spAutoFit/>
          </a:bodyPr>
          <a:lstStyle/>
          <a:p>
            <a:pPr algn="r" defTabSz="655638" eaLnBrk="0" hangingPunct="0">
              <a:lnSpc>
                <a:spcPct val="110000"/>
              </a:lnSpc>
            </a:pPr>
            <a:r>
              <a:rPr lang="en-GB" sz="1600" b="1"/>
              <a:t>FP Phase II</a:t>
            </a:r>
            <a:endParaRPr lang="en-US" sz="1600" b="1"/>
          </a:p>
        </p:txBody>
      </p:sp>
      <p:sp>
        <p:nvSpPr>
          <p:cNvPr id="227358" name="Rectangle 30"/>
          <p:cNvSpPr>
            <a:spLocks noChangeArrowheads="1"/>
          </p:cNvSpPr>
          <p:nvPr/>
        </p:nvSpPr>
        <p:spPr bwMode="auto">
          <a:xfrm>
            <a:off x="4613275" y="2073275"/>
            <a:ext cx="1265238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1994" tIns="35998" rIns="71994" bIns="35998">
            <a:spAutoFit/>
          </a:bodyPr>
          <a:lstStyle/>
          <a:p>
            <a:pPr algn="r" defTabSz="655638" eaLnBrk="0" hangingPunct="0">
              <a:lnSpc>
                <a:spcPct val="110000"/>
              </a:lnSpc>
            </a:pPr>
            <a:r>
              <a:rPr lang="en-GB" sz="1600" b="1"/>
              <a:t>FP Phase  I</a:t>
            </a:r>
            <a:endParaRPr lang="en-US" sz="1600" b="1"/>
          </a:p>
        </p:txBody>
      </p:sp>
      <p:sp>
        <p:nvSpPr>
          <p:cNvPr id="227359" name="Rectangle 31"/>
          <p:cNvSpPr>
            <a:spLocks noChangeArrowheads="1"/>
          </p:cNvSpPr>
          <p:nvPr/>
        </p:nvSpPr>
        <p:spPr bwMode="auto">
          <a:xfrm>
            <a:off x="1414463" y="2651125"/>
            <a:ext cx="7275512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7360" name="Text Box 32"/>
          <p:cNvSpPr txBox="1">
            <a:spLocks noChangeArrowheads="1"/>
          </p:cNvSpPr>
          <p:nvPr/>
        </p:nvSpPr>
        <p:spPr bwMode="auto">
          <a:xfrm>
            <a:off x="5060950" y="2644775"/>
            <a:ext cx="754063" cy="339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3669" tIns="46835" rIns="93669" bIns="46835">
            <a:spAutoFit/>
          </a:bodyPr>
          <a:lstStyle/>
          <a:p>
            <a:pPr algn="ctr" defTabSz="936625" eaLnBrk="0" hangingPunct="0"/>
            <a:r>
              <a:rPr lang="en-GB" sz="1600" b="1"/>
              <a:t>75%**</a:t>
            </a:r>
          </a:p>
        </p:txBody>
      </p:sp>
      <p:sp>
        <p:nvSpPr>
          <p:cNvPr id="227361" name="Text Box 33"/>
          <p:cNvSpPr txBox="1">
            <a:spLocks noChangeArrowheads="1"/>
          </p:cNvSpPr>
          <p:nvPr/>
        </p:nvSpPr>
        <p:spPr bwMode="auto">
          <a:xfrm>
            <a:off x="7521575" y="3130550"/>
            <a:ext cx="750888" cy="339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3669" tIns="46835" rIns="93669" bIns="46835">
            <a:spAutoFit/>
          </a:bodyPr>
          <a:lstStyle/>
          <a:p>
            <a:pPr algn="ctr" defTabSz="936625" eaLnBrk="0" hangingPunct="0"/>
            <a:r>
              <a:rPr lang="en-GB" sz="1600" b="1"/>
              <a:t>62%**</a:t>
            </a:r>
          </a:p>
        </p:txBody>
      </p:sp>
      <p:sp>
        <p:nvSpPr>
          <p:cNvPr id="227362" name="Text Box 34"/>
          <p:cNvSpPr txBox="1">
            <a:spLocks noChangeArrowheads="1"/>
          </p:cNvSpPr>
          <p:nvPr/>
        </p:nvSpPr>
        <p:spPr bwMode="auto">
          <a:xfrm>
            <a:off x="2584450" y="2517775"/>
            <a:ext cx="671513" cy="339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3669" tIns="46835" rIns="93669" bIns="46835">
            <a:spAutoFit/>
          </a:bodyPr>
          <a:lstStyle/>
          <a:p>
            <a:pPr algn="ctr" defTabSz="936625" eaLnBrk="0" hangingPunct="0"/>
            <a:r>
              <a:rPr lang="en-GB" sz="1600" b="1"/>
              <a:t>78%*</a:t>
            </a:r>
          </a:p>
        </p:txBody>
      </p:sp>
      <p:sp>
        <p:nvSpPr>
          <p:cNvPr id="227363" name="Text Box 35"/>
          <p:cNvSpPr txBox="1">
            <a:spLocks noChangeArrowheads="1"/>
          </p:cNvSpPr>
          <p:nvPr/>
        </p:nvSpPr>
        <p:spPr bwMode="auto">
          <a:xfrm>
            <a:off x="6675438" y="3725863"/>
            <a:ext cx="593725" cy="339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3669" tIns="46835" rIns="93669" bIns="46835">
            <a:spAutoFit/>
          </a:bodyPr>
          <a:lstStyle/>
          <a:p>
            <a:pPr algn="ctr" defTabSz="936625" eaLnBrk="0" hangingPunct="0"/>
            <a:r>
              <a:rPr lang="en-GB" sz="1600" b="1"/>
              <a:t>47%</a:t>
            </a:r>
          </a:p>
        </p:txBody>
      </p:sp>
      <p:sp>
        <p:nvSpPr>
          <p:cNvPr id="227364" name="Text Box 36"/>
          <p:cNvSpPr txBox="1">
            <a:spLocks noChangeArrowheads="1"/>
          </p:cNvSpPr>
          <p:nvPr/>
        </p:nvSpPr>
        <p:spPr bwMode="auto">
          <a:xfrm>
            <a:off x="4195763" y="3176588"/>
            <a:ext cx="592137" cy="339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3669" tIns="46835" rIns="93669" bIns="46835">
            <a:spAutoFit/>
          </a:bodyPr>
          <a:lstStyle/>
          <a:p>
            <a:pPr algn="ctr" defTabSz="936625" eaLnBrk="0" hangingPunct="0"/>
            <a:r>
              <a:rPr lang="en-GB" sz="1600" b="1"/>
              <a:t>60%</a:t>
            </a:r>
          </a:p>
        </p:txBody>
      </p:sp>
      <p:sp>
        <p:nvSpPr>
          <p:cNvPr id="227365" name="Text Box 37"/>
          <p:cNvSpPr txBox="1">
            <a:spLocks noChangeArrowheads="1"/>
          </p:cNvSpPr>
          <p:nvPr/>
        </p:nvSpPr>
        <p:spPr bwMode="auto">
          <a:xfrm>
            <a:off x="1716088" y="2789238"/>
            <a:ext cx="593725" cy="339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3669" tIns="46835" rIns="93669" bIns="46835">
            <a:spAutoFit/>
          </a:bodyPr>
          <a:lstStyle/>
          <a:p>
            <a:pPr algn="ctr" defTabSz="936625" eaLnBrk="0" hangingPunct="0"/>
            <a:r>
              <a:rPr lang="en-GB" sz="1600" b="1"/>
              <a:t>70%</a:t>
            </a:r>
          </a:p>
        </p:txBody>
      </p:sp>
      <p:sp>
        <p:nvSpPr>
          <p:cNvPr id="227366" name="Rectangle 38"/>
          <p:cNvSpPr>
            <a:spLocks noChangeArrowheads="1"/>
          </p:cNvSpPr>
          <p:nvPr/>
        </p:nvSpPr>
        <p:spPr bwMode="auto">
          <a:xfrm>
            <a:off x="715963" y="4953000"/>
            <a:ext cx="352425" cy="306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120" tIns="31498" rIns="64120" bIns="31498">
            <a:spAutoFit/>
          </a:bodyPr>
          <a:lstStyle/>
          <a:p>
            <a:pPr algn="r" defTabSz="647700" eaLnBrk="0" hangingPunct="0"/>
            <a:r>
              <a:rPr lang="en-GB" sz="1600" b="1"/>
              <a:t>20</a:t>
            </a:r>
          </a:p>
        </p:txBody>
      </p:sp>
      <p:sp>
        <p:nvSpPr>
          <p:cNvPr id="227367" name="Rectangle 39"/>
          <p:cNvSpPr>
            <a:spLocks noChangeArrowheads="1"/>
          </p:cNvSpPr>
          <p:nvPr/>
        </p:nvSpPr>
        <p:spPr bwMode="auto">
          <a:xfrm>
            <a:off x="720725" y="2524125"/>
            <a:ext cx="352425" cy="306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120" tIns="31498" rIns="64120" bIns="31498">
            <a:spAutoFit/>
          </a:bodyPr>
          <a:lstStyle/>
          <a:p>
            <a:pPr algn="r" defTabSz="647700" eaLnBrk="0" hangingPunct="0"/>
            <a:r>
              <a:rPr lang="en-US" altLang="en-US" sz="1600" b="1"/>
              <a:t>80</a:t>
            </a:r>
          </a:p>
        </p:txBody>
      </p:sp>
      <p:sp>
        <p:nvSpPr>
          <p:cNvPr id="227368" name="Rectangle 40"/>
          <p:cNvSpPr>
            <a:spLocks noChangeArrowheads="1"/>
          </p:cNvSpPr>
          <p:nvPr/>
        </p:nvSpPr>
        <p:spPr bwMode="auto">
          <a:xfrm>
            <a:off x="715963" y="3381375"/>
            <a:ext cx="352425" cy="306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120" tIns="31498" rIns="64120" bIns="31498">
            <a:spAutoFit/>
          </a:bodyPr>
          <a:lstStyle/>
          <a:p>
            <a:pPr algn="r" defTabSz="647700" eaLnBrk="0" hangingPunct="0"/>
            <a:r>
              <a:rPr lang="en-GB" sz="1600" b="1"/>
              <a:t>60</a:t>
            </a:r>
          </a:p>
        </p:txBody>
      </p:sp>
      <p:sp>
        <p:nvSpPr>
          <p:cNvPr id="227369" name="Rectangle 41"/>
          <p:cNvSpPr>
            <a:spLocks noChangeArrowheads="1"/>
          </p:cNvSpPr>
          <p:nvPr/>
        </p:nvSpPr>
        <p:spPr bwMode="auto">
          <a:xfrm>
            <a:off x="715963" y="4143375"/>
            <a:ext cx="352425" cy="306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120" tIns="31498" rIns="64120" bIns="31498">
            <a:spAutoFit/>
          </a:bodyPr>
          <a:lstStyle/>
          <a:p>
            <a:pPr algn="r" defTabSz="647700" eaLnBrk="0" hangingPunct="0"/>
            <a:r>
              <a:rPr lang="en-GB" sz="1600" b="1"/>
              <a:t>40</a:t>
            </a:r>
          </a:p>
        </p:txBody>
      </p:sp>
      <p:sp>
        <p:nvSpPr>
          <p:cNvPr id="227370" name="Rectangle 42"/>
          <p:cNvSpPr>
            <a:spLocks noChangeArrowheads="1"/>
          </p:cNvSpPr>
          <p:nvPr/>
        </p:nvSpPr>
        <p:spPr bwMode="auto">
          <a:xfrm>
            <a:off x="822325" y="5794375"/>
            <a:ext cx="239713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120" tIns="31498" rIns="64120" bIns="31498">
            <a:spAutoFit/>
          </a:bodyPr>
          <a:lstStyle/>
          <a:p>
            <a:pPr algn="r" defTabSz="647700" eaLnBrk="0" hangingPunct="0"/>
            <a:r>
              <a:rPr lang="en-GB" sz="1600" b="1"/>
              <a:t>0</a:t>
            </a:r>
          </a:p>
        </p:txBody>
      </p:sp>
      <p:sp>
        <p:nvSpPr>
          <p:cNvPr id="227371" name="Text Box 43"/>
          <p:cNvSpPr txBox="1">
            <a:spLocks noChangeArrowheads="1"/>
          </p:cNvSpPr>
          <p:nvPr/>
        </p:nvSpPr>
        <p:spPr bwMode="auto">
          <a:xfrm>
            <a:off x="798513" y="6318250"/>
            <a:ext cx="3757612" cy="566738"/>
          </a:xfrm>
          <a:prstGeom prst="rect">
            <a:avLst/>
          </a:prstGeom>
          <a:noFill/>
          <a:ln w="52451">
            <a:noFill/>
            <a:miter lim="800000"/>
            <a:headEnd/>
            <a:tailEnd/>
          </a:ln>
        </p:spPr>
        <p:txBody>
          <a:bodyPr lIns="80138" tIns="40069" rIns="80138" bIns="40069" anchor="b">
            <a:spAutoFit/>
          </a:bodyPr>
          <a:lstStyle/>
          <a:p>
            <a:pPr defTabSz="801688" eaLnBrk="0" hangingPunct="0">
              <a:tabLst>
                <a:tab pos="238125" algn="l"/>
              </a:tabLst>
            </a:pPr>
            <a:r>
              <a:rPr lang="en-GB" sz="1600" b="1"/>
              <a:t>* 	</a:t>
            </a:r>
            <a:r>
              <a:rPr lang="en-GB" sz="1600" b="1" i="1"/>
              <a:t>P</a:t>
            </a:r>
            <a:r>
              <a:rPr lang="en-GB" sz="1600" b="1"/>
              <a:t> = 0.003</a:t>
            </a:r>
          </a:p>
          <a:p>
            <a:pPr defTabSz="801688" eaLnBrk="0" hangingPunct="0">
              <a:tabLst>
                <a:tab pos="238125" algn="l"/>
              </a:tabLst>
            </a:pPr>
            <a:r>
              <a:rPr lang="en-GB" sz="1600" b="1"/>
              <a:t>** 	</a:t>
            </a:r>
            <a:r>
              <a:rPr lang="en-GB" sz="1600" b="1" i="1"/>
              <a:t>P</a:t>
            </a:r>
            <a:r>
              <a:rPr lang="en-GB" sz="1600" b="1"/>
              <a:t> &lt; 0.001</a:t>
            </a:r>
          </a:p>
        </p:txBody>
      </p:sp>
      <p:sp>
        <p:nvSpPr>
          <p:cNvPr id="227372" name="Rectangle 44"/>
          <p:cNvSpPr>
            <a:spLocks noGrp="1"/>
          </p:cNvSpPr>
          <p:nvPr>
            <p:ph type="title"/>
          </p:nvPr>
        </p:nvSpPr>
        <p:spPr>
          <a:xfrm>
            <a:off x="663575" y="1412875"/>
            <a:ext cx="8229600" cy="360363"/>
          </a:xfrm>
        </p:spPr>
        <p:txBody>
          <a:bodyPr/>
          <a:lstStyle/>
          <a:p>
            <a:pPr defTabSz="1428750">
              <a:defRPr/>
            </a:pPr>
            <a:r>
              <a:rPr lang="en-US" sz="2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Well Controlled Asthma Achieved with Sustained Treatment</a:t>
            </a:r>
          </a:p>
        </p:txBody>
      </p:sp>
      <p:sp>
        <p:nvSpPr>
          <p:cNvPr id="227373" name="Line 45"/>
          <p:cNvSpPr>
            <a:spLocks noChangeShapeType="1"/>
          </p:cNvSpPr>
          <p:nvPr/>
        </p:nvSpPr>
        <p:spPr bwMode="auto">
          <a:xfrm>
            <a:off x="1087438" y="5921375"/>
            <a:ext cx="7600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7374" name="Rectangle 46"/>
          <p:cNvSpPr>
            <a:spLocks noChangeArrowheads="1"/>
          </p:cNvSpPr>
          <p:nvPr/>
        </p:nvSpPr>
        <p:spPr bwMode="auto">
          <a:xfrm>
            <a:off x="1203325" y="5929313"/>
            <a:ext cx="2393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6" tIns="57473" rIns="114946" bIns="57473" anchor="b"/>
          <a:lstStyle/>
          <a:p>
            <a:pPr algn="ctr" defTabSz="1785938" eaLnBrk="0" hangingPunct="0"/>
            <a:r>
              <a:rPr lang="en-GB" sz="1600" b="1"/>
              <a:t>Steroid-na</a:t>
            </a:r>
            <a:r>
              <a:rPr lang="en-US" sz="1600" b="1"/>
              <a:t>i</a:t>
            </a:r>
            <a:r>
              <a:rPr lang="en-GB" sz="1600" b="1"/>
              <a:t>ve (S1)</a:t>
            </a:r>
          </a:p>
        </p:txBody>
      </p:sp>
      <p:sp>
        <p:nvSpPr>
          <p:cNvPr id="227375" name="Rectangle 47"/>
          <p:cNvSpPr>
            <a:spLocks noChangeArrowheads="1"/>
          </p:cNvSpPr>
          <p:nvPr/>
        </p:nvSpPr>
        <p:spPr bwMode="auto">
          <a:xfrm>
            <a:off x="3556000" y="5929313"/>
            <a:ext cx="2713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6" tIns="57473" rIns="114946" bIns="57473" anchor="b"/>
          <a:lstStyle/>
          <a:p>
            <a:pPr algn="ctr" defTabSz="1785938" eaLnBrk="0" hangingPunct="0"/>
            <a:r>
              <a:rPr lang="en-GB" sz="1600" b="1"/>
              <a:t>Low-dose ICS (S2)</a:t>
            </a:r>
          </a:p>
        </p:txBody>
      </p:sp>
      <p:sp>
        <p:nvSpPr>
          <p:cNvPr id="227376" name="Rectangle 48"/>
          <p:cNvSpPr>
            <a:spLocks noChangeArrowheads="1"/>
          </p:cNvSpPr>
          <p:nvPr/>
        </p:nvSpPr>
        <p:spPr bwMode="auto">
          <a:xfrm>
            <a:off x="5959475" y="5929313"/>
            <a:ext cx="2892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6" tIns="57473" rIns="114946" bIns="57473" anchor="b"/>
          <a:lstStyle/>
          <a:p>
            <a:pPr algn="ctr" defTabSz="1785938" eaLnBrk="0" hangingPunct="0"/>
            <a:r>
              <a:rPr lang="en-GB" sz="1600" b="1"/>
              <a:t>Moderate-dose ICS (S3)</a:t>
            </a:r>
          </a:p>
        </p:txBody>
      </p:sp>
      <p:sp>
        <p:nvSpPr>
          <p:cNvPr id="227377" name="Text Box 49"/>
          <p:cNvSpPr txBox="1">
            <a:spLocks noChangeArrowheads="1"/>
          </p:cNvSpPr>
          <p:nvPr/>
        </p:nvSpPr>
        <p:spPr bwMode="auto">
          <a:xfrm>
            <a:off x="5429250" y="6567488"/>
            <a:ext cx="3679825" cy="231775"/>
          </a:xfrm>
          <a:prstGeom prst="rect">
            <a:avLst/>
          </a:prstGeom>
          <a:noFill/>
          <a:ln w="52451">
            <a:noFill/>
            <a:miter lim="800000"/>
            <a:headEnd/>
            <a:tailEnd/>
          </a:ln>
        </p:spPr>
        <p:txBody>
          <a:bodyPr wrap="none" lIns="80075" tIns="40038" rIns="80075" bIns="40038" anchor="b">
            <a:spAutoFit/>
          </a:bodyPr>
          <a:lstStyle/>
          <a:p>
            <a:pPr algn="r" defTabSz="801688" eaLnBrk="0" hangingPunct="0"/>
            <a:r>
              <a:rPr lang="en-GB" sz="1000" b="1" i="1">
                <a:solidFill>
                  <a:srgbClr val="FFFF00"/>
                </a:solidFill>
              </a:rPr>
              <a:t>GOAL Study, Bateman E, et al ARJCCM 2004; 170: 836-844</a:t>
            </a:r>
          </a:p>
        </p:txBody>
      </p:sp>
      <p:pic>
        <p:nvPicPr>
          <p:cNvPr id="122930" name="Picture 2"/>
          <p:cNvPicPr>
            <a:picLocks noChangeAspect="1" noChangeArrowheads="1"/>
          </p:cNvPicPr>
          <p:nvPr/>
        </p:nvPicPr>
        <p:blipFill>
          <a:blip r:embed="rId3"/>
          <a:srcRect b="53867"/>
          <a:stretch>
            <a:fillRect/>
          </a:stretch>
        </p:blipFill>
        <p:spPr bwMode="auto">
          <a:xfrm>
            <a:off x="2339975" y="0"/>
            <a:ext cx="5397500" cy="1366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7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7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7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7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7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2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2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2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2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2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2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2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2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2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2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2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2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2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2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2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2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2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2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27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27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27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27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227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 animBg="1"/>
      <p:bldP spid="227331" grpId="0" animBg="1"/>
      <p:bldP spid="227332" grpId="0" animBg="1"/>
      <p:bldP spid="227333" grpId="0" animBg="1"/>
      <p:bldP spid="227334" grpId="0" animBg="1"/>
      <p:bldP spid="227335" grpId="0" animBg="1"/>
      <p:bldP spid="227336" grpId="0" animBg="1"/>
      <p:bldP spid="227337" grpId="0" animBg="1"/>
      <p:bldP spid="227338" grpId="0" animBg="1"/>
      <p:bldP spid="227339" grpId="0" animBg="1"/>
      <p:bldP spid="227340" grpId="0" animBg="1"/>
      <p:bldP spid="227341" grpId="0" animBg="1"/>
      <p:bldP spid="227342" grpId="0" animBg="1"/>
      <p:bldP spid="227343" grpId="0" animBg="1"/>
      <p:bldP spid="227344" grpId="0" animBg="1"/>
      <p:bldP spid="227345" grpId="0" animBg="1"/>
      <p:bldP spid="227346" grpId="0" animBg="1"/>
      <p:bldP spid="227347" grpId="0" animBg="1"/>
      <p:bldP spid="227348" grpId="0" animBg="1"/>
      <p:bldP spid="227349" grpId="0" animBg="1"/>
      <p:bldP spid="227350" grpId="0"/>
      <p:bldP spid="227351" grpId="0" animBg="1"/>
      <p:bldP spid="227352" grpId="0" animBg="1"/>
      <p:bldP spid="227353" grpId="0" animBg="1"/>
      <p:bldP spid="227354" grpId="0" animBg="1"/>
      <p:bldP spid="227355" grpId="0"/>
      <p:bldP spid="227356" grpId="0"/>
      <p:bldP spid="227357" grpId="0"/>
      <p:bldP spid="227358" grpId="0"/>
      <p:bldP spid="227359" grpId="0" animBg="1"/>
      <p:bldP spid="227360" grpId="0"/>
      <p:bldP spid="227361" grpId="0"/>
      <p:bldP spid="227362" grpId="0"/>
      <p:bldP spid="227363" grpId="0"/>
      <p:bldP spid="227364" grpId="0"/>
      <p:bldP spid="227365" grpId="0"/>
      <p:bldP spid="227366" grpId="0"/>
      <p:bldP spid="227367" grpId="0"/>
      <p:bldP spid="227368" grpId="0"/>
      <p:bldP spid="227369" grpId="0"/>
      <p:bldP spid="227370" grpId="0"/>
      <p:bldP spid="227371" grpId="0"/>
      <p:bldP spid="227372" grpId="0"/>
      <p:bldP spid="227373" grpId="0" animBg="1"/>
      <p:bldP spid="227374" grpId="0"/>
      <p:bldP spid="227375" grpId="0"/>
      <p:bldP spid="227376" grpId="0"/>
      <p:bldP spid="2273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1147763" y="2660650"/>
            <a:ext cx="7540625" cy="3238500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9379" name="Rectangle 3"/>
          <p:cNvSpPr>
            <a:spLocks noGrp="1"/>
          </p:cNvSpPr>
          <p:nvPr>
            <p:ph type="title"/>
          </p:nvPr>
        </p:nvSpPr>
        <p:spPr>
          <a:xfrm>
            <a:off x="277813" y="1773238"/>
            <a:ext cx="8686800" cy="431800"/>
          </a:xfrm>
        </p:spPr>
        <p:txBody>
          <a:bodyPr/>
          <a:lstStyle/>
          <a:p>
            <a:pPr defTabSz="1428750">
              <a:defRPr/>
            </a:pPr>
            <a:r>
              <a:rPr lang="en-GB" sz="2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Well Controlled Asthma  </a:t>
            </a:r>
            <a:br>
              <a:rPr lang="en-GB" sz="2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GB" sz="2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Continued Improvements with Sustained Treatment</a:t>
            </a:r>
          </a:p>
        </p:txBody>
      </p:sp>
      <p:sp>
        <p:nvSpPr>
          <p:cNvPr id="229380" name="Line 4"/>
          <p:cNvSpPr>
            <a:spLocks noChangeShapeType="1"/>
          </p:cNvSpPr>
          <p:nvPr/>
        </p:nvSpPr>
        <p:spPr bwMode="auto">
          <a:xfrm>
            <a:off x="1149350" y="2659063"/>
            <a:ext cx="1588" cy="3248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9381" name="Line 5"/>
          <p:cNvSpPr>
            <a:spLocks noChangeShapeType="1"/>
          </p:cNvSpPr>
          <p:nvPr/>
        </p:nvSpPr>
        <p:spPr bwMode="auto">
          <a:xfrm>
            <a:off x="1076325" y="5259388"/>
            <a:ext cx="73025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9382" name="Line 6"/>
          <p:cNvSpPr>
            <a:spLocks noChangeShapeType="1"/>
          </p:cNvSpPr>
          <p:nvPr/>
        </p:nvSpPr>
        <p:spPr bwMode="auto">
          <a:xfrm>
            <a:off x="1076325" y="3317875"/>
            <a:ext cx="7302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9383" name="Line 7"/>
          <p:cNvSpPr>
            <a:spLocks noChangeShapeType="1"/>
          </p:cNvSpPr>
          <p:nvPr/>
        </p:nvSpPr>
        <p:spPr bwMode="auto">
          <a:xfrm>
            <a:off x="1076325" y="2674938"/>
            <a:ext cx="73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9384" name="Rectangle 8"/>
          <p:cNvSpPr>
            <a:spLocks noChangeArrowheads="1"/>
          </p:cNvSpPr>
          <p:nvPr/>
        </p:nvSpPr>
        <p:spPr bwMode="auto">
          <a:xfrm>
            <a:off x="715963" y="5097463"/>
            <a:ext cx="352425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120" tIns="31498" rIns="64120" bIns="31498">
            <a:spAutoFit/>
          </a:bodyPr>
          <a:lstStyle/>
          <a:p>
            <a:pPr algn="r" defTabSz="647700" eaLnBrk="0" hangingPunct="0"/>
            <a:r>
              <a:rPr lang="en-GB" sz="1600" b="1"/>
              <a:t>20</a:t>
            </a:r>
          </a:p>
        </p:txBody>
      </p:sp>
      <p:sp>
        <p:nvSpPr>
          <p:cNvPr id="229385" name="Rectangle 9"/>
          <p:cNvSpPr>
            <a:spLocks noChangeArrowheads="1"/>
          </p:cNvSpPr>
          <p:nvPr/>
        </p:nvSpPr>
        <p:spPr bwMode="auto">
          <a:xfrm>
            <a:off x="715963" y="3152775"/>
            <a:ext cx="352425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120" tIns="31498" rIns="64120" bIns="31498">
            <a:spAutoFit/>
          </a:bodyPr>
          <a:lstStyle/>
          <a:p>
            <a:pPr algn="r" defTabSz="647700" eaLnBrk="0" hangingPunct="0"/>
            <a:r>
              <a:rPr lang="en-GB" sz="1600" b="1"/>
              <a:t>80</a:t>
            </a:r>
          </a:p>
        </p:txBody>
      </p:sp>
      <p:sp>
        <p:nvSpPr>
          <p:cNvPr id="229386" name="Rectangle 10"/>
          <p:cNvSpPr>
            <a:spLocks noChangeArrowheads="1"/>
          </p:cNvSpPr>
          <p:nvPr/>
        </p:nvSpPr>
        <p:spPr bwMode="auto">
          <a:xfrm>
            <a:off x="623888" y="2508250"/>
            <a:ext cx="465137" cy="306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120" tIns="31498" rIns="64120" bIns="31498">
            <a:spAutoFit/>
          </a:bodyPr>
          <a:lstStyle/>
          <a:p>
            <a:pPr algn="r" defTabSz="647700" eaLnBrk="0" hangingPunct="0"/>
            <a:r>
              <a:rPr lang="en-US" altLang="en-US" sz="1600" b="1"/>
              <a:t>100</a:t>
            </a:r>
          </a:p>
        </p:txBody>
      </p:sp>
      <p:sp>
        <p:nvSpPr>
          <p:cNvPr id="229387" name="Rectangle 11"/>
          <p:cNvSpPr>
            <a:spLocks noChangeArrowheads="1"/>
          </p:cNvSpPr>
          <p:nvPr/>
        </p:nvSpPr>
        <p:spPr bwMode="auto">
          <a:xfrm>
            <a:off x="854075" y="5746750"/>
            <a:ext cx="239713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120" tIns="31498" rIns="64120" bIns="31498">
            <a:spAutoFit/>
          </a:bodyPr>
          <a:lstStyle/>
          <a:p>
            <a:pPr algn="r" defTabSz="647700" eaLnBrk="0" hangingPunct="0"/>
            <a:r>
              <a:rPr lang="en-GB" sz="1600" b="1"/>
              <a:t>0</a:t>
            </a:r>
          </a:p>
        </p:txBody>
      </p:sp>
      <p:sp>
        <p:nvSpPr>
          <p:cNvPr id="229388" name="Line 12"/>
          <p:cNvSpPr>
            <a:spLocks noChangeShapeType="1"/>
          </p:cNvSpPr>
          <p:nvPr/>
        </p:nvSpPr>
        <p:spPr bwMode="auto">
          <a:xfrm>
            <a:off x="1076325" y="3965575"/>
            <a:ext cx="73025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9389" name="Rectangle 13"/>
          <p:cNvSpPr>
            <a:spLocks noChangeArrowheads="1"/>
          </p:cNvSpPr>
          <p:nvPr/>
        </p:nvSpPr>
        <p:spPr bwMode="auto">
          <a:xfrm>
            <a:off x="715963" y="3802063"/>
            <a:ext cx="352425" cy="309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120" tIns="31498" rIns="64120" bIns="31498">
            <a:spAutoFit/>
          </a:bodyPr>
          <a:lstStyle/>
          <a:p>
            <a:pPr algn="r" defTabSz="647700" eaLnBrk="0" hangingPunct="0"/>
            <a:r>
              <a:rPr lang="en-GB" sz="1600" b="1"/>
              <a:t>60</a:t>
            </a:r>
          </a:p>
        </p:txBody>
      </p:sp>
      <p:sp>
        <p:nvSpPr>
          <p:cNvPr id="229390" name="Line 14"/>
          <p:cNvSpPr>
            <a:spLocks noChangeShapeType="1"/>
          </p:cNvSpPr>
          <p:nvPr/>
        </p:nvSpPr>
        <p:spPr bwMode="auto">
          <a:xfrm>
            <a:off x="1076325" y="4611688"/>
            <a:ext cx="7302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9391" name="Rectangle 15"/>
          <p:cNvSpPr>
            <a:spLocks noChangeArrowheads="1"/>
          </p:cNvSpPr>
          <p:nvPr/>
        </p:nvSpPr>
        <p:spPr bwMode="auto">
          <a:xfrm>
            <a:off x="715963" y="4449763"/>
            <a:ext cx="352425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120" tIns="31498" rIns="64120" bIns="31498">
            <a:spAutoFit/>
          </a:bodyPr>
          <a:lstStyle/>
          <a:p>
            <a:pPr algn="r" defTabSz="647700" eaLnBrk="0" hangingPunct="0"/>
            <a:r>
              <a:rPr lang="en-GB" sz="1600" b="1"/>
              <a:t>40</a:t>
            </a:r>
          </a:p>
        </p:txBody>
      </p:sp>
      <p:sp>
        <p:nvSpPr>
          <p:cNvPr id="229392" name="Rectangle 16"/>
          <p:cNvSpPr>
            <a:spLocks noChangeArrowheads="1"/>
          </p:cNvSpPr>
          <p:nvPr/>
        </p:nvSpPr>
        <p:spPr bwMode="auto">
          <a:xfrm rot="-5400000">
            <a:off x="-1255712" y="4178300"/>
            <a:ext cx="3516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6" tIns="57473" rIns="114946" bIns="57473" anchor="b"/>
          <a:lstStyle/>
          <a:p>
            <a:pPr algn="ctr" defTabSz="1428750" eaLnBrk="0" hangingPunct="0"/>
            <a:r>
              <a:rPr lang="en-US" sz="1600" b="1">
                <a:solidFill>
                  <a:srgbClr val="FFFF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Patients controlled each week (%)</a:t>
            </a:r>
            <a:endParaRPr lang="en-GB" sz="1600" b="1">
              <a:solidFill>
                <a:srgbClr val="FFFF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9393" name="Rectangle 17"/>
          <p:cNvSpPr>
            <a:spLocks noChangeArrowheads="1"/>
          </p:cNvSpPr>
          <p:nvPr/>
        </p:nvSpPr>
        <p:spPr bwMode="auto">
          <a:xfrm>
            <a:off x="1089025" y="6156325"/>
            <a:ext cx="7632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6" tIns="57473" rIns="114946" bIns="57473" anchor="b"/>
          <a:lstStyle/>
          <a:p>
            <a:pPr algn="ctr" defTabSz="1785938" eaLnBrk="0" hangingPunct="0"/>
            <a:r>
              <a:rPr lang="en-US" sz="1600" b="1"/>
              <a:t>Week</a:t>
            </a:r>
          </a:p>
        </p:txBody>
      </p:sp>
      <p:sp>
        <p:nvSpPr>
          <p:cNvPr id="229394" name="Line 18"/>
          <p:cNvSpPr>
            <a:spLocks noChangeShapeType="1"/>
          </p:cNvSpPr>
          <p:nvPr/>
        </p:nvSpPr>
        <p:spPr bwMode="auto">
          <a:xfrm>
            <a:off x="7267575" y="2947988"/>
            <a:ext cx="319088" cy="1587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9395" name="Line 19"/>
          <p:cNvSpPr>
            <a:spLocks noChangeShapeType="1"/>
          </p:cNvSpPr>
          <p:nvPr/>
        </p:nvSpPr>
        <p:spPr bwMode="auto">
          <a:xfrm>
            <a:off x="8245475" y="2944813"/>
            <a:ext cx="319088" cy="158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9396" name="Rectangle 20"/>
          <p:cNvSpPr>
            <a:spLocks noChangeArrowheads="1"/>
          </p:cNvSpPr>
          <p:nvPr/>
        </p:nvSpPr>
        <p:spPr bwMode="auto">
          <a:xfrm>
            <a:off x="6267450" y="2786063"/>
            <a:ext cx="944563" cy="341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1994" tIns="35998" rIns="71994" bIns="35998">
            <a:spAutoFit/>
          </a:bodyPr>
          <a:lstStyle/>
          <a:p>
            <a:pPr algn="r" defTabSz="655638" eaLnBrk="0" hangingPunct="0">
              <a:lnSpc>
                <a:spcPct val="110000"/>
              </a:lnSpc>
            </a:pPr>
            <a:r>
              <a:rPr lang="en-GB" sz="1600" b="1"/>
              <a:t>Seretide</a:t>
            </a:r>
          </a:p>
        </p:txBody>
      </p:sp>
      <p:sp>
        <p:nvSpPr>
          <p:cNvPr id="229397" name="Rectangle 21"/>
          <p:cNvSpPr>
            <a:spLocks noChangeArrowheads="1"/>
          </p:cNvSpPr>
          <p:nvPr/>
        </p:nvSpPr>
        <p:spPr bwMode="auto">
          <a:xfrm>
            <a:off x="5934075" y="2773363"/>
            <a:ext cx="2249488" cy="341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1994" tIns="35998" rIns="71994" bIns="35998">
            <a:spAutoFit/>
          </a:bodyPr>
          <a:lstStyle/>
          <a:p>
            <a:pPr algn="r" defTabSz="655638" eaLnBrk="0" hangingPunct="0">
              <a:lnSpc>
                <a:spcPct val="110000"/>
              </a:lnSpc>
            </a:pPr>
            <a:r>
              <a:rPr lang="en-GB" sz="1600" b="1"/>
              <a:t>FP</a:t>
            </a:r>
          </a:p>
        </p:txBody>
      </p:sp>
      <p:sp>
        <p:nvSpPr>
          <p:cNvPr id="229398" name="Rectangle 22"/>
          <p:cNvSpPr>
            <a:spLocks noChangeArrowheads="1"/>
          </p:cNvSpPr>
          <p:nvPr/>
        </p:nvSpPr>
        <p:spPr bwMode="auto">
          <a:xfrm>
            <a:off x="909638" y="5953125"/>
            <a:ext cx="352425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120" tIns="31498" rIns="64120" bIns="31498">
            <a:spAutoFit/>
          </a:bodyPr>
          <a:lstStyle/>
          <a:p>
            <a:pPr algn="r" defTabSz="647700" eaLnBrk="0" hangingPunct="0"/>
            <a:r>
              <a:rPr lang="en-US" altLang="en-US" sz="1600" b="1"/>
              <a:t>–4</a:t>
            </a:r>
          </a:p>
        </p:txBody>
      </p:sp>
      <p:sp>
        <p:nvSpPr>
          <p:cNvPr id="229399" name="Line 23"/>
          <p:cNvSpPr>
            <a:spLocks noChangeShapeType="1"/>
          </p:cNvSpPr>
          <p:nvPr/>
        </p:nvSpPr>
        <p:spPr bwMode="auto">
          <a:xfrm>
            <a:off x="1085850" y="5905500"/>
            <a:ext cx="76057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9400" name="Rectangle 24"/>
          <p:cNvSpPr>
            <a:spLocks noChangeArrowheads="1"/>
          </p:cNvSpPr>
          <p:nvPr/>
        </p:nvSpPr>
        <p:spPr bwMode="auto">
          <a:xfrm>
            <a:off x="1584325" y="5953125"/>
            <a:ext cx="238125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120" tIns="31498" rIns="64120" bIns="31498">
            <a:spAutoFit/>
          </a:bodyPr>
          <a:lstStyle/>
          <a:p>
            <a:pPr algn="ctr" defTabSz="647700" eaLnBrk="0" hangingPunct="0"/>
            <a:r>
              <a:rPr lang="en-US" altLang="en-US" sz="1600" b="1"/>
              <a:t>0</a:t>
            </a:r>
          </a:p>
        </p:txBody>
      </p:sp>
      <p:sp>
        <p:nvSpPr>
          <p:cNvPr id="229401" name="Line 25"/>
          <p:cNvSpPr>
            <a:spLocks noChangeShapeType="1"/>
          </p:cNvSpPr>
          <p:nvPr/>
        </p:nvSpPr>
        <p:spPr bwMode="auto">
          <a:xfrm>
            <a:off x="1682750" y="5905500"/>
            <a:ext cx="0" cy="84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9402" name="Line 26"/>
          <p:cNvSpPr>
            <a:spLocks noChangeShapeType="1"/>
          </p:cNvSpPr>
          <p:nvPr/>
        </p:nvSpPr>
        <p:spPr bwMode="auto">
          <a:xfrm>
            <a:off x="3298825" y="5905500"/>
            <a:ext cx="0" cy="84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9403" name="Line 27"/>
          <p:cNvSpPr>
            <a:spLocks noChangeShapeType="1"/>
          </p:cNvSpPr>
          <p:nvPr/>
        </p:nvSpPr>
        <p:spPr bwMode="auto">
          <a:xfrm>
            <a:off x="2220913" y="5905500"/>
            <a:ext cx="0" cy="84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9404" name="Line 28"/>
          <p:cNvSpPr>
            <a:spLocks noChangeShapeType="1"/>
          </p:cNvSpPr>
          <p:nvPr/>
        </p:nvSpPr>
        <p:spPr bwMode="auto">
          <a:xfrm>
            <a:off x="6530975" y="5905500"/>
            <a:ext cx="0" cy="84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9405" name="Line 29"/>
          <p:cNvSpPr>
            <a:spLocks noChangeShapeType="1"/>
          </p:cNvSpPr>
          <p:nvPr/>
        </p:nvSpPr>
        <p:spPr bwMode="auto">
          <a:xfrm>
            <a:off x="5991225" y="5905500"/>
            <a:ext cx="0" cy="84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9406" name="Line 30"/>
          <p:cNvSpPr>
            <a:spLocks noChangeShapeType="1"/>
          </p:cNvSpPr>
          <p:nvPr/>
        </p:nvSpPr>
        <p:spPr bwMode="auto">
          <a:xfrm>
            <a:off x="3838575" y="5905500"/>
            <a:ext cx="0" cy="84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9407" name="Line 31"/>
          <p:cNvSpPr>
            <a:spLocks noChangeShapeType="1"/>
          </p:cNvSpPr>
          <p:nvPr/>
        </p:nvSpPr>
        <p:spPr bwMode="auto">
          <a:xfrm>
            <a:off x="1144588" y="5905500"/>
            <a:ext cx="0" cy="84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9408" name="Rectangle 32"/>
          <p:cNvSpPr>
            <a:spLocks noChangeArrowheads="1"/>
          </p:cNvSpPr>
          <p:nvPr/>
        </p:nvSpPr>
        <p:spPr bwMode="auto">
          <a:xfrm>
            <a:off x="2116138" y="5953125"/>
            <a:ext cx="239712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120" tIns="31498" rIns="64120" bIns="31498">
            <a:spAutoFit/>
          </a:bodyPr>
          <a:lstStyle/>
          <a:p>
            <a:pPr algn="ctr" defTabSz="647700" eaLnBrk="0" hangingPunct="0"/>
            <a:r>
              <a:rPr lang="en-US" altLang="en-US" sz="1600" b="1"/>
              <a:t>4</a:t>
            </a:r>
          </a:p>
        </p:txBody>
      </p:sp>
      <p:sp>
        <p:nvSpPr>
          <p:cNvPr id="229409" name="Rectangle 33"/>
          <p:cNvSpPr>
            <a:spLocks noChangeArrowheads="1"/>
          </p:cNvSpPr>
          <p:nvPr/>
        </p:nvSpPr>
        <p:spPr bwMode="auto">
          <a:xfrm>
            <a:off x="6902450" y="5953125"/>
            <a:ext cx="352425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120" tIns="31498" rIns="64120" bIns="31498">
            <a:spAutoFit/>
          </a:bodyPr>
          <a:lstStyle/>
          <a:p>
            <a:pPr algn="ctr" defTabSz="647700" eaLnBrk="0" hangingPunct="0"/>
            <a:r>
              <a:rPr lang="en-US" altLang="en-US" sz="1600" b="1"/>
              <a:t>40</a:t>
            </a:r>
          </a:p>
        </p:txBody>
      </p:sp>
      <p:sp>
        <p:nvSpPr>
          <p:cNvPr id="229410" name="Rectangle 34"/>
          <p:cNvSpPr>
            <a:spLocks noChangeArrowheads="1"/>
          </p:cNvSpPr>
          <p:nvPr/>
        </p:nvSpPr>
        <p:spPr bwMode="auto">
          <a:xfrm>
            <a:off x="7459663" y="5953125"/>
            <a:ext cx="352425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120" tIns="31498" rIns="64120" bIns="31498">
            <a:spAutoFit/>
          </a:bodyPr>
          <a:lstStyle/>
          <a:p>
            <a:pPr algn="ctr" defTabSz="647700" eaLnBrk="0" hangingPunct="0"/>
            <a:r>
              <a:rPr lang="en-US" altLang="en-US" sz="1600" b="1"/>
              <a:t>44</a:t>
            </a:r>
          </a:p>
        </p:txBody>
      </p:sp>
      <p:sp>
        <p:nvSpPr>
          <p:cNvPr id="229411" name="Rectangle 35"/>
          <p:cNvSpPr>
            <a:spLocks noChangeArrowheads="1"/>
          </p:cNvSpPr>
          <p:nvPr/>
        </p:nvSpPr>
        <p:spPr bwMode="auto">
          <a:xfrm>
            <a:off x="7989888" y="5953125"/>
            <a:ext cx="352425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120" tIns="31498" rIns="64120" bIns="31498">
            <a:spAutoFit/>
          </a:bodyPr>
          <a:lstStyle/>
          <a:p>
            <a:pPr algn="ctr" defTabSz="647700" eaLnBrk="0" hangingPunct="0"/>
            <a:r>
              <a:rPr lang="en-GB" altLang="en-US" sz="1600" b="1"/>
              <a:t>48</a:t>
            </a:r>
            <a:endParaRPr lang="en-US" altLang="en-US" sz="1600" b="1"/>
          </a:p>
        </p:txBody>
      </p:sp>
      <p:sp>
        <p:nvSpPr>
          <p:cNvPr id="229412" name="Line 36"/>
          <p:cNvSpPr>
            <a:spLocks noChangeShapeType="1"/>
          </p:cNvSpPr>
          <p:nvPr/>
        </p:nvSpPr>
        <p:spPr bwMode="auto">
          <a:xfrm>
            <a:off x="4914900" y="5905500"/>
            <a:ext cx="0" cy="84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9413" name="Line 37"/>
          <p:cNvSpPr>
            <a:spLocks noChangeShapeType="1"/>
          </p:cNvSpPr>
          <p:nvPr/>
        </p:nvSpPr>
        <p:spPr bwMode="auto">
          <a:xfrm>
            <a:off x="7608888" y="5905500"/>
            <a:ext cx="0" cy="84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9414" name="Line 38"/>
          <p:cNvSpPr>
            <a:spLocks noChangeShapeType="1"/>
          </p:cNvSpPr>
          <p:nvPr/>
        </p:nvSpPr>
        <p:spPr bwMode="auto">
          <a:xfrm>
            <a:off x="5453063" y="5905500"/>
            <a:ext cx="0" cy="84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9415" name="Line 39"/>
          <p:cNvSpPr>
            <a:spLocks noChangeShapeType="1"/>
          </p:cNvSpPr>
          <p:nvPr/>
        </p:nvSpPr>
        <p:spPr bwMode="auto">
          <a:xfrm>
            <a:off x="8685213" y="5897563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9416" name="Line 40"/>
          <p:cNvSpPr>
            <a:spLocks noChangeShapeType="1"/>
          </p:cNvSpPr>
          <p:nvPr/>
        </p:nvSpPr>
        <p:spPr bwMode="auto">
          <a:xfrm>
            <a:off x="7069138" y="5905500"/>
            <a:ext cx="0" cy="84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9417" name="Rectangle 41"/>
          <p:cNvSpPr>
            <a:spLocks noChangeArrowheads="1"/>
          </p:cNvSpPr>
          <p:nvPr/>
        </p:nvSpPr>
        <p:spPr bwMode="auto">
          <a:xfrm>
            <a:off x="3136900" y="5953125"/>
            <a:ext cx="352425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120" tIns="31498" rIns="64120" bIns="31498">
            <a:spAutoFit/>
          </a:bodyPr>
          <a:lstStyle/>
          <a:p>
            <a:pPr algn="ctr" defTabSz="647700" eaLnBrk="0" hangingPunct="0"/>
            <a:r>
              <a:rPr lang="en-US" altLang="en-US" sz="1600" b="1"/>
              <a:t>12</a:t>
            </a:r>
          </a:p>
        </p:txBody>
      </p:sp>
      <p:sp>
        <p:nvSpPr>
          <p:cNvPr id="229418" name="Rectangle 42"/>
          <p:cNvSpPr>
            <a:spLocks noChangeArrowheads="1"/>
          </p:cNvSpPr>
          <p:nvPr/>
        </p:nvSpPr>
        <p:spPr bwMode="auto">
          <a:xfrm>
            <a:off x="3679825" y="5953125"/>
            <a:ext cx="352425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120" tIns="31498" rIns="64120" bIns="31498">
            <a:spAutoFit/>
          </a:bodyPr>
          <a:lstStyle/>
          <a:p>
            <a:pPr algn="ctr" defTabSz="647700" eaLnBrk="0" hangingPunct="0"/>
            <a:r>
              <a:rPr lang="en-US" altLang="en-US" sz="1600" b="1"/>
              <a:t>16</a:t>
            </a:r>
          </a:p>
        </p:txBody>
      </p:sp>
      <p:sp>
        <p:nvSpPr>
          <p:cNvPr id="229419" name="Rectangle 43"/>
          <p:cNvSpPr>
            <a:spLocks noChangeArrowheads="1"/>
          </p:cNvSpPr>
          <p:nvPr/>
        </p:nvSpPr>
        <p:spPr bwMode="auto">
          <a:xfrm>
            <a:off x="4745038" y="5953125"/>
            <a:ext cx="352425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120" tIns="31498" rIns="64120" bIns="31498">
            <a:spAutoFit/>
          </a:bodyPr>
          <a:lstStyle/>
          <a:p>
            <a:pPr algn="ctr" defTabSz="647700" eaLnBrk="0" hangingPunct="0"/>
            <a:r>
              <a:rPr lang="en-US" altLang="en-US" sz="1600" b="1"/>
              <a:t>24</a:t>
            </a:r>
          </a:p>
        </p:txBody>
      </p:sp>
      <p:sp>
        <p:nvSpPr>
          <p:cNvPr id="229420" name="Rectangle 44"/>
          <p:cNvSpPr>
            <a:spLocks noChangeArrowheads="1"/>
          </p:cNvSpPr>
          <p:nvPr/>
        </p:nvSpPr>
        <p:spPr bwMode="auto">
          <a:xfrm>
            <a:off x="5295900" y="5953125"/>
            <a:ext cx="352425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120" tIns="31498" rIns="64120" bIns="31498">
            <a:spAutoFit/>
          </a:bodyPr>
          <a:lstStyle/>
          <a:p>
            <a:pPr algn="ctr" defTabSz="647700" eaLnBrk="0" hangingPunct="0"/>
            <a:r>
              <a:rPr lang="en-US" altLang="en-US" sz="1600" b="1"/>
              <a:t>28</a:t>
            </a:r>
          </a:p>
        </p:txBody>
      </p:sp>
      <p:sp>
        <p:nvSpPr>
          <p:cNvPr id="229421" name="Rectangle 45"/>
          <p:cNvSpPr>
            <a:spLocks noChangeArrowheads="1"/>
          </p:cNvSpPr>
          <p:nvPr/>
        </p:nvSpPr>
        <p:spPr bwMode="auto">
          <a:xfrm>
            <a:off x="5811838" y="5953125"/>
            <a:ext cx="352425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120" tIns="31498" rIns="64120" bIns="31498">
            <a:spAutoFit/>
          </a:bodyPr>
          <a:lstStyle/>
          <a:p>
            <a:pPr algn="ctr" defTabSz="647700" eaLnBrk="0" hangingPunct="0"/>
            <a:r>
              <a:rPr lang="en-US" altLang="en-US" sz="1600" b="1"/>
              <a:t>32</a:t>
            </a:r>
          </a:p>
        </p:txBody>
      </p:sp>
      <p:sp>
        <p:nvSpPr>
          <p:cNvPr id="229422" name="Rectangle 46"/>
          <p:cNvSpPr>
            <a:spLocks noChangeArrowheads="1"/>
          </p:cNvSpPr>
          <p:nvPr/>
        </p:nvSpPr>
        <p:spPr bwMode="auto">
          <a:xfrm>
            <a:off x="6380163" y="5953125"/>
            <a:ext cx="352425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120" tIns="31498" rIns="64120" bIns="31498">
            <a:spAutoFit/>
          </a:bodyPr>
          <a:lstStyle/>
          <a:p>
            <a:pPr algn="ctr" defTabSz="647700" eaLnBrk="0" hangingPunct="0"/>
            <a:r>
              <a:rPr lang="en-US" altLang="en-US" sz="1600" b="1"/>
              <a:t>36</a:t>
            </a:r>
          </a:p>
        </p:txBody>
      </p:sp>
      <p:sp>
        <p:nvSpPr>
          <p:cNvPr id="229423" name="Rectangle 47"/>
          <p:cNvSpPr>
            <a:spLocks noChangeArrowheads="1"/>
          </p:cNvSpPr>
          <p:nvPr/>
        </p:nvSpPr>
        <p:spPr bwMode="auto">
          <a:xfrm>
            <a:off x="8529638" y="5953125"/>
            <a:ext cx="350837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120" tIns="31498" rIns="64120" bIns="31498">
            <a:spAutoFit/>
          </a:bodyPr>
          <a:lstStyle/>
          <a:p>
            <a:pPr algn="ctr" defTabSz="647700" eaLnBrk="0" hangingPunct="0"/>
            <a:r>
              <a:rPr lang="en-US" altLang="en-US" sz="1600" b="1"/>
              <a:t>52</a:t>
            </a:r>
          </a:p>
        </p:txBody>
      </p:sp>
      <p:sp>
        <p:nvSpPr>
          <p:cNvPr id="229424" name="Line 48"/>
          <p:cNvSpPr>
            <a:spLocks noChangeShapeType="1"/>
          </p:cNvSpPr>
          <p:nvPr/>
        </p:nvSpPr>
        <p:spPr bwMode="auto">
          <a:xfrm>
            <a:off x="8145463" y="5905500"/>
            <a:ext cx="0" cy="84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9425" name="Line 49"/>
          <p:cNvSpPr>
            <a:spLocks noChangeShapeType="1"/>
          </p:cNvSpPr>
          <p:nvPr/>
        </p:nvSpPr>
        <p:spPr bwMode="auto">
          <a:xfrm>
            <a:off x="2760663" y="5905500"/>
            <a:ext cx="0" cy="84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9426" name="Rectangle 50"/>
          <p:cNvSpPr>
            <a:spLocks noChangeArrowheads="1"/>
          </p:cNvSpPr>
          <p:nvPr/>
        </p:nvSpPr>
        <p:spPr bwMode="auto">
          <a:xfrm>
            <a:off x="2660650" y="5953125"/>
            <a:ext cx="241300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120" tIns="31498" rIns="64120" bIns="31498">
            <a:spAutoFit/>
          </a:bodyPr>
          <a:lstStyle/>
          <a:p>
            <a:pPr algn="ctr" defTabSz="647700" eaLnBrk="0" hangingPunct="0"/>
            <a:r>
              <a:rPr lang="en-US" altLang="en-US" sz="1600" b="1"/>
              <a:t>8</a:t>
            </a:r>
          </a:p>
        </p:txBody>
      </p:sp>
      <p:sp>
        <p:nvSpPr>
          <p:cNvPr id="229427" name="Line 51"/>
          <p:cNvSpPr>
            <a:spLocks noChangeShapeType="1"/>
          </p:cNvSpPr>
          <p:nvPr/>
        </p:nvSpPr>
        <p:spPr bwMode="auto">
          <a:xfrm>
            <a:off x="4375150" y="5905500"/>
            <a:ext cx="0" cy="84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9428" name="Rectangle 52"/>
          <p:cNvSpPr>
            <a:spLocks noChangeArrowheads="1"/>
          </p:cNvSpPr>
          <p:nvPr/>
        </p:nvSpPr>
        <p:spPr bwMode="auto">
          <a:xfrm>
            <a:off x="4219575" y="5953125"/>
            <a:ext cx="350838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120" tIns="31498" rIns="64120" bIns="31498">
            <a:spAutoFit/>
          </a:bodyPr>
          <a:lstStyle/>
          <a:p>
            <a:pPr algn="ctr" defTabSz="647700" eaLnBrk="0" hangingPunct="0"/>
            <a:r>
              <a:rPr lang="en-US" altLang="en-US" sz="1600" b="1"/>
              <a:t>20</a:t>
            </a:r>
          </a:p>
        </p:txBody>
      </p:sp>
      <p:sp>
        <p:nvSpPr>
          <p:cNvPr id="124981" name="Rectangle 53"/>
          <p:cNvSpPr>
            <a:spLocks noChangeArrowheads="1"/>
          </p:cNvSpPr>
          <p:nvPr/>
        </p:nvSpPr>
        <p:spPr bwMode="auto">
          <a:xfrm>
            <a:off x="484188" y="750888"/>
            <a:ext cx="81407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594" tIns="89298" rIns="178594" bIns="89298"/>
          <a:lstStyle/>
          <a:p>
            <a:pPr algn="ctr" defTabSz="1428750" eaLnBrk="0" hangingPunct="0"/>
            <a:endParaRPr lang="en-GB" sz="31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29430" name="Freeform 54"/>
          <p:cNvSpPr>
            <a:spLocks/>
          </p:cNvSpPr>
          <p:nvPr/>
        </p:nvSpPr>
        <p:spPr bwMode="auto">
          <a:xfrm>
            <a:off x="1182688" y="3397250"/>
            <a:ext cx="7469187" cy="2286000"/>
          </a:xfrm>
          <a:custGeom>
            <a:avLst/>
            <a:gdLst>
              <a:gd name="T0" fmla="*/ 0 w 3764"/>
              <a:gd name="T1" fmla="*/ 2147483647 h 1152"/>
              <a:gd name="T2" fmla="*/ 2147483647 w 3764"/>
              <a:gd name="T3" fmla="*/ 2147483647 h 1152"/>
              <a:gd name="T4" fmla="*/ 2147483647 w 3764"/>
              <a:gd name="T5" fmla="*/ 2147483647 h 1152"/>
              <a:gd name="T6" fmla="*/ 2147483647 w 3764"/>
              <a:gd name="T7" fmla="*/ 2147483647 h 1152"/>
              <a:gd name="T8" fmla="*/ 2147483647 w 3764"/>
              <a:gd name="T9" fmla="*/ 2147483647 h 1152"/>
              <a:gd name="T10" fmla="*/ 2147483647 w 3764"/>
              <a:gd name="T11" fmla="*/ 2147483647 h 1152"/>
              <a:gd name="T12" fmla="*/ 2147483647 w 3764"/>
              <a:gd name="T13" fmla="*/ 2147483647 h 1152"/>
              <a:gd name="T14" fmla="*/ 2147483647 w 3764"/>
              <a:gd name="T15" fmla="*/ 2147483647 h 1152"/>
              <a:gd name="T16" fmla="*/ 2147483647 w 3764"/>
              <a:gd name="T17" fmla="*/ 2147483647 h 1152"/>
              <a:gd name="T18" fmla="*/ 2147483647 w 3764"/>
              <a:gd name="T19" fmla="*/ 2147483647 h 1152"/>
              <a:gd name="T20" fmla="*/ 2147483647 w 3764"/>
              <a:gd name="T21" fmla="*/ 2147483647 h 1152"/>
              <a:gd name="T22" fmla="*/ 2147483647 w 3764"/>
              <a:gd name="T23" fmla="*/ 2147483647 h 1152"/>
              <a:gd name="T24" fmla="*/ 2147483647 w 3764"/>
              <a:gd name="T25" fmla="*/ 2147483647 h 1152"/>
              <a:gd name="T26" fmla="*/ 2147483647 w 3764"/>
              <a:gd name="T27" fmla="*/ 2147483647 h 1152"/>
              <a:gd name="T28" fmla="*/ 2147483647 w 3764"/>
              <a:gd name="T29" fmla="*/ 2147483647 h 1152"/>
              <a:gd name="T30" fmla="*/ 2147483647 w 3764"/>
              <a:gd name="T31" fmla="*/ 2147483647 h 1152"/>
              <a:gd name="T32" fmla="*/ 2147483647 w 3764"/>
              <a:gd name="T33" fmla="*/ 2147483647 h 1152"/>
              <a:gd name="T34" fmla="*/ 2147483647 w 3764"/>
              <a:gd name="T35" fmla="*/ 2147483647 h 1152"/>
              <a:gd name="T36" fmla="*/ 2147483647 w 3764"/>
              <a:gd name="T37" fmla="*/ 2147483647 h 1152"/>
              <a:gd name="T38" fmla="*/ 2147483647 w 3764"/>
              <a:gd name="T39" fmla="*/ 2147483647 h 1152"/>
              <a:gd name="T40" fmla="*/ 2147483647 w 3764"/>
              <a:gd name="T41" fmla="*/ 2147483647 h 1152"/>
              <a:gd name="T42" fmla="*/ 2147483647 w 3764"/>
              <a:gd name="T43" fmla="*/ 2147483647 h 1152"/>
              <a:gd name="T44" fmla="*/ 2147483647 w 3764"/>
              <a:gd name="T45" fmla="*/ 2147483647 h 1152"/>
              <a:gd name="T46" fmla="*/ 2147483647 w 3764"/>
              <a:gd name="T47" fmla="*/ 2147483647 h 1152"/>
              <a:gd name="T48" fmla="*/ 2147483647 w 3764"/>
              <a:gd name="T49" fmla="*/ 2147483647 h 1152"/>
              <a:gd name="T50" fmla="*/ 2147483647 w 3764"/>
              <a:gd name="T51" fmla="*/ 2147483647 h 1152"/>
              <a:gd name="T52" fmla="*/ 2147483647 w 3764"/>
              <a:gd name="T53" fmla="*/ 2147483647 h 1152"/>
              <a:gd name="T54" fmla="*/ 2147483647 w 3764"/>
              <a:gd name="T55" fmla="*/ 2147483647 h 1152"/>
              <a:gd name="T56" fmla="*/ 2147483647 w 3764"/>
              <a:gd name="T57" fmla="*/ 2147483647 h 1152"/>
              <a:gd name="T58" fmla="*/ 2147483647 w 3764"/>
              <a:gd name="T59" fmla="*/ 2147483647 h 1152"/>
              <a:gd name="T60" fmla="*/ 2147483647 w 3764"/>
              <a:gd name="T61" fmla="*/ 2147483647 h 1152"/>
              <a:gd name="T62" fmla="*/ 2147483647 w 3764"/>
              <a:gd name="T63" fmla="*/ 2147483647 h 1152"/>
              <a:gd name="T64" fmla="*/ 2147483647 w 3764"/>
              <a:gd name="T65" fmla="*/ 2147483647 h 1152"/>
              <a:gd name="T66" fmla="*/ 2147483647 w 3764"/>
              <a:gd name="T67" fmla="*/ 2147483647 h 1152"/>
              <a:gd name="T68" fmla="*/ 2147483647 w 3764"/>
              <a:gd name="T69" fmla="*/ 2147483647 h 1152"/>
              <a:gd name="T70" fmla="*/ 2147483647 w 3764"/>
              <a:gd name="T71" fmla="*/ 2147483647 h 1152"/>
              <a:gd name="T72" fmla="*/ 2147483647 w 3764"/>
              <a:gd name="T73" fmla="*/ 2147483647 h 1152"/>
              <a:gd name="T74" fmla="*/ 2147483647 w 3764"/>
              <a:gd name="T75" fmla="*/ 2147483647 h 1152"/>
              <a:gd name="T76" fmla="*/ 2147483647 w 3764"/>
              <a:gd name="T77" fmla="*/ 2147483647 h 1152"/>
              <a:gd name="T78" fmla="*/ 2147483647 w 3764"/>
              <a:gd name="T79" fmla="*/ 2147483647 h 1152"/>
              <a:gd name="T80" fmla="*/ 2147483647 w 3764"/>
              <a:gd name="T81" fmla="*/ 2147483647 h 1152"/>
              <a:gd name="T82" fmla="*/ 2147483647 w 3764"/>
              <a:gd name="T83" fmla="*/ 2147483647 h 1152"/>
              <a:gd name="T84" fmla="*/ 2147483647 w 3764"/>
              <a:gd name="T85" fmla="*/ 2147483647 h 1152"/>
              <a:gd name="T86" fmla="*/ 2147483647 w 3764"/>
              <a:gd name="T87" fmla="*/ 2147483647 h 1152"/>
              <a:gd name="T88" fmla="*/ 2147483647 w 3764"/>
              <a:gd name="T89" fmla="*/ 2147483647 h 1152"/>
              <a:gd name="T90" fmla="*/ 2147483647 w 3764"/>
              <a:gd name="T91" fmla="*/ 0 h 1152"/>
              <a:gd name="T92" fmla="*/ 2147483647 w 3764"/>
              <a:gd name="T93" fmla="*/ 2147483647 h 1152"/>
              <a:gd name="T94" fmla="*/ 2147483647 w 3764"/>
              <a:gd name="T95" fmla="*/ 2147483647 h 115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764"/>
              <a:gd name="T145" fmla="*/ 0 h 1152"/>
              <a:gd name="T146" fmla="*/ 3764 w 3764"/>
              <a:gd name="T147" fmla="*/ 1152 h 115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764" h="1152">
                <a:moveTo>
                  <a:pt x="0" y="1132"/>
                </a:moveTo>
                <a:lnTo>
                  <a:pt x="54" y="1152"/>
                </a:lnTo>
                <a:lnTo>
                  <a:pt x="134" y="1098"/>
                </a:lnTo>
                <a:lnTo>
                  <a:pt x="188" y="1098"/>
                </a:lnTo>
                <a:lnTo>
                  <a:pt x="221" y="1065"/>
                </a:lnTo>
                <a:lnTo>
                  <a:pt x="281" y="723"/>
                </a:lnTo>
                <a:lnTo>
                  <a:pt x="348" y="562"/>
                </a:lnTo>
                <a:lnTo>
                  <a:pt x="435" y="495"/>
                </a:lnTo>
                <a:lnTo>
                  <a:pt x="476" y="482"/>
                </a:lnTo>
                <a:lnTo>
                  <a:pt x="543" y="402"/>
                </a:lnTo>
                <a:lnTo>
                  <a:pt x="811" y="341"/>
                </a:lnTo>
                <a:lnTo>
                  <a:pt x="978" y="335"/>
                </a:lnTo>
                <a:lnTo>
                  <a:pt x="1038" y="328"/>
                </a:lnTo>
                <a:lnTo>
                  <a:pt x="1099" y="261"/>
                </a:lnTo>
                <a:lnTo>
                  <a:pt x="1159" y="248"/>
                </a:lnTo>
                <a:lnTo>
                  <a:pt x="1253" y="207"/>
                </a:lnTo>
                <a:lnTo>
                  <a:pt x="1306" y="194"/>
                </a:lnTo>
                <a:lnTo>
                  <a:pt x="1373" y="207"/>
                </a:lnTo>
                <a:lnTo>
                  <a:pt x="1433" y="207"/>
                </a:lnTo>
                <a:lnTo>
                  <a:pt x="1520" y="194"/>
                </a:lnTo>
                <a:lnTo>
                  <a:pt x="1561" y="181"/>
                </a:lnTo>
                <a:lnTo>
                  <a:pt x="1601" y="181"/>
                </a:lnTo>
                <a:lnTo>
                  <a:pt x="1654" y="194"/>
                </a:lnTo>
                <a:lnTo>
                  <a:pt x="1701" y="181"/>
                </a:lnTo>
                <a:lnTo>
                  <a:pt x="1775" y="187"/>
                </a:lnTo>
                <a:lnTo>
                  <a:pt x="1829" y="194"/>
                </a:lnTo>
                <a:lnTo>
                  <a:pt x="1902" y="140"/>
                </a:lnTo>
                <a:lnTo>
                  <a:pt x="1976" y="107"/>
                </a:lnTo>
                <a:lnTo>
                  <a:pt x="2297" y="107"/>
                </a:lnTo>
                <a:lnTo>
                  <a:pt x="2364" y="80"/>
                </a:lnTo>
                <a:lnTo>
                  <a:pt x="2438" y="87"/>
                </a:lnTo>
                <a:lnTo>
                  <a:pt x="2518" y="80"/>
                </a:lnTo>
                <a:lnTo>
                  <a:pt x="2565" y="87"/>
                </a:lnTo>
                <a:lnTo>
                  <a:pt x="2672" y="87"/>
                </a:lnTo>
                <a:lnTo>
                  <a:pt x="2733" y="47"/>
                </a:lnTo>
                <a:lnTo>
                  <a:pt x="2827" y="47"/>
                </a:lnTo>
                <a:lnTo>
                  <a:pt x="2867" y="60"/>
                </a:lnTo>
                <a:lnTo>
                  <a:pt x="2954" y="33"/>
                </a:lnTo>
                <a:lnTo>
                  <a:pt x="3027" y="40"/>
                </a:lnTo>
                <a:lnTo>
                  <a:pt x="3101" y="27"/>
                </a:lnTo>
                <a:lnTo>
                  <a:pt x="3195" y="20"/>
                </a:lnTo>
                <a:lnTo>
                  <a:pt x="3302" y="13"/>
                </a:lnTo>
                <a:lnTo>
                  <a:pt x="3349" y="33"/>
                </a:lnTo>
                <a:lnTo>
                  <a:pt x="3403" y="13"/>
                </a:lnTo>
                <a:lnTo>
                  <a:pt x="3550" y="13"/>
                </a:lnTo>
                <a:lnTo>
                  <a:pt x="3624" y="0"/>
                </a:lnTo>
                <a:lnTo>
                  <a:pt x="3704" y="33"/>
                </a:lnTo>
                <a:lnTo>
                  <a:pt x="3764" y="87"/>
                </a:lnTo>
              </a:path>
            </a:pathLst>
          </a:custGeom>
          <a:noFill/>
          <a:ln w="57150" cap="flat" cmpd="sng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29431" name="Freeform 55"/>
          <p:cNvSpPr>
            <a:spLocks/>
          </p:cNvSpPr>
          <p:nvPr/>
        </p:nvSpPr>
        <p:spPr bwMode="auto">
          <a:xfrm>
            <a:off x="1182688" y="3714750"/>
            <a:ext cx="7454900" cy="1952625"/>
          </a:xfrm>
          <a:custGeom>
            <a:avLst/>
            <a:gdLst>
              <a:gd name="T0" fmla="*/ 0 w 3757"/>
              <a:gd name="T1" fmla="*/ 2147483647 h 984"/>
              <a:gd name="T2" fmla="*/ 2147483647 w 3757"/>
              <a:gd name="T3" fmla="*/ 2147483647 h 984"/>
              <a:gd name="T4" fmla="*/ 2147483647 w 3757"/>
              <a:gd name="T5" fmla="*/ 2147483647 h 984"/>
              <a:gd name="T6" fmla="*/ 2147483647 w 3757"/>
              <a:gd name="T7" fmla="*/ 2147483647 h 984"/>
              <a:gd name="T8" fmla="*/ 2147483647 w 3757"/>
              <a:gd name="T9" fmla="*/ 2147483647 h 984"/>
              <a:gd name="T10" fmla="*/ 2147483647 w 3757"/>
              <a:gd name="T11" fmla="*/ 2147483647 h 984"/>
              <a:gd name="T12" fmla="*/ 2147483647 w 3757"/>
              <a:gd name="T13" fmla="*/ 2147483647 h 984"/>
              <a:gd name="T14" fmla="*/ 2147483647 w 3757"/>
              <a:gd name="T15" fmla="*/ 2147483647 h 984"/>
              <a:gd name="T16" fmla="*/ 2147483647 w 3757"/>
              <a:gd name="T17" fmla="*/ 2147483647 h 984"/>
              <a:gd name="T18" fmla="*/ 2147483647 w 3757"/>
              <a:gd name="T19" fmla="*/ 2147483647 h 984"/>
              <a:gd name="T20" fmla="*/ 2147483647 w 3757"/>
              <a:gd name="T21" fmla="*/ 2147483647 h 984"/>
              <a:gd name="T22" fmla="*/ 2147483647 w 3757"/>
              <a:gd name="T23" fmla="*/ 2147483647 h 984"/>
              <a:gd name="T24" fmla="*/ 2147483647 w 3757"/>
              <a:gd name="T25" fmla="*/ 2147483647 h 984"/>
              <a:gd name="T26" fmla="*/ 2147483647 w 3757"/>
              <a:gd name="T27" fmla="*/ 2147483647 h 984"/>
              <a:gd name="T28" fmla="*/ 2147483647 w 3757"/>
              <a:gd name="T29" fmla="*/ 2147483647 h 984"/>
              <a:gd name="T30" fmla="*/ 2147483647 w 3757"/>
              <a:gd name="T31" fmla="*/ 2147483647 h 984"/>
              <a:gd name="T32" fmla="*/ 2147483647 w 3757"/>
              <a:gd name="T33" fmla="*/ 2147483647 h 984"/>
              <a:gd name="T34" fmla="*/ 2147483647 w 3757"/>
              <a:gd name="T35" fmla="*/ 2147483647 h 984"/>
              <a:gd name="T36" fmla="*/ 2147483647 w 3757"/>
              <a:gd name="T37" fmla="*/ 2147483647 h 984"/>
              <a:gd name="T38" fmla="*/ 2147483647 w 3757"/>
              <a:gd name="T39" fmla="*/ 2147483647 h 984"/>
              <a:gd name="T40" fmla="*/ 2147483647 w 3757"/>
              <a:gd name="T41" fmla="*/ 2147483647 h 984"/>
              <a:gd name="T42" fmla="*/ 2147483647 w 3757"/>
              <a:gd name="T43" fmla="*/ 2147483647 h 984"/>
              <a:gd name="T44" fmla="*/ 2147483647 w 3757"/>
              <a:gd name="T45" fmla="*/ 2147483647 h 984"/>
              <a:gd name="T46" fmla="*/ 2147483647 w 3757"/>
              <a:gd name="T47" fmla="*/ 2147483647 h 984"/>
              <a:gd name="T48" fmla="*/ 2147483647 w 3757"/>
              <a:gd name="T49" fmla="*/ 2147483647 h 984"/>
              <a:gd name="T50" fmla="*/ 2147483647 w 3757"/>
              <a:gd name="T51" fmla="*/ 2147483647 h 984"/>
              <a:gd name="T52" fmla="*/ 2147483647 w 3757"/>
              <a:gd name="T53" fmla="*/ 2147483647 h 984"/>
              <a:gd name="T54" fmla="*/ 2147483647 w 3757"/>
              <a:gd name="T55" fmla="*/ 2147483647 h 984"/>
              <a:gd name="T56" fmla="*/ 2147483647 w 3757"/>
              <a:gd name="T57" fmla="*/ 2147483647 h 984"/>
              <a:gd name="T58" fmla="*/ 2147483647 w 3757"/>
              <a:gd name="T59" fmla="*/ 2147483647 h 984"/>
              <a:gd name="T60" fmla="*/ 2147483647 w 3757"/>
              <a:gd name="T61" fmla="*/ 2147483647 h 984"/>
              <a:gd name="T62" fmla="*/ 2147483647 w 3757"/>
              <a:gd name="T63" fmla="*/ 2147483647 h 984"/>
              <a:gd name="T64" fmla="*/ 2147483647 w 3757"/>
              <a:gd name="T65" fmla="*/ 2147483647 h 984"/>
              <a:gd name="T66" fmla="*/ 2147483647 w 3757"/>
              <a:gd name="T67" fmla="*/ 2147483647 h 984"/>
              <a:gd name="T68" fmla="*/ 2147483647 w 3757"/>
              <a:gd name="T69" fmla="*/ 2147483647 h 984"/>
              <a:gd name="T70" fmla="*/ 2147483647 w 3757"/>
              <a:gd name="T71" fmla="*/ 2147483647 h 984"/>
              <a:gd name="T72" fmla="*/ 2147483647 w 3757"/>
              <a:gd name="T73" fmla="*/ 2147483647 h 984"/>
              <a:gd name="T74" fmla="*/ 2147483647 w 3757"/>
              <a:gd name="T75" fmla="*/ 2147483647 h 984"/>
              <a:gd name="T76" fmla="*/ 2147483647 w 3757"/>
              <a:gd name="T77" fmla="*/ 2147483647 h 984"/>
              <a:gd name="T78" fmla="*/ 2147483647 w 3757"/>
              <a:gd name="T79" fmla="*/ 2147483647 h 984"/>
              <a:gd name="T80" fmla="*/ 2147483647 w 3757"/>
              <a:gd name="T81" fmla="*/ 2147483647 h 984"/>
              <a:gd name="T82" fmla="*/ 2147483647 w 3757"/>
              <a:gd name="T83" fmla="*/ 2147483647 h 984"/>
              <a:gd name="T84" fmla="*/ 2147483647 w 3757"/>
              <a:gd name="T85" fmla="*/ 2147483647 h 984"/>
              <a:gd name="T86" fmla="*/ 2147483647 w 3757"/>
              <a:gd name="T87" fmla="*/ 2147483647 h 984"/>
              <a:gd name="T88" fmla="*/ 2147483647 w 3757"/>
              <a:gd name="T89" fmla="*/ 2147483647 h 984"/>
              <a:gd name="T90" fmla="*/ 2147483647 w 3757"/>
              <a:gd name="T91" fmla="*/ 0 h 984"/>
              <a:gd name="T92" fmla="*/ 2147483647 w 3757"/>
              <a:gd name="T93" fmla="*/ 0 h 984"/>
              <a:gd name="T94" fmla="*/ 2147483647 w 3757"/>
              <a:gd name="T95" fmla="*/ 2147483647 h 98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757"/>
              <a:gd name="T145" fmla="*/ 0 h 984"/>
              <a:gd name="T146" fmla="*/ 3757 w 3757"/>
              <a:gd name="T147" fmla="*/ 984 h 98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757" h="984">
                <a:moveTo>
                  <a:pt x="0" y="964"/>
                </a:moveTo>
                <a:lnTo>
                  <a:pt x="47" y="984"/>
                </a:lnTo>
                <a:lnTo>
                  <a:pt x="134" y="944"/>
                </a:lnTo>
                <a:lnTo>
                  <a:pt x="221" y="937"/>
                </a:lnTo>
                <a:lnTo>
                  <a:pt x="261" y="803"/>
                </a:lnTo>
                <a:lnTo>
                  <a:pt x="355" y="616"/>
                </a:lnTo>
                <a:lnTo>
                  <a:pt x="429" y="616"/>
                </a:lnTo>
                <a:lnTo>
                  <a:pt x="549" y="468"/>
                </a:lnTo>
                <a:lnTo>
                  <a:pt x="623" y="455"/>
                </a:lnTo>
                <a:lnTo>
                  <a:pt x="690" y="435"/>
                </a:lnTo>
                <a:lnTo>
                  <a:pt x="770" y="435"/>
                </a:lnTo>
                <a:lnTo>
                  <a:pt x="824" y="401"/>
                </a:lnTo>
                <a:lnTo>
                  <a:pt x="965" y="401"/>
                </a:lnTo>
                <a:lnTo>
                  <a:pt x="1032" y="375"/>
                </a:lnTo>
                <a:lnTo>
                  <a:pt x="1105" y="301"/>
                </a:lnTo>
                <a:lnTo>
                  <a:pt x="1212" y="281"/>
                </a:lnTo>
                <a:lnTo>
                  <a:pt x="1333" y="274"/>
                </a:lnTo>
                <a:lnTo>
                  <a:pt x="1373" y="261"/>
                </a:lnTo>
                <a:lnTo>
                  <a:pt x="1460" y="254"/>
                </a:lnTo>
                <a:lnTo>
                  <a:pt x="1527" y="234"/>
                </a:lnTo>
                <a:lnTo>
                  <a:pt x="1574" y="200"/>
                </a:lnTo>
                <a:lnTo>
                  <a:pt x="1675" y="214"/>
                </a:lnTo>
                <a:lnTo>
                  <a:pt x="1775" y="200"/>
                </a:lnTo>
                <a:lnTo>
                  <a:pt x="1849" y="180"/>
                </a:lnTo>
                <a:lnTo>
                  <a:pt x="1922" y="180"/>
                </a:lnTo>
                <a:lnTo>
                  <a:pt x="1989" y="113"/>
                </a:lnTo>
                <a:lnTo>
                  <a:pt x="2063" y="147"/>
                </a:lnTo>
                <a:lnTo>
                  <a:pt x="2143" y="113"/>
                </a:lnTo>
                <a:lnTo>
                  <a:pt x="2210" y="113"/>
                </a:lnTo>
                <a:lnTo>
                  <a:pt x="2271" y="120"/>
                </a:lnTo>
                <a:lnTo>
                  <a:pt x="2351" y="107"/>
                </a:lnTo>
                <a:lnTo>
                  <a:pt x="2451" y="87"/>
                </a:lnTo>
                <a:lnTo>
                  <a:pt x="2505" y="87"/>
                </a:lnTo>
                <a:lnTo>
                  <a:pt x="2532" y="120"/>
                </a:lnTo>
                <a:lnTo>
                  <a:pt x="2659" y="67"/>
                </a:lnTo>
                <a:lnTo>
                  <a:pt x="2713" y="80"/>
                </a:lnTo>
                <a:lnTo>
                  <a:pt x="2820" y="46"/>
                </a:lnTo>
                <a:lnTo>
                  <a:pt x="2873" y="67"/>
                </a:lnTo>
                <a:lnTo>
                  <a:pt x="2960" y="33"/>
                </a:lnTo>
                <a:lnTo>
                  <a:pt x="3021" y="53"/>
                </a:lnTo>
                <a:lnTo>
                  <a:pt x="3061" y="33"/>
                </a:lnTo>
                <a:lnTo>
                  <a:pt x="3295" y="33"/>
                </a:lnTo>
                <a:lnTo>
                  <a:pt x="3362" y="13"/>
                </a:lnTo>
                <a:lnTo>
                  <a:pt x="3429" y="20"/>
                </a:lnTo>
                <a:lnTo>
                  <a:pt x="3490" y="33"/>
                </a:lnTo>
                <a:lnTo>
                  <a:pt x="3563" y="0"/>
                </a:lnTo>
                <a:lnTo>
                  <a:pt x="3664" y="0"/>
                </a:lnTo>
                <a:lnTo>
                  <a:pt x="3757" y="46"/>
                </a:lnTo>
              </a:path>
            </a:pathLst>
          </a:custGeom>
          <a:noFill/>
          <a:ln w="571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29432" name="Line 56"/>
          <p:cNvSpPr>
            <a:spLocks noChangeShapeType="1"/>
          </p:cNvSpPr>
          <p:nvPr/>
        </p:nvSpPr>
        <p:spPr bwMode="auto">
          <a:xfrm>
            <a:off x="1155700" y="3378200"/>
            <a:ext cx="75358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9433" name="Rectangle 57"/>
          <p:cNvSpPr>
            <a:spLocks noChangeArrowheads="1"/>
          </p:cNvSpPr>
          <p:nvPr/>
        </p:nvSpPr>
        <p:spPr bwMode="auto">
          <a:xfrm>
            <a:off x="1243013" y="2293938"/>
            <a:ext cx="7445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6" tIns="57473" rIns="114946" bIns="57473" anchor="b"/>
          <a:lstStyle/>
          <a:p>
            <a:pPr algn="ctr" defTabSz="1785938" eaLnBrk="0" hangingPunct="0"/>
            <a:r>
              <a:rPr lang="en-US" sz="1600" b="1"/>
              <a:t>All strata</a:t>
            </a:r>
            <a:endParaRPr lang="en-GB" sz="1600" b="1"/>
          </a:p>
        </p:txBody>
      </p:sp>
      <p:sp>
        <p:nvSpPr>
          <p:cNvPr id="229435" name="Text Box 59"/>
          <p:cNvSpPr txBox="1">
            <a:spLocks noChangeArrowheads="1"/>
          </p:cNvSpPr>
          <p:nvPr/>
        </p:nvSpPr>
        <p:spPr bwMode="auto">
          <a:xfrm>
            <a:off x="5364163" y="6524625"/>
            <a:ext cx="3679825" cy="231775"/>
          </a:xfrm>
          <a:prstGeom prst="rect">
            <a:avLst/>
          </a:prstGeom>
          <a:noFill/>
          <a:ln w="52451">
            <a:noFill/>
            <a:miter lim="800000"/>
            <a:headEnd/>
            <a:tailEnd/>
          </a:ln>
        </p:spPr>
        <p:txBody>
          <a:bodyPr wrap="none" lIns="80075" tIns="40038" rIns="80075" bIns="40038" anchor="b">
            <a:spAutoFit/>
          </a:bodyPr>
          <a:lstStyle/>
          <a:p>
            <a:pPr algn="r" defTabSz="801688" eaLnBrk="0" hangingPunct="0"/>
            <a:r>
              <a:rPr lang="en-GB" sz="1000" b="1" i="1">
                <a:solidFill>
                  <a:srgbClr val="FFFF00"/>
                </a:solidFill>
              </a:rPr>
              <a:t>GOAL Study, Bateman E, et al ARJCCM 2004; 170: 836-844</a:t>
            </a:r>
          </a:p>
        </p:txBody>
      </p:sp>
      <p:pic>
        <p:nvPicPr>
          <p:cNvPr id="124987" name="Picture 2"/>
          <p:cNvPicPr>
            <a:picLocks noChangeAspect="1" noChangeArrowheads="1"/>
          </p:cNvPicPr>
          <p:nvPr/>
        </p:nvPicPr>
        <p:blipFill>
          <a:blip r:embed="rId3"/>
          <a:srcRect b="53867"/>
          <a:stretch>
            <a:fillRect/>
          </a:stretch>
        </p:blipFill>
        <p:spPr bwMode="auto">
          <a:xfrm>
            <a:off x="2339975" y="117475"/>
            <a:ext cx="5397500" cy="1366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9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2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2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2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2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2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2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2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2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2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2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2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2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2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2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2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2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2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2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2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2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29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2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22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2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2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2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22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22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22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2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2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 animBg="1"/>
      <p:bldP spid="229379" grpId="0"/>
      <p:bldP spid="229380" grpId="0" animBg="1"/>
      <p:bldP spid="229381" grpId="0" animBg="1"/>
      <p:bldP spid="229382" grpId="0" animBg="1"/>
      <p:bldP spid="229383" grpId="0" animBg="1"/>
      <p:bldP spid="229384" grpId="0"/>
      <p:bldP spid="229385" grpId="0"/>
      <p:bldP spid="229386" grpId="0"/>
      <p:bldP spid="229387" grpId="0"/>
      <p:bldP spid="229388" grpId="0" animBg="1"/>
      <p:bldP spid="229389" grpId="0"/>
      <p:bldP spid="229390" grpId="0" animBg="1"/>
      <p:bldP spid="229391" grpId="0"/>
      <p:bldP spid="229392" grpId="0"/>
      <p:bldP spid="229393" grpId="0"/>
      <p:bldP spid="229394" grpId="0" animBg="1"/>
      <p:bldP spid="229395" grpId="0" animBg="1"/>
      <p:bldP spid="229396" grpId="0"/>
      <p:bldP spid="229397" grpId="0"/>
      <p:bldP spid="229398" grpId="0"/>
      <p:bldP spid="229399" grpId="0" animBg="1"/>
      <p:bldP spid="229400" grpId="0"/>
      <p:bldP spid="229401" grpId="0" animBg="1"/>
      <p:bldP spid="229402" grpId="0" animBg="1"/>
      <p:bldP spid="229403" grpId="0" animBg="1"/>
      <p:bldP spid="229404" grpId="0" animBg="1"/>
      <p:bldP spid="229405" grpId="0" animBg="1"/>
      <p:bldP spid="229406" grpId="0" animBg="1"/>
      <p:bldP spid="229407" grpId="0" animBg="1"/>
      <p:bldP spid="229408" grpId="0"/>
      <p:bldP spid="229409" grpId="0"/>
      <p:bldP spid="229410" grpId="0"/>
      <p:bldP spid="229411" grpId="0"/>
      <p:bldP spid="229412" grpId="0" animBg="1"/>
      <p:bldP spid="229413" grpId="0" animBg="1"/>
      <p:bldP spid="229414" grpId="0" animBg="1"/>
      <p:bldP spid="229415" grpId="0" animBg="1"/>
      <p:bldP spid="229416" grpId="0" animBg="1"/>
      <p:bldP spid="229417" grpId="0"/>
      <p:bldP spid="229418" grpId="0"/>
      <p:bldP spid="229419" grpId="0"/>
      <p:bldP spid="229420" grpId="0"/>
      <p:bldP spid="229421" grpId="0"/>
      <p:bldP spid="229422" grpId="0"/>
      <p:bldP spid="229423" grpId="0"/>
      <p:bldP spid="229424" grpId="0" animBg="1"/>
      <p:bldP spid="229425" grpId="0" animBg="1"/>
      <p:bldP spid="229426" grpId="0"/>
      <p:bldP spid="229427" grpId="0" animBg="1"/>
      <p:bldP spid="229428" grpId="0"/>
      <p:bldP spid="229430" grpId="0" animBg="1"/>
      <p:bldP spid="229431" grpId="0" animBg="1"/>
      <p:bldP spid="229432" grpId="0" animBg="1"/>
      <p:bldP spid="229433" grpId="0"/>
      <p:bldP spid="2294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12"/>
          <p:cNvSpPr>
            <a:spLocks noChangeArrowheads="1"/>
          </p:cNvSpPr>
          <p:nvPr/>
        </p:nvSpPr>
        <p:spPr bwMode="auto">
          <a:xfrm>
            <a:off x="5148263" y="6308725"/>
            <a:ext cx="3816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da-DK" sz="1400" b="1" i="1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Lundback B. et al. Resp Med 2009; 103:348-55</a:t>
            </a:r>
            <a:endParaRPr lang="it-IT" sz="1400" b="1" i="1">
              <a:solidFill>
                <a:srgbClr val="29292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31427" name="Text Box 13"/>
          <p:cNvSpPr txBox="1">
            <a:spLocks noChangeArrowheads="1"/>
          </p:cNvSpPr>
          <p:nvPr/>
        </p:nvSpPr>
        <p:spPr bwMode="auto">
          <a:xfrm>
            <a:off x="250825" y="188913"/>
            <a:ext cx="8631238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Asthma control over 3 years in a real-life study</a:t>
            </a:r>
          </a:p>
        </p:txBody>
      </p:sp>
      <p:sp>
        <p:nvSpPr>
          <p:cNvPr id="126980" name="Text Box 14"/>
          <p:cNvSpPr txBox="1">
            <a:spLocks noChangeArrowheads="1"/>
          </p:cNvSpPr>
          <p:nvPr/>
        </p:nvSpPr>
        <p:spPr bwMode="auto">
          <a:xfrm>
            <a:off x="10561638" y="5421313"/>
            <a:ext cx="184150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2400">
              <a:latin typeface="Calibri" pitchFamily="34" charset="0"/>
            </a:endParaRPr>
          </a:p>
        </p:txBody>
      </p:sp>
      <p:pic>
        <p:nvPicPr>
          <p:cNvPr id="126981" name="Picture 20" descr="science?_ob=MiamiCaptionURL&amp;_method=retrieve&amp;_eid=1-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0650" y="857250"/>
            <a:ext cx="63627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7" name="Picture 5" descr="1-s2"/>
          <p:cNvPicPr>
            <a:picLocks noChangeAspect="1" noChangeArrowheads="1"/>
          </p:cNvPicPr>
          <p:nvPr/>
        </p:nvPicPr>
        <p:blipFill>
          <a:blip r:embed="rId2"/>
          <a:srcRect b="65935"/>
          <a:stretch>
            <a:fillRect/>
          </a:stretch>
        </p:blipFill>
        <p:spPr bwMode="auto">
          <a:xfrm>
            <a:off x="-36513" y="2212975"/>
            <a:ext cx="3124201" cy="2079625"/>
          </a:xfrm>
          <a:prstGeom prst="rect">
            <a:avLst/>
          </a:prstGeom>
          <a:noFill/>
        </p:spPr>
      </p:pic>
      <p:sp>
        <p:nvSpPr>
          <p:cNvPr id="173064" name="Rectangle 12"/>
          <p:cNvSpPr>
            <a:spLocks noChangeArrowheads="1"/>
          </p:cNvSpPr>
          <p:nvPr/>
        </p:nvSpPr>
        <p:spPr bwMode="auto">
          <a:xfrm>
            <a:off x="4932363" y="6237288"/>
            <a:ext cx="38163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da-DK" sz="1400" b="1" i="1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Lundback B. et al. Resp Med 2009; 103:348-55</a:t>
            </a:r>
            <a:endParaRPr lang="it-IT" sz="1400" b="1" i="1">
              <a:solidFill>
                <a:srgbClr val="29292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82279" name="Picture 7" descr="1-s2"/>
          <p:cNvPicPr>
            <a:picLocks noChangeAspect="1" noChangeArrowheads="1"/>
          </p:cNvPicPr>
          <p:nvPr/>
        </p:nvPicPr>
        <p:blipFill>
          <a:blip r:embed="rId2"/>
          <a:srcRect t="34702" b="32620"/>
          <a:stretch>
            <a:fillRect/>
          </a:stretch>
        </p:blipFill>
        <p:spPr bwMode="auto">
          <a:xfrm>
            <a:off x="2916238" y="2255838"/>
            <a:ext cx="3168650" cy="2022475"/>
          </a:xfrm>
          <a:prstGeom prst="rect">
            <a:avLst/>
          </a:prstGeom>
          <a:noFill/>
        </p:spPr>
      </p:pic>
      <p:pic>
        <p:nvPicPr>
          <p:cNvPr id="182280" name="Picture 8" descr="1-s2"/>
          <p:cNvPicPr>
            <a:picLocks noChangeAspect="1" noChangeArrowheads="1"/>
          </p:cNvPicPr>
          <p:nvPr/>
        </p:nvPicPr>
        <p:blipFill>
          <a:blip r:embed="rId2"/>
          <a:srcRect t="66628"/>
          <a:stretch>
            <a:fillRect/>
          </a:stretch>
        </p:blipFill>
        <p:spPr bwMode="auto">
          <a:xfrm>
            <a:off x="6056313" y="2168525"/>
            <a:ext cx="3124200" cy="2036763"/>
          </a:xfrm>
          <a:prstGeom prst="rect">
            <a:avLst/>
          </a:prstGeom>
          <a:noFill/>
        </p:spPr>
      </p:pic>
      <p:sp>
        <p:nvSpPr>
          <p:cNvPr id="173063" name="Text Box 13"/>
          <p:cNvSpPr txBox="1">
            <a:spLocks noChangeArrowheads="1"/>
          </p:cNvSpPr>
          <p:nvPr/>
        </p:nvSpPr>
        <p:spPr bwMode="auto">
          <a:xfrm>
            <a:off x="250825" y="188913"/>
            <a:ext cx="8631238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Asthma control over 3 years in a real-life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/>
          <a:srcRect b="69623"/>
          <a:stretch>
            <a:fillRect/>
          </a:stretch>
        </p:blipFill>
        <p:spPr bwMode="auto">
          <a:xfrm>
            <a:off x="508000" y="333375"/>
            <a:ext cx="809625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0825" y="1701800"/>
            <a:ext cx="35623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2971800" y="-396875"/>
            <a:ext cx="3344863" cy="864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5" descr="1-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503363"/>
            <a:ext cx="5616575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971550" y="260350"/>
            <a:ext cx="7523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2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Multicomponent Nature of COPD</a:t>
            </a: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592138" y="6381750"/>
            <a:ext cx="1781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 i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Agusti AGN,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7" descr="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2517775"/>
            <a:ext cx="496887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3" name="Picture 9" descr="F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0" y="1989138"/>
            <a:ext cx="39052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1116013" y="381000"/>
            <a:ext cx="73707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Bronchodilator Reversibility in COPD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395288" y="6022975"/>
            <a:ext cx="2330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Tashkin et al, ERJ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F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" y="2376488"/>
            <a:ext cx="6859588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44450"/>
            <a:ext cx="557847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0" y="1984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Dynamic Hyperinflation </a:t>
            </a:r>
            <a:br>
              <a:rPr lang="en-GB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GB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with Exercise in COPD</a:t>
            </a:r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3"/>
          <a:srcRect r="47240"/>
          <a:stretch>
            <a:fillRect/>
          </a:stretch>
        </p:blipFill>
        <p:spPr bwMode="auto">
          <a:xfrm>
            <a:off x="909638" y="2176463"/>
            <a:ext cx="386556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638" y="2176463"/>
            <a:ext cx="7323137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erj240086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939925"/>
            <a:ext cx="5761038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4450"/>
            <a:ext cx="75311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1420813"/>
            <a:ext cx="15827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908175" y="2379663"/>
            <a:ext cx="2376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defRPr/>
            </a:pPr>
            <a:r>
              <a:rPr lang="en-GB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Smooth Muscle</a:t>
            </a:r>
          </a:p>
          <a:p>
            <a:pPr algn="ctr" eaLnBrk="0" hangingPunct="0">
              <a:defRPr/>
            </a:pPr>
            <a:r>
              <a:rPr lang="en-GB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Dysfunction</a:t>
            </a:r>
          </a:p>
        </p:txBody>
      </p:sp>
      <p:sp>
        <p:nvSpPr>
          <p:cNvPr id="111619" name="Oval 3"/>
          <p:cNvSpPr>
            <a:spLocks noChangeArrowheads="1"/>
          </p:cNvSpPr>
          <p:nvPr/>
        </p:nvSpPr>
        <p:spPr bwMode="auto">
          <a:xfrm flipV="1">
            <a:off x="1865313" y="1219200"/>
            <a:ext cx="2971800" cy="297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endParaRPr lang="it-IT" sz="2000" b="1">
              <a:solidFill>
                <a:srgbClr val="FFFFFF"/>
              </a:solidFill>
            </a:endParaRPr>
          </a:p>
        </p:txBody>
      </p:sp>
      <p:sp>
        <p:nvSpPr>
          <p:cNvPr id="111620" name="Oval 4"/>
          <p:cNvSpPr>
            <a:spLocks noChangeArrowheads="1"/>
          </p:cNvSpPr>
          <p:nvPr/>
        </p:nvSpPr>
        <p:spPr bwMode="auto">
          <a:xfrm flipV="1">
            <a:off x="4303713" y="1219200"/>
            <a:ext cx="2971800" cy="297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endParaRPr lang="it-IT" sz="2000" b="1">
              <a:solidFill>
                <a:srgbClr val="FFFFFF"/>
              </a:solidFill>
            </a:endParaRPr>
          </a:p>
        </p:txBody>
      </p:sp>
      <p:sp>
        <p:nvSpPr>
          <p:cNvPr id="111621" name="Oval 5"/>
          <p:cNvSpPr>
            <a:spLocks noChangeArrowheads="1"/>
          </p:cNvSpPr>
          <p:nvPr/>
        </p:nvSpPr>
        <p:spPr bwMode="auto">
          <a:xfrm flipV="1">
            <a:off x="2970213" y="3505200"/>
            <a:ext cx="2971800" cy="297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endParaRPr lang="it-IT" sz="2000" b="1">
              <a:solidFill>
                <a:srgbClr val="FFFFFF"/>
              </a:solidFill>
            </a:endParaRP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4967288" y="2317750"/>
            <a:ext cx="1946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defRPr/>
            </a:pPr>
            <a:r>
              <a:rPr lang="en-GB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Airway</a:t>
            </a:r>
          </a:p>
          <a:p>
            <a:pPr algn="ctr" eaLnBrk="0" hangingPunct="0">
              <a:defRPr/>
            </a:pPr>
            <a:r>
              <a:rPr lang="en-GB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Inflammation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3592513" y="4603750"/>
            <a:ext cx="1724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defRPr/>
            </a:pPr>
            <a:r>
              <a:rPr lang="en-GB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Airway</a:t>
            </a:r>
          </a:p>
          <a:p>
            <a:pPr algn="ctr" eaLnBrk="0" hangingPunct="0">
              <a:defRPr/>
            </a:pPr>
            <a:r>
              <a:rPr lang="en-GB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Remodelling</a:t>
            </a: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1624013" y="228600"/>
            <a:ext cx="6046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Asthma pathophysiology</a:t>
            </a:r>
            <a:endParaRPr lang="en-GB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4450"/>
            <a:ext cx="75311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1420813"/>
            <a:ext cx="15827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8" name="Picture 5" descr="erj240086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700213"/>
            <a:ext cx="7343775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92150"/>
            <a:ext cx="698500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77788" y="77788"/>
            <a:ext cx="9040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Nature of Small-Airway Obstruction in COPD 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395288" y="6524625"/>
            <a:ext cx="2284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Hogg et al, NEJM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052513"/>
            <a:ext cx="63357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1139825" y="188913"/>
            <a:ext cx="6816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GLUCOLD Study. Pathologic Outcomes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323850" y="6292850"/>
            <a:ext cx="3484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Lapperre et al, Ann Intern Med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060575"/>
            <a:ext cx="8888413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404813"/>
            <a:ext cx="5767387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1628775"/>
            <a:ext cx="31765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5" descr="1-s2"/>
          <p:cNvPicPr>
            <a:picLocks noChangeAspect="1" noChangeArrowheads="1"/>
          </p:cNvPicPr>
          <p:nvPr/>
        </p:nvPicPr>
        <p:blipFill>
          <a:blip r:embed="rId2"/>
          <a:srcRect b="51186"/>
          <a:stretch>
            <a:fillRect/>
          </a:stretch>
        </p:blipFill>
        <p:spPr bwMode="auto">
          <a:xfrm>
            <a:off x="179388" y="946150"/>
            <a:ext cx="40894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39" name="Picture 5" descr="1-s2"/>
          <p:cNvPicPr>
            <a:picLocks noChangeAspect="1" noChangeArrowheads="1"/>
          </p:cNvPicPr>
          <p:nvPr/>
        </p:nvPicPr>
        <p:blipFill>
          <a:blip r:embed="rId2"/>
          <a:srcRect t="48294"/>
          <a:stretch>
            <a:fillRect/>
          </a:stretch>
        </p:blipFill>
        <p:spPr bwMode="auto">
          <a:xfrm>
            <a:off x="4284663" y="692150"/>
            <a:ext cx="4541837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1878013" y="-1588"/>
            <a:ext cx="5738812" cy="82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Tristan Study. Effect of Treatment </a:t>
            </a:r>
          </a:p>
          <a:p>
            <a:pPr>
              <a:defRPr/>
            </a:pPr>
            <a:r>
              <a:rPr lang="it-IT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on Lung Function and Health Status</a:t>
            </a: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350838" y="6364288"/>
            <a:ext cx="285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Calverley P et al, Lancet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194675" cy="561975"/>
          </a:xfrm>
        </p:spPr>
        <p:txBody>
          <a:bodyPr lIns="187518" tIns="93760" rIns="187518" bIns="93760" anchor="t"/>
          <a:lstStyle/>
          <a:p>
            <a:pPr defTabSz="1768475" eaLnBrk="1" hangingPunct="1"/>
            <a:r>
              <a:rPr lang="en-GB" sz="3200" b="1" smtClean="0">
                <a:latin typeface="Comic Sans MS" pitchFamily="66" charset="0"/>
              </a:rPr>
              <a:t>TORCH Study: Tasso di riacutizzazioni moderate o gravi in 3 anni</a:t>
            </a:r>
            <a:endParaRPr lang="en-US" sz="3200" b="1" smtClean="0">
              <a:latin typeface="Comic Sans MS" pitchFamily="66" charset="0"/>
            </a:endParaRP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6827838" y="4143375"/>
            <a:ext cx="2084387" cy="8413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22275" indent="-422275" defTabSz="2228850" eaLnBrk="0" hangingPunct="0">
              <a:spcAft>
                <a:spcPct val="20000"/>
              </a:spcAft>
              <a:buClr>
                <a:srgbClr val="FFD728"/>
              </a:buClr>
              <a:buSzPct val="85000"/>
            </a:pPr>
            <a:r>
              <a:rPr lang="en-GB" sz="1600">
                <a:solidFill>
                  <a:srgbClr val="FFFFFF"/>
                </a:solidFill>
              </a:rPr>
              <a:t>*p &lt; 0.001 vs placebo; </a:t>
            </a:r>
          </a:p>
          <a:p>
            <a:pPr marL="422275" indent="-422275" defTabSz="2228850" eaLnBrk="0" hangingPunct="0">
              <a:spcAft>
                <a:spcPct val="20000"/>
              </a:spcAft>
              <a:buClr>
                <a:srgbClr val="FFD728"/>
              </a:buClr>
              <a:buSzPct val="85000"/>
            </a:pPr>
            <a:r>
              <a:rPr lang="en-GB" sz="1600" baseline="30000">
                <a:solidFill>
                  <a:srgbClr val="FFFFFF"/>
                </a:solidFill>
                <a:cs typeface="Arial" charset="0"/>
              </a:rPr>
              <a:t>†</a:t>
            </a:r>
            <a:r>
              <a:rPr lang="en-GB" sz="1600">
                <a:solidFill>
                  <a:srgbClr val="FFFFFF"/>
                </a:solidFill>
              </a:rPr>
              <a:t>p = 0.002 vs SALM; </a:t>
            </a:r>
          </a:p>
          <a:p>
            <a:pPr marL="422275" indent="-422275" defTabSz="2228850" eaLnBrk="0" hangingPunct="0">
              <a:spcAft>
                <a:spcPct val="20000"/>
              </a:spcAft>
              <a:buClr>
                <a:srgbClr val="FFD728"/>
              </a:buClr>
              <a:buSzPct val="85000"/>
            </a:pPr>
            <a:r>
              <a:rPr lang="en-GB" sz="1600" baseline="30000">
                <a:solidFill>
                  <a:srgbClr val="FFFFFF"/>
                </a:solidFill>
                <a:cs typeface="Arial" charset="0"/>
              </a:rPr>
              <a:t>‡</a:t>
            </a:r>
            <a:r>
              <a:rPr lang="en-GB" sz="1600">
                <a:solidFill>
                  <a:srgbClr val="FFFFFF"/>
                </a:solidFill>
                <a:cs typeface="Arial" charset="0"/>
              </a:rPr>
              <a:t>p = 0.024 vs FP</a:t>
            </a: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5643563" y="6437313"/>
            <a:ext cx="3392487" cy="304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0948" tIns="45474" rIns="90948" bIns="45474">
            <a:spAutoFit/>
          </a:bodyPr>
          <a:lstStyle/>
          <a:p>
            <a:pPr defTabSz="904875" eaLnBrk="0" hangingPunct="0"/>
            <a:r>
              <a:rPr lang="it-IT" sz="1400" b="1" i="1">
                <a:solidFill>
                  <a:srgbClr val="FFFFFF"/>
                </a:solidFill>
                <a:latin typeface="Comic Sans MS" pitchFamily="66" charset="0"/>
              </a:rPr>
              <a:t>Calverley et al., N Engl J Med 2007</a:t>
            </a:r>
          </a:p>
        </p:txBody>
      </p:sp>
      <p:sp>
        <p:nvSpPr>
          <p:cNvPr id="144390" name="Text Box 7"/>
          <p:cNvSpPr txBox="1">
            <a:spLocks noChangeArrowheads="1"/>
          </p:cNvSpPr>
          <p:nvPr/>
        </p:nvSpPr>
        <p:spPr bwMode="auto">
          <a:xfrm>
            <a:off x="6443663" y="2005013"/>
            <a:ext cx="22145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239" tIns="48116" rIns="96239" bIns="48116">
            <a:spAutoFit/>
          </a:bodyPr>
          <a:lstStyle/>
          <a:p>
            <a:pPr algn="r" defTabSz="904875" eaLnBrk="0" hangingPunct="0"/>
            <a:r>
              <a:rPr lang="en-GB" sz="2100" b="1">
                <a:solidFill>
                  <a:srgbClr val="FFFFFF"/>
                </a:solidFill>
                <a:latin typeface="Calibri" pitchFamily="34" charset="0"/>
              </a:rPr>
              <a:t>Riduzione del 25%</a:t>
            </a:r>
          </a:p>
        </p:txBody>
      </p:sp>
      <p:grpSp>
        <p:nvGrpSpPr>
          <p:cNvPr id="144391" name="Group 8"/>
          <p:cNvGrpSpPr>
            <a:grpSpLocks/>
          </p:cNvGrpSpPr>
          <p:nvPr/>
        </p:nvGrpSpPr>
        <p:grpSpPr bwMode="auto">
          <a:xfrm>
            <a:off x="201613" y="1855788"/>
            <a:ext cx="6589712" cy="4265612"/>
            <a:chOff x="127" y="909"/>
            <a:chExt cx="4151" cy="2687"/>
          </a:xfrm>
        </p:grpSpPr>
        <p:sp>
          <p:nvSpPr>
            <p:cNvPr id="144392" name="Text Box 9"/>
            <p:cNvSpPr txBox="1">
              <a:spLocks noChangeArrowheads="1"/>
            </p:cNvSpPr>
            <p:nvPr/>
          </p:nvSpPr>
          <p:spPr bwMode="auto">
            <a:xfrm>
              <a:off x="127" y="909"/>
              <a:ext cx="314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6301" tIns="43150" rIns="86301" bIns="43150">
              <a:spAutoFit/>
            </a:bodyPr>
            <a:lstStyle/>
            <a:p>
              <a:pPr defTabSz="904875">
                <a:spcBef>
                  <a:spcPct val="50000"/>
                </a:spcBef>
              </a:pPr>
              <a:r>
                <a:rPr lang="en-GB">
                  <a:solidFill>
                    <a:srgbClr val="FFFFFF"/>
                  </a:solidFill>
                  <a:latin typeface="Calibri" pitchFamily="34" charset="0"/>
                </a:rPr>
                <a:t>Numero medio di riacutizzazioni/anno</a:t>
              </a:r>
            </a:p>
          </p:txBody>
        </p:sp>
        <p:sp>
          <p:nvSpPr>
            <p:cNvPr id="144393" name="Text Box 10"/>
            <p:cNvSpPr txBox="1">
              <a:spLocks noChangeArrowheads="1"/>
            </p:cNvSpPr>
            <p:nvPr/>
          </p:nvSpPr>
          <p:spPr bwMode="auto">
            <a:xfrm>
              <a:off x="1063" y="1276"/>
              <a:ext cx="3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62" tIns="45680" rIns="91362" bIns="45680">
              <a:spAutoFit/>
            </a:bodyPr>
            <a:lstStyle/>
            <a:p>
              <a:pPr algn="r" defTabSz="904875" eaLnBrk="0" hangingPunct="0"/>
              <a:r>
                <a:rPr lang="en-GB" sz="1600" b="1">
                  <a:solidFill>
                    <a:srgbClr val="FFFFFF"/>
                  </a:solidFill>
                </a:rPr>
                <a:t>1.13</a:t>
              </a:r>
            </a:p>
          </p:txBody>
        </p:sp>
        <p:sp>
          <p:nvSpPr>
            <p:cNvPr id="144394" name="Text Box 11"/>
            <p:cNvSpPr txBox="1">
              <a:spLocks noChangeArrowheads="1"/>
            </p:cNvSpPr>
            <p:nvPr/>
          </p:nvSpPr>
          <p:spPr bwMode="auto">
            <a:xfrm>
              <a:off x="1912" y="1478"/>
              <a:ext cx="418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62" tIns="45680" rIns="91362" bIns="45680">
              <a:spAutoFit/>
            </a:bodyPr>
            <a:lstStyle/>
            <a:p>
              <a:pPr algn="r" defTabSz="904875" eaLnBrk="0" hangingPunct="0"/>
              <a:r>
                <a:rPr lang="en-GB" sz="1600" b="1">
                  <a:solidFill>
                    <a:srgbClr val="FFFFFF"/>
                  </a:solidFill>
                </a:rPr>
                <a:t>0.97</a:t>
              </a:r>
              <a:r>
                <a:rPr lang="en-GB" sz="1700" b="1">
                  <a:solidFill>
                    <a:srgbClr val="FFFFFF"/>
                  </a:solidFill>
                </a:rPr>
                <a:t>*</a:t>
              </a:r>
            </a:p>
          </p:txBody>
        </p:sp>
        <p:sp>
          <p:nvSpPr>
            <p:cNvPr id="144395" name="Text Box 12"/>
            <p:cNvSpPr txBox="1">
              <a:spLocks noChangeArrowheads="1"/>
            </p:cNvSpPr>
            <p:nvPr/>
          </p:nvSpPr>
          <p:spPr bwMode="auto">
            <a:xfrm>
              <a:off x="2746" y="1548"/>
              <a:ext cx="418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62" tIns="45680" rIns="91362" bIns="45680">
              <a:spAutoFit/>
            </a:bodyPr>
            <a:lstStyle/>
            <a:p>
              <a:pPr algn="r" defTabSz="904875" eaLnBrk="0" hangingPunct="0"/>
              <a:r>
                <a:rPr lang="en-GB" sz="1600" b="1">
                  <a:solidFill>
                    <a:srgbClr val="FFFFFF"/>
                  </a:solidFill>
                </a:rPr>
                <a:t>0.93</a:t>
              </a:r>
              <a:r>
                <a:rPr lang="en-GB" sz="1700" b="1">
                  <a:solidFill>
                    <a:srgbClr val="FFFFFF"/>
                  </a:solidFill>
                </a:rPr>
                <a:t>*</a:t>
              </a:r>
            </a:p>
          </p:txBody>
        </p:sp>
        <p:sp>
          <p:nvSpPr>
            <p:cNvPr id="144396" name="Text Box 13"/>
            <p:cNvSpPr txBox="1">
              <a:spLocks noChangeArrowheads="1"/>
            </p:cNvSpPr>
            <p:nvPr/>
          </p:nvSpPr>
          <p:spPr bwMode="auto">
            <a:xfrm>
              <a:off x="3552" y="1650"/>
              <a:ext cx="51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62" tIns="45680" rIns="91362" bIns="45680">
              <a:spAutoFit/>
            </a:bodyPr>
            <a:lstStyle/>
            <a:p>
              <a:pPr algn="r" defTabSz="904875" eaLnBrk="0" hangingPunct="0"/>
              <a:r>
                <a:rPr lang="en-GB" sz="1600" b="1">
                  <a:solidFill>
                    <a:srgbClr val="FFFFFF"/>
                  </a:solidFill>
                </a:rPr>
                <a:t>0.85</a:t>
              </a:r>
              <a:r>
                <a:rPr lang="en-GB" sz="1700" b="1">
                  <a:solidFill>
                    <a:srgbClr val="FFFFFF"/>
                  </a:solidFill>
                </a:rPr>
                <a:t>*</a:t>
              </a:r>
              <a:r>
                <a:rPr lang="en-GB" sz="1600" b="1" baseline="30000">
                  <a:solidFill>
                    <a:srgbClr val="FFFFFF"/>
                  </a:solidFill>
                  <a:cs typeface="Arial" charset="0"/>
                </a:rPr>
                <a:t>†‡</a:t>
              </a:r>
            </a:p>
          </p:txBody>
        </p:sp>
        <p:sp>
          <p:nvSpPr>
            <p:cNvPr id="144397" name="Line 14"/>
            <p:cNvSpPr>
              <a:spLocks noChangeShapeType="1"/>
            </p:cNvSpPr>
            <p:nvPr/>
          </p:nvSpPr>
          <p:spPr bwMode="auto">
            <a:xfrm>
              <a:off x="1265" y="1212"/>
              <a:ext cx="259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4398" name="Line 15"/>
            <p:cNvSpPr>
              <a:spLocks noChangeShapeType="1"/>
            </p:cNvSpPr>
            <p:nvPr/>
          </p:nvSpPr>
          <p:spPr bwMode="auto">
            <a:xfrm>
              <a:off x="1272" y="1204"/>
              <a:ext cx="0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4399" name="Line 16"/>
            <p:cNvSpPr>
              <a:spLocks noChangeShapeType="1"/>
            </p:cNvSpPr>
            <p:nvPr/>
          </p:nvSpPr>
          <p:spPr bwMode="auto">
            <a:xfrm>
              <a:off x="3853" y="1204"/>
              <a:ext cx="0" cy="4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4400" name="Rectangle 17"/>
            <p:cNvSpPr>
              <a:spLocks noChangeArrowheads="1"/>
            </p:cNvSpPr>
            <p:nvPr/>
          </p:nvSpPr>
          <p:spPr bwMode="auto">
            <a:xfrm>
              <a:off x="1094" y="1448"/>
              <a:ext cx="344" cy="1603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65200" eaLnBrk="0" hangingPunct="0"/>
              <a:endParaRPr lang="it-IT" sz="1600">
                <a:solidFill>
                  <a:srgbClr val="FFFFFF"/>
                </a:solidFill>
              </a:endParaRPr>
            </a:p>
          </p:txBody>
        </p:sp>
        <p:sp>
          <p:nvSpPr>
            <p:cNvPr id="144401" name="Rectangle 18"/>
            <p:cNvSpPr>
              <a:spLocks noChangeArrowheads="1"/>
            </p:cNvSpPr>
            <p:nvPr/>
          </p:nvSpPr>
          <p:spPr bwMode="auto">
            <a:xfrm>
              <a:off x="1954" y="1682"/>
              <a:ext cx="344" cy="1369"/>
            </a:xfrm>
            <a:prstGeom prst="rect">
              <a:avLst/>
            </a:prstGeom>
            <a:solidFill>
              <a:srgbClr val="00CD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65200" eaLnBrk="0" hangingPunct="0"/>
              <a:endParaRPr lang="it-IT" sz="1600">
                <a:solidFill>
                  <a:srgbClr val="FFFFFF"/>
                </a:solidFill>
              </a:endParaRPr>
            </a:p>
          </p:txBody>
        </p:sp>
        <p:sp>
          <p:nvSpPr>
            <p:cNvPr id="144402" name="Rectangle 19"/>
            <p:cNvSpPr>
              <a:spLocks noChangeArrowheads="1"/>
            </p:cNvSpPr>
            <p:nvPr/>
          </p:nvSpPr>
          <p:spPr bwMode="auto">
            <a:xfrm>
              <a:off x="2814" y="1734"/>
              <a:ext cx="345" cy="1317"/>
            </a:xfrm>
            <a:prstGeom prst="rect">
              <a:avLst/>
            </a:prstGeom>
            <a:solidFill>
              <a:srgbClr val="FF6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65200" eaLnBrk="0" hangingPunct="0"/>
              <a:endParaRPr lang="it-IT" sz="1600">
                <a:solidFill>
                  <a:srgbClr val="FFFFFF"/>
                </a:solidFill>
              </a:endParaRPr>
            </a:p>
          </p:txBody>
        </p:sp>
        <p:sp>
          <p:nvSpPr>
            <p:cNvPr id="144403" name="Rectangle 20"/>
            <p:cNvSpPr>
              <a:spLocks noChangeArrowheads="1"/>
            </p:cNvSpPr>
            <p:nvPr/>
          </p:nvSpPr>
          <p:spPr bwMode="auto">
            <a:xfrm>
              <a:off x="3675" y="1852"/>
              <a:ext cx="344" cy="1199"/>
            </a:xfrm>
            <a:prstGeom prst="rect">
              <a:avLst/>
            </a:prstGeom>
            <a:solidFill>
              <a:srgbClr val="CD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65200" eaLnBrk="0" hangingPunct="0"/>
              <a:endParaRPr lang="it-IT" sz="1600">
                <a:solidFill>
                  <a:srgbClr val="FFFFFF"/>
                </a:solidFill>
              </a:endParaRPr>
            </a:p>
          </p:txBody>
        </p:sp>
        <p:sp>
          <p:nvSpPr>
            <p:cNvPr id="144404" name="Line 21"/>
            <p:cNvSpPr>
              <a:spLocks noChangeShapeType="1"/>
            </p:cNvSpPr>
            <p:nvPr/>
          </p:nvSpPr>
          <p:spPr bwMode="auto">
            <a:xfrm>
              <a:off x="835" y="1353"/>
              <a:ext cx="1" cy="169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4405" name="Line 22"/>
            <p:cNvSpPr>
              <a:spLocks noChangeShapeType="1"/>
            </p:cNvSpPr>
            <p:nvPr/>
          </p:nvSpPr>
          <p:spPr bwMode="auto">
            <a:xfrm>
              <a:off x="792" y="3051"/>
              <a:ext cx="43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4406" name="Line 23"/>
            <p:cNvSpPr>
              <a:spLocks noChangeShapeType="1"/>
            </p:cNvSpPr>
            <p:nvPr/>
          </p:nvSpPr>
          <p:spPr bwMode="auto">
            <a:xfrm>
              <a:off x="792" y="2764"/>
              <a:ext cx="43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4407" name="Line 24"/>
            <p:cNvSpPr>
              <a:spLocks noChangeShapeType="1"/>
            </p:cNvSpPr>
            <p:nvPr/>
          </p:nvSpPr>
          <p:spPr bwMode="auto">
            <a:xfrm>
              <a:off x="792" y="2488"/>
              <a:ext cx="43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4408" name="Line 25"/>
            <p:cNvSpPr>
              <a:spLocks noChangeShapeType="1"/>
            </p:cNvSpPr>
            <p:nvPr/>
          </p:nvSpPr>
          <p:spPr bwMode="auto">
            <a:xfrm>
              <a:off x="792" y="2202"/>
              <a:ext cx="43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4409" name="Line 26"/>
            <p:cNvSpPr>
              <a:spLocks noChangeShapeType="1"/>
            </p:cNvSpPr>
            <p:nvPr/>
          </p:nvSpPr>
          <p:spPr bwMode="auto">
            <a:xfrm>
              <a:off x="792" y="1915"/>
              <a:ext cx="43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4410" name="Line 27"/>
            <p:cNvSpPr>
              <a:spLocks noChangeShapeType="1"/>
            </p:cNvSpPr>
            <p:nvPr/>
          </p:nvSpPr>
          <p:spPr bwMode="auto">
            <a:xfrm>
              <a:off x="792" y="1640"/>
              <a:ext cx="43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4411" name="Line 28"/>
            <p:cNvSpPr>
              <a:spLocks noChangeShapeType="1"/>
            </p:cNvSpPr>
            <p:nvPr/>
          </p:nvSpPr>
          <p:spPr bwMode="auto">
            <a:xfrm>
              <a:off x="792" y="1353"/>
              <a:ext cx="43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4412" name="Line 29"/>
            <p:cNvSpPr>
              <a:spLocks noChangeShapeType="1"/>
            </p:cNvSpPr>
            <p:nvPr/>
          </p:nvSpPr>
          <p:spPr bwMode="auto">
            <a:xfrm>
              <a:off x="835" y="3051"/>
              <a:ext cx="3442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4413" name="Line 30"/>
            <p:cNvSpPr>
              <a:spLocks noChangeShapeType="1"/>
            </p:cNvSpPr>
            <p:nvPr/>
          </p:nvSpPr>
          <p:spPr bwMode="auto">
            <a:xfrm flipV="1">
              <a:off x="835" y="3051"/>
              <a:ext cx="1" cy="4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4414" name="Line 31"/>
            <p:cNvSpPr>
              <a:spLocks noChangeShapeType="1"/>
            </p:cNvSpPr>
            <p:nvPr/>
          </p:nvSpPr>
          <p:spPr bwMode="auto">
            <a:xfrm flipV="1">
              <a:off x="1696" y="3051"/>
              <a:ext cx="1" cy="4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4415" name="Line 32"/>
            <p:cNvSpPr>
              <a:spLocks noChangeShapeType="1"/>
            </p:cNvSpPr>
            <p:nvPr/>
          </p:nvSpPr>
          <p:spPr bwMode="auto">
            <a:xfrm flipV="1">
              <a:off x="2556" y="3051"/>
              <a:ext cx="1" cy="4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4416" name="Line 33"/>
            <p:cNvSpPr>
              <a:spLocks noChangeShapeType="1"/>
            </p:cNvSpPr>
            <p:nvPr/>
          </p:nvSpPr>
          <p:spPr bwMode="auto">
            <a:xfrm flipV="1">
              <a:off x="3417" y="3051"/>
              <a:ext cx="1" cy="4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4417" name="Line 34"/>
            <p:cNvSpPr>
              <a:spLocks noChangeShapeType="1"/>
            </p:cNvSpPr>
            <p:nvPr/>
          </p:nvSpPr>
          <p:spPr bwMode="auto">
            <a:xfrm flipV="1">
              <a:off x="4277" y="3051"/>
              <a:ext cx="1" cy="4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4418" name="Rectangle 35"/>
            <p:cNvSpPr>
              <a:spLocks noChangeArrowheads="1"/>
            </p:cNvSpPr>
            <p:nvPr/>
          </p:nvSpPr>
          <p:spPr bwMode="auto">
            <a:xfrm>
              <a:off x="693" y="296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904875" eaLnBrk="0" hangingPunct="0"/>
              <a:r>
                <a:rPr lang="en-GB" b="1">
                  <a:solidFill>
                    <a:srgbClr val="FFFFFF"/>
                  </a:solidFill>
                </a:rPr>
                <a:t>0</a:t>
              </a: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4419" name="Rectangle 36"/>
            <p:cNvSpPr>
              <a:spLocks noChangeArrowheads="1"/>
            </p:cNvSpPr>
            <p:nvPr/>
          </p:nvSpPr>
          <p:spPr bwMode="auto">
            <a:xfrm>
              <a:off x="563" y="2679"/>
              <a:ext cx="2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904875" eaLnBrk="0" hangingPunct="0"/>
              <a:r>
                <a:rPr lang="en-GB" b="1">
                  <a:solidFill>
                    <a:srgbClr val="FFFFFF"/>
                  </a:solidFill>
                </a:rPr>
                <a:t>0.2</a:t>
              </a: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4420" name="Rectangle 37"/>
            <p:cNvSpPr>
              <a:spLocks noChangeArrowheads="1"/>
            </p:cNvSpPr>
            <p:nvPr/>
          </p:nvSpPr>
          <p:spPr bwMode="auto">
            <a:xfrm>
              <a:off x="563" y="2403"/>
              <a:ext cx="2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904875" eaLnBrk="0" hangingPunct="0"/>
              <a:r>
                <a:rPr lang="en-GB" b="1">
                  <a:solidFill>
                    <a:srgbClr val="FFFFFF"/>
                  </a:solidFill>
                </a:rPr>
                <a:t>0.4</a:t>
              </a: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4421" name="Rectangle 38"/>
            <p:cNvSpPr>
              <a:spLocks noChangeArrowheads="1"/>
            </p:cNvSpPr>
            <p:nvPr/>
          </p:nvSpPr>
          <p:spPr bwMode="auto">
            <a:xfrm>
              <a:off x="563" y="2117"/>
              <a:ext cx="2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904875" eaLnBrk="0" hangingPunct="0"/>
              <a:r>
                <a:rPr lang="en-GB" b="1">
                  <a:solidFill>
                    <a:srgbClr val="FFFFFF"/>
                  </a:solidFill>
                </a:rPr>
                <a:t>0.6</a:t>
              </a: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4422" name="Rectangle 39"/>
            <p:cNvSpPr>
              <a:spLocks noChangeArrowheads="1"/>
            </p:cNvSpPr>
            <p:nvPr/>
          </p:nvSpPr>
          <p:spPr bwMode="auto">
            <a:xfrm>
              <a:off x="563" y="1830"/>
              <a:ext cx="2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904875" eaLnBrk="0" hangingPunct="0"/>
              <a:r>
                <a:rPr lang="en-GB" b="1">
                  <a:solidFill>
                    <a:srgbClr val="FFFFFF"/>
                  </a:solidFill>
                </a:rPr>
                <a:t>0.8</a:t>
              </a: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4423" name="Rectangle 40"/>
            <p:cNvSpPr>
              <a:spLocks noChangeArrowheads="1"/>
            </p:cNvSpPr>
            <p:nvPr/>
          </p:nvSpPr>
          <p:spPr bwMode="auto">
            <a:xfrm>
              <a:off x="693" y="155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904875" eaLnBrk="0" hangingPunct="0"/>
              <a:r>
                <a:rPr lang="en-GB" b="1">
                  <a:solidFill>
                    <a:srgbClr val="FFFFFF"/>
                  </a:solidFill>
                </a:rPr>
                <a:t>1</a:t>
              </a: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4424" name="Rectangle 41"/>
            <p:cNvSpPr>
              <a:spLocks noChangeArrowheads="1"/>
            </p:cNvSpPr>
            <p:nvPr/>
          </p:nvSpPr>
          <p:spPr bwMode="auto">
            <a:xfrm>
              <a:off x="563" y="1268"/>
              <a:ext cx="2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904875" eaLnBrk="0" hangingPunct="0"/>
              <a:r>
                <a:rPr lang="en-GB" b="1">
                  <a:solidFill>
                    <a:srgbClr val="FFFFFF"/>
                  </a:solidFill>
                </a:rPr>
                <a:t>1.2</a:t>
              </a: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4425" name="Rectangle 42"/>
            <p:cNvSpPr>
              <a:spLocks noChangeArrowheads="1"/>
            </p:cNvSpPr>
            <p:nvPr/>
          </p:nvSpPr>
          <p:spPr bwMode="auto">
            <a:xfrm>
              <a:off x="1068" y="3177"/>
              <a:ext cx="5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904875" eaLnBrk="0" hangingPunct="0"/>
              <a:r>
                <a:rPr lang="en-GB" b="1">
                  <a:solidFill>
                    <a:srgbClr val="FFFFFF"/>
                  </a:solidFill>
                </a:rPr>
                <a:t>Placebo</a:t>
              </a: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4426" name="Rectangle 43"/>
            <p:cNvSpPr>
              <a:spLocks noChangeArrowheads="1"/>
            </p:cNvSpPr>
            <p:nvPr/>
          </p:nvSpPr>
          <p:spPr bwMode="auto">
            <a:xfrm>
              <a:off x="2008" y="3177"/>
              <a:ext cx="4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904875" eaLnBrk="0" hangingPunct="0"/>
              <a:r>
                <a:rPr lang="en-GB" b="1">
                  <a:solidFill>
                    <a:srgbClr val="FFFFFF"/>
                  </a:solidFill>
                </a:rPr>
                <a:t>SALM</a:t>
              </a: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4427" name="Rectangle 44"/>
            <p:cNvSpPr>
              <a:spLocks noChangeArrowheads="1"/>
            </p:cNvSpPr>
            <p:nvPr/>
          </p:nvSpPr>
          <p:spPr bwMode="auto">
            <a:xfrm>
              <a:off x="2975" y="3177"/>
              <a:ext cx="1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904875" eaLnBrk="0" hangingPunct="0"/>
              <a:r>
                <a:rPr lang="en-GB" b="1">
                  <a:solidFill>
                    <a:srgbClr val="FFFFFF"/>
                  </a:solidFill>
                </a:rPr>
                <a:t>FP</a:t>
              </a: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4428" name="Rectangle 45"/>
            <p:cNvSpPr>
              <a:spLocks noChangeArrowheads="1"/>
            </p:cNvSpPr>
            <p:nvPr/>
          </p:nvSpPr>
          <p:spPr bwMode="auto">
            <a:xfrm>
              <a:off x="3624" y="3177"/>
              <a:ext cx="6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904875" eaLnBrk="0" hangingPunct="0"/>
              <a:r>
                <a:rPr lang="en-GB" b="1">
                  <a:solidFill>
                    <a:srgbClr val="FFFFFF"/>
                  </a:solidFill>
                </a:rPr>
                <a:t>SALM/FP</a:t>
              </a: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4429" name="Rectangle 46"/>
            <p:cNvSpPr>
              <a:spLocks noChangeArrowheads="1"/>
            </p:cNvSpPr>
            <p:nvPr/>
          </p:nvSpPr>
          <p:spPr bwMode="auto">
            <a:xfrm>
              <a:off x="2268" y="3423"/>
              <a:ext cx="7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904875" eaLnBrk="0" hangingPunct="0"/>
              <a:r>
                <a:rPr lang="en-GB" b="1">
                  <a:solidFill>
                    <a:srgbClr val="FFFFFF"/>
                  </a:solidFill>
                </a:rPr>
                <a:t>Trattamenti</a:t>
              </a:r>
              <a:endParaRPr lang="en-GB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34" name="Group 2"/>
          <p:cNvGrpSpPr>
            <a:grpSpLocks/>
          </p:cNvGrpSpPr>
          <p:nvPr/>
        </p:nvGrpSpPr>
        <p:grpSpPr bwMode="auto">
          <a:xfrm>
            <a:off x="1122363" y="2268538"/>
            <a:ext cx="7048500" cy="1412875"/>
            <a:chOff x="732" y="1237"/>
            <a:chExt cx="3965" cy="794"/>
          </a:xfrm>
        </p:grpSpPr>
        <p:grpSp>
          <p:nvGrpSpPr>
            <p:cNvPr id="146587" name="Group 3"/>
            <p:cNvGrpSpPr>
              <a:grpSpLocks/>
            </p:cNvGrpSpPr>
            <p:nvPr/>
          </p:nvGrpSpPr>
          <p:grpSpPr bwMode="auto">
            <a:xfrm>
              <a:off x="732" y="1282"/>
              <a:ext cx="3921" cy="685"/>
              <a:chOff x="732" y="1282"/>
              <a:chExt cx="3921" cy="685"/>
            </a:xfrm>
          </p:grpSpPr>
          <p:sp>
            <p:nvSpPr>
              <p:cNvPr id="146624" name="Freeform 4"/>
              <p:cNvSpPr>
                <a:spLocks/>
              </p:cNvSpPr>
              <p:nvPr/>
            </p:nvSpPr>
            <p:spPr bwMode="invGray">
              <a:xfrm>
                <a:off x="1332" y="1294"/>
                <a:ext cx="3321" cy="673"/>
              </a:xfrm>
              <a:custGeom>
                <a:avLst/>
                <a:gdLst>
                  <a:gd name="T0" fmla="*/ 0 w 3321"/>
                  <a:gd name="T1" fmla="*/ 0 h 673"/>
                  <a:gd name="T2" fmla="*/ 598 w 3321"/>
                  <a:gd name="T3" fmla="*/ 112 h 673"/>
                  <a:gd name="T4" fmla="*/ 1211 w 3321"/>
                  <a:gd name="T5" fmla="*/ 240 h 673"/>
                  <a:gd name="T6" fmla="*/ 1817 w 3321"/>
                  <a:gd name="T7" fmla="*/ 367 h 673"/>
                  <a:gd name="T8" fmla="*/ 2423 w 3321"/>
                  <a:gd name="T9" fmla="*/ 486 h 673"/>
                  <a:gd name="T10" fmla="*/ 3321 w 3321"/>
                  <a:gd name="T11" fmla="*/ 673 h 6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21"/>
                  <a:gd name="T19" fmla="*/ 0 h 673"/>
                  <a:gd name="T20" fmla="*/ 3321 w 3321"/>
                  <a:gd name="T21" fmla="*/ 673 h 6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21" h="673">
                    <a:moveTo>
                      <a:pt x="0" y="0"/>
                    </a:moveTo>
                    <a:lnTo>
                      <a:pt x="598" y="112"/>
                    </a:lnTo>
                    <a:lnTo>
                      <a:pt x="1211" y="240"/>
                    </a:lnTo>
                    <a:lnTo>
                      <a:pt x="1817" y="367"/>
                    </a:lnTo>
                    <a:lnTo>
                      <a:pt x="2423" y="486"/>
                    </a:lnTo>
                    <a:lnTo>
                      <a:pt x="3321" y="673"/>
                    </a:lnTo>
                  </a:path>
                </a:pathLst>
              </a:custGeom>
              <a:noFill/>
              <a:ln w="28575" cmpd="sng">
                <a:solidFill>
                  <a:srgbClr val="FF6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6625" name="Line 5"/>
              <p:cNvSpPr>
                <a:spLocks noChangeShapeType="1"/>
              </p:cNvSpPr>
              <p:nvPr/>
            </p:nvSpPr>
            <p:spPr bwMode="invGray">
              <a:xfrm flipV="1">
                <a:off x="732" y="1282"/>
                <a:ext cx="604" cy="341"/>
              </a:xfrm>
              <a:prstGeom prst="line">
                <a:avLst/>
              </a:prstGeom>
              <a:noFill/>
              <a:ln w="28575">
                <a:solidFill>
                  <a:srgbClr val="FF69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46588" name="Group 6"/>
            <p:cNvGrpSpPr>
              <a:grpSpLocks/>
            </p:cNvGrpSpPr>
            <p:nvPr/>
          </p:nvGrpSpPr>
          <p:grpSpPr bwMode="auto">
            <a:xfrm>
              <a:off x="1297" y="1237"/>
              <a:ext cx="72" cy="90"/>
              <a:chOff x="1297" y="1237"/>
              <a:chExt cx="72" cy="90"/>
            </a:xfrm>
          </p:grpSpPr>
          <p:grpSp>
            <p:nvGrpSpPr>
              <p:cNvPr id="146619" name="Group 7"/>
              <p:cNvGrpSpPr>
                <a:grpSpLocks/>
              </p:cNvGrpSpPr>
              <p:nvPr/>
            </p:nvGrpSpPr>
            <p:grpSpPr bwMode="auto">
              <a:xfrm>
                <a:off x="1297" y="1237"/>
                <a:ext cx="72" cy="90"/>
                <a:chOff x="1300" y="998"/>
                <a:chExt cx="72" cy="90"/>
              </a:xfrm>
            </p:grpSpPr>
            <p:sp>
              <p:nvSpPr>
                <p:cNvPr id="146621" name="Line 8"/>
                <p:cNvSpPr>
                  <a:spLocks noChangeShapeType="1"/>
                </p:cNvSpPr>
                <p:nvPr/>
              </p:nvSpPr>
              <p:spPr bwMode="invGray">
                <a:xfrm>
                  <a:off x="1300" y="1000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FF6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622" name="Line 9"/>
                <p:cNvSpPr>
                  <a:spLocks noChangeShapeType="1"/>
                </p:cNvSpPr>
                <p:nvPr/>
              </p:nvSpPr>
              <p:spPr bwMode="invGray">
                <a:xfrm>
                  <a:off x="1300" y="1082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FF6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623" name="Line 10"/>
                <p:cNvSpPr>
                  <a:spLocks noChangeShapeType="1"/>
                </p:cNvSpPr>
                <p:nvPr/>
              </p:nvSpPr>
              <p:spPr bwMode="invGray">
                <a:xfrm>
                  <a:off x="1336" y="998"/>
                  <a:ext cx="0" cy="90"/>
                </a:xfrm>
                <a:prstGeom prst="line">
                  <a:avLst/>
                </a:prstGeom>
                <a:noFill/>
                <a:ln w="28575">
                  <a:solidFill>
                    <a:srgbClr val="FF6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46620" name="Oval 11"/>
              <p:cNvSpPr>
                <a:spLocks noChangeArrowheads="1"/>
              </p:cNvSpPr>
              <p:nvPr/>
            </p:nvSpPr>
            <p:spPr bwMode="invGray">
              <a:xfrm>
                <a:off x="1301" y="1255"/>
                <a:ext cx="64" cy="6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63613"/>
                <a:endParaRPr lang="it-IT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46589" name="Group 12"/>
            <p:cNvGrpSpPr>
              <a:grpSpLocks/>
            </p:cNvGrpSpPr>
            <p:nvPr/>
          </p:nvGrpSpPr>
          <p:grpSpPr bwMode="auto">
            <a:xfrm>
              <a:off x="1900" y="1371"/>
              <a:ext cx="72" cy="92"/>
              <a:chOff x="1900" y="1371"/>
              <a:chExt cx="72" cy="92"/>
            </a:xfrm>
          </p:grpSpPr>
          <p:grpSp>
            <p:nvGrpSpPr>
              <p:cNvPr id="146614" name="Group 13"/>
              <p:cNvGrpSpPr>
                <a:grpSpLocks/>
              </p:cNvGrpSpPr>
              <p:nvPr/>
            </p:nvGrpSpPr>
            <p:grpSpPr bwMode="auto">
              <a:xfrm>
                <a:off x="1900" y="1371"/>
                <a:ext cx="72" cy="92"/>
                <a:chOff x="1300" y="998"/>
                <a:chExt cx="72" cy="90"/>
              </a:xfrm>
            </p:grpSpPr>
            <p:sp>
              <p:nvSpPr>
                <p:cNvPr id="146616" name="Line 14"/>
                <p:cNvSpPr>
                  <a:spLocks noChangeShapeType="1"/>
                </p:cNvSpPr>
                <p:nvPr/>
              </p:nvSpPr>
              <p:spPr bwMode="invGray">
                <a:xfrm>
                  <a:off x="1300" y="1000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FF6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617" name="Line 15"/>
                <p:cNvSpPr>
                  <a:spLocks noChangeShapeType="1"/>
                </p:cNvSpPr>
                <p:nvPr/>
              </p:nvSpPr>
              <p:spPr bwMode="invGray">
                <a:xfrm>
                  <a:off x="1300" y="1082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FF6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618" name="Line 16"/>
                <p:cNvSpPr>
                  <a:spLocks noChangeShapeType="1"/>
                </p:cNvSpPr>
                <p:nvPr/>
              </p:nvSpPr>
              <p:spPr bwMode="invGray">
                <a:xfrm>
                  <a:off x="1336" y="998"/>
                  <a:ext cx="0" cy="90"/>
                </a:xfrm>
                <a:prstGeom prst="line">
                  <a:avLst/>
                </a:prstGeom>
                <a:noFill/>
                <a:ln w="28575">
                  <a:solidFill>
                    <a:srgbClr val="FF6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46615" name="Oval 17"/>
              <p:cNvSpPr>
                <a:spLocks noChangeArrowheads="1"/>
              </p:cNvSpPr>
              <p:nvPr/>
            </p:nvSpPr>
            <p:spPr bwMode="invGray">
              <a:xfrm>
                <a:off x="1904" y="1379"/>
                <a:ext cx="64" cy="6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63613"/>
                <a:endParaRPr lang="it-IT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46590" name="Group 18"/>
            <p:cNvGrpSpPr>
              <a:grpSpLocks/>
            </p:cNvGrpSpPr>
            <p:nvPr/>
          </p:nvGrpSpPr>
          <p:grpSpPr bwMode="auto">
            <a:xfrm>
              <a:off x="2505" y="1447"/>
              <a:ext cx="72" cy="110"/>
              <a:chOff x="2505" y="1447"/>
              <a:chExt cx="72" cy="110"/>
            </a:xfrm>
          </p:grpSpPr>
          <p:grpSp>
            <p:nvGrpSpPr>
              <p:cNvPr id="146609" name="Group 19"/>
              <p:cNvGrpSpPr>
                <a:grpSpLocks/>
              </p:cNvGrpSpPr>
              <p:nvPr/>
            </p:nvGrpSpPr>
            <p:grpSpPr bwMode="auto">
              <a:xfrm>
                <a:off x="2505" y="1447"/>
                <a:ext cx="72" cy="110"/>
                <a:chOff x="1300" y="998"/>
                <a:chExt cx="72" cy="90"/>
              </a:xfrm>
            </p:grpSpPr>
            <p:sp>
              <p:nvSpPr>
                <p:cNvPr id="146611" name="Line 20"/>
                <p:cNvSpPr>
                  <a:spLocks noChangeShapeType="1"/>
                </p:cNvSpPr>
                <p:nvPr/>
              </p:nvSpPr>
              <p:spPr bwMode="invGray">
                <a:xfrm>
                  <a:off x="1300" y="1000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FF6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612" name="Line 21"/>
                <p:cNvSpPr>
                  <a:spLocks noChangeShapeType="1"/>
                </p:cNvSpPr>
                <p:nvPr/>
              </p:nvSpPr>
              <p:spPr bwMode="invGray">
                <a:xfrm>
                  <a:off x="1300" y="1082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FF6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613" name="Line 22"/>
                <p:cNvSpPr>
                  <a:spLocks noChangeShapeType="1"/>
                </p:cNvSpPr>
                <p:nvPr/>
              </p:nvSpPr>
              <p:spPr bwMode="invGray">
                <a:xfrm>
                  <a:off x="1336" y="998"/>
                  <a:ext cx="0" cy="90"/>
                </a:xfrm>
                <a:prstGeom prst="line">
                  <a:avLst/>
                </a:prstGeom>
                <a:noFill/>
                <a:ln w="28575">
                  <a:solidFill>
                    <a:srgbClr val="FF6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46610" name="Oval 23"/>
              <p:cNvSpPr>
                <a:spLocks noChangeArrowheads="1"/>
              </p:cNvSpPr>
              <p:nvPr/>
            </p:nvSpPr>
            <p:spPr bwMode="invGray">
              <a:xfrm>
                <a:off x="2509" y="1473"/>
                <a:ext cx="64" cy="6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63613"/>
                <a:endParaRPr lang="it-IT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46591" name="Group 24"/>
            <p:cNvGrpSpPr>
              <a:grpSpLocks/>
            </p:cNvGrpSpPr>
            <p:nvPr/>
          </p:nvGrpSpPr>
          <p:grpSpPr bwMode="auto">
            <a:xfrm>
              <a:off x="3719" y="1750"/>
              <a:ext cx="72" cy="120"/>
              <a:chOff x="3719" y="1750"/>
              <a:chExt cx="72" cy="120"/>
            </a:xfrm>
          </p:grpSpPr>
          <p:grpSp>
            <p:nvGrpSpPr>
              <p:cNvPr id="146604" name="Group 25"/>
              <p:cNvGrpSpPr>
                <a:grpSpLocks/>
              </p:cNvGrpSpPr>
              <p:nvPr/>
            </p:nvGrpSpPr>
            <p:grpSpPr bwMode="auto">
              <a:xfrm>
                <a:off x="3719" y="1750"/>
                <a:ext cx="72" cy="120"/>
                <a:chOff x="1300" y="998"/>
                <a:chExt cx="72" cy="90"/>
              </a:xfrm>
            </p:grpSpPr>
            <p:sp>
              <p:nvSpPr>
                <p:cNvPr id="146606" name="Line 26"/>
                <p:cNvSpPr>
                  <a:spLocks noChangeShapeType="1"/>
                </p:cNvSpPr>
                <p:nvPr/>
              </p:nvSpPr>
              <p:spPr bwMode="invGray">
                <a:xfrm>
                  <a:off x="1300" y="1000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FF6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607" name="Line 27"/>
                <p:cNvSpPr>
                  <a:spLocks noChangeShapeType="1"/>
                </p:cNvSpPr>
                <p:nvPr/>
              </p:nvSpPr>
              <p:spPr bwMode="invGray">
                <a:xfrm>
                  <a:off x="1300" y="1082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FF6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608" name="Line 28"/>
                <p:cNvSpPr>
                  <a:spLocks noChangeShapeType="1"/>
                </p:cNvSpPr>
                <p:nvPr/>
              </p:nvSpPr>
              <p:spPr bwMode="invGray">
                <a:xfrm>
                  <a:off x="1336" y="998"/>
                  <a:ext cx="0" cy="90"/>
                </a:xfrm>
                <a:prstGeom prst="line">
                  <a:avLst/>
                </a:prstGeom>
                <a:noFill/>
                <a:ln w="28575">
                  <a:solidFill>
                    <a:srgbClr val="FF6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46605" name="Oval 29"/>
              <p:cNvSpPr>
                <a:spLocks noChangeArrowheads="1"/>
              </p:cNvSpPr>
              <p:nvPr/>
            </p:nvSpPr>
            <p:spPr bwMode="invGray">
              <a:xfrm>
                <a:off x="3723" y="1782"/>
                <a:ext cx="64" cy="6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63613"/>
                <a:endParaRPr lang="it-IT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46592" name="Group 30"/>
            <p:cNvGrpSpPr>
              <a:grpSpLocks/>
            </p:cNvGrpSpPr>
            <p:nvPr/>
          </p:nvGrpSpPr>
          <p:grpSpPr bwMode="auto">
            <a:xfrm>
              <a:off x="4625" y="1903"/>
              <a:ext cx="72" cy="128"/>
              <a:chOff x="4625" y="1903"/>
              <a:chExt cx="72" cy="128"/>
            </a:xfrm>
          </p:grpSpPr>
          <p:grpSp>
            <p:nvGrpSpPr>
              <p:cNvPr id="146599" name="Group 31"/>
              <p:cNvGrpSpPr>
                <a:grpSpLocks/>
              </p:cNvGrpSpPr>
              <p:nvPr/>
            </p:nvGrpSpPr>
            <p:grpSpPr bwMode="auto">
              <a:xfrm>
                <a:off x="4625" y="1903"/>
                <a:ext cx="72" cy="128"/>
                <a:chOff x="1300" y="998"/>
                <a:chExt cx="72" cy="90"/>
              </a:xfrm>
            </p:grpSpPr>
            <p:sp>
              <p:nvSpPr>
                <p:cNvPr id="146601" name="Line 32"/>
                <p:cNvSpPr>
                  <a:spLocks noChangeShapeType="1"/>
                </p:cNvSpPr>
                <p:nvPr/>
              </p:nvSpPr>
              <p:spPr bwMode="invGray">
                <a:xfrm>
                  <a:off x="1300" y="1000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FF6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602" name="Line 33"/>
                <p:cNvSpPr>
                  <a:spLocks noChangeShapeType="1"/>
                </p:cNvSpPr>
                <p:nvPr/>
              </p:nvSpPr>
              <p:spPr bwMode="invGray">
                <a:xfrm>
                  <a:off x="1300" y="1082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FF6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603" name="Line 34"/>
                <p:cNvSpPr>
                  <a:spLocks noChangeShapeType="1"/>
                </p:cNvSpPr>
                <p:nvPr/>
              </p:nvSpPr>
              <p:spPr bwMode="invGray">
                <a:xfrm>
                  <a:off x="1336" y="998"/>
                  <a:ext cx="0" cy="90"/>
                </a:xfrm>
                <a:prstGeom prst="line">
                  <a:avLst/>
                </a:prstGeom>
                <a:noFill/>
                <a:ln w="28575">
                  <a:solidFill>
                    <a:srgbClr val="FF6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46600" name="Oval 35"/>
              <p:cNvSpPr>
                <a:spLocks noChangeArrowheads="1"/>
              </p:cNvSpPr>
              <p:nvPr/>
            </p:nvSpPr>
            <p:spPr bwMode="invGray">
              <a:xfrm>
                <a:off x="4629" y="1933"/>
                <a:ext cx="64" cy="6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63613"/>
                <a:endParaRPr lang="it-IT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46593" name="Group 36"/>
            <p:cNvGrpSpPr>
              <a:grpSpLocks/>
            </p:cNvGrpSpPr>
            <p:nvPr/>
          </p:nvGrpSpPr>
          <p:grpSpPr bwMode="auto">
            <a:xfrm>
              <a:off x="3109" y="1637"/>
              <a:ext cx="72" cy="94"/>
              <a:chOff x="3109" y="1637"/>
              <a:chExt cx="72" cy="94"/>
            </a:xfrm>
          </p:grpSpPr>
          <p:grpSp>
            <p:nvGrpSpPr>
              <p:cNvPr id="146594" name="Group 37"/>
              <p:cNvGrpSpPr>
                <a:grpSpLocks/>
              </p:cNvGrpSpPr>
              <p:nvPr/>
            </p:nvGrpSpPr>
            <p:grpSpPr bwMode="auto">
              <a:xfrm>
                <a:off x="3109" y="1637"/>
                <a:ext cx="72" cy="94"/>
                <a:chOff x="1300" y="998"/>
                <a:chExt cx="72" cy="90"/>
              </a:xfrm>
            </p:grpSpPr>
            <p:sp>
              <p:nvSpPr>
                <p:cNvPr id="146596" name="Line 38"/>
                <p:cNvSpPr>
                  <a:spLocks noChangeShapeType="1"/>
                </p:cNvSpPr>
                <p:nvPr/>
              </p:nvSpPr>
              <p:spPr bwMode="invGray">
                <a:xfrm>
                  <a:off x="1300" y="1000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FF6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597" name="Line 39"/>
                <p:cNvSpPr>
                  <a:spLocks noChangeShapeType="1"/>
                </p:cNvSpPr>
                <p:nvPr/>
              </p:nvSpPr>
              <p:spPr bwMode="invGray">
                <a:xfrm>
                  <a:off x="1300" y="1082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FF6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598" name="Line 40"/>
                <p:cNvSpPr>
                  <a:spLocks noChangeShapeType="1"/>
                </p:cNvSpPr>
                <p:nvPr/>
              </p:nvSpPr>
              <p:spPr bwMode="invGray">
                <a:xfrm>
                  <a:off x="1336" y="998"/>
                  <a:ext cx="0" cy="90"/>
                </a:xfrm>
                <a:prstGeom prst="line">
                  <a:avLst/>
                </a:prstGeom>
                <a:noFill/>
                <a:ln w="28575">
                  <a:solidFill>
                    <a:srgbClr val="FF6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46595" name="Oval 41"/>
              <p:cNvSpPr>
                <a:spLocks noChangeArrowheads="1"/>
              </p:cNvSpPr>
              <p:nvPr/>
            </p:nvSpPr>
            <p:spPr bwMode="invGray">
              <a:xfrm>
                <a:off x="3113" y="1657"/>
                <a:ext cx="64" cy="6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63613"/>
                <a:endParaRPr lang="it-IT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146435" name="Text Box 42"/>
          <p:cNvSpPr txBox="1">
            <a:spLocks noChangeArrowheads="1"/>
          </p:cNvSpPr>
          <p:nvPr/>
        </p:nvSpPr>
        <p:spPr bwMode="auto">
          <a:xfrm rot="-5400000">
            <a:off x="-704849" y="2740025"/>
            <a:ext cx="1801812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969" tIns="50984" rIns="101969" bIns="50984">
            <a:spAutoFit/>
          </a:bodyPr>
          <a:lstStyle/>
          <a:p>
            <a:pPr algn="ctr" defTabSz="963613" eaLnBrk="0" hangingPunct="0"/>
            <a:r>
              <a:rPr lang="en-GB" b="1">
                <a:solidFill>
                  <a:srgbClr val="FFFFFF"/>
                </a:solidFill>
                <a:latin typeface="Calibri" pitchFamily="34" charset="0"/>
              </a:rPr>
              <a:t>FEV</a:t>
            </a:r>
            <a:r>
              <a:rPr lang="en-GB" b="1" baseline="-25000">
                <a:solidFill>
                  <a:srgbClr val="FFFFFF"/>
                </a:solidFill>
                <a:latin typeface="Calibri" pitchFamily="34" charset="0"/>
              </a:rPr>
              <a:t>1</a:t>
            </a:r>
            <a:r>
              <a:rPr lang="en-GB" b="1">
                <a:solidFill>
                  <a:srgbClr val="FFFFFF"/>
                </a:solidFill>
                <a:latin typeface="Calibri" pitchFamily="34" charset="0"/>
              </a:rPr>
              <a:t> (mL)</a:t>
            </a:r>
          </a:p>
        </p:txBody>
      </p:sp>
      <p:sp>
        <p:nvSpPr>
          <p:cNvPr id="146436" name="Text Box 43"/>
          <p:cNvSpPr txBox="1">
            <a:spLocks noChangeArrowheads="1"/>
          </p:cNvSpPr>
          <p:nvPr/>
        </p:nvSpPr>
        <p:spPr bwMode="auto">
          <a:xfrm>
            <a:off x="319088" y="1498600"/>
            <a:ext cx="747712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969" tIns="50984" rIns="101969" bIns="50984">
            <a:spAutoFit/>
          </a:bodyPr>
          <a:lstStyle/>
          <a:p>
            <a:pPr algn="r" defTabSz="963613" eaLnBrk="0" hangingPunct="0">
              <a:spcAft>
                <a:spcPct val="115000"/>
              </a:spcAft>
            </a:pPr>
            <a:r>
              <a:rPr lang="en-GB" b="1">
                <a:solidFill>
                  <a:srgbClr val="FFFFFF"/>
                </a:solidFill>
                <a:latin typeface="Calibri" pitchFamily="34" charset="0"/>
              </a:rPr>
              <a:t>1350</a:t>
            </a:r>
          </a:p>
          <a:p>
            <a:pPr algn="r" defTabSz="963613" eaLnBrk="0" hangingPunct="0">
              <a:spcAft>
                <a:spcPct val="115000"/>
              </a:spcAft>
            </a:pPr>
            <a:r>
              <a:rPr lang="en-GB" b="1">
                <a:solidFill>
                  <a:srgbClr val="FFFFFF"/>
                </a:solidFill>
                <a:latin typeface="Calibri" pitchFamily="34" charset="0"/>
              </a:rPr>
              <a:t>1300</a:t>
            </a:r>
          </a:p>
          <a:p>
            <a:pPr algn="r" defTabSz="963613" eaLnBrk="0" hangingPunct="0">
              <a:spcAft>
                <a:spcPct val="115000"/>
              </a:spcAft>
            </a:pPr>
            <a:r>
              <a:rPr lang="en-GB" b="1">
                <a:solidFill>
                  <a:srgbClr val="FFFFFF"/>
                </a:solidFill>
                <a:latin typeface="Calibri" pitchFamily="34" charset="0"/>
              </a:rPr>
              <a:t>1250</a:t>
            </a:r>
          </a:p>
          <a:p>
            <a:pPr algn="r" defTabSz="963613" eaLnBrk="0" hangingPunct="0">
              <a:spcAft>
                <a:spcPct val="115000"/>
              </a:spcAft>
            </a:pPr>
            <a:r>
              <a:rPr lang="en-GB" b="1">
                <a:solidFill>
                  <a:srgbClr val="FFFFFF"/>
                </a:solidFill>
                <a:latin typeface="Calibri" pitchFamily="34" charset="0"/>
              </a:rPr>
              <a:t>1200</a:t>
            </a:r>
          </a:p>
          <a:p>
            <a:pPr algn="r" defTabSz="963613" eaLnBrk="0" hangingPunct="0">
              <a:spcAft>
                <a:spcPct val="115000"/>
              </a:spcAft>
            </a:pPr>
            <a:r>
              <a:rPr lang="en-GB" b="1">
                <a:solidFill>
                  <a:srgbClr val="FFFFFF"/>
                </a:solidFill>
                <a:latin typeface="Calibri" pitchFamily="34" charset="0"/>
              </a:rPr>
              <a:t>1150</a:t>
            </a:r>
          </a:p>
          <a:p>
            <a:pPr algn="r" defTabSz="963613" eaLnBrk="0" hangingPunct="0">
              <a:spcAft>
                <a:spcPct val="115000"/>
              </a:spcAft>
            </a:pPr>
            <a:r>
              <a:rPr lang="en-GB" b="1">
                <a:solidFill>
                  <a:srgbClr val="FFFFFF"/>
                </a:solidFill>
                <a:latin typeface="Calibri" pitchFamily="34" charset="0"/>
              </a:rPr>
              <a:t>1100</a:t>
            </a:r>
          </a:p>
        </p:txBody>
      </p:sp>
      <p:sp>
        <p:nvSpPr>
          <p:cNvPr id="146437" name="Text Box 44"/>
          <p:cNvSpPr txBox="1">
            <a:spLocks noChangeArrowheads="1"/>
          </p:cNvSpPr>
          <p:nvPr/>
        </p:nvSpPr>
        <p:spPr bwMode="auto">
          <a:xfrm>
            <a:off x="839788" y="5086350"/>
            <a:ext cx="781367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969" tIns="50984" rIns="101969" bIns="50984">
            <a:spAutoFit/>
          </a:bodyPr>
          <a:lstStyle/>
          <a:p>
            <a:pPr defTabSz="963613" eaLnBrk="0" hangingPunct="0">
              <a:tabLst>
                <a:tab pos="166688" algn="ctr"/>
                <a:tab pos="1230313" algn="ctr"/>
                <a:tab pos="2300288" algn="ctr"/>
                <a:tab pos="3370263" algn="ctr"/>
                <a:tab pos="4435475" algn="ctr"/>
                <a:tab pos="5508625" algn="ctr"/>
                <a:tab pos="7112000" algn="ctr"/>
              </a:tabLst>
            </a:pPr>
            <a:r>
              <a:rPr lang="en-GB" b="1">
                <a:solidFill>
                  <a:srgbClr val="FFFFFF"/>
                </a:solidFill>
                <a:latin typeface="Calibri" pitchFamily="34" charset="0"/>
              </a:rPr>
              <a:t>	0	24	48	72	96	120	156</a:t>
            </a:r>
          </a:p>
        </p:txBody>
      </p:sp>
      <p:sp>
        <p:nvSpPr>
          <p:cNvPr id="146438" name="Text Box 45"/>
          <p:cNvSpPr txBox="1">
            <a:spLocks noChangeArrowheads="1"/>
          </p:cNvSpPr>
          <p:nvPr/>
        </p:nvSpPr>
        <p:spPr bwMode="auto">
          <a:xfrm>
            <a:off x="4094163" y="5357813"/>
            <a:ext cx="2009775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969" tIns="50984" rIns="101969" bIns="50984">
            <a:spAutoFit/>
          </a:bodyPr>
          <a:lstStyle/>
          <a:p>
            <a:pPr defTabSz="963613" eaLnBrk="0" hangingPunct="0"/>
            <a:r>
              <a:rPr lang="en-GB" b="1">
                <a:solidFill>
                  <a:srgbClr val="FFFFFF"/>
                </a:solidFill>
                <a:latin typeface="Calibri" pitchFamily="34" charset="0"/>
              </a:rPr>
              <a:t>Tempo (settimane)</a:t>
            </a:r>
          </a:p>
        </p:txBody>
      </p:sp>
      <p:sp>
        <p:nvSpPr>
          <p:cNvPr id="146439" name="Text Box 46"/>
          <p:cNvSpPr txBox="1">
            <a:spLocks noChangeArrowheads="1"/>
          </p:cNvSpPr>
          <p:nvPr/>
        </p:nvSpPr>
        <p:spPr bwMode="invGray">
          <a:xfrm>
            <a:off x="8115300" y="2876550"/>
            <a:ext cx="106521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969" tIns="50984" rIns="101969" bIns="50984">
            <a:spAutoFit/>
          </a:bodyPr>
          <a:lstStyle/>
          <a:p>
            <a:pPr defTabSz="963613" eaLnBrk="0" hangingPunct="0"/>
            <a:r>
              <a:rPr lang="en-GB" sz="1600" b="1">
                <a:solidFill>
                  <a:srgbClr val="CC99FF"/>
                </a:solidFill>
                <a:latin typeface="Calibri" pitchFamily="34" charset="0"/>
              </a:rPr>
              <a:t>–39 mL/yr</a:t>
            </a:r>
          </a:p>
        </p:txBody>
      </p:sp>
      <p:sp>
        <p:nvSpPr>
          <p:cNvPr id="146440" name="Text Box 47"/>
          <p:cNvSpPr txBox="1">
            <a:spLocks noChangeArrowheads="1"/>
          </p:cNvSpPr>
          <p:nvPr/>
        </p:nvSpPr>
        <p:spPr bwMode="invGray">
          <a:xfrm>
            <a:off x="8129588" y="3362325"/>
            <a:ext cx="106521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969" tIns="50984" rIns="101969" bIns="50984">
            <a:spAutoFit/>
          </a:bodyPr>
          <a:lstStyle/>
          <a:p>
            <a:pPr defTabSz="963613" eaLnBrk="0" hangingPunct="0"/>
            <a:r>
              <a:rPr lang="en-GB" sz="1600" b="1">
                <a:solidFill>
                  <a:srgbClr val="FF6900"/>
                </a:solidFill>
                <a:latin typeface="Calibri" pitchFamily="34" charset="0"/>
              </a:rPr>
              <a:t>–42 mL/yr</a:t>
            </a:r>
          </a:p>
        </p:txBody>
      </p:sp>
      <p:sp>
        <p:nvSpPr>
          <p:cNvPr id="146441" name="Text Box 48"/>
          <p:cNvSpPr txBox="1">
            <a:spLocks noChangeArrowheads="1"/>
          </p:cNvSpPr>
          <p:nvPr/>
        </p:nvSpPr>
        <p:spPr bwMode="invGray">
          <a:xfrm>
            <a:off x="8115300" y="4179888"/>
            <a:ext cx="106521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969" tIns="50984" rIns="101969" bIns="50984">
            <a:spAutoFit/>
          </a:bodyPr>
          <a:lstStyle/>
          <a:p>
            <a:pPr defTabSz="963613" eaLnBrk="0" hangingPunct="0"/>
            <a:r>
              <a:rPr lang="en-GB" sz="1600" b="1">
                <a:solidFill>
                  <a:srgbClr val="DDDDDD"/>
                </a:solidFill>
                <a:latin typeface="Calibri" pitchFamily="34" charset="0"/>
              </a:rPr>
              <a:t>–55 mL/yr</a:t>
            </a:r>
          </a:p>
        </p:txBody>
      </p:sp>
      <p:sp>
        <p:nvSpPr>
          <p:cNvPr id="146442" name="Text Box 49"/>
          <p:cNvSpPr txBox="1">
            <a:spLocks noChangeArrowheads="1"/>
          </p:cNvSpPr>
          <p:nvPr/>
        </p:nvSpPr>
        <p:spPr bwMode="invGray">
          <a:xfrm>
            <a:off x="8115300" y="3533775"/>
            <a:ext cx="106521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969" tIns="50984" rIns="101969" bIns="50984">
            <a:spAutoFit/>
          </a:bodyPr>
          <a:lstStyle/>
          <a:p>
            <a:pPr defTabSz="963613" eaLnBrk="0" hangingPunct="0"/>
            <a:r>
              <a:rPr lang="en-GB" sz="1600" b="1">
                <a:solidFill>
                  <a:srgbClr val="33CCCC"/>
                </a:solidFill>
                <a:latin typeface="Calibri" pitchFamily="34" charset="0"/>
              </a:rPr>
              <a:t>–42 mL/yr</a:t>
            </a:r>
          </a:p>
        </p:txBody>
      </p:sp>
      <p:sp>
        <p:nvSpPr>
          <p:cNvPr id="146443" name="Line 50"/>
          <p:cNvSpPr>
            <a:spLocks noChangeShapeType="1"/>
          </p:cNvSpPr>
          <p:nvPr/>
        </p:nvSpPr>
        <p:spPr bwMode="invGray">
          <a:xfrm>
            <a:off x="6324600" y="1639888"/>
            <a:ext cx="403225" cy="0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/>
            <a:tailEnd/>
          </a:ln>
        </p:spPr>
        <p:txBody>
          <a:bodyPr lIns="96413" tIns="48204" rIns="96413" bIns="48204"/>
          <a:lstStyle/>
          <a:p>
            <a:endParaRPr lang="it-IT"/>
          </a:p>
        </p:txBody>
      </p:sp>
      <p:sp>
        <p:nvSpPr>
          <p:cNvPr id="146444" name="Line 51"/>
          <p:cNvSpPr>
            <a:spLocks noChangeShapeType="1"/>
          </p:cNvSpPr>
          <p:nvPr/>
        </p:nvSpPr>
        <p:spPr bwMode="invGray">
          <a:xfrm>
            <a:off x="6324600" y="1895475"/>
            <a:ext cx="403225" cy="0"/>
          </a:xfrm>
          <a:prstGeom prst="line">
            <a:avLst/>
          </a:prstGeom>
          <a:noFill/>
          <a:ln w="28575">
            <a:solidFill>
              <a:srgbClr val="FF6900"/>
            </a:solidFill>
            <a:round/>
            <a:headEnd/>
            <a:tailEnd/>
          </a:ln>
        </p:spPr>
        <p:txBody>
          <a:bodyPr lIns="96413" tIns="48204" rIns="96413" bIns="48204"/>
          <a:lstStyle/>
          <a:p>
            <a:endParaRPr lang="it-IT"/>
          </a:p>
        </p:txBody>
      </p:sp>
      <p:sp>
        <p:nvSpPr>
          <p:cNvPr id="146445" name="Line 52"/>
          <p:cNvSpPr>
            <a:spLocks noChangeShapeType="1"/>
          </p:cNvSpPr>
          <p:nvPr/>
        </p:nvSpPr>
        <p:spPr bwMode="invGray">
          <a:xfrm>
            <a:off x="6324600" y="2214563"/>
            <a:ext cx="403225" cy="0"/>
          </a:xfrm>
          <a:prstGeom prst="line">
            <a:avLst/>
          </a:prstGeom>
          <a:noFill/>
          <a:ln w="28575">
            <a:solidFill>
              <a:srgbClr val="CC99FF"/>
            </a:solidFill>
            <a:round/>
            <a:headEnd/>
            <a:tailEnd/>
          </a:ln>
        </p:spPr>
        <p:txBody>
          <a:bodyPr lIns="96413" tIns="48204" rIns="96413" bIns="48204"/>
          <a:lstStyle/>
          <a:p>
            <a:endParaRPr lang="it-IT"/>
          </a:p>
        </p:txBody>
      </p:sp>
      <p:sp>
        <p:nvSpPr>
          <p:cNvPr id="146446" name="Line 53"/>
          <p:cNvSpPr>
            <a:spLocks noChangeShapeType="1"/>
          </p:cNvSpPr>
          <p:nvPr/>
        </p:nvSpPr>
        <p:spPr bwMode="invGray">
          <a:xfrm>
            <a:off x="6324600" y="1357313"/>
            <a:ext cx="403225" cy="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lIns="96413" tIns="48204" rIns="96413" bIns="48204"/>
          <a:lstStyle/>
          <a:p>
            <a:endParaRPr lang="it-IT"/>
          </a:p>
        </p:txBody>
      </p:sp>
      <p:sp>
        <p:nvSpPr>
          <p:cNvPr id="146447" name="Text Box 54"/>
          <p:cNvSpPr txBox="1">
            <a:spLocks noChangeArrowheads="1"/>
          </p:cNvSpPr>
          <p:nvPr/>
        </p:nvSpPr>
        <p:spPr bwMode="auto">
          <a:xfrm>
            <a:off x="6877050" y="1165225"/>
            <a:ext cx="1257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969" tIns="50984" rIns="101969" bIns="50984">
            <a:spAutoFit/>
          </a:bodyPr>
          <a:lstStyle/>
          <a:p>
            <a:pPr defTabSz="963613" eaLnBrk="0" hangingPunct="0"/>
            <a:r>
              <a:rPr lang="en-GB" b="1">
                <a:solidFill>
                  <a:srgbClr val="FFFFFF"/>
                </a:solidFill>
                <a:latin typeface="Calibri" pitchFamily="34" charset="0"/>
              </a:rPr>
              <a:t>Controllo</a:t>
            </a:r>
          </a:p>
          <a:p>
            <a:pPr defTabSz="963613" eaLnBrk="0" hangingPunct="0"/>
            <a:r>
              <a:rPr lang="en-GB" b="1">
                <a:solidFill>
                  <a:srgbClr val="FFFFFF"/>
                </a:solidFill>
                <a:latin typeface="Calibri" pitchFamily="34" charset="0"/>
              </a:rPr>
              <a:t>SALM</a:t>
            </a:r>
          </a:p>
          <a:p>
            <a:pPr defTabSz="963613" eaLnBrk="0" hangingPunct="0"/>
            <a:r>
              <a:rPr lang="en-GB" b="1">
                <a:solidFill>
                  <a:srgbClr val="FFFFFF"/>
                </a:solidFill>
                <a:latin typeface="Calibri" pitchFamily="34" charset="0"/>
              </a:rPr>
              <a:t>FP</a:t>
            </a:r>
          </a:p>
          <a:p>
            <a:pPr defTabSz="963613" eaLnBrk="0" hangingPunct="0"/>
            <a:r>
              <a:rPr lang="en-GB" b="1">
                <a:solidFill>
                  <a:srgbClr val="FFFFFF"/>
                </a:solidFill>
                <a:latin typeface="Calibri" pitchFamily="34" charset="0"/>
              </a:rPr>
              <a:t>SALMm/FP</a:t>
            </a:r>
          </a:p>
        </p:txBody>
      </p:sp>
      <p:sp>
        <p:nvSpPr>
          <p:cNvPr id="146448" name="Freeform 56"/>
          <p:cNvSpPr>
            <a:spLocks/>
          </p:cNvSpPr>
          <p:nvPr/>
        </p:nvSpPr>
        <p:spPr bwMode="invGray">
          <a:xfrm>
            <a:off x="2189163" y="1924050"/>
            <a:ext cx="5903912" cy="1119188"/>
          </a:xfrm>
          <a:custGeom>
            <a:avLst/>
            <a:gdLst>
              <a:gd name="T0" fmla="*/ 0 w 3321"/>
              <a:gd name="T1" fmla="*/ 0 h 629"/>
              <a:gd name="T2" fmla="*/ 2147483647 w 3321"/>
              <a:gd name="T3" fmla="*/ 2147483647 h 629"/>
              <a:gd name="T4" fmla="*/ 2147483647 w 3321"/>
              <a:gd name="T5" fmla="*/ 2147483647 h 629"/>
              <a:gd name="T6" fmla="*/ 2147483647 w 3321"/>
              <a:gd name="T7" fmla="*/ 2147483647 h 629"/>
              <a:gd name="T8" fmla="*/ 2147483647 w 3321"/>
              <a:gd name="T9" fmla="*/ 2147483647 h 629"/>
              <a:gd name="T10" fmla="*/ 2147483647 w 3321"/>
              <a:gd name="T11" fmla="*/ 2147483647 h 6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21"/>
              <a:gd name="T19" fmla="*/ 0 h 629"/>
              <a:gd name="T20" fmla="*/ 3321 w 3321"/>
              <a:gd name="T21" fmla="*/ 629 h 6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21" h="629">
                <a:moveTo>
                  <a:pt x="0" y="0"/>
                </a:moveTo>
                <a:lnTo>
                  <a:pt x="598" y="113"/>
                </a:lnTo>
                <a:lnTo>
                  <a:pt x="1204" y="225"/>
                </a:lnTo>
                <a:lnTo>
                  <a:pt x="1810" y="344"/>
                </a:lnTo>
                <a:lnTo>
                  <a:pt x="2416" y="457"/>
                </a:lnTo>
                <a:lnTo>
                  <a:pt x="3321" y="629"/>
                </a:lnTo>
              </a:path>
            </a:pathLst>
          </a:custGeom>
          <a:noFill/>
          <a:ln w="28575" cmpd="sng">
            <a:solidFill>
              <a:srgbClr val="CC99FF"/>
            </a:solidFill>
            <a:round/>
            <a:headEnd/>
            <a:tailEnd/>
          </a:ln>
        </p:spPr>
        <p:txBody>
          <a:bodyPr lIns="96413" tIns="48204" rIns="96413" bIns="48204"/>
          <a:lstStyle/>
          <a:p>
            <a:endParaRPr lang="it-IT"/>
          </a:p>
        </p:txBody>
      </p:sp>
      <p:sp>
        <p:nvSpPr>
          <p:cNvPr id="146449" name="Line 57"/>
          <p:cNvSpPr>
            <a:spLocks noChangeShapeType="1"/>
          </p:cNvSpPr>
          <p:nvPr/>
        </p:nvSpPr>
        <p:spPr bwMode="invGray">
          <a:xfrm flipV="1">
            <a:off x="1120775" y="1928813"/>
            <a:ext cx="1062038" cy="1049337"/>
          </a:xfrm>
          <a:prstGeom prst="line">
            <a:avLst/>
          </a:prstGeom>
          <a:noFill/>
          <a:ln w="28575">
            <a:solidFill>
              <a:srgbClr val="CC99FF"/>
            </a:solidFill>
            <a:prstDash val="sysDot"/>
            <a:round/>
            <a:headEnd/>
            <a:tailEnd/>
          </a:ln>
        </p:spPr>
        <p:txBody>
          <a:bodyPr lIns="96413" tIns="48204" rIns="96413" bIns="48204"/>
          <a:lstStyle/>
          <a:p>
            <a:endParaRPr lang="it-IT"/>
          </a:p>
        </p:txBody>
      </p:sp>
      <p:grpSp>
        <p:nvGrpSpPr>
          <p:cNvPr id="146450" name="Group 58"/>
          <p:cNvGrpSpPr>
            <a:grpSpLocks/>
          </p:cNvGrpSpPr>
          <p:nvPr/>
        </p:nvGrpSpPr>
        <p:grpSpPr bwMode="auto">
          <a:xfrm>
            <a:off x="2132013" y="1863725"/>
            <a:ext cx="127000" cy="158750"/>
            <a:chOff x="1300" y="998"/>
            <a:chExt cx="72" cy="90"/>
          </a:xfrm>
        </p:grpSpPr>
        <p:sp>
          <p:nvSpPr>
            <p:cNvPr id="146582" name="Oval 59"/>
            <p:cNvSpPr>
              <a:spLocks noChangeArrowheads="1"/>
            </p:cNvSpPr>
            <p:nvPr/>
          </p:nvSpPr>
          <p:spPr bwMode="invGray">
            <a:xfrm>
              <a:off x="1303" y="1010"/>
              <a:ext cx="64" cy="64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rgbClr val="CC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63613"/>
              <a:endParaRPr lang="it-IT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146583" name="Group 60"/>
            <p:cNvGrpSpPr>
              <a:grpSpLocks/>
            </p:cNvGrpSpPr>
            <p:nvPr/>
          </p:nvGrpSpPr>
          <p:grpSpPr bwMode="auto">
            <a:xfrm>
              <a:off x="1300" y="998"/>
              <a:ext cx="72" cy="90"/>
              <a:chOff x="1300" y="998"/>
              <a:chExt cx="72" cy="90"/>
            </a:xfrm>
          </p:grpSpPr>
          <p:sp>
            <p:nvSpPr>
              <p:cNvPr id="146584" name="Line 61"/>
              <p:cNvSpPr>
                <a:spLocks noChangeShapeType="1"/>
              </p:cNvSpPr>
              <p:nvPr/>
            </p:nvSpPr>
            <p:spPr bwMode="invGray">
              <a:xfrm>
                <a:off x="1300" y="1000"/>
                <a:ext cx="72" cy="0"/>
              </a:xfrm>
              <a:prstGeom prst="line">
                <a:avLst/>
              </a:prstGeom>
              <a:noFill/>
              <a:ln w="28575">
                <a:solidFill>
                  <a:srgbClr val="CC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6585" name="Line 62"/>
              <p:cNvSpPr>
                <a:spLocks noChangeShapeType="1"/>
              </p:cNvSpPr>
              <p:nvPr/>
            </p:nvSpPr>
            <p:spPr bwMode="invGray">
              <a:xfrm>
                <a:off x="1300" y="1082"/>
                <a:ext cx="72" cy="0"/>
              </a:xfrm>
              <a:prstGeom prst="line">
                <a:avLst/>
              </a:prstGeom>
              <a:noFill/>
              <a:ln w="28575">
                <a:solidFill>
                  <a:srgbClr val="CC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6586" name="Line 63"/>
              <p:cNvSpPr>
                <a:spLocks noChangeShapeType="1"/>
              </p:cNvSpPr>
              <p:nvPr/>
            </p:nvSpPr>
            <p:spPr bwMode="invGray">
              <a:xfrm>
                <a:off x="1336" y="998"/>
                <a:ext cx="0" cy="90"/>
              </a:xfrm>
              <a:prstGeom prst="line">
                <a:avLst/>
              </a:prstGeom>
              <a:noFill/>
              <a:ln w="28575">
                <a:solidFill>
                  <a:srgbClr val="CC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146451" name="Group 64"/>
          <p:cNvGrpSpPr>
            <a:grpSpLocks/>
          </p:cNvGrpSpPr>
          <p:nvPr/>
        </p:nvGrpSpPr>
        <p:grpSpPr bwMode="auto">
          <a:xfrm>
            <a:off x="3203575" y="1943100"/>
            <a:ext cx="127000" cy="169863"/>
            <a:chOff x="1903" y="1043"/>
            <a:chExt cx="72" cy="96"/>
          </a:xfrm>
        </p:grpSpPr>
        <p:sp>
          <p:nvSpPr>
            <p:cNvPr id="146577" name="Oval 65"/>
            <p:cNvSpPr>
              <a:spLocks noChangeArrowheads="1"/>
            </p:cNvSpPr>
            <p:nvPr/>
          </p:nvSpPr>
          <p:spPr bwMode="invGray">
            <a:xfrm>
              <a:off x="1906" y="1058"/>
              <a:ext cx="64" cy="64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rgbClr val="CC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63613"/>
              <a:endParaRPr lang="it-IT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146578" name="Group 66"/>
            <p:cNvGrpSpPr>
              <a:grpSpLocks/>
            </p:cNvGrpSpPr>
            <p:nvPr/>
          </p:nvGrpSpPr>
          <p:grpSpPr bwMode="auto">
            <a:xfrm>
              <a:off x="1903" y="1043"/>
              <a:ext cx="72" cy="96"/>
              <a:chOff x="1300" y="998"/>
              <a:chExt cx="72" cy="90"/>
            </a:xfrm>
          </p:grpSpPr>
          <p:sp>
            <p:nvSpPr>
              <p:cNvPr id="146579" name="Line 67"/>
              <p:cNvSpPr>
                <a:spLocks noChangeShapeType="1"/>
              </p:cNvSpPr>
              <p:nvPr/>
            </p:nvSpPr>
            <p:spPr bwMode="invGray">
              <a:xfrm>
                <a:off x="1300" y="1000"/>
                <a:ext cx="72" cy="0"/>
              </a:xfrm>
              <a:prstGeom prst="line">
                <a:avLst/>
              </a:prstGeom>
              <a:noFill/>
              <a:ln w="28575">
                <a:solidFill>
                  <a:srgbClr val="CC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6580" name="Line 68"/>
              <p:cNvSpPr>
                <a:spLocks noChangeShapeType="1"/>
              </p:cNvSpPr>
              <p:nvPr/>
            </p:nvSpPr>
            <p:spPr bwMode="invGray">
              <a:xfrm>
                <a:off x="1300" y="1082"/>
                <a:ext cx="72" cy="0"/>
              </a:xfrm>
              <a:prstGeom prst="line">
                <a:avLst/>
              </a:prstGeom>
              <a:noFill/>
              <a:ln w="28575">
                <a:solidFill>
                  <a:srgbClr val="CC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6581" name="Line 69"/>
              <p:cNvSpPr>
                <a:spLocks noChangeShapeType="1"/>
              </p:cNvSpPr>
              <p:nvPr/>
            </p:nvSpPr>
            <p:spPr bwMode="invGray">
              <a:xfrm>
                <a:off x="1336" y="998"/>
                <a:ext cx="0" cy="90"/>
              </a:xfrm>
              <a:prstGeom prst="line">
                <a:avLst/>
              </a:prstGeom>
              <a:noFill/>
              <a:ln w="28575">
                <a:solidFill>
                  <a:srgbClr val="CC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146452" name="Group 70"/>
          <p:cNvGrpSpPr>
            <a:grpSpLocks/>
          </p:cNvGrpSpPr>
          <p:nvPr/>
        </p:nvGrpSpPr>
        <p:grpSpPr bwMode="auto">
          <a:xfrm>
            <a:off x="4271963" y="2254250"/>
            <a:ext cx="128587" cy="212725"/>
            <a:chOff x="2504" y="1218"/>
            <a:chExt cx="72" cy="119"/>
          </a:xfrm>
        </p:grpSpPr>
        <p:sp>
          <p:nvSpPr>
            <p:cNvPr id="146572" name="Oval 71"/>
            <p:cNvSpPr>
              <a:spLocks noChangeArrowheads="1"/>
            </p:cNvSpPr>
            <p:nvPr/>
          </p:nvSpPr>
          <p:spPr bwMode="invGray">
            <a:xfrm>
              <a:off x="2507" y="1233"/>
              <a:ext cx="64" cy="64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rgbClr val="CC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63613"/>
              <a:endParaRPr lang="it-IT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146573" name="Group 72"/>
            <p:cNvGrpSpPr>
              <a:grpSpLocks/>
            </p:cNvGrpSpPr>
            <p:nvPr/>
          </p:nvGrpSpPr>
          <p:grpSpPr bwMode="auto">
            <a:xfrm>
              <a:off x="2504" y="1218"/>
              <a:ext cx="72" cy="119"/>
              <a:chOff x="1300" y="998"/>
              <a:chExt cx="72" cy="90"/>
            </a:xfrm>
          </p:grpSpPr>
          <p:sp>
            <p:nvSpPr>
              <p:cNvPr id="146574" name="Line 73"/>
              <p:cNvSpPr>
                <a:spLocks noChangeShapeType="1"/>
              </p:cNvSpPr>
              <p:nvPr/>
            </p:nvSpPr>
            <p:spPr bwMode="invGray">
              <a:xfrm>
                <a:off x="1300" y="1000"/>
                <a:ext cx="72" cy="0"/>
              </a:xfrm>
              <a:prstGeom prst="line">
                <a:avLst/>
              </a:prstGeom>
              <a:noFill/>
              <a:ln w="28575">
                <a:solidFill>
                  <a:srgbClr val="CC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6575" name="Line 74"/>
              <p:cNvSpPr>
                <a:spLocks noChangeShapeType="1"/>
              </p:cNvSpPr>
              <p:nvPr/>
            </p:nvSpPr>
            <p:spPr bwMode="invGray">
              <a:xfrm>
                <a:off x="1300" y="1082"/>
                <a:ext cx="72" cy="0"/>
              </a:xfrm>
              <a:prstGeom prst="line">
                <a:avLst/>
              </a:prstGeom>
              <a:noFill/>
              <a:ln w="28575">
                <a:solidFill>
                  <a:srgbClr val="CC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6576" name="Line 75"/>
              <p:cNvSpPr>
                <a:spLocks noChangeShapeType="1"/>
              </p:cNvSpPr>
              <p:nvPr/>
            </p:nvSpPr>
            <p:spPr bwMode="invGray">
              <a:xfrm>
                <a:off x="1336" y="998"/>
                <a:ext cx="0" cy="90"/>
              </a:xfrm>
              <a:prstGeom prst="line">
                <a:avLst/>
              </a:prstGeom>
              <a:noFill/>
              <a:ln w="28575">
                <a:solidFill>
                  <a:srgbClr val="CC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146453" name="Group 76"/>
          <p:cNvGrpSpPr>
            <a:grpSpLocks/>
          </p:cNvGrpSpPr>
          <p:nvPr/>
        </p:nvGrpSpPr>
        <p:grpSpPr bwMode="auto">
          <a:xfrm>
            <a:off x="5353050" y="2466975"/>
            <a:ext cx="127000" cy="165100"/>
            <a:chOff x="3112" y="1337"/>
            <a:chExt cx="72" cy="94"/>
          </a:xfrm>
        </p:grpSpPr>
        <p:sp>
          <p:nvSpPr>
            <p:cNvPr id="146567" name="Oval 77"/>
            <p:cNvSpPr>
              <a:spLocks noChangeArrowheads="1"/>
            </p:cNvSpPr>
            <p:nvPr/>
          </p:nvSpPr>
          <p:spPr bwMode="invGray">
            <a:xfrm>
              <a:off x="3115" y="1350"/>
              <a:ext cx="64" cy="64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rgbClr val="CC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63613"/>
              <a:endParaRPr lang="it-IT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146568" name="Group 78"/>
            <p:cNvGrpSpPr>
              <a:grpSpLocks/>
            </p:cNvGrpSpPr>
            <p:nvPr/>
          </p:nvGrpSpPr>
          <p:grpSpPr bwMode="auto">
            <a:xfrm>
              <a:off x="3112" y="1337"/>
              <a:ext cx="72" cy="94"/>
              <a:chOff x="1300" y="998"/>
              <a:chExt cx="72" cy="90"/>
            </a:xfrm>
          </p:grpSpPr>
          <p:sp>
            <p:nvSpPr>
              <p:cNvPr id="146569" name="Line 79"/>
              <p:cNvSpPr>
                <a:spLocks noChangeShapeType="1"/>
              </p:cNvSpPr>
              <p:nvPr/>
            </p:nvSpPr>
            <p:spPr bwMode="invGray">
              <a:xfrm>
                <a:off x="1300" y="1000"/>
                <a:ext cx="72" cy="0"/>
              </a:xfrm>
              <a:prstGeom prst="line">
                <a:avLst/>
              </a:prstGeom>
              <a:noFill/>
              <a:ln w="28575">
                <a:solidFill>
                  <a:srgbClr val="CC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6570" name="Line 80"/>
              <p:cNvSpPr>
                <a:spLocks noChangeShapeType="1"/>
              </p:cNvSpPr>
              <p:nvPr/>
            </p:nvSpPr>
            <p:spPr bwMode="invGray">
              <a:xfrm>
                <a:off x="1300" y="1082"/>
                <a:ext cx="72" cy="0"/>
              </a:xfrm>
              <a:prstGeom prst="line">
                <a:avLst/>
              </a:prstGeom>
              <a:noFill/>
              <a:ln w="28575">
                <a:solidFill>
                  <a:srgbClr val="CC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6571" name="Line 81"/>
              <p:cNvSpPr>
                <a:spLocks noChangeShapeType="1"/>
              </p:cNvSpPr>
              <p:nvPr/>
            </p:nvSpPr>
            <p:spPr bwMode="invGray">
              <a:xfrm>
                <a:off x="1336" y="998"/>
                <a:ext cx="0" cy="90"/>
              </a:xfrm>
              <a:prstGeom prst="line">
                <a:avLst/>
              </a:prstGeom>
              <a:noFill/>
              <a:ln w="28575">
                <a:solidFill>
                  <a:srgbClr val="CC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146454" name="Group 82"/>
          <p:cNvGrpSpPr>
            <a:grpSpLocks/>
          </p:cNvGrpSpPr>
          <p:nvPr/>
        </p:nvGrpSpPr>
        <p:grpSpPr bwMode="auto">
          <a:xfrm>
            <a:off x="6426200" y="2613025"/>
            <a:ext cx="128588" cy="207963"/>
            <a:chOff x="3716" y="1419"/>
            <a:chExt cx="72" cy="117"/>
          </a:xfrm>
        </p:grpSpPr>
        <p:sp>
          <p:nvSpPr>
            <p:cNvPr id="146562" name="Oval 83"/>
            <p:cNvSpPr>
              <a:spLocks noChangeArrowheads="1"/>
            </p:cNvSpPr>
            <p:nvPr/>
          </p:nvSpPr>
          <p:spPr bwMode="invGray">
            <a:xfrm>
              <a:off x="3719" y="1447"/>
              <a:ext cx="64" cy="64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rgbClr val="CC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63613"/>
              <a:endParaRPr lang="it-IT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146563" name="Group 84"/>
            <p:cNvGrpSpPr>
              <a:grpSpLocks/>
            </p:cNvGrpSpPr>
            <p:nvPr/>
          </p:nvGrpSpPr>
          <p:grpSpPr bwMode="auto">
            <a:xfrm>
              <a:off x="3716" y="1419"/>
              <a:ext cx="72" cy="117"/>
              <a:chOff x="1300" y="998"/>
              <a:chExt cx="72" cy="90"/>
            </a:xfrm>
          </p:grpSpPr>
          <p:sp>
            <p:nvSpPr>
              <p:cNvPr id="146564" name="Line 85"/>
              <p:cNvSpPr>
                <a:spLocks noChangeShapeType="1"/>
              </p:cNvSpPr>
              <p:nvPr/>
            </p:nvSpPr>
            <p:spPr bwMode="invGray">
              <a:xfrm>
                <a:off x="1300" y="1000"/>
                <a:ext cx="72" cy="0"/>
              </a:xfrm>
              <a:prstGeom prst="line">
                <a:avLst/>
              </a:prstGeom>
              <a:noFill/>
              <a:ln w="28575">
                <a:solidFill>
                  <a:srgbClr val="CC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6565" name="Line 86"/>
              <p:cNvSpPr>
                <a:spLocks noChangeShapeType="1"/>
              </p:cNvSpPr>
              <p:nvPr/>
            </p:nvSpPr>
            <p:spPr bwMode="invGray">
              <a:xfrm>
                <a:off x="1300" y="1082"/>
                <a:ext cx="72" cy="0"/>
              </a:xfrm>
              <a:prstGeom prst="line">
                <a:avLst/>
              </a:prstGeom>
              <a:noFill/>
              <a:ln w="28575">
                <a:solidFill>
                  <a:srgbClr val="CC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6566" name="Line 87"/>
              <p:cNvSpPr>
                <a:spLocks noChangeShapeType="1"/>
              </p:cNvSpPr>
              <p:nvPr/>
            </p:nvSpPr>
            <p:spPr bwMode="invGray">
              <a:xfrm>
                <a:off x="1336" y="998"/>
                <a:ext cx="0" cy="90"/>
              </a:xfrm>
              <a:prstGeom prst="line">
                <a:avLst/>
              </a:prstGeom>
              <a:noFill/>
              <a:ln w="28575">
                <a:solidFill>
                  <a:srgbClr val="CC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146455" name="Group 88"/>
          <p:cNvGrpSpPr>
            <a:grpSpLocks/>
          </p:cNvGrpSpPr>
          <p:nvPr/>
        </p:nvGrpSpPr>
        <p:grpSpPr bwMode="auto">
          <a:xfrm>
            <a:off x="8001000" y="2932113"/>
            <a:ext cx="127000" cy="212725"/>
            <a:chOff x="4624" y="1603"/>
            <a:chExt cx="72" cy="120"/>
          </a:xfrm>
        </p:grpSpPr>
        <p:sp>
          <p:nvSpPr>
            <p:cNvPr id="146557" name="Oval 89"/>
            <p:cNvSpPr>
              <a:spLocks noChangeArrowheads="1"/>
            </p:cNvSpPr>
            <p:nvPr/>
          </p:nvSpPr>
          <p:spPr bwMode="invGray">
            <a:xfrm>
              <a:off x="4627" y="1631"/>
              <a:ext cx="64" cy="64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rgbClr val="CC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63613"/>
              <a:endParaRPr lang="it-IT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146558" name="Group 90"/>
            <p:cNvGrpSpPr>
              <a:grpSpLocks/>
            </p:cNvGrpSpPr>
            <p:nvPr/>
          </p:nvGrpSpPr>
          <p:grpSpPr bwMode="auto">
            <a:xfrm>
              <a:off x="4624" y="1603"/>
              <a:ext cx="72" cy="120"/>
              <a:chOff x="1300" y="998"/>
              <a:chExt cx="72" cy="90"/>
            </a:xfrm>
          </p:grpSpPr>
          <p:sp>
            <p:nvSpPr>
              <p:cNvPr id="146559" name="Line 91"/>
              <p:cNvSpPr>
                <a:spLocks noChangeShapeType="1"/>
              </p:cNvSpPr>
              <p:nvPr/>
            </p:nvSpPr>
            <p:spPr bwMode="invGray">
              <a:xfrm>
                <a:off x="1300" y="1000"/>
                <a:ext cx="72" cy="0"/>
              </a:xfrm>
              <a:prstGeom prst="line">
                <a:avLst/>
              </a:prstGeom>
              <a:noFill/>
              <a:ln w="28575">
                <a:solidFill>
                  <a:srgbClr val="CC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6560" name="Line 92"/>
              <p:cNvSpPr>
                <a:spLocks noChangeShapeType="1"/>
              </p:cNvSpPr>
              <p:nvPr/>
            </p:nvSpPr>
            <p:spPr bwMode="invGray">
              <a:xfrm>
                <a:off x="1300" y="1082"/>
                <a:ext cx="72" cy="0"/>
              </a:xfrm>
              <a:prstGeom prst="line">
                <a:avLst/>
              </a:prstGeom>
              <a:noFill/>
              <a:ln w="28575">
                <a:solidFill>
                  <a:srgbClr val="CC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6561" name="Line 93"/>
              <p:cNvSpPr>
                <a:spLocks noChangeShapeType="1"/>
              </p:cNvSpPr>
              <p:nvPr/>
            </p:nvSpPr>
            <p:spPr bwMode="invGray">
              <a:xfrm>
                <a:off x="1336" y="998"/>
                <a:ext cx="0" cy="90"/>
              </a:xfrm>
              <a:prstGeom prst="line">
                <a:avLst/>
              </a:prstGeom>
              <a:noFill/>
              <a:ln w="28575">
                <a:solidFill>
                  <a:srgbClr val="CC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146456" name="Group 94"/>
          <p:cNvGrpSpPr>
            <a:grpSpLocks/>
          </p:cNvGrpSpPr>
          <p:nvPr/>
        </p:nvGrpSpPr>
        <p:grpSpPr bwMode="auto">
          <a:xfrm>
            <a:off x="1112838" y="2343150"/>
            <a:ext cx="7054850" cy="1436688"/>
            <a:chOff x="727" y="1268"/>
            <a:chExt cx="3969" cy="808"/>
          </a:xfrm>
        </p:grpSpPr>
        <p:grpSp>
          <p:nvGrpSpPr>
            <p:cNvPr id="146518" name="Group 95"/>
            <p:cNvGrpSpPr>
              <a:grpSpLocks/>
            </p:cNvGrpSpPr>
            <p:nvPr/>
          </p:nvGrpSpPr>
          <p:grpSpPr bwMode="auto">
            <a:xfrm>
              <a:off x="3109" y="1637"/>
              <a:ext cx="72" cy="121"/>
              <a:chOff x="3109" y="1637"/>
              <a:chExt cx="72" cy="121"/>
            </a:xfrm>
          </p:grpSpPr>
          <p:grpSp>
            <p:nvGrpSpPr>
              <p:cNvPr id="146552" name="Group 96"/>
              <p:cNvGrpSpPr>
                <a:grpSpLocks/>
              </p:cNvGrpSpPr>
              <p:nvPr/>
            </p:nvGrpSpPr>
            <p:grpSpPr bwMode="auto">
              <a:xfrm>
                <a:off x="3109" y="1637"/>
                <a:ext cx="72" cy="121"/>
                <a:chOff x="1300" y="998"/>
                <a:chExt cx="72" cy="90"/>
              </a:xfrm>
            </p:grpSpPr>
            <p:sp>
              <p:nvSpPr>
                <p:cNvPr id="146554" name="Line 97"/>
                <p:cNvSpPr>
                  <a:spLocks noChangeShapeType="1"/>
                </p:cNvSpPr>
                <p:nvPr/>
              </p:nvSpPr>
              <p:spPr bwMode="invGray">
                <a:xfrm>
                  <a:off x="1300" y="1000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33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555" name="Line 98"/>
                <p:cNvSpPr>
                  <a:spLocks noChangeShapeType="1"/>
                </p:cNvSpPr>
                <p:nvPr/>
              </p:nvSpPr>
              <p:spPr bwMode="invGray">
                <a:xfrm>
                  <a:off x="1300" y="1082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33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556" name="Line 99"/>
                <p:cNvSpPr>
                  <a:spLocks noChangeShapeType="1"/>
                </p:cNvSpPr>
                <p:nvPr/>
              </p:nvSpPr>
              <p:spPr bwMode="invGray">
                <a:xfrm>
                  <a:off x="1336" y="998"/>
                  <a:ext cx="0" cy="90"/>
                </a:xfrm>
                <a:prstGeom prst="line">
                  <a:avLst/>
                </a:prstGeom>
                <a:noFill/>
                <a:ln w="28575">
                  <a:solidFill>
                    <a:srgbClr val="33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46553" name="Oval 100"/>
              <p:cNvSpPr>
                <a:spLocks noChangeArrowheads="1"/>
              </p:cNvSpPr>
              <p:nvPr/>
            </p:nvSpPr>
            <p:spPr bwMode="invGray">
              <a:xfrm>
                <a:off x="3113" y="1659"/>
                <a:ext cx="64" cy="6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wrap="none" lIns="96711" tIns="48354" rIns="96711" bIns="48354" anchor="ctr"/>
              <a:lstStyle/>
              <a:p>
                <a:pPr algn="ctr" defTabSz="963613" eaLnBrk="0" hangingPunct="0"/>
                <a:endParaRPr lang="en-GB" sz="2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46519" name="Group 101"/>
            <p:cNvGrpSpPr>
              <a:grpSpLocks/>
            </p:cNvGrpSpPr>
            <p:nvPr/>
          </p:nvGrpSpPr>
          <p:grpSpPr bwMode="auto">
            <a:xfrm>
              <a:off x="727" y="1315"/>
              <a:ext cx="3933" cy="678"/>
              <a:chOff x="727" y="1334"/>
              <a:chExt cx="3933" cy="678"/>
            </a:xfrm>
          </p:grpSpPr>
          <p:sp>
            <p:nvSpPr>
              <p:cNvPr id="146550" name="Line 102"/>
              <p:cNvSpPr>
                <a:spLocks noChangeShapeType="1"/>
              </p:cNvSpPr>
              <p:nvPr/>
            </p:nvSpPr>
            <p:spPr bwMode="invGray">
              <a:xfrm flipV="1">
                <a:off x="727" y="1334"/>
                <a:ext cx="605" cy="306"/>
              </a:xfrm>
              <a:prstGeom prst="line">
                <a:avLst/>
              </a:prstGeom>
              <a:noFill/>
              <a:ln w="28575">
                <a:solidFill>
                  <a:srgbClr val="33CC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6551" name="Freeform 103"/>
              <p:cNvSpPr>
                <a:spLocks/>
              </p:cNvSpPr>
              <p:nvPr/>
            </p:nvSpPr>
            <p:spPr bwMode="invGray">
              <a:xfrm>
                <a:off x="1332" y="1339"/>
                <a:ext cx="3328" cy="673"/>
              </a:xfrm>
              <a:custGeom>
                <a:avLst/>
                <a:gdLst>
                  <a:gd name="T0" fmla="*/ 0 w 3328"/>
                  <a:gd name="T1" fmla="*/ 0 h 673"/>
                  <a:gd name="T2" fmla="*/ 598 w 3328"/>
                  <a:gd name="T3" fmla="*/ 120 h 673"/>
                  <a:gd name="T4" fmla="*/ 1211 w 3328"/>
                  <a:gd name="T5" fmla="*/ 247 h 673"/>
                  <a:gd name="T6" fmla="*/ 1817 w 3328"/>
                  <a:gd name="T7" fmla="*/ 367 h 673"/>
                  <a:gd name="T8" fmla="*/ 2423 w 3328"/>
                  <a:gd name="T9" fmla="*/ 494 h 673"/>
                  <a:gd name="T10" fmla="*/ 3328 w 3328"/>
                  <a:gd name="T11" fmla="*/ 673 h 6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28"/>
                  <a:gd name="T19" fmla="*/ 0 h 673"/>
                  <a:gd name="T20" fmla="*/ 3328 w 3328"/>
                  <a:gd name="T21" fmla="*/ 673 h 6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28" h="673">
                    <a:moveTo>
                      <a:pt x="0" y="0"/>
                    </a:moveTo>
                    <a:lnTo>
                      <a:pt x="598" y="120"/>
                    </a:lnTo>
                    <a:lnTo>
                      <a:pt x="1211" y="247"/>
                    </a:lnTo>
                    <a:lnTo>
                      <a:pt x="1817" y="367"/>
                    </a:lnTo>
                    <a:lnTo>
                      <a:pt x="2423" y="494"/>
                    </a:lnTo>
                    <a:lnTo>
                      <a:pt x="3328" y="673"/>
                    </a:lnTo>
                  </a:path>
                </a:pathLst>
              </a:custGeom>
              <a:solidFill>
                <a:srgbClr val="008000"/>
              </a:solidFill>
              <a:ln w="28575" cmpd="sng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46520" name="Group 104"/>
            <p:cNvGrpSpPr>
              <a:grpSpLocks/>
            </p:cNvGrpSpPr>
            <p:nvPr/>
          </p:nvGrpSpPr>
          <p:grpSpPr bwMode="auto">
            <a:xfrm>
              <a:off x="4624" y="1955"/>
              <a:ext cx="72" cy="121"/>
              <a:chOff x="4624" y="1955"/>
              <a:chExt cx="72" cy="121"/>
            </a:xfrm>
          </p:grpSpPr>
          <p:grpSp>
            <p:nvGrpSpPr>
              <p:cNvPr id="146545" name="Group 105"/>
              <p:cNvGrpSpPr>
                <a:grpSpLocks/>
              </p:cNvGrpSpPr>
              <p:nvPr/>
            </p:nvGrpSpPr>
            <p:grpSpPr bwMode="auto">
              <a:xfrm>
                <a:off x="4624" y="1955"/>
                <a:ext cx="72" cy="121"/>
                <a:chOff x="1300" y="998"/>
                <a:chExt cx="72" cy="90"/>
              </a:xfrm>
            </p:grpSpPr>
            <p:sp>
              <p:nvSpPr>
                <p:cNvPr id="146547" name="Line 106"/>
                <p:cNvSpPr>
                  <a:spLocks noChangeShapeType="1"/>
                </p:cNvSpPr>
                <p:nvPr/>
              </p:nvSpPr>
              <p:spPr bwMode="invGray">
                <a:xfrm>
                  <a:off x="1300" y="1000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33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548" name="Line 107"/>
                <p:cNvSpPr>
                  <a:spLocks noChangeShapeType="1"/>
                </p:cNvSpPr>
                <p:nvPr/>
              </p:nvSpPr>
              <p:spPr bwMode="invGray">
                <a:xfrm>
                  <a:off x="1300" y="1082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33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549" name="Line 108"/>
                <p:cNvSpPr>
                  <a:spLocks noChangeShapeType="1"/>
                </p:cNvSpPr>
                <p:nvPr/>
              </p:nvSpPr>
              <p:spPr bwMode="invGray">
                <a:xfrm>
                  <a:off x="1336" y="998"/>
                  <a:ext cx="0" cy="90"/>
                </a:xfrm>
                <a:prstGeom prst="line">
                  <a:avLst/>
                </a:prstGeom>
                <a:noFill/>
                <a:ln w="28575">
                  <a:solidFill>
                    <a:srgbClr val="33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46546" name="Oval 109"/>
              <p:cNvSpPr>
                <a:spLocks noChangeArrowheads="1"/>
              </p:cNvSpPr>
              <p:nvPr/>
            </p:nvSpPr>
            <p:spPr bwMode="invGray">
              <a:xfrm>
                <a:off x="4628" y="1979"/>
                <a:ext cx="64" cy="6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63613"/>
                <a:endParaRPr lang="it-IT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46521" name="Group 110"/>
            <p:cNvGrpSpPr>
              <a:grpSpLocks/>
            </p:cNvGrpSpPr>
            <p:nvPr/>
          </p:nvGrpSpPr>
          <p:grpSpPr bwMode="auto">
            <a:xfrm>
              <a:off x="3719" y="1776"/>
              <a:ext cx="72" cy="121"/>
              <a:chOff x="3719" y="1776"/>
              <a:chExt cx="72" cy="121"/>
            </a:xfrm>
          </p:grpSpPr>
          <p:grpSp>
            <p:nvGrpSpPr>
              <p:cNvPr id="146540" name="Group 111"/>
              <p:cNvGrpSpPr>
                <a:grpSpLocks/>
              </p:cNvGrpSpPr>
              <p:nvPr/>
            </p:nvGrpSpPr>
            <p:grpSpPr bwMode="auto">
              <a:xfrm>
                <a:off x="3719" y="1776"/>
                <a:ext cx="72" cy="121"/>
                <a:chOff x="1300" y="998"/>
                <a:chExt cx="72" cy="90"/>
              </a:xfrm>
            </p:grpSpPr>
            <p:sp>
              <p:nvSpPr>
                <p:cNvPr id="146542" name="Line 112"/>
                <p:cNvSpPr>
                  <a:spLocks noChangeShapeType="1"/>
                </p:cNvSpPr>
                <p:nvPr/>
              </p:nvSpPr>
              <p:spPr bwMode="invGray">
                <a:xfrm>
                  <a:off x="1300" y="1000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33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543" name="Line 113"/>
                <p:cNvSpPr>
                  <a:spLocks noChangeShapeType="1"/>
                </p:cNvSpPr>
                <p:nvPr/>
              </p:nvSpPr>
              <p:spPr bwMode="invGray">
                <a:xfrm>
                  <a:off x="1300" y="1082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33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544" name="Line 114"/>
                <p:cNvSpPr>
                  <a:spLocks noChangeShapeType="1"/>
                </p:cNvSpPr>
                <p:nvPr/>
              </p:nvSpPr>
              <p:spPr bwMode="invGray">
                <a:xfrm>
                  <a:off x="1336" y="998"/>
                  <a:ext cx="0" cy="90"/>
                </a:xfrm>
                <a:prstGeom prst="line">
                  <a:avLst/>
                </a:prstGeom>
                <a:noFill/>
                <a:ln w="28575">
                  <a:solidFill>
                    <a:srgbClr val="33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46541" name="Oval 115"/>
              <p:cNvSpPr>
                <a:spLocks noChangeArrowheads="1"/>
              </p:cNvSpPr>
              <p:nvPr/>
            </p:nvSpPr>
            <p:spPr bwMode="invGray">
              <a:xfrm>
                <a:off x="3723" y="1800"/>
                <a:ext cx="64" cy="6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63613"/>
                <a:endParaRPr lang="it-IT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46522" name="Group 116"/>
            <p:cNvGrpSpPr>
              <a:grpSpLocks/>
            </p:cNvGrpSpPr>
            <p:nvPr/>
          </p:nvGrpSpPr>
          <p:grpSpPr bwMode="auto">
            <a:xfrm>
              <a:off x="2503" y="1502"/>
              <a:ext cx="72" cy="101"/>
              <a:chOff x="2503" y="1521"/>
              <a:chExt cx="72" cy="101"/>
            </a:xfrm>
          </p:grpSpPr>
          <p:grpSp>
            <p:nvGrpSpPr>
              <p:cNvPr id="146535" name="Group 117"/>
              <p:cNvGrpSpPr>
                <a:grpSpLocks/>
              </p:cNvGrpSpPr>
              <p:nvPr/>
            </p:nvGrpSpPr>
            <p:grpSpPr bwMode="auto">
              <a:xfrm>
                <a:off x="2503" y="1521"/>
                <a:ext cx="72" cy="101"/>
                <a:chOff x="1300" y="998"/>
                <a:chExt cx="72" cy="90"/>
              </a:xfrm>
            </p:grpSpPr>
            <p:sp>
              <p:nvSpPr>
                <p:cNvPr id="146537" name="Line 118"/>
                <p:cNvSpPr>
                  <a:spLocks noChangeShapeType="1"/>
                </p:cNvSpPr>
                <p:nvPr/>
              </p:nvSpPr>
              <p:spPr bwMode="invGray">
                <a:xfrm>
                  <a:off x="1300" y="1000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33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538" name="Line 119"/>
                <p:cNvSpPr>
                  <a:spLocks noChangeShapeType="1"/>
                </p:cNvSpPr>
                <p:nvPr/>
              </p:nvSpPr>
              <p:spPr bwMode="invGray">
                <a:xfrm>
                  <a:off x="1300" y="1082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33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539" name="Line 120"/>
                <p:cNvSpPr>
                  <a:spLocks noChangeShapeType="1"/>
                </p:cNvSpPr>
                <p:nvPr/>
              </p:nvSpPr>
              <p:spPr bwMode="invGray">
                <a:xfrm>
                  <a:off x="1336" y="998"/>
                  <a:ext cx="0" cy="90"/>
                </a:xfrm>
                <a:prstGeom prst="line">
                  <a:avLst/>
                </a:prstGeom>
                <a:noFill/>
                <a:ln w="28575">
                  <a:solidFill>
                    <a:srgbClr val="33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46536" name="Oval 121"/>
              <p:cNvSpPr>
                <a:spLocks noChangeArrowheads="1"/>
              </p:cNvSpPr>
              <p:nvPr/>
            </p:nvSpPr>
            <p:spPr bwMode="invGray">
              <a:xfrm>
                <a:off x="2507" y="1528"/>
                <a:ext cx="64" cy="6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63613"/>
                <a:endParaRPr lang="it-IT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46523" name="Group 122"/>
            <p:cNvGrpSpPr>
              <a:grpSpLocks/>
            </p:cNvGrpSpPr>
            <p:nvPr/>
          </p:nvGrpSpPr>
          <p:grpSpPr bwMode="auto">
            <a:xfrm>
              <a:off x="1898" y="1405"/>
              <a:ext cx="72" cy="92"/>
              <a:chOff x="1898" y="1424"/>
              <a:chExt cx="72" cy="92"/>
            </a:xfrm>
          </p:grpSpPr>
          <p:grpSp>
            <p:nvGrpSpPr>
              <p:cNvPr id="146530" name="Group 123"/>
              <p:cNvGrpSpPr>
                <a:grpSpLocks/>
              </p:cNvGrpSpPr>
              <p:nvPr/>
            </p:nvGrpSpPr>
            <p:grpSpPr bwMode="auto">
              <a:xfrm>
                <a:off x="1898" y="1424"/>
                <a:ext cx="72" cy="92"/>
                <a:chOff x="1300" y="998"/>
                <a:chExt cx="72" cy="90"/>
              </a:xfrm>
            </p:grpSpPr>
            <p:sp>
              <p:nvSpPr>
                <p:cNvPr id="146532" name="Line 124"/>
                <p:cNvSpPr>
                  <a:spLocks noChangeShapeType="1"/>
                </p:cNvSpPr>
                <p:nvPr/>
              </p:nvSpPr>
              <p:spPr bwMode="invGray">
                <a:xfrm>
                  <a:off x="1300" y="1000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33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533" name="Line 125"/>
                <p:cNvSpPr>
                  <a:spLocks noChangeShapeType="1"/>
                </p:cNvSpPr>
                <p:nvPr/>
              </p:nvSpPr>
              <p:spPr bwMode="invGray">
                <a:xfrm>
                  <a:off x="1300" y="1082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33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534" name="Line 126"/>
                <p:cNvSpPr>
                  <a:spLocks noChangeShapeType="1"/>
                </p:cNvSpPr>
                <p:nvPr/>
              </p:nvSpPr>
              <p:spPr bwMode="invGray">
                <a:xfrm>
                  <a:off x="1336" y="998"/>
                  <a:ext cx="0" cy="90"/>
                </a:xfrm>
                <a:prstGeom prst="line">
                  <a:avLst/>
                </a:prstGeom>
                <a:noFill/>
                <a:ln w="28575">
                  <a:solidFill>
                    <a:srgbClr val="33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46531" name="Oval 127"/>
              <p:cNvSpPr>
                <a:spLocks noChangeArrowheads="1"/>
              </p:cNvSpPr>
              <p:nvPr/>
            </p:nvSpPr>
            <p:spPr bwMode="invGray">
              <a:xfrm>
                <a:off x="1902" y="1431"/>
                <a:ext cx="64" cy="6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63613"/>
                <a:endParaRPr lang="it-IT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46524" name="Group 128"/>
            <p:cNvGrpSpPr>
              <a:grpSpLocks/>
            </p:cNvGrpSpPr>
            <p:nvPr/>
          </p:nvGrpSpPr>
          <p:grpSpPr bwMode="auto">
            <a:xfrm>
              <a:off x="1295" y="1268"/>
              <a:ext cx="72" cy="92"/>
              <a:chOff x="1295" y="1287"/>
              <a:chExt cx="72" cy="92"/>
            </a:xfrm>
          </p:grpSpPr>
          <p:grpSp>
            <p:nvGrpSpPr>
              <p:cNvPr id="146525" name="Group 129"/>
              <p:cNvGrpSpPr>
                <a:grpSpLocks/>
              </p:cNvGrpSpPr>
              <p:nvPr/>
            </p:nvGrpSpPr>
            <p:grpSpPr bwMode="auto">
              <a:xfrm>
                <a:off x="1295" y="1287"/>
                <a:ext cx="72" cy="92"/>
                <a:chOff x="1300" y="998"/>
                <a:chExt cx="72" cy="90"/>
              </a:xfrm>
            </p:grpSpPr>
            <p:sp>
              <p:nvSpPr>
                <p:cNvPr id="146527" name="Line 130"/>
                <p:cNvSpPr>
                  <a:spLocks noChangeShapeType="1"/>
                </p:cNvSpPr>
                <p:nvPr/>
              </p:nvSpPr>
              <p:spPr bwMode="invGray">
                <a:xfrm>
                  <a:off x="1300" y="1000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33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528" name="Line 131"/>
                <p:cNvSpPr>
                  <a:spLocks noChangeShapeType="1"/>
                </p:cNvSpPr>
                <p:nvPr/>
              </p:nvSpPr>
              <p:spPr bwMode="invGray">
                <a:xfrm>
                  <a:off x="1300" y="1082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33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529" name="Line 132"/>
                <p:cNvSpPr>
                  <a:spLocks noChangeShapeType="1"/>
                </p:cNvSpPr>
                <p:nvPr/>
              </p:nvSpPr>
              <p:spPr bwMode="invGray">
                <a:xfrm>
                  <a:off x="1336" y="998"/>
                  <a:ext cx="0" cy="90"/>
                </a:xfrm>
                <a:prstGeom prst="line">
                  <a:avLst/>
                </a:prstGeom>
                <a:noFill/>
                <a:ln w="28575">
                  <a:solidFill>
                    <a:srgbClr val="33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46526" name="Oval 133"/>
              <p:cNvSpPr>
                <a:spLocks noChangeArrowheads="1"/>
              </p:cNvSpPr>
              <p:nvPr/>
            </p:nvSpPr>
            <p:spPr bwMode="invGray">
              <a:xfrm>
                <a:off x="1299" y="1294"/>
                <a:ext cx="64" cy="6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63613"/>
                <a:endParaRPr lang="it-IT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146457" name="Group 134"/>
          <p:cNvGrpSpPr>
            <a:grpSpLocks/>
          </p:cNvGrpSpPr>
          <p:nvPr/>
        </p:nvGrpSpPr>
        <p:grpSpPr bwMode="auto">
          <a:xfrm>
            <a:off x="1112838" y="2659063"/>
            <a:ext cx="7054850" cy="1828800"/>
            <a:chOff x="727" y="1446"/>
            <a:chExt cx="3969" cy="1028"/>
          </a:xfrm>
        </p:grpSpPr>
        <p:grpSp>
          <p:nvGrpSpPr>
            <p:cNvPr id="146479" name="Group 135"/>
            <p:cNvGrpSpPr>
              <a:grpSpLocks/>
            </p:cNvGrpSpPr>
            <p:nvPr/>
          </p:nvGrpSpPr>
          <p:grpSpPr bwMode="auto">
            <a:xfrm>
              <a:off x="727" y="1492"/>
              <a:ext cx="3926" cy="909"/>
              <a:chOff x="727" y="1492"/>
              <a:chExt cx="3926" cy="909"/>
            </a:xfrm>
          </p:grpSpPr>
          <p:sp>
            <p:nvSpPr>
              <p:cNvPr id="146516" name="Line 136"/>
              <p:cNvSpPr>
                <a:spLocks noChangeShapeType="1"/>
              </p:cNvSpPr>
              <p:nvPr/>
            </p:nvSpPr>
            <p:spPr bwMode="invGray">
              <a:xfrm flipV="1">
                <a:off x="727" y="1492"/>
                <a:ext cx="611" cy="145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6517" name="Freeform 137"/>
              <p:cNvSpPr>
                <a:spLocks/>
              </p:cNvSpPr>
              <p:nvPr/>
            </p:nvSpPr>
            <p:spPr bwMode="invGray">
              <a:xfrm>
                <a:off x="1332" y="1496"/>
                <a:ext cx="3321" cy="905"/>
              </a:xfrm>
              <a:custGeom>
                <a:avLst/>
                <a:gdLst>
                  <a:gd name="T0" fmla="*/ 0 w 3321"/>
                  <a:gd name="T1" fmla="*/ 0 h 905"/>
                  <a:gd name="T2" fmla="*/ 605 w 3321"/>
                  <a:gd name="T3" fmla="*/ 157 h 905"/>
                  <a:gd name="T4" fmla="*/ 1211 w 3321"/>
                  <a:gd name="T5" fmla="*/ 329 h 905"/>
                  <a:gd name="T6" fmla="*/ 1817 w 3321"/>
                  <a:gd name="T7" fmla="*/ 494 h 905"/>
                  <a:gd name="T8" fmla="*/ 2431 w 3321"/>
                  <a:gd name="T9" fmla="*/ 658 h 905"/>
                  <a:gd name="T10" fmla="*/ 3321 w 3321"/>
                  <a:gd name="T11" fmla="*/ 905 h 9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21"/>
                  <a:gd name="T19" fmla="*/ 0 h 905"/>
                  <a:gd name="T20" fmla="*/ 3321 w 3321"/>
                  <a:gd name="T21" fmla="*/ 905 h 9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21" h="905">
                    <a:moveTo>
                      <a:pt x="0" y="0"/>
                    </a:moveTo>
                    <a:lnTo>
                      <a:pt x="605" y="157"/>
                    </a:lnTo>
                    <a:lnTo>
                      <a:pt x="1211" y="329"/>
                    </a:lnTo>
                    <a:lnTo>
                      <a:pt x="1817" y="494"/>
                    </a:lnTo>
                    <a:lnTo>
                      <a:pt x="2431" y="658"/>
                    </a:lnTo>
                    <a:lnTo>
                      <a:pt x="3321" y="905"/>
                    </a:ln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46480" name="Group 138"/>
            <p:cNvGrpSpPr>
              <a:grpSpLocks/>
            </p:cNvGrpSpPr>
            <p:nvPr/>
          </p:nvGrpSpPr>
          <p:grpSpPr bwMode="auto">
            <a:xfrm>
              <a:off x="1296" y="1446"/>
              <a:ext cx="72" cy="92"/>
              <a:chOff x="1296" y="1446"/>
              <a:chExt cx="72" cy="92"/>
            </a:xfrm>
          </p:grpSpPr>
          <p:grpSp>
            <p:nvGrpSpPr>
              <p:cNvPr id="146511" name="Group 139"/>
              <p:cNvGrpSpPr>
                <a:grpSpLocks/>
              </p:cNvGrpSpPr>
              <p:nvPr/>
            </p:nvGrpSpPr>
            <p:grpSpPr bwMode="auto">
              <a:xfrm>
                <a:off x="1296" y="1446"/>
                <a:ext cx="72" cy="92"/>
                <a:chOff x="1300" y="998"/>
                <a:chExt cx="72" cy="90"/>
              </a:xfrm>
            </p:grpSpPr>
            <p:sp>
              <p:nvSpPr>
                <p:cNvPr id="146513" name="Line 140"/>
                <p:cNvSpPr>
                  <a:spLocks noChangeShapeType="1"/>
                </p:cNvSpPr>
                <p:nvPr/>
              </p:nvSpPr>
              <p:spPr bwMode="invGray">
                <a:xfrm>
                  <a:off x="1300" y="1000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514" name="Line 141"/>
                <p:cNvSpPr>
                  <a:spLocks noChangeShapeType="1"/>
                </p:cNvSpPr>
                <p:nvPr/>
              </p:nvSpPr>
              <p:spPr bwMode="invGray">
                <a:xfrm>
                  <a:off x="1300" y="1082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515" name="Line 142"/>
                <p:cNvSpPr>
                  <a:spLocks noChangeShapeType="1"/>
                </p:cNvSpPr>
                <p:nvPr/>
              </p:nvSpPr>
              <p:spPr bwMode="invGray">
                <a:xfrm>
                  <a:off x="1336" y="998"/>
                  <a:ext cx="0" cy="90"/>
                </a:xfrm>
                <a:prstGeom prst="line">
                  <a:avLst/>
                </a:prstGeom>
                <a:noFill/>
                <a:ln w="285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46512" name="Oval 143"/>
              <p:cNvSpPr>
                <a:spLocks noChangeArrowheads="1"/>
              </p:cNvSpPr>
              <p:nvPr/>
            </p:nvSpPr>
            <p:spPr bwMode="invGray">
              <a:xfrm>
                <a:off x="1300" y="1460"/>
                <a:ext cx="64" cy="64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63613"/>
                <a:endParaRPr lang="it-IT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46481" name="Group 144"/>
            <p:cNvGrpSpPr>
              <a:grpSpLocks/>
            </p:cNvGrpSpPr>
            <p:nvPr/>
          </p:nvGrpSpPr>
          <p:grpSpPr bwMode="auto">
            <a:xfrm>
              <a:off x="1898" y="1610"/>
              <a:ext cx="72" cy="92"/>
              <a:chOff x="1898" y="1610"/>
              <a:chExt cx="72" cy="92"/>
            </a:xfrm>
          </p:grpSpPr>
          <p:grpSp>
            <p:nvGrpSpPr>
              <p:cNvPr id="146506" name="Group 145"/>
              <p:cNvGrpSpPr>
                <a:grpSpLocks/>
              </p:cNvGrpSpPr>
              <p:nvPr/>
            </p:nvGrpSpPr>
            <p:grpSpPr bwMode="auto">
              <a:xfrm>
                <a:off x="1898" y="1610"/>
                <a:ext cx="72" cy="92"/>
                <a:chOff x="1300" y="998"/>
                <a:chExt cx="72" cy="90"/>
              </a:xfrm>
            </p:grpSpPr>
            <p:sp>
              <p:nvSpPr>
                <p:cNvPr id="146508" name="Line 146"/>
                <p:cNvSpPr>
                  <a:spLocks noChangeShapeType="1"/>
                </p:cNvSpPr>
                <p:nvPr/>
              </p:nvSpPr>
              <p:spPr bwMode="invGray">
                <a:xfrm>
                  <a:off x="1300" y="1000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509" name="Line 147"/>
                <p:cNvSpPr>
                  <a:spLocks noChangeShapeType="1"/>
                </p:cNvSpPr>
                <p:nvPr/>
              </p:nvSpPr>
              <p:spPr bwMode="invGray">
                <a:xfrm>
                  <a:off x="1300" y="1082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510" name="Line 148"/>
                <p:cNvSpPr>
                  <a:spLocks noChangeShapeType="1"/>
                </p:cNvSpPr>
                <p:nvPr/>
              </p:nvSpPr>
              <p:spPr bwMode="invGray">
                <a:xfrm>
                  <a:off x="1336" y="998"/>
                  <a:ext cx="0" cy="90"/>
                </a:xfrm>
                <a:prstGeom prst="line">
                  <a:avLst/>
                </a:prstGeom>
                <a:noFill/>
                <a:ln w="285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46507" name="Oval 149"/>
              <p:cNvSpPr>
                <a:spLocks noChangeArrowheads="1"/>
              </p:cNvSpPr>
              <p:nvPr/>
            </p:nvSpPr>
            <p:spPr bwMode="invGray">
              <a:xfrm>
                <a:off x="1902" y="1624"/>
                <a:ext cx="64" cy="64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63613"/>
                <a:endParaRPr lang="it-IT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46482" name="Group 150"/>
            <p:cNvGrpSpPr>
              <a:grpSpLocks/>
            </p:cNvGrpSpPr>
            <p:nvPr/>
          </p:nvGrpSpPr>
          <p:grpSpPr bwMode="auto">
            <a:xfrm>
              <a:off x="2503" y="1771"/>
              <a:ext cx="72" cy="115"/>
              <a:chOff x="2503" y="1771"/>
              <a:chExt cx="72" cy="115"/>
            </a:xfrm>
          </p:grpSpPr>
          <p:grpSp>
            <p:nvGrpSpPr>
              <p:cNvPr id="146501" name="Group 151"/>
              <p:cNvGrpSpPr>
                <a:grpSpLocks/>
              </p:cNvGrpSpPr>
              <p:nvPr/>
            </p:nvGrpSpPr>
            <p:grpSpPr bwMode="auto">
              <a:xfrm>
                <a:off x="2503" y="1771"/>
                <a:ext cx="72" cy="115"/>
                <a:chOff x="1300" y="998"/>
                <a:chExt cx="72" cy="90"/>
              </a:xfrm>
            </p:grpSpPr>
            <p:sp>
              <p:nvSpPr>
                <p:cNvPr id="146503" name="Line 152"/>
                <p:cNvSpPr>
                  <a:spLocks noChangeShapeType="1"/>
                </p:cNvSpPr>
                <p:nvPr/>
              </p:nvSpPr>
              <p:spPr bwMode="invGray">
                <a:xfrm>
                  <a:off x="1300" y="1000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504" name="Line 153"/>
                <p:cNvSpPr>
                  <a:spLocks noChangeShapeType="1"/>
                </p:cNvSpPr>
                <p:nvPr/>
              </p:nvSpPr>
              <p:spPr bwMode="invGray">
                <a:xfrm>
                  <a:off x="1300" y="1082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505" name="Line 154"/>
                <p:cNvSpPr>
                  <a:spLocks noChangeShapeType="1"/>
                </p:cNvSpPr>
                <p:nvPr/>
              </p:nvSpPr>
              <p:spPr bwMode="invGray">
                <a:xfrm>
                  <a:off x="1336" y="998"/>
                  <a:ext cx="0" cy="90"/>
                </a:xfrm>
                <a:prstGeom prst="line">
                  <a:avLst/>
                </a:prstGeom>
                <a:noFill/>
                <a:ln w="285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46502" name="Oval 155"/>
              <p:cNvSpPr>
                <a:spLocks noChangeArrowheads="1"/>
              </p:cNvSpPr>
              <p:nvPr/>
            </p:nvSpPr>
            <p:spPr bwMode="invGray">
              <a:xfrm>
                <a:off x="2507" y="1796"/>
                <a:ext cx="64" cy="64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63613"/>
                <a:endParaRPr lang="it-IT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46483" name="Group 156"/>
            <p:cNvGrpSpPr>
              <a:grpSpLocks/>
            </p:cNvGrpSpPr>
            <p:nvPr/>
          </p:nvGrpSpPr>
          <p:grpSpPr bwMode="auto">
            <a:xfrm>
              <a:off x="3110" y="1986"/>
              <a:ext cx="72" cy="119"/>
              <a:chOff x="3110" y="1986"/>
              <a:chExt cx="72" cy="119"/>
            </a:xfrm>
          </p:grpSpPr>
          <p:grpSp>
            <p:nvGrpSpPr>
              <p:cNvPr id="146496" name="Group 157"/>
              <p:cNvGrpSpPr>
                <a:grpSpLocks/>
              </p:cNvGrpSpPr>
              <p:nvPr/>
            </p:nvGrpSpPr>
            <p:grpSpPr bwMode="auto">
              <a:xfrm>
                <a:off x="3110" y="1986"/>
                <a:ext cx="72" cy="119"/>
                <a:chOff x="1300" y="998"/>
                <a:chExt cx="72" cy="90"/>
              </a:xfrm>
            </p:grpSpPr>
            <p:sp>
              <p:nvSpPr>
                <p:cNvPr id="146498" name="Line 158"/>
                <p:cNvSpPr>
                  <a:spLocks noChangeShapeType="1"/>
                </p:cNvSpPr>
                <p:nvPr/>
              </p:nvSpPr>
              <p:spPr bwMode="invGray">
                <a:xfrm>
                  <a:off x="1300" y="1000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499" name="Line 159"/>
                <p:cNvSpPr>
                  <a:spLocks noChangeShapeType="1"/>
                </p:cNvSpPr>
                <p:nvPr/>
              </p:nvSpPr>
              <p:spPr bwMode="invGray">
                <a:xfrm>
                  <a:off x="1300" y="1082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500" name="Line 160"/>
                <p:cNvSpPr>
                  <a:spLocks noChangeShapeType="1"/>
                </p:cNvSpPr>
                <p:nvPr/>
              </p:nvSpPr>
              <p:spPr bwMode="invGray">
                <a:xfrm>
                  <a:off x="1336" y="998"/>
                  <a:ext cx="0" cy="90"/>
                </a:xfrm>
                <a:prstGeom prst="line">
                  <a:avLst/>
                </a:prstGeom>
                <a:noFill/>
                <a:ln w="285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46497" name="Oval 161"/>
              <p:cNvSpPr>
                <a:spLocks noChangeArrowheads="1"/>
              </p:cNvSpPr>
              <p:nvPr/>
            </p:nvSpPr>
            <p:spPr bwMode="invGray">
              <a:xfrm>
                <a:off x="3114" y="2011"/>
                <a:ext cx="64" cy="64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63613"/>
                <a:endParaRPr lang="it-IT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46484" name="Group 162"/>
            <p:cNvGrpSpPr>
              <a:grpSpLocks/>
            </p:cNvGrpSpPr>
            <p:nvPr/>
          </p:nvGrpSpPr>
          <p:grpSpPr bwMode="auto">
            <a:xfrm>
              <a:off x="3718" y="2041"/>
              <a:ext cx="72" cy="119"/>
              <a:chOff x="3718" y="2041"/>
              <a:chExt cx="72" cy="119"/>
            </a:xfrm>
          </p:grpSpPr>
          <p:grpSp>
            <p:nvGrpSpPr>
              <p:cNvPr id="146491" name="Group 163"/>
              <p:cNvGrpSpPr>
                <a:grpSpLocks/>
              </p:cNvGrpSpPr>
              <p:nvPr/>
            </p:nvGrpSpPr>
            <p:grpSpPr bwMode="auto">
              <a:xfrm>
                <a:off x="3718" y="2041"/>
                <a:ext cx="72" cy="119"/>
                <a:chOff x="1300" y="998"/>
                <a:chExt cx="72" cy="90"/>
              </a:xfrm>
            </p:grpSpPr>
            <p:sp>
              <p:nvSpPr>
                <p:cNvPr id="146493" name="Line 164"/>
                <p:cNvSpPr>
                  <a:spLocks noChangeShapeType="1"/>
                </p:cNvSpPr>
                <p:nvPr/>
              </p:nvSpPr>
              <p:spPr bwMode="invGray">
                <a:xfrm>
                  <a:off x="1300" y="1000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494" name="Line 165"/>
                <p:cNvSpPr>
                  <a:spLocks noChangeShapeType="1"/>
                </p:cNvSpPr>
                <p:nvPr/>
              </p:nvSpPr>
              <p:spPr bwMode="invGray">
                <a:xfrm>
                  <a:off x="1300" y="1082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495" name="Line 166"/>
                <p:cNvSpPr>
                  <a:spLocks noChangeShapeType="1"/>
                </p:cNvSpPr>
                <p:nvPr/>
              </p:nvSpPr>
              <p:spPr bwMode="invGray">
                <a:xfrm>
                  <a:off x="1336" y="998"/>
                  <a:ext cx="0" cy="90"/>
                </a:xfrm>
                <a:prstGeom prst="line">
                  <a:avLst/>
                </a:prstGeom>
                <a:noFill/>
                <a:ln w="285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46492" name="Oval 167"/>
              <p:cNvSpPr>
                <a:spLocks noChangeArrowheads="1"/>
              </p:cNvSpPr>
              <p:nvPr/>
            </p:nvSpPr>
            <p:spPr bwMode="invGray">
              <a:xfrm>
                <a:off x="3722" y="2066"/>
                <a:ext cx="64" cy="64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63613"/>
                <a:endParaRPr lang="it-IT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46485" name="Group 168"/>
            <p:cNvGrpSpPr>
              <a:grpSpLocks/>
            </p:cNvGrpSpPr>
            <p:nvPr/>
          </p:nvGrpSpPr>
          <p:grpSpPr bwMode="auto">
            <a:xfrm>
              <a:off x="4624" y="2343"/>
              <a:ext cx="72" cy="131"/>
              <a:chOff x="4624" y="2343"/>
              <a:chExt cx="72" cy="131"/>
            </a:xfrm>
          </p:grpSpPr>
          <p:grpSp>
            <p:nvGrpSpPr>
              <p:cNvPr id="146486" name="Group 169"/>
              <p:cNvGrpSpPr>
                <a:grpSpLocks/>
              </p:cNvGrpSpPr>
              <p:nvPr/>
            </p:nvGrpSpPr>
            <p:grpSpPr bwMode="auto">
              <a:xfrm>
                <a:off x="4624" y="2343"/>
                <a:ext cx="72" cy="131"/>
                <a:chOff x="1300" y="998"/>
                <a:chExt cx="72" cy="90"/>
              </a:xfrm>
            </p:grpSpPr>
            <p:sp>
              <p:nvSpPr>
                <p:cNvPr id="146488" name="Line 170"/>
                <p:cNvSpPr>
                  <a:spLocks noChangeShapeType="1"/>
                </p:cNvSpPr>
                <p:nvPr/>
              </p:nvSpPr>
              <p:spPr bwMode="invGray">
                <a:xfrm>
                  <a:off x="1300" y="1000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489" name="Line 171"/>
                <p:cNvSpPr>
                  <a:spLocks noChangeShapeType="1"/>
                </p:cNvSpPr>
                <p:nvPr/>
              </p:nvSpPr>
              <p:spPr bwMode="invGray">
                <a:xfrm>
                  <a:off x="1300" y="1082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490" name="Line 172"/>
                <p:cNvSpPr>
                  <a:spLocks noChangeShapeType="1"/>
                </p:cNvSpPr>
                <p:nvPr/>
              </p:nvSpPr>
              <p:spPr bwMode="invGray">
                <a:xfrm>
                  <a:off x="1336" y="998"/>
                  <a:ext cx="0" cy="90"/>
                </a:xfrm>
                <a:prstGeom prst="line">
                  <a:avLst/>
                </a:prstGeom>
                <a:noFill/>
                <a:ln w="285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46487" name="Oval 173"/>
              <p:cNvSpPr>
                <a:spLocks noChangeArrowheads="1"/>
              </p:cNvSpPr>
              <p:nvPr/>
            </p:nvSpPr>
            <p:spPr bwMode="invGray">
              <a:xfrm>
                <a:off x="4628" y="2376"/>
                <a:ext cx="64" cy="64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63613"/>
                <a:endParaRPr lang="it-IT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146458" name="AutoShape 174"/>
          <p:cNvSpPr>
            <a:spLocks noChangeArrowheads="1"/>
          </p:cNvSpPr>
          <p:nvPr/>
        </p:nvSpPr>
        <p:spPr bwMode="auto">
          <a:xfrm>
            <a:off x="2017713" y="3959225"/>
            <a:ext cx="322262" cy="887413"/>
          </a:xfrm>
          <a:prstGeom prst="upArrow">
            <a:avLst>
              <a:gd name="adj1" fmla="val 50000"/>
              <a:gd name="adj2" fmla="val 6884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6413" tIns="48204" rIns="96413" bIns="48204" anchor="ctr"/>
          <a:lstStyle/>
          <a:p>
            <a:pPr defTabSz="963613"/>
            <a:endParaRPr lang="it-IT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6459" name="AutoShape 175"/>
          <p:cNvSpPr>
            <a:spLocks noChangeArrowheads="1"/>
          </p:cNvSpPr>
          <p:nvPr/>
        </p:nvSpPr>
        <p:spPr bwMode="auto">
          <a:xfrm>
            <a:off x="8110538" y="4424363"/>
            <a:ext cx="320675" cy="322262"/>
          </a:xfrm>
          <a:prstGeom prst="upArrow">
            <a:avLst>
              <a:gd name="adj1" fmla="val 50000"/>
              <a:gd name="adj2" fmla="val 2512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6413" tIns="48204" rIns="96413" bIns="48204" anchor="ctr"/>
          <a:lstStyle/>
          <a:p>
            <a:pPr defTabSz="963613"/>
            <a:endParaRPr lang="it-IT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6460" name="Rectangle 176"/>
          <p:cNvSpPr>
            <a:spLocks noGrp="1" noChangeArrowheads="1"/>
          </p:cNvSpPr>
          <p:nvPr>
            <p:ph type="title" idx="4294967295"/>
          </p:nvPr>
        </p:nvSpPr>
        <p:spPr>
          <a:xfrm>
            <a:off x="552450" y="115888"/>
            <a:ext cx="7866063" cy="1087437"/>
          </a:xfrm>
        </p:spPr>
        <p:txBody>
          <a:bodyPr lIns="95359" tIns="46840" rIns="95359" bIns="46840" anchor="t"/>
          <a:lstStyle/>
          <a:p>
            <a:pPr eaLnBrk="1" hangingPunct="1"/>
            <a:r>
              <a:rPr lang="en-GB" sz="2800" b="1" smtClean="0">
                <a:latin typeface="Comic Sans MS" pitchFamily="66" charset="0"/>
              </a:rPr>
              <a:t>TORCH Study: declino del FEV</a:t>
            </a:r>
            <a:r>
              <a:rPr lang="en-GB" sz="2800" b="1" baseline="-25000" smtClean="0">
                <a:latin typeface="Comic Sans MS" pitchFamily="66" charset="0"/>
              </a:rPr>
              <a:t>1 </a:t>
            </a:r>
            <a:r>
              <a:rPr lang="en-GB" sz="2800" b="1" smtClean="0">
                <a:latin typeface="Comic Sans MS" pitchFamily="66" charset="0"/>
              </a:rPr>
              <a:t>in 3 anni</a:t>
            </a:r>
            <a:br>
              <a:rPr lang="en-GB" sz="2800" b="1" smtClean="0">
                <a:latin typeface="Comic Sans MS" pitchFamily="66" charset="0"/>
              </a:rPr>
            </a:br>
            <a:r>
              <a:rPr lang="en-GB" sz="2400" b="1" smtClean="0">
                <a:latin typeface="Comic Sans MS" pitchFamily="66" charset="0"/>
              </a:rPr>
              <a:t>(analisi post hoc)</a:t>
            </a:r>
          </a:p>
        </p:txBody>
      </p:sp>
      <p:sp>
        <p:nvSpPr>
          <p:cNvPr id="146461" name="Freeform 177"/>
          <p:cNvSpPr>
            <a:spLocks noEditPoints="1"/>
          </p:cNvSpPr>
          <p:nvPr/>
        </p:nvSpPr>
        <p:spPr bwMode="auto">
          <a:xfrm>
            <a:off x="1101725" y="4868863"/>
            <a:ext cx="7002463" cy="179387"/>
          </a:xfrm>
          <a:custGeom>
            <a:avLst/>
            <a:gdLst>
              <a:gd name="T0" fmla="*/ 2147483647 w 3939"/>
              <a:gd name="T1" fmla="*/ 0 h 101"/>
              <a:gd name="T2" fmla="*/ 2147483647 w 3939"/>
              <a:gd name="T3" fmla="*/ 2147483647 h 101"/>
              <a:gd name="T4" fmla="*/ 0 w 3939"/>
              <a:gd name="T5" fmla="*/ 2147483647 h 101"/>
              <a:gd name="T6" fmla="*/ 0 w 3939"/>
              <a:gd name="T7" fmla="*/ 0 h 101"/>
              <a:gd name="T8" fmla="*/ 2147483647 w 3939"/>
              <a:gd name="T9" fmla="*/ 0 h 101"/>
              <a:gd name="T10" fmla="*/ 2147483647 w 3939"/>
              <a:gd name="T11" fmla="*/ 2147483647 h 101"/>
              <a:gd name="T12" fmla="*/ 0 w 3939"/>
              <a:gd name="T13" fmla="*/ 2147483647 h 101"/>
              <a:gd name="T14" fmla="*/ 0 w 3939"/>
              <a:gd name="T15" fmla="*/ 2147483647 h 101"/>
              <a:gd name="T16" fmla="*/ 2147483647 w 3939"/>
              <a:gd name="T17" fmla="*/ 2147483647 h 101"/>
              <a:gd name="T18" fmla="*/ 2147483647 w 3939"/>
              <a:gd name="T19" fmla="*/ 2147483647 h 101"/>
              <a:gd name="T20" fmla="*/ 2147483647 w 3939"/>
              <a:gd name="T21" fmla="*/ 2147483647 h 101"/>
              <a:gd name="T22" fmla="*/ 2147483647 w 3939"/>
              <a:gd name="T23" fmla="*/ 2147483647 h 101"/>
              <a:gd name="T24" fmla="*/ 2147483647 w 3939"/>
              <a:gd name="T25" fmla="*/ 2147483647 h 101"/>
              <a:gd name="T26" fmla="*/ 2147483647 w 3939"/>
              <a:gd name="T27" fmla="*/ 2147483647 h 101"/>
              <a:gd name="T28" fmla="*/ 2147483647 w 3939"/>
              <a:gd name="T29" fmla="*/ 2147483647 h 10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939"/>
              <a:gd name="T46" fmla="*/ 0 h 101"/>
              <a:gd name="T47" fmla="*/ 3939 w 3939"/>
              <a:gd name="T48" fmla="*/ 101 h 10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939" h="101">
                <a:moveTo>
                  <a:pt x="17" y="0"/>
                </a:moveTo>
                <a:lnTo>
                  <a:pt x="17" y="92"/>
                </a:lnTo>
                <a:lnTo>
                  <a:pt x="0" y="92"/>
                </a:lnTo>
                <a:lnTo>
                  <a:pt x="0" y="0"/>
                </a:lnTo>
                <a:lnTo>
                  <a:pt x="17" y="0"/>
                </a:lnTo>
                <a:close/>
                <a:moveTo>
                  <a:pt x="7" y="101"/>
                </a:moveTo>
                <a:lnTo>
                  <a:pt x="0" y="101"/>
                </a:lnTo>
                <a:lnTo>
                  <a:pt x="0" y="92"/>
                </a:lnTo>
                <a:lnTo>
                  <a:pt x="7" y="92"/>
                </a:lnTo>
                <a:lnTo>
                  <a:pt x="7" y="101"/>
                </a:lnTo>
                <a:close/>
                <a:moveTo>
                  <a:pt x="7" y="84"/>
                </a:moveTo>
                <a:lnTo>
                  <a:pt x="3939" y="84"/>
                </a:lnTo>
                <a:lnTo>
                  <a:pt x="3939" y="101"/>
                </a:lnTo>
                <a:lnTo>
                  <a:pt x="7" y="101"/>
                </a:lnTo>
                <a:lnTo>
                  <a:pt x="7" y="8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6413" tIns="48204" rIns="96413" bIns="48204"/>
          <a:lstStyle/>
          <a:p>
            <a:endParaRPr lang="it-IT"/>
          </a:p>
        </p:txBody>
      </p:sp>
      <p:sp>
        <p:nvSpPr>
          <p:cNvPr id="146462" name="Rectangle 178"/>
          <p:cNvSpPr>
            <a:spLocks noChangeArrowheads="1"/>
          </p:cNvSpPr>
          <p:nvPr/>
        </p:nvSpPr>
        <p:spPr bwMode="auto">
          <a:xfrm>
            <a:off x="1016000" y="1692275"/>
            <a:ext cx="103188" cy="25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6413" tIns="48204" rIns="96413" bIns="48204"/>
          <a:lstStyle/>
          <a:p>
            <a:pPr defTabSz="963613"/>
            <a:endParaRPr lang="it-IT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6463" name="Rectangle 179"/>
          <p:cNvSpPr>
            <a:spLocks noChangeArrowheads="1"/>
          </p:cNvSpPr>
          <p:nvPr/>
        </p:nvSpPr>
        <p:spPr bwMode="auto">
          <a:xfrm>
            <a:off x="1016000" y="2276475"/>
            <a:ext cx="103188" cy="28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6413" tIns="48204" rIns="96413" bIns="48204"/>
          <a:lstStyle/>
          <a:p>
            <a:pPr defTabSz="963613"/>
            <a:endParaRPr lang="it-IT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6464" name="Rectangle 180"/>
          <p:cNvSpPr>
            <a:spLocks noChangeArrowheads="1"/>
          </p:cNvSpPr>
          <p:nvPr/>
        </p:nvSpPr>
        <p:spPr bwMode="auto">
          <a:xfrm>
            <a:off x="1016000" y="2862263"/>
            <a:ext cx="103188" cy="28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6413" tIns="48204" rIns="96413" bIns="48204"/>
          <a:lstStyle/>
          <a:p>
            <a:pPr defTabSz="963613"/>
            <a:endParaRPr lang="it-IT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6465" name="Rectangle 181"/>
          <p:cNvSpPr>
            <a:spLocks noChangeArrowheads="1"/>
          </p:cNvSpPr>
          <p:nvPr/>
        </p:nvSpPr>
        <p:spPr bwMode="auto">
          <a:xfrm>
            <a:off x="1016000" y="3449638"/>
            <a:ext cx="103188" cy="269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6413" tIns="48204" rIns="96413" bIns="48204"/>
          <a:lstStyle/>
          <a:p>
            <a:pPr defTabSz="963613"/>
            <a:endParaRPr lang="it-IT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6466" name="Rectangle 182"/>
          <p:cNvSpPr>
            <a:spLocks noChangeArrowheads="1"/>
          </p:cNvSpPr>
          <p:nvPr/>
        </p:nvSpPr>
        <p:spPr bwMode="auto">
          <a:xfrm>
            <a:off x="1016000" y="4035425"/>
            <a:ext cx="103188" cy="269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6413" tIns="48204" rIns="96413" bIns="48204"/>
          <a:lstStyle/>
          <a:p>
            <a:pPr defTabSz="963613"/>
            <a:endParaRPr lang="it-IT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6467" name="Rectangle 183"/>
          <p:cNvSpPr>
            <a:spLocks noChangeArrowheads="1"/>
          </p:cNvSpPr>
          <p:nvPr/>
        </p:nvSpPr>
        <p:spPr bwMode="auto">
          <a:xfrm>
            <a:off x="1016000" y="4622800"/>
            <a:ext cx="103188" cy="301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6413" tIns="48204" rIns="96413" bIns="48204"/>
          <a:lstStyle/>
          <a:p>
            <a:pPr defTabSz="963613"/>
            <a:endParaRPr lang="it-IT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6468" name="Rectangle 184"/>
          <p:cNvSpPr>
            <a:spLocks noChangeArrowheads="1"/>
          </p:cNvSpPr>
          <p:nvPr/>
        </p:nvSpPr>
        <p:spPr bwMode="auto">
          <a:xfrm>
            <a:off x="1101725" y="5032375"/>
            <a:ext cx="30163" cy="1000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6413" tIns="48204" rIns="96413" bIns="48204"/>
          <a:lstStyle/>
          <a:p>
            <a:pPr defTabSz="963613"/>
            <a:endParaRPr lang="it-IT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6469" name="Rectangle 185"/>
          <p:cNvSpPr>
            <a:spLocks noChangeArrowheads="1"/>
          </p:cNvSpPr>
          <p:nvPr/>
        </p:nvSpPr>
        <p:spPr bwMode="auto">
          <a:xfrm>
            <a:off x="2171700" y="5032375"/>
            <a:ext cx="30163" cy="1000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6413" tIns="48204" rIns="96413" bIns="48204"/>
          <a:lstStyle/>
          <a:p>
            <a:pPr defTabSz="963613"/>
            <a:endParaRPr lang="it-IT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6470" name="Rectangle 186"/>
          <p:cNvSpPr>
            <a:spLocks noChangeArrowheads="1"/>
          </p:cNvSpPr>
          <p:nvPr/>
        </p:nvSpPr>
        <p:spPr bwMode="auto">
          <a:xfrm>
            <a:off x="3246438" y="5032375"/>
            <a:ext cx="25400" cy="1000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6413" tIns="48204" rIns="96413" bIns="48204"/>
          <a:lstStyle/>
          <a:p>
            <a:pPr defTabSz="963613"/>
            <a:endParaRPr lang="it-IT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6471" name="Rectangle 187"/>
          <p:cNvSpPr>
            <a:spLocks noChangeArrowheads="1"/>
          </p:cNvSpPr>
          <p:nvPr/>
        </p:nvSpPr>
        <p:spPr bwMode="auto">
          <a:xfrm>
            <a:off x="4316413" y="5032375"/>
            <a:ext cx="28575" cy="1000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6413" tIns="48204" rIns="96413" bIns="48204"/>
          <a:lstStyle/>
          <a:p>
            <a:pPr defTabSz="963613"/>
            <a:endParaRPr lang="it-IT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6472" name="Rectangle 188"/>
          <p:cNvSpPr>
            <a:spLocks noChangeArrowheads="1"/>
          </p:cNvSpPr>
          <p:nvPr/>
        </p:nvSpPr>
        <p:spPr bwMode="auto">
          <a:xfrm>
            <a:off x="5387975" y="5032375"/>
            <a:ext cx="26988" cy="1000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6413" tIns="48204" rIns="96413" bIns="48204"/>
          <a:lstStyle/>
          <a:p>
            <a:pPr defTabSz="963613"/>
            <a:endParaRPr lang="it-IT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6473" name="Rectangle 189"/>
          <p:cNvSpPr>
            <a:spLocks noChangeArrowheads="1"/>
          </p:cNvSpPr>
          <p:nvPr/>
        </p:nvSpPr>
        <p:spPr bwMode="auto">
          <a:xfrm>
            <a:off x="6457950" y="5032375"/>
            <a:ext cx="30163" cy="1000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6413" tIns="48204" rIns="96413" bIns="48204"/>
          <a:lstStyle/>
          <a:p>
            <a:pPr defTabSz="963613"/>
            <a:endParaRPr lang="it-IT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6474" name="Rectangle 190"/>
          <p:cNvSpPr>
            <a:spLocks noChangeArrowheads="1"/>
          </p:cNvSpPr>
          <p:nvPr/>
        </p:nvSpPr>
        <p:spPr bwMode="auto">
          <a:xfrm>
            <a:off x="8078788" y="4827588"/>
            <a:ext cx="25400" cy="101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6413" tIns="48204" rIns="96413" bIns="48204"/>
          <a:lstStyle/>
          <a:p>
            <a:pPr defTabSz="963613"/>
            <a:endParaRPr lang="it-IT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6475" name="Rectangle 191"/>
          <p:cNvSpPr>
            <a:spLocks noChangeArrowheads="1"/>
          </p:cNvSpPr>
          <p:nvPr/>
        </p:nvSpPr>
        <p:spPr bwMode="auto">
          <a:xfrm>
            <a:off x="1101725" y="1692275"/>
            <a:ext cx="30163" cy="3105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6413" tIns="48204" rIns="96413" bIns="48204"/>
          <a:lstStyle/>
          <a:p>
            <a:pPr defTabSz="963613"/>
            <a:endParaRPr lang="it-IT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6476" name="Freeform 192"/>
          <p:cNvSpPr>
            <a:spLocks/>
          </p:cNvSpPr>
          <p:nvPr/>
        </p:nvSpPr>
        <p:spPr bwMode="auto">
          <a:xfrm>
            <a:off x="1039813" y="4749800"/>
            <a:ext cx="152400" cy="100013"/>
          </a:xfrm>
          <a:custGeom>
            <a:avLst/>
            <a:gdLst>
              <a:gd name="T0" fmla="*/ 0 w 86"/>
              <a:gd name="T1" fmla="*/ 2147483647 h 57"/>
              <a:gd name="T2" fmla="*/ 2147483647 w 86"/>
              <a:gd name="T3" fmla="*/ 0 h 57"/>
              <a:gd name="T4" fmla="*/ 2147483647 w 86"/>
              <a:gd name="T5" fmla="*/ 2147483647 h 57"/>
              <a:gd name="T6" fmla="*/ 2147483647 w 86"/>
              <a:gd name="T7" fmla="*/ 2147483647 h 57"/>
              <a:gd name="T8" fmla="*/ 0 w 86"/>
              <a:gd name="T9" fmla="*/ 2147483647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57"/>
              <a:gd name="T17" fmla="*/ 86 w 86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57">
                <a:moveTo>
                  <a:pt x="0" y="44"/>
                </a:moveTo>
                <a:lnTo>
                  <a:pt x="77" y="0"/>
                </a:lnTo>
                <a:lnTo>
                  <a:pt x="86" y="13"/>
                </a:lnTo>
                <a:lnTo>
                  <a:pt x="8" y="57"/>
                </a:lnTo>
                <a:lnTo>
                  <a:pt x="0" y="4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6413" tIns="48204" rIns="96413" bIns="48204"/>
          <a:lstStyle/>
          <a:p>
            <a:endParaRPr lang="it-IT"/>
          </a:p>
        </p:txBody>
      </p:sp>
      <p:sp>
        <p:nvSpPr>
          <p:cNvPr id="146477" name="Freeform 193"/>
          <p:cNvSpPr>
            <a:spLocks/>
          </p:cNvSpPr>
          <p:nvPr/>
        </p:nvSpPr>
        <p:spPr bwMode="auto">
          <a:xfrm>
            <a:off x="1039813" y="4813300"/>
            <a:ext cx="152400" cy="106363"/>
          </a:xfrm>
          <a:custGeom>
            <a:avLst/>
            <a:gdLst>
              <a:gd name="T0" fmla="*/ 0 w 86"/>
              <a:gd name="T1" fmla="*/ 2147483647 h 60"/>
              <a:gd name="T2" fmla="*/ 2147483647 w 86"/>
              <a:gd name="T3" fmla="*/ 0 h 60"/>
              <a:gd name="T4" fmla="*/ 2147483647 w 86"/>
              <a:gd name="T5" fmla="*/ 2147483647 h 60"/>
              <a:gd name="T6" fmla="*/ 2147483647 w 86"/>
              <a:gd name="T7" fmla="*/ 2147483647 h 60"/>
              <a:gd name="T8" fmla="*/ 0 w 86"/>
              <a:gd name="T9" fmla="*/ 2147483647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60"/>
              <a:gd name="T17" fmla="*/ 86 w 86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60">
                <a:moveTo>
                  <a:pt x="0" y="46"/>
                </a:moveTo>
                <a:lnTo>
                  <a:pt x="77" y="0"/>
                </a:lnTo>
                <a:lnTo>
                  <a:pt x="86" y="15"/>
                </a:lnTo>
                <a:lnTo>
                  <a:pt x="8" y="60"/>
                </a:lnTo>
                <a:lnTo>
                  <a:pt x="0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6413" tIns="48204" rIns="96413" bIns="48204"/>
          <a:lstStyle/>
          <a:p>
            <a:endParaRPr lang="it-IT"/>
          </a:p>
        </p:txBody>
      </p:sp>
      <p:sp>
        <p:nvSpPr>
          <p:cNvPr id="178370" name="Text Box 194"/>
          <p:cNvSpPr txBox="1">
            <a:spLocks noChangeArrowheads="1"/>
          </p:cNvSpPr>
          <p:nvPr/>
        </p:nvSpPr>
        <p:spPr bwMode="auto">
          <a:xfrm>
            <a:off x="4643438" y="6527800"/>
            <a:ext cx="43751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980" tIns="50989" rIns="101980" bIns="50989">
            <a:spAutoFit/>
          </a:bodyPr>
          <a:lstStyle/>
          <a:p>
            <a:pPr defTabSz="963613" eaLnBrk="0" hangingPunct="0">
              <a:defRPr/>
            </a:pPr>
            <a:r>
              <a:rPr lang="en-GB" sz="15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Celli et al. Am J Respir Crit Care Med 2008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7813" y="188913"/>
            <a:ext cx="8686800" cy="647700"/>
          </a:xfrm>
        </p:spPr>
        <p:txBody>
          <a:bodyPr lIns="96332" tIns="48165" rIns="96332" bIns="48165"/>
          <a:lstStyle/>
          <a:p>
            <a:pPr algn="l" defTabSz="909638" eaLnBrk="1" hangingPunct="1"/>
            <a:r>
              <a:rPr lang="en-GB" sz="33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INSPIRE STUDY. Time to Withdrawal</a:t>
            </a:r>
            <a:endParaRPr lang="en-GB" sz="2500" b="1" smtClean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3795713" y="3571875"/>
            <a:ext cx="489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24" tIns="45512" rIns="91024" bIns="45512">
            <a:spAutoFit/>
          </a:bodyPr>
          <a:lstStyle/>
          <a:p>
            <a:pPr algn="ctr" defTabSz="965200">
              <a:spcBef>
                <a:spcPct val="50000"/>
              </a:spcBef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323850" y="6173788"/>
            <a:ext cx="712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24" tIns="45512" rIns="91024" bIns="45512">
            <a:spAutoFit/>
          </a:bodyPr>
          <a:lstStyle/>
          <a:p>
            <a:pPr defTabSz="965200">
              <a:tabLst>
                <a:tab pos="2141538" algn="ctr"/>
                <a:tab pos="3924300" algn="ctr"/>
                <a:tab pos="5351463" algn="ctr"/>
              </a:tabLst>
            </a:pPr>
            <a:r>
              <a:rPr lang="en-GB" sz="1400">
                <a:solidFill>
                  <a:srgbClr val="FFFFFF"/>
                </a:solidFill>
              </a:rPr>
              <a:t>	Cox Hazard Ratio	95% CI	p-value</a:t>
            </a:r>
          </a:p>
          <a:p>
            <a:pPr defTabSz="965200">
              <a:tabLst>
                <a:tab pos="2141538" algn="ctr"/>
                <a:tab pos="3924300" algn="ctr"/>
                <a:tab pos="5351463" algn="ctr"/>
              </a:tabLst>
            </a:pPr>
            <a:r>
              <a:rPr lang="en-GB" sz="1400">
                <a:solidFill>
                  <a:srgbClr val="FFFFFF"/>
                </a:solidFill>
              </a:rPr>
              <a:t>SFC vs TIO	0.776	(0.651, 0.926)	0.005</a:t>
            </a: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2133600" y="915988"/>
            <a:ext cx="4886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24" tIns="45512" rIns="91024" bIns="45512">
            <a:spAutoFit/>
          </a:bodyPr>
          <a:lstStyle/>
          <a:p>
            <a:pPr algn="ctr" defTabSz="965200"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Comic Sans MS" pitchFamily="66" charset="0"/>
              </a:rPr>
              <a:t>Probability of withdrawal prior to wk 104  SFC 34.5%	TIO 41.7%</a:t>
            </a: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377825" y="4908550"/>
            <a:ext cx="820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024" tIns="45512" rIns="91024" bIns="45512">
            <a:spAutoFit/>
          </a:bodyPr>
          <a:lstStyle/>
          <a:p>
            <a:pPr algn="ctr" defTabSz="965200" eaLnBrk="0" hangingPunct="0"/>
            <a:r>
              <a:rPr lang="en-GB" sz="1400">
                <a:solidFill>
                  <a:srgbClr val="FFFFFF"/>
                </a:solidFill>
              </a:rPr>
              <a:t>Number</a:t>
            </a:r>
          </a:p>
          <a:p>
            <a:pPr algn="ctr" defTabSz="965200" eaLnBrk="0" hangingPunct="0"/>
            <a:r>
              <a:rPr lang="en-GB" sz="1400">
                <a:solidFill>
                  <a:srgbClr val="FFFFFF"/>
                </a:solidFill>
              </a:rPr>
              <a:t>at Risk</a:t>
            </a: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1416050" y="5427663"/>
            <a:ext cx="7131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24" tIns="45512" rIns="91024" bIns="45512">
            <a:spAutoFit/>
          </a:bodyPr>
          <a:lstStyle/>
          <a:p>
            <a:pPr defTabSz="965200" eaLnBrk="0" hangingPunct="0">
              <a:tabLst>
                <a:tab pos="123825" algn="ctr"/>
                <a:tab pos="782638" algn="ctr"/>
                <a:tab pos="1465263" algn="ctr"/>
                <a:tab pos="2133600" algn="ctr"/>
                <a:tab pos="2832100" algn="ctr"/>
                <a:tab pos="3489325" algn="ctr"/>
                <a:tab pos="4164013" algn="ctr"/>
                <a:tab pos="4846638" algn="ctr"/>
                <a:tab pos="5521325" algn="ctr"/>
              </a:tabLst>
            </a:pPr>
            <a:r>
              <a:rPr lang="en-GB" sz="1400">
                <a:solidFill>
                  <a:srgbClr val="FFFFFF"/>
                </a:solidFill>
              </a:rPr>
              <a:t>	0	13	26	39	52	65	78	91	104</a:t>
            </a: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1085850" y="4779963"/>
            <a:ext cx="280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024" tIns="45512" rIns="91024" bIns="45512">
            <a:spAutoFit/>
          </a:bodyPr>
          <a:lstStyle/>
          <a:p>
            <a:pPr algn="ctr" defTabSz="965200" eaLnBrk="0" hangingPunct="0"/>
            <a:r>
              <a:rPr lang="en-GB" sz="140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1085850" y="4479925"/>
            <a:ext cx="280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24" tIns="45512" rIns="91024" bIns="45512">
            <a:spAutoFit/>
          </a:bodyPr>
          <a:lstStyle/>
          <a:p>
            <a:pPr algn="ctr" defTabSz="965200" eaLnBrk="0" hangingPunct="0"/>
            <a:r>
              <a:rPr lang="en-GB" sz="14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1084263" y="4179888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024" tIns="45512" rIns="91024" bIns="45512">
            <a:spAutoFit/>
          </a:bodyPr>
          <a:lstStyle/>
          <a:p>
            <a:pPr algn="ctr" defTabSz="965200" eaLnBrk="0" hangingPunct="0"/>
            <a:r>
              <a:rPr lang="en-GB" sz="1400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148491" name="Text Box 11"/>
          <p:cNvSpPr txBox="1">
            <a:spLocks noChangeArrowheads="1"/>
          </p:cNvSpPr>
          <p:nvPr/>
        </p:nvSpPr>
        <p:spPr bwMode="auto">
          <a:xfrm>
            <a:off x="985838" y="3879850"/>
            <a:ext cx="38258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024" tIns="45512" rIns="91024" bIns="45512">
            <a:spAutoFit/>
          </a:bodyPr>
          <a:lstStyle/>
          <a:p>
            <a:pPr algn="ctr" defTabSz="965200" eaLnBrk="0" hangingPunct="0"/>
            <a:r>
              <a:rPr lang="en-GB" sz="1400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148492" name="Text Box 12"/>
          <p:cNvSpPr txBox="1">
            <a:spLocks noChangeArrowheads="1"/>
          </p:cNvSpPr>
          <p:nvPr/>
        </p:nvSpPr>
        <p:spPr bwMode="auto">
          <a:xfrm>
            <a:off x="985838" y="3578225"/>
            <a:ext cx="38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024" tIns="45512" rIns="91024" bIns="45512">
            <a:spAutoFit/>
          </a:bodyPr>
          <a:lstStyle/>
          <a:p>
            <a:pPr algn="ctr" defTabSz="965200" eaLnBrk="0" hangingPunct="0"/>
            <a:r>
              <a:rPr lang="en-GB" sz="1400">
                <a:solidFill>
                  <a:srgbClr val="FFFFFF"/>
                </a:solidFill>
              </a:rPr>
              <a:t>16</a:t>
            </a:r>
          </a:p>
        </p:txBody>
      </p:sp>
      <p:sp>
        <p:nvSpPr>
          <p:cNvPr id="148493" name="Text Box 13"/>
          <p:cNvSpPr txBox="1">
            <a:spLocks noChangeArrowheads="1"/>
          </p:cNvSpPr>
          <p:nvPr/>
        </p:nvSpPr>
        <p:spPr bwMode="auto">
          <a:xfrm>
            <a:off x="985838" y="3271838"/>
            <a:ext cx="3825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024" tIns="45512" rIns="91024" bIns="45512">
            <a:spAutoFit/>
          </a:bodyPr>
          <a:lstStyle/>
          <a:p>
            <a:pPr algn="ctr" defTabSz="965200" eaLnBrk="0" hangingPunct="0"/>
            <a:r>
              <a:rPr lang="en-GB" sz="1400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148494" name="Text Box 14"/>
          <p:cNvSpPr txBox="1">
            <a:spLocks noChangeArrowheads="1"/>
          </p:cNvSpPr>
          <p:nvPr/>
        </p:nvSpPr>
        <p:spPr bwMode="auto">
          <a:xfrm>
            <a:off x="985838" y="2970213"/>
            <a:ext cx="38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024" tIns="45512" rIns="91024" bIns="45512">
            <a:spAutoFit/>
          </a:bodyPr>
          <a:lstStyle/>
          <a:p>
            <a:pPr algn="ctr" defTabSz="965200" eaLnBrk="0" hangingPunct="0"/>
            <a:r>
              <a:rPr lang="en-GB" sz="1400">
                <a:solidFill>
                  <a:srgbClr val="FFFFFF"/>
                </a:solidFill>
              </a:rPr>
              <a:t>24</a:t>
            </a:r>
          </a:p>
        </p:txBody>
      </p:sp>
      <p:sp>
        <p:nvSpPr>
          <p:cNvPr id="148495" name="Text Box 15"/>
          <p:cNvSpPr txBox="1">
            <a:spLocks noChangeArrowheads="1"/>
          </p:cNvSpPr>
          <p:nvPr/>
        </p:nvSpPr>
        <p:spPr bwMode="auto">
          <a:xfrm>
            <a:off x="985838" y="2670175"/>
            <a:ext cx="38258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024" tIns="45512" rIns="91024" bIns="45512">
            <a:spAutoFit/>
          </a:bodyPr>
          <a:lstStyle/>
          <a:p>
            <a:pPr algn="ctr" defTabSz="965200" eaLnBrk="0" hangingPunct="0"/>
            <a:r>
              <a:rPr lang="en-GB" sz="1400">
                <a:solidFill>
                  <a:srgbClr val="FFFFFF"/>
                </a:solidFill>
              </a:rPr>
              <a:t>28</a:t>
            </a:r>
          </a:p>
        </p:txBody>
      </p:sp>
      <p:sp>
        <p:nvSpPr>
          <p:cNvPr id="148496" name="Text Box 16"/>
          <p:cNvSpPr txBox="1">
            <a:spLocks noChangeArrowheads="1"/>
          </p:cNvSpPr>
          <p:nvPr/>
        </p:nvSpPr>
        <p:spPr bwMode="auto">
          <a:xfrm>
            <a:off x="985838" y="2360613"/>
            <a:ext cx="38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024" tIns="45512" rIns="91024" bIns="45512">
            <a:spAutoFit/>
          </a:bodyPr>
          <a:lstStyle/>
          <a:p>
            <a:pPr algn="ctr" defTabSz="965200" eaLnBrk="0" hangingPunct="0"/>
            <a:r>
              <a:rPr lang="en-GB" sz="1400">
                <a:solidFill>
                  <a:srgbClr val="FFFFFF"/>
                </a:solidFill>
              </a:rPr>
              <a:t>32</a:t>
            </a:r>
          </a:p>
        </p:txBody>
      </p:sp>
      <p:sp>
        <p:nvSpPr>
          <p:cNvPr id="148497" name="Text Box 17"/>
          <p:cNvSpPr txBox="1">
            <a:spLocks noChangeArrowheads="1"/>
          </p:cNvSpPr>
          <p:nvPr/>
        </p:nvSpPr>
        <p:spPr bwMode="auto">
          <a:xfrm>
            <a:off x="985838" y="2062163"/>
            <a:ext cx="3825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024" tIns="45512" rIns="91024" bIns="45512">
            <a:spAutoFit/>
          </a:bodyPr>
          <a:lstStyle/>
          <a:p>
            <a:pPr algn="ctr" defTabSz="965200" eaLnBrk="0" hangingPunct="0"/>
            <a:r>
              <a:rPr lang="en-GB" sz="1400">
                <a:solidFill>
                  <a:srgbClr val="FFFFFF"/>
                </a:solidFill>
              </a:rPr>
              <a:t>36</a:t>
            </a:r>
          </a:p>
        </p:txBody>
      </p:sp>
      <p:sp>
        <p:nvSpPr>
          <p:cNvPr id="148498" name="Text Box 18"/>
          <p:cNvSpPr txBox="1">
            <a:spLocks noChangeArrowheads="1"/>
          </p:cNvSpPr>
          <p:nvPr/>
        </p:nvSpPr>
        <p:spPr bwMode="auto">
          <a:xfrm>
            <a:off x="985838" y="1760538"/>
            <a:ext cx="38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024" tIns="45512" rIns="91024" bIns="45512">
            <a:spAutoFit/>
          </a:bodyPr>
          <a:lstStyle/>
          <a:p>
            <a:pPr algn="ctr" defTabSz="965200" eaLnBrk="0" hangingPunct="0"/>
            <a:r>
              <a:rPr lang="en-GB" sz="1400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148499" name="Text Box 19"/>
          <p:cNvSpPr txBox="1">
            <a:spLocks noChangeArrowheads="1"/>
          </p:cNvSpPr>
          <p:nvPr/>
        </p:nvSpPr>
        <p:spPr bwMode="auto">
          <a:xfrm>
            <a:off x="985838" y="1458913"/>
            <a:ext cx="3825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024" tIns="45512" rIns="91024" bIns="45512">
            <a:spAutoFit/>
          </a:bodyPr>
          <a:lstStyle/>
          <a:p>
            <a:pPr algn="ctr" defTabSz="965200" eaLnBrk="0" hangingPunct="0"/>
            <a:r>
              <a:rPr lang="en-GB" sz="1400">
                <a:solidFill>
                  <a:srgbClr val="FFFFFF"/>
                </a:solidFill>
              </a:rPr>
              <a:t>44</a:t>
            </a:r>
          </a:p>
        </p:txBody>
      </p:sp>
      <p:sp>
        <p:nvSpPr>
          <p:cNvPr id="148500" name="Text Box 20"/>
          <p:cNvSpPr txBox="1">
            <a:spLocks noChangeArrowheads="1"/>
          </p:cNvSpPr>
          <p:nvPr/>
        </p:nvSpPr>
        <p:spPr bwMode="auto">
          <a:xfrm rot="-5400000">
            <a:off x="-378619" y="3215482"/>
            <a:ext cx="2170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024" tIns="45512" rIns="91024" bIns="45512">
            <a:spAutoFit/>
          </a:bodyPr>
          <a:lstStyle/>
          <a:p>
            <a:pPr algn="ctr" defTabSz="965200" eaLnBrk="0" hangingPunct="0"/>
            <a:r>
              <a:rPr lang="en-GB" sz="1400" b="1">
                <a:solidFill>
                  <a:srgbClr val="FFFFFF"/>
                </a:solidFill>
              </a:rPr>
              <a:t>Probability of Event (%)</a:t>
            </a:r>
          </a:p>
        </p:txBody>
      </p:sp>
      <p:sp>
        <p:nvSpPr>
          <p:cNvPr id="148501" name="Text Box 21"/>
          <p:cNvSpPr txBox="1">
            <a:spLocks noChangeArrowheads="1"/>
          </p:cNvSpPr>
          <p:nvPr/>
        </p:nvSpPr>
        <p:spPr bwMode="auto">
          <a:xfrm>
            <a:off x="3641725" y="5715000"/>
            <a:ext cx="2071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024" tIns="45512" rIns="91024" bIns="45512">
            <a:spAutoFit/>
          </a:bodyPr>
          <a:lstStyle/>
          <a:p>
            <a:pPr algn="ctr" defTabSz="965200" eaLnBrk="0" hangingPunct="0"/>
            <a:r>
              <a:rPr lang="en-GB" sz="1400" b="1">
                <a:solidFill>
                  <a:srgbClr val="FFFFFF"/>
                </a:solidFill>
              </a:rPr>
              <a:t>Time to Event (Weeks)</a:t>
            </a:r>
          </a:p>
        </p:txBody>
      </p:sp>
      <p:sp>
        <p:nvSpPr>
          <p:cNvPr id="148502" name="Text Box 23"/>
          <p:cNvSpPr txBox="1">
            <a:spLocks noChangeArrowheads="1"/>
          </p:cNvSpPr>
          <p:nvPr/>
        </p:nvSpPr>
        <p:spPr bwMode="auto">
          <a:xfrm>
            <a:off x="1416050" y="4938713"/>
            <a:ext cx="7419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24" tIns="45512" rIns="91024" bIns="45512">
            <a:spAutoFit/>
          </a:bodyPr>
          <a:lstStyle/>
          <a:p>
            <a:pPr defTabSz="965200" eaLnBrk="0" hangingPunct="0">
              <a:tabLst>
                <a:tab pos="123825" algn="ctr"/>
                <a:tab pos="782638" algn="ctr"/>
                <a:tab pos="1465263" algn="ctr"/>
                <a:tab pos="2133600" algn="ctr"/>
                <a:tab pos="2832100" algn="ctr"/>
                <a:tab pos="3489325" algn="ctr"/>
                <a:tab pos="4164013" algn="ctr"/>
                <a:tab pos="4846638" algn="ctr"/>
                <a:tab pos="5521325" algn="ctr"/>
                <a:tab pos="5975350" algn="l"/>
              </a:tabLst>
            </a:pPr>
            <a:r>
              <a:rPr lang="en-GB" sz="1200">
                <a:solidFill>
                  <a:srgbClr val="FFFFFF"/>
                </a:solidFill>
              </a:rPr>
              <a:t>	656	560	531	510	494	476	456	445	160	SFC 50/500</a:t>
            </a:r>
          </a:p>
          <a:p>
            <a:pPr defTabSz="965200" eaLnBrk="0" hangingPunct="0">
              <a:tabLst>
                <a:tab pos="123825" algn="ctr"/>
                <a:tab pos="782638" algn="ctr"/>
                <a:tab pos="1465263" algn="ctr"/>
                <a:tab pos="2133600" algn="ctr"/>
                <a:tab pos="2832100" algn="ctr"/>
                <a:tab pos="3489325" algn="ctr"/>
                <a:tab pos="4164013" algn="ctr"/>
                <a:tab pos="4846638" algn="ctr"/>
                <a:tab pos="5521325" algn="ctr"/>
                <a:tab pos="5975350" algn="l"/>
              </a:tabLst>
            </a:pPr>
            <a:r>
              <a:rPr lang="en-US" sz="1200">
                <a:solidFill>
                  <a:srgbClr val="FFFFFF"/>
                </a:solidFill>
              </a:rPr>
              <a:t>663	547	501	474	450	434	415	397	140	TIO 18</a:t>
            </a:r>
            <a:endParaRPr lang="en-GB" sz="1200">
              <a:solidFill>
                <a:srgbClr val="FFFFFF"/>
              </a:solidFill>
            </a:endParaRPr>
          </a:p>
        </p:txBody>
      </p:sp>
      <p:grpSp>
        <p:nvGrpSpPr>
          <p:cNvPr id="148503" name="Group 24"/>
          <p:cNvGrpSpPr>
            <a:grpSpLocks/>
          </p:cNvGrpSpPr>
          <p:nvPr/>
        </p:nvGrpSpPr>
        <p:grpSpPr bwMode="auto">
          <a:xfrm>
            <a:off x="1328738" y="1465263"/>
            <a:ext cx="6999287" cy="4000500"/>
            <a:chOff x="918" y="788"/>
            <a:chExt cx="4409" cy="2520"/>
          </a:xfrm>
        </p:grpSpPr>
        <p:sp>
          <p:nvSpPr>
            <p:cNvPr id="148576" name="Line 25"/>
            <p:cNvSpPr>
              <a:spLocks noChangeShapeType="1"/>
            </p:cNvSpPr>
            <p:nvPr/>
          </p:nvSpPr>
          <p:spPr bwMode="auto">
            <a:xfrm>
              <a:off x="975" y="876"/>
              <a:ext cx="0" cy="23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77" name="Line 26"/>
            <p:cNvSpPr>
              <a:spLocks noChangeShapeType="1"/>
            </p:cNvSpPr>
            <p:nvPr/>
          </p:nvSpPr>
          <p:spPr bwMode="auto">
            <a:xfrm rot="5400000">
              <a:off x="2821" y="1393"/>
              <a:ext cx="0" cy="37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78" name="Line 27"/>
            <p:cNvSpPr>
              <a:spLocks noChangeShapeType="1"/>
            </p:cNvSpPr>
            <p:nvPr/>
          </p:nvSpPr>
          <p:spPr bwMode="auto">
            <a:xfrm>
              <a:off x="1109" y="3248"/>
              <a:ext cx="0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79" name="Line 28"/>
            <p:cNvSpPr>
              <a:spLocks noChangeShapeType="1"/>
            </p:cNvSpPr>
            <p:nvPr/>
          </p:nvSpPr>
          <p:spPr bwMode="auto">
            <a:xfrm>
              <a:off x="1532" y="3248"/>
              <a:ext cx="0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80" name="Line 29"/>
            <p:cNvSpPr>
              <a:spLocks noChangeShapeType="1"/>
            </p:cNvSpPr>
            <p:nvPr/>
          </p:nvSpPr>
          <p:spPr bwMode="auto">
            <a:xfrm>
              <a:off x="1961" y="3248"/>
              <a:ext cx="0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81" name="Line 30"/>
            <p:cNvSpPr>
              <a:spLocks noChangeShapeType="1"/>
            </p:cNvSpPr>
            <p:nvPr/>
          </p:nvSpPr>
          <p:spPr bwMode="auto">
            <a:xfrm>
              <a:off x="2387" y="3248"/>
              <a:ext cx="0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82" name="Line 31"/>
            <p:cNvSpPr>
              <a:spLocks noChangeShapeType="1"/>
            </p:cNvSpPr>
            <p:nvPr/>
          </p:nvSpPr>
          <p:spPr bwMode="auto">
            <a:xfrm>
              <a:off x="2817" y="3248"/>
              <a:ext cx="0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83" name="Line 32"/>
            <p:cNvSpPr>
              <a:spLocks noChangeShapeType="1"/>
            </p:cNvSpPr>
            <p:nvPr/>
          </p:nvSpPr>
          <p:spPr bwMode="auto">
            <a:xfrm>
              <a:off x="3243" y="3248"/>
              <a:ext cx="0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84" name="Line 33"/>
            <p:cNvSpPr>
              <a:spLocks noChangeShapeType="1"/>
            </p:cNvSpPr>
            <p:nvPr/>
          </p:nvSpPr>
          <p:spPr bwMode="auto">
            <a:xfrm>
              <a:off x="3669" y="3248"/>
              <a:ext cx="0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85" name="Line 34"/>
            <p:cNvSpPr>
              <a:spLocks noChangeShapeType="1"/>
            </p:cNvSpPr>
            <p:nvPr/>
          </p:nvSpPr>
          <p:spPr bwMode="auto">
            <a:xfrm>
              <a:off x="4096" y="3248"/>
              <a:ext cx="0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86" name="Line 35"/>
            <p:cNvSpPr>
              <a:spLocks noChangeShapeType="1"/>
            </p:cNvSpPr>
            <p:nvPr/>
          </p:nvSpPr>
          <p:spPr bwMode="auto">
            <a:xfrm>
              <a:off x="4523" y="3248"/>
              <a:ext cx="0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87" name="Line 36"/>
            <p:cNvSpPr>
              <a:spLocks noChangeShapeType="1"/>
            </p:cNvSpPr>
            <p:nvPr/>
          </p:nvSpPr>
          <p:spPr bwMode="auto">
            <a:xfrm rot="5400000">
              <a:off x="948" y="2944"/>
              <a:ext cx="0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88" name="Line 37"/>
            <p:cNvSpPr>
              <a:spLocks noChangeShapeType="1"/>
            </p:cNvSpPr>
            <p:nvPr/>
          </p:nvSpPr>
          <p:spPr bwMode="auto">
            <a:xfrm rot="5400000">
              <a:off x="948" y="2754"/>
              <a:ext cx="0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89" name="Line 38"/>
            <p:cNvSpPr>
              <a:spLocks noChangeShapeType="1"/>
            </p:cNvSpPr>
            <p:nvPr/>
          </p:nvSpPr>
          <p:spPr bwMode="auto">
            <a:xfrm rot="5400000">
              <a:off x="948" y="2564"/>
              <a:ext cx="0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90" name="Line 39"/>
            <p:cNvSpPr>
              <a:spLocks noChangeShapeType="1"/>
            </p:cNvSpPr>
            <p:nvPr/>
          </p:nvSpPr>
          <p:spPr bwMode="auto">
            <a:xfrm rot="5400000">
              <a:off x="948" y="2381"/>
              <a:ext cx="0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91" name="Line 40"/>
            <p:cNvSpPr>
              <a:spLocks noChangeShapeType="1"/>
            </p:cNvSpPr>
            <p:nvPr/>
          </p:nvSpPr>
          <p:spPr bwMode="auto">
            <a:xfrm rot="5400000">
              <a:off x="948" y="2183"/>
              <a:ext cx="0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92" name="Line 41"/>
            <p:cNvSpPr>
              <a:spLocks noChangeShapeType="1"/>
            </p:cNvSpPr>
            <p:nvPr/>
          </p:nvSpPr>
          <p:spPr bwMode="auto">
            <a:xfrm rot="5400000">
              <a:off x="948" y="1991"/>
              <a:ext cx="0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93" name="Line 42"/>
            <p:cNvSpPr>
              <a:spLocks noChangeShapeType="1"/>
            </p:cNvSpPr>
            <p:nvPr/>
          </p:nvSpPr>
          <p:spPr bwMode="auto">
            <a:xfrm rot="5400000">
              <a:off x="948" y="1805"/>
              <a:ext cx="0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94" name="Line 43"/>
            <p:cNvSpPr>
              <a:spLocks noChangeShapeType="1"/>
            </p:cNvSpPr>
            <p:nvPr/>
          </p:nvSpPr>
          <p:spPr bwMode="auto">
            <a:xfrm rot="5400000">
              <a:off x="948" y="1615"/>
              <a:ext cx="0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95" name="Line 44"/>
            <p:cNvSpPr>
              <a:spLocks noChangeShapeType="1"/>
            </p:cNvSpPr>
            <p:nvPr/>
          </p:nvSpPr>
          <p:spPr bwMode="auto">
            <a:xfrm rot="5400000">
              <a:off x="948" y="1427"/>
              <a:ext cx="0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96" name="Line 45"/>
            <p:cNvSpPr>
              <a:spLocks noChangeShapeType="1"/>
            </p:cNvSpPr>
            <p:nvPr/>
          </p:nvSpPr>
          <p:spPr bwMode="auto">
            <a:xfrm rot="5400000">
              <a:off x="948" y="1234"/>
              <a:ext cx="0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97" name="Line 46"/>
            <p:cNvSpPr>
              <a:spLocks noChangeShapeType="1"/>
            </p:cNvSpPr>
            <p:nvPr/>
          </p:nvSpPr>
          <p:spPr bwMode="auto">
            <a:xfrm rot="5400000">
              <a:off x="948" y="1043"/>
              <a:ext cx="0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98" name="Line 47"/>
            <p:cNvSpPr>
              <a:spLocks noChangeShapeType="1"/>
            </p:cNvSpPr>
            <p:nvPr/>
          </p:nvSpPr>
          <p:spPr bwMode="auto">
            <a:xfrm rot="5400000">
              <a:off x="948" y="851"/>
              <a:ext cx="0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99" name="Line 48"/>
            <p:cNvSpPr>
              <a:spLocks noChangeShapeType="1"/>
            </p:cNvSpPr>
            <p:nvPr/>
          </p:nvSpPr>
          <p:spPr bwMode="auto">
            <a:xfrm>
              <a:off x="971" y="788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600" name="Line 49"/>
            <p:cNvSpPr>
              <a:spLocks noChangeShapeType="1"/>
            </p:cNvSpPr>
            <p:nvPr/>
          </p:nvSpPr>
          <p:spPr bwMode="auto">
            <a:xfrm>
              <a:off x="971" y="2975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601" name="Line 50"/>
            <p:cNvSpPr>
              <a:spLocks noChangeShapeType="1"/>
            </p:cNvSpPr>
            <p:nvPr/>
          </p:nvSpPr>
          <p:spPr bwMode="auto">
            <a:xfrm>
              <a:off x="971" y="2785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602" name="Line 51"/>
            <p:cNvSpPr>
              <a:spLocks noChangeShapeType="1"/>
            </p:cNvSpPr>
            <p:nvPr/>
          </p:nvSpPr>
          <p:spPr bwMode="auto">
            <a:xfrm>
              <a:off x="971" y="2594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603" name="Line 52"/>
            <p:cNvSpPr>
              <a:spLocks noChangeShapeType="1"/>
            </p:cNvSpPr>
            <p:nvPr/>
          </p:nvSpPr>
          <p:spPr bwMode="auto">
            <a:xfrm>
              <a:off x="971" y="2403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604" name="Line 53"/>
            <p:cNvSpPr>
              <a:spLocks noChangeShapeType="1"/>
            </p:cNvSpPr>
            <p:nvPr/>
          </p:nvSpPr>
          <p:spPr bwMode="auto">
            <a:xfrm>
              <a:off x="971" y="2213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605" name="Line 54"/>
            <p:cNvSpPr>
              <a:spLocks noChangeShapeType="1"/>
            </p:cNvSpPr>
            <p:nvPr/>
          </p:nvSpPr>
          <p:spPr bwMode="auto">
            <a:xfrm>
              <a:off x="971" y="2022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606" name="Line 55"/>
            <p:cNvSpPr>
              <a:spLocks noChangeShapeType="1"/>
            </p:cNvSpPr>
            <p:nvPr/>
          </p:nvSpPr>
          <p:spPr bwMode="auto">
            <a:xfrm>
              <a:off x="971" y="1832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607" name="Line 56"/>
            <p:cNvSpPr>
              <a:spLocks noChangeShapeType="1"/>
            </p:cNvSpPr>
            <p:nvPr/>
          </p:nvSpPr>
          <p:spPr bwMode="auto">
            <a:xfrm>
              <a:off x="971" y="1640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608" name="Line 57"/>
            <p:cNvSpPr>
              <a:spLocks noChangeShapeType="1"/>
            </p:cNvSpPr>
            <p:nvPr/>
          </p:nvSpPr>
          <p:spPr bwMode="auto">
            <a:xfrm>
              <a:off x="971" y="1450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609" name="Line 58"/>
            <p:cNvSpPr>
              <a:spLocks noChangeShapeType="1"/>
            </p:cNvSpPr>
            <p:nvPr/>
          </p:nvSpPr>
          <p:spPr bwMode="auto">
            <a:xfrm>
              <a:off x="971" y="1260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610" name="Line 59"/>
            <p:cNvSpPr>
              <a:spLocks noChangeShapeType="1"/>
            </p:cNvSpPr>
            <p:nvPr/>
          </p:nvSpPr>
          <p:spPr bwMode="auto">
            <a:xfrm>
              <a:off x="971" y="1069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611" name="Line 60"/>
            <p:cNvSpPr>
              <a:spLocks noChangeShapeType="1"/>
            </p:cNvSpPr>
            <p:nvPr/>
          </p:nvSpPr>
          <p:spPr bwMode="auto">
            <a:xfrm>
              <a:off x="971" y="878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612" name="Line 61"/>
            <p:cNvSpPr>
              <a:spLocks noChangeShapeType="1"/>
            </p:cNvSpPr>
            <p:nvPr/>
          </p:nvSpPr>
          <p:spPr bwMode="auto">
            <a:xfrm>
              <a:off x="5326" y="3245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613" name="Line 62"/>
            <p:cNvSpPr>
              <a:spLocks noChangeShapeType="1"/>
            </p:cNvSpPr>
            <p:nvPr/>
          </p:nvSpPr>
          <p:spPr bwMode="auto">
            <a:xfrm>
              <a:off x="1107" y="3244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614" name="Line 63"/>
            <p:cNvSpPr>
              <a:spLocks noChangeShapeType="1"/>
            </p:cNvSpPr>
            <p:nvPr/>
          </p:nvSpPr>
          <p:spPr bwMode="auto">
            <a:xfrm>
              <a:off x="1534" y="3244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615" name="Line 64"/>
            <p:cNvSpPr>
              <a:spLocks noChangeShapeType="1"/>
            </p:cNvSpPr>
            <p:nvPr/>
          </p:nvSpPr>
          <p:spPr bwMode="auto">
            <a:xfrm>
              <a:off x="1961" y="3244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616" name="Line 65"/>
            <p:cNvSpPr>
              <a:spLocks noChangeShapeType="1"/>
            </p:cNvSpPr>
            <p:nvPr/>
          </p:nvSpPr>
          <p:spPr bwMode="auto">
            <a:xfrm>
              <a:off x="2387" y="3244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617" name="Line 66"/>
            <p:cNvSpPr>
              <a:spLocks noChangeShapeType="1"/>
            </p:cNvSpPr>
            <p:nvPr/>
          </p:nvSpPr>
          <p:spPr bwMode="auto">
            <a:xfrm>
              <a:off x="2814" y="3244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618" name="Line 67"/>
            <p:cNvSpPr>
              <a:spLocks noChangeShapeType="1"/>
            </p:cNvSpPr>
            <p:nvPr/>
          </p:nvSpPr>
          <p:spPr bwMode="auto">
            <a:xfrm>
              <a:off x="3241" y="3244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619" name="Line 68"/>
            <p:cNvSpPr>
              <a:spLocks noChangeShapeType="1"/>
            </p:cNvSpPr>
            <p:nvPr/>
          </p:nvSpPr>
          <p:spPr bwMode="auto">
            <a:xfrm>
              <a:off x="3668" y="3244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620" name="Line 69"/>
            <p:cNvSpPr>
              <a:spLocks noChangeShapeType="1"/>
            </p:cNvSpPr>
            <p:nvPr/>
          </p:nvSpPr>
          <p:spPr bwMode="auto">
            <a:xfrm>
              <a:off x="4095" y="3244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621" name="Line 70"/>
            <p:cNvSpPr>
              <a:spLocks noChangeShapeType="1"/>
            </p:cNvSpPr>
            <p:nvPr/>
          </p:nvSpPr>
          <p:spPr bwMode="auto">
            <a:xfrm>
              <a:off x="4521" y="3244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48504" name="Freeform 71"/>
          <p:cNvSpPr>
            <a:spLocks/>
          </p:cNvSpPr>
          <p:nvPr/>
        </p:nvSpPr>
        <p:spPr bwMode="auto">
          <a:xfrm>
            <a:off x="1635125" y="2349500"/>
            <a:ext cx="5405438" cy="2616200"/>
          </a:xfrm>
          <a:custGeom>
            <a:avLst/>
            <a:gdLst>
              <a:gd name="T0" fmla="*/ 2147483647 w 3405"/>
              <a:gd name="T1" fmla="*/ 2147483647 h 1649"/>
              <a:gd name="T2" fmla="*/ 2147483647 w 3405"/>
              <a:gd name="T3" fmla="*/ 2147483647 h 1649"/>
              <a:gd name="T4" fmla="*/ 2147483647 w 3405"/>
              <a:gd name="T5" fmla="*/ 2147483647 h 1649"/>
              <a:gd name="T6" fmla="*/ 2147483647 w 3405"/>
              <a:gd name="T7" fmla="*/ 2147483647 h 1649"/>
              <a:gd name="T8" fmla="*/ 2147483647 w 3405"/>
              <a:gd name="T9" fmla="*/ 2147483647 h 1649"/>
              <a:gd name="T10" fmla="*/ 2147483647 w 3405"/>
              <a:gd name="T11" fmla="*/ 2147483647 h 1649"/>
              <a:gd name="T12" fmla="*/ 2147483647 w 3405"/>
              <a:gd name="T13" fmla="*/ 2147483647 h 1649"/>
              <a:gd name="T14" fmla="*/ 2147483647 w 3405"/>
              <a:gd name="T15" fmla="*/ 2147483647 h 1649"/>
              <a:gd name="T16" fmla="*/ 2147483647 w 3405"/>
              <a:gd name="T17" fmla="*/ 2147483647 h 1649"/>
              <a:gd name="T18" fmla="*/ 2147483647 w 3405"/>
              <a:gd name="T19" fmla="*/ 2147483647 h 1649"/>
              <a:gd name="T20" fmla="*/ 2147483647 w 3405"/>
              <a:gd name="T21" fmla="*/ 2147483647 h 1649"/>
              <a:gd name="T22" fmla="*/ 2147483647 w 3405"/>
              <a:gd name="T23" fmla="*/ 2147483647 h 1649"/>
              <a:gd name="T24" fmla="*/ 2147483647 w 3405"/>
              <a:gd name="T25" fmla="*/ 2147483647 h 1649"/>
              <a:gd name="T26" fmla="*/ 2147483647 w 3405"/>
              <a:gd name="T27" fmla="*/ 2147483647 h 1649"/>
              <a:gd name="T28" fmla="*/ 2147483647 w 3405"/>
              <a:gd name="T29" fmla="*/ 2147483647 h 1649"/>
              <a:gd name="T30" fmla="*/ 2147483647 w 3405"/>
              <a:gd name="T31" fmla="*/ 2147483647 h 1649"/>
              <a:gd name="T32" fmla="*/ 2147483647 w 3405"/>
              <a:gd name="T33" fmla="*/ 2147483647 h 1649"/>
              <a:gd name="T34" fmla="*/ 2147483647 w 3405"/>
              <a:gd name="T35" fmla="*/ 2147483647 h 1649"/>
              <a:gd name="T36" fmla="*/ 2147483647 w 3405"/>
              <a:gd name="T37" fmla="*/ 2147483647 h 1649"/>
              <a:gd name="T38" fmla="*/ 2147483647 w 3405"/>
              <a:gd name="T39" fmla="*/ 2147483647 h 1649"/>
              <a:gd name="T40" fmla="*/ 2147483647 w 3405"/>
              <a:gd name="T41" fmla="*/ 2147483647 h 1649"/>
              <a:gd name="T42" fmla="*/ 2147483647 w 3405"/>
              <a:gd name="T43" fmla="*/ 2147483647 h 1649"/>
              <a:gd name="T44" fmla="*/ 2147483647 w 3405"/>
              <a:gd name="T45" fmla="*/ 2147483647 h 1649"/>
              <a:gd name="T46" fmla="*/ 2147483647 w 3405"/>
              <a:gd name="T47" fmla="*/ 2147483647 h 1649"/>
              <a:gd name="T48" fmla="*/ 2147483647 w 3405"/>
              <a:gd name="T49" fmla="*/ 2147483647 h 1649"/>
              <a:gd name="T50" fmla="*/ 2147483647 w 3405"/>
              <a:gd name="T51" fmla="*/ 2147483647 h 1649"/>
              <a:gd name="T52" fmla="*/ 2147483647 w 3405"/>
              <a:gd name="T53" fmla="*/ 2147483647 h 1649"/>
              <a:gd name="T54" fmla="*/ 2147483647 w 3405"/>
              <a:gd name="T55" fmla="*/ 2147483647 h 1649"/>
              <a:gd name="T56" fmla="*/ 2147483647 w 3405"/>
              <a:gd name="T57" fmla="*/ 2147483647 h 1649"/>
              <a:gd name="T58" fmla="*/ 2147483647 w 3405"/>
              <a:gd name="T59" fmla="*/ 2147483647 h 1649"/>
              <a:gd name="T60" fmla="*/ 2147483647 w 3405"/>
              <a:gd name="T61" fmla="*/ 2147483647 h 1649"/>
              <a:gd name="T62" fmla="*/ 2147483647 w 3405"/>
              <a:gd name="T63" fmla="*/ 2147483647 h 1649"/>
              <a:gd name="T64" fmla="*/ 2147483647 w 3405"/>
              <a:gd name="T65" fmla="*/ 2147483647 h 1649"/>
              <a:gd name="T66" fmla="*/ 2147483647 w 3405"/>
              <a:gd name="T67" fmla="*/ 2147483647 h 1649"/>
              <a:gd name="T68" fmla="*/ 2147483647 w 3405"/>
              <a:gd name="T69" fmla="*/ 2147483647 h 1649"/>
              <a:gd name="T70" fmla="*/ 2147483647 w 3405"/>
              <a:gd name="T71" fmla="*/ 2147483647 h 1649"/>
              <a:gd name="T72" fmla="*/ 2147483647 w 3405"/>
              <a:gd name="T73" fmla="*/ 2147483647 h 1649"/>
              <a:gd name="T74" fmla="*/ 2147483647 w 3405"/>
              <a:gd name="T75" fmla="*/ 2147483647 h 1649"/>
              <a:gd name="T76" fmla="*/ 2147483647 w 3405"/>
              <a:gd name="T77" fmla="*/ 2147483647 h 1649"/>
              <a:gd name="T78" fmla="*/ 2147483647 w 3405"/>
              <a:gd name="T79" fmla="*/ 2147483647 h 1649"/>
              <a:gd name="T80" fmla="*/ 2147483647 w 3405"/>
              <a:gd name="T81" fmla="*/ 2147483647 h 1649"/>
              <a:gd name="T82" fmla="*/ 2147483647 w 3405"/>
              <a:gd name="T83" fmla="*/ 2147483647 h 1649"/>
              <a:gd name="T84" fmla="*/ 2147483647 w 3405"/>
              <a:gd name="T85" fmla="*/ 2147483647 h 1649"/>
              <a:gd name="T86" fmla="*/ 2147483647 w 3405"/>
              <a:gd name="T87" fmla="*/ 2147483647 h 1649"/>
              <a:gd name="T88" fmla="*/ 2147483647 w 3405"/>
              <a:gd name="T89" fmla="*/ 2147483647 h 1649"/>
              <a:gd name="T90" fmla="*/ 2147483647 w 3405"/>
              <a:gd name="T91" fmla="*/ 2147483647 h 1649"/>
              <a:gd name="T92" fmla="*/ 2147483647 w 3405"/>
              <a:gd name="T93" fmla="*/ 2147483647 h 1649"/>
              <a:gd name="T94" fmla="*/ 2147483647 w 3405"/>
              <a:gd name="T95" fmla="*/ 2147483647 h 1649"/>
              <a:gd name="T96" fmla="*/ 2147483647 w 3405"/>
              <a:gd name="T97" fmla="*/ 2147483647 h 1649"/>
              <a:gd name="T98" fmla="*/ 2147483647 w 3405"/>
              <a:gd name="T99" fmla="*/ 2147483647 h 1649"/>
              <a:gd name="T100" fmla="*/ 2147483647 w 3405"/>
              <a:gd name="T101" fmla="*/ 2147483647 h 1649"/>
              <a:gd name="T102" fmla="*/ 2147483647 w 3405"/>
              <a:gd name="T103" fmla="*/ 2147483647 h 1649"/>
              <a:gd name="T104" fmla="*/ 2147483647 w 3405"/>
              <a:gd name="T105" fmla="*/ 2147483647 h 1649"/>
              <a:gd name="T106" fmla="*/ 2147483647 w 3405"/>
              <a:gd name="T107" fmla="*/ 2147483647 h 1649"/>
              <a:gd name="T108" fmla="*/ 2147483647 w 3405"/>
              <a:gd name="T109" fmla="*/ 2147483647 h 1649"/>
              <a:gd name="T110" fmla="*/ 2147483647 w 3405"/>
              <a:gd name="T111" fmla="*/ 2147483647 h 1649"/>
              <a:gd name="T112" fmla="*/ 2147483647 w 3405"/>
              <a:gd name="T113" fmla="*/ 2147483647 h 1649"/>
              <a:gd name="T114" fmla="*/ 2147483647 w 3405"/>
              <a:gd name="T115" fmla="*/ 2147483647 h 1649"/>
              <a:gd name="T116" fmla="*/ 2147483647 w 3405"/>
              <a:gd name="T117" fmla="*/ 2147483647 h 1649"/>
              <a:gd name="T118" fmla="*/ 2147483647 w 3405"/>
              <a:gd name="T119" fmla="*/ 2147483647 h 1649"/>
              <a:gd name="T120" fmla="*/ 2147483647 w 3405"/>
              <a:gd name="T121" fmla="*/ 2147483647 h 1649"/>
              <a:gd name="T122" fmla="*/ 2147483647 w 3405"/>
              <a:gd name="T123" fmla="*/ 2147483647 h 164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405"/>
              <a:gd name="T187" fmla="*/ 0 h 1649"/>
              <a:gd name="T188" fmla="*/ 3405 w 3405"/>
              <a:gd name="T189" fmla="*/ 1649 h 164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405" h="1649">
                <a:moveTo>
                  <a:pt x="0" y="1649"/>
                </a:moveTo>
                <a:lnTo>
                  <a:pt x="0" y="1630"/>
                </a:lnTo>
                <a:lnTo>
                  <a:pt x="7" y="1628"/>
                </a:lnTo>
                <a:lnTo>
                  <a:pt x="6" y="1622"/>
                </a:lnTo>
                <a:lnTo>
                  <a:pt x="10" y="1619"/>
                </a:lnTo>
                <a:lnTo>
                  <a:pt x="9" y="1607"/>
                </a:lnTo>
                <a:lnTo>
                  <a:pt x="18" y="1607"/>
                </a:lnTo>
                <a:lnTo>
                  <a:pt x="16" y="1594"/>
                </a:lnTo>
                <a:lnTo>
                  <a:pt x="25" y="1592"/>
                </a:lnTo>
                <a:lnTo>
                  <a:pt x="25" y="1586"/>
                </a:lnTo>
                <a:lnTo>
                  <a:pt x="33" y="1586"/>
                </a:lnTo>
                <a:lnTo>
                  <a:pt x="33" y="1580"/>
                </a:lnTo>
                <a:lnTo>
                  <a:pt x="34" y="1558"/>
                </a:lnTo>
                <a:lnTo>
                  <a:pt x="43" y="1556"/>
                </a:lnTo>
                <a:lnTo>
                  <a:pt x="42" y="1537"/>
                </a:lnTo>
                <a:lnTo>
                  <a:pt x="46" y="1534"/>
                </a:lnTo>
                <a:lnTo>
                  <a:pt x="46" y="1514"/>
                </a:lnTo>
                <a:lnTo>
                  <a:pt x="52" y="1514"/>
                </a:lnTo>
                <a:lnTo>
                  <a:pt x="51" y="1471"/>
                </a:lnTo>
                <a:lnTo>
                  <a:pt x="57" y="1469"/>
                </a:lnTo>
                <a:lnTo>
                  <a:pt x="57" y="1435"/>
                </a:lnTo>
                <a:lnTo>
                  <a:pt x="67" y="1433"/>
                </a:lnTo>
                <a:lnTo>
                  <a:pt x="66" y="1420"/>
                </a:lnTo>
                <a:lnTo>
                  <a:pt x="70" y="1417"/>
                </a:lnTo>
                <a:lnTo>
                  <a:pt x="72" y="1393"/>
                </a:lnTo>
                <a:lnTo>
                  <a:pt x="79" y="1396"/>
                </a:lnTo>
                <a:lnTo>
                  <a:pt x="81" y="1370"/>
                </a:lnTo>
                <a:lnTo>
                  <a:pt x="90" y="1367"/>
                </a:lnTo>
                <a:lnTo>
                  <a:pt x="91" y="1363"/>
                </a:lnTo>
                <a:lnTo>
                  <a:pt x="103" y="1363"/>
                </a:lnTo>
                <a:lnTo>
                  <a:pt x="105" y="1352"/>
                </a:lnTo>
                <a:lnTo>
                  <a:pt x="114" y="1352"/>
                </a:lnTo>
                <a:lnTo>
                  <a:pt x="114" y="1340"/>
                </a:lnTo>
                <a:lnTo>
                  <a:pt x="118" y="1337"/>
                </a:lnTo>
                <a:lnTo>
                  <a:pt x="118" y="1325"/>
                </a:lnTo>
                <a:lnTo>
                  <a:pt x="124" y="1324"/>
                </a:lnTo>
                <a:lnTo>
                  <a:pt x="123" y="1318"/>
                </a:lnTo>
                <a:lnTo>
                  <a:pt x="139" y="1316"/>
                </a:lnTo>
                <a:lnTo>
                  <a:pt x="139" y="1310"/>
                </a:lnTo>
                <a:lnTo>
                  <a:pt x="145" y="1309"/>
                </a:lnTo>
                <a:lnTo>
                  <a:pt x="145" y="1301"/>
                </a:lnTo>
                <a:lnTo>
                  <a:pt x="150" y="1298"/>
                </a:lnTo>
                <a:lnTo>
                  <a:pt x="156" y="1297"/>
                </a:lnTo>
                <a:lnTo>
                  <a:pt x="156" y="1280"/>
                </a:lnTo>
                <a:lnTo>
                  <a:pt x="165" y="1280"/>
                </a:lnTo>
                <a:lnTo>
                  <a:pt x="165" y="1268"/>
                </a:lnTo>
                <a:lnTo>
                  <a:pt x="166" y="1267"/>
                </a:lnTo>
                <a:lnTo>
                  <a:pt x="169" y="1261"/>
                </a:lnTo>
                <a:lnTo>
                  <a:pt x="180" y="1261"/>
                </a:lnTo>
                <a:lnTo>
                  <a:pt x="181" y="1253"/>
                </a:lnTo>
                <a:lnTo>
                  <a:pt x="183" y="1244"/>
                </a:lnTo>
                <a:lnTo>
                  <a:pt x="195" y="1243"/>
                </a:lnTo>
                <a:lnTo>
                  <a:pt x="193" y="1237"/>
                </a:lnTo>
                <a:lnTo>
                  <a:pt x="205" y="1237"/>
                </a:lnTo>
                <a:lnTo>
                  <a:pt x="208" y="1217"/>
                </a:lnTo>
                <a:lnTo>
                  <a:pt x="219" y="1215"/>
                </a:lnTo>
                <a:lnTo>
                  <a:pt x="221" y="1202"/>
                </a:lnTo>
                <a:lnTo>
                  <a:pt x="225" y="1200"/>
                </a:lnTo>
                <a:lnTo>
                  <a:pt x="224" y="1188"/>
                </a:lnTo>
                <a:lnTo>
                  <a:pt x="236" y="1170"/>
                </a:lnTo>
                <a:lnTo>
                  <a:pt x="237" y="1152"/>
                </a:lnTo>
                <a:lnTo>
                  <a:pt x="242" y="1152"/>
                </a:lnTo>
                <a:lnTo>
                  <a:pt x="242" y="1120"/>
                </a:lnTo>
                <a:lnTo>
                  <a:pt x="248" y="1119"/>
                </a:lnTo>
                <a:lnTo>
                  <a:pt x="248" y="1083"/>
                </a:lnTo>
                <a:lnTo>
                  <a:pt x="251" y="1084"/>
                </a:lnTo>
                <a:lnTo>
                  <a:pt x="252" y="1066"/>
                </a:lnTo>
                <a:lnTo>
                  <a:pt x="260" y="1060"/>
                </a:lnTo>
                <a:lnTo>
                  <a:pt x="258" y="1050"/>
                </a:lnTo>
                <a:lnTo>
                  <a:pt x="272" y="1048"/>
                </a:lnTo>
                <a:lnTo>
                  <a:pt x="272" y="1033"/>
                </a:lnTo>
                <a:lnTo>
                  <a:pt x="279" y="1033"/>
                </a:lnTo>
                <a:lnTo>
                  <a:pt x="279" y="1021"/>
                </a:lnTo>
                <a:lnTo>
                  <a:pt x="285" y="1021"/>
                </a:lnTo>
                <a:lnTo>
                  <a:pt x="285" y="1011"/>
                </a:lnTo>
                <a:lnTo>
                  <a:pt x="296" y="1011"/>
                </a:lnTo>
                <a:lnTo>
                  <a:pt x="296" y="1005"/>
                </a:lnTo>
                <a:lnTo>
                  <a:pt x="314" y="1005"/>
                </a:lnTo>
                <a:lnTo>
                  <a:pt x="314" y="988"/>
                </a:lnTo>
                <a:lnTo>
                  <a:pt x="326" y="988"/>
                </a:lnTo>
                <a:lnTo>
                  <a:pt x="326" y="982"/>
                </a:lnTo>
                <a:lnTo>
                  <a:pt x="344" y="984"/>
                </a:lnTo>
                <a:lnTo>
                  <a:pt x="347" y="976"/>
                </a:lnTo>
                <a:lnTo>
                  <a:pt x="383" y="976"/>
                </a:lnTo>
                <a:lnTo>
                  <a:pt x="384" y="970"/>
                </a:lnTo>
                <a:lnTo>
                  <a:pt x="386" y="967"/>
                </a:lnTo>
                <a:lnTo>
                  <a:pt x="392" y="961"/>
                </a:lnTo>
                <a:lnTo>
                  <a:pt x="396" y="955"/>
                </a:lnTo>
                <a:lnTo>
                  <a:pt x="419" y="955"/>
                </a:lnTo>
                <a:lnTo>
                  <a:pt x="419" y="949"/>
                </a:lnTo>
                <a:lnTo>
                  <a:pt x="431" y="948"/>
                </a:lnTo>
                <a:lnTo>
                  <a:pt x="431" y="940"/>
                </a:lnTo>
                <a:lnTo>
                  <a:pt x="450" y="942"/>
                </a:lnTo>
                <a:lnTo>
                  <a:pt x="449" y="934"/>
                </a:lnTo>
                <a:lnTo>
                  <a:pt x="497" y="936"/>
                </a:lnTo>
                <a:lnTo>
                  <a:pt x="497" y="922"/>
                </a:lnTo>
                <a:lnTo>
                  <a:pt x="519" y="925"/>
                </a:lnTo>
                <a:lnTo>
                  <a:pt x="518" y="918"/>
                </a:lnTo>
                <a:lnTo>
                  <a:pt x="522" y="916"/>
                </a:lnTo>
                <a:lnTo>
                  <a:pt x="521" y="909"/>
                </a:lnTo>
                <a:lnTo>
                  <a:pt x="581" y="909"/>
                </a:lnTo>
                <a:lnTo>
                  <a:pt x="581" y="895"/>
                </a:lnTo>
                <a:lnTo>
                  <a:pt x="612" y="897"/>
                </a:lnTo>
                <a:lnTo>
                  <a:pt x="614" y="891"/>
                </a:lnTo>
                <a:lnTo>
                  <a:pt x="617" y="883"/>
                </a:lnTo>
                <a:lnTo>
                  <a:pt x="621" y="874"/>
                </a:lnTo>
                <a:lnTo>
                  <a:pt x="627" y="873"/>
                </a:lnTo>
                <a:lnTo>
                  <a:pt x="629" y="865"/>
                </a:lnTo>
                <a:lnTo>
                  <a:pt x="636" y="865"/>
                </a:lnTo>
                <a:lnTo>
                  <a:pt x="639" y="853"/>
                </a:lnTo>
                <a:lnTo>
                  <a:pt x="644" y="850"/>
                </a:lnTo>
                <a:lnTo>
                  <a:pt x="644" y="846"/>
                </a:lnTo>
                <a:lnTo>
                  <a:pt x="672" y="844"/>
                </a:lnTo>
                <a:lnTo>
                  <a:pt x="671" y="829"/>
                </a:lnTo>
                <a:lnTo>
                  <a:pt x="675" y="831"/>
                </a:lnTo>
                <a:lnTo>
                  <a:pt x="677" y="823"/>
                </a:lnTo>
                <a:lnTo>
                  <a:pt x="681" y="820"/>
                </a:lnTo>
                <a:lnTo>
                  <a:pt x="683" y="814"/>
                </a:lnTo>
                <a:lnTo>
                  <a:pt x="686" y="807"/>
                </a:lnTo>
                <a:lnTo>
                  <a:pt x="701" y="808"/>
                </a:lnTo>
                <a:lnTo>
                  <a:pt x="701" y="802"/>
                </a:lnTo>
                <a:lnTo>
                  <a:pt x="711" y="802"/>
                </a:lnTo>
                <a:lnTo>
                  <a:pt x="713" y="793"/>
                </a:lnTo>
                <a:lnTo>
                  <a:pt x="764" y="793"/>
                </a:lnTo>
                <a:lnTo>
                  <a:pt x="764" y="780"/>
                </a:lnTo>
                <a:lnTo>
                  <a:pt x="780" y="780"/>
                </a:lnTo>
                <a:lnTo>
                  <a:pt x="780" y="771"/>
                </a:lnTo>
                <a:lnTo>
                  <a:pt x="789" y="774"/>
                </a:lnTo>
                <a:lnTo>
                  <a:pt x="789" y="763"/>
                </a:lnTo>
                <a:lnTo>
                  <a:pt x="795" y="757"/>
                </a:lnTo>
                <a:lnTo>
                  <a:pt x="824" y="757"/>
                </a:lnTo>
                <a:lnTo>
                  <a:pt x="825" y="735"/>
                </a:lnTo>
                <a:lnTo>
                  <a:pt x="870" y="735"/>
                </a:lnTo>
                <a:lnTo>
                  <a:pt x="870" y="729"/>
                </a:lnTo>
                <a:lnTo>
                  <a:pt x="876" y="729"/>
                </a:lnTo>
                <a:lnTo>
                  <a:pt x="878" y="720"/>
                </a:lnTo>
                <a:lnTo>
                  <a:pt x="905" y="721"/>
                </a:lnTo>
                <a:lnTo>
                  <a:pt x="905" y="715"/>
                </a:lnTo>
                <a:lnTo>
                  <a:pt x="929" y="714"/>
                </a:lnTo>
                <a:lnTo>
                  <a:pt x="929" y="706"/>
                </a:lnTo>
                <a:lnTo>
                  <a:pt x="977" y="706"/>
                </a:lnTo>
                <a:lnTo>
                  <a:pt x="978" y="699"/>
                </a:lnTo>
                <a:lnTo>
                  <a:pt x="984" y="699"/>
                </a:lnTo>
                <a:lnTo>
                  <a:pt x="987" y="693"/>
                </a:lnTo>
                <a:lnTo>
                  <a:pt x="1008" y="691"/>
                </a:lnTo>
                <a:lnTo>
                  <a:pt x="1008" y="684"/>
                </a:lnTo>
                <a:lnTo>
                  <a:pt x="1017" y="684"/>
                </a:lnTo>
                <a:lnTo>
                  <a:pt x="1016" y="678"/>
                </a:lnTo>
                <a:lnTo>
                  <a:pt x="1026" y="678"/>
                </a:lnTo>
                <a:lnTo>
                  <a:pt x="1026" y="672"/>
                </a:lnTo>
                <a:lnTo>
                  <a:pt x="1041" y="672"/>
                </a:lnTo>
                <a:lnTo>
                  <a:pt x="1043" y="664"/>
                </a:lnTo>
                <a:lnTo>
                  <a:pt x="1047" y="658"/>
                </a:lnTo>
                <a:lnTo>
                  <a:pt x="1052" y="648"/>
                </a:lnTo>
                <a:lnTo>
                  <a:pt x="1061" y="649"/>
                </a:lnTo>
                <a:lnTo>
                  <a:pt x="1061" y="643"/>
                </a:lnTo>
                <a:lnTo>
                  <a:pt x="1073" y="643"/>
                </a:lnTo>
                <a:lnTo>
                  <a:pt x="1073" y="627"/>
                </a:lnTo>
                <a:lnTo>
                  <a:pt x="1109" y="627"/>
                </a:lnTo>
                <a:lnTo>
                  <a:pt x="1109" y="619"/>
                </a:lnTo>
                <a:lnTo>
                  <a:pt x="1158" y="619"/>
                </a:lnTo>
                <a:lnTo>
                  <a:pt x="1158" y="613"/>
                </a:lnTo>
                <a:lnTo>
                  <a:pt x="1164" y="612"/>
                </a:lnTo>
                <a:lnTo>
                  <a:pt x="1170" y="610"/>
                </a:lnTo>
                <a:lnTo>
                  <a:pt x="1169" y="606"/>
                </a:lnTo>
                <a:lnTo>
                  <a:pt x="1176" y="606"/>
                </a:lnTo>
                <a:lnTo>
                  <a:pt x="1178" y="601"/>
                </a:lnTo>
                <a:lnTo>
                  <a:pt x="1187" y="597"/>
                </a:lnTo>
                <a:lnTo>
                  <a:pt x="1188" y="591"/>
                </a:lnTo>
                <a:lnTo>
                  <a:pt x="1196" y="591"/>
                </a:lnTo>
                <a:lnTo>
                  <a:pt x="1196" y="583"/>
                </a:lnTo>
                <a:lnTo>
                  <a:pt x="1275" y="583"/>
                </a:lnTo>
                <a:lnTo>
                  <a:pt x="1275" y="570"/>
                </a:lnTo>
                <a:lnTo>
                  <a:pt x="1325" y="570"/>
                </a:lnTo>
                <a:lnTo>
                  <a:pt x="1325" y="562"/>
                </a:lnTo>
                <a:lnTo>
                  <a:pt x="1350" y="562"/>
                </a:lnTo>
                <a:lnTo>
                  <a:pt x="1352" y="553"/>
                </a:lnTo>
                <a:lnTo>
                  <a:pt x="1380" y="553"/>
                </a:lnTo>
                <a:lnTo>
                  <a:pt x="1380" y="547"/>
                </a:lnTo>
                <a:lnTo>
                  <a:pt x="1397" y="547"/>
                </a:lnTo>
                <a:lnTo>
                  <a:pt x="1397" y="540"/>
                </a:lnTo>
                <a:lnTo>
                  <a:pt x="1409" y="540"/>
                </a:lnTo>
                <a:lnTo>
                  <a:pt x="1409" y="531"/>
                </a:lnTo>
                <a:lnTo>
                  <a:pt x="1416" y="531"/>
                </a:lnTo>
                <a:lnTo>
                  <a:pt x="1418" y="523"/>
                </a:lnTo>
                <a:lnTo>
                  <a:pt x="1439" y="525"/>
                </a:lnTo>
                <a:lnTo>
                  <a:pt x="1437" y="517"/>
                </a:lnTo>
                <a:lnTo>
                  <a:pt x="1445" y="508"/>
                </a:lnTo>
                <a:lnTo>
                  <a:pt x="1449" y="502"/>
                </a:lnTo>
                <a:lnTo>
                  <a:pt x="1455" y="502"/>
                </a:lnTo>
                <a:lnTo>
                  <a:pt x="1455" y="496"/>
                </a:lnTo>
                <a:lnTo>
                  <a:pt x="1521" y="496"/>
                </a:lnTo>
                <a:lnTo>
                  <a:pt x="1521" y="487"/>
                </a:lnTo>
                <a:lnTo>
                  <a:pt x="1596" y="487"/>
                </a:lnTo>
                <a:lnTo>
                  <a:pt x="1598" y="483"/>
                </a:lnTo>
                <a:lnTo>
                  <a:pt x="1619" y="483"/>
                </a:lnTo>
                <a:lnTo>
                  <a:pt x="1620" y="477"/>
                </a:lnTo>
                <a:lnTo>
                  <a:pt x="1634" y="475"/>
                </a:lnTo>
                <a:lnTo>
                  <a:pt x="1634" y="468"/>
                </a:lnTo>
                <a:lnTo>
                  <a:pt x="1734" y="469"/>
                </a:lnTo>
                <a:lnTo>
                  <a:pt x="1734" y="460"/>
                </a:lnTo>
                <a:lnTo>
                  <a:pt x="1739" y="460"/>
                </a:lnTo>
                <a:lnTo>
                  <a:pt x="1740" y="453"/>
                </a:lnTo>
                <a:lnTo>
                  <a:pt x="1784" y="453"/>
                </a:lnTo>
                <a:lnTo>
                  <a:pt x="1785" y="445"/>
                </a:lnTo>
                <a:lnTo>
                  <a:pt x="1799" y="447"/>
                </a:lnTo>
                <a:lnTo>
                  <a:pt x="1799" y="438"/>
                </a:lnTo>
                <a:lnTo>
                  <a:pt x="1830" y="438"/>
                </a:lnTo>
                <a:lnTo>
                  <a:pt x="1830" y="424"/>
                </a:lnTo>
                <a:lnTo>
                  <a:pt x="1833" y="417"/>
                </a:lnTo>
                <a:lnTo>
                  <a:pt x="1838" y="414"/>
                </a:lnTo>
                <a:lnTo>
                  <a:pt x="1839" y="400"/>
                </a:lnTo>
                <a:lnTo>
                  <a:pt x="1859" y="403"/>
                </a:lnTo>
                <a:lnTo>
                  <a:pt x="1859" y="394"/>
                </a:lnTo>
                <a:lnTo>
                  <a:pt x="1865" y="393"/>
                </a:lnTo>
                <a:lnTo>
                  <a:pt x="1869" y="385"/>
                </a:lnTo>
                <a:lnTo>
                  <a:pt x="1890" y="385"/>
                </a:lnTo>
                <a:lnTo>
                  <a:pt x="1892" y="379"/>
                </a:lnTo>
                <a:lnTo>
                  <a:pt x="1907" y="379"/>
                </a:lnTo>
                <a:lnTo>
                  <a:pt x="1907" y="372"/>
                </a:lnTo>
                <a:lnTo>
                  <a:pt x="1961" y="372"/>
                </a:lnTo>
                <a:lnTo>
                  <a:pt x="1961" y="363"/>
                </a:lnTo>
                <a:lnTo>
                  <a:pt x="1989" y="364"/>
                </a:lnTo>
                <a:lnTo>
                  <a:pt x="1989" y="355"/>
                </a:lnTo>
                <a:lnTo>
                  <a:pt x="2124" y="355"/>
                </a:lnTo>
                <a:lnTo>
                  <a:pt x="2124" y="346"/>
                </a:lnTo>
                <a:lnTo>
                  <a:pt x="2154" y="343"/>
                </a:lnTo>
                <a:lnTo>
                  <a:pt x="2154" y="337"/>
                </a:lnTo>
                <a:lnTo>
                  <a:pt x="2187" y="337"/>
                </a:lnTo>
                <a:lnTo>
                  <a:pt x="2187" y="330"/>
                </a:lnTo>
                <a:lnTo>
                  <a:pt x="2214" y="330"/>
                </a:lnTo>
                <a:lnTo>
                  <a:pt x="2216" y="322"/>
                </a:lnTo>
                <a:lnTo>
                  <a:pt x="2223" y="321"/>
                </a:lnTo>
                <a:lnTo>
                  <a:pt x="2225" y="315"/>
                </a:lnTo>
                <a:lnTo>
                  <a:pt x="2231" y="315"/>
                </a:lnTo>
                <a:lnTo>
                  <a:pt x="2232" y="307"/>
                </a:lnTo>
                <a:lnTo>
                  <a:pt x="2250" y="307"/>
                </a:lnTo>
                <a:lnTo>
                  <a:pt x="2250" y="301"/>
                </a:lnTo>
                <a:lnTo>
                  <a:pt x="2264" y="300"/>
                </a:lnTo>
                <a:lnTo>
                  <a:pt x="2264" y="291"/>
                </a:lnTo>
                <a:lnTo>
                  <a:pt x="2273" y="291"/>
                </a:lnTo>
                <a:lnTo>
                  <a:pt x="2273" y="283"/>
                </a:lnTo>
                <a:lnTo>
                  <a:pt x="2285" y="283"/>
                </a:lnTo>
                <a:lnTo>
                  <a:pt x="2285" y="270"/>
                </a:lnTo>
                <a:lnTo>
                  <a:pt x="2319" y="271"/>
                </a:lnTo>
                <a:lnTo>
                  <a:pt x="2319" y="265"/>
                </a:lnTo>
                <a:lnTo>
                  <a:pt x="2327" y="265"/>
                </a:lnTo>
                <a:lnTo>
                  <a:pt x="2327" y="256"/>
                </a:lnTo>
                <a:lnTo>
                  <a:pt x="2396" y="256"/>
                </a:lnTo>
                <a:lnTo>
                  <a:pt x="2396" y="250"/>
                </a:lnTo>
                <a:lnTo>
                  <a:pt x="2412" y="250"/>
                </a:lnTo>
                <a:lnTo>
                  <a:pt x="2412" y="243"/>
                </a:lnTo>
                <a:lnTo>
                  <a:pt x="2427" y="241"/>
                </a:lnTo>
                <a:lnTo>
                  <a:pt x="2427" y="234"/>
                </a:lnTo>
                <a:lnTo>
                  <a:pt x="2448" y="234"/>
                </a:lnTo>
                <a:lnTo>
                  <a:pt x="2448" y="228"/>
                </a:lnTo>
                <a:lnTo>
                  <a:pt x="2487" y="228"/>
                </a:lnTo>
                <a:lnTo>
                  <a:pt x="2487" y="220"/>
                </a:lnTo>
                <a:lnTo>
                  <a:pt x="2508" y="219"/>
                </a:lnTo>
                <a:lnTo>
                  <a:pt x="2508" y="211"/>
                </a:lnTo>
                <a:lnTo>
                  <a:pt x="2516" y="213"/>
                </a:lnTo>
                <a:lnTo>
                  <a:pt x="2516" y="205"/>
                </a:lnTo>
                <a:lnTo>
                  <a:pt x="2520" y="202"/>
                </a:lnTo>
                <a:lnTo>
                  <a:pt x="2520" y="198"/>
                </a:lnTo>
                <a:lnTo>
                  <a:pt x="2585" y="198"/>
                </a:lnTo>
                <a:lnTo>
                  <a:pt x="2582" y="183"/>
                </a:lnTo>
                <a:lnTo>
                  <a:pt x="2601" y="184"/>
                </a:lnTo>
                <a:lnTo>
                  <a:pt x="2603" y="177"/>
                </a:lnTo>
                <a:lnTo>
                  <a:pt x="2612" y="175"/>
                </a:lnTo>
                <a:lnTo>
                  <a:pt x="2612" y="172"/>
                </a:lnTo>
                <a:lnTo>
                  <a:pt x="2616" y="166"/>
                </a:lnTo>
                <a:lnTo>
                  <a:pt x="2618" y="162"/>
                </a:lnTo>
                <a:lnTo>
                  <a:pt x="2628" y="160"/>
                </a:lnTo>
                <a:lnTo>
                  <a:pt x="2630" y="154"/>
                </a:lnTo>
                <a:lnTo>
                  <a:pt x="2636" y="154"/>
                </a:lnTo>
                <a:lnTo>
                  <a:pt x="2634" y="145"/>
                </a:lnTo>
                <a:lnTo>
                  <a:pt x="2810" y="145"/>
                </a:lnTo>
                <a:lnTo>
                  <a:pt x="2811" y="139"/>
                </a:lnTo>
                <a:lnTo>
                  <a:pt x="2873" y="139"/>
                </a:lnTo>
                <a:lnTo>
                  <a:pt x="2873" y="133"/>
                </a:lnTo>
                <a:lnTo>
                  <a:pt x="2930" y="133"/>
                </a:lnTo>
                <a:lnTo>
                  <a:pt x="2930" y="126"/>
                </a:lnTo>
                <a:lnTo>
                  <a:pt x="2955" y="126"/>
                </a:lnTo>
                <a:lnTo>
                  <a:pt x="2955" y="118"/>
                </a:lnTo>
                <a:lnTo>
                  <a:pt x="3005" y="118"/>
                </a:lnTo>
                <a:lnTo>
                  <a:pt x="3005" y="105"/>
                </a:lnTo>
                <a:lnTo>
                  <a:pt x="3012" y="102"/>
                </a:lnTo>
                <a:lnTo>
                  <a:pt x="3012" y="97"/>
                </a:lnTo>
                <a:lnTo>
                  <a:pt x="3065" y="97"/>
                </a:lnTo>
                <a:lnTo>
                  <a:pt x="3063" y="90"/>
                </a:lnTo>
                <a:lnTo>
                  <a:pt x="3078" y="90"/>
                </a:lnTo>
                <a:lnTo>
                  <a:pt x="3080" y="81"/>
                </a:lnTo>
                <a:lnTo>
                  <a:pt x="3095" y="81"/>
                </a:lnTo>
                <a:lnTo>
                  <a:pt x="3096" y="75"/>
                </a:lnTo>
                <a:lnTo>
                  <a:pt x="3149" y="75"/>
                </a:lnTo>
                <a:lnTo>
                  <a:pt x="3149" y="66"/>
                </a:lnTo>
                <a:lnTo>
                  <a:pt x="3180" y="66"/>
                </a:lnTo>
                <a:lnTo>
                  <a:pt x="3180" y="61"/>
                </a:lnTo>
                <a:lnTo>
                  <a:pt x="3188" y="60"/>
                </a:lnTo>
                <a:lnTo>
                  <a:pt x="3186" y="51"/>
                </a:lnTo>
                <a:lnTo>
                  <a:pt x="3236" y="52"/>
                </a:lnTo>
                <a:lnTo>
                  <a:pt x="3236" y="43"/>
                </a:lnTo>
                <a:lnTo>
                  <a:pt x="3249" y="43"/>
                </a:lnTo>
                <a:lnTo>
                  <a:pt x="3249" y="36"/>
                </a:lnTo>
                <a:lnTo>
                  <a:pt x="3270" y="36"/>
                </a:lnTo>
                <a:lnTo>
                  <a:pt x="3270" y="28"/>
                </a:lnTo>
                <a:lnTo>
                  <a:pt x="3293" y="28"/>
                </a:lnTo>
                <a:lnTo>
                  <a:pt x="3293" y="15"/>
                </a:lnTo>
                <a:lnTo>
                  <a:pt x="3318" y="15"/>
                </a:lnTo>
                <a:lnTo>
                  <a:pt x="3320" y="7"/>
                </a:lnTo>
                <a:lnTo>
                  <a:pt x="3350" y="10"/>
                </a:lnTo>
                <a:lnTo>
                  <a:pt x="3348" y="0"/>
                </a:lnTo>
                <a:lnTo>
                  <a:pt x="3405" y="0"/>
                </a:lnTo>
              </a:path>
            </a:pathLst>
          </a:custGeom>
          <a:noFill/>
          <a:ln w="19050" cmpd="sng">
            <a:solidFill>
              <a:srgbClr val="FFAAFF"/>
            </a:solidFill>
            <a:round/>
            <a:headEnd type="none" w="med" len="med"/>
            <a:tailEnd type="none" w="med" len="med"/>
          </a:ln>
        </p:spPr>
        <p:txBody>
          <a:bodyPr lIns="91024" tIns="45512" rIns="91024" bIns="45512"/>
          <a:lstStyle/>
          <a:p>
            <a:endParaRPr lang="it-IT"/>
          </a:p>
        </p:txBody>
      </p:sp>
      <p:sp>
        <p:nvSpPr>
          <p:cNvPr id="148505" name="Line 72"/>
          <p:cNvSpPr>
            <a:spLocks noChangeShapeType="1"/>
          </p:cNvSpPr>
          <p:nvPr/>
        </p:nvSpPr>
        <p:spPr bwMode="auto">
          <a:xfrm>
            <a:off x="8305800" y="2362200"/>
            <a:ext cx="434975" cy="0"/>
          </a:xfrm>
          <a:prstGeom prst="line">
            <a:avLst/>
          </a:prstGeom>
          <a:noFill/>
          <a:ln w="19050">
            <a:solidFill>
              <a:srgbClr val="FFAAFF"/>
            </a:solidFill>
            <a:round/>
            <a:headEnd/>
            <a:tailEnd/>
          </a:ln>
        </p:spPr>
        <p:txBody>
          <a:bodyPr lIns="91024" tIns="45512" rIns="91024" bIns="45512"/>
          <a:lstStyle/>
          <a:p>
            <a:endParaRPr lang="it-IT"/>
          </a:p>
        </p:txBody>
      </p:sp>
      <p:sp>
        <p:nvSpPr>
          <p:cNvPr id="148506" name="Text Box 73"/>
          <p:cNvSpPr txBox="1">
            <a:spLocks noChangeArrowheads="1"/>
          </p:cNvSpPr>
          <p:nvPr/>
        </p:nvSpPr>
        <p:spPr bwMode="auto">
          <a:xfrm>
            <a:off x="7162800" y="2209800"/>
            <a:ext cx="1131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024" tIns="45512" rIns="91024" bIns="45512">
            <a:spAutoFit/>
          </a:bodyPr>
          <a:lstStyle/>
          <a:p>
            <a:pPr defTabSz="965200" eaLnBrk="0" hangingPunct="0"/>
            <a:r>
              <a:rPr lang="en-GB" sz="1400">
                <a:solidFill>
                  <a:srgbClr val="FFFFFF"/>
                </a:solidFill>
              </a:rPr>
              <a:t>SFC 50/500</a:t>
            </a:r>
          </a:p>
        </p:txBody>
      </p:sp>
      <p:grpSp>
        <p:nvGrpSpPr>
          <p:cNvPr id="148507" name="Group 74"/>
          <p:cNvGrpSpPr>
            <a:grpSpLocks/>
          </p:cNvGrpSpPr>
          <p:nvPr/>
        </p:nvGrpSpPr>
        <p:grpSpPr bwMode="auto">
          <a:xfrm>
            <a:off x="2192338" y="3738563"/>
            <a:ext cx="61912" cy="215900"/>
            <a:chOff x="1464" y="2198"/>
            <a:chExt cx="39" cy="136"/>
          </a:xfrm>
        </p:grpSpPr>
        <p:sp>
          <p:nvSpPr>
            <p:cNvPr id="148573" name="Line 75"/>
            <p:cNvSpPr>
              <a:spLocks noChangeShapeType="1"/>
            </p:cNvSpPr>
            <p:nvPr/>
          </p:nvSpPr>
          <p:spPr bwMode="auto">
            <a:xfrm>
              <a:off x="1464" y="2334"/>
              <a:ext cx="39" cy="0"/>
            </a:xfrm>
            <a:prstGeom prst="line">
              <a:avLst/>
            </a:prstGeom>
            <a:noFill/>
            <a:ln w="12700">
              <a:solidFill>
                <a:srgbClr val="FFAA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74" name="Line 76"/>
            <p:cNvSpPr>
              <a:spLocks noChangeShapeType="1"/>
            </p:cNvSpPr>
            <p:nvPr/>
          </p:nvSpPr>
          <p:spPr bwMode="auto">
            <a:xfrm rot="5400000" flipH="1">
              <a:off x="1416" y="2265"/>
              <a:ext cx="134" cy="0"/>
            </a:xfrm>
            <a:prstGeom prst="line">
              <a:avLst/>
            </a:prstGeom>
            <a:noFill/>
            <a:ln w="12700">
              <a:solidFill>
                <a:srgbClr val="FFAA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75" name="Line 77"/>
            <p:cNvSpPr>
              <a:spLocks noChangeShapeType="1"/>
            </p:cNvSpPr>
            <p:nvPr/>
          </p:nvSpPr>
          <p:spPr bwMode="auto">
            <a:xfrm>
              <a:off x="1464" y="2202"/>
              <a:ext cx="39" cy="0"/>
            </a:xfrm>
            <a:prstGeom prst="line">
              <a:avLst/>
            </a:prstGeom>
            <a:noFill/>
            <a:ln w="12700">
              <a:solidFill>
                <a:srgbClr val="FFAA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8508" name="Group 78"/>
          <p:cNvGrpSpPr>
            <a:grpSpLocks/>
          </p:cNvGrpSpPr>
          <p:nvPr/>
        </p:nvGrpSpPr>
        <p:grpSpPr bwMode="auto">
          <a:xfrm>
            <a:off x="2867025" y="3392488"/>
            <a:ext cx="63500" cy="241300"/>
            <a:chOff x="1464" y="2198"/>
            <a:chExt cx="39" cy="136"/>
          </a:xfrm>
        </p:grpSpPr>
        <p:sp>
          <p:nvSpPr>
            <p:cNvPr id="148570" name="Line 79"/>
            <p:cNvSpPr>
              <a:spLocks noChangeShapeType="1"/>
            </p:cNvSpPr>
            <p:nvPr/>
          </p:nvSpPr>
          <p:spPr bwMode="auto">
            <a:xfrm>
              <a:off x="1464" y="2334"/>
              <a:ext cx="39" cy="0"/>
            </a:xfrm>
            <a:prstGeom prst="line">
              <a:avLst/>
            </a:prstGeom>
            <a:noFill/>
            <a:ln w="12700">
              <a:solidFill>
                <a:srgbClr val="FFAA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71" name="Line 80"/>
            <p:cNvSpPr>
              <a:spLocks noChangeShapeType="1"/>
            </p:cNvSpPr>
            <p:nvPr/>
          </p:nvSpPr>
          <p:spPr bwMode="auto">
            <a:xfrm rot="5400000" flipH="1">
              <a:off x="1416" y="2265"/>
              <a:ext cx="134" cy="0"/>
            </a:xfrm>
            <a:prstGeom prst="line">
              <a:avLst/>
            </a:prstGeom>
            <a:noFill/>
            <a:ln w="12700">
              <a:solidFill>
                <a:srgbClr val="FFAA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72" name="Line 81"/>
            <p:cNvSpPr>
              <a:spLocks noChangeShapeType="1"/>
            </p:cNvSpPr>
            <p:nvPr/>
          </p:nvSpPr>
          <p:spPr bwMode="auto">
            <a:xfrm>
              <a:off x="1464" y="2202"/>
              <a:ext cx="39" cy="0"/>
            </a:xfrm>
            <a:prstGeom prst="line">
              <a:avLst/>
            </a:prstGeom>
            <a:noFill/>
            <a:ln w="12700">
              <a:solidFill>
                <a:srgbClr val="FFAA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8509" name="Group 82"/>
          <p:cNvGrpSpPr>
            <a:grpSpLocks/>
          </p:cNvGrpSpPr>
          <p:nvPr/>
        </p:nvGrpSpPr>
        <p:grpSpPr bwMode="auto">
          <a:xfrm>
            <a:off x="3544888" y="3141663"/>
            <a:ext cx="61912" cy="258762"/>
            <a:chOff x="1464" y="2198"/>
            <a:chExt cx="39" cy="136"/>
          </a:xfrm>
        </p:grpSpPr>
        <p:sp>
          <p:nvSpPr>
            <p:cNvPr id="148567" name="Line 83"/>
            <p:cNvSpPr>
              <a:spLocks noChangeShapeType="1"/>
            </p:cNvSpPr>
            <p:nvPr/>
          </p:nvSpPr>
          <p:spPr bwMode="auto">
            <a:xfrm>
              <a:off x="1464" y="2334"/>
              <a:ext cx="39" cy="0"/>
            </a:xfrm>
            <a:prstGeom prst="line">
              <a:avLst/>
            </a:prstGeom>
            <a:noFill/>
            <a:ln w="12700">
              <a:solidFill>
                <a:srgbClr val="FFAA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68" name="Line 84"/>
            <p:cNvSpPr>
              <a:spLocks noChangeShapeType="1"/>
            </p:cNvSpPr>
            <p:nvPr/>
          </p:nvSpPr>
          <p:spPr bwMode="auto">
            <a:xfrm rot="5400000" flipH="1">
              <a:off x="1416" y="2265"/>
              <a:ext cx="134" cy="0"/>
            </a:xfrm>
            <a:prstGeom prst="line">
              <a:avLst/>
            </a:prstGeom>
            <a:noFill/>
            <a:ln w="12700">
              <a:solidFill>
                <a:srgbClr val="FFAA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69" name="Line 85"/>
            <p:cNvSpPr>
              <a:spLocks noChangeShapeType="1"/>
            </p:cNvSpPr>
            <p:nvPr/>
          </p:nvSpPr>
          <p:spPr bwMode="auto">
            <a:xfrm>
              <a:off x="1464" y="2202"/>
              <a:ext cx="39" cy="0"/>
            </a:xfrm>
            <a:prstGeom prst="line">
              <a:avLst/>
            </a:prstGeom>
            <a:noFill/>
            <a:ln w="12700">
              <a:solidFill>
                <a:srgbClr val="FFAA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8510" name="Group 86"/>
          <p:cNvGrpSpPr>
            <a:grpSpLocks/>
          </p:cNvGrpSpPr>
          <p:nvPr/>
        </p:nvGrpSpPr>
        <p:grpSpPr bwMode="auto">
          <a:xfrm>
            <a:off x="4227513" y="2957513"/>
            <a:ext cx="61912" cy="258762"/>
            <a:chOff x="1464" y="2198"/>
            <a:chExt cx="39" cy="136"/>
          </a:xfrm>
        </p:grpSpPr>
        <p:sp>
          <p:nvSpPr>
            <p:cNvPr id="148564" name="Line 87"/>
            <p:cNvSpPr>
              <a:spLocks noChangeShapeType="1"/>
            </p:cNvSpPr>
            <p:nvPr/>
          </p:nvSpPr>
          <p:spPr bwMode="auto">
            <a:xfrm>
              <a:off x="1464" y="2334"/>
              <a:ext cx="39" cy="0"/>
            </a:xfrm>
            <a:prstGeom prst="line">
              <a:avLst/>
            </a:prstGeom>
            <a:noFill/>
            <a:ln w="12700">
              <a:solidFill>
                <a:srgbClr val="FFAA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65" name="Line 88"/>
            <p:cNvSpPr>
              <a:spLocks noChangeShapeType="1"/>
            </p:cNvSpPr>
            <p:nvPr/>
          </p:nvSpPr>
          <p:spPr bwMode="auto">
            <a:xfrm rot="5400000" flipH="1">
              <a:off x="1416" y="2265"/>
              <a:ext cx="134" cy="0"/>
            </a:xfrm>
            <a:prstGeom prst="line">
              <a:avLst/>
            </a:prstGeom>
            <a:noFill/>
            <a:ln w="12700">
              <a:solidFill>
                <a:srgbClr val="FFAA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66" name="Line 89"/>
            <p:cNvSpPr>
              <a:spLocks noChangeShapeType="1"/>
            </p:cNvSpPr>
            <p:nvPr/>
          </p:nvSpPr>
          <p:spPr bwMode="auto">
            <a:xfrm>
              <a:off x="1464" y="2202"/>
              <a:ext cx="39" cy="0"/>
            </a:xfrm>
            <a:prstGeom prst="line">
              <a:avLst/>
            </a:prstGeom>
            <a:noFill/>
            <a:ln w="12700">
              <a:solidFill>
                <a:srgbClr val="FFAA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8511" name="Group 90"/>
          <p:cNvGrpSpPr>
            <a:grpSpLocks/>
          </p:cNvGrpSpPr>
          <p:nvPr/>
        </p:nvGrpSpPr>
        <p:grpSpPr bwMode="auto">
          <a:xfrm>
            <a:off x="4903788" y="2752725"/>
            <a:ext cx="61912" cy="268288"/>
            <a:chOff x="1464" y="2198"/>
            <a:chExt cx="39" cy="136"/>
          </a:xfrm>
        </p:grpSpPr>
        <p:sp>
          <p:nvSpPr>
            <p:cNvPr id="148561" name="Line 91"/>
            <p:cNvSpPr>
              <a:spLocks noChangeShapeType="1"/>
            </p:cNvSpPr>
            <p:nvPr/>
          </p:nvSpPr>
          <p:spPr bwMode="auto">
            <a:xfrm>
              <a:off x="1464" y="2334"/>
              <a:ext cx="39" cy="0"/>
            </a:xfrm>
            <a:prstGeom prst="line">
              <a:avLst/>
            </a:prstGeom>
            <a:noFill/>
            <a:ln w="12700">
              <a:solidFill>
                <a:srgbClr val="FFAA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62" name="Line 92"/>
            <p:cNvSpPr>
              <a:spLocks noChangeShapeType="1"/>
            </p:cNvSpPr>
            <p:nvPr/>
          </p:nvSpPr>
          <p:spPr bwMode="auto">
            <a:xfrm rot="5400000" flipH="1">
              <a:off x="1416" y="2265"/>
              <a:ext cx="134" cy="0"/>
            </a:xfrm>
            <a:prstGeom prst="line">
              <a:avLst/>
            </a:prstGeom>
            <a:noFill/>
            <a:ln w="12700">
              <a:solidFill>
                <a:srgbClr val="FFAA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63" name="Line 93"/>
            <p:cNvSpPr>
              <a:spLocks noChangeShapeType="1"/>
            </p:cNvSpPr>
            <p:nvPr/>
          </p:nvSpPr>
          <p:spPr bwMode="auto">
            <a:xfrm>
              <a:off x="1464" y="2202"/>
              <a:ext cx="39" cy="0"/>
            </a:xfrm>
            <a:prstGeom prst="line">
              <a:avLst/>
            </a:prstGeom>
            <a:noFill/>
            <a:ln w="12700">
              <a:solidFill>
                <a:srgbClr val="FFAA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8512" name="Group 94"/>
          <p:cNvGrpSpPr>
            <a:grpSpLocks/>
          </p:cNvGrpSpPr>
          <p:nvPr/>
        </p:nvGrpSpPr>
        <p:grpSpPr bwMode="auto">
          <a:xfrm>
            <a:off x="5578475" y="2516188"/>
            <a:ext cx="63500" cy="284162"/>
            <a:chOff x="1464" y="2198"/>
            <a:chExt cx="39" cy="136"/>
          </a:xfrm>
        </p:grpSpPr>
        <p:sp>
          <p:nvSpPr>
            <p:cNvPr id="148558" name="Line 95"/>
            <p:cNvSpPr>
              <a:spLocks noChangeShapeType="1"/>
            </p:cNvSpPr>
            <p:nvPr/>
          </p:nvSpPr>
          <p:spPr bwMode="auto">
            <a:xfrm>
              <a:off x="1464" y="2334"/>
              <a:ext cx="39" cy="0"/>
            </a:xfrm>
            <a:prstGeom prst="line">
              <a:avLst/>
            </a:prstGeom>
            <a:noFill/>
            <a:ln w="12700">
              <a:solidFill>
                <a:srgbClr val="FFAA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59" name="Line 96"/>
            <p:cNvSpPr>
              <a:spLocks noChangeShapeType="1"/>
            </p:cNvSpPr>
            <p:nvPr/>
          </p:nvSpPr>
          <p:spPr bwMode="auto">
            <a:xfrm rot="5400000" flipH="1">
              <a:off x="1416" y="2265"/>
              <a:ext cx="134" cy="0"/>
            </a:xfrm>
            <a:prstGeom prst="line">
              <a:avLst/>
            </a:prstGeom>
            <a:noFill/>
            <a:ln w="12700">
              <a:solidFill>
                <a:srgbClr val="FFAA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60" name="Line 97"/>
            <p:cNvSpPr>
              <a:spLocks noChangeShapeType="1"/>
            </p:cNvSpPr>
            <p:nvPr/>
          </p:nvSpPr>
          <p:spPr bwMode="auto">
            <a:xfrm>
              <a:off x="1464" y="2202"/>
              <a:ext cx="39" cy="0"/>
            </a:xfrm>
            <a:prstGeom prst="line">
              <a:avLst/>
            </a:prstGeom>
            <a:noFill/>
            <a:ln w="12700">
              <a:solidFill>
                <a:srgbClr val="FFAA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8513" name="Group 98"/>
          <p:cNvGrpSpPr>
            <a:grpSpLocks/>
          </p:cNvGrpSpPr>
          <p:nvPr/>
        </p:nvGrpSpPr>
        <p:grpSpPr bwMode="auto">
          <a:xfrm>
            <a:off x="6257925" y="2389188"/>
            <a:ext cx="61913" cy="284162"/>
            <a:chOff x="1464" y="2198"/>
            <a:chExt cx="39" cy="136"/>
          </a:xfrm>
        </p:grpSpPr>
        <p:sp>
          <p:nvSpPr>
            <p:cNvPr id="148555" name="Line 99"/>
            <p:cNvSpPr>
              <a:spLocks noChangeShapeType="1"/>
            </p:cNvSpPr>
            <p:nvPr/>
          </p:nvSpPr>
          <p:spPr bwMode="auto">
            <a:xfrm>
              <a:off x="1464" y="2334"/>
              <a:ext cx="39" cy="0"/>
            </a:xfrm>
            <a:prstGeom prst="line">
              <a:avLst/>
            </a:prstGeom>
            <a:noFill/>
            <a:ln w="12700">
              <a:solidFill>
                <a:srgbClr val="FFAA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56" name="Line 100"/>
            <p:cNvSpPr>
              <a:spLocks noChangeShapeType="1"/>
            </p:cNvSpPr>
            <p:nvPr/>
          </p:nvSpPr>
          <p:spPr bwMode="auto">
            <a:xfrm rot="5400000" flipH="1">
              <a:off x="1416" y="2265"/>
              <a:ext cx="134" cy="0"/>
            </a:xfrm>
            <a:prstGeom prst="line">
              <a:avLst/>
            </a:prstGeom>
            <a:noFill/>
            <a:ln w="12700">
              <a:solidFill>
                <a:srgbClr val="FFAA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57" name="Line 101"/>
            <p:cNvSpPr>
              <a:spLocks noChangeShapeType="1"/>
            </p:cNvSpPr>
            <p:nvPr/>
          </p:nvSpPr>
          <p:spPr bwMode="auto">
            <a:xfrm>
              <a:off x="1464" y="2202"/>
              <a:ext cx="39" cy="0"/>
            </a:xfrm>
            <a:prstGeom prst="line">
              <a:avLst/>
            </a:prstGeom>
            <a:noFill/>
            <a:ln w="12700">
              <a:solidFill>
                <a:srgbClr val="FFAA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8514" name="Group 102"/>
          <p:cNvGrpSpPr>
            <a:grpSpLocks/>
          </p:cNvGrpSpPr>
          <p:nvPr/>
        </p:nvGrpSpPr>
        <p:grpSpPr bwMode="auto">
          <a:xfrm>
            <a:off x="6935788" y="2195513"/>
            <a:ext cx="63500" cy="293687"/>
            <a:chOff x="1464" y="2198"/>
            <a:chExt cx="39" cy="136"/>
          </a:xfrm>
        </p:grpSpPr>
        <p:sp>
          <p:nvSpPr>
            <p:cNvPr id="148552" name="Line 103"/>
            <p:cNvSpPr>
              <a:spLocks noChangeShapeType="1"/>
            </p:cNvSpPr>
            <p:nvPr/>
          </p:nvSpPr>
          <p:spPr bwMode="auto">
            <a:xfrm>
              <a:off x="1464" y="2334"/>
              <a:ext cx="39" cy="0"/>
            </a:xfrm>
            <a:prstGeom prst="line">
              <a:avLst/>
            </a:prstGeom>
            <a:noFill/>
            <a:ln w="12700">
              <a:solidFill>
                <a:srgbClr val="FFAA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53" name="Line 104"/>
            <p:cNvSpPr>
              <a:spLocks noChangeShapeType="1"/>
            </p:cNvSpPr>
            <p:nvPr/>
          </p:nvSpPr>
          <p:spPr bwMode="auto">
            <a:xfrm rot="5400000" flipH="1">
              <a:off x="1416" y="2265"/>
              <a:ext cx="134" cy="0"/>
            </a:xfrm>
            <a:prstGeom prst="line">
              <a:avLst/>
            </a:prstGeom>
            <a:noFill/>
            <a:ln w="12700">
              <a:solidFill>
                <a:srgbClr val="FFAA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54" name="Line 105"/>
            <p:cNvSpPr>
              <a:spLocks noChangeShapeType="1"/>
            </p:cNvSpPr>
            <p:nvPr/>
          </p:nvSpPr>
          <p:spPr bwMode="auto">
            <a:xfrm>
              <a:off x="1464" y="2202"/>
              <a:ext cx="39" cy="0"/>
            </a:xfrm>
            <a:prstGeom prst="line">
              <a:avLst/>
            </a:prstGeom>
            <a:noFill/>
            <a:ln w="12700">
              <a:solidFill>
                <a:srgbClr val="FFAA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48515" name="Line 106"/>
          <p:cNvSpPr>
            <a:spLocks noChangeShapeType="1"/>
          </p:cNvSpPr>
          <p:nvPr/>
        </p:nvSpPr>
        <p:spPr bwMode="auto">
          <a:xfrm>
            <a:off x="7924800" y="1827213"/>
            <a:ext cx="434975" cy="0"/>
          </a:xfrm>
          <a:prstGeom prst="line">
            <a:avLst/>
          </a:prstGeom>
          <a:noFill/>
          <a:ln w="19050">
            <a:solidFill>
              <a:srgbClr val="33CC33"/>
            </a:solidFill>
            <a:prstDash val="dash"/>
            <a:round/>
            <a:headEnd/>
            <a:tailEnd/>
          </a:ln>
        </p:spPr>
        <p:txBody>
          <a:bodyPr lIns="91024" tIns="45512" rIns="91024" bIns="45512"/>
          <a:lstStyle/>
          <a:p>
            <a:endParaRPr lang="it-IT"/>
          </a:p>
        </p:txBody>
      </p:sp>
      <p:sp>
        <p:nvSpPr>
          <p:cNvPr id="148516" name="Text Box 107"/>
          <p:cNvSpPr txBox="1">
            <a:spLocks noChangeArrowheads="1"/>
          </p:cNvSpPr>
          <p:nvPr/>
        </p:nvSpPr>
        <p:spPr bwMode="auto">
          <a:xfrm>
            <a:off x="7239000" y="1676400"/>
            <a:ext cx="730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024" tIns="45512" rIns="91024" bIns="45512">
            <a:spAutoFit/>
          </a:bodyPr>
          <a:lstStyle/>
          <a:p>
            <a:pPr defTabSz="965200" eaLnBrk="0" hangingPunct="0"/>
            <a:r>
              <a:rPr lang="en-GB" sz="1400">
                <a:solidFill>
                  <a:srgbClr val="FFFFFF"/>
                </a:solidFill>
              </a:rPr>
              <a:t>TIO 18</a:t>
            </a:r>
          </a:p>
        </p:txBody>
      </p:sp>
      <p:sp>
        <p:nvSpPr>
          <p:cNvPr id="148517" name="Freeform 108"/>
          <p:cNvSpPr>
            <a:spLocks/>
          </p:cNvSpPr>
          <p:nvPr/>
        </p:nvSpPr>
        <p:spPr bwMode="auto">
          <a:xfrm>
            <a:off x="1635125" y="1773238"/>
            <a:ext cx="5416550" cy="3149600"/>
          </a:xfrm>
          <a:custGeom>
            <a:avLst/>
            <a:gdLst>
              <a:gd name="T0" fmla="*/ 2147483647 w 3413"/>
              <a:gd name="T1" fmla="*/ 2147483647 h 1985"/>
              <a:gd name="T2" fmla="*/ 2147483647 w 3413"/>
              <a:gd name="T3" fmla="*/ 2147483647 h 1985"/>
              <a:gd name="T4" fmla="*/ 2147483647 w 3413"/>
              <a:gd name="T5" fmla="*/ 2147483647 h 1985"/>
              <a:gd name="T6" fmla="*/ 2147483647 w 3413"/>
              <a:gd name="T7" fmla="*/ 2147483647 h 1985"/>
              <a:gd name="T8" fmla="*/ 2147483647 w 3413"/>
              <a:gd name="T9" fmla="*/ 2147483647 h 1985"/>
              <a:gd name="T10" fmla="*/ 2147483647 w 3413"/>
              <a:gd name="T11" fmla="*/ 2147483647 h 1985"/>
              <a:gd name="T12" fmla="*/ 2147483647 w 3413"/>
              <a:gd name="T13" fmla="*/ 2147483647 h 1985"/>
              <a:gd name="T14" fmla="*/ 2147483647 w 3413"/>
              <a:gd name="T15" fmla="*/ 2147483647 h 1985"/>
              <a:gd name="T16" fmla="*/ 2147483647 w 3413"/>
              <a:gd name="T17" fmla="*/ 2147483647 h 1985"/>
              <a:gd name="T18" fmla="*/ 2147483647 w 3413"/>
              <a:gd name="T19" fmla="*/ 2147483647 h 1985"/>
              <a:gd name="T20" fmla="*/ 2147483647 w 3413"/>
              <a:gd name="T21" fmla="*/ 2147483647 h 1985"/>
              <a:gd name="T22" fmla="*/ 2147483647 w 3413"/>
              <a:gd name="T23" fmla="*/ 2147483647 h 1985"/>
              <a:gd name="T24" fmla="*/ 2147483647 w 3413"/>
              <a:gd name="T25" fmla="*/ 2147483647 h 1985"/>
              <a:gd name="T26" fmla="*/ 2147483647 w 3413"/>
              <a:gd name="T27" fmla="*/ 2147483647 h 1985"/>
              <a:gd name="T28" fmla="*/ 2147483647 w 3413"/>
              <a:gd name="T29" fmla="*/ 2147483647 h 1985"/>
              <a:gd name="T30" fmla="*/ 2147483647 w 3413"/>
              <a:gd name="T31" fmla="*/ 2147483647 h 1985"/>
              <a:gd name="T32" fmla="*/ 2147483647 w 3413"/>
              <a:gd name="T33" fmla="*/ 2147483647 h 1985"/>
              <a:gd name="T34" fmla="*/ 2147483647 w 3413"/>
              <a:gd name="T35" fmla="*/ 2147483647 h 1985"/>
              <a:gd name="T36" fmla="*/ 2147483647 w 3413"/>
              <a:gd name="T37" fmla="*/ 2147483647 h 1985"/>
              <a:gd name="T38" fmla="*/ 2147483647 w 3413"/>
              <a:gd name="T39" fmla="*/ 2147483647 h 1985"/>
              <a:gd name="T40" fmla="*/ 2147483647 w 3413"/>
              <a:gd name="T41" fmla="*/ 2147483647 h 1985"/>
              <a:gd name="T42" fmla="*/ 2147483647 w 3413"/>
              <a:gd name="T43" fmla="*/ 2147483647 h 1985"/>
              <a:gd name="T44" fmla="*/ 2147483647 w 3413"/>
              <a:gd name="T45" fmla="*/ 2147483647 h 1985"/>
              <a:gd name="T46" fmla="*/ 2147483647 w 3413"/>
              <a:gd name="T47" fmla="*/ 2147483647 h 1985"/>
              <a:gd name="T48" fmla="*/ 2147483647 w 3413"/>
              <a:gd name="T49" fmla="*/ 2147483647 h 1985"/>
              <a:gd name="T50" fmla="*/ 2147483647 w 3413"/>
              <a:gd name="T51" fmla="*/ 2147483647 h 1985"/>
              <a:gd name="T52" fmla="*/ 2147483647 w 3413"/>
              <a:gd name="T53" fmla="*/ 2147483647 h 1985"/>
              <a:gd name="T54" fmla="*/ 2147483647 w 3413"/>
              <a:gd name="T55" fmla="*/ 2147483647 h 1985"/>
              <a:gd name="T56" fmla="*/ 2147483647 w 3413"/>
              <a:gd name="T57" fmla="*/ 2147483647 h 1985"/>
              <a:gd name="T58" fmla="*/ 2147483647 w 3413"/>
              <a:gd name="T59" fmla="*/ 2147483647 h 1985"/>
              <a:gd name="T60" fmla="*/ 2147483647 w 3413"/>
              <a:gd name="T61" fmla="*/ 2147483647 h 1985"/>
              <a:gd name="T62" fmla="*/ 2147483647 w 3413"/>
              <a:gd name="T63" fmla="*/ 2147483647 h 1985"/>
              <a:gd name="T64" fmla="*/ 2147483647 w 3413"/>
              <a:gd name="T65" fmla="*/ 2147483647 h 1985"/>
              <a:gd name="T66" fmla="*/ 2147483647 w 3413"/>
              <a:gd name="T67" fmla="*/ 2147483647 h 1985"/>
              <a:gd name="T68" fmla="*/ 2147483647 w 3413"/>
              <a:gd name="T69" fmla="*/ 2147483647 h 1985"/>
              <a:gd name="T70" fmla="*/ 2147483647 w 3413"/>
              <a:gd name="T71" fmla="*/ 2147483647 h 1985"/>
              <a:gd name="T72" fmla="*/ 2147483647 w 3413"/>
              <a:gd name="T73" fmla="*/ 2147483647 h 1985"/>
              <a:gd name="T74" fmla="*/ 2147483647 w 3413"/>
              <a:gd name="T75" fmla="*/ 2147483647 h 1985"/>
              <a:gd name="T76" fmla="*/ 2147483647 w 3413"/>
              <a:gd name="T77" fmla="*/ 2147483647 h 1985"/>
              <a:gd name="T78" fmla="*/ 2147483647 w 3413"/>
              <a:gd name="T79" fmla="*/ 2147483647 h 1985"/>
              <a:gd name="T80" fmla="*/ 2147483647 w 3413"/>
              <a:gd name="T81" fmla="*/ 2147483647 h 1985"/>
              <a:gd name="T82" fmla="*/ 2147483647 w 3413"/>
              <a:gd name="T83" fmla="*/ 2147483647 h 1985"/>
              <a:gd name="T84" fmla="*/ 2147483647 w 3413"/>
              <a:gd name="T85" fmla="*/ 2147483647 h 1985"/>
              <a:gd name="T86" fmla="*/ 2147483647 w 3413"/>
              <a:gd name="T87" fmla="*/ 2147483647 h 1985"/>
              <a:gd name="T88" fmla="*/ 2147483647 w 3413"/>
              <a:gd name="T89" fmla="*/ 2147483647 h 1985"/>
              <a:gd name="T90" fmla="*/ 2147483647 w 3413"/>
              <a:gd name="T91" fmla="*/ 2147483647 h 1985"/>
              <a:gd name="T92" fmla="*/ 2147483647 w 3413"/>
              <a:gd name="T93" fmla="*/ 2147483647 h 1985"/>
              <a:gd name="T94" fmla="*/ 2147483647 w 3413"/>
              <a:gd name="T95" fmla="*/ 2147483647 h 1985"/>
              <a:gd name="T96" fmla="*/ 2147483647 w 3413"/>
              <a:gd name="T97" fmla="*/ 2147483647 h 1985"/>
              <a:gd name="T98" fmla="*/ 2147483647 w 3413"/>
              <a:gd name="T99" fmla="*/ 2147483647 h 1985"/>
              <a:gd name="T100" fmla="*/ 2147483647 w 3413"/>
              <a:gd name="T101" fmla="*/ 2147483647 h 198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413"/>
              <a:gd name="T154" fmla="*/ 0 h 1985"/>
              <a:gd name="T155" fmla="*/ 3413 w 3413"/>
              <a:gd name="T156" fmla="*/ 1985 h 198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413" h="1985">
                <a:moveTo>
                  <a:pt x="0" y="1985"/>
                </a:moveTo>
                <a:lnTo>
                  <a:pt x="16" y="1984"/>
                </a:lnTo>
                <a:lnTo>
                  <a:pt x="16" y="1967"/>
                </a:lnTo>
                <a:lnTo>
                  <a:pt x="22" y="1958"/>
                </a:lnTo>
                <a:lnTo>
                  <a:pt x="36" y="1957"/>
                </a:lnTo>
                <a:lnTo>
                  <a:pt x="36" y="1927"/>
                </a:lnTo>
                <a:lnTo>
                  <a:pt x="45" y="1919"/>
                </a:lnTo>
                <a:lnTo>
                  <a:pt x="45" y="1883"/>
                </a:lnTo>
                <a:lnTo>
                  <a:pt x="54" y="1879"/>
                </a:lnTo>
                <a:lnTo>
                  <a:pt x="54" y="1846"/>
                </a:lnTo>
                <a:lnTo>
                  <a:pt x="63" y="1846"/>
                </a:lnTo>
                <a:lnTo>
                  <a:pt x="63" y="1810"/>
                </a:lnTo>
                <a:lnTo>
                  <a:pt x="70" y="1807"/>
                </a:lnTo>
                <a:lnTo>
                  <a:pt x="70" y="1769"/>
                </a:lnTo>
                <a:lnTo>
                  <a:pt x="79" y="1769"/>
                </a:lnTo>
                <a:lnTo>
                  <a:pt x="79" y="1733"/>
                </a:lnTo>
                <a:lnTo>
                  <a:pt x="88" y="1732"/>
                </a:lnTo>
                <a:lnTo>
                  <a:pt x="87" y="1702"/>
                </a:lnTo>
                <a:lnTo>
                  <a:pt x="96" y="1702"/>
                </a:lnTo>
                <a:lnTo>
                  <a:pt x="96" y="1688"/>
                </a:lnTo>
                <a:lnTo>
                  <a:pt x="99" y="1688"/>
                </a:lnTo>
                <a:lnTo>
                  <a:pt x="108" y="1685"/>
                </a:lnTo>
                <a:lnTo>
                  <a:pt x="108" y="1652"/>
                </a:lnTo>
                <a:lnTo>
                  <a:pt x="118" y="1652"/>
                </a:lnTo>
                <a:lnTo>
                  <a:pt x="118" y="1640"/>
                </a:lnTo>
                <a:lnTo>
                  <a:pt x="126" y="1639"/>
                </a:lnTo>
                <a:lnTo>
                  <a:pt x="124" y="1625"/>
                </a:lnTo>
                <a:lnTo>
                  <a:pt x="129" y="1624"/>
                </a:lnTo>
                <a:lnTo>
                  <a:pt x="129" y="1595"/>
                </a:lnTo>
                <a:lnTo>
                  <a:pt x="145" y="1595"/>
                </a:lnTo>
                <a:lnTo>
                  <a:pt x="145" y="1567"/>
                </a:lnTo>
                <a:lnTo>
                  <a:pt x="157" y="1565"/>
                </a:lnTo>
                <a:lnTo>
                  <a:pt x="157" y="1553"/>
                </a:lnTo>
                <a:lnTo>
                  <a:pt x="171" y="1552"/>
                </a:lnTo>
                <a:lnTo>
                  <a:pt x="171" y="1532"/>
                </a:lnTo>
                <a:lnTo>
                  <a:pt x="178" y="1531"/>
                </a:lnTo>
                <a:lnTo>
                  <a:pt x="177" y="1508"/>
                </a:lnTo>
                <a:lnTo>
                  <a:pt x="186" y="1510"/>
                </a:lnTo>
                <a:lnTo>
                  <a:pt x="186" y="1492"/>
                </a:lnTo>
                <a:lnTo>
                  <a:pt x="199" y="1493"/>
                </a:lnTo>
                <a:lnTo>
                  <a:pt x="199" y="1472"/>
                </a:lnTo>
                <a:lnTo>
                  <a:pt x="222" y="1474"/>
                </a:lnTo>
                <a:lnTo>
                  <a:pt x="223" y="1456"/>
                </a:lnTo>
                <a:lnTo>
                  <a:pt x="244" y="1454"/>
                </a:lnTo>
                <a:lnTo>
                  <a:pt x="246" y="1447"/>
                </a:lnTo>
                <a:lnTo>
                  <a:pt x="258" y="1445"/>
                </a:lnTo>
                <a:lnTo>
                  <a:pt x="258" y="1426"/>
                </a:lnTo>
                <a:lnTo>
                  <a:pt x="265" y="1415"/>
                </a:lnTo>
                <a:lnTo>
                  <a:pt x="267" y="1351"/>
                </a:lnTo>
                <a:lnTo>
                  <a:pt x="279" y="1351"/>
                </a:lnTo>
                <a:lnTo>
                  <a:pt x="277" y="1339"/>
                </a:lnTo>
                <a:lnTo>
                  <a:pt x="292" y="1336"/>
                </a:lnTo>
                <a:lnTo>
                  <a:pt x="291" y="1316"/>
                </a:lnTo>
                <a:lnTo>
                  <a:pt x="300" y="1316"/>
                </a:lnTo>
                <a:lnTo>
                  <a:pt x="298" y="1294"/>
                </a:lnTo>
                <a:lnTo>
                  <a:pt x="309" y="1294"/>
                </a:lnTo>
                <a:lnTo>
                  <a:pt x="307" y="1273"/>
                </a:lnTo>
                <a:lnTo>
                  <a:pt x="331" y="1273"/>
                </a:lnTo>
                <a:lnTo>
                  <a:pt x="330" y="1256"/>
                </a:lnTo>
                <a:lnTo>
                  <a:pt x="334" y="1252"/>
                </a:lnTo>
                <a:lnTo>
                  <a:pt x="343" y="1252"/>
                </a:lnTo>
                <a:lnTo>
                  <a:pt x="348" y="1250"/>
                </a:lnTo>
                <a:lnTo>
                  <a:pt x="346" y="1229"/>
                </a:lnTo>
                <a:lnTo>
                  <a:pt x="358" y="1228"/>
                </a:lnTo>
                <a:lnTo>
                  <a:pt x="360" y="1216"/>
                </a:lnTo>
                <a:lnTo>
                  <a:pt x="370" y="1214"/>
                </a:lnTo>
                <a:lnTo>
                  <a:pt x="372" y="1193"/>
                </a:lnTo>
                <a:lnTo>
                  <a:pt x="396" y="1193"/>
                </a:lnTo>
                <a:lnTo>
                  <a:pt x="396" y="1165"/>
                </a:lnTo>
                <a:lnTo>
                  <a:pt x="423" y="1165"/>
                </a:lnTo>
                <a:lnTo>
                  <a:pt x="423" y="1157"/>
                </a:lnTo>
                <a:lnTo>
                  <a:pt x="454" y="1157"/>
                </a:lnTo>
                <a:lnTo>
                  <a:pt x="454" y="1148"/>
                </a:lnTo>
                <a:lnTo>
                  <a:pt x="478" y="1148"/>
                </a:lnTo>
                <a:lnTo>
                  <a:pt x="477" y="1135"/>
                </a:lnTo>
                <a:lnTo>
                  <a:pt x="489" y="1136"/>
                </a:lnTo>
                <a:lnTo>
                  <a:pt x="489" y="1117"/>
                </a:lnTo>
                <a:lnTo>
                  <a:pt x="499" y="1115"/>
                </a:lnTo>
                <a:lnTo>
                  <a:pt x="501" y="1106"/>
                </a:lnTo>
                <a:lnTo>
                  <a:pt x="510" y="1105"/>
                </a:lnTo>
                <a:lnTo>
                  <a:pt x="511" y="1087"/>
                </a:lnTo>
                <a:lnTo>
                  <a:pt x="523" y="1085"/>
                </a:lnTo>
                <a:lnTo>
                  <a:pt x="523" y="1058"/>
                </a:lnTo>
                <a:lnTo>
                  <a:pt x="558" y="1057"/>
                </a:lnTo>
                <a:lnTo>
                  <a:pt x="558" y="1034"/>
                </a:lnTo>
                <a:lnTo>
                  <a:pt x="579" y="1033"/>
                </a:lnTo>
                <a:lnTo>
                  <a:pt x="579" y="1028"/>
                </a:lnTo>
                <a:lnTo>
                  <a:pt x="591" y="1028"/>
                </a:lnTo>
                <a:lnTo>
                  <a:pt x="592" y="1006"/>
                </a:lnTo>
                <a:lnTo>
                  <a:pt x="631" y="1006"/>
                </a:lnTo>
                <a:lnTo>
                  <a:pt x="631" y="998"/>
                </a:lnTo>
                <a:lnTo>
                  <a:pt x="646" y="997"/>
                </a:lnTo>
                <a:lnTo>
                  <a:pt x="646" y="992"/>
                </a:lnTo>
                <a:lnTo>
                  <a:pt x="652" y="991"/>
                </a:lnTo>
                <a:lnTo>
                  <a:pt x="651" y="971"/>
                </a:lnTo>
                <a:lnTo>
                  <a:pt x="661" y="971"/>
                </a:lnTo>
                <a:lnTo>
                  <a:pt x="661" y="932"/>
                </a:lnTo>
                <a:lnTo>
                  <a:pt x="687" y="932"/>
                </a:lnTo>
                <a:lnTo>
                  <a:pt x="687" y="925"/>
                </a:lnTo>
                <a:lnTo>
                  <a:pt x="697" y="926"/>
                </a:lnTo>
                <a:lnTo>
                  <a:pt x="696" y="913"/>
                </a:lnTo>
                <a:lnTo>
                  <a:pt x="706" y="913"/>
                </a:lnTo>
                <a:lnTo>
                  <a:pt x="705" y="905"/>
                </a:lnTo>
                <a:lnTo>
                  <a:pt x="735" y="905"/>
                </a:lnTo>
                <a:lnTo>
                  <a:pt x="735" y="890"/>
                </a:lnTo>
                <a:lnTo>
                  <a:pt x="769" y="890"/>
                </a:lnTo>
                <a:lnTo>
                  <a:pt x="769" y="877"/>
                </a:lnTo>
                <a:lnTo>
                  <a:pt x="801" y="877"/>
                </a:lnTo>
                <a:lnTo>
                  <a:pt x="802" y="860"/>
                </a:lnTo>
                <a:lnTo>
                  <a:pt x="825" y="860"/>
                </a:lnTo>
                <a:lnTo>
                  <a:pt x="825" y="851"/>
                </a:lnTo>
                <a:lnTo>
                  <a:pt x="849" y="853"/>
                </a:lnTo>
                <a:lnTo>
                  <a:pt x="850" y="832"/>
                </a:lnTo>
                <a:lnTo>
                  <a:pt x="882" y="833"/>
                </a:lnTo>
                <a:lnTo>
                  <a:pt x="882" y="809"/>
                </a:lnTo>
                <a:lnTo>
                  <a:pt x="909" y="812"/>
                </a:lnTo>
                <a:lnTo>
                  <a:pt x="909" y="803"/>
                </a:lnTo>
                <a:lnTo>
                  <a:pt x="958" y="803"/>
                </a:lnTo>
                <a:lnTo>
                  <a:pt x="958" y="796"/>
                </a:lnTo>
                <a:lnTo>
                  <a:pt x="991" y="796"/>
                </a:lnTo>
                <a:lnTo>
                  <a:pt x="993" y="790"/>
                </a:lnTo>
                <a:lnTo>
                  <a:pt x="1015" y="790"/>
                </a:lnTo>
                <a:lnTo>
                  <a:pt x="1015" y="782"/>
                </a:lnTo>
                <a:lnTo>
                  <a:pt x="1056" y="782"/>
                </a:lnTo>
                <a:lnTo>
                  <a:pt x="1056" y="754"/>
                </a:lnTo>
                <a:lnTo>
                  <a:pt x="1071" y="754"/>
                </a:lnTo>
                <a:lnTo>
                  <a:pt x="1069" y="733"/>
                </a:lnTo>
                <a:lnTo>
                  <a:pt x="1114" y="736"/>
                </a:lnTo>
                <a:lnTo>
                  <a:pt x="1114" y="716"/>
                </a:lnTo>
                <a:lnTo>
                  <a:pt x="1123" y="716"/>
                </a:lnTo>
                <a:lnTo>
                  <a:pt x="1122" y="710"/>
                </a:lnTo>
                <a:lnTo>
                  <a:pt x="1144" y="710"/>
                </a:lnTo>
                <a:lnTo>
                  <a:pt x="1144" y="701"/>
                </a:lnTo>
                <a:lnTo>
                  <a:pt x="1168" y="703"/>
                </a:lnTo>
                <a:lnTo>
                  <a:pt x="1168" y="683"/>
                </a:lnTo>
                <a:lnTo>
                  <a:pt x="1186" y="683"/>
                </a:lnTo>
                <a:lnTo>
                  <a:pt x="1186" y="673"/>
                </a:lnTo>
                <a:lnTo>
                  <a:pt x="1210" y="671"/>
                </a:lnTo>
                <a:lnTo>
                  <a:pt x="1210" y="653"/>
                </a:lnTo>
                <a:lnTo>
                  <a:pt x="1230" y="653"/>
                </a:lnTo>
                <a:lnTo>
                  <a:pt x="1231" y="643"/>
                </a:lnTo>
                <a:lnTo>
                  <a:pt x="1266" y="644"/>
                </a:lnTo>
                <a:lnTo>
                  <a:pt x="1267" y="638"/>
                </a:lnTo>
                <a:lnTo>
                  <a:pt x="1285" y="640"/>
                </a:lnTo>
                <a:lnTo>
                  <a:pt x="1285" y="625"/>
                </a:lnTo>
                <a:lnTo>
                  <a:pt x="1326" y="625"/>
                </a:lnTo>
                <a:lnTo>
                  <a:pt x="1326" y="616"/>
                </a:lnTo>
                <a:lnTo>
                  <a:pt x="1351" y="614"/>
                </a:lnTo>
                <a:lnTo>
                  <a:pt x="1353" y="608"/>
                </a:lnTo>
                <a:lnTo>
                  <a:pt x="1393" y="608"/>
                </a:lnTo>
                <a:lnTo>
                  <a:pt x="1393" y="601"/>
                </a:lnTo>
                <a:lnTo>
                  <a:pt x="1417" y="602"/>
                </a:lnTo>
                <a:lnTo>
                  <a:pt x="1419" y="574"/>
                </a:lnTo>
                <a:lnTo>
                  <a:pt x="1443" y="574"/>
                </a:lnTo>
                <a:lnTo>
                  <a:pt x="1441" y="557"/>
                </a:lnTo>
                <a:lnTo>
                  <a:pt x="1450" y="557"/>
                </a:lnTo>
                <a:lnTo>
                  <a:pt x="1449" y="532"/>
                </a:lnTo>
                <a:lnTo>
                  <a:pt x="1485" y="530"/>
                </a:lnTo>
                <a:lnTo>
                  <a:pt x="1486" y="524"/>
                </a:lnTo>
                <a:lnTo>
                  <a:pt x="1569" y="524"/>
                </a:lnTo>
                <a:lnTo>
                  <a:pt x="1569" y="518"/>
                </a:lnTo>
                <a:lnTo>
                  <a:pt x="1578" y="517"/>
                </a:lnTo>
                <a:lnTo>
                  <a:pt x="1579" y="511"/>
                </a:lnTo>
                <a:lnTo>
                  <a:pt x="1606" y="508"/>
                </a:lnTo>
                <a:lnTo>
                  <a:pt x="1606" y="490"/>
                </a:lnTo>
                <a:lnTo>
                  <a:pt x="1611" y="490"/>
                </a:lnTo>
                <a:lnTo>
                  <a:pt x="1612" y="481"/>
                </a:lnTo>
                <a:lnTo>
                  <a:pt x="1659" y="481"/>
                </a:lnTo>
                <a:lnTo>
                  <a:pt x="1659" y="473"/>
                </a:lnTo>
                <a:lnTo>
                  <a:pt x="1698" y="473"/>
                </a:lnTo>
                <a:lnTo>
                  <a:pt x="1698" y="466"/>
                </a:lnTo>
                <a:lnTo>
                  <a:pt x="1705" y="464"/>
                </a:lnTo>
                <a:lnTo>
                  <a:pt x="1705" y="458"/>
                </a:lnTo>
                <a:lnTo>
                  <a:pt x="1725" y="458"/>
                </a:lnTo>
                <a:lnTo>
                  <a:pt x="1726" y="451"/>
                </a:lnTo>
                <a:lnTo>
                  <a:pt x="1824" y="451"/>
                </a:lnTo>
                <a:lnTo>
                  <a:pt x="1825" y="440"/>
                </a:lnTo>
                <a:lnTo>
                  <a:pt x="1840" y="440"/>
                </a:lnTo>
                <a:lnTo>
                  <a:pt x="1840" y="409"/>
                </a:lnTo>
                <a:lnTo>
                  <a:pt x="1873" y="409"/>
                </a:lnTo>
                <a:lnTo>
                  <a:pt x="1873" y="392"/>
                </a:lnTo>
                <a:lnTo>
                  <a:pt x="1917" y="392"/>
                </a:lnTo>
                <a:lnTo>
                  <a:pt x="1917" y="377"/>
                </a:lnTo>
                <a:lnTo>
                  <a:pt x="1978" y="377"/>
                </a:lnTo>
                <a:lnTo>
                  <a:pt x="1978" y="373"/>
                </a:lnTo>
                <a:lnTo>
                  <a:pt x="2007" y="373"/>
                </a:lnTo>
                <a:lnTo>
                  <a:pt x="2007" y="365"/>
                </a:lnTo>
                <a:lnTo>
                  <a:pt x="2083" y="365"/>
                </a:lnTo>
                <a:lnTo>
                  <a:pt x="2083" y="358"/>
                </a:lnTo>
                <a:lnTo>
                  <a:pt x="2103" y="356"/>
                </a:lnTo>
                <a:lnTo>
                  <a:pt x="2103" y="352"/>
                </a:lnTo>
                <a:lnTo>
                  <a:pt x="2131" y="350"/>
                </a:lnTo>
                <a:lnTo>
                  <a:pt x="2131" y="343"/>
                </a:lnTo>
                <a:lnTo>
                  <a:pt x="2166" y="343"/>
                </a:lnTo>
                <a:lnTo>
                  <a:pt x="2167" y="328"/>
                </a:lnTo>
                <a:lnTo>
                  <a:pt x="2214" y="328"/>
                </a:lnTo>
                <a:lnTo>
                  <a:pt x="2214" y="313"/>
                </a:lnTo>
                <a:lnTo>
                  <a:pt x="2247" y="313"/>
                </a:lnTo>
                <a:lnTo>
                  <a:pt x="2247" y="295"/>
                </a:lnTo>
                <a:lnTo>
                  <a:pt x="2251" y="295"/>
                </a:lnTo>
                <a:lnTo>
                  <a:pt x="2254" y="287"/>
                </a:lnTo>
                <a:lnTo>
                  <a:pt x="2328" y="286"/>
                </a:lnTo>
                <a:lnTo>
                  <a:pt x="2328" y="281"/>
                </a:lnTo>
                <a:lnTo>
                  <a:pt x="2353" y="280"/>
                </a:lnTo>
                <a:lnTo>
                  <a:pt x="2353" y="265"/>
                </a:lnTo>
                <a:lnTo>
                  <a:pt x="2377" y="265"/>
                </a:lnTo>
                <a:lnTo>
                  <a:pt x="2377" y="251"/>
                </a:lnTo>
                <a:lnTo>
                  <a:pt x="2397" y="253"/>
                </a:lnTo>
                <a:lnTo>
                  <a:pt x="2398" y="244"/>
                </a:lnTo>
                <a:lnTo>
                  <a:pt x="2443" y="244"/>
                </a:lnTo>
                <a:lnTo>
                  <a:pt x="2445" y="233"/>
                </a:lnTo>
                <a:lnTo>
                  <a:pt x="2488" y="233"/>
                </a:lnTo>
                <a:lnTo>
                  <a:pt x="2488" y="220"/>
                </a:lnTo>
                <a:lnTo>
                  <a:pt x="2541" y="220"/>
                </a:lnTo>
                <a:lnTo>
                  <a:pt x="2542" y="209"/>
                </a:lnTo>
                <a:lnTo>
                  <a:pt x="2607" y="206"/>
                </a:lnTo>
                <a:lnTo>
                  <a:pt x="2607" y="200"/>
                </a:lnTo>
                <a:lnTo>
                  <a:pt x="2658" y="200"/>
                </a:lnTo>
                <a:lnTo>
                  <a:pt x="2656" y="187"/>
                </a:lnTo>
                <a:lnTo>
                  <a:pt x="2664" y="187"/>
                </a:lnTo>
                <a:lnTo>
                  <a:pt x="2664" y="179"/>
                </a:lnTo>
                <a:lnTo>
                  <a:pt x="2692" y="178"/>
                </a:lnTo>
                <a:lnTo>
                  <a:pt x="2692" y="172"/>
                </a:lnTo>
                <a:lnTo>
                  <a:pt x="2755" y="172"/>
                </a:lnTo>
                <a:lnTo>
                  <a:pt x="2755" y="163"/>
                </a:lnTo>
                <a:lnTo>
                  <a:pt x="2799" y="163"/>
                </a:lnTo>
                <a:lnTo>
                  <a:pt x="2797" y="149"/>
                </a:lnTo>
                <a:lnTo>
                  <a:pt x="2809" y="149"/>
                </a:lnTo>
                <a:lnTo>
                  <a:pt x="2809" y="142"/>
                </a:lnTo>
                <a:lnTo>
                  <a:pt x="2856" y="142"/>
                </a:lnTo>
                <a:lnTo>
                  <a:pt x="2856" y="121"/>
                </a:lnTo>
                <a:lnTo>
                  <a:pt x="2896" y="121"/>
                </a:lnTo>
                <a:lnTo>
                  <a:pt x="2896" y="106"/>
                </a:lnTo>
                <a:lnTo>
                  <a:pt x="2965" y="106"/>
                </a:lnTo>
                <a:lnTo>
                  <a:pt x="2965" y="97"/>
                </a:lnTo>
                <a:lnTo>
                  <a:pt x="2971" y="97"/>
                </a:lnTo>
                <a:lnTo>
                  <a:pt x="2971" y="92"/>
                </a:lnTo>
                <a:lnTo>
                  <a:pt x="2971" y="79"/>
                </a:lnTo>
                <a:lnTo>
                  <a:pt x="3034" y="79"/>
                </a:lnTo>
                <a:lnTo>
                  <a:pt x="3033" y="68"/>
                </a:lnTo>
                <a:lnTo>
                  <a:pt x="3054" y="70"/>
                </a:lnTo>
                <a:lnTo>
                  <a:pt x="3052" y="62"/>
                </a:lnTo>
                <a:lnTo>
                  <a:pt x="3084" y="62"/>
                </a:lnTo>
                <a:lnTo>
                  <a:pt x="3084" y="53"/>
                </a:lnTo>
                <a:lnTo>
                  <a:pt x="3093" y="55"/>
                </a:lnTo>
                <a:lnTo>
                  <a:pt x="3093" y="47"/>
                </a:lnTo>
                <a:lnTo>
                  <a:pt x="3108" y="47"/>
                </a:lnTo>
                <a:lnTo>
                  <a:pt x="3108" y="40"/>
                </a:lnTo>
                <a:lnTo>
                  <a:pt x="3184" y="40"/>
                </a:lnTo>
                <a:lnTo>
                  <a:pt x="3184" y="34"/>
                </a:lnTo>
                <a:lnTo>
                  <a:pt x="3202" y="32"/>
                </a:lnTo>
                <a:lnTo>
                  <a:pt x="3202" y="26"/>
                </a:lnTo>
                <a:lnTo>
                  <a:pt x="3345" y="25"/>
                </a:lnTo>
                <a:lnTo>
                  <a:pt x="3345" y="16"/>
                </a:lnTo>
                <a:lnTo>
                  <a:pt x="3354" y="16"/>
                </a:lnTo>
                <a:lnTo>
                  <a:pt x="3355" y="10"/>
                </a:lnTo>
                <a:lnTo>
                  <a:pt x="3370" y="10"/>
                </a:lnTo>
                <a:lnTo>
                  <a:pt x="3373" y="4"/>
                </a:lnTo>
                <a:lnTo>
                  <a:pt x="3413" y="0"/>
                </a:lnTo>
              </a:path>
            </a:pathLst>
          </a:custGeom>
          <a:noFill/>
          <a:ln w="19050" cap="flat" cmpd="sng">
            <a:solidFill>
              <a:srgbClr val="33CC33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024" tIns="45512" rIns="91024" bIns="45512"/>
          <a:lstStyle/>
          <a:p>
            <a:endParaRPr lang="it-IT"/>
          </a:p>
        </p:txBody>
      </p:sp>
      <p:grpSp>
        <p:nvGrpSpPr>
          <p:cNvPr id="148518" name="Group 109"/>
          <p:cNvGrpSpPr>
            <a:grpSpLocks/>
          </p:cNvGrpSpPr>
          <p:nvPr/>
        </p:nvGrpSpPr>
        <p:grpSpPr bwMode="auto">
          <a:xfrm>
            <a:off x="2270125" y="3490913"/>
            <a:ext cx="61913" cy="230187"/>
            <a:chOff x="1464" y="2198"/>
            <a:chExt cx="39" cy="136"/>
          </a:xfrm>
        </p:grpSpPr>
        <p:sp>
          <p:nvSpPr>
            <p:cNvPr id="148549" name="Line 110"/>
            <p:cNvSpPr>
              <a:spLocks noChangeShapeType="1"/>
            </p:cNvSpPr>
            <p:nvPr/>
          </p:nvSpPr>
          <p:spPr bwMode="auto">
            <a:xfrm>
              <a:off x="1464" y="2334"/>
              <a:ext cx="39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50" name="Line 111"/>
            <p:cNvSpPr>
              <a:spLocks noChangeShapeType="1"/>
            </p:cNvSpPr>
            <p:nvPr/>
          </p:nvSpPr>
          <p:spPr bwMode="auto">
            <a:xfrm rot="5400000" flipH="1">
              <a:off x="1416" y="2265"/>
              <a:ext cx="134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51" name="Line 112"/>
            <p:cNvSpPr>
              <a:spLocks noChangeShapeType="1"/>
            </p:cNvSpPr>
            <p:nvPr/>
          </p:nvSpPr>
          <p:spPr bwMode="auto">
            <a:xfrm>
              <a:off x="1464" y="2202"/>
              <a:ext cx="39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8519" name="Group 113"/>
          <p:cNvGrpSpPr>
            <a:grpSpLocks/>
          </p:cNvGrpSpPr>
          <p:nvPr/>
        </p:nvGrpSpPr>
        <p:grpSpPr bwMode="auto">
          <a:xfrm>
            <a:off x="2947988" y="2949575"/>
            <a:ext cx="60325" cy="258763"/>
            <a:chOff x="1464" y="2198"/>
            <a:chExt cx="39" cy="136"/>
          </a:xfrm>
        </p:grpSpPr>
        <p:sp>
          <p:nvSpPr>
            <p:cNvPr id="148546" name="Line 114"/>
            <p:cNvSpPr>
              <a:spLocks noChangeShapeType="1"/>
            </p:cNvSpPr>
            <p:nvPr/>
          </p:nvSpPr>
          <p:spPr bwMode="auto">
            <a:xfrm>
              <a:off x="1464" y="2334"/>
              <a:ext cx="39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47" name="Line 115"/>
            <p:cNvSpPr>
              <a:spLocks noChangeShapeType="1"/>
            </p:cNvSpPr>
            <p:nvPr/>
          </p:nvSpPr>
          <p:spPr bwMode="auto">
            <a:xfrm rot="5400000" flipH="1">
              <a:off x="1416" y="2265"/>
              <a:ext cx="134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48" name="Line 116"/>
            <p:cNvSpPr>
              <a:spLocks noChangeShapeType="1"/>
            </p:cNvSpPr>
            <p:nvPr/>
          </p:nvSpPr>
          <p:spPr bwMode="auto">
            <a:xfrm>
              <a:off x="1464" y="2202"/>
              <a:ext cx="39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8520" name="Group 117"/>
          <p:cNvGrpSpPr>
            <a:grpSpLocks/>
          </p:cNvGrpSpPr>
          <p:nvPr/>
        </p:nvGrpSpPr>
        <p:grpSpPr bwMode="auto">
          <a:xfrm>
            <a:off x="3622675" y="2635250"/>
            <a:ext cx="61913" cy="269875"/>
            <a:chOff x="1464" y="2198"/>
            <a:chExt cx="39" cy="136"/>
          </a:xfrm>
        </p:grpSpPr>
        <p:sp>
          <p:nvSpPr>
            <p:cNvPr id="148543" name="Line 118"/>
            <p:cNvSpPr>
              <a:spLocks noChangeShapeType="1"/>
            </p:cNvSpPr>
            <p:nvPr/>
          </p:nvSpPr>
          <p:spPr bwMode="auto">
            <a:xfrm>
              <a:off x="1464" y="2334"/>
              <a:ext cx="39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44" name="Line 119"/>
            <p:cNvSpPr>
              <a:spLocks noChangeShapeType="1"/>
            </p:cNvSpPr>
            <p:nvPr/>
          </p:nvSpPr>
          <p:spPr bwMode="auto">
            <a:xfrm rot="5400000" flipH="1">
              <a:off x="1416" y="2265"/>
              <a:ext cx="134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45" name="Line 120"/>
            <p:cNvSpPr>
              <a:spLocks noChangeShapeType="1"/>
            </p:cNvSpPr>
            <p:nvPr/>
          </p:nvSpPr>
          <p:spPr bwMode="auto">
            <a:xfrm>
              <a:off x="1464" y="2202"/>
              <a:ext cx="39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8521" name="Group 121"/>
          <p:cNvGrpSpPr>
            <a:grpSpLocks/>
          </p:cNvGrpSpPr>
          <p:nvPr/>
        </p:nvGrpSpPr>
        <p:grpSpPr bwMode="auto">
          <a:xfrm>
            <a:off x="4303713" y="2357438"/>
            <a:ext cx="60325" cy="282575"/>
            <a:chOff x="1464" y="2198"/>
            <a:chExt cx="39" cy="136"/>
          </a:xfrm>
        </p:grpSpPr>
        <p:sp>
          <p:nvSpPr>
            <p:cNvPr id="148540" name="Line 122"/>
            <p:cNvSpPr>
              <a:spLocks noChangeShapeType="1"/>
            </p:cNvSpPr>
            <p:nvPr/>
          </p:nvSpPr>
          <p:spPr bwMode="auto">
            <a:xfrm>
              <a:off x="1464" y="2334"/>
              <a:ext cx="39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41" name="Line 123"/>
            <p:cNvSpPr>
              <a:spLocks noChangeShapeType="1"/>
            </p:cNvSpPr>
            <p:nvPr/>
          </p:nvSpPr>
          <p:spPr bwMode="auto">
            <a:xfrm rot="5400000" flipH="1">
              <a:off x="1416" y="2265"/>
              <a:ext cx="134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42" name="Line 124"/>
            <p:cNvSpPr>
              <a:spLocks noChangeShapeType="1"/>
            </p:cNvSpPr>
            <p:nvPr/>
          </p:nvSpPr>
          <p:spPr bwMode="auto">
            <a:xfrm>
              <a:off x="1464" y="2202"/>
              <a:ext cx="39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8522" name="Group 125"/>
          <p:cNvGrpSpPr>
            <a:grpSpLocks/>
          </p:cNvGrpSpPr>
          <p:nvPr/>
        </p:nvGrpSpPr>
        <p:grpSpPr bwMode="auto">
          <a:xfrm>
            <a:off x="4979988" y="2171700"/>
            <a:ext cx="61912" cy="284163"/>
            <a:chOff x="1464" y="2198"/>
            <a:chExt cx="39" cy="136"/>
          </a:xfrm>
        </p:grpSpPr>
        <p:sp>
          <p:nvSpPr>
            <p:cNvPr id="148537" name="Line 126"/>
            <p:cNvSpPr>
              <a:spLocks noChangeShapeType="1"/>
            </p:cNvSpPr>
            <p:nvPr/>
          </p:nvSpPr>
          <p:spPr bwMode="auto">
            <a:xfrm>
              <a:off x="1464" y="2334"/>
              <a:ext cx="39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38" name="Line 127"/>
            <p:cNvSpPr>
              <a:spLocks noChangeShapeType="1"/>
            </p:cNvSpPr>
            <p:nvPr/>
          </p:nvSpPr>
          <p:spPr bwMode="auto">
            <a:xfrm rot="5400000" flipH="1">
              <a:off x="1416" y="2265"/>
              <a:ext cx="134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39" name="Line 128"/>
            <p:cNvSpPr>
              <a:spLocks noChangeShapeType="1"/>
            </p:cNvSpPr>
            <p:nvPr/>
          </p:nvSpPr>
          <p:spPr bwMode="auto">
            <a:xfrm>
              <a:off x="1464" y="2202"/>
              <a:ext cx="39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8523" name="Group 129"/>
          <p:cNvGrpSpPr>
            <a:grpSpLocks/>
          </p:cNvGrpSpPr>
          <p:nvPr/>
        </p:nvGrpSpPr>
        <p:grpSpPr bwMode="auto">
          <a:xfrm>
            <a:off x="5659438" y="1949450"/>
            <a:ext cx="60325" cy="292100"/>
            <a:chOff x="1464" y="2198"/>
            <a:chExt cx="39" cy="136"/>
          </a:xfrm>
        </p:grpSpPr>
        <p:sp>
          <p:nvSpPr>
            <p:cNvPr id="148534" name="Line 130"/>
            <p:cNvSpPr>
              <a:spLocks noChangeShapeType="1"/>
            </p:cNvSpPr>
            <p:nvPr/>
          </p:nvSpPr>
          <p:spPr bwMode="auto">
            <a:xfrm>
              <a:off x="1464" y="2334"/>
              <a:ext cx="39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35" name="Line 131"/>
            <p:cNvSpPr>
              <a:spLocks noChangeShapeType="1"/>
            </p:cNvSpPr>
            <p:nvPr/>
          </p:nvSpPr>
          <p:spPr bwMode="auto">
            <a:xfrm rot="5400000" flipH="1">
              <a:off x="1416" y="2265"/>
              <a:ext cx="134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36" name="Line 132"/>
            <p:cNvSpPr>
              <a:spLocks noChangeShapeType="1"/>
            </p:cNvSpPr>
            <p:nvPr/>
          </p:nvSpPr>
          <p:spPr bwMode="auto">
            <a:xfrm>
              <a:off x="1464" y="2202"/>
              <a:ext cx="39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8524" name="Group 133"/>
          <p:cNvGrpSpPr>
            <a:grpSpLocks/>
          </p:cNvGrpSpPr>
          <p:nvPr/>
        </p:nvGrpSpPr>
        <p:grpSpPr bwMode="auto">
          <a:xfrm>
            <a:off x="6337300" y="1741488"/>
            <a:ext cx="61913" cy="295275"/>
            <a:chOff x="1464" y="2198"/>
            <a:chExt cx="39" cy="136"/>
          </a:xfrm>
        </p:grpSpPr>
        <p:sp>
          <p:nvSpPr>
            <p:cNvPr id="148531" name="Line 134"/>
            <p:cNvSpPr>
              <a:spLocks noChangeShapeType="1"/>
            </p:cNvSpPr>
            <p:nvPr/>
          </p:nvSpPr>
          <p:spPr bwMode="auto">
            <a:xfrm>
              <a:off x="1464" y="2334"/>
              <a:ext cx="39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32" name="Line 135"/>
            <p:cNvSpPr>
              <a:spLocks noChangeShapeType="1"/>
            </p:cNvSpPr>
            <p:nvPr/>
          </p:nvSpPr>
          <p:spPr bwMode="auto">
            <a:xfrm rot="5400000" flipH="1">
              <a:off x="1416" y="2265"/>
              <a:ext cx="134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33" name="Line 136"/>
            <p:cNvSpPr>
              <a:spLocks noChangeShapeType="1"/>
            </p:cNvSpPr>
            <p:nvPr/>
          </p:nvSpPr>
          <p:spPr bwMode="auto">
            <a:xfrm>
              <a:off x="1464" y="2202"/>
              <a:ext cx="39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8525" name="Group 137"/>
          <p:cNvGrpSpPr>
            <a:grpSpLocks/>
          </p:cNvGrpSpPr>
          <p:nvPr/>
        </p:nvGrpSpPr>
        <p:grpSpPr bwMode="auto">
          <a:xfrm>
            <a:off x="7010400" y="1612900"/>
            <a:ext cx="61913" cy="293688"/>
            <a:chOff x="1464" y="2198"/>
            <a:chExt cx="39" cy="136"/>
          </a:xfrm>
        </p:grpSpPr>
        <p:sp>
          <p:nvSpPr>
            <p:cNvPr id="148528" name="Line 138"/>
            <p:cNvSpPr>
              <a:spLocks noChangeShapeType="1"/>
            </p:cNvSpPr>
            <p:nvPr/>
          </p:nvSpPr>
          <p:spPr bwMode="auto">
            <a:xfrm>
              <a:off x="1464" y="2334"/>
              <a:ext cx="39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29" name="Line 139"/>
            <p:cNvSpPr>
              <a:spLocks noChangeShapeType="1"/>
            </p:cNvSpPr>
            <p:nvPr/>
          </p:nvSpPr>
          <p:spPr bwMode="auto">
            <a:xfrm rot="5400000" flipH="1">
              <a:off x="1416" y="2265"/>
              <a:ext cx="134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530" name="Line 140"/>
            <p:cNvSpPr>
              <a:spLocks noChangeShapeType="1"/>
            </p:cNvSpPr>
            <p:nvPr/>
          </p:nvSpPr>
          <p:spPr bwMode="auto">
            <a:xfrm>
              <a:off x="1464" y="2202"/>
              <a:ext cx="39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48526" name="Text Box 141"/>
          <p:cNvSpPr txBox="1">
            <a:spLocks noChangeArrowheads="1"/>
          </p:cNvSpPr>
          <p:nvPr/>
        </p:nvSpPr>
        <p:spPr bwMode="auto">
          <a:xfrm>
            <a:off x="6300788" y="6453188"/>
            <a:ext cx="28432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24" tIns="45512" rIns="91024" bIns="45512">
            <a:spAutoFit/>
          </a:bodyPr>
          <a:lstStyle/>
          <a:p>
            <a:pPr algn="ctr" defTabSz="965200" eaLnBrk="0" hangingPunct="0">
              <a:spcBef>
                <a:spcPct val="50000"/>
              </a:spcBef>
            </a:pPr>
            <a:r>
              <a:rPr lang="en-GB" sz="1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Wedzcha et al AJRCCM 2008</a:t>
            </a:r>
          </a:p>
        </p:txBody>
      </p:sp>
      <p:sp>
        <p:nvSpPr>
          <p:cNvPr id="148527" name="Rectangle 141"/>
          <p:cNvSpPr>
            <a:spLocks noChangeArrowheads="1"/>
          </p:cNvSpPr>
          <p:nvPr/>
        </p:nvSpPr>
        <p:spPr bwMode="auto">
          <a:xfrm>
            <a:off x="4575175" y="3276600"/>
            <a:ext cx="4568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31" tIns="48163" rIns="96331" bIns="48163">
            <a:spAutoFit/>
          </a:bodyPr>
          <a:lstStyle/>
          <a:p>
            <a:pPr defTabSz="965200" eaLnBrk="0" hangingPunct="0"/>
            <a:endParaRPr lang="it-IT"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1838325" y="6132513"/>
            <a:ext cx="5530850" cy="309562"/>
          </a:xfrm>
          <a:prstGeom prst="rect">
            <a:avLst/>
          </a:prstGeom>
          <a:noFill/>
          <a:ln w="1651">
            <a:noFill/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00420" name="Rectangle 4"/>
          <p:cNvSpPr>
            <a:spLocks noChangeArrowheads="1"/>
          </p:cNvSpPr>
          <p:nvPr/>
        </p:nvSpPr>
        <p:spPr bwMode="auto">
          <a:xfrm>
            <a:off x="6613525" y="3438525"/>
            <a:ext cx="954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62617">
              <a:defRPr/>
            </a:pPr>
            <a:r>
              <a:rPr lang="fr-FR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SFC (3%)</a:t>
            </a:r>
          </a:p>
        </p:txBody>
      </p:sp>
      <p:sp>
        <p:nvSpPr>
          <p:cNvPr id="700421" name="Rectangle 5"/>
          <p:cNvSpPr>
            <a:spLocks noChangeArrowheads="1"/>
          </p:cNvSpPr>
          <p:nvPr/>
        </p:nvSpPr>
        <p:spPr bwMode="auto">
          <a:xfrm>
            <a:off x="6372225" y="1425575"/>
            <a:ext cx="195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62025"/>
            <a:r>
              <a:rPr lang="fr-FR" b="1">
                <a:solidFill>
                  <a:srgbClr val="FFFFFF"/>
                </a:solidFill>
                <a:cs typeface="Arial" charset="0"/>
              </a:rPr>
              <a:t>Tio (6%</a:t>
            </a:r>
            <a:r>
              <a:rPr lang="fr-FR" sz="1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</a:t>
            </a:r>
          </a:p>
        </p:txBody>
      </p:sp>
      <p:sp>
        <p:nvSpPr>
          <p:cNvPr id="150534" name="Line 6"/>
          <p:cNvSpPr>
            <a:spLocks noChangeShapeType="1"/>
          </p:cNvSpPr>
          <p:nvPr/>
        </p:nvSpPr>
        <p:spPr bwMode="auto">
          <a:xfrm>
            <a:off x="3384550" y="6281738"/>
            <a:ext cx="1588" cy="1587"/>
          </a:xfrm>
          <a:prstGeom prst="line">
            <a:avLst/>
          </a:prstGeom>
          <a:noFill/>
          <a:ln w="1588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535" name="Line 7"/>
          <p:cNvSpPr>
            <a:spLocks noChangeShapeType="1"/>
          </p:cNvSpPr>
          <p:nvPr/>
        </p:nvSpPr>
        <p:spPr bwMode="auto">
          <a:xfrm>
            <a:off x="1073150" y="1138238"/>
            <a:ext cx="15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1069975" y="1138238"/>
            <a:ext cx="3175" cy="42243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537" name="Line 9"/>
          <p:cNvSpPr>
            <a:spLocks noChangeShapeType="1"/>
          </p:cNvSpPr>
          <p:nvPr/>
        </p:nvSpPr>
        <p:spPr bwMode="auto">
          <a:xfrm>
            <a:off x="1073150" y="4900613"/>
            <a:ext cx="15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1017588" y="4899025"/>
            <a:ext cx="55562" cy="15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539" name="Line 11"/>
          <p:cNvSpPr>
            <a:spLocks noChangeShapeType="1"/>
          </p:cNvSpPr>
          <p:nvPr/>
        </p:nvSpPr>
        <p:spPr bwMode="auto">
          <a:xfrm>
            <a:off x="1073150" y="4452938"/>
            <a:ext cx="15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540" name="Rectangle 12"/>
          <p:cNvSpPr>
            <a:spLocks noChangeArrowheads="1"/>
          </p:cNvSpPr>
          <p:nvPr/>
        </p:nvSpPr>
        <p:spPr bwMode="auto">
          <a:xfrm>
            <a:off x="1017588" y="4448175"/>
            <a:ext cx="55562" cy="476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541" name="Line 13"/>
          <p:cNvSpPr>
            <a:spLocks noChangeShapeType="1"/>
          </p:cNvSpPr>
          <p:nvPr/>
        </p:nvSpPr>
        <p:spPr bwMode="auto">
          <a:xfrm>
            <a:off x="1073150" y="4000500"/>
            <a:ext cx="158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542" name="Rectangle 14"/>
          <p:cNvSpPr>
            <a:spLocks noChangeArrowheads="1"/>
          </p:cNvSpPr>
          <p:nvPr/>
        </p:nvSpPr>
        <p:spPr bwMode="auto">
          <a:xfrm>
            <a:off x="1017588" y="3997325"/>
            <a:ext cx="55562" cy="31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543" name="Line 15"/>
          <p:cNvSpPr>
            <a:spLocks noChangeShapeType="1"/>
          </p:cNvSpPr>
          <p:nvPr/>
        </p:nvSpPr>
        <p:spPr bwMode="auto">
          <a:xfrm>
            <a:off x="1073150" y="3549650"/>
            <a:ext cx="158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1017588" y="3544888"/>
            <a:ext cx="55562" cy="47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545" name="Line 17"/>
          <p:cNvSpPr>
            <a:spLocks noChangeShapeType="1"/>
          </p:cNvSpPr>
          <p:nvPr/>
        </p:nvSpPr>
        <p:spPr bwMode="auto">
          <a:xfrm>
            <a:off x="1073150" y="3097213"/>
            <a:ext cx="15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546" name="Rectangle 18"/>
          <p:cNvSpPr>
            <a:spLocks noChangeArrowheads="1"/>
          </p:cNvSpPr>
          <p:nvPr/>
        </p:nvSpPr>
        <p:spPr bwMode="auto">
          <a:xfrm>
            <a:off x="1017588" y="3095625"/>
            <a:ext cx="55562" cy="15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547" name="Line 19"/>
          <p:cNvSpPr>
            <a:spLocks noChangeShapeType="1"/>
          </p:cNvSpPr>
          <p:nvPr/>
        </p:nvSpPr>
        <p:spPr bwMode="auto">
          <a:xfrm>
            <a:off x="1073150" y="2646363"/>
            <a:ext cx="15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548" name="Rectangle 20"/>
          <p:cNvSpPr>
            <a:spLocks noChangeArrowheads="1"/>
          </p:cNvSpPr>
          <p:nvPr/>
        </p:nvSpPr>
        <p:spPr bwMode="auto">
          <a:xfrm>
            <a:off x="1017588" y="2641600"/>
            <a:ext cx="55562" cy="476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549" name="Line 21"/>
          <p:cNvSpPr>
            <a:spLocks noChangeShapeType="1"/>
          </p:cNvSpPr>
          <p:nvPr/>
        </p:nvSpPr>
        <p:spPr bwMode="auto">
          <a:xfrm>
            <a:off x="1073150" y="2193925"/>
            <a:ext cx="158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550" name="Rectangle 22"/>
          <p:cNvSpPr>
            <a:spLocks noChangeArrowheads="1"/>
          </p:cNvSpPr>
          <p:nvPr/>
        </p:nvSpPr>
        <p:spPr bwMode="auto">
          <a:xfrm>
            <a:off x="1017588" y="2192338"/>
            <a:ext cx="55562" cy="158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551" name="Line 23"/>
          <p:cNvSpPr>
            <a:spLocks noChangeShapeType="1"/>
          </p:cNvSpPr>
          <p:nvPr/>
        </p:nvSpPr>
        <p:spPr bwMode="auto">
          <a:xfrm>
            <a:off x="1073150" y="1744663"/>
            <a:ext cx="15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552" name="Rectangle 24"/>
          <p:cNvSpPr>
            <a:spLocks noChangeArrowheads="1"/>
          </p:cNvSpPr>
          <p:nvPr/>
        </p:nvSpPr>
        <p:spPr bwMode="auto">
          <a:xfrm>
            <a:off x="1017588" y="1743075"/>
            <a:ext cx="55562" cy="15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553" name="Line 25"/>
          <p:cNvSpPr>
            <a:spLocks noChangeShapeType="1"/>
          </p:cNvSpPr>
          <p:nvPr/>
        </p:nvSpPr>
        <p:spPr bwMode="auto">
          <a:xfrm>
            <a:off x="1073150" y="1293813"/>
            <a:ext cx="15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554" name="Rectangle 26"/>
          <p:cNvSpPr>
            <a:spLocks noChangeArrowheads="1"/>
          </p:cNvSpPr>
          <p:nvPr/>
        </p:nvSpPr>
        <p:spPr bwMode="auto">
          <a:xfrm>
            <a:off x="1017588" y="1290638"/>
            <a:ext cx="55562" cy="31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556" name="Rectangle 28"/>
          <p:cNvSpPr>
            <a:spLocks noChangeArrowheads="1"/>
          </p:cNvSpPr>
          <p:nvPr/>
        </p:nvSpPr>
        <p:spPr bwMode="auto">
          <a:xfrm>
            <a:off x="804863" y="4803775"/>
            <a:ext cx="1222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57263"/>
            <a:r>
              <a:rPr lang="fr-FR" sz="1700" b="1">
                <a:solidFill>
                  <a:srgbClr val="FFFFFF"/>
                </a:solidFill>
                <a:cs typeface="Arial" charset="0"/>
              </a:rPr>
              <a:t>0</a:t>
            </a:r>
          </a:p>
        </p:txBody>
      </p:sp>
      <p:sp>
        <p:nvSpPr>
          <p:cNvPr id="150557" name="Rectangle 29"/>
          <p:cNvSpPr>
            <a:spLocks noChangeArrowheads="1"/>
          </p:cNvSpPr>
          <p:nvPr/>
        </p:nvSpPr>
        <p:spPr bwMode="auto">
          <a:xfrm>
            <a:off x="804863" y="4354513"/>
            <a:ext cx="122237" cy="2619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57263"/>
            <a:r>
              <a:rPr lang="fr-FR" sz="1700" b="1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sp>
        <p:nvSpPr>
          <p:cNvPr id="150558" name="Rectangle 30"/>
          <p:cNvSpPr>
            <a:spLocks noChangeArrowheads="1"/>
          </p:cNvSpPr>
          <p:nvPr/>
        </p:nvSpPr>
        <p:spPr bwMode="auto">
          <a:xfrm>
            <a:off x="804863" y="3902075"/>
            <a:ext cx="122237" cy="2619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57263"/>
            <a:r>
              <a:rPr lang="fr-FR" sz="1700" b="1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sp>
        <p:nvSpPr>
          <p:cNvPr id="150559" name="Rectangle 31"/>
          <p:cNvSpPr>
            <a:spLocks noChangeArrowheads="1"/>
          </p:cNvSpPr>
          <p:nvPr/>
        </p:nvSpPr>
        <p:spPr bwMode="auto">
          <a:xfrm>
            <a:off x="804863" y="3451225"/>
            <a:ext cx="1222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57263"/>
            <a:r>
              <a:rPr lang="fr-FR" sz="1700" b="1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150560" name="Rectangle 32"/>
          <p:cNvSpPr>
            <a:spLocks noChangeArrowheads="1"/>
          </p:cNvSpPr>
          <p:nvPr/>
        </p:nvSpPr>
        <p:spPr bwMode="auto">
          <a:xfrm>
            <a:off x="804863" y="2998788"/>
            <a:ext cx="1222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57263"/>
            <a:r>
              <a:rPr lang="fr-FR" sz="1700" b="1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150561" name="Rectangle 33"/>
          <p:cNvSpPr>
            <a:spLocks noChangeArrowheads="1"/>
          </p:cNvSpPr>
          <p:nvPr/>
        </p:nvSpPr>
        <p:spPr bwMode="auto">
          <a:xfrm>
            <a:off x="804863" y="2549525"/>
            <a:ext cx="1222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57263"/>
            <a:r>
              <a:rPr lang="fr-FR" sz="17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  <p:sp>
        <p:nvSpPr>
          <p:cNvPr id="150562" name="Rectangle 34"/>
          <p:cNvSpPr>
            <a:spLocks noChangeArrowheads="1"/>
          </p:cNvSpPr>
          <p:nvPr/>
        </p:nvSpPr>
        <p:spPr bwMode="auto">
          <a:xfrm>
            <a:off x="804863" y="2098675"/>
            <a:ext cx="1222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57263"/>
            <a:r>
              <a:rPr lang="fr-FR" sz="1700" b="1">
                <a:solidFill>
                  <a:srgbClr val="FFFFFF"/>
                </a:solidFill>
                <a:cs typeface="Arial" charset="0"/>
              </a:rPr>
              <a:t>6</a:t>
            </a:r>
          </a:p>
        </p:txBody>
      </p:sp>
      <p:sp>
        <p:nvSpPr>
          <p:cNvPr id="150563" name="Rectangle 35"/>
          <p:cNvSpPr>
            <a:spLocks noChangeArrowheads="1"/>
          </p:cNvSpPr>
          <p:nvPr/>
        </p:nvSpPr>
        <p:spPr bwMode="auto">
          <a:xfrm>
            <a:off x="804863" y="1646238"/>
            <a:ext cx="1222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57263"/>
            <a:r>
              <a:rPr lang="fr-FR" sz="1700" b="1">
                <a:solidFill>
                  <a:srgbClr val="FFFFFF"/>
                </a:solidFill>
                <a:cs typeface="Arial" charset="0"/>
              </a:rPr>
              <a:t>7</a:t>
            </a:r>
          </a:p>
        </p:txBody>
      </p:sp>
      <p:sp>
        <p:nvSpPr>
          <p:cNvPr id="150564" name="Rectangle 36"/>
          <p:cNvSpPr>
            <a:spLocks noChangeArrowheads="1"/>
          </p:cNvSpPr>
          <p:nvPr/>
        </p:nvSpPr>
        <p:spPr bwMode="auto">
          <a:xfrm>
            <a:off x="804863" y="1196975"/>
            <a:ext cx="1222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57263"/>
            <a:r>
              <a:rPr lang="fr-FR" sz="1700" b="1">
                <a:solidFill>
                  <a:srgbClr val="FFFFFF"/>
                </a:solidFill>
                <a:cs typeface="Arial" charset="0"/>
              </a:rPr>
              <a:t>8</a:t>
            </a:r>
          </a:p>
        </p:txBody>
      </p:sp>
      <p:sp>
        <p:nvSpPr>
          <p:cNvPr id="150565" name="Line 37"/>
          <p:cNvSpPr>
            <a:spLocks noChangeShapeType="1"/>
          </p:cNvSpPr>
          <p:nvPr/>
        </p:nvSpPr>
        <p:spPr bwMode="auto">
          <a:xfrm>
            <a:off x="8366125" y="5365750"/>
            <a:ext cx="158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566" name="Rectangle 38"/>
          <p:cNvSpPr>
            <a:spLocks noChangeArrowheads="1"/>
          </p:cNvSpPr>
          <p:nvPr/>
        </p:nvSpPr>
        <p:spPr bwMode="auto">
          <a:xfrm>
            <a:off x="1073150" y="5362575"/>
            <a:ext cx="7292975" cy="3175"/>
          </a:xfrm>
          <a:prstGeom prst="rect">
            <a:avLst/>
          </a:prstGeom>
          <a:solidFill>
            <a:srgbClr val="00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567" name="Line 39"/>
          <p:cNvSpPr>
            <a:spLocks noChangeShapeType="1"/>
          </p:cNvSpPr>
          <p:nvPr/>
        </p:nvSpPr>
        <p:spPr bwMode="auto">
          <a:xfrm>
            <a:off x="1296988" y="5364163"/>
            <a:ext cx="15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568" name="Rectangle 40"/>
          <p:cNvSpPr>
            <a:spLocks noChangeArrowheads="1"/>
          </p:cNvSpPr>
          <p:nvPr/>
        </p:nvSpPr>
        <p:spPr bwMode="auto">
          <a:xfrm>
            <a:off x="1293813" y="5364163"/>
            <a:ext cx="3175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569" name="Line 41"/>
          <p:cNvSpPr>
            <a:spLocks noChangeShapeType="1"/>
          </p:cNvSpPr>
          <p:nvPr/>
        </p:nvSpPr>
        <p:spPr bwMode="auto">
          <a:xfrm>
            <a:off x="2014538" y="5364163"/>
            <a:ext cx="15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570" name="Rectangle 42"/>
          <p:cNvSpPr>
            <a:spLocks noChangeArrowheads="1"/>
          </p:cNvSpPr>
          <p:nvPr/>
        </p:nvSpPr>
        <p:spPr bwMode="auto">
          <a:xfrm>
            <a:off x="2009775" y="5364163"/>
            <a:ext cx="4763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571" name="Line 43"/>
          <p:cNvSpPr>
            <a:spLocks noChangeShapeType="1"/>
          </p:cNvSpPr>
          <p:nvPr/>
        </p:nvSpPr>
        <p:spPr bwMode="auto">
          <a:xfrm>
            <a:off x="2732088" y="5364163"/>
            <a:ext cx="15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572" name="Rectangle 44"/>
          <p:cNvSpPr>
            <a:spLocks noChangeArrowheads="1"/>
          </p:cNvSpPr>
          <p:nvPr/>
        </p:nvSpPr>
        <p:spPr bwMode="auto">
          <a:xfrm>
            <a:off x="2728913" y="5364163"/>
            <a:ext cx="3175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573" name="Line 45"/>
          <p:cNvSpPr>
            <a:spLocks noChangeShapeType="1"/>
          </p:cNvSpPr>
          <p:nvPr/>
        </p:nvSpPr>
        <p:spPr bwMode="auto">
          <a:xfrm>
            <a:off x="3449638" y="5364163"/>
            <a:ext cx="31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574" name="Rectangle 46"/>
          <p:cNvSpPr>
            <a:spLocks noChangeArrowheads="1"/>
          </p:cNvSpPr>
          <p:nvPr/>
        </p:nvSpPr>
        <p:spPr bwMode="auto">
          <a:xfrm>
            <a:off x="3446463" y="5364163"/>
            <a:ext cx="3175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575" name="Line 47"/>
          <p:cNvSpPr>
            <a:spLocks noChangeShapeType="1"/>
          </p:cNvSpPr>
          <p:nvPr/>
        </p:nvSpPr>
        <p:spPr bwMode="auto">
          <a:xfrm>
            <a:off x="4168775" y="5364163"/>
            <a:ext cx="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576" name="Rectangle 48"/>
          <p:cNvSpPr>
            <a:spLocks noChangeArrowheads="1"/>
          </p:cNvSpPr>
          <p:nvPr/>
        </p:nvSpPr>
        <p:spPr bwMode="auto">
          <a:xfrm>
            <a:off x="4165600" y="5364163"/>
            <a:ext cx="3175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577" name="Line 49"/>
          <p:cNvSpPr>
            <a:spLocks noChangeShapeType="1"/>
          </p:cNvSpPr>
          <p:nvPr/>
        </p:nvSpPr>
        <p:spPr bwMode="auto">
          <a:xfrm>
            <a:off x="4884738" y="5364163"/>
            <a:ext cx="15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578" name="Rectangle 50"/>
          <p:cNvSpPr>
            <a:spLocks noChangeArrowheads="1"/>
          </p:cNvSpPr>
          <p:nvPr/>
        </p:nvSpPr>
        <p:spPr bwMode="auto">
          <a:xfrm>
            <a:off x="4883150" y="5364163"/>
            <a:ext cx="1588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579" name="Line 51"/>
          <p:cNvSpPr>
            <a:spLocks noChangeShapeType="1"/>
          </p:cNvSpPr>
          <p:nvPr/>
        </p:nvSpPr>
        <p:spPr bwMode="auto">
          <a:xfrm>
            <a:off x="5603875" y="5364163"/>
            <a:ext cx="15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580" name="Rectangle 52"/>
          <p:cNvSpPr>
            <a:spLocks noChangeArrowheads="1"/>
          </p:cNvSpPr>
          <p:nvPr/>
        </p:nvSpPr>
        <p:spPr bwMode="auto">
          <a:xfrm>
            <a:off x="5602288" y="5364163"/>
            <a:ext cx="1587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581" name="Line 53"/>
          <p:cNvSpPr>
            <a:spLocks noChangeShapeType="1"/>
          </p:cNvSpPr>
          <p:nvPr/>
        </p:nvSpPr>
        <p:spPr bwMode="auto">
          <a:xfrm>
            <a:off x="6321425" y="5364163"/>
            <a:ext cx="15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582" name="Rectangle 54"/>
          <p:cNvSpPr>
            <a:spLocks noChangeArrowheads="1"/>
          </p:cNvSpPr>
          <p:nvPr/>
        </p:nvSpPr>
        <p:spPr bwMode="auto">
          <a:xfrm>
            <a:off x="6319838" y="5364163"/>
            <a:ext cx="1587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583" name="Line 55"/>
          <p:cNvSpPr>
            <a:spLocks noChangeShapeType="1"/>
          </p:cNvSpPr>
          <p:nvPr/>
        </p:nvSpPr>
        <p:spPr bwMode="auto">
          <a:xfrm>
            <a:off x="7037388" y="5364163"/>
            <a:ext cx="15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584" name="Rectangle 56"/>
          <p:cNvSpPr>
            <a:spLocks noChangeArrowheads="1"/>
          </p:cNvSpPr>
          <p:nvPr/>
        </p:nvSpPr>
        <p:spPr bwMode="auto">
          <a:xfrm>
            <a:off x="7035800" y="5364163"/>
            <a:ext cx="1588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586" name="Rectangle 58"/>
          <p:cNvSpPr>
            <a:spLocks noChangeArrowheads="1"/>
          </p:cNvSpPr>
          <p:nvPr/>
        </p:nvSpPr>
        <p:spPr bwMode="auto">
          <a:xfrm>
            <a:off x="1231900" y="5499100"/>
            <a:ext cx="1222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57263"/>
            <a:r>
              <a:rPr lang="fr-FR" sz="1700" b="1">
                <a:solidFill>
                  <a:srgbClr val="FFFFFF"/>
                </a:solidFill>
                <a:cs typeface="Arial" charset="0"/>
              </a:rPr>
              <a:t>0</a:t>
            </a:r>
          </a:p>
        </p:txBody>
      </p:sp>
      <p:sp>
        <p:nvSpPr>
          <p:cNvPr id="150587" name="Rectangle 59"/>
          <p:cNvSpPr>
            <a:spLocks noChangeArrowheads="1"/>
          </p:cNvSpPr>
          <p:nvPr/>
        </p:nvSpPr>
        <p:spPr bwMode="auto">
          <a:xfrm>
            <a:off x="1890713" y="5499100"/>
            <a:ext cx="2428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57263"/>
            <a:r>
              <a:rPr lang="fr-FR" sz="1700" b="1">
                <a:solidFill>
                  <a:srgbClr val="FFFFFF"/>
                </a:solidFill>
                <a:cs typeface="Arial" charset="0"/>
              </a:rPr>
              <a:t>13</a:t>
            </a:r>
          </a:p>
        </p:txBody>
      </p:sp>
      <p:sp>
        <p:nvSpPr>
          <p:cNvPr id="150588" name="Rectangle 60"/>
          <p:cNvSpPr>
            <a:spLocks noChangeArrowheads="1"/>
          </p:cNvSpPr>
          <p:nvPr/>
        </p:nvSpPr>
        <p:spPr bwMode="auto">
          <a:xfrm>
            <a:off x="2606675" y="5499100"/>
            <a:ext cx="2444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57263"/>
            <a:r>
              <a:rPr lang="fr-FR" sz="1700" b="1">
                <a:solidFill>
                  <a:srgbClr val="FFFFFF"/>
                </a:solidFill>
                <a:cs typeface="Arial" charset="0"/>
              </a:rPr>
              <a:t>26</a:t>
            </a:r>
          </a:p>
        </p:txBody>
      </p:sp>
      <p:sp>
        <p:nvSpPr>
          <p:cNvPr id="150589" name="Rectangle 61"/>
          <p:cNvSpPr>
            <a:spLocks noChangeArrowheads="1"/>
          </p:cNvSpPr>
          <p:nvPr/>
        </p:nvSpPr>
        <p:spPr bwMode="auto">
          <a:xfrm>
            <a:off x="3324225" y="5499100"/>
            <a:ext cx="2444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57263"/>
            <a:r>
              <a:rPr lang="fr-FR" sz="1700" b="1">
                <a:solidFill>
                  <a:srgbClr val="FFFFFF"/>
                </a:solidFill>
                <a:cs typeface="Arial" charset="0"/>
              </a:rPr>
              <a:t>39</a:t>
            </a:r>
          </a:p>
        </p:txBody>
      </p:sp>
      <p:sp>
        <p:nvSpPr>
          <p:cNvPr id="150590" name="Rectangle 62"/>
          <p:cNvSpPr>
            <a:spLocks noChangeArrowheads="1"/>
          </p:cNvSpPr>
          <p:nvPr/>
        </p:nvSpPr>
        <p:spPr bwMode="auto">
          <a:xfrm>
            <a:off x="4041775" y="5499100"/>
            <a:ext cx="2428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57263"/>
            <a:r>
              <a:rPr lang="fr-FR" sz="1700" b="1">
                <a:solidFill>
                  <a:srgbClr val="FFFFFF"/>
                </a:solidFill>
                <a:cs typeface="Arial" charset="0"/>
              </a:rPr>
              <a:t>52</a:t>
            </a:r>
          </a:p>
        </p:txBody>
      </p:sp>
      <p:sp>
        <p:nvSpPr>
          <p:cNvPr id="150591" name="Rectangle 63"/>
          <p:cNvSpPr>
            <a:spLocks noChangeArrowheads="1"/>
          </p:cNvSpPr>
          <p:nvPr/>
        </p:nvSpPr>
        <p:spPr bwMode="auto">
          <a:xfrm>
            <a:off x="4760913" y="5499100"/>
            <a:ext cx="2444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57263"/>
            <a:r>
              <a:rPr lang="fr-FR" sz="1700" b="1">
                <a:solidFill>
                  <a:srgbClr val="FFFFFF"/>
                </a:solidFill>
                <a:cs typeface="Arial" charset="0"/>
              </a:rPr>
              <a:t>65</a:t>
            </a:r>
          </a:p>
        </p:txBody>
      </p:sp>
      <p:sp>
        <p:nvSpPr>
          <p:cNvPr id="150592" name="Rectangle 64"/>
          <p:cNvSpPr>
            <a:spLocks noChangeArrowheads="1"/>
          </p:cNvSpPr>
          <p:nvPr/>
        </p:nvSpPr>
        <p:spPr bwMode="auto">
          <a:xfrm>
            <a:off x="5478463" y="5499100"/>
            <a:ext cx="2428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57263"/>
            <a:r>
              <a:rPr lang="fr-FR" sz="1700" b="1">
                <a:solidFill>
                  <a:srgbClr val="FFFFFF"/>
                </a:solidFill>
                <a:cs typeface="Arial" charset="0"/>
              </a:rPr>
              <a:t>78</a:t>
            </a:r>
          </a:p>
        </p:txBody>
      </p:sp>
      <p:sp>
        <p:nvSpPr>
          <p:cNvPr id="150593" name="Rectangle 65"/>
          <p:cNvSpPr>
            <a:spLocks noChangeArrowheads="1"/>
          </p:cNvSpPr>
          <p:nvPr/>
        </p:nvSpPr>
        <p:spPr bwMode="auto">
          <a:xfrm>
            <a:off x="6196013" y="5499100"/>
            <a:ext cx="2444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57263"/>
            <a:r>
              <a:rPr lang="fr-FR" sz="1700" b="1">
                <a:solidFill>
                  <a:srgbClr val="FFFFFF"/>
                </a:solidFill>
                <a:cs typeface="Arial" charset="0"/>
              </a:rPr>
              <a:t>91</a:t>
            </a:r>
          </a:p>
        </p:txBody>
      </p:sp>
      <p:sp>
        <p:nvSpPr>
          <p:cNvPr id="150594" name="Rectangle 66"/>
          <p:cNvSpPr>
            <a:spLocks noChangeArrowheads="1"/>
          </p:cNvSpPr>
          <p:nvPr/>
        </p:nvSpPr>
        <p:spPr bwMode="auto">
          <a:xfrm>
            <a:off x="6853238" y="5499100"/>
            <a:ext cx="365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57263"/>
            <a:r>
              <a:rPr lang="fr-FR" sz="1700" b="1">
                <a:solidFill>
                  <a:srgbClr val="FFFFFF"/>
                </a:solidFill>
                <a:cs typeface="Arial" charset="0"/>
              </a:rPr>
              <a:t>104</a:t>
            </a:r>
          </a:p>
        </p:txBody>
      </p:sp>
      <p:sp>
        <p:nvSpPr>
          <p:cNvPr id="150595" name="Line 67"/>
          <p:cNvSpPr>
            <a:spLocks noChangeShapeType="1"/>
          </p:cNvSpPr>
          <p:nvPr/>
        </p:nvSpPr>
        <p:spPr bwMode="auto">
          <a:xfrm>
            <a:off x="1295400" y="4897438"/>
            <a:ext cx="1588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596" name="Freeform 68"/>
          <p:cNvSpPr>
            <a:spLocks/>
          </p:cNvSpPr>
          <p:nvPr/>
        </p:nvSpPr>
        <p:spPr bwMode="auto">
          <a:xfrm>
            <a:off x="1292225" y="4897438"/>
            <a:ext cx="250825" cy="6350"/>
          </a:xfrm>
          <a:custGeom>
            <a:avLst/>
            <a:gdLst>
              <a:gd name="T0" fmla="*/ 2147483647 w 597"/>
              <a:gd name="T1" fmla="*/ 0 h 18"/>
              <a:gd name="T2" fmla="*/ 2147483647 w 597"/>
              <a:gd name="T3" fmla="*/ 0 h 18"/>
              <a:gd name="T4" fmla="*/ 2147483647 w 597"/>
              <a:gd name="T5" fmla="*/ 0 h 18"/>
              <a:gd name="T6" fmla="*/ 0 w 597"/>
              <a:gd name="T7" fmla="*/ 2147483647 h 18"/>
              <a:gd name="T8" fmla="*/ 0 w 597"/>
              <a:gd name="T9" fmla="*/ 2147483647 h 18"/>
              <a:gd name="T10" fmla="*/ 0 w 597"/>
              <a:gd name="T11" fmla="*/ 2147483647 h 18"/>
              <a:gd name="T12" fmla="*/ 0 w 597"/>
              <a:gd name="T13" fmla="*/ 2147483647 h 18"/>
              <a:gd name="T14" fmla="*/ 0 w 597"/>
              <a:gd name="T15" fmla="*/ 2147483647 h 18"/>
              <a:gd name="T16" fmla="*/ 2147483647 w 597"/>
              <a:gd name="T17" fmla="*/ 2147483647 h 18"/>
              <a:gd name="T18" fmla="*/ 2147483647 w 597"/>
              <a:gd name="T19" fmla="*/ 2147483647 h 18"/>
              <a:gd name="T20" fmla="*/ 2147483647 w 597"/>
              <a:gd name="T21" fmla="*/ 2147483647 h 18"/>
              <a:gd name="T22" fmla="*/ 2147483647 w 597"/>
              <a:gd name="T23" fmla="*/ 2147483647 h 18"/>
              <a:gd name="T24" fmla="*/ 2147483647 w 597"/>
              <a:gd name="T25" fmla="*/ 2147483647 h 18"/>
              <a:gd name="T26" fmla="*/ 2147483647 w 597"/>
              <a:gd name="T27" fmla="*/ 2147483647 h 18"/>
              <a:gd name="T28" fmla="*/ 2147483647 w 597"/>
              <a:gd name="T29" fmla="*/ 2147483647 h 18"/>
              <a:gd name="T30" fmla="*/ 2147483647 w 597"/>
              <a:gd name="T31" fmla="*/ 2147483647 h 18"/>
              <a:gd name="T32" fmla="*/ 2147483647 w 597"/>
              <a:gd name="T33" fmla="*/ 2147483647 h 18"/>
              <a:gd name="T34" fmla="*/ 2147483647 w 597"/>
              <a:gd name="T35" fmla="*/ 2147483647 h 18"/>
              <a:gd name="T36" fmla="*/ 2147483647 w 597"/>
              <a:gd name="T37" fmla="*/ 0 h 18"/>
              <a:gd name="T38" fmla="*/ 2147483647 w 597"/>
              <a:gd name="T39" fmla="*/ 0 h 18"/>
              <a:gd name="T40" fmla="*/ 2147483647 w 597"/>
              <a:gd name="T41" fmla="*/ 0 h 18"/>
              <a:gd name="T42" fmla="*/ 2147483647 w 597"/>
              <a:gd name="T43" fmla="*/ 0 h 1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97"/>
              <a:gd name="T67" fmla="*/ 0 h 18"/>
              <a:gd name="T68" fmla="*/ 597 w 597"/>
              <a:gd name="T69" fmla="*/ 18 h 1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97" h="18">
                <a:moveTo>
                  <a:pt x="7" y="0"/>
                </a:moveTo>
                <a:lnTo>
                  <a:pt x="7" y="0"/>
                </a:lnTo>
                <a:lnTo>
                  <a:pt x="3" y="0"/>
                </a:lnTo>
                <a:lnTo>
                  <a:pt x="0" y="4"/>
                </a:lnTo>
                <a:lnTo>
                  <a:pt x="0" y="7"/>
                </a:lnTo>
                <a:lnTo>
                  <a:pt x="0" y="11"/>
                </a:lnTo>
                <a:lnTo>
                  <a:pt x="0" y="14"/>
                </a:lnTo>
                <a:lnTo>
                  <a:pt x="3" y="14"/>
                </a:lnTo>
                <a:lnTo>
                  <a:pt x="7" y="18"/>
                </a:lnTo>
                <a:lnTo>
                  <a:pt x="587" y="18"/>
                </a:lnTo>
                <a:lnTo>
                  <a:pt x="594" y="18"/>
                </a:lnTo>
                <a:lnTo>
                  <a:pt x="594" y="14"/>
                </a:lnTo>
                <a:lnTo>
                  <a:pt x="597" y="14"/>
                </a:lnTo>
                <a:lnTo>
                  <a:pt x="597" y="11"/>
                </a:lnTo>
                <a:lnTo>
                  <a:pt x="597" y="7"/>
                </a:lnTo>
                <a:lnTo>
                  <a:pt x="597" y="4"/>
                </a:lnTo>
                <a:lnTo>
                  <a:pt x="594" y="0"/>
                </a:lnTo>
                <a:lnTo>
                  <a:pt x="587" y="0"/>
                </a:lnTo>
                <a:lnTo>
                  <a:pt x="7" y="0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597" name="Line 69"/>
          <p:cNvSpPr>
            <a:spLocks noChangeShapeType="1"/>
          </p:cNvSpPr>
          <p:nvPr/>
        </p:nvSpPr>
        <p:spPr bwMode="auto">
          <a:xfrm>
            <a:off x="1535113" y="4900613"/>
            <a:ext cx="1587" cy="1587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598" name="Freeform 70"/>
          <p:cNvSpPr>
            <a:spLocks/>
          </p:cNvSpPr>
          <p:nvPr/>
        </p:nvSpPr>
        <p:spPr bwMode="auto">
          <a:xfrm>
            <a:off x="1535113" y="4824413"/>
            <a:ext cx="7937" cy="79375"/>
          </a:xfrm>
          <a:custGeom>
            <a:avLst/>
            <a:gdLst>
              <a:gd name="T0" fmla="*/ 0 w 17"/>
              <a:gd name="T1" fmla="*/ 2147483647 h 195"/>
              <a:gd name="T2" fmla="*/ 0 w 17"/>
              <a:gd name="T3" fmla="*/ 2147483647 h 195"/>
              <a:gd name="T4" fmla="*/ 2147483647 w 17"/>
              <a:gd name="T5" fmla="*/ 2147483647 h 195"/>
              <a:gd name="T6" fmla="*/ 2147483647 w 17"/>
              <a:gd name="T7" fmla="*/ 2147483647 h 195"/>
              <a:gd name="T8" fmla="*/ 2147483647 w 17"/>
              <a:gd name="T9" fmla="*/ 2147483647 h 195"/>
              <a:gd name="T10" fmla="*/ 2147483647 w 17"/>
              <a:gd name="T11" fmla="*/ 2147483647 h 195"/>
              <a:gd name="T12" fmla="*/ 2147483647 w 17"/>
              <a:gd name="T13" fmla="*/ 2147483647 h 195"/>
              <a:gd name="T14" fmla="*/ 2147483647 w 17"/>
              <a:gd name="T15" fmla="*/ 2147483647 h 195"/>
              <a:gd name="T16" fmla="*/ 2147483647 w 17"/>
              <a:gd name="T17" fmla="*/ 2147483647 h 195"/>
              <a:gd name="T18" fmla="*/ 2147483647 w 17"/>
              <a:gd name="T19" fmla="*/ 2147483647 h 195"/>
              <a:gd name="T20" fmla="*/ 2147483647 w 17"/>
              <a:gd name="T21" fmla="*/ 2147483647 h 195"/>
              <a:gd name="T22" fmla="*/ 2147483647 w 17"/>
              <a:gd name="T23" fmla="*/ 2147483647 h 195"/>
              <a:gd name="T24" fmla="*/ 2147483647 w 17"/>
              <a:gd name="T25" fmla="*/ 2147483647 h 195"/>
              <a:gd name="T26" fmla="*/ 2147483647 w 17"/>
              <a:gd name="T27" fmla="*/ 2147483647 h 195"/>
              <a:gd name="T28" fmla="*/ 2147483647 w 17"/>
              <a:gd name="T29" fmla="*/ 2147483647 h 195"/>
              <a:gd name="T30" fmla="*/ 2147483647 w 17"/>
              <a:gd name="T31" fmla="*/ 0 h 195"/>
              <a:gd name="T32" fmla="*/ 2147483647 w 17"/>
              <a:gd name="T33" fmla="*/ 2147483647 h 195"/>
              <a:gd name="T34" fmla="*/ 2147483647 w 17"/>
              <a:gd name="T35" fmla="*/ 2147483647 h 195"/>
              <a:gd name="T36" fmla="*/ 2147483647 w 17"/>
              <a:gd name="T37" fmla="*/ 2147483647 h 195"/>
              <a:gd name="T38" fmla="*/ 0 w 17"/>
              <a:gd name="T39" fmla="*/ 2147483647 h 195"/>
              <a:gd name="T40" fmla="*/ 0 w 17"/>
              <a:gd name="T41" fmla="*/ 2147483647 h 195"/>
              <a:gd name="T42" fmla="*/ 0 w 17"/>
              <a:gd name="T43" fmla="*/ 2147483647 h 19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7"/>
              <a:gd name="T67" fmla="*/ 0 h 195"/>
              <a:gd name="T68" fmla="*/ 17 w 17"/>
              <a:gd name="T69" fmla="*/ 195 h 19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7" h="195">
                <a:moveTo>
                  <a:pt x="0" y="184"/>
                </a:moveTo>
                <a:lnTo>
                  <a:pt x="0" y="188"/>
                </a:lnTo>
                <a:lnTo>
                  <a:pt x="3" y="191"/>
                </a:lnTo>
                <a:lnTo>
                  <a:pt x="7" y="195"/>
                </a:lnTo>
                <a:lnTo>
                  <a:pt x="10" y="195"/>
                </a:lnTo>
                <a:lnTo>
                  <a:pt x="14" y="195"/>
                </a:lnTo>
                <a:lnTo>
                  <a:pt x="14" y="191"/>
                </a:lnTo>
                <a:lnTo>
                  <a:pt x="17" y="191"/>
                </a:lnTo>
                <a:lnTo>
                  <a:pt x="17" y="188"/>
                </a:lnTo>
                <a:lnTo>
                  <a:pt x="17" y="14"/>
                </a:lnTo>
                <a:lnTo>
                  <a:pt x="17" y="7"/>
                </a:lnTo>
                <a:lnTo>
                  <a:pt x="17" y="4"/>
                </a:lnTo>
                <a:lnTo>
                  <a:pt x="14" y="4"/>
                </a:lnTo>
                <a:lnTo>
                  <a:pt x="10" y="0"/>
                </a:lnTo>
                <a:lnTo>
                  <a:pt x="7" y="4"/>
                </a:lnTo>
                <a:lnTo>
                  <a:pt x="3" y="4"/>
                </a:lnTo>
                <a:lnTo>
                  <a:pt x="0" y="7"/>
                </a:lnTo>
                <a:lnTo>
                  <a:pt x="0" y="11"/>
                </a:lnTo>
                <a:lnTo>
                  <a:pt x="0" y="184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599" name="Line 71"/>
          <p:cNvSpPr>
            <a:spLocks noChangeShapeType="1"/>
          </p:cNvSpPr>
          <p:nvPr/>
        </p:nvSpPr>
        <p:spPr bwMode="auto">
          <a:xfrm>
            <a:off x="1541463" y="4824413"/>
            <a:ext cx="1587" cy="1587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00" name="Freeform 72"/>
          <p:cNvSpPr>
            <a:spLocks/>
          </p:cNvSpPr>
          <p:nvPr/>
        </p:nvSpPr>
        <p:spPr bwMode="auto">
          <a:xfrm>
            <a:off x="1535113" y="4824413"/>
            <a:ext cx="39687" cy="6350"/>
          </a:xfrm>
          <a:custGeom>
            <a:avLst/>
            <a:gdLst>
              <a:gd name="T0" fmla="*/ 2147483647 w 92"/>
              <a:gd name="T1" fmla="*/ 0 h 18"/>
              <a:gd name="T2" fmla="*/ 2147483647 w 92"/>
              <a:gd name="T3" fmla="*/ 2147483647 h 18"/>
              <a:gd name="T4" fmla="*/ 2147483647 w 92"/>
              <a:gd name="T5" fmla="*/ 2147483647 h 18"/>
              <a:gd name="T6" fmla="*/ 2147483647 w 92"/>
              <a:gd name="T7" fmla="*/ 2147483647 h 18"/>
              <a:gd name="T8" fmla="*/ 0 w 92"/>
              <a:gd name="T9" fmla="*/ 2147483647 h 18"/>
              <a:gd name="T10" fmla="*/ 0 w 92"/>
              <a:gd name="T11" fmla="*/ 2147483647 h 18"/>
              <a:gd name="T12" fmla="*/ 0 w 92"/>
              <a:gd name="T13" fmla="*/ 2147483647 h 18"/>
              <a:gd name="T14" fmla="*/ 2147483647 w 92"/>
              <a:gd name="T15" fmla="*/ 2147483647 h 18"/>
              <a:gd name="T16" fmla="*/ 2147483647 w 92"/>
              <a:gd name="T17" fmla="*/ 2147483647 h 18"/>
              <a:gd name="T18" fmla="*/ 2147483647 w 92"/>
              <a:gd name="T19" fmla="*/ 2147483647 h 18"/>
              <a:gd name="T20" fmla="*/ 2147483647 w 92"/>
              <a:gd name="T21" fmla="*/ 2147483647 h 18"/>
              <a:gd name="T22" fmla="*/ 2147483647 w 92"/>
              <a:gd name="T23" fmla="*/ 2147483647 h 18"/>
              <a:gd name="T24" fmla="*/ 2147483647 w 92"/>
              <a:gd name="T25" fmla="*/ 2147483647 h 18"/>
              <a:gd name="T26" fmla="*/ 2147483647 w 92"/>
              <a:gd name="T27" fmla="*/ 2147483647 h 18"/>
              <a:gd name="T28" fmla="*/ 2147483647 w 92"/>
              <a:gd name="T29" fmla="*/ 2147483647 h 18"/>
              <a:gd name="T30" fmla="*/ 2147483647 w 92"/>
              <a:gd name="T31" fmla="*/ 2147483647 h 18"/>
              <a:gd name="T32" fmla="*/ 2147483647 w 92"/>
              <a:gd name="T33" fmla="*/ 2147483647 h 18"/>
              <a:gd name="T34" fmla="*/ 2147483647 w 92"/>
              <a:gd name="T35" fmla="*/ 2147483647 h 18"/>
              <a:gd name="T36" fmla="*/ 2147483647 w 92"/>
              <a:gd name="T37" fmla="*/ 2147483647 h 18"/>
              <a:gd name="T38" fmla="*/ 2147483647 w 92"/>
              <a:gd name="T39" fmla="*/ 2147483647 h 18"/>
              <a:gd name="T40" fmla="*/ 2147483647 w 92"/>
              <a:gd name="T41" fmla="*/ 0 h 18"/>
              <a:gd name="T42" fmla="*/ 2147483647 w 92"/>
              <a:gd name="T43" fmla="*/ 0 h 1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2"/>
              <a:gd name="T67" fmla="*/ 0 h 18"/>
              <a:gd name="T68" fmla="*/ 92 w 92"/>
              <a:gd name="T69" fmla="*/ 18 h 1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2" h="18">
                <a:moveTo>
                  <a:pt x="10" y="0"/>
                </a:moveTo>
                <a:lnTo>
                  <a:pt x="7" y="4"/>
                </a:lnTo>
                <a:lnTo>
                  <a:pt x="3" y="4"/>
                </a:lnTo>
                <a:lnTo>
                  <a:pt x="0" y="7"/>
                </a:lnTo>
                <a:lnTo>
                  <a:pt x="0" y="11"/>
                </a:lnTo>
                <a:lnTo>
                  <a:pt x="0" y="14"/>
                </a:lnTo>
                <a:lnTo>
                  <a:pt x="3" y="14"/>
                </a:lnTo>
                <a:lnTo>
                  <a:pt x="3" y="18"/>
                </a:lnTo>
                <a:lnTo>
                  <a:pt x="7" y="18"/>
                </a:lnTo>
                <a:lnTo>
                  <a:pt x="82" y="18"/>
                </a:lnTo>
                <a:lnTo>
                  <a:pt x="89" y="18"/>
                </a:lnTo>
                <a:lnTo>
                  <a:pt x="92" y="14"/>
                </a:lnTo>
                <a:lnTo>
                  <a:pt x="92" y="11"/>
                </a:lnTo>
                <a:lnTo>
                  <a:pt x="92" y="7"/>
                </a:lnTo>
                <a:lnTo>
                  <a:pt x="92" y="4"/>
                </a:lnTo>
                <a:lnTo>
                  <a:pt x="89" y="4"/>
                </a:lnTo>
                <a:lnTo>
                  <a:pt x="85" y="0"/>
                </a:lnTo>
                <a:lnTo>
                  <a:pt x="10" y="0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01" name="Line 73"/>
          <p:cNvSpPr>
            <a:spLocks noChangeShapeType="1"/>
          </p:cNvSpPr>
          <p:nvPr/>
        </p:nvSpPr>
        <p:spPr bwMode="auto">
          <a:xfrm>
            <a:off x="1568450" y="4827588"/>
            <a:ext cx="1588" cy="1587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02" name="Freeform 74"/>
          <p:cNvSpPr>
            <a:spLocks/>
          </p:cNvSpPr>
          <p:nvPr/>
        </p:nvSpPr>
        <p:spPr bwMode="auto">
          <a:xfrm>
            <a:off x="1568450" y="4749800"/>
            <a:ext cx="6350" cy="80963"/>
          </a:xfrm>
          <a:custGeom>
            <a:avLst/>
            <a:gdLst>
              <a:gd name="T0" fmla="*/ 0 w 17"/>
              <a:gd name="T1" fmla="*/ 2147483647 h 193"/>
              <a:gd name="T2" fmla="*/ 0 w 17"/>
              <a:gd name="T3" fmla="*/ 2147483647 h 193"/>
              <a:gd name="T4" fmla="*/ 2147483647 w 17"/>
              <a:gd name="T5" fmla="*/ 2147483647 h 193"/>
              <a:gd name="T6" fmla="*/ 2147483647 w 17"/>
              <a:gd name="T7" fmla="*/ 2147483647 h 193"/>
              <a:gd name="T8" fmla="*/ 2147483647 w 17"/>
              <a:gd name="T9" fmla="*/ 2147483647 h 193"/>
              <a:gd name="T10" fmla="*/ 2147483647 w 17"/>
              <a:gd name="T11" fmla="*/ 2147483647 h 193"/>
              <a:gd name="T12" fmla="*/ 2147483647 w 17"/>
              <a:gd name="T13" fmla="*/ 2147483647 h 193"/>
              <a:gd name="T14" fmla="*/ 2147483647 w 17"/>
              <a:gd name="T15" fmla="*/ 2147483647 h 193"/>
              <a:gd name="T16" fmla="*/ 2147483647 w 17"/>
              <a:gd name="T17" fmla="*/ 2147483647 h 193"/>
              <a:gd name="T18" fmla="*/ 2147483647 w 17"/>
              <a:gd name="T19" fmla="*/ 2147483647 h 193"/>
              <a:gd name="T20" fmla="*/ 2147483647 w 17"/>
              <a:gd name="T21" fmla="*/ 2147483647 h 193"/>
              <a:gd name="T22" fmla="*/ 2147483647 w 17"/>
              <a:gd name="T23" fmla="*/ 2147483647 h 193"/>
              <a:gd name="T24" fmla="*/ 2147483647 w 17"/>
              <a:gd name="T25" fmla="*/ 2147483647 h 193"/>
              <a:gd name="T26" fmla="*/ 2147483647 w 17"/>
              <a:gd name="T27" fmla="*/ 0 h 193"/>
              <a:gd name="T28" fmla="*/ 2147483647 w 17"/>
              <a:gd name="T29" fmla="*/ 0 h 193"/>
              <a:gd name="T30" fmla="*/ 2147483647 w 17"/>
              <a:gd name="T31" fmla="*/ 0 h 193"/>
              <a:gd name="T32" fmla="*/ 2147483647 w 17"/>
              <a:gd name="T33" fmla="*/ 0 h 193"/>
              <a:gd name="T34" fmla="*/ 2147483647 w 17"/>
              <a:gd name="T35" fmla="*/ 0 h 193"/>
              <a:gd name="T36" fmla="*/ 2147483647 w 17"/>
              <a:gd name="T37" fmla="*/ 2147483647 h 193"/>
              <a:gd name="T38" fmla="*/ 0 w 17"/>
              <a:gd name="T39" fmla="*/ 2147483647 h 193"/>
              <a:gd name="T40" fmla="*/ 0 w 17"/>
              <a:gd name="T41" fmla="*/ 2147483647 h 193"/>
              <a:gd name="T42" fmla="*/ 0 w 17"/>
              <a:gd name="T43" fmla="*/ 2147483647 h 19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7"/>
              <a:gd name="T67" fmla="*/ 0 h 193"/>
              <a:gd name="T68" fmla="*/ 17 w 17"/>
              <a:gd name="T69" fmla="*/ 193 h 19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7" h="193">
                <a:moveTo>
                  <a:pt x="0" y="186"/>
                </a:moveTo>
                <a:lnTo>
                  <a:pt x="0" y="189"/>
                </a:lnTo>
                <a:lnTo>
                  <a:pt x="3" y="189"/>
                </a:lnTo>
                <a:lnTo>
                  <a:pt x="3" y="193"/>
                </a:lnTo>
                <a:lnTo>
                  <a:pt x="7" y="193"/>
                </a:lnTo>
                <a:lnTo>
                  <a:pt x="10" y="193"/>
                </a:lnTo>
                <a:lnTo>
                  <a:pt x="14" y="193"/>
                </a:lnTo>
                <a:lnTo>
                  <a:pt x="17" y="189"/>
                </a:lnTo>
                <a:lnTo>
                  <a:pt x="17" y="14"/>
                </a:lnTo>
                <a:lnTo>
                  <a:pt x="17" y="7"/>
                </a:lnTo>
                <a:lnTo>
                  <a:pt x="17" y="4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3" y="0"/>
                </a:lnTo>
                <a:lnTo>
                  <a:pt x="3" y="4"/>
                </a:lnTo>
                <a:lnTo>
                  <a:pt x="0" y="7"/>
                </a:lnTo>
                <a:lnTo>
                  <a:pt x="0" y="11"/>
                </a:lnTo>
                <a:lnTo>
                  <a:pt x="0" y="186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03" name="Line 75"/>
          <p:cNvSpPr>
            <a:spLocks noChangeShapeType="1"/>
          </p:cNvSpPr>
          <p:nvPr/>
        </p:nvSpPr>
        <p:spPr bwMode="auto">
          <a:xfrm>
            <a:off x="1571625" y="4749800"/>
            <a:ext cx="1588" cy="1588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04" name="Freeform 76"/>
          <p:cNvSpPr>
            <a:spLocks/>
          </p:cNvSpPr>
          <p:nvPr/>
        </p:nvSpPr>
        <p:spPr bwMode="auto">
          <a:xfrm>
            <a:off x="1568450" y="4749800"/>
            <a:ext cx="61913" cy="6350"/>
          </a:xfrm>
          <a:custGeom>
            <a:avLst/>
            <a:gdLst>
              <a:gd name="T0" fmla="*/ 2147483647 w 149"/>
              <a:gd name="T1" fmla="*/ 0 h 18"/>
              <a:gd name="T2" fmla="*/ 2147483647 w 149"/>
              <a:gd name="T3" fmla="*/ 0 h 18"/>
              <a:gd name="T4" fmla="*/ 2147483647 w 149"/>
              <a:gd name="T5" fmla="*/ 0 h 18"/>
              <a:gd name="T6" fmla="*/ 2147483647 w 149"/>
              <a:gd name="T7" fmla="*/ 2147483647 h 18"/>
              <a:gd name="T8" fmla="*/ 0 w 149"/>
              <a:gd name="T9" fmla="*/ 2147483647 h 18"/>
              <a:gd name="T10" fmla="*/ 0 w 149"/>
              <a:gd name="T11" fmla="*/ 2147483647 h 18"/>
              <a:gd name="T12" fmla="*/ 0 w 149"/>
              <a:gd name="T13" fmla="*/ 2147483647 h 18"/>
              <a:gd name="T14" fmla="*/ 2147483647 w 149"/>
              <a:gd name="T15" fmla="*/ 2147483647 h 18"/>
              <a:gd name="T16" fmla="*/ 2147483647 w 149"/>
              <a:gd name="T17" fmla="*/ 2147483647 h 18"/>
              <a:gd name="T18" fmla="*/ 2147483647 w 149"/>
              <a:gd name="T19" fmla="*/ 2147483647 h 18"/>
              <a:gd name="T20" fmla="*/ 2147483647 w 149"/>
              <a:gd name="T21" fmla="*/ 2147483647 h 18"/>
              <a:gd name="T22" fmla="*/ 2147483647 w 149"/>
              <a:gd name="T23" fmla="*/ 2147483647 h 18"/>
              <a:gd name="T24" fmla="*/ 2147483647 w 149"/>
              <a:gd name="T25" fmla="*/ 2147483647 h 18"/>
              <a:gd name="T26" fmla="*/ 2147483647 w 149"/>
              <a:gd name="T27" fmla="*/ 2147483647 h 18"/>
              <a:gd name="T28" fmla="*/ 2147483647 w 149"/>
              <a:gd name="T29" fmla="*/ 2147483647 h 18"/>
              <a:gd name="T30" fmla="*/ 2147483647 w 149"/>
              <a:gd name="T31" fmla="*/ 2147483647 h 18"/>
              <a:gd name="T32" fmla="*/ 2147483647 w 149"/>
              <a:gd name="T33" fmla="*/ 2147483647 h 18"/>
              <a:gd name="T34" fmla="*/ 2147483647 w 149"/>
              <a:gd name="T35" fmla="*/ 2147483647 h 18"/>
              <a:gd name="T36" fmla="*/ 2147483647 w 149"/>
              <a:gd name="T37" fmla="*/ 0 h 18"/>
              <a:gd name="T38" fmla="*/ 2147483647 w 149"/>
              <a:gd name="T39" fmla="*/ 0 h 18"/>
              <a:gd name="T40" fmla="*/ 2147483647 w 149"/>
              <a:gd name="T41" fmla="*/ 0 h 18"/>
              <a:gd name="T42" fmla="*/ 2147483647 w 149"/>
              <a:gd name="T43" fmla="*/ 0 h 1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9"/>
              <a:gd name="T67" fmla="*/ 0 h 18"/>
              <a:gd name="T68" fmla="*/ 149 w 149"/>
              <a:gd name="T69" fmla="*/ 18 h 1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9" h="18">
                <a:moveTo>
                  <a:pt x="10" y="0"/>
                </a:moveTo>
                <a:lnTo>
                  <a:pt x="7" y="0"/>
                </a:lnTo>
                <a:lnTo>
                  <a:pt x="3" y="0"/>
                </a:lnTo>
                <a:lnTo>
                  <a:pt x="3" y="4"/>
                </a:lnTo>
                <a:lnTo>
                  <a:pt x="0" y="7"/>
                </a:lnTo>
                <a:lnTo>
                  <a:pt x="0" y="11"/>
                </a:lnTo>
                <a:lnTo>
                  <a:pt x="3" y="14"/>
                </a:lnTo>
                <a:lnTo>
                  <a:pt x="7" y="18"/>
                </a:lnTo>
                <a:lnTo>
                  <a:pt x="135" y="18"/>
                </a:lnTo>
                <a:lnTo>
                  <a:pt x="145" y="18"/>
                </a:lnTo>
                <a:lnTo>
                  <a:pt x="145" y="14"/>
                </a:lnTo>
                <a:lnTo>
                  <a:pt x="149" y="14"/>
                </a:lnTo>
                <a:lnTo>
                  <a:pt x="149" y="11"/>
                </a:lnTo>
                <a:lnTo>
                  <a:pt x="149" y="7"/>
                </a:lnTo>
                <a:lnTo>
                  <a:pt x="149" y="4"/>
                </a:lnTo>
                <a:lnTo>
                  <a:pt x="145" y="0"/>
                </a:lnTo>
                <a:lnTo>
                  <a:pt x="138" y="0"/>
                </a:lnTo>
                <a:lnTo>
                  <a:pt x="10" y="0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05" name="Line 77"/>
          <p:cNvSpPr>
            <a:spLocks noChangeShapeType="1"/>
          </p:cNvSpPr>
          <p:nvPr/>
        </p:nvSpPr>
        <p:spPr bwMode="auto">
          <a:xfrm>
            <a:off x="1622425" y="4752975"/>
            <a:ext cx="1588" cy="1588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06" name="Freeform 78"/>
          <p:cNvSpPr>
            <a:spLocks/>
          </p:cNvSpPr>
          <p:nvPr/>
        </p:nvSpPr>
        <p:spPr bwMode="auto">
          <a:xfrm>
            <a:off x="1622425" y="4675188"/>
            <a:ext cx="7938" cy="80962"/>
          </a:xfrm>
          <a:custGeom>
            <a:avLst/>
            <a:gdLst>
              <a:gd name="T0" fmla="*/ 0 w 18"/>
              <a:gd name="T1" fmla="*/ 2147483647 h 196"/>
              <a:gd name="T2" fmla="*/ 0 w 18"/>
              <a:gd name="T3" fmla="*/ 2147483647 h 196"/>
              <a:gd name="T4" fmla="*/ 2147483647 w 18"/>
              <a:gd name="T5" fmla="*/ 2147483647 h 196"/>
              <a:gd name="T6" fmla="*/ 2147483647 w 18"/>
              <a:gd name="T7" fmla="*/ 2147483647 h 196"/>
              <a:gd name="T8" fmla="*/ 2147483647 w 18"/>
              <a:gd name="T9" fmla="*/ 2147483647 h 196"/>
              <a:gd name="T10" fmla="*/ 2147483647 w 18"/>
              <a:gd name="T11" fmla="*/ 2147483647 h 196"/>
              <a:gd name="T12" fmla="*/ 2147483647 w 18"/>
              <a:gd name="T13" fmla="*/ 2147483647 h 196"/>
              <a:gd name="T14" fmla="*/ 2147483647 w 18"/>
              <a:gd name="T15" fmla="*/ 2147483647 h 196"/>
              <a:gd name="T16" fmla="*/ 2147483647 w 18"/>
              <a:gd name="T17" fmla="*/ 2147483647 h 196"/>
              <a:gd name="T18" fmla="*/ 2147483647 w 18"/>
              <a:gd name="T19" fmla="*/ 2147483647 h 196"/>
              <a:gd name="T20" fmla="*/ 2147483647 w 18"/>
              <a:gd name="T21" fmla="*/ 2147483647 h 196"/>
              <a:gd name="T22" fmla="*/ 2147483647 w 18"/>
              <a:gd name="T23" fmla="*/ 2147483647 h 196"/>
              <a:gd name="T24" fmla="*/ 2147483647 w 18"/>
              <a:gd name="T25" fmla="*/ 2147483647 h 196"/>
              <a:gd name="T26" fmla="*/ 2147483647 w 18"/>
              <a:gd name="T27" fmla="*/ 0 h 196"/>
              <a:gd name="T28" fmla="*/ 2147483647 w 18"/>
              <a:gd name="T29" fmla="*/ 0 h 196"/>
              <a:gd name="T30" fmla="*/ 2147483647 w 18"/>
              <a:gd name="T31" fmla="*/ 0 h 196"/>
              <a:gd name="T32" fmla="*/ 2147483647 w 18"/>
              <a:gd name="T33" fmla="*/ 0 h 196"/>
              <a:gd name="T34" fmla="*/ 2147483647 w 18"/>
              <a:gd name="T35" fmla="*/ 0 h 196"/>
              <a:gd name="T36" fmla="*/ 2147483647 w 18"/>
              <a:gd name="T37" fmla="*/ 2147483647 h 196"/>
              <a:gd name="T38" fmla="*/ 0 w 18"/>
              <a:gd name="T39" fmla="*/ 2147483647 h 196"/>
              <a:gd name="T40" fmla="*/ 0 w 18"/>
              <a:gd name="T41" fmla="*/ 2147483647 h 196"/>
              <a:gd name="T42" fmla="*/ 0 w 18"/>
              <a:gd name="T43" fmla="*/ 2147483647 h 19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"/>
              <a:gd name="T67" fmla="*/ 0 h 196"/>
              <a:gd name="T68" fmla="*/ 18 w 18"/>
              <a:gd name="T69" fmla="*/ 196 h 19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" h="196">
                <a:moveTo>
                  <a:pt x="0" y="185"/>
                </a:moveTo>
                <a:lnTo>
                  <a:pt x="0" y="189"/>
                </a:lnTo>
                <a:lnTo>
                  <a:pt x="4" y="192"/>
                </a:lnTo>
                <a:lnTo>
                  <a:pt x="7" y="196"/>
                </a:lnTo>
                <a:lnTo>
                  <a:pt x="11" y="196"/>
                </a:lnTo>
                <a:lnTo>
                  <a:pt x="14" y="196"/>
                </a:lnTo>
                <a:lnTo>
                  <a:pt x="14" y="192"/>
                </a:lnTo>
                <a:lnTo>
                  <a:pt x="18" y="192"/>
                </a:lnTo>
                <a:lnTo>
                  <a:pt x="18" y="189"/>
                </a:lnTo>
                <a:lnTo>
                  <a:pt x="18" y="14"/>
                </a:lnTo>
                <a:lnTo>
                  <a:pt x="18" y="7"/>
                </a:lnTo>
                <a:lnTo>
                  <a:pt x="18" y="3"/>
                </a:lnTo>
                <a:lnTo>
                  <a:pt x="14" y="0"/>
                </a:lnTo>
                <a:lnTo>
                  <a:pt x="11" y="0"/>
                </a:lnTo>
                <a:lnTo>
                  <a:pt x="7" y="0"/>
                </a:lnTo>
                <a:lnTo>
                  <a:pt x="4" y="0"/>
                </a:lnTo>
                <a:lnTo>
                  <a:pt x="4" y="3"/>
                </a:lnTo>
                <a:lnTo>
                  <a:pt x="0" y="7"/>
                </a:lnTo>
                <a:lnTo>
                  <a:pt x="0" y="10"/>
                </a:lnTo>
                <a:lnTo>
                  <a:pt x="0" y="185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07" name="Line 79"/>
          <p:cNvSpPr>
            <a:spLocks noChangeShapeType="1"/>
          </p:cNvSpPr>
          <p:nvPr/>
        </p:nvSpPr>
        <p:spPr bwMode="auto">
          <a:xfrm>
            <a:off x="1625600" y="4675188"/>
            <a:ext cx="3175" cy="1587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08" name="Freeform 80"/>
          <p:cNvSpPr>
            <a:spLocks/>
          </p:cNvSpPr>
          <p:nvPr/>
        </p:nvSpPr>
        <p:spPr bwMode="auto">
          <a:xfrm>
            <a:off x="1622425" y="4675188"/>
            <a:ext cx="165100" cy="6350"/>
          </a:xfrm>
          <a:custGeom>
            <a:avLst/>
            <a:gdLst>
              <a:gd name="T0" fmla="*/ 2147483647 w 396"/>
              <a:gd name="T1" fmla="*/ 0 h 17"/>
              <a:gd name="T2" fmla="*/ 2147483647 w 396"/>
              <a:gd name="T3" fmla="*/ 0 h 17"/>
              <a:gd name="T4" fmla="*/ 2147483647 w 396"/>
              <a:gd name="T5" fmla="*/ 0 h 17"/>
              <a:gd name="T6" fmla="*/ 2147483647 w 396"/>
              <a:gd name="T7" fmla="*/ 2147483647 h 17"/>
              <a:gd name="T8" fmla="*/ 0 w 396"/>
              <a:gd name="T9" fmla="*/ 2147483647 h 17"/>
              <a:gd name="T10" fmla="*/ 0 w 396"/>
              <a:gd name="T11" fmla="*/ 2147483647 h 17"/>
              <a:gd name="T12" fmla="*/ 0 w 396"/>
              <a:gd name="T13" fmla="*/ 2147483647 h 17"/>
              <a:gd name="T14" fmla="*/ 2147483647 w 396"/>
              <a:gd name="T15" fmla="*/ 2147483647 h 17"/>
              <a:gd name="T16" fmla="*/ 2147483647 w 396"/>
              <a:gd name="T17" fmla="*/ 2147483647 h 17"/>
              <a:gd name="T18" fmla="*/ 2147483647 w 396"/>
              <a:gd name="T19" fmla="*/ 2147483647 h 17"/>
              <a:gd name="T20" fmla="*/ 2147483647 w 396"/>
              <a:gd name="T21" fmla="*/ 2147483647 h 17"/>
              <a:gd name="T22" fmla="*/ 2147483647 w 396"/>
              <a:gd name="T23" fmla="*/ 2147483647 h 17"/>
              <a:gd name="T24" fmla="*/ 2147483647 w 396"/>
              <a:gd name="T25" fmla="*/ 2147483647 h 17"/>
              <a:gd name="T26" fmla="*/ 2147483647 w 396"/>
              <a:gd name="T27" fmla="*/ 2147483647 h 17"/>
              <a:gd name="T28" fmla="*/ 2147483647 w 396"/>
              <a:gd name="T29" fmla="*/ 2147483647 h 17"/>
              <a:gd name="T30" fmla="*/ 2147483647 w 396"/>
              <a:gd name="T31" fmla="*/ 2147483647 h 17"/>
              <a:gd name="T32" fmla="*/ 2147483647 w 396"/>
              <a:gd name="T33" fmla="*/ 2147483647 h 17"/>
              <a:gd name="T34" fmla="*/ 2147483647 w 396"/>
              <a:gd name="T35" fmla="*/ 2147483647 h 17"/>
              <a:gd name="T36" fmla="*/ 2147483647 w 396"/>
              <a:gd name="T37" fmla="*/ 0 h 17"/>
              <a:gd name="T38" fmla="*/ 2147483647 w 396"/>
              <a:gd name="T39" fmla="*/ 0 h 17"/>
              <a:gd name="T40" fmla="*/ 2147483647 w 396"/>
              <a:gd name="T41" fmla="*/ 0 h 17"/>
              <a:gd name="T42" fmla="*/ 2147483647 w 396"/>
              <a:gd name="T43" fmla="*/ 0 h 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96"/>
              <a:gd name="T67" fmla="*/ 0 h 17"/>
              <a:gd name="T68" fmla="*/ 396 w 396"/>
              <a:gd name="T69" fmla="*/ 17 h 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96" h="17">
                <a:moveTo>
                  <a:pt x="11" y="0"/>
                </a:moveTo>
                <a:lnTo>
                  <a:pt x="7" y="0"/>
                </a:lnTo>
                <a:lnTo>
                  <a:pt x="4" y="0"/>
                </a:lnTo>
                <a:lnTo>
                  <a:pt x="4" y="3"/>
                </a:lnTo>
                <a:lnTo>
                  <a:pt x="0" y="7"/>
                </a:lnTo>
                <a:lnTo>
                  <a:pt x="0" y="10"/>
                </a:lnTo>
                <a:lnTo>
                  <a:pt x="4" y="14"/>
                </a:lnTo>
                <a:lnTo>
                  <a:pt x="4" y="17"/>
                </a:lnTo>
                <a:lnTo>
                  <a:pt x="7" y="17"/>
                </a:lnTo>
                <a:lnTo>
                  <a:pt x="382" y="17"/>
                </a:lnTo>
                <a:lnTo>
                  <a:pt x="389" y="17"/>
                </a:lnTo>
                <a:lnTo>
                  <a:pt x="392" y="17"/>
                </a:lnTo>
                <a:lnTo>
                  <a:pt x="392" y="14"/>
                </a:lnTo>
                <a:lnTo>
                  <a:pt x="396" y="10"/>
                </a:lnTo>
                <a:lnTo>
                  <a:pt x="396" y="7"/>
                </a:lnTo>
                <a:lnTo>
                  <a:pt x="392" y="3"/>
                </a:lnTo>
                <a:lnTo>
                  <a:pt x="392" y="0"/>
                </a:lnTo>
                <a:lnTo>
                  <a:pt x="389" y="0"/>
                </a:lnTo>
                <a:lnTo>
                  <a:pt x="385" y="0"/>
                </a:lnTo>
                <a:lnTo>
                  <a:pt x="11" y="0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09" name="Line 81"/>
          <p:cNvSpPr>
            <a:spLocks noChangeShapeType="1"/>
          </p:cNvSpPr>
          <p:nvPr/>
        </p:nvSpPr>
        <p:spPr bwMode="auto">
          <a:xfrm>
            <a:off x="1781175" y="4679950"/>
            <a:ext cx="1588" cy="1588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10" name="Freeform 82"/>
          <p:cNvSpPr>
            <a:spLocks/>
          </p:cNvSpPr>
          <p:nvPr/>
        </p:nvSpPr>
        <p:spPr bwMode="auto">
          <a:xfrm>
            <a:off x="1781175" y="4595813"/>
            <a:ext cx="6350" cy="85725"/>
          </a:xfrm>
          <a:custGeom>
            <a:avLst/>
            <a:gdLst>
              <a:gd name="T0" fmla="*/ 0 w 18"/>
              <a:gd name="T1" fmla="*/ 2147483647 h 203"/>
              <a:gd name="T2" fmla="*/ 0 w 18"/>
              <a:gd name="T3" fmla="*/ 2147483647 h 203"/>
              <a:gd name="T4" fmla="*/ 0 w 18"/>
              <a:gd name="T5" fmla="*/ 2147483647 h 203"/>
              <a:gd name="T6" fmla="*/ 2147483647 w 18"/>
              <a:gd name="T7" fmla="*/ 2147483647 h 203"/>
              <a:gd name="T8" fmla="*/ 2147483647 w 18"/>
              <a:gd name="T9" fmla="*/ 2147483647 h 203"/>
              <a:gd name="T10" fmla="*/ 2147483647 w 18"/>
              <a:gd name="T11" fmla="*/ 2147483647 h 203"/>
              <a:gd name="T12" fmla="*/ 2147483647 w 18"/>
              <a:gd name="T13" fmla="*/ 2147483647 h 203"/>
              <a:gd name="T14" fmla="*/ 2147483647 w 18"/>
              <a:gd name="T15" fmla="*/ 2147483647 h 203"/>
              <a:gd name="T16" fmla="*/ 2147483647 w 18"/>
              <a:gd name="T17" fmla="*/ 2147483647 h 203"/>
              <a:gd name="T18" fmla="*/ 2147483647 w 18"/>
              <a:gd name="T19" fmla="*/ 2147483647 h 203"/>
              <a:gd name="T20" fmla="*/ 2147483647 w 18"/>
              <a:gd name="T21" fmla="*/ 2147483647 h 203"/>
              <a:gd name="T22" fmla="*/ 2147483647 w 18"/>
              <a:gd name="T23" fmla="*/ 2147483647 h 203"/>
              <a:gd name="T24" fmla="*/ 2147483647 w 18"/>
              <a:gd name="T25" fmla="*/ 2147483647 h 203"/>
              <a:gd name="T26" fmla="*/ 2147483647 w 18"/>
              <a:gd name="T27" fmla="*/ 0 h 203"/>
              <a:gd name="T28" fmla="*/ 2147483647 w 18"/>
              <a:gd name="T29" fmla="*/ 0 h 203"/>
              <a:gd name="T30" fmla="*/ 2147483647 w 18"/>
              <a:gd name="T31" fmla="*/ 0 h 203"/>
              <a:gd name="T32" fmla="*/ 2147483647 w 18"/>
              <a:gd name="T33" fmla="*/ 0 h 203"/>
              <a:gd name="T34" fmla="*/ 2147483647 w 18"/>
              <a:gd name="T35" fmla="*/ 0 h 203"/>
              <a:gd name="T36" fmla="*/ 0 w 18"/>
              <a:gd name="T37" fmla="*/ 2147483647 h 203"/>
              <a:gd name="T38" fmla="*/ 0 w 18"/>
              <a:gd name="T39" fmla="*/ 2147483647 h 203"/>
              <a:gd name="T40" fmla="*/ 0 w 18"/>
              <a:gd name="T41" fmla="*/ 2147483647 h 203"/>
              <a:gd name="T42" fmla="*/ 0 w 18"/>
              <a:gd name="T43" fmla="*/ 2147483647 h 20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"/>
              <a:gd name="T67" fmla="*/ 0 h 203"/>
              <a:gd name="T68" fmla="*/ 18 w 18"/>
              <a:gd name="T69" fmla="*/ 203 h 20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" h="203">
                <a:moveTo>
                  <a:pt x="0" y="196"/>
                </a:moveTo>
                <a:lnTo>
                  <a:pt x="0" y="196"/>
                </a:lnTo>
                <a:lnTo>
                  <a:pt x="0" y="200"/>
                </a:lnTo>
                <a:lnTo>
                  <a:pt x="4" y="203"/>
                </a:lnTo>
                <a:lnTo>
                  <a:pt x="7" y="203"/>
                </a:lnTo>
                <a:lnTo>
                  <a:pt x="11" y="203"/>
                </a:lnTo>
                <a:lnTo>
                  <a:pt x="14" y="203"/>
                </a:lnTo>
                <a:lnTo>
                  <a:pt x="14" y="200"/>
                </a:lnTo>
                <a:lnTo>
                  <a:pt x="18" y="196"/>
                </a:lnTo>
                <a:lnTo>
                  <a:pt x="18" y="12"/>
                </a:lnTo>
                <a:lnTo>
                  <a:pt x="18" y="5"/>
                </a:lnTo>
                <a:lnTo>
                  <a:pt x="14" y="5"/>
                </a:lnTo>
                <a:lnTo>
                  <a:pt x="14" y="0"/>
                </a:lnTo>
                <a:lnTo>
                  <a:pt x="11" y="0"/>
                </a:lnTo>
                <a:lnTo>
                  <a:pt x="7" y="0"/>
                </a:lnTo>
                <a:lnTo>
                  <a:pt x="4" y="0"/>
                </a:lnTo>
                <a:lnTo>
                  <a:pt x="0" y="5"/>
                </a:lnTo>
                <a:lnTo>
                  <a:pt x="0" y="12"/>
                </a:lnTo>
                <a:lnTo>
                  <a:pt x="0" y="196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11" name="Line 83"/>
          <p:cNvSpPr>
            <a:spLocks noChangeShapeType="1"/>
          </p:cNvSpPr>
          <p:nvPr/>
        </p:nvSpPr>
        <p:spPr bwMode="auto">
          <a:xfrm>
            <a:off x="1784350" y="4595813"/>
            <a:ext cx="1588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12" name="Freeform 84"/>
          <p:cNvSpPr>
            <a:spLocks/>
          </p:cNvSpPr>
          <p:nvPr/>
        </p:nvSpPr>
        <p:spPr bwMode="auto">
          <a:xfrm>
            <a:off x="1781175" y="4595813"/>
            <a:ext cx="850900" cy="7937"/>
          </a:xfrm>
          <a:custGeom>
            <a:avLst/>
            <a:gdLst>
              <a:gd name="T0" fmla="*/ 2147483647 w 2026"/>
              <a:gd name="T1" fmla="*/ 0 h 16"/>
              <a:gd name="T2" fmla="*/ 2147483647 w 2026"/>
              <a:gd name="T3" fmla="*/ 0 h 16"/>
              <a:gd name="T4" fmla="*/ 2147483647 w 2026"/>
              <a:gd name="T5" fmla="*/ 0 h 16"/>
              <a:gd name="T6" fmla="*/ 0 w 2026"/>
              <a:gd name="T7" fmla="*/ 2147483647 h 16"/>
              <a:gd name="T8" fmla="*/ 0 w 2026"/>
              <a:gd name="T9" fmla="*/ 2147483647 h 16"/>
              <a:gd name="T10" fmla="*/ 0 w 2026"/>
              <a:gd name="T11" fmla="*/ 2147483647 h 16"/>
              <a:gd name="T12" fmla="*/ 0 w 2026"/>
              <a:gd name="T13" fmla="*/ 2147483647 h 16"/>
              <a:gd name="T14" fmla="*/ 0 w 2026"/>
              <a:gd name="T15" fmla="*/ 2147483647 h 16"/>
              <a:gd name="T16" fmla="*/ 2147483647 w 2026"/>
              <a:gd name="T17" fmla="*/ 2147483647 h 16"/>
              <a:gd name="T18" fmla="*/ 2147483647 w 2026"/>
              <a:gd name="T19" fmla="*/ 2147483647 h 16"/>
              <a:gd name="T20" fmla="*/ 2147483647 w 2026"/>
              <a:gd name="T21" fmla="*/ 2147483647 h 16"/>
              <a:gd name="T22" fmla="*/ 2147483647 w 2026"/>
              <a:gd name="T23" fmla="*/ 2147483647 h 16"/>
              <a:gd name="T24" fmla="*/ 2147483647 w 2026"/>
              <a:gd name="T25" fmla="*/ 2147483647 h 16"/>
              <a:gd name="T26" fmla="*/ 2147483647 w 2026"/>
              <a:gd name="T27" fmla="*/ 2147483647 h 16"/>
              <a:gd name="T28" fmla="*/ 2147483647 w 2026"/>
              <a:gd name="T29" fmla="*/ 2147483647 h 16"/>
              <a:gd name="T30" fmla="*/ 2147483647 w 2026"/>
              <a:gd name="T31" fmla="*/ 2147483647 h 16"/>
              <a:gd name="T32" fmla="*/ 2147483647 w 2026"/>
              <a:gd name="T33" fmla="*/ 2147483647 h 16"/>
              <a:gd name="T34" fmla="*/ 2147483647 w 2026"/>
              <a:gd name="T35" fmla="*/ 2147483647 h 16"/>
              <a:gd name="T36" fmla="*/ 2147483647 w 2026"/>
              <a:gd name="T37" fmla="*/ 0 h 16"/>
              <a:gd name="T38" fmla="*/ 2147483647 w 2026"/>
              <a:gd name="T39" fmla="*/ 0 h 16"/>
              <a:gd name="T40" fmla="*/ 2147483647 w 2026"/>
              <a:gd name="T41" fmla="*/ 0 h 16"/>
              <a:gd name="T42" fmla="*/ 2147483647 w 2026"/>
              <a:gd name="T43" fmla="*/ 0 h 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026"/>
              <a:gd name="T67" fmla="*/ 0 h 16"/>
              <a:gd name="T68" fmla="*/ 2026 w 2026"/>
              <a:gd name="T69" fmla="*/ 16 h 1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026" h="16">
                <a:moveTo>
                  <a:pt x="7" y="0"/>
                </a:moveTo>
                <a:lnTo>
                  <a:pt x="4" y="0"/>
                </a:lnTo>
                <a:lnTo>
                  <a:pt x="0" y="5"/>
                </a:lnTo>
                <a:lnTo>
                  <a:pt x="0" y="9"/>
                </a:lnTo>
                <a:lnTo>
                  <a:pt x="0" y="12"/>
                </a:lnTo>
                <a:lnTo>
                  <a:pt x="0" y="16"/>
                </a:lnTo>
                <a:lnTo>
                  <a:pt x="4" y="16"/>
                </a:lnTo>
                <a:lnTo>
                  <a:pt x="2012" y="16"/>
                </a:lnTo>
                <a:lnTo>
                  <a:pt x="2019" y="16"/>
                </a:lnTo>
                <a:lnTo>
                  <a:pt x="2023" y="16"/>
                </a:lnTo>
                <a:lnTo>
                  <a:pt x="2026" y="16"/>
                </a:lnTo>
                <a:lnTo>
                  <a:pt x="2026" y="12"/>
                </a:lnTo>
                <a:lnTo>
                  <a:pt x="2026" y="9"/>
                </a:lnTo>
                <a:lnTo>
                  <a:pt x="2026" y="5"/>
                </a:lnTo>
                <a:lnTo>
                  <a:pt x="2023" y="0"/>
                </a:lnTo>
                <a:lnTo>
                  <a:pt x="2019" y="0"/>
                </a:lnTo>
                <a:lnTo>
                  <a:pt x="2016" y="0"/>
                </a:lnTo>
                <a:lnTo>
                  <a:pt x="7" y="0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13" name="Line 85"/>
          <p:cNvSpPr>
            <a:spLocks noChangeShapeType="1"/>
          </p:cNvSpPr>
          <p:nvPr/>
        </p:nvSpPr>
        <p:spPr bwMode="auto">
          <a:xfrm>
            <a:off x="2624138" y="4598988"/>
            <a:ext cx="1587" cy="3175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14" name="Freeform 86"/>
          <p:cNvSpPr>
            <a:spLocks/>
          </p:cNvSpPr>
          <p:nvPr/>
        </p:nvSpPr>
        <p:spPr bwMode="auto">
          <a:xfrm>
            <a:off x="2624138" y="4513263"/>
            <a:ext cx="7937" cy="92075"/>
          </a:xfrm>
          <a:custGeom>
            <a:avLst/>
            <a:gdLst>
              <a:gd name="T0" fmla="*/ 0 w 17"/>
              <a:gd name="T1" fmla="*/ 2147483647 h 217"/>
              <a:gd name="T2" fmla="*/ 0 w 17"/>
              <a:gd name="T3" fmla="*/ 2147483647 h 217"/>
              <a:gd name="T4" fmla="*/ 2147483647 w 17"/>
              <a:gd name="T5" fmla="*/ 2147483647 h 217"/>
              <a:gd name="T6" fmla="*/ 2147483647 w 17"/>
              <a:gd name="T7" fmla="*/ 2147483647 h 217"/>
              <a:gd name="T8" fmla="*/ 2147483647 w 17"/>
              <a:gd name="T9" fmla="*/ 2147483647 h 217"/>
              <a:gd name="T10" fmla="*/ 2147483647 w 17"/>
              <a:gd name="T11" fmla="*/ 2147483647 h 217"/>
              <a:gd name="T12" fmla="*/ 2147483647 w 17"/>
              <a:gd name="T13" fmla="*/ 2147483647 h 217"/>
              <a:gd name="T14" fmla="*/ 2147483647 w 17"/>
              <a:gd name="T15" fmla="*/ 2147483647 h 217"/>
              <a:gd name="T16" fmla="*/ 2147483647 w 17"/>
              <a:gd name="T17" fmla="*/ 2147483647 h 217"/>
              <a:gd name="T18" fmla="*/ 2147483647 w 17"/>
              <a:gd name="T19" fmla="*/ 2147483647 h 217"/>
              <a:gd name="T20" fmla="*/ 2147483647 w 17"/>
              <a:gd name="T21" fmla="*/ 2147483647 h 217"/>
              <a:gd name="T22" fmla="*/ 2147483647 w 17"/>
              <a:gd name="T23" fmla="*/ 2147483647 h 217"/>
              <a:gd name="T24" fmla="*/ 2147483647 w 17"/>
              <a:gd name="T25" fmla="*/ 2147483647 h 217"/>
              <a:gd name="T26" fmla="*/ 2147483647 w 17"/>
              <a:gd name="T27" fmla="*/ 0 h 217"/>
              <a:gd name="T28" fmla="*/ 2147483647 w 17"/>
              <a:gd name="T29" fmla="*/ 0 h 217"/>
              <a:gd name="T30" fmla="*/ 2147483647 w 17"/>
              <a:gd name="T31" fmla="*/ 0 h 217"/>
              <a:gd name="T32" fmla="*/ 2147483647 w 17"/>
              <a:gd name="T33" fmla="*/ 0 h 217"/>
              <a:gd name="T34" fmla="*/ 2147483647 w 17"/>
              <a:gd name="T35" fmla="*/ 0 h 217"/>
              <a:gd name="T36" fmla="*/ 2147483647 w 17"/>
              <a:gd name="T37" fmla="*/ 2147483647 h 217"/>
              <a:gd name="T38" fmla="*/ 0 w 17"/>
              <a:gd name="T39" fmla="*/ 2147483647 h 217"/>
              <a:gd name="T40" fmla="*/ 0 w 17"/>
              <a:gd name="T41" fmla="*/ 2147483647 h 217"/>
              <a:gd name="T42" fmla="*/ 0 w 17"/>
              <a:gd name="T43" fmla="*/ 2147483647 h 2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7"/>
              <a:gd name="T67" fmla="*/ 0 h 217"/>
              <a:gd name="T68" fmla="*/ 17 w 17"/>
              <a:gd name="T69" fmla="*/ 217 h 2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7" h="217">
                <a:moveTo>
                  <a:pt x="0" y="207"/>
                </a:moveTo>
                <a:lnTo>
                  <a:pt x="0" y="210"/>
                </a:lnTo>
                <a:lnTo>
                  <a:pt x="3" y="214"/>
                </a:lnTo>
                <a:lnTo>
                  <a:pt x="7" y="214"/>
                </a:lnTo>
                <a:lnTo>
                  <a:pt x="10" y="217"/>
                </a:lnTo>
                <a:lnTo>
                  <a:pt x="10" y="214"/>
                </a:lnTo>
                <a:lnTo>
                  <a:pt x="14" y="214"/>
                </a:lnTo>
                <a:lnTo>
                  <a:pt x="17" y="214"/>
                </a:lnTo>
                <a:lnTo>
                  <a:pt x="17" y="210"/>
                </a:lnTo>
                <a:lnTo>
                  <a:pt x="17" y="14"/>
                </a:lnTo>
                <a:lnTo>
                  <a:pt x="17" y="4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3" y="0"/>
                </a:lnTo>
                <a:lnTo>
                  <a:pt x="3" y="4"/>
                </a:lnTo>
                <a:lnTo>
                  <a:pt x="0" y="4"/>
                </a:lnTo>
                <a:lnTo>
                  <a:pt x="0" y="11"/>
                </a:lnTo>
                <a:lnTo>
                  <a:pt x="0" y="207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15" name="Line 87"/>
          <p:cNvSpPr>
            <a:spLocks noChangeShapeType="1"/>
          </p:cNvSpPr>
          <p:nvPr/>
        </p:nvSpPr>
        <p:spPr bwMode="auto">
          <a:xfrm>
            <a:off x="2628900" y="4513263"/>
            <a:ext cx="1588" cy="1587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16" name="Freeform 88"/>
          <p:cNvSpPr>
            <a:spLocks/>
          </p:cNvSpPr>
          <p:nvPr/>
        </p:nvSpPr>
        <p:spPr bwMode="auto">
          <a:xfrm>
            <a:off x="2624138" y="4513263"/>
            <a:ext cx="79375" cy="7937"/>
          </a:xfrm>
          <a:custGeom>
            <a:avLst/>
            <a:gdLst>
              <a:gd name="T0" fmla="*/ 2147483647 w 189"/>
              <a:gd name="T1" fmla="*/ 0 h 18"/>
              <a:gd name="T2" fmla="*/ 2147483647 w 189"/>
              <a:gd name="T3" fmla="*/ 0 h 18"/>
              <a:gd name="T4" fmla="*/ 2147483647 w 189"/>
              <a:gd name="T5" fmla="*/ 0 h 18"/>
              <a:gd name="T6" fmla="*/ 2147483647 w 189"/>
              <a:gd name="T7" fmla="*/ 2147483647 h 18"/>
              <a:gd name="T8" fmla="*/ 0 w 189"/>
              <a:gd name="T9" fmla="*/ 2147483647 h 18"/>
              <a:gd name="T10" fmla="*/ 0 w 189"/>
              <a:gd name="T11" fmla="*/ 2147483647 h 18"/>
              <a:gd name="T12" fmla="*/ 0 w 189"/>
              <a:gd name="T13" fmla="*/ 2147483647 h 18"/>
              <a:gd name="T14" fmla="*/ 2147483647 w 189"/>
              <a:gd name="T15" fmla="*/ 2147483647 h 18"/>
              <a:gd name="T16" fmla="*/ 2147483647 w 189"/>
              <a:gd name="T17" fmla="*/ 2147483647 h 18"/>
              <a:gd name="T18" fmla="*/ 2147483647 w 189"/>
              <a:gd name="T19" fmla="*/ 2147483647 h 18"/>
              <a:gd name="T20" fmla="*/ 2147483647 w 189"/>
              <a:gd name="T21" fmla="*/ 2147483647 h 18"/>
              <a:gd name="T22" fmla="*/ 2147483647 w 189"/>
              <a:gd name="T23" fmla="*/ 2147483647 h 18"/>
              <a:gd name="T24" fmla="*/ 2147483647 w 189"/>
              <a:gd name="T25" fmla="*/ 2147483647 h 18"/>
              <a:gd name="T26" fmla="*/ 2147483647 w 189"/>
              <a:gd name="T27" fmla="*/ 2147483647 h 18"/>
              <a:gd name="T28" fmla="*/ 2147483647 w 189"/>
              <a:gd name="T29" fmla="*/ 2147483647 h 18"/>
              <a:gd name="T30" fmla="*/ 2147483647 w 189"/>
              <a:gd name="T31" fmla="*/ 2147483647 h 18"/>
              <a:gd name="T32" fmla="*/ 2147483647 w 189"/>
              <a:gd name="T33" fmla="*/ 2147483647 h 18"/>
              <a:gd name="T34" fmla="*/ 2147483647 w 189"/>
              <a:gd name="T35" fmla="*/ 2147483647 h 18"/>
              <a:gd name="T36" fmla="*/ 2147483647 w 189"/>
              <a:gd name="T37" fmla="*/ 0 h 18"/>
              <a:gd name="T38" fmla="*/ 2147483647 w 189"/>
              <a:gd name="T39" fmla="*/ 0 h 18"/>
              <a:gd name="T40" fmla="*/ 2147483647 w 189"/>
              <a:gd name="T41" fmla="*/ 0 h 18"/>
              <a:gd name="T42" fmla="*/ 2147483647 w 189"/>
              <a:gd name="T43" fmla="*/ 0 h 1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9"/>
              <a:gd name="T67" fmla="*/ 0 h 18"/>
              <a:gd name="T68" fmla="*/ 189 w 189"/>
              <a:gd name="T69" fmla="*/ 18 h 1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9" h="18">
                <a:moveTo>
                  <a:pt x="10" y="0"/>
                </a:moveTo>
                <a:lnTo>
                  <a:pt x="7" y="0"/>
                </a:lnTo>
                <a:lnTo>
                  <a:pt x="3" y="0"/>
                </a:lnTo>
                <a:lnTo>
                  <a:pt x="3" y="4"/>
                </a:lnTo>
                <a:lnTo>
                  <a:pt x="0" y="4"/>
                </a:lnTo>
                <a:lnTo>
                  <a:pt x="0" y="7"/>
                </a:lnTo>
                <a:lnTo>
                  <a:pt x="0" y="11"/>
                </a:lnTo>
                <a:lnTo>
                  <a:pt x="3" y="14"/>
                </a:lnTo>
                <a:lnTo>
                  <a:pt x="7" y="18"/>
                </a:lnTo>
                <a:lnTo>
                  <a:pt x="174" y="18"/>
                </a:lnTo>
                <a:lnTo>
                  <a:pt x="182" y="18"/>
                </a:lnTo>
                <a:lnTo>
                  <a:pt x="182" y="14"/>
                </a:lnTo>
                <a:lnTo>
                  <a:pt x="185" y="14"/>
                </a:lnTo>
                <a:lnTo>
                  <a:pt x="185" y="11"/>
                </a:lnTo>
                <a:lnTo>
                  <a:pt x="189" y="7"/>
                </a:lnTo>
                <a:lnTo>
                  <a:pt x="185" y="4"/>
                </a:lnTo>
                <a:lnTo>
                  <a:pt x="182" y="0"/>
                </a:lnTo>
                <a:lnTo>
                  <a:pt x="178" y="0"/>
                </a:lnTo>
                <a:lnTo>
                  <a:pt x="10" y="0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17" name="Line 89"/>
          <p:cNvSpPr>
            <a:spLocks noChangeShapeType="1"/>
          </p:cNvSpPr>
          <p:nvPr/>
        </p:nvSpPr>
        <p:spPr bwMode="auto">
          <a:xfrm>
            <a:off x="2697163" y="4516438"/>
            <a:ext cx="1587" cy="1587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18" name="Freeform 90"/>
          <p:cNvSpPr>
            <a:spLocks/>
          </p:cNvSpPr>
          <p:nvPr/>
        </p:nvSpPr>
        <p:spPr bwMode="auto">
          <a:xfrm>
            <a:off x="2697163" y="4429125"/>
            <a:ext cx="6350" cy="92075"/>
          </a:xfrm>
          <a:custGeom>
            <a:avLst/>
            <a:gdLst>
              <a:gd name="T0" fmla="*/ 0 w 15"/>
              <a:gd name="T1" fmla="*/ 2147483647 h 217"/>
              <a:gd name="T2" fmla="*/ 0 w 15"/>
              <a:gd name="T3" fmla="*/ 2147483647 h 217"/>
              <a:gd name="T4" fmla="*/ 0 w 15"/>
              <a:gd name="T5" fmla="*/ 2147483647 h 217"/>
              <a:gd name="T6" fmla="*/ 2147483647 w 15"/>
              <a:gd name="T7" fmla="*/ 2147483647 h 217"/>
              <a:gd name="T8" fmla="*/ 2147483647 w 15"/>
              <a:gd name="T9" fmla="*/ 2147483647 h 217"/>
              <a:gd name="T10" fmla="*/ 2147483647 w 15"/>
              <a:gd name="T11" fmla="*/ 2147483647 h 217"/>
              <a:gd name="T12" fmla="*/ 2147483647 w 15"/>
              <a:gd name="T13" fmla="*/ 2147483647 h 217"/>
              <a:gd name="T14" fmla="*/ 2147483647 w 15"/>
              <a:gd name="T15" fmla="*/ 2147483647 h 217"/>
              <a:gd name="T16" fmla="*/ 2147483647 w 15"/>
              <a:gd name="T17" fmla="*/ 2147483647 h 217"/>
              <a:gd name="T18" fmla="*/ 2147483647 w 15"/>
              <a:gd name="T19" fmla="*/ 2147483647 h 217"/>
              <a:gd name="T20" fmla="*/ 2147483647 w 15"/>
              <a:gd name="T21" fmla="*/ 2147483647 h 217"/>
              <a:gd name="T22" fmla="*/ 2147483647 w 15"/>
              <a:gd name="T23" fmla="*/ 2147483647 h 217"/>
              <a:gd name="T24" fmla="*/ 2147483647 w 15"/>
              <a:gd name="T25" fmla="*/ 2147483647 h 217"/>
              <a:gd name="T26" fmla="*/ 2147483647 w 15"/>
              <a:gd name="T27" fmla="*/ 0 h 217"/>
              <a:gd name="T28" fmla="*/ 2147483647 w 15"/>
              <a:gd name="T29" fmla="*/ 0 h 217"/>
              <a:gd name="T30" fmla="*/ 2147483647 w 15"/>
              <a:gd name="T31" fmla="*/ 0 h 217"/>
              <a:gd name="T32" fmla="*/ 2147483647 w 15"/>
              <a:gd name="T33" fmla="*/ 0 h 217"/>
              <a:gd name="T34" fmla="*/ 2147483647 w 15"/>
              <a:gd name="T35" fmla="*/ 0 h 217"/>
              <a:gd name="T36" fmla="*/ 0 w 15"/>
              <a:gd name="T37" fmla="*/ 2147483647 h 217"/>
              <a:gd name="T38" fmla="*/ 0 w 15"/>
              <a:gd name="T39" fmla="*/ 2147483647 h 217"/>
              <a:gd name="T40" fmla="*/ 0 w 15"/>
              <a:gd name="T41" fmla="*/ 2147483647 h 217"/>
              <a:gd name="T42" fmla="*/ 0 w 15"/>
              <a:gd name="T43" fmla="*/ 2147483647 h 2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5"/>
              <a:gd name="T67" fmla="*/ 0 h 217"/>
              <a:gd name="T68" fmla="*/ 15 w 15"/>
              <a:gd name="T69" fmla="*/ 217 h 2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5" h="217">
                <a:moveTo>
                  <a:pt x="0" y="206"/>
                </a:moveTo>
                <a:lnTo>
                  <a:pt x="0" y="210"/>
                </a:lnTo>
                <a:lnTo>
                  <a:pt x="0" y="213"/>
                </a:lnTo>
                <a:lnTo>
                  <a:pt x="4" y="213"/>
                </a:lnTo>
                <a:lnTo>
                  <a:pt x="4" y="217"/>
                </a:lnTo>
                <a:lnTo>
                  <a:pt x="8" y="217"/>
                </a:lnTo>
                <a:lnTo>
                  <a:pt x="12" y="217"/>
                </a:lnTo>
                <a:lnTo>
                  <a:pt x="12" y="213"/>
                </a:lnTo>
                <a:lnTo>
                  <a:pt x="15" y="213"/>
                </a:lnTo>
                <a:lnTo>
                  <a:pt x="15" y="210"/>
                </a:lnTo>
                <a:lnTo>
                  <a:pt x="15" y="10"/>
                </a:lnTo>
                <a:lnTo>
                  <a:pt x="15" y="3"/>
                </a:lnTo>
                <a:lnTo>
                  <a:pt x="12" y="0"/>
                </a:lnTo>
                <a:lnTo>
                  <a:pt x="8" y="0"/>
                </a:lnTo>
                <a:lnTo>
                  <a:pt x="4" y="0"/>
                </a:lnTo>
                <a:lnTo>
                  <a:pt x="0" y="3"/>
                </a:lnTo>
                <a:lnTo>
                  <a:pt x="0" y="7"/>
                </a:lnTo>
                <a:lnTo>
                  <a:pt x="0" y="206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19" name="Line 91"/>
          <p:cNvSpPr>
            <a:spLocks noChangeShapeType="1"/>
          </p:cNvSpPr>
          <p:nvPr/>
        </p:nvSpPr>
        <p:spPr bwMode="auto">
          <a:xfrm>
            <a:off x="2700338" y="4429125"/>
            <a:ext cx="1587" cy="1588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20" name="Freeform 92"/>
          <p:cNvSpPr>
            <a:spLocks/>
          </p:cNvSpPr>
          <p:nvPr/>
        </p:nvSpPr>
        <p:spPr bwMode="auto">
          <a:xfrm>
            <a:off x="2697163" y="4429125"/>
            <a:ext cx="392112" cy="9525"/>
          </a:xfrm>
          <a:custGeom>
            <a:avLst/>
            <a:gdLst>
              <a:gd name="T0" fmla="*/ 2147483647 w 937"/>
              <a:gd name="T1" fmla="*/ 0 h 17"/>
              <a:gd name="T2" fmla="*/ 2147483647 w 937"/>
              <a:gd name="T3" fmla="*/ 0 h 17"/>
              <a:gd name="T4" fmla="*/ 2147483647 w 937"/>
              <a:gd name="T5" fmla="*/ 0 h 17"/>
              <a:gd name="T6" fmla="*/ 0 w 937"/>
              <a:gd name="T7" fmla="*/ 2147483647 h 17"/>
              <a:gd name="T8" fmla="*/ 0 w 937"/>
              <a:gd name="T9" fmla="*/ 2147483647 h 17"/>
              <a:gd name="T10" fmla="*/ 0 w 937"/>
              <a:gd name="T11" fmla="*/ 2147483647 h 17"/>
              <a:gd name="T12" fmla="*/ 0 w 937"/>
              <a:gd name="T13" fmla="*/ 2147483647 h 17"/>
              <a:gd name="T14" fmla="*/ 0 w 937"/>
              <a:gd name="T15" fmla="*/ 2147483647 h 17"/>
              <a:gd name="T16" fmla="*/ 2147483647 w 937"/>
              <a:gd name="T17" fmla="*/ 2147483647 h 17"/>
              <a:gd name="T18" fmla="*/ 2147483647 w 937"/>
              <a:gd name="T19" fmla="*/ 2147483647 h 17"/>
              <a:gd name="T20" fmla="*/ 2147483647 w 937"/>
              <a:gd name="T21" fmla="*/ 2147483647 h 17"/>
              <a:gd name="T22" fmla="*/ 2147483647 w 937"/>
              <a:gd name="T23" fmla="*/ 2147483647 h 17"/>
              <a:gd name="T24" fmla="*/ 2147483647 w 937"/>
              <a:gd name="T25" fmla="*/ 2147483647 h 17"/>
              <a:gd name="T26" fmla="*/ 2147483647 w 937"/>
              <a:gd name="T27" fmla="*/ 2147483647 h 17"/>
              <a:gd name="T28" fmla="*/ 2147483647 w 937"/>
              <a:gd name="T29" fmla="*/ 2147483647 h 17"/>
              <a:gd name="T30" fmla="*/ 2147483647 w 937"/>
              <a:gd name="T31" fmla="*/ 2147483647 h 17"/>
              <a:gd name="T32" fmla="*/ 2147483647 w 937"/>
              <a:gd name="T33" fmla="*/ 2147483647 h 17"/>
              <a:gd name="T34" fmla="*/ 2147483647 w 937"/>
              <a:gd name="T35" fmla="*/ 2147483647 h 17"/>
              <a:gd name="T36" fmla="*/ 2147483647 w 937"/>
              <a:gd name="T37" fmla="*/ 0 h 17"/>
              <a:gd name="T38" fmla="*/ 2147483647 w 937"/>
              <a:gd name="T39" fmla="*/ 0 h 17"/>
              <a:gd name="T40" fmla="*/ 2147483647 w 937"/>
              <a:gd name="T41" fmla="*/ 0 h 17"/>
              <a:gd name="T42" fmla="*/ 2147483647 w 937"/>
              <a:gd name="T43" fmla="*/ 0 h 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37"/>
              <a:gd name="T67" fmla="*/ 0 h 17"/>
              <a:gd name="T68" fmla="*/ 937 w 937"/>
              <a:gd name="T69" fmla="*/ 17 h 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37" h="17">
                <a:moveTo>
                  <a:pt x="8" y="0"/>
                </a:moveTo>
                <a:lnTo>
                  <a:pt x="4" y="0"/>
                </a:lnTo>
                <a:lnTo>
                  <a:pt x="0" y="3"/>
                </a:lnTo>
                <a:lnTo>
                  <a:pt x="0" y="7"/>
                </a:lnTo>
                <a:lnTo>
                  <a:pt x="0" y="10"/>
                </a:lnTo>
                <a:lnTo>
                  <a:pt x="0" y="14"/>
                </a:lnTo>
                <a:lnTo>
                  <a:pt x="4" y="14"/>
                </a:lnTo>
                <a:lnTo>
                  <a:pt x="4" y="17"/>
                </a:lnTo>
                <a:lnTo>
                  <a:pt x="923" y="17"/>
                </a:lnTo>
                <a:lnTo>
                  <a:pt x="930" y="17"/>
                </a:lnTo>
                <a:lnTo>
                  <a:pt x="933" y="14"/>
                </a:lnTo>
                <a:lnTo>
                  <a:pt x="937" y="10"/>
                </a:lnTo>
                <a:lnTo>
                  <a:pt x="937" y="7"/>
                </a:lnTo>
                <a:lnTo>
                  <a:pt x="937" y="3"/>
                </a:lnTo>
                <a:lnTo>
                  <a:pt x="933" y="3"/>
                </a:lnTo>
                <a:lnTo>
                  <a:pt x="933" y="0"/>
                </a:lnTo>
                <a:lnTo>
                  <a:pt x="930" y="0"/>
                </a:lnTo>
                <a:lnTo>
                  <a:pt x="926" y="0"/>
                </a:lnTo>
                <a:lnTo>
                  <a:pt x="8" y="0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21" name="Line 93"/>
          <p:cNvSpPr>
            <a:spLocks noChangeShapeType="1"/>
          </p:cNvSpPr>
          <p:nvPr/>
        </p:nvSpPr>
        <p:spPr bwMode="auto">
          <a:xfrm>
            <a:off x="3082925" y="4432300"/>
            <a:ext cx="1588" cy="1588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22" name="Freeform 94"/>
          <p:cNvSpPr>
            <a:spLocks/>
          </p:cNvSpPr>
          <p:nvPr/>
        </p:nvSpPr>
        <p:spPr bwMode="auto">
          <a:xfrm>
            <a:off x="3082925" y="4343400"/>
            <a:ext cx="6350" cy="95250"/>
          </a:xfrm>
          <a:custGeom>
            <a:avLst/>
            <a:gdLst>
              <a:gd name="T0" fmla="*/ 0 w 18"/>
              <a:gd name="T1" fmla="*/ 2147483647 h 224"/>
              <a:gd name="T2" fmla="*/ 0 w 18"/>
              <a:gd name="T3" fmla="*/ 2147483647 h 224"/>
              <a:gd name="T4" fmla="*/ 0 w 18"/>
              <a:gd name="T5" fmla="*/ 2147483647 h 224"/>
              <a:gd name="T6" fmla="*/ 2147483647 w 18"/>
              <a:gd name="T7" fmla="*/ 2147483647 h 224"/>
              <a:gd name="T8" fmla="*/ 2147483647 w 18"/>
              <a:gd name="T9" fmla="*/ 2147483647 h 224"/>
              <a:gd name="T10" fmla="*/ 2147483647 w 18"/>
              <a:gd name="T11" fmla="*/ 2147483647 h 224"/>
              <a:gd name="T12" fmla="*/ 2147483647 w 18"/>
              <a:gd name="T13" fmla="*/ 2147483647 h 224"/>
              <a:gd name="T14" fmla="*/ 2147483647 w 18"/>
              <a:gd name="T15" fmla="*/ 2147483647 h 224"/>
              <a:gd name="T16" fmla="*/ 2147483647 w 18"/>
              <a:gd name="T17" fmla="*/ 2147483647 h 224"/>
              <a:gd name="T18" fmla="*/ 2147483647 w 18"/>
              <a:gd name="T19" fmla="*/ 2147483647 h 224"/>
              <a:gd name="T20" fmla="*/ 2147483647 w 18"/>
              <a:gd name="T21" fmla="*/ 2147483647 h 224"/>
              <a:gd name="T22" fmla="*/ 2147483647 w 18"/>
              <a:gd name="T23" fmla="*/ 2147483647 h 224"/>
              <a:gd name="T24" fmla="*/ 2147483647 w 18"/>
              <a:gd name="T25" fmla="*/ 2147483647 h 224"/>
              <a:gd name="T26" fmla="*/ 2147483647 w 18"/>
              <a:gd name="T27" fmla="*/ 2147483647 h 224"/>
              <a:gd name="T28" fmla="*/ 2147483647 w 18"/>
              <a:gd name="T29" fmla="*/ 0 h 224"/>
              <a:gd name="T30" fmla="*/ 2147483647 w 18"/>
              <a:gd name="T31" fmla="*/ 0 h 224"/>
              <a:gd name="T32" fmla="*/ 2147483647 w 18"/>
              <a:gd name="T33" fmla="*/ 0 h 224"/>
              <a:gd name="T34" fmla="*/ 2147483647 w 18"/>
              <a:gd name="T35" fmla="*/ 2147483647 h 224"/>
              <a:gd name="T36" fmla="*/ 0 w 18"/>
              <a:gd name="T37" fmla="*/ 2147483647 h 224"/>
              <a:gd name="T38" fmla="*/ 0 w 18"/>
              <a:gd name="T39" fmla="*/ 2147483647 h 224"/>
              <a:gd name="T40" fmla="*/ 0 w 18"/>
              <a:gd name="T41" fmla="*/ 2147483647 h 224"/>
              <a:gd name="T42" fmla="*/ 0 w 18"/>
              <a:gd name="T43" fmla="*/ 2147483647 h 22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"/>
              <a:gd name="T67" fmla="*/ 0 h 224"/>
              <a:gd name="T68" fmla="*/ 18 w 18"/>
              <a:gd name="T69" fmla="*/ 224 h 22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" h="224">
                <a:moveTo>
                  <a:pt x="0" y="214"/>
                </a:moveTo>
                <a:lnTo>
                  <a:pt x="0" y="217"/>
                </a:lnTo>
                <a:lnTo>
                  <a:pt x="0" y="221"/>
                </a:lnTo>
                <a:lnTo>
                  <a:pt x="4" y="221"/>
                </a:lnTo>
                <a:lnTo>
                  <a:pt x="7" y="224"/>
                </a:lnTo>
                <a:lnTo>
                  <a:pt x="11" y="224"/>
                </a:lnTo>
                <a:lnTo>
                  <a:pt x="14" y="221"/>
                </a:lnTo>
                <a:lnTo>
                  <a:pt x="18" y="217"/>
                </a:lnTo>
                <a:lnTo>
                  <a:pt x="18" y="14"/>
                </a:lnTo>
                <a:lnTo>
                  <a:pt x="18" y="7"/>
                </a:lnTo>
                <a:lnTo>
                  <a:pt x="14" y="3"/>
                </a:lnTo>
                <a:lnTo>
                  <a:pt x="11" y="0"/>
                </a:lnTo>
                <a:lnTo>
                  <a:pt x="7" y="0"/>
                </a:lnTo>
                <a:lnTo>
                  <a:pt x="4" y="3"/>
                </a:lnTo>
                <a:lnTo>
                  <a:pt x="0" y="3"/>
                </a:lnTo>
                <a:lnTo>
                  <a:pt x="0" y="7"/>
                </a:lnTo>
                <a:lnTo>
                  <a:pt x="0" y="11"/>
                </a:lnTo>
                <a:lnTo>
                  <a:pt x="0" y="214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23" name="Line 95"/>
          <p:cNvSpPr>
            <a:spLocks noChangeShapeType="1"/>
          </p:cNvSpPr>
          <p:nvPr/>
        </p:nvSpPr>
        <p:spPr bwMode="auto">
          <a:xfrm>
            <a:off x="3084513" y="4343400"/>
            <a:ext cx="1587" cy="1588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24" name="Freeform 96"/>
          <p:cNvSpPr>
            <a:spLocks/>
          </p:cNvSpPr>
          <p:nvPr/>
        </p:nvSpPr>
        <p:spPr bwMode="auto">
          <a:xfrm>
            <a:off x="3082925" y="4343400"/>
            <a:ext cx="477838" cy="6350"/>
          </a:xfrm>
          <a:custGeom>
            <a:avLst/>
            <a:gdLst>
              <a:gd name="T0" fmla="*/ 2147483647 w 1144"/>
              <a:gd name="T1" fmla="*/ 0 h 18"/>
              <a:gd name="T2" fmla="*/ 2147483647 w 1144"/>
              <a:gd name="T3" fmla="*/ 0 h 18"/>
              <a:gd name="T4" fmla="*/ 2147483647 w 1144"/>
              <a:gd name="T5" fmla="*/ 2147483647 h 18"/>
              <a:gd name="T6" fmla="*/ 0 w 1144"/>
              <a:gd name="T7" fmla="*/ 2147483647 h 18"/>
              <a:gd name="T8" fmla="*/ 0 w 1144"/>
              <a:gd name="T9" fmla="*/ 2147483647 h 18"/>
              <a:gd name="T10" fmla="*/ 0 w 1144"/>
              <a:gd name="T11" fmla="*/ 2147483647 h 18"/>
              <a:gd name="T12" fmla="*/ 0 w 1144"/>
              <a:gd name="T13" fmla="*/ 2147483647 h 18"/>
              <a:gd name="T14" fmla="*/ 0 w 1144"/>
              <a:gd name="T15" fmla="*/ 2147483647 h 18"/>
              <a:gd name="T16" fmla="*/ 2147483647 w 1144"/>
              <a:gd name="T17" fmla="*/ 2147483647 h 18"/>
              <a:gd name="T18" fmla="*/ 2147483647 w 1144"/>
              <a:gd name="T19" fmla="*/ 2147483647 h 18"/>
              <a:gd name="T20" fmla="*/ 2147483647 w 1144"/>
              <a:gd name="T21" fmla="*/ 2147483647 h 18"/>
              <a:gd name="T22" fmla="*/ 2147483647 w 1144"/>
              <a:gd name="T23" fmla="*/ 2147483647 h 18"/>
              <a:gd name="T24" fmla="*/ 2147483647 w 1144"/>
              <a:gd name="T25" fmla="*/ 2147483647 h 18"/>
              <a:gd name="T26" fmla="*/ 2147483647 w 1144"/>
              <a:gd name="T27" fmla="*/ 2147483647 h 18"/>
              <a:gd name="T28" fmla="*/ 2147483647 w 1144"/>
              <a:gd name="T29" fmla="*/ 2147483647 h 18"/>
              <a:gd name="T30" fmla="*/ 2147483647 w 1144"/>
              <a:gd name="T31" fmla="*/ 2147483647 h 18"/>
              <a:gd name="T32" fmla="*/ 2147483647 w 1144"/>
              <a:gd name="T33" fmla="*/ 2147483647 h 18"/>
              <a:gd name="T34" fmla="*/ 2147483647 w 1144"/>
              <a:gd name="T35" fmla="*/ 2147483647 h 18"/>
              <a:gd name="T36" fmla="*/ 2147483647 w 1144"/>
              <a:gd name="T37" fmla="*/ 2147483647 h 18"/>
              <a:gd name="T38" fmla="*/ 2147483647 w 1144"/>
              <a:gd name="T39" fmla="*/ 0 h 18"/>
              <a:gd name="T40" fmla="*/ 2147483647 w 1144"/>
              <a:gd name="T41" fmla="*/ 0 h 18"/>
              <a:gd name="T42" fmla="*/ 2147483647 w 1144"/>
              <a:gd name="T43" fmla="*/ 0 h 1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144"/>
              <a:gd name="T67" fmla="*/ 0 h 18"/>
              <a:gd name="T68" fmla="*/ 1144 w 1144"/>
              <a:gd name="T69" fmla="*/ 18 h 1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144" h="18">
                <a:moveTo>
                  <a:pt x="7" y="0"/>
                </a:moveTo>
                <a:lnTo>
                  <a:pt x="7" y="0"/>
                </a:lnTo>
                <a:lnTo>
                  <a:pt x="4" y="3"/>
                </a:lnTo>
                <a:lnTo>
                  <a:pt x="0" y="3"/>
                </a:lnTo>
                <a:lnTo>
                  <a:pt x="0" y="7"/>
                </a:lnTo>
                <a:lnTo>
                  <a:pt x="0" y="11"/>
                </a:lnTo>
                <a:lnTo>
                  <a:pt x="0" y="14"/>
                </a:lnTo>
                <a:lnTo>
                  <a:pt x="4" y="18"/>
                </a:lnTo>
                <a:lnTo>
                  <a:pt x="7" y="18"/>
                </a:lnTo>
                <a:lnTo>
                  <a:pt x="1133" y="18"/>
                </a:lnTo>
                <a:lnTo>
                  <a:pt x="1140" y="18"/>
                </a:lnTo>
                <a:lnTo>
                  <a:pt x="1144" y="14"/>
                </a:lnTo>
                <a:lnTo>
                  <a:pt x="1144" y="11"/>
                </a:lnTo>
                <a:lnTo>
                  <a:pt x="1144" y="7"/>
                </a:lnTo>
                <a:lnTo>
                  <a:pt x="1144" y="3"/>
                </a:lnTo>
                <a:lnTo>
                  <a:pt x="1140" y="3"/>
                </a:lnTo>
                <a:lnTo>
                  <a:pt x="1140" y="0"/>
                </a:lnTo>
                <a:lnTo>
                  <a:pt x="1133" y="0"/>
                </a:lnTo>
                <a:lnTo>
                  <a:pt x="7" y="0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25" name="Line 97"/>
          <p:cNvSpPr>
            <a:spLocks noChangeShapeType="1"/>
          </p:cNvSpPr>
          <p:nvPr/>
        </p:nvSpPr>
        <p:spPr bwMode="auto">
          <a:xfrm>
            <a:off x="3556000" y="4344988"/>
            <a:ext cx="1588" cy="1587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26" name="Freeform 98"/>
          <p:cNvSpPr>
            <a:spLocks/>
          </p:cNvSpPr>
          <p:nvPr/>
        </p:nvSpPr>
        <p:spPr bwMode="auto">
          <a:xfrm>
            <a:off x="3556000" y="4254500"/>
            <a:ext cx="4763" cy="95250"/>
          </a:xfrm>
          <a:custGeom>
            <a:avLst/>
            <a:gdLst>
              <a:gd name="T0" fmla="*/ 0 w 18"/>
              <a:gd name="T1" fmla="*/ 2147483647 h 225"/>
              <a:gd name="T2" fmla="*/ 0 w 18"/>
              <a:gd name="T3" fmla="*/ 2147483647 h 225"/>
              <a:gd name="T4" fmla="*/ 2147483647 w 18"/>
              <a:gd name="T5" fmla="*/ 2147483647 h 225"/>
              <a:gd name="T6" fmla="*/ 2147483647 w 18"/>
              <a:gd name="T7" fmla="*/ 2147483647 h 225"/>
              <a:gd name="T8" fmla="*/ 2147483647 w 18"/>
              <a:gd name="T9" fmla="*/ 2147483647 h 225"/>
              <a:gd name="T10" fmla="*/ 2147483647 w 18"/>
              <a:gd name="T11" fmla="*/ 2147483647 h 225"/>
              <a:gd name="T12" fmla="*/ 2147483647 w 18"/>
              <a:gd name="T13" fmla="*/ 2147483647 h 225"/>
              <a:gd name="T14" fmla="*/ 2147483647 w 18"/>
              <a:gd name="T15" fmla="*/ 2147483647 h 225"/>
              <a:gd name="T16" fmla="*/ 2147483647 w 18"/>
              <a:gd name="T17" fmla="*/ 2147483647 h 225"/>
              <a:gd name="T18" fmla="*/ 2147483647 w 18"/>
              <a:gd name="T19" fmla="*/ 2147483647 h 225"/>
              <a:gd name="T20" fmla="*/ 2147483647 w 18"/>
              <a:gd name="T21" fmla="*/ 2147483647 h 225"/>
              <a:gd name="T22" fmla="*/ 2147483647 w 18"/>
              <a:gd name="T23" fmla="*/ 2147483647 h 225"/>
              <a:gd name="T24" fmla="*/ 2147483647 w 18"/>
              <a:gd name="T25" fmla="*/ 2147483647 h 225"/>
              <a:gd name="T26" fmla="*/ 2147483647 w 18"/>
              <a:gd name="T27" fmla="*/ 0 h 225"/>
              <a:gd name="T28" fmla="*/ 2147483647 w 18"/>
              <a:gd name="T29" fmla="*/ 0 h 225"/>
              <a:gd name="T30" fmla="*/ 2147483647 w 18"/>
              <a:gd name="T31" fmla="*/ 0 h 225"/>
              <a:gd name="T32" fmla="*/ 2147483647 w 18"/>
              <a:gd name="T33" fmla="*/ 0 h 225"/>
              <a:gd name="T34" fmla="*/ 2147483647 w 18"/>
              <a:gd name="T35" fmla="*/ 0 h 225"/>
              <a:gd name="T36" fmla="*/ 2147483647 w 18"/>
              <a:gd name="T37" fmla="*/ 2147483647 h 225"/>
              <a:gd name="T38" fmla="*/ 0 w 18"/>
              <a:gd name="T39" fmla="*/ 2147483647 h 225"/>
              <a:gd name="T40" fmla="*/ 0 w 18"/>
              <a:gd name="T41" fmla="*/ 2147483647 h 225"/>
              <a:gd name="T42" fmla="*/ 0 w 18"/>
              <a:gd name="T43" fmla="*/ 2147483647 h 22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"/>
              <a:gd name="T67" fmla="*/ 0 h 225"/>
              <a:gd name="T68" fmla="*/ 18 w 18"/>
              <a:gd name="T69" fmla="*/ 225 h 22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" h="225">
                <a:moveTo>
                  <a:pt x="0" y="218"/>
                </a:moveTo>
                <a:lnTo>
                  <a:pt x="0" y="221"/>
                </a:lnTo>
                <a:lnTo>
                  <a:pt x="4" y="221"/>
                </a:lnTo>
                <a:lnTo>
                  <a:pt x="4" y="225"/>
                </a:lnTo>
                <a:lnTo>
                  <a:pt x="7" y="225"/>
                </a:lnTo>
                <a:lnTo>
                  <a:pt x="11" y="225"/>
                </a:lnTo>
                <a:lnTo>
                  <a:pt x="14" y="225"/>
                </a:lnTo>
                <a:lnTo>
                  <a:pt x="18" y="221"/>
                </a:lnTo>
                <a:lnTo>
                  <a:pt x="18" y="14"/>
                </a:lnTo>
                <a:lnTo>
                  <a:pt x="18" y="4"/>
                </a:lnTo>
                <a:lnTo>
                  <a:pt x="14" y="0"/>
                </a:lnTo>
                <a:lnTo>
                  <a:pt x="11" y="0"/>
                </a:lnTo>
                <a:lnTo>
                  <a:pt x="7" y="0"/>
                </a:lnTo>
                <a:lnTo>
                  <a:pt x="4" y="0"/>
                </a:lnTo>
                <a:lnTo>
                  <a:pt x="4" y="4"/>
                </a:lnTo>
                <a:lnTo>
                  <a:pt x="0" y="4"/>
                </a:lnTo>
                <a:lnTo>
                  <a:pt x="0" y="11"/>
                </a:lnTo>
                <a:lnTo>
                  <a:pt x="0" y="218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27" name="Line 99"/>
          <p:cNvSpPr>
            <a:spLocks noChangeShapeType="1"/>
          </p:cNvSpPr>
          <p:nvPr/>
        </p:nvSpPr>
        <p:spPr bwMode="auto">
          <a:xfrm>
            <a:off x="3559175" y="4254500"/>
            <a:ext cx="1588" cy="1588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28" name="Freeform 100"/>
          <p:cNvSpPr>
            <a:spLocks/>
          </p:cNvSpPr>
          <p:nvPr/>
        </p:nvSpPr>
        <p:spPr bwMode="auto">
          <a:xfrm>
            <a:off x="3556000" y="4254500"/>
            <a:ext cx="31750" cy="7938"/>
          </a:xfrm>
          <a:custGeom>
            <a:avLst/>
            <a:gdLst>
              <a:gd name="T0" fmla="*/ 2147483647 w 75"/>
              <a:gd name="T1" fmla="*/ 0 h 18"/>
              <a:gd name="T2" fmla="*/ 2147483647 w 75"/>
              <a:gd name="T3" fmla="*/ 0 h 18"/>
              <a:gd name="T4" fmla="*/ 2147483647 w 75"/>
              <a:gd name="T5" fmla="*/ 0 h 18"/>
              <a:gd name="T6" fmla="*/ 2147483647 w 75"/>
              <a:gd name="T7" fmla="*/ 2147483647 h 18"/>
              <a:gd name="T8" fmla="*/ 0 w 75"/>
              <a:gd name="T9" fmla="*/ 2147483647 h 18"/>
              <a:gd name="T10" fmla="*/ 0 w 75"/>
              <a:gd name="T11" fmla="*/ 2147483647 h 18"/>
              <a:gd name="T12" fmla="*/ 0 w 75"/>
              <a:gd name="T13" fmla="*/ 2147483647 h 18"/>
              <a:gd name="T14" fmla="*/ 2147483647 w 75"/>
              <a:gd name="T15" fmla="*/ 2147483647 h 18"/>
              <a:gd name="T16" fmla="*/ 2147483647 w 75"/>
              <a:gd name="T17" fmla="*/ 2147483647 h 18"/>
              <a:gd name="T18" fmla="*/ 2147483647 w 75"/>
              <a:gd name="T19" fmla="*/ 2147483647 h 18"/>
              <a:gd name="T20" fmla="*/ 2147483647 w 75"/>
              <a:gd name="T21" fmla="*/ 2147483647 h 18"/>
              <a:gd name="T22" fmla="*/ 2147483647 w 75"/>
              <a:gd name="T23" fmla="*/ 2147483647 h 18"/>
              <a:gd name="T24" fmla="*/ 2147483647 w 75"/>
              <a:gd name="T25" fmla="*/ 2147483647 h 18"/>
              <a:gd name="T26" fmla="*/ 2147483647 w 75"/>
              <a:gd name="T27" fmla="*/ 2147483647 h 18"/>
              <a:gd name="T28" fmla="*/ 2147483647 w 75"/>
              <a:gd name="T29" fmla="*/ 2147483647 h 18"/>
              <a:gd name="T30" fmla="*/ 2147483647 w 75"/>
              <a:gd name="T31" fmla="*/ 2147483647 h 18"/>
              <a:gd name="T32" fmla="*/ 2147483647 w 75"/>
              <a:gd name="T33" fmla="*/ 2147483647 h 18"/>
              <a:gd name="T34" fmla="*/ 2147483647 w 75"/>
              <a:gd name="T35" fmla="*/ 2147483647 h 18"/>
              <a:gd name="T36" fmla="*/ 2147483647 w 75"/>
              <a:gd name="T37" fmla="*/ 0 h 18"/>
              <a:gd name="T38" fmla="*/ 2147483647 w 75"/>
              <a:gd name="T39" fmla="*/ 0 h 18"/>
              <a:gd name="T40" fmla="*/ 2147483647 w 75"/>
              <a:gd name="T41" fmla="*/ 0 h 18"/>
              <a:gd name="T42" fmla="*/ 2147483647 w 75"/>
              <a:gd name="T43" fmla="*/ 0 h 1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5"/>
              <a:gd name="T67" fmla="*/ 0 h 18"/>
              <a:gd name="T68" fmla="*/ 75 w 75"/>
              <a:gd name="T69" fmla="*/ 18 h 1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5" h="18">
                <a:moveTo>
                  <a:pt x="11" y="0"/>
                </a:moveTo>
                <a:lnTo>
                  <a:pt x="7" y="0"/>
                </a:lnTo>
                <a:lnTo>
                  <a:pt x="4" y="0"/>
                </a:lnTo>
                <a:lnTo>
                  <a:pt x="4" y="4"/>
                </a:lnTo>
                <a:lnTo>
                  <a:pt x="0" y="4"/>
                </a:lnTo>
                <a:lnTo>
                  <a:pt x="0" y="7"/>
                </a:lnTo>
                <a:lnTo>
                  <a:pt x="0" y="11"/>
                </a:lnTo>
                <a:lnTo>
                  <a:pt x="4" y="14"/>
                </a:lnTo>
                <a:lnTo>
                  <a:pt x="7" y="18"/>
                </a:lnTo>
                <a:lnTo>
                  <a:pt x="60" y="18"/>
                </a:lnTo>
                <a:lnTo>
                  <a:pt x="68" y="18"/>
                </a:lnTo>
                <a:lnTo>
                  <a:pt x="72" y="14"/>
                </a:lnTo>
                <a:lnTo>
                  <a:pt x="75" y="14"/>
                </a:lnTo>
                <a:lnTo>
                  <a:pt x="75" y="11"/>
                </a:lnTo>
                <a:lnTo>
                  <a:pt x="75" y="7"/>
                </a:lnTo>
                <a:lnTo>
                  <a:pt x="75" y="4"/>
                </a:lnTo>
                <a:lnTo>
                  <a:pt x="72" y="0"/>
                </a:lnTo>
                <a:lnTo>
                  <a:pt x="68" y="0"/>
                </a:lnTo>
                <a:lnTo>
                  <a:pt x="65" y="0"/>
                </a:lnTo>
                <a:lnTo>
                  <a:pt x="11" y="0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29" name="Line 101"/>
          <p:cNvSpPr>
            <a:spLocks noChangeShapeType="1"/>
          </p:cNvSpPr>
          <p:nvPr/>
        </p:nvSpPr>
        <p:spPr bwMode="auto">
          <a:xfrm>
            <a:off x="3578225" y="4257675"/>
            <a:ext cx="1588" cy="3175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30" name="Freeform 102"/>
          <p:cNvSpPr>
            <a:spLocks/>
          </p:cNvSpPr>
          <p:nvPr/>
        </p:nvSpPr>
        <p:spPr bwMode="auto">
          <a:xfrm>
            <a:off x="3578225" y="4167188"/>
            <a:ext cx="9525" cy="95250"/>
          </a:xfrm>
          <a:custGeom>
            <a:avLst/>
            <a:gdLst>
              <a:gd name="T0" fmla="*/ 0 w 18"/>
              <a:gd name="T1" fmla="*/ 2147483647 h 228"/>
              <a:gd name="T2" fmla="*/ 0 w 18"/>
              <a:gd name="T3" fmla="*/ 2147483647 h 228"/>
              <a:gd name="T4" fmla="*/ 2147483647 w 18"/>
              <a:gd name="T5" fmla="*/ 2147483647 h 228"/>
              <a:gd name="T6" fmla="*/ 2147483647 w 18"/>
              <a:gd name="T7" fmla="*/ 2147483647 h 228"/>
              <a:gd name="T8" fmla="*/ 2147483647 w 18"/>
              <a:gd name="T9" fmla="*/ 2147483647 h 228"/>
              <a:gd name="T10" fmla="*/ 2147483647 w 18"/>
              <a:gd name="T11" fmla="*/ 2147483647 h 228"/>
              <a:gd name="T12" fmla="*/ 2147483647 w 18"/>
              <a:gd name="T13" fmla="*/ 2147483647 h 228"/>
              <a:gd name="T14" fmla="*/ 2147483647 w 18"/>
              <a:gd name="T15" fmla="*/ 2147483647 h 228"/>
              <a:gd name="T16" fmla="*/ 2147483647 w 18"/>
              <a:gd name="T17" fmla="*/ 2147483647 h 228"/>
              <a:gd name="T18" fmla="*/ 2147483647 w 18"/>
              <a:gd name="T19" fmla="*/ 2147483647 h 228"/>
              <a:gd name="T20" fmla="*/ 2147483647 w 18"/>
              <a:gd name="T21" fmla="*/ 2147483647 h 228"/>
              <a:gd name="T22" fmla="*/ 2147483647 w 18"/>
              <a:gd name="T23" fmla="*/ 2147483647 h 228"/>
              <a:gd name="T24" fmla="*/ 2147483647 w 18"/>
              <a:gd name="T25" fmla="*/ 2147483647 h 228"/>
              <a:gd name="T26" fmla="*/ 2147483647 w 18"/>
              <a:gd name="T27" fmla="*/ 0 h 228"/>
              <a:gd name="T28" fmla="*/ 2147483647 w 18"/>
              <a:gd name="T29" fmla="*/ 0 h 228"/>
              <a:gd name="T30" fmla="*/ 2147483647 w 18"/>
              <a:gd name="T31" fmla="*/ 0 h 228"/>
              <a:gd name="T32" fmla="*/ 2147483647 w 18"/>
              <a:gd name="T33" fmla="*/ 0 h 228"/>
              <a:gd name="T34" fmla="*/ 2147483647 w 18"/>
              <a:gd name="T35" fmla="*/ 0 h 228"/>
              <a:gd name="T36" fmla="*/ 2147483647 w 18"/>
              <a:gd name="T37" fmla="*/ 2147483647 h 228"/>
              <a:gd name="T38" fmla="*/ 0 w 18"/>
              <a:gd name="T39" fmla="*/ 2147483647 h 228"/>
              <a:gd name="T40" fmla="*/ 0 w 18"/>
              <a:gd name="T41" fmla="*/ 2147483647 h 228"/>
              <a:gd name="T42" fmla="*/ 0 w 18"/>
              <a:gd name="T43" fmla="*/ 2147483647 h 22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"/>
              <a:gd name="T67" fmla="*/ 0 h 228"/>
              <a:gd name="T68" fmla="*/ 18 w 18"/>
              <a:gd name="T69" fmla="*/ 228 h 22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" h="228">
                <a:moveTo>
                  <a:pt x="0" y="217"/>
                </a:moveTo>
                <a:lnTo>
                  <a:pt x="0" y="221"/>
                </a:lnTo>
                <a:lnTo>
                  <a:pt x="3" y="224"/>
                </a:lnTo>
                <a:lnTo>
                  <a:pt x="8" y="228"/>
                </a:lnTo>
                <a:lnTo>
                  <a:pt x="11" y="228"/>
                </a:lnTo>
                <a:lnTo>
                  <a:pt x="15" y="224"/>
                </a:lnTo>
                <a:lnTo>
                  <a:pt x="18" y="224"/>
                </a:lnTo>
                <a:lnTo>
                  <a:pt x="18" y="221"/>
                </a:lnTo>
                <a:lnTo>
                  <a:pt x="18" y="14"/>
                </a:lnTo>
                <a:lnTo>
                  <a:pt x="18" y="7"/>
                </a:lnTo>
                <a:lnTo>
                  <a:pt x="18" y="4"/>
                </a:lnTo>
                <a:lnTo>
                  <a:pt x="15" y="0"/>
                </a:lnTo>
                <a:lnTo>
                  <a:pt x="11" y="0"/>
                </a:lnTo>
                <a:lnTo>
                  <a:pt x="8" y="0"/>
                </a:lnTo>
                <a:lnTo>
                  <a:pt x="3" y="0"/>
                </a:lnTo>
                <a:lnTo>
                  <a:pt x="3" y="4"/>
                </a:lnTo>
                <a:lnTo>
                  <a:pt x="0" y="7"/>
                </a:lnTo>
                <a:lnTo>
                  <a:pt x="0" y="11"/>
                </a:lnTo>
                <a:lnTo>
                  <a:pt x="0" y="217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31" name="Line 103"/>
          <p:cNvSpPr>
            <a:spLocks noChangeShapeType="1"/>
          </p:cNvSpPr>
          <p:nvPr/>
        </p:nvSpPr>
        <p:spPr bwMode="auto">
          <a:xfrm>
            <a:off x="3582988" y="4167188"/>
            <a:ext cx="3175" cy="1587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32" name="Freeform 104"/>
          <p:cNvSpPr>
            <a:spLocks/>
          </p:cNvSpPr>
          <p:nvPr/>
        </p:nvSpPr>
        <p:spPr bwMode="auto">
          <a:xfrm>
            <a:off x="3578225" y="4167188"/>
            <a:ext cx="111125" cy="7937"/>
          </a:xfrm>
          <a:custGeom>
            <a:avLst/>
            <a:gdLst>
              <a:gd name="T0" fmla="*/ 2147483647 w 264"/>
              <a:gd name="T1" fmla="*/ 0 h 18"/>
              <a:gd name="T2" fmla="*/ 2147483647 w 264"/>
              <a:gd name="T3" fmla="*/ 0 h 18"/>
              <a:gd name="T4" fmla="*/ 2147483647 w 264"/>
              <a:gd name="T5" fmla="*/ 0 h 18"/>
              <a:gd name="T6" fmla="*/ 2147483647 w 264"/>
              <a:gd name="T7" fmla="*/ 2147483647 h 18"/>
              <a:gd name="T8" fmla="*/ 0 w 264"/>
              <a:gd name="T9" fmla="*/ 2147483647 h 18"/>
              <a:gd name="T10" fmla="*/ 0 w 264"/>
              <a:gd name="T11" fmla="*/ 2147483647 h 18"/>
              <a:gd name="T12" fmla="*/ 0 w 264"/>
              <a:gd name="T13" fmla="*/ 2147483647 h 18"/>
              <a:gd name="T14" fmla="*/ 2147483647 w 264"/>
              <a:gd name="T15" fmla="*/ 2147483647 h 18"/>
              <a:gd name="T16" fmla="*/ 2147483647 w 264"/>
              <a:gd name="T17" fmla="*/ 2147483647 h 18"/>
              <a:gd name="T18" fmla="*/ 2147483647 w 264"/>
              <a:gd name="T19" fmla="*/ 2147483647 h 18"/>
              <a:gd name="T20" fmla="*/ 2147483647 w 264"/>
              <a:gd name="T21" fmla="*/ 2147483647 h 18"/>
              <a:gd name="T22" fmla="*/ 2147483647 w 264"/>
              <a:gd name="T23" fmla="*/ 2147483647 h 18"/>
              <a:gd name="T24" fmla="*/ 2147483647 w 264"/>
              <a:gd name="T25" fmla="*/ 2147483647 h 18"/>
              <a:gd name="T26" fmla="*/ 2147483647 w 264"/>
              <a:gd name="T27" fmla="*/ 2147483647 h 18"/>
              <a:gd name="T28" fmla="*/ 2147483647 w 264"/>
              <a:gd name="T29" fmla="*/ 2147483647 h 18"/>
              <a:gd name="T30" fmla="*/ 2147483647 w 264"/>
              <a:gd name="T31" fmla="*/ 2147483647 h 18"/>
              <a:gd name="T32" fmla="*/ 2147483647 w 264"/>
              <a:gd name="T33" fmla="*/ 2147483647 h 18"/>
              <a:gd name="T34" fmla="*/ 2147483647 w 264"/>
              <a:gd name="T35" fmla="*/ 2147483647 h 18"/>
              <a:gd name="T36" fmla="*/ 2147483647 w 264"/>
              <a:gd name="T37" fmla="*/ 0 h 18"/>
              <a:gd name="T38" fmla="*/ 2147483647 w 264"/>
              <a:gd name="T39" fmla="*/ 0 h 18"/>
              <a:gd name="T40" fmla="*/ 2147483647 w 264"/>
              <a:gd name="T41" fmla="*/ 0 h 18"/>
              <a:gd name="T42" fmla="*/ 2147483647 w 264"/>
              <a:gd name="T43" fmla="*/ 0 h 1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64"/>
              <a:gd name="T67" fmla="*/ 0 h 18"/>
              <a:gd name="T68" fmla="*/ 264 w 264"/>
              <a:gd name="T69" fmla="*/ 18 h 1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64" h="18">
                <a:moveTo>
                  <a:pt x="11" y="0"/>
                </a:moveTo>
                <a:lnTo>
                  <a:pt x="8" y="0"/>
                </a:lnTo>
                <a:lnTo>
                  <a:pt x="3" y="0"/>
                </a:lnTo>
                <a:lnTo>
                  <a:pt x="3" y="4"/>
                </a:lnTo>
                <a:lnTo>
                  <a:pt x="0" y="7"/>
                </a:lnTo>
                <a:lnTo>
                  <a:pt x="0" y="11"/>
                </a:lnTo>
                <a:lnTo>
                  <a:pt x="3" y="14"/>
                </a:lnTo>
                <a:lnTo>
                  <a:pt x="3" y="18"/>
                </a:lnTo>
                <a:lnTo>
                  <a:pt x="8" y="18"/>
                </a:lnTo>
                <a:lnTo>
                  <a:pt x="250" y="18"/>
                </a:lnTo>
                <a:lnTo>
                  <a:pt x="257" y="18"/>
                </a:lnTo>
                <a:lnTo>
                  <a:pt x="260" y="18"/>
                </a:lnTo>
                <a:lnTo>
                  <a:pt x="260" y="14"/>
                </a:lnTo>
                <a:lnTo>
                  <a:pt x="264" y="11"/>
                </a:lnTo>
                <a:lnTo>
                  <a:pt x="264" y="7"/>
                </a:lnTo>
                <a:lnTo>
                  <a:pt x="260" y="4"/>
                </a:lnTo>
                <a:lnTo>
                  <a:pt x="260" y="0"/>
                </a:lnTo>
                <a:lnTo>
                  <a:pt x="257" y="0"/>
                </a:lnTo>
                <a:lnTo>
                  <a:pt x="253" y="0"/>
                </a:lnTo>
                <a:lnTo>
                  <a:pt x="11" y="0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33" name="Line 105"/>
          <p:cNvSpPr>
            <a:spLocks noChangeShapeType="1"/>
          </p:cNvSpPr>
          <p:nvPr/>
        </p:nvSpPr>
        <p:spPr bwMode="auto">
          <a:xfrm>
            <a:off x="3681413" y="4168775"/>
            <a:ext cx="1587" cy="3175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34" name="Freeform 106"/>
          <p:cNvSpPr>
            <a:spLocks/>
          </p:cNvSpPr>
          <p:nvPr/>
        </p:nvSpPr>
        <p:spPr bwMode="auto">
          <a:xfrm>
            <a:off x="3681413" y="4078288"/>
            <a:ext cx="7937" cy="96837"/>
          </a:xfrm>
          <a:custGeom>
            <a:avLst/>
            <a:gdLst>
              <a:gd name="T0" fmla="*/ 0 w 18"/>
              <a:gd name="T1" fmla="*/ 2147483647 h 228"/>
              <a:gd name="T2" fmla="*/ 0 w 18"/>
              <a:gd name="T3" fmla="*/ 2147483647 h 228"/>
              <a:gd name="T4" fmla="*/ 0 w 18"/>
              <a:gd name="T5" fmla="*/ 2147483647 h 228"/>
              <a:gd name="T6" fmla="*/ 2147483647 w 18"/>
              <a:gd name="T7" fmla="*/ 2147483647 h 228"/>
              <a:gd name="T8" fmla="*/ 2147483647 w 18"/>
              <a:gd name="T9" fmla="*/ 2147483647 h 228"/>
              <a:gd name="T10" fmla="*/ 2147483647 w 18"/>
              <a:gd name="T11" fmla="*/ 2147483647 h 228"/>
              <a:gd name="T12" fmla="*/ 2147483647 w 18"/>
              <a:gd name="T13" fmla="*/ 2147483647 h 228"/>
              <a:gd name="T14" fmla="*/ 2147483647 w 18"/>
              <a:gd name="T15" fmla="*/ 2147483647 h 228"/>
              <a:gd name="T16" fmla="*/ 2147483647 w 18"/>
              <a:gd name="T17" fmla="*/ 2147483647 h 228"/>
              <a:gd name="T18" fmla="*/ 2147483647 w 18"/>
              <a:gd name="T19" fmla="*/ 2147483647 h 228"/>
              <a:gd name="T20" fmla="*/ 2147483647 w 18"/>
              <a:gd name="T21" fmla="*/ 2147483647 h 228"/>
              <a:gd name="T22" fmla="*/ 2147483647 w 18"/>
              <a:gd name="T23" fmla="*/ 2147483647 h 228"/>
              <a:gd name="T24" fmla="*/ 2147483647 w 18"/>
              <a:gd name="T25" fmla="*/ 2147483647 h 228"/>
              <a:gd name="T26" fmla="*/ 2147483647 w 18"/>
              <a:gd name="T27" fmla="*/ 2147483647 h 228"/>
              <a:gd name="T28" fmla="*/ 2147483647 w 18"/>
              <a:gd name="T29" fmla="*/ 0 h 228"/>
              <a:gd name="T30" fmla="*/ 2147483647 w 18"/>
              <a:gd name="T31" fmla="*/ 0 h 228"/>
              <a:gd name="T32" fmla="*/ 2147483647 w 18"/>
              <a:gd name="T33" fmla="*/ 0 h 228"/>
              <a:gd name="T34" fmla="*/ 2147483647 w 18"/>
              <a:gd name="T35" fmla="*/ 2147483647 h 228"/>
              <a:gd name="T36" fmla="*/ 0 w 18"/>
              <a:gd name="T37" fmla="*/ 2147483647 h 228"/>
              <a:gd name="T38" fmla="*/ 0 w 18"/>
              <a:gd name="T39" fmla="*/ 2147483647 h 228"/>
              <a:gd name="T40" fmla="*/ 0 w 18"/>
              <a:gd name="T41" fmla="*/ 2147483647 h 228"/>
              <a:gd name="T42" fmla="*/ 0 w 18"/>
              <a:gd name="T43" fmla="*/ 2147483647 h 22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"/>
              <a:gd name="T67" fmla="*/ 0 h 228"/>
              <a:gd name="T68" fmla="*/ 18 w 18"/>
              <a:gd name="T69" fmla="*/ 228 h 22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" h="228">
                <a:moveTo>
                  <a:pt x="0" y="217"/>
                </a:moveTo>
                <a:lnTo>
                  <a:pt x="0" y="221"/>
                </a:lnTo>
                <a:lnTo>
                  <a:pt x="0" y="224"/>
                </a:lnTo>
                <a:lnTo>
                  <a:pt x="4" y="228"/>
                </a:lnTo>
                <a:lnTo>
                  <a:pt x="7" y="228"/>
                </a:lnTo>
                <a:lnTo>
                  <a:pt x="11" y="228"/>
                </a:lnTo>
                <a:lnTo>
                  <a:pt x="14" y="228"/>
                </a:lnTo>
                <a:lnTo>
                  <a:pt x="14" y="224"/>
                </a:lnTo>
                <a:lnTo>
                  <a:pt x="18" y="221"/>
                </a:lnTo>
                <a:lnTo>
                  <a:pt x="18" y="14"/>
                </a:lnTo>
                <a:lnTo>
                  <a:pt x="18" y="7"/>
                </a:lnTo>
                <a:lnTo>
                  <a:pt x="14" y="4"/>
                </a:lnTo>
                <a:lnTo>
                  <a:pt x="11" y="0"/>
                </a:lnTo>
                <a:lnTo>
                  <a:pt x="7" y="0"/>
                </a:lnTo>
                <a:lnTo>
                  <a:pt x="4" y="0"/>
                </a:lnTo>
                <a:lnTo>
                  <a:pt x="4" y="4"/>
                </a:lnTo>
                <a:lnTo>
                  <a:pt x="0" y="4"/>
                </a:lnTo>
                <a:lnTo>
                  <a:pt x="0" y="7"/>
                </a:lnTo>
                <a:lnTo>
                  <a:pt x="0" y="11"/>
                </a:lnTo>
                <a:lnTo>
                  <a:pt x="0" y="217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35" name="Line 107"/>
          <p:cNvSpPr>
            <a:spLocks noChangeShapeType="1"/>
          </p:cNvSpPr>
          <p:nvPr/>
        </p:nvSpPr>
        <p:spPr bwMode="auto">
          <a:xfrm>
            <a:off x="3684588" y="4078288"/>
            <a:ext cx="1587" cy="1587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36" name="Freeform 108"/>
          <p:cNvSpPr>
            <a:spLocks/>
          </p:cNvSpPr>
          <p:nvPr/>
        </p:nvSpPr>
        <p:spPr bwMode="auto">
          <a:xfrm>
            <a:off x="3681413" y="4078288"/>
            <a:ext cx="314325" cy="7937"/>
          </a:xfrm>
          <a:custGeom>
            <a:avLst/>
            <a:gdLst>
              <a:gd name="T0" fmla="*/ 2147483647 w 748"/>
              <a:gd name="T1" fmla="*/ 0 h 18"/>
              <a:gd name="T2" fmla="*/ 2147483647 w 748"/>
              <a:gd name="T3" fmla="*/ 0 h 18"/>
              <a:gd name="T4" fmla="*/ 2147483647 w 748"/>
              <a:gd name="T5" fmla="*/ 2147483647 h 18"/>
              <a:gd name="T6" fmla="*/ 0 w 748"/>
              <a:gd name="T7" fmla="*/ 2147483647 h 18"/>
              <a:gd name="T8" fmla="*/ 0 w 748"/>
              <a:gd name="T9" fmla="*/ 2147483647 h 18"/>
              <a:gd name="T10" fmla="*/ 0 w 748"/>
              <a:gd name="T11" fmla="*/ 2147483647 h 18"/>
              <a:gd name="T12" fmla="*/ 0 w 748"/>
              <a:gd name="T13" fmla="*/ 2147483647 h 18"/>
              <a:gd name="T14" fmla="*/ 0 w 748"/>
              <a:gd name="T15" fmla="*/ 2147483647 h 18"/>
              <a:gd name="T16" fmla="*/ 2147483647 w 748"/>
              <a:gd name="T17" fmla="*/ 2147483647 h 18"/>
              <a:gd name="T18" fmla="*/ 2147483647 w 748"/>
              <a:gd name="T19" fmla="*/ 2147483647 h 18"/>
              <a:gd name="T20" fmla="*/ 2147483647 w 748"/>
              <a:gd name="T21" fmla="*/ 2147483647 h 18"/>
              <a:gd name="T22" fmla="*/ 2147483647 w 748"/>
              <a:gd name="T23" fmla="*/ 2147483647 h 18"/>
              <a:gd name="T24" fmla="*/ 2147483647 w 748"/>
              <a:gd name="T25" fmla="*/ 2147483647 h 18"/>
              <a:gd name="T26" fmla="*/ 2147483647 w 748"/>
              <a:gd name="T27" fmla="*/ 2147483647 h 18"/>
              <a:gd name="T28" fmla="*/ 2147483647 w 748"/>
              <a:gd name="T29" fmla="*/ 2147483647 h 18"/>
              <a:gd name="T30" fmla="*/ 2147483647 w 748"/>
              <a:gd name="T31" fmla="*/ 2147483647 h 18"/>
              <a:gd name="T32" fmla="*/ 2147483647 w 748"/>
              <a:gd name="T33" fmla="*/ 2147483647 h 18"/>
              <a:gd name="T34" fmla="*/ 2147483647 w 748"/>
              <a:gd name="T35" fmla="*/ 2147483647 h 18"/>
              <a:gd name="T36" fmla="*/ 2147483647 w 748"/>
              <a:gd name="T37" fmla="*/ 2147483647 h 18"/>
              <a:gd name="T38" fmla="*/ 2147483647 w 748"/>
              <a:gd name="T39" fmla="*/ 0 h 18"/>
              <a:gd name="T40" fmla="*/ 2147483647 w 748"/>
              <a:gd name="T41" fmla="*/ 0 h 18"/>
              <a:gd name="T42" fmla="*/ 2147483647 w 748"/>
              <a:gd name="T43" fmla="*/ 0 h 1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48"/>
              <a:gd name="T67" fmla="*/ 0 h 18"/>
              <a:gd name="T68" fmla="*/ 748 w 748"/>
              <a:gd name="T69" fmla="*/ 18 h 1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48" h="18">
                <a:moveTo>
                  <a:pt x="7" y="0"/>
                </a:moveTo>
                <a:lnTo>
                  <a:pt x="4" y="0"/>
                </a:lnTo>
                <a:lnTo>
                  <a:pt x="4" y="4"/>
                </a:lnTo>
                <a:lnTo>
                  <a:pt x="0" y="4"/>
                </a:lnTo>
                <a:lnTo>
                  <a:pt x="0" y="7"/>
                </a:lnTo>
                <a:lnTo>
                  <a:pt x="0" y="11"/>
                </a:lnTo>
                <a:lnTo>
                  <a:pt x="0" y="14"/>
                </a:lnTo>
                <a:lnTo>
                  <a:pt x="4" y="18"/>
                </a:lnTo>
                <a:lnTo>
                  <a:pt x="734" y="18"/>
                </a:lnTo>
                <a:lnTo>
                  <a:pt x="744" y="18"/>
                </a:lnTo>
                <a:lnTo>
                  <a:pt x="748" y="14"/>
                </a:lnTo>
                <a:lnTo>
                  <a:pt x="748" y="11"/>
                </a:lnTo>
                <a:lnTo>
                  <a:pt x="748" y="7"/>
                </a:lnTo>
                <a:lnTo>
                  <a:pt x="748" y="4"/>
                </a:lnTo>
                <a:lnTo>
                  <a:pt x="744" y="4"/>
                </a:lnTo>
                <a:lnTo>
                  <a:pt x="744" y="0"/>
                </a:lnTo>
                <a:lnTo>
                  <a:pt x="737" y="0"/>
                </a:lnTo>
                <a:lnTo>
                  <a:pt x="7" y="0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37" name="Line 109"/>
          <p:cNvSpPr>
            <a:spLocks noChangeShapeType="1"/>
          </p:cNvSpPr>
          <p:nvPr/>
        </p:nvSpPr>
        <p:spPr bwMode="auto">
          <a:xfrm>
            <a:off x="3987800" y="4084638"/>
            <a:ext cx="1588" cy="1587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38" name="Freeform 110"/>
          <p:cNvSpPr>
            <a:spLocks/>
          </p:cNvSpPr>
          <p:nvPr/>
        </p:nvSpPr>
        <p:spPr bwMode="auto">
          <a:xfrm>
            <a:off x="3987800" y="3989388"/>
            <a:ext cx="7938" cy="96837"/>
          </a:xfrm>
          <a:custGeom>
            <a:avLst/>
            <a:gdLst>
              <a:gd name="T0" fmla="*/ 0 w 18"/>
              <a:gd name="T1" fmla="*/ 2147483647 h 231"/>
              <a:gd name="T2" fmla="*/ 0 w 18"/>
              <a:gd name="T3" fmla="*/ 2147483647 h 231"/>
              <a:gd name="T4" fmla="*/ 2147483647 w 18"/>
              <a:gd name="T5" fmla="*/ 2147483647 h 231"/>
              <a:gd name="T6" fmla="*/ 2147483647 w 18"/>
              <a:gd name="T7" fmla="*/ 2147483647 h 231"/>
              <a:gd name="T8" fmla="*/ 2147483647 w 18"/>
              <a:gd name="T9" fmla="*/ 2147483647 h 231"/>
              <a:gd name="T10" fmla="*/ 2147483647 w 18"/>
              <a:gd name="T11" fmla="*/ 2147483647 h 231"/>
              <a:gd name="T12" fmla="*/ 2147483647 w 18"/>
              <a:gd name="T13" fmla="*/ 2147483647 h 231"/>
              <a:gd name="T14" fmla="*/ 2147483647 w 18"/>
              <a:gd name="T15" fmla="*/ 2147483647 h 231"/>
              <a:gd name="T16" fmla="*/ 2147483647 w 18"/>
              <a:gd name="T17" fmla="*/ 2147483647 h 231"/>
              <a:gd name="T18" fmla="*/ 2147483647 w 18"/>
              <a:gd name="T19" fmla="*/ 2147483647 h 231"/>
              <a:gd name="T20" fmla="*/ 2147483647 w 18"/>
              <a:gd name="T21" fmla="*/ 2147483647 h 231"/>
              <a:gd name="T22" fmla="*/ 2147483647 w 18"/>
              <a:gd name="T23" fmla="*/ 2147483647 h 231"/>
              <a:gd name="T24" fmla="*/ 2147483647 w 18"/>
              <a:gd name="T25" fmla="*/ 2147483647 h 231"/>
              <a:gd name="T26" fmla="*/ 2147483647 w 18"/>
              <a:gd name="T27" fmla="*/ 2147483647 h 231"/>
              <a:gd name="T28" fmla="*/ 2147483647 w 18"/>
              <a:gd name="T29" fmla="*/ 2147483647 h 231"/>
              <a:gd name="T30" fmla="*/ 2147483647 w 18"/>
              <a:gd name="T31" fmla="*/ 0 h 231"/>
              <a:gd name="T32" fmla="*/ 2147483647 w 18"/>
              <a:gd name="T33" fmla="*/ 2147483647 h 231"/>
              <a:gd name="T34" fmla="*/ 2147483647 w 18"/>
              <a:gd name="T35" fmla="*/ 2147483647 h 231"/>
              <a:gd name="T36" fmla="*/ 2147483647 w 18"/>
              <a:gd name="T37" fmla="*/ 2147483647 h 231"/>
              <a:gd name="T38" fmla="*/ 0 w 18"/>
              <a:gd name="T39" fmla="*/ 2147483647 h 231"/>
              <a:gd name="T40" fmla="*/ 0 w 18"/>
              <a:gd name="T41" fmla="*/ 2147483647 h 231"/>
              <a:gd name="T42" fmla="*/ 0 w 18"/>
              <a:gd name="T43" fmla="*/ 2147483647 h 2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"/>
              <a:gd name="T67" fmla="*/ 0 h 231"/>
              <a:gd name="T68" fmla="*/ 18 w 18"/>
              <a:gd name="T69" fmla="*/ 231 h 23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" h="231">
                <a:moveTo>
                  <a:pt x="0" y="224"/>
                </a:moveTo>
                <a:lnTo>
                  <a:pt x="0" y="224"/>
                </a:lnTo>
                <a:lnTo>
                  <a:pt x="4" y="227"/>
                </a:lnTo>
                <a:lnTo>
                  <a:pt x="4" y="231"/>
                </a:lnTo>
                <a:lnTo>
                  <a:pt x="7" y="231"/>
                </a:lnTo>
                <a:lnTo>
                  <a:pt x="11" y="231"/>
                </a:lnTo>
                <a:lnTo>
                  <a:pt x="14" y="231"/>
                </a:lnTo>
                <a:lnTo>
                  <a:pt x="18" y="227"/>
                </a:lnTo>
                <a:lnTo>
                  <a:pt x="18" y="224"/>
                </a:lnTo>
                <a:lnTo>
                  <a:pt x="18" y="14"/>
                </a:lnTo>
                <a:lnTo>
                  <a:pt x="18" y="7"/>
                </a:lnTo>
                <a:lnTo>
                  <a:pt x="14" y="3"/>
                </a:lnTo>
                <a:lnTo>
                  <a:pt x="11" y="0"/>
                </a:lnTo>
                <a:lnTo>
                  <a:pt x="7" y="3"/>
                </a:lnTo>
                <a:lnTo>
                  <a:pt x="4" y="3"/>
                </a:lnTo>
                <a:lnTo>
                  <a:pt x="4" y="7"/>
                </a:lnTo>
                <a:lnTo>
                  <a:pt x="0" y="7"/>
                </a:lnTo>
                <a:lnTo>
                  <a:pt x="0" y="14"/>
                </a:lnTo>
                <a:lnTo>
                  <a:pt x="0" y="224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39" name="Line 111"/>
          <p:cNvSpPr>
            <a:spLocks noChangeShapeType="1"/>
          </p:cNvSpPr>
          <p:nvPr/>
        </p:nvSpPr>
        <p:spPr bwMode="auto">
          <a:xfrm>
            <a:off x="3992563" y="3989388"/>
            <a:ext cx="1587" cy="1587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40" name="Freeform 112"/>
          <p:cNvSpPr>
            <a:spLocks/>
          </p:cNvSpPr>
          <p:nvPr/>
        </p:nvSpPr>
        <p:spPr bwMode="auto">
          <a:xfrm>
            <a:off x="3987800" y="3989388"/>
            <a:ext cx="333375" cy="7937"/>
          </a:xfrm>
          <a:custGeom>
            <a:avLst/>
            <a:gdLst>
              <a:gd name="T0" fmla="*/ 2147483647 w 790"/>
              <a:gd name="T1" fmla="*/ 0 h 17"/>
              <a:gd name="T2" fmla="*/ 2147483647 w 790"/>
              <a:gd name="T3" fmla="*/ 2147483647 h 17"/>
              <a:gd name="T4" fmla="*/ 2147483647 w 790"/>
              <a:gd name="T5" fmla="*/ 2147483647 h 17"/>
              <a:gd name="T6" fmla="*/ 2147483647 w 790"/>
              <a:gd name="T7" fmla="*/ 2147483647 h 17"/>
              <a:gd name="T8" fmla="*/ 0 w 790"/>
              <a:gd name="T9" fmla="*/ 2147483647 h 17"/>
              <a:gd name="T10" fmla="*/ 0 w 790"/>
              <a:gd name="T11" fmla="*/ 2147483647 h 17"/>
              <a:gd name="T12" fmla="*/ 0 w 790"/>
              <a:gd name="T13" fmla="*/ 2147483647 h 17"/>
              <a:gd name="T14" fmla="*/ 2147483647 w 790"/>
              <a:gd name="T15" fmla="*/ 2147483647 h 17"/>
              <a:gd name="T16" fmla="*/ 2147483647 w 790"/>
              <a:gd name="T17" fmla="*/ 2147483647 h 17"/>
              <a:gd name="T18" fmla="*/ 2147483647 w 790"/>
              <a:gd name="T19" fmla="*/ 2147483647 h 17"/>
              <a:gd name="T20" fmla="*/ 2147483647 w 790"/>
              <a:gd name="T21" fmla="*/ 2147483647 h 17"/>
              <a:gd name="T22" fmla="*/ 2147483647 w 790"/>
              <a:gd name="T23" fmla="*/ 2147483647 h 17"/>
              <a:gd name="T24" fmla="*/ 2147483647 w 790"/>
              <a:gd name="T25" fmla="*/ 2147483647 h 17"/>
              <a:gd name="T26" fmla="*/ 2147483647 w 790"/>
              <a:gd name="T27" fmla="*/ 2147483647 h 17"/>
              <a:gd name="T28" fmla="*/ 2147483647 w 790"/>
              <a:gd name="T29" fmla="*/ 2147483647 h 17"/>
              <a:gd name="T30" fmla="*/ 2147483647 w 790"/>
              <a:gd name="T31" fmla="*/ 2147483647 h 17"/>
              <a:gd name="T32" fmla="*/ 2147483647 w 790"/>
              <a:gd name="T33" fmla="*/ 2147483647 h 17"/>
              <a:gd name="T34" fmla="*/ 2147483647 w 790"/>
              <a:gd name="T35" fmla="*/ 2147483647 h 17"/>
              <a:gd name="T36" fmla="*/ 2147483647 w 790"/>
              <a:gd name="T37" fmla="*/ 2147483647 h 17"/>
              <a:gd name="T38" fmla="*/ 2147483647 w 790"/>
              <a:gd name="T39" fmla="*/ 2147483647 h 17"/>
              <a:gd name="T40" fmla="*/ 2147483647 w 790"/>
              <a:gd name="T41" fmla="*/ 0 h 17"/>
              <a:gd name="T42" fmla="*/ 2147483647 w 790"/>
              <a:gd name="T43" fmla="*/ 0 h 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90"/>
              <a:gd name="T67" fmla="*/ 0 h 17"/>
              <a:gd name="T68" fmla="*/ 790 w 790"/>
              <a:gd name="T69" fmla="*/ 17 h 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90" h="17">
                <a:moveTo>
                  <a:pt x="11" y="0"/>
                </a:moveTo>
                <a:lnTo>
                  <a:pt x="7" y="3"/>
                </a:lnTo>
                <a:lnTo>
                  <a:pt x="4" y="3"/>
                </a:lnTo>
                <a:lnTo>
                  <a:pt x="4" y="7"/>
                </a:lnTo>
                <a:lnTo>
                  <a:pt x="0" y="7"/>
                </a:lnTo>
                <a:lnTo>
                  <a:pt x="0" y="10"/>
                </a:lnTo>
                <a:lnTo>
                  <a:pt x="0" y="14"/>
                </a:lnTo>
                <a:lnTo>
                  <a:pt x="4" y="14"/>
                </a:lnTo>
                <a:lnTo>
                  <a:pt x="4" y="17"/>
                </a:lnTo>
                <a:lnTo>
                  <a:pt x="7" y="17"/>
                </a:lnTo>
                <a:lnTo>
                  <a:pt x="776" y="17"/>
                </a:lnTo>
                <a:lnTo>
                  <a:pt x="783" y="17"/>
                </a:lnTo>
                <a:lnTo>
                  <a:pt x="787" y="17"/>
                </a:lnTo>
                <a:lnTo>
                  <a:pt x="787" y="14"/>
                </a:lnTo>
                <a:lnTo>
                  <a:pt x="790" y="10"/>
                </a:lnTo>
                <a:lnTo>
                  <a:pt x="787" y="7"/>
                </a:lnTo>
                <a:lnTo>
                  <a:pt x="787" y="3"/>
                </a:lnTo>
                <a:lnTo>
                  <a:pt x="783" y="3"/>
                </a:lnTo>
                <a:lnTo>
                  <a:pt x="780" y="0"/>
                </a:lnTo>
                <a:lnTo>
                  <a:pt x="11" y="0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41" name="Line 113"/>
          <p:cNvSpPr>
            <a:spLocks noChangeShapeType="1"/>
          </p:cNvSpPr>
          <p:nvPr/>
        </p:nvSpPr>
        <p:spPr bwMode="auto">
          <a:xfrm>
            <a:off x="4313238" y="3994150"/>
            <a:ext cx="1587" cy="1588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42" name="Freeform 114"/>
          <p:cNvSpPr>
            <a:spLocks/>
          </p:cNvSpPr>
          <p:nvPr/>
        </p:nvSpPr>
        <p:spPr bwMode="auto">
          <a:xfrm>
            <a:off x="4313238" y="3898900"/>
            <a:ext cx="6350" cy="98425"/>
          </a:xfrm>
          <a:custGeom>
            <a:avLst/>
            <a:gdLst>
              <a:gd name="T0" fmla="*/ 0 w 14"/>
              <a:gd name="T1" fmla="*/ 2147483647 h 231"/>
              <a:gd name="T2" fmla="*/ 0 w 14"/>
              <a:gd name="T3" fmla="*/ 2147483647 h 231"/>
              <a:gd name="T4" fmla="*/ 0 w 14"/>
              <a:gd name="T5" fmla="*/ 2147483647 h 231"/>
              <a:gd name="T6" fmla="*/ 2147483647 w 14"/>
              <a:gd name="T7" fmla="*/ 2147483647 h 231"/>
              <a:gd name="T8" fmla="*/ 2147483647 w 14"/>
              <a:gd name="T9" fmla="*/ 2147483647 h 231"/>
              <a:gd name="T10" fmla="*/ 2147483647 w 14"/>
              <a:gd name="T11" fmla="*/ 2147483647 h 231"/>
              <a:gd name="T12" fmla="*/ 2147483647 w 14"/>
              <a:gd name="T13" fmla="*/ 2147483647 h 231"/>
              <a:gd name="T14" fmla="*/ 2147483647 w 14"/>
              <a:gd name="T15" fmla="*/ 2147483647 h 231"/>
              <a:gd name="T16" fmla="*/ 2147483647 w 14"/>
              <a:gd name="T17" fmla="*/ 2147483647 h 231"/>
              <a:gd name="T18" fmla="*/ 2147483647 w 14"/>
              <a:gd name="T19" fmla="*/ 2147483647 h 231"/>
              <a:gd name="T20" fmla="*/ 2147483647 w 14"/>
              <a:gd name="T21" fmla="*/ 2147483647 h 231"/>
              <a:gd name="T22" fmla="*/ 2147483647 w 14"/>
              <a:gd name="T23" fmla="*/ 2147483647 h 231"/>
              <a:gd name="T24" fmla="*/ 2147483647 w 14"/>
              <a:gd name="T25" fmla="*/ 2147483647 h 231"/>
              <a:gd name="T26" fmla="*/ 2147483647 w 14"/>
              <a:gd name="T27" fmla="*/ 2147483647 h 231"/>
              <a:gd name="T28" fmla="*/ 2147483647 w 14"/>
              <a:gd name="T29" fmla="*/ 2147483647 h 231"/>
              <a:gd name="T30" fmla="*/ 2147483647 w 14"/>
              <a:gd name="T31" fmla="*/ 0 h 231"/>
              <a:gd name="T32" fmla="*/ 2147483647 w 14"/>
              <a:gd name="T33" fmla="*/ 2147483647 h 231"/>
              <a:gd name="T34" fmla="*/ 2147483647 w 14"/>
              <a:gd name="T35" fmla="*/ 2147483647 h 231"/>
              <a:gd name="T36" fmla="*/ 0 w 14"/>
              <a:gd name="T37" fmla="*/ 2147483647 h 231"/>
              <a:gd name="T38" fmla="*/ 0 w 14"/>
              <a:gd name="T39" fmla="*/ 2147483647 h 231"/>
              <a:gd name="T40" fmla="*/ 0 w 14"/>
              <a:gd name="T41" fmla="*/ 2147483647 h 231"/>
              <a:gd name="T42" fmla="*/ 0 w 14"/>
              <a:gd name="T43" fmla="*/ 2147483647 h 2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231"/>
              <a:gd name="T68" fmla="*/ 14 w 14"/>
              <a:gd name="T69" fmla="*/ 231 h 23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231">
                <a:moveTo>
                  <a:pt x="0" y="224"/>
                </a:moveTo>
                <a:lnTo>
                  <a:pt x="0" y="228"/>
                </a:lnTo>
                <a:lnTo>
                  <a:pt x="3" y="231"/>
                </a:lnTo>
                <a:lnTo>
                  <a:pt x="7" y="231"/>
                </a:lnTo>
                <a:lnTo>
                  <a:pt x="10" y="231"/>
                </a:lnTo>
                <a:lnTo>
                  <a:pt x="14" y="231"/>
                </a:lnTo>
                <a:lnTo>
                  <a:pt x="14" y="228"/>
                </a:lnTo>
                <a:lnTo>
                  <a:pt x="14" y="14"/>
                </a:lnTo>
                <a:lnTo>
                  <a:pt x="14" y="7"/>
                </a:lnTo>
                <a:lnTo>
                  <a:pt x="14" y="4"/>
                </a:lnTo>
                <a:lnTo>
                  <a:pt x="10" y="4"/>
                </a:lnTo>
                <a:lnTo>
                  <a:pt x="7" y="0"/>
                </a:lnTo>
                <a:lnTo>
                  <a:pt x="3" y="4"/>
                </a:lnTo>
                <a:lnTo>
                  <a:pt x="0" y="4"/>
                </a:lnTo>
                <a:lnTo>
                  <a:pt x="0" y="7"/>
                </a:lnTo>
                <a:lnTo>
                  <a:pt x="0" y="11"/>
                </a:lnTo>
                <a:lnTo>
                  <a:pt x="0" y="224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43" name="Line 115"/>
          <p:cNvSpPr>
            <a:spLocks noChangeShapeType="1"/>
          </p:cNvSpPr>
          <p:nvPr/>
        </p:nvSpPr>
        <p:spPr bwMode="auto">
          <a:xfrm>
            <a:off x="4316413" y="3898900"/>
            <a:ext cx="1587" cy="1588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44" name="Freeform 116"/>
          <p:cNvSpPr>
            <a:spLocks/>
          </p:cNvSpPr>
          <p:nvPr/>
        </p:nvSpPr>
        <p:spPr bwMode="auto">
          <a:xfrm>
            <a:off x="4313238" y="3898900"/>
            <a:ext cx="669925" cy="9525"/>
          </a:xfrm>
          <a:custGeom>
            <a:avLst/>
            <a:gdLst>
              <a:gd name="T0" fmla="*/ 2147483647 w 1595"/>
              <a:gd name="T1" fmla="*/ 0 h 18"/>
              <a:gd name="T2" fmla="*/ 2147483647 w 1595"/>
              <a:gd name="T3" fmla="*/ 2147483647 h 18"/>
              <a:gd name="T4" fmla="*/ 2147483647 w 1595"/>
              <a:gd name="T5" fmla="*/ 2147483647 h 18"/>
              <a:gd name="T6" fmla="*/ 0 w 1595"/>
              <a:gd name="T7" fmla="*/ 2147483647 h 18"/>
              <a:gd name="T8" fmla="*/ 0 w 1595"/>
              <a:gd name="T9" fmla="*/ 2147483647 h 18"/>
              <a:gd name="T10" fmla="*/ 0 w 1595"/>
              <a:gd name="T11" fmla="*/ 2147483647 h 18"/>
              <a:gd name="T12" fmla="*/ 0 w 1595"/>
              <a:gd name="T13" fmla="*/ 2147483647 h 18"/>
              <a:gd name="T14" fmla="*/ 0 w 1595"/>
              <a:gd name="T15" fmla="*/ 2147483647 h 18"/>
              <a:gd name="T16" fmla="*/ 2147483647 w 1595"/>
              <a:gd name="T17" fmla="*/ 2147483647 h 18"/>
              <a:gd name="T18" fmla="*/ 2147483647 w 1595"/>
              <a:gd name="T19" fmla="*/ 2147483647 h 18"/>
              <a:gd name="T20" fmla="*/ 2147483647 w 1595"/>
              <a:gd name="T21" fmla="*/ 2147483647 h 18"/>
              <a:gd name="T22" fmla="*/ 2147483647 w 1595"/>
              <a:gd name="T23" fmla="*/ 2147483647 h 18"/>
              <a:gd name="T24" fmla="*/ 2147483647 w 1595"/>
              <a:gd name="T25" fmla="*/ 2147483647 h 18"/>
              <a:gd name="T26" fmla="*/ 2147483647 w 1595"/>
              <a:gd name="T27" fmla="*/ 2147483647 h 18"/>
              <a:gd name="T28" fmla="*/ 2147483647 w 1595"/>
              <a:gd name="T29" fmla="*/ 2147483647 h 18"/>
              <a:gd name="T30" fmla="*/ 2147483647 w 1595"/>
              <a:gd name="T31" fmla="*/ 2147483647 h 18"/>
              <a:gd name="T32" fmla="*/ 2147483647 w 1595"/>
              <a:gd name="T33" fmla="*/ 2147483647 h 18"/>
              <a:gd name="T34" fmla="*/ 2147483647 w 1595"/>
              <a:gd name="T35" fmla="*/ 2147483647 h 18"/>
              <a:gd name="T36" fmla="*/ 2147483647 w 1595"/>
              <a:gd name="T37" fmla="*/ 2147483647 h 18"/>
              <a:gd name="T38" fmla="*/ 2147483647 w 1595"/>
              <a:gd name="T39" fmla="*/ 2147483647 h 18"/>
              <a:gd name="T40" fmla="*/ 2147483647 w 1595"/>
              <a:gd name="T41" fmla="*/ 0 h 18"/>
              <a:gd name="T42" fmla="*/ 2147483647 w 1595"/>
              <a:gd name="T43" fmla="*/ 0 h 1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595"/>
              <a:gd name="T67" fmla="*/ 0 h 18"/>
              <a:gd name="T68" fmla="*/ 1595 w 1595"/>
              <a:gd name="T69" fmla="*/ 18 h 1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595" h="18">
                <a:moveTo>
                  <a:pt x="7" y="0"/>
                </a:moveTo>
                <a:lnTo>
                  <a:pt x="3" y="4"/>
                </a:lnTo>
                <a:lnTo>
                  <a:pt x="0" y="4"/>
                </a:lnTo>
                <a:lnTo>
                  <a:pt x="0" y="7"/>
                </a:lnTo>
                <a:lnTo>
                  <a:pt x="0" y="11"/>
                </a:lnTo>
                <a:lnTo>
                  <a:pt x="0" y="14"/>
                </a:lnTo>
                <a:lnTo>
                  <a:pt x="3" y="18"/>
                </a:lnTo>
                <a:lnTo>
                  <a:pt x="1578" y="18"/>
                </a:lnTo>
                <a:lnTo>
                  <a:pt x="1588" y="18"/>
                </a:lnTo>
                <a:lnTo>
                  <a:pt x="1592" y="18"/>
                </a:lnTo>
                <a:lnTo>
                  <a:pt x="1592" y="14"/>
                </a:lnTo>
                <a:lnTo>
                  <a:pt x="1595" y="11"/>
                </a:lnTo>
                <a:lnTo>
                  <a:pt x="1592" y="7"/>
                </a:lnTo>
                <a:lnTo>
                  <a:pt x="1592" y="4"/>
                </a:lnTo>
                <a:lnTo>
                  <a:pt x="1588" y="4"/>
                </a:lnTo>
                <a:lnTo>
                  <a:pt x="1581" y="0"/>
                </a:lnTo>
                <a:lnTo>
                  <a:pt x="7" y="0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45" name="Line 117"/>
          <p:cNvSpPr>
            <a:spLocks noChangeShapeType="1"/>
          </p:cNvSpPr>
          <p:nvPr/>
        </p:nvSpPr>
        <p:spPr bwMode="auto">
          <a:xfrm>
            <a:off x="4975225" y="3905250"/>
            <a:ext cx="1588" cy="1588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46" name="Freeform 118"/>
          <p:cNvSpPr>
            <a:spLocks/>
          </p:cNvSpPr>
          <p:nvPr/>
        </p:nvSpPr>
        <p:spPr bwMode="auto">
          <a:xfrm>
            <a:off x="4975225" y="3806825"/>
            <a:ext cx="6350" cy="101600"/>
          </a:xfrm>
          <a:custGeom>
            <a:avLst/>
            <a:gdLst>
              <a:gd name="T0" fmla="*/ 0 w 14"/>
              <a:gd name="T1" fmla="*/ 2147483647 h 239"/>
              <a:gd name="T2" fmla="*/ 0 w 14"/>
              <a:gd name="T3" fmla="*/ 2147483647 h 239"/>
              <a:gd name="T4" fmla="*/ 0 w 14"/>
              <a:gd name="T5" fmla="*/ 2147483647 h 239"/>
              <a:gd name="T6" fmla="*/ 2147483647 w 14"/>
              <a:gd name="T7" fmla="*/ 2147483647 h 239"/>
              <a:gd name="T8" fmla="*/ 2147483647 w 14"/>
              <a:gd name="T9" fmla="*/ 2147483647 h 239"/>
              <a:gd name="T10" fmla="*/ 2147483647 w 14"/>
              <a:gd name="T11" fmla="*/ 2147483647 h 239"/>
              <a:gd name="T12" fmla="*/ 2147483647 w 14"/>
              <a:gd name="T13" fmla="*/ 2147483647 h 239"/>
              <a:gd name="T14" fmla="*/ 2147483647 w 14"/>
              <a:gd name="T15" fmla="*/ 2147483647 h 239"/>
              <a:gd name="T16" fmla="*/ 2147483647 w 14"/>
              <a:gd name="T17" fmla="*/ 2147483647 h 239"/>
              <a:gd name="T18" fmla="*/ 2147483647 w 14"/>
              <a:gd name="T19" fmla="*/ 2147483647 h 239"/>
              <a:gd name="T20" fmla="*/ 2147483647 w 14"/>
              <a:gd name="T21" fmla="*/ 2147483647 h 239"/>
              <a:gd name="T22" fmla="*/ 2147483647 w 14"/>
              <a:gd name="T23" fmla="*/ 2147483647 h 239"/>
              <a:gd name="T24" fmla="*/ 2147483647 w 14"/>
              <a:gd name="T25" fmla="*/ 2147483647 h 239"/>
              <a:gd name="T26" fmla="*/ 2147483647 w 14"/>
              <a:gd name="T27" fmla="*/ 2147483647 h 239"/>
              <a:gd name="T28" fmla="*/ 2147483647 w 14"/>
              <a:gd name="T29" fmla="*/ 2147483647 h 239"/>
              <a:gd name="T30" fmla="*/ 2147483647 w 14"/>
              <a:gd name="T31" fmla="*/ 0 h 239"/>
              <a:gd name="T32" fmla="*/ 2147483647 w 14"/>
              <a:gd name="T33" fmla="*/ 2147483647 h 239"/>
              <a:gd name="T34" fmla="*/ 2147483647 w 14"/>
              <a:gd name="T35" fmla="*/ 2147483647 h 239"/>
              <a:gd name="T36" fmla="*/ 0 w 14"/>
              <a:gd name="T37" fmla="*/ 2147483647 h 239"/>
              <a:gd name="T38" fmla="*/ 0 w 14"/>
              <a:gd name="T39" fmla="*/ 2147483647 h 239"/>
              <a:gd name="T40" fmla="*/ 0 w 14"/>
              <a:gd name="T41" fmla="*/ 2147483647 h 239"/>
              <a:gd name="T42" fmla="*/ 0 w 14"/>
              <a:gd name="T43" fmla="*/ 2147483647 h 23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239"/>
              <a:gd name="T68" fmla="*/ 14 w 14"/>
              <a:gd name="T69" fmla="*/ 239 h 23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239">
                <a:moveTo>
                  <a:pt x="0" y="232"/>
                </a:moveTo>
                <a:lnTo>
                  <a:pt x="0" y="235"/>
                </a:lnTo>
                <a:lnTo>
                  <a:pt x="3" y="239"/>
                </a:lnTo>
                <a:lnTo>
                  <a:pt x="7" y="239"/>
                </a:lnTo>
                <a:lnTo>
                  <a:pt x="10" y="239"/>
                </a:lnTo>
                <a:lnTo>
                  <a:pt x="14" y="239"/>
                </a:lnTo>
                <a:lnTo>
                  <a:pt x="14" y="235"/>
                </a:lnTo>
                <a:lnTo>
                  <a:pt x="14" y="18"/>
                </a:lnTo>
                <a:lnTo>
                  <a:pt x="14" y="7"/>
                </a:lnTo>
                <a:lnTo>
                  <a:pt x="14" y="4"/>
                </a:lnTo>
                <a:lnTo>
                  <a:pt x="10" y="4"/>
                </a:lnTo>
                <a:lnTo>
                  <a:pt x="7" y="0"/>
                </a:lnTo>
                <a:lnTo>
                  <a:pt x="3" y="4"/>
                </a:lnTo>
                <a:lnTo>
                  <a:pt x="0" y="4"/>
                </a:lnTo>
                <a:lnTo>
                  <a:pt x="0" y="7"/>
                </a:lnTo>
                <a:lnTo>
                  <a:pt x="0" y="14"/>
                </a:lnTo>
                <a:lnTo>
                  <a:pt x="0" y="232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47" name="Line 119"/>
          <p:cNvSpPr>
            <a:spLocks noChangeShapeType="1"/>
          </p:cNvSpPr>
          <p:nvPr/>
        </p:nvSpPr>
        <p:spPr bwMode="auto">
          <a:xfrm>
            <a:off x="4979988" y="3806825"/>
            <a:ext cx="1587" cy="1588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48" name="Freeform 120"/>
          <p:cNvSpPr>
            <a:spLocks/>
          </p:cNvSpPr>
          <p:nvPr/>
        </p:nvSpPr>
        <p:spPr bwMode="auto">
          <a:xfrm>
            <a:off x="4975225" y="3806825"/>
            <a:ext cx="400050" cy="6350"/>
          </a:xfrm>
          <a:custGeom>
            <a:avLst/>
            <a:gdLst>
              <a:gd name="T0" fmla="*/ 2147483647 w 954"/>
              <a:gd name="T1" fmla="*/ 0 h 18"/>
              <a:gd name="T2" fmla="*/ 2147483647 w 954"/>
              <a:gd name="T3" fmla="*/ 2147483647 h 18"/>
              <a:gd name="T4" fmla="*/ 2147483647 w 954"/>
              <a:gd name="T5" fmla="*/ 2147483647 h 18"/>
              <a:gd name="T6" fmla="*/ 0 w 954"/>
              <a:gd name="T7" fmla="*/ 2147483647 h 18"/>
              <a:gd name="T8" fmla="*/ 0 w 954"/>
              <a:gd name="T9" fmla="*/ 2147483647 h 18"/>
              <a:gd name="T10" fmla="*/ 0 w 954"/>
              <a:gd name="T11" fmla="*/ 2147483647 h 18"/>
              <a:gd name="T12" fmla="*/ 0 w 954"/>
              <a:gd name="T13" fmla="*/ 2147483647 h 18"/>
              <a:gd name="T14" fmla="*/ 0 w 954"/>
              <a:gd name="T15" fmla="*/ 2147483647 h 18"/>
              <a:gd name="T16" fmla="*/ 2147483647 w 954"/>
              <a:gd name="T17" fmla="*/ 2147483647 h 18"/>
              <a:gd name="T18" fmla="*/ 2147483647 w 954"/>
              <a:gd name="T19" fmla="*/ 2147483647 h 18"/>
              <a:gd name="T20" fmla="*/ 2147483647 w 954"/>
              <a:gd name="T21" fmla="*/ 2147483647 h 18"/>
              <a:gd name="T22" fmla="*/ 2147483647 w 954"/>
              <a:gd name="T23" fmla="*/ 2147483647 h 18"/>
              <a:gd name="T24" fmla="*/ 2147483647 w 954"/>
              <a:gd name="T25" fmla="*/ 2147483647 h 18"/>
              <a:gd name="T26" fmla="*/ 2147483647 w 954"/>
              <a:gd name="T27" fmla="*/ 2147483647 h 18"/>
              <a:gd name="T28" fmla="*/ 2147483647 w 954"/>
              <a:gd name="T29" fmla="*/ 2147483647 h 18"/>
              <a:gd name="T30" fmla="*/ 2147483647 w 954"/>
              <a:gd name="T31" fmla="*/ 2147483647 h 18"/>
              <a:gd name="T32" fmla="*/ 2147483647 w 954"/>
              <a:gd name="T33" fmla="*/ 2147483647 h 18"/>
              <a:gd name="T34" fmla="*/ 2147483647 w 954"/>
              <a:gd name="T35" fmla="*/ 2147483647 h 18"/>
              <a:gd name="T36" fmla="*/ 2147483647 w 954"/>
              <a:gd name="T37" fmla="*/ 2147483647 h 18"/>
              <a:gd name="T38" fmla="*/ 2147483647 w 954"/>
              <a:gd name="T39" fmla="*/ 2147483647 h 18"/>
              <a:gd name="T40" fmla="*/ 2147483647 w 954"/>
              <a:gd name="T41" fmla="*/ 0 h 18"/>
              <a:gd name="T42" fmla="*/ 2147483647 w 954"/>
              <a:gd name="T43" fmla="*/ 0 h 1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54"/>
              <a:gd name="T67" fmla="*/ 0 h 18"/>
              <a:gd name="T68" fmla="*/ 954 w 954"/>
              <a:gd name="T69" fmla="*/ 18 h 1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54" h="18">
                <a:moveTo>
                  <a:pt x="7" y="0"/>
                </a:moveTo>
                <a:lnTo>
                  <a:pt x="3" y="4"/>
                </a:lnTo>
                <a:lnTo>
                  <a:pt x="0" y="4"/>
                </a:lnTo>
                <a:lnTo>
                  <a:pt x="0" y="7"/>
                </a:lnTo>
                <a:lnTo>
                  <a:pt x="0" y="11"/>
                </a:lnTo>
                <a:lnTo>
                  <a:pt x="0" y="14"/>
                </a:lnTo>
                <a:lnTo>
                  <a:pt x="3" y="18"/>
                </a:lnTo>
                <a:lnTo>
                  <a:pt x="940" y="18"/>
                </a:lnTo>
                <a:lnTo>
                  <a:pt x="950" y="18"/>
                </a:lnTo>
                <a:lnTo>
                  <a:pt x="954" y="14"/>
                </a:lnTo>
                <a:lnTo>
                  <a:pt x="954" y="11"/>
                </a:lnTo>
                <a:lnTo>
                  <a:pt x="954" y="7"/>
                </a:lnTo>
                <a:lnTo>
                  <a:pt x="954" y="4"/>
                </a:lnTo>
                <a:lnTo>
                  <a:pt x="950" y="4"/>
                </a:lnTo>
                <a:lnTo>
                  <a:pt x="943" y="0"/>
                </a:lnTo>
                <a:lnTo>
                  <a:pt x="7" y="0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49" name="Line 121"/>
          <p:cNvSpPr>
            <a:spLocks noChangeShapeType="1"/>
          </p:cNvSpPr>
          <p:nvPr/>
        </p:nvSpPr>
        <p:spPr bwMode="auto">
          <a:xfrm>
            <a:off x="5368925" y="3811588"/>
            <a:ext cx="1588" cy="1587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50" name="Freeform 122"/>
          <p:cNvSpPr>
            <a:spLocks/>
          </p:cNvSpPr>
          <p:nvPr/>
        </p:nvSpPr>
        <p:spPr bwMode="auto">
          <a:xfrm>
            <a:off x="5368925" y="3713163"/>
            <a:ext cx="6350" cy="100012"/>
          </a:xfrm>
          <a:custGeom>
            <a:avLst/>
            <a:gdLst>
              <a:gd name="T0" fmla="*/ 0 w 18"/>
              <a:gd name="T1" fmla="*/ 2147483647 h 243"/>
              <a:gd name="T2" fmla="*/ 0 w 18"/>
              <a:gd name="T3" fmla="*/ 2147483647 h 243"/>
              <a:gd name="T4" fmla="*/ 2147483647 w 18"/>
              <a:gd name="T5" fmla="*/ 2147483647 h 243"/>
              <a:gd name="T6" fmla="*/ 2147483647 w 18"/>
              <a:gd name="T7" fmla="*/ 2147483647 h 243"/>
              <a:gd name="T8" fmla="*/ 2147483647 w 18"/>
              <a:gd name="T9" fmla="*/ 2147483647 h 243"/>
              <a:gd name="T10" fmla="*/ 2147483647 w 18"/>
              <a:gd name="T11" fmla="*/ 2147483647 h 243"/>
              <a:gd name="T12" fmla="*/ 2147483647 w 18"/>
              <a:gd name="T13" fmla="*/ 2147483647 h 243"/>
              <a:gd name="T14" fmla="*/ 2147483647 w 18"/>
              <a:gd name="T15" fmla="*/ 2147483647 h 243"/>
              <a:gd name="T16" fmla="*/ 2147483647 w 18"/>
              <a:gd name="T17" fmla="*/ 2147483647 h 243"/>
              <a:gd name="T18" fmla="*/ 2147483647 w 18"/>
              <a:gd name="T19" fmla="*/ 2147483647 h 243"/>
              <a:gd name="T20" fmla="*/ 2147483647 w 18"/>
              <a:gd name="T21" fmla="*/ 2147483647 h 243"/>
              <a:gd name="T22" fmla="*/ 2147483647 w 18"/>
              <a:gd name="T23" fmla="*/ 2147483647 h 243"/>
              <a:gd name="T24" fmla="*/ 2147483647 w 18"/>
              <a:gd name="T25" fmla="*/ 2147483647 h 243"/>
              <a:gd name="T26" fmla="*/ 2147483647 w 18"/>
              <a:gd name="T27" fmla="*/ 0 h 243"/>
              <a:gd name="T28" fmla="*/ 2147483647 w 18"/>
              <a:gd name="T29" fmla="*/ 0 h 243"/>
              <a:gd name="T30" fmla="*/ 2147483647 w 18"/>
              <a:gd name="T31" fmla="*/ 0 h 243"/>
              <a:gd name="T32" fmla="*/ 2147483647 w 18"/>
              <a:gd name="T33" fmla="*/ 0 h 243"/>
              <a:gd name="T34" fmla="*/ 2147483647 w 18"/>
              <a:gd name="T35" fmla="*/ 0 h 243"/>
              <a:gd name="T36" fmla="*/ 2147483647 w 18"/>
              <a:gd name="T37" fmla="*/ 2147483647 h 243"/>
              <a:gd name="T38" fmla="*/ 0 w 18"/>
              <a:gd name="T39" fmla="*/ 2147483647 h 243"/>
              <a:gd name="T40" fmla="*/ 0 w 18"/>
              <a:gd name="T41" fmla="*/ 2147483647 h 243"/>
              <a:gd name="T42" fmla="*/ 0 w 18"/>
              <a:gd name="T43" fmla="*/ 2147483647 h 24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"/>
              <a:gd name="T67" fmla="*/ 0 h 243"/>
              <a:gd name="T68" fmla="*/ 18 w 18"/>
              <a:gd name="T69" fmla="*/ 243 h 24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" h="243">
                <a:moveTo>
                  <a:pt x="0" y="236"/>
                </a:moveTo>
                <a:lnTo>
                  <a:pt x="0" y="239"/>
                </a:lnTo>
                <a:lnTo>
                  <a:pt x="4" y="239"/>
                </a:lnTo>
                <a:lnTo>
                  <a:pt x="4" y="243"/>
                </a:lnTo>
                <a:lnTo>
                  <a:pt x="7" y="243"/>
                </a:lnTo>
                <a:lnTo>
                  <a:pt x="11" y="243"/>
                </a:lnTo>
                <a:lnTo>
                  <a:pt x="14" y="243"/>
                </a:lnTo>
                <a:lnTo>
                  <a:pt x="18" y="239"/>
                </a:lnTo>
                <a:lnTo>
                  <a:pt x="18" y="15"/>
                </a:lnTo>
                <a:lnTo>
                  <a:pt x="18" y="8"/>
                </a:lnTo>
                <a:lnTo>
                  <a:pt x="18" y="4"/>
                </a:lnTo>
                <a:lnTo>
                  <a:pt x="14" y="0"/>
                </a:lnTo>
                <a:lnTo>
                  <a:pt x="11" y="0"/>
                </a:lnTo>
                <a:lnTo>
                  <a:pt x="7" y="0"/>
                </a:lnTo>
                <a:lnTo>
                  <a:pt x="4" y="0"/>
                </a:lnTo>
                <a:lnTo>
                  <a:pt x="4" y="4"/>
                </a:lnTo>
                <a:lnTo>
                  <a:pt x="0" y="8"/>
                </a:lnTo>
                <a:lnTo>
                  <a:pt x="0" y="12"/>
                </a:lnTo>
                <a:lnTo>
                  <a:pt x="0" y="236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51" name="Line 123"/>
          <p:cNvSpPr>
            <a:spLocks noChangeShapeType="1"/>
          </p:cNvSpPr>
          <p:nvPr/>
        </p:nvSpPr>
        <p:spPr bwMode="auto">
          <a:xfrm>
            <a:off x="5373688" y="3713163"/>
            <a:ext cx="1587" cy="1587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52" name="Freeform 124"/>
          <p:cNvSpPr>
            <a:spLocks/>
          </p:cNvSpPr>
          <p:nvPr/>
        </p:nvSpPr>
        <p:spPr bwMode="auto">
          <a:xfrm>
            <a:off x="5368925" y="3713163"/>
            <a:ext cx="71438" cy="6350"/>
          </a:xfrm>
          <a:custGeom>
            <a:avLst/>
            <a:gdLst>
              <a:gd name="T0" fmla="*/ 2147483647 w 168"/>
              <a:gd name="T1" fmla="*/ 0 h 19"/>
              <a:gd name="T2" fmla="*/ 2147483647 w 168"/>
              <a:gd name="T3" fmla="*/ 0 h 19"/>
              <a:gd name="T4" fmla="*/ 2147483647 w 168"/>
              <a:gd name="T5" fmla="*/ 0 h 19"/>
              <a:gd name="T6" fmla="*/ 2147483647 w 168"/>
              <a:gd name="T7" fmla="*/ 2147483647 h 19"/>
              <a:gd name="T8" fmla="*/ 0 w 168"/>
              <a:gd name="T9" fmla="*/ 2147483647 h 19"/>
              <a:gd name="T10" fmla="*/ 0 w 168"/>
              <a:gd name="T11" fmla="*/ 2147483647 h 19"/>
              <a:gd name="T12" fmla="*/ 0 w 168"/>
              <a:gd name="T13" fmla="*/ 2147483647 h 19"/>
              <a:gd name="T14" fmla="*/ 2147483647 w 168"/>
              <a:gd name="T15" fmla="*/ 2147483647 h 19"/>
              <a:gd name="T16" fmla="*/ 2147483647 w 168"/>
              <a:gd name="T17" fmla="*/ 2147483647 h 19"/>
              <a:gd name="T18" fmla="*/ 2147483647 w 168"/>
              <a:gd name="T19" fmla="*/ 2147483647 h 19"/>
              <a:gd name="T20" fmla="*/ 2147483647 w 168"/>
              <a:gd name="T21" fmla="*/ 2147483647 h 19"/>
              <a:gd name="T22" fmla="*/ 2147483647 w 168"/>
              <a:gd name="T23" fmla="*/ 2147483647 h 19"/>
              <a:gd name="T24" fmla="*/ 2147483647 w 168"/>
              <a:gd name="T25" fmla="*/ 2147483647 h 19"/>
              <a:gd name="T26" fmla="*/ 2147483647 w 168"/>
              <a:gd name="T27" fmla="*/ 2147483647 h 19"/>
              <a:gd name="T28" fmla="*/ 2147483647 w 168"/>
              <a:gd name="T29" fmla="*/ 2147483647 h 19"/>
              <a:gd name="T30" fmla="*/ 2147483647 w 168"/>
              <a:gd name="T31" fmla="*/ 2147483647 h 19"/>
              <a:gd name="T32" fmla="*/ 2147483647 w 168"/>
              <a:gd name="T33" fmla="*/ 2147483647 h 19"/>
              <a:gd name="T34" fmla="*/ 2147483647 w 168"/>
              <a:gd name="T35" fmla="*/ 2147483647 h 19"/>
              <a:gd name="T36" fmla="*/ 2147483647 w 168"/>
              <a:gd name="T37" fmla="*/ 0 h 19"/>
              <a:gd name="T38" fmla="*/ 2147483647 w 168"/>
              <a:gd name="T39" fmla="*/ 0 h 19"/>
              <a:gd name="T40" fmla="*/ 2147483647 w 168"/>
              <a:gd name="T41" fmla="*/ 0 h 19"/>
              <a:gd name="T42" fmla="*/ 2147483647 w 168"/>
              <a:gd name="T43" fmla="*/ 0 h 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68"/>
              <a:gd name="T67" fmla="*/ 0 h 19"/>
              <a:gd name="T68" fmla="*/ 168 w 168"/>
              <a:gd name="T69" fmla="*/ 19 h 1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68" h="19">
                <a:moveTo>
                  <a:pt x="11" y="0"/>
                </a:moveTo>
                <a:lnTo>
                  <a:pt x="7" y="0"/>
                </a:lnTo>
                <a:lnTo>
                  <a:pt x="4" y="0"/>
                </a:lnTo>
                <a:lnTo>
                  <a:pt x="4" y="4"/>
                </a:lnTo>
                <a:lnTo>
                  <a:pt x="0" y="8"/>
                </a:lnTo>
                <a:lnTo>
                  <a:pt x="0" y="12"/>
                </a:lnTo>
                <a:lnTo>
                  <a:pt x="4" y="15"/>
                </a:lnTo>
                <a:lnTo>
                  <a:pt x="7" y="19"/>
                </a:lnTo>
                <a:lnTo>
                  <a:pt x="158" y="19"/>
                </a:lnTo>
                <a:lnTo>
                  <a:pt x="165" y="19"/>
                </a:lnTo>
                <a:lnTo>
                  <a:pt x="165" y="15"/>
                </a:lnTo>
                <a:lnTo>
                  <a:pt x="168" y="15"/>
                </a:lnTo>
                <a:lnTo>
                  <a:pt x="168" y="12"/>
                </a:lnTo>
                <a:lnTo>
                  <a:pt x="168" y="8"/>
                </a:lnTo>
                <a:lnTo>
                  <a:pt x="168" y="4"/>
                </a:lnTo>
                <a:lnTo>
                  <a:pt x="165" y="0"/>
                </a:lnTo>
                <a:lnTo>
                  <a:pt x="161" y="0"/>
                </a:lnTo>
                <a:lnTo>
                  <a:pt x="11" y="0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53" name="Line 125"/>
          <p:cNvSpPr>
            <a:spLocks noChangeShapeType="1"/>
          </p:cNvSpPr>
          <p:nvPr/>
        </p:nvSpPr>
        <p:spPr bwMode="auto">
          <a:xfrm>
            <a:off x="5430838" y="3716338"/>
            <a:ext cx="1587" cy="1587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54" name="Freeform 126"/>
          <p:cNvSpPr>
            <a:spLocks/>
          </p:cNvSpPr>
          <p:nvPr/>
        </p:nvSpPr>
        <p:spPr bwMode="auto">
          <a:xfrm>
            <a:off x="5430838" y="3616325"/>
            <a:ext cx="9525" cy="103188"/>
          </a:xfrm>
          <a:custGeom>
            <a:avLst/>
            <a:gdLst>
              <a:gd name="T0" fmla="*/ 0 w 19"/>
              <a:gd name="T1" fmla="*/ 2147483647 h 247"/>
              <a:gd name="T2" fmla="*/ 2147483647 w 19"/>
              <a:gd name="T3" fmla="*/ 2147483647 h 247"/>
              <a:gd name="T4" fmla="*/ 2147483647 w 19"/>
              <a:gd name="T5" fmla="*/ 2147483647 h 247"/>
              <a:gd name="T6" fmla="*/ 2147483647 w 19"/>
              <a:gd name="T7" fmla="*/ 2147483647 h 247"/>
              <a:gd name="T8" fmla="*/ 2147483647 w 19"/>
              <a:gd name="T9" fmla="*/ 2147483647 h 247"/>
              <a:gd name="T10" fmla="*/ 2147483647 w 19"/>
              <a:gd name="T11" fmla="*/ 2147483647 h 247"/>
              <a:gd name="T12" fmla="*/ 2147483647 w 19"/>
              <a:gd name="T13" fmla="*/ 2147483647 h 247"/>
              <a:gd name="T14" fmla="*/ 2147483647 w 19"/>
              <a:gd name="T15" fmla="*/ 2147483647 h 247"/>
              <a:gd name="T16" fmla="*/ 2147483647 w 19"/>
              <a:gd name="T17" fmla="*/ 2147483647 h 247"/>
              <a:gd name="T18" fmla="*/ 2147483647 w 19"/>
              <a:gd name="T19" fmla="*/ 2147483647 h 247"/>
              <a:gd name="T20" fmla="*/ 2147483647 w 19"/>
              <a:gd name="T21" fmla="*/ 2147483647 h 247"/>
              <a:gd name="T22" fmla="*/ 2147483647 w 19"/>
              <a:gd name="T23" fmla="*/ 2147483647 h 247"/>
              <a:gd name="T24" fmla="*/ 2147483647 w 19"/>
              <a:gd name="T25" fmla="*/ 2147483647 h 247"/>
              <a:gd name="T26" fmla="*/ 2147483647 w 19"/>
              <a:gd name="T27" fmla="*/ 2147483647 h 247"/>
              <a:gd name="T28" fmla="*/ 2147483647 w 19"/>
              <a:gd name="T29" fmla="*/ 0 h 247"/>
              <a:gd name="T30" fmla="*/ 2147483647 w 19"/>
              <a:gd name="T31" fmla="*/ 0 h 247"/>
              <a:gd name="T32" fmla="*/ 2147483647 w 19"/>
              <a:gd name="T33" fmla="*/ 0 h 247"/>
              <a:gd name="T34" fmla="*/ 2147483647 w 19"/>
              <a:gd name="T35" fmla="*/ 2147483647 h 247"/>
              <a:gd name="T36" fmla="*/ 2147483647 w 19"/>
              <a:gd name="T37" fmla="*/ 2147483647 h 247"/>
              <a:gd name="T38" fmla="*/ 2147483647 w 19"/>
              <a:gd name="T39" fmla="*/ 2147483647 h 247"/>
              <a:gd name="T40" fmla="*/ 0 w 19"/>
              <a:gd name="T41" fmla="*/ 2147483647 h 247"/>
              <a:gd name="T42" fmla="*/ 0 w 19"/>
              <a:gd name="T43" fmla="*/ 2147483647 h 24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9"/>
              <a:gd name="T67" fmla="*/ 0 h 247"/>
              <a:gd name="T68" fmla="*/ 19 w 19"/>
              <a:gd name="T69" fmla="*/ 247 h 24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9" h="247">
                <a:moveTo>
                  <a:pt x="0" y="236"/>
                </a:moveTo>
                <a:lnTo>
                  <a:pt x="4" y="240"/>
                </a:lnTo>
                <a:lnTo>
                  <a:pt x="4" y="243"/>
                </a:lnTo>
                <a:lnTo>
                  <a:pt x="9" y="247"/>
                </a:lnTo>
                <a:lnTo>
                  <a:pt x="12" y="247"/>
                </a:lnTo>
                <a:lnTo>
                  <a:pt x="16" y="247"/>
                </a:lnTo>
                <a:lnTo>
                  <a:pt x="16" y="243"/>
                </a:lnTo>
                <a:lnTo>
                  <a:pt x="19" y="243"/>
                </a:lnTo>
                <a:lnTo>
                  <a:pt x="19" y="240"/>
                </a:lnTo>
                <a:lnTo>
                  <a:pt x="19" y="14"/>
                </a:lnTo>
                <a:lnTo>
                  <a:pt x="19" y="7"/>
                </a:lnTo>
                <a:lnTo>
                  <a:pt x="19" y="4"/>
                </a:lnTo>
                <a:lnTo>
                  <a:pt x="16" y="4"/>
                </a:lnTo>
                <a:lnTo>
                  <a:pt x="16" y="0"/>
                </a:lnTo>
                <a:lnTo>
                  <a:pt x="12" y="0"/>
                </a:lnTo>
                <a:lnTo>
                  <a:pt x="9" y="0"/>
                </a:lnTo>
                <a:lnTo>
                  <a:pt x="4" y="4"/>
                </a:lnTo>
                <a:lnTo>
                  <a:pt x="4" y="7"/>
                </a:lnTo>
                <a:lnTo>
                  <a:pt x="0" y="11"/>
                </a:lnTo>
                <a:lnTo>
                  <a:pt x="0" y="236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55" name="Line 127"/>
          <p:cNvSpPr>
            <a:spLocks noChangeShapeType="1"/>
          </p:cNvSpPr>
          <p:nvPr/>
        </p:nvSpPr>
        <p:spPr bwMode="auto">
          <a:xfrm>
            <a:off x="5435600" y="3616325"/>
            <a:ext cx="1588" cy="1588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56" name="Freeform 128"/>
          <p:cNvSpPr>
            <a:spLocks/>
          </p:cNvSpPr>
          <p:nvPr/>
        </p:nvSpPr>
        <p:spPr bwMode="auto">
          <a:xfrm>
            <a:off x="5430838" y="3616325"/>
            <a:ext cx="73025" cy="7938"/>
          </a:xfrm>
          <a:custGeom>
            <a:avLst/>
            <a:gdLst>
              <a:gd name="T0" fmla="*/ 2147483647 w 172"/>
              <a:gd name="T1" fmla="*/ 0 h 18"/>
              <a:gd name="T2" fmla="*/ 2147483647 w 172"/>
              <a:gd name="T3" fmla="*/ 0 h 18"/>
              <a:gd name="T4" fmla="*/ 2147483647 w 172"/>
              <a:gd name="T5" fmla="*/ 2147483647 h 18"/>
              <a:gd name="T6" fmla="*/ 2147483647 w 172"/>
              <a:gd name="T7" fmla="*/ 2147483647 h 18"/>
              <a:gd name="T8" fmla="*/ 2147483647 w 172"/>
              <a:gd name="T9" fmla="*/ 2147483647 h 18"/>
              <a:gd name="T10" fmla="*/ 0 w 172"/>
              <a:gd name="T11" fmla="*/ 2147483647 h 18"/>
              <a:gd name="T12" fmla="*/ 2147483647 w 172"/>
              <a:gd name="T13" fmla="*/ 2147483647 h 18"/>
              <a:gd name="T14" fmla="*/ 2147483647 w 172"/>
              <a:gd name="T15" fmla="*/ 2147483647 h 18"/>
              <a:gd name="T16" fmla="*/ 2147483647 w 172"/>
              <a:gd name="T17" fmla="*/ 2147483647 h 18"/>
              <a:gd name="T18" fmla="*/ 2147483647 w 172"/>
              <a:gd name="T19" fmla="*/ 2147483647 h 18"/>
              <a:gd name="T20" fmla="*/ 2147483647 w 172"/>
              <a:gd name="T21" fmla="*/ 2147483647 h 18"/>
              <a:gd name="T22" fmla="*/ 2147483647 w 172"/>
              <a:gd name="T23" fmla="*/ 2147483647 h 18"/>
              <a:gd name="T24" fmla="*/ 2147483647 w 172"/>
              <a:gd name="T25" fmla="*/ 2147483647 h 18"/>
              <a:gd name="T26" fmla="*/ 2147483647 w 172"/>
              <a:gd name="T27" fmla="*/ 2147483647 h 18"/>
              <a:gd name="T28" fmla="*/ 2147483647 w 172"/>
              <a:gd name="T29" fmla="*/ 2147483647 h 18"/>
              <a:gd name="T30" fmla="*/ 2147483647 w 172"/>
              <a:gd name="T31" fmla="*/ 2147483647 h 18"/>
              <a:gd name="T32" fmla="*/ 2147483647 w 172"/>
              <a:gd name="T33" fmla="*/ 2147483647 h 18"/>
              <a:gd name="T34" fmla="*/ 2147483647 w 172"/>
              <a:gd name="T35" fmla="*/ 2147483647 h 18"/>
              <a:gd name="T36" fmla="*/ 2147483647 w 172"/>
              <a:gd name="T37" fmla="*/ 2147483647 h 18"/>
              <a:gd name="T38" fmla="*/ 2147483647 w 172"/>
              <a:gd name="T39" fmla="*/ 0 h 18"/>
              <a:gd name="T40" fmla="*/ 2147483647 w 172"/>
              <a:gd name="T41" fmla="*/ 0 h 18"/>
              <a:gd name="T42" fmla="*/ 2147483647 w 172"/>
              <a:gd name="T43" fmla="*/ 0 h 1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72"/>
              <a:gd name="T67" fmla="*/ 0 h 18"/>
              <a:gd name="T68" fmla="*/ 172 w 172"/>
              <a:gd name="T69" fmla="*/ 18 h 1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72" h="18">
                <a:moveTo>
                  <a:pt x="12" y="0"/>
                </a:moveTo>
                <a:lnTo>
                  <a:pt x="9" y="0"/>
                </a:lnTo>
                <a:lnTo>
                  <a:pt x="4" y="4"/>
                </a:lnTo>
                <a:lnTo>
                  <a:pt x="4" y="7"/>
                </a:lnTo>
                <a:lnTo>
                  <a:pt x="0" y="11"/>
                </a:lnTo>
                <a:lnTo>
                  <a:pt x="4" y="11"/>
                </a:lnTo>
                <a:lnTo>
                  <a:pt x="4" y="14"/>
                </a:lnTo>
                <a:lnTo>
                  <a:pt x="4" y="18"/>
                </a:lnTo>
                <a:lnTo>
                  <a:pt x="9" y="18"/>
                </a:lnTo>
                <a:lnTo>
                  <a:pt x="158" y="18"/>
                </a:lnTo>
                <a:lnTo>
                  <a:pt x="165" y="18"/>
                </a:lnTo>
                <a:lnTo>
                  <a:pt x="168" y="18"/>
                </a:lnTo>
                <a:lnTo>
                  <a:pt x="168" y="14"/>
                </a:lnTo>
                <a:lnTo>
                  <a:pt x="172" y="11"/>
                </a:lnTo>
                <a:lnTo>
                  <a:pt x="172" y="7"/>
                </a:lnTo>
                <a:lnTo>
                  <a:pt x="168" y="4"/>
                </a:lnTo>
                <a:lnTo>
                  <a:pt x="165" y="0"/>
                </a:lnTo>
                <a:lnTo>
                  <a:pt x="161" y="0"/>
                </a:lnTo>
                <a:lnTo>
                  <a:pt x="12" y="0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57" name="Line 129"/>
          <p:cNvSpPr>
            <a:spLocks noChangeShapeType="1"/>
          </p:cNvSpPr>
          <p:nvPr/>
        </p:nvSpPr>
        <p:spPr bwMode="auto">
          <a:xfrm>
            <a:off x="5495925" y="3619500"/>
            <a:ext cx="3175" cy="1588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58" name="Freeform 130"/>
          <p:cNvSpPr>
            <a:spLocks/>
          </p:cNvSpPr>
          <p:nvPr/>
        </p:nvSpPr>
        <p:spPr bwMode="auto">
          <a:xfrm>
            <a:off x="5495925" y="3522663"/>
            <a:ext cx="7938" cy="101600"/>
          </a:xfrm>
          <a:custGeom>
            <a:avLst/>
            <a:gdLst>
              <a:gd name="T0" fmla="*/ 0 w 18"/>
              <a:gd name="T1" fmla="*/ 2147483647 h 245"/>
              <a:gd name="T2" fmla="*/ 0 w 18"/>
              <a:gd name="T3" fmla="*/ 2147483647 h 245"/>
              <a:gd name="T4" fmla="*/ 0 w 18"/>
              <a:gd name="T5" fmla="*/ 2147483647 h 245"/>
              <a:gd name="T6" fmla="*/ 2147483647 w 18"/>
              <a:gd name="T7" fmla="*/ 2147483647 h 245"/>
              <a:gd name="T8" fmla="*/ 2147483647 w 18"/>
              <a:gd name="T9" fmla="*/ 2147483647 h 245"/>
              <a:gd name="T10" fmla="*/ 2147483647 w 18"/>
              <a:gd name="T11" fmla="*/ 2147483647 h 245"/>
              <a:gd name="T12" fmla="*/ 2147483647 w 18"/>
              <a:gd name="T13" fmla="*/ 2147483647 h 245"/>
              <a:gd name="T14" fmla="*/ 2147483647 w 18"/>
              <a:gd name="T15" fmla="*/ 2147483647 h 245"/>
              <a:gd name="T16" fmla="*/ 2147483647 w 18"/>
              <a:gd name="T17" fmla="*/ 2147483647 h 245"/>
              <a:gd name="T18" fmla="*/ 2147483647 w 18"/>
              <a:gd name="T19" fmla="*/ 2147483647 h 245"/>
              <a:gd name="T20" fmla="*/ 2147483647 w 18"/>
              <a:gd name="T21" fmla="*/ 2147483647 h 245"/>
              <a:gd name="T22" fmla="*/ 2147483647 w 18"/>
              <a:gd name="T23" fmla="*/ 2147483647 h 245"/>
              <a:gd name="T24" fmla="*/ 2147483647 w 18"/>
              <a:gd name="T25" fmla="*/ 2147483647 h 245"/>
              <a:gd name="T26" fmla="*/ 2147483647 w 18"/>
              <a:gd name="T27" fmla="*/ 2147483647 h 245"/>
              <a:gd name="T28" fmla="*/ 2147483647 w 18"/>
              <a:gd name="T29" fmla="*/ 2147483647 h 245"/>
              <a:gd name="T30" fmla="*/ 2147483647 w 18"/>
              <a:gd name="T31" fmla="*/ 0 h 245"/>
              <a:gd name="T32" fmla="*/ 2147483647 w 18"/>
              <a:gd name="T33" fmla="*/ 2147483647 h 245"/>
              <a:gd name="T34" fmla="*/ 2147483647 w 18"/>
              <a:gd name="T35" fmla="*/ 2147483647 h 245"/>
              <a:gd name="T36" fmla="*/ 0 w 18"/>
              <a:gd name="T37" fmla="*/ 2147483647 h 245"/>
              <a:gd name="T38" fmla="*/ 0 w 18"/>
              <a:gd name="T39" fmla="*/ 2147483647 h 245"/>
              <a:gd name="T40" fmla="*/ 0 w 18"/>
              <a:gd name="T41" fmla="*/ 2147483647 h 245"/>
              <a:gd name="T42" fmla="*/ 0 w 18"/>
              <a:gd name="T43" fmla="*/ 2147483647 h 2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"/>
              <a:gd name="T67" fmla="*/ 0 h 245"/>
              <a:gd name="T68" fmla="*/ 18 w 18"/>
              <a:gd name="T69" fmla="*/ 245 h 24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" h="245">
                <a:moveTo>
                  <a:pt x="0" y="238"/>
                </a:moveTo>
                <a:lnTo>
                  <a:pt x="0" y="238"/>
                </a:lnTo>
                <a:lnTo>
                  <a:pt x="0" y="241"/>
                </a:lnTo>
                <a:lnTo>
                  <a:pt x="4" y="245"/>
                </a:lnTo>
                <a:lnTo>
                  <a:pt x="7" y="245"/>
                </a:lnTo>
                <a:lnTo>
                  <a:pt x="11" y="245"/>
                </a:lnTo>
                <a:lnTo>
                  <a:pt x="14" y="245"/>
                </a:lnTo>
                <a:lnTo>
                  <a:pt x="14" y="241"/>
                </a:lnTo>
                <a:lnTo>
                  <a:pt x="18" y="238"/>
                </a:lnTo>
                <a:lnTo>
                  <a:pt x="18" y="14"/>
                </a:lnTo>
                <a:lnTo>
                  <a:pt x="18" y="7"/>
                </a:lnTo>
                <a:lnTo>
                  <a:pt x="14" y="3"/>
                </a:lnTo>
                <a:lnTo>
                  <a:pt x="11" y="3"/>
                </a:lnTo>
                <a:lnTo>
                  <a:pt x="7" y="0"/>
                </a:lnTo>
                <a:lnTo>
                  <a:pt x="4" y="3"/>
                </a:lnTo>
                <a:lnTo>
                  <a:pt x="0" y="3"/>
                </a:lnTo>
                <a:lnTo>
                  <a:pt x="0" y="7"/>
                </a:lnTo>
                <a:lnTo>
                  <a:pt x="0" y="14"/>
                </a:lnTo>
                <a:lnTo>
                  <a:pt x="0" y="238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59" name="Line 131"/>
          <p:cNvSpPr>
            <a:spLocks noChangeShapeType="1"/>
          </p:cNvSpPr>
          <p:nvPr/>
        </p:nvSpPr>
        <p:spPr bwMode="auto">
          <a:xfrm>
            <a:off x="5500688" y="3522663"/>
            <a:ext cx="1587" cy="0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60" name="Freeform 132"/>
          <p:cNvSpPr>
            <a:spLocks/>
          </p:cNvSpPr>
          <p:nvPr/>
        </p:nvSpPr>
        <p:spPr bwMode="auto">
          <a:xfrm>
            <a:off x="5495925" y="3522663"/>
            <a:ext cx="47625" cy="4762"/>
          </a:xfrm>
          <a:custGeom>
            <a:avLst/>
            <a:gdLst>
              <a:gd name="T0" fmla="*/ 2147483647 w 111"/>
              <a:gd name="T1" fmla="*/ 0 h 17"/>
              <a:gd name="T2" fmla="*/ 2147483647 w 111"/>
              <a:gd name="T3" fmla="*/ 2147483647 h 17"/>
              <a:gd name="T4" fmla="*/ 2147483647 w 111"/>
              <a:gd name="T5" fmla="*/ 2147483647 h 17"/>
              <a:gd name="T6" fmla="*/ 0 w 111"/>
              <a:gd name="T7" fmla="*/ 2147483647 h 17"/>
              <a:gd name="T8" fmla="*/ 0 w 111"/>
              <a:gd name="T9" fmla="*/ 2147483647 h 17"/>
              <a:gd name="T10" fmla="*/ 0 w 111"/>
              <a:gd name="T11" fmla="*/ 2147483647 h 17"/>
              <a:gd name="T12" fmla="*/ 0 w 111"/>
              <a:gd name="T13" fmla="*/ 2147483647 h 17"/>
              <a:gd name="T14" fmla="*/ 0 w 111"/>
              <a:gd name="T15" fmla="*/ 2147483647 h 17"/>
              <a:gd name="T16" fmla="*/ 2147483647 w 111"/>
              <a:gd name="T17" fmla="*/ 2147483647 h 17"/>
              <a:gd name="T18" fmla="*/ 2147483647 w 111"/>
              <a:gd name="T19" fmla="*/ 2147483647 h 17"/>
              <a:gd name="T20" fmla="*/ 2147483647 w 111"/>
              <a:gd name="T21" fmla="*/ 2147483647 h 17"/>
              <a:gd name="T22" fmla="*/ 2147483647 w 111"/>
              <a:gd name="T23" fmla="*/ 2147483647 h 17"/>
              <a:gd name="T24" fmla="*/ 2147483647 w 111"/>
              <a:gd name="T25" fmla="*/ 2147483647 h 17"/>
              <a:gd name="T26" fmla="*/ 2147483647 w 111"/>
              <a:gd name="T27" fmla="*/ 2147483647 h 17"/>
              <a:gd name="T28" fmla="*/ 2147483647 w 111"/>
              <a:gd name="T29" fmla="*/ 2147483647 h 17"/>
              <a:gd name="T30" fmla="*/ 2147483647 w 111"/>
              <a:gd name="T31" fmla="*/ 2147483647 h 17"/>
              <a:gd name="T32" fmla="*/ 2147483647 w 111"/>
              <a:gd name="T33" fmla="*/ 2147483647 h 17"/>
              <a:gd name="T34" fmla="*/ 2147483647 w 111"/>
              <a:gd name="T35" fmla="*/ 2147483647 h 17"/>
              <a:gd name="T36" fmla="*/ 2147483647 w 111"/>
              <a:gd name="T37" fmla="*/ 2147483647 h 17"/>
              <a:gd name="T38" fmla="*/ 2147483647 w 111"/>
              <a:gd name="T39" fmla="*/ 2147483647 h 17"/>
              <a:gd name="T40" fmla="*/ 2147483647 w 111"/>
              <a:gd name="T41" fmla="*/ 0 h 17"/>
              <a:gd name="T42" fmla="*/ 2147483647 w 111"/>
              <a:gd name="T43" fmla="*/ 0 h 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11"/>
              <a:gd name="T67" fmla="*/ 0 h 17"/>
              <a:gd name="T68" fmla="*/ 111 w 111"/>
              <a:gd name="T69" fmla="*/ 17 h 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11" h="17">
                <a:moveTo>
                  <a:pt x="7" y="0"/>
                </a:moveTo>
                <a:lnTo>
                  <a:pt x="4" y="3"/>
                </a:lnTo>
                <a:lnTo>
                  <a:pt x="0" y="3"/>
                </a:lnTo>
                <a:lnTo>
                  <a:pt x="0" y="7"/>
                </a:lnTo>
                <a:lnTo>
                  <a:pt x="0" y="10"/>
                </a:lnTo>
                <a:lnTo>
                  <a:pt x="0" y="14"/>
                </a:lnTo>
                <a:lnTo>
                  <a:pt x="4" y="17"/>
                </a:lnTo>
                <a:lnTo>
                  <a:pt x="97" y="17"/>
                </a:lnTo>
                <a:lnTo>
                  <a:pt x="104" y="17"/>
                </a:lnTo>
                <a:lnTo>
                  <a:pt x="107" y="17"/>
                </a:lnTo>
                <a:lnTo>
                  <a:pt x="111" y="14"/>
                </a:lnTo>
                <a:lnTo>
                  <a:pt x="111" y="10"/>
                </a:lnTo>
                <a:lnTo>
                  <a:pt x="111" y="7"/>
                </a:lnTo>
                <a:lnTo>
                  <a:pt x="111" y="3"/>
                </a:lnTo>
                <a:lnTo>
                  <a:pt x="107" y="3"/>
                </a:lnTo>
                <a:lnTo>
                  <a:pt x="104" y="3"/>
                </a:lnTo>
                <a:lnTo>
                  <a:pt x="100" y="0"/>
                </a:lnTo>
                <a:lnTo>
                  <a:pt x="7" y="0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61" name="Line 133"/>
          <p:cNvSpPr>
            <a:spLocks noChangeShapeType="1"/>
          </p:cNvSpPr>
          <p:nvPr/>
        </p:nvSpPr>
        <p:spPr bwMode="auto">
          <a:xfrm>
            <a:off x="5535613" y="3525838"/>
            <a:ext cx="1587" cy="1587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62" name="Freeform 134"/>
          <p:cNvSpPr>
            <a:spLocks/>
          </p:cNvSpPr>
          <p:nvPr/>
        </p:nvSpPr>
        <p:spPr bwMode="auto">
          <a:xfrm>
            <a:off x="5535613" y="3427413"/>
            <a:ext cx="7937" cy="100012"/>
          </a:xfrm>
          <a:custGeom>
            <a:avLst/>
            <a:gdLst>
              <a:gd name="T0" fmla="*/ 0 w 18"/>
              <a:gd name="T1" fmla="*/ 2147483647 h 242"/>
              <a:gd name="T2" fmla="*/ 0 w 18"/>
              <a:gd name="T3" fmla="*/ 2147483647 h 242"/>
              <a:gd name="T4" fmla="*/ 0 w 18"/>
              <a:gd name="T5" fmla="*/ 2147483647 h 242"/>
              <a:gd name="T6" fmla="*/ 2147483647 w 18"/>
              <a:gd name="T7" fmla="*/ 2147483647 h 242"/>
              <a:gd name="T8" fmla="*/ 2147483647 w 18"/>
              <a:gd name="T9" fmla="*/ 2147483647 h 242"/>
              <a:gd name="T10" fmla="*/ 2147483647 w 18"/>
              <a:gd name="T11" fmla="*/ 2147483647 h 242"/>
              <a:gd name="T12" fmla="*/ 2147483647 w 18"/>
              <a:gd name="T13" fmla="*/ 2147483647 h 242"/>
              <a:gd name="T14" fmla="*/ 2147483647 w 18"/>
              <a:gd name="T15" fmla="*/ 2147483647 h 242"/>
              <a:gd name="T16" fmla="*/ 2147483647 w 18"/>
              <a:gd name="T17" fmla="*/ 2147483647 h 242"/>
              <a:gd name="T18" fmla="*/ 2147483647 w 18"/>
              <a:gd name="T19" fmla="*/ 2147483647 h 242"/>
              <a:gd name="T20" fmla="*/ 2147483647 w 18"/>
              <a:gd name="T21" fmla="*/ 2147483647 h 242"/>
              <a:gd name="T22" fmla="*/ 2147483647 w 18"/>
              <a:gd name="T23" fmla="*/ 2147483647 h 242"/>
              <a:gd name="T24" fmla="*/ 2147483647 w 18"/>
              <a:gd name="T25" fmla="*/ 2147483647 h 242"/>
              <a:gd name="T26" fmla="*/ 2147483647 w 18"/>
              <a:gd name="T27" fmla="*/ 0 h 242"/>
              <a:gd name="T28" fmla="*/ 2147483647 w 18"/>
              <a:gd name="T29" fmla="*/ 0 h 242"/>
              <a:gd name="T30" fmla="*/ 2147483647 w 18"/>
              <a:gd name="T31" fmla="*/ 0 h 242"/>
              <a:gd name="T32" fmla="*/ 2147483647 w 18"/>
              <a:gd name="T33" fmla="*/ 0 h 242"/>
              <a:gd name="T34" fmla="*/ 2147483647 w 18"/>
              <a:gd name="T35" fmla="*/ 0 h 242"/>
              <a:gd name="T36" fmla="*/ 0 w 18"/>
              <a:gd name="T37" fmla="*/ 2147483647 h 242"/>
              <a:gd name="T38" fmla="*/ 0 w 18"/>
              <a:gd name="T39" fmla="*/ 2147483647 h 242"/>
              <a:gd name="T40" fmla="*/ 0 w 18"/>
              <a:gd name="T41" fmla="*/ 2147483647 h 242"/>
              <a:gd name="T42" fmla="*/ 0 w 18"/>
              <a:gd name="T43" fmla="*/ 2147483647 h 24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"/>
              <a:gd name="T67" fmla="*/ 0 h 242"/>
              <a:gd name="T68" fmla="*/ 18 w 18"/>
              <a:gd name="T69" fmla="*/ 242 h 24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" h="242">
                <a:moveTo>
                  <a:pt x="0" y="235"/>
                </a:moveTo>
                <a:lnTo>
                  <a:pt x="0" y="239"/>
                </a:lnTo>
                <a:lnTo>
                  <a:pt x="4" y="242"/>
                </a:lnTo>
                <a:lnTo>
                  <a:pt x="7" y="242"/>
                </a:lnTo>
                <a:lnTo>
                  <a:pt x="11" y="242"/>
                </a:lnTo>
                <a:lnTo>
                  <a:pt x="14" y="242"/>
                </a:lnTo>
                <a:lnTo>
                  <a:pt x="18" y="239"/>
                </a:lnTo>
                <a:lnTo>
                  <a:pt x="18" y="15"/>
                </a:lnTo>
                <a:lnTo>
                  <a:pt x="18" y="4"/>
                </a:lnTo>
                <a:lnTo>
                  <a:pt x="14" y="0"/>
                </a:lnTo>
                <a:lnTo>
                  <a:pt x="11" y="0"/>
                </a:lnTo>
                <a:lnTo>
                  <a:pt x="7" y="0"/>
                </a:lnTo>
                <a:lnTo>
                  <a:pt x="4" y="0"/>
                </a:lnTo>
                <a:lnTo>
                  <a:pt x="0" y="4"/>
                </a:lnTo>
                <a:lnTo>
                  <a:pt x="0" y="11"/>
                </a:lnTo>
                <a:lnTo>
                  <a:pt x="0" y="235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63" name="Line 135"/>
          <p:cNvSpPr>
            <a:spLocks noChangeShapeType="1"/>
          </p:cNvSpPr>
          <p:nvPr/>
        </p:nvSpPr>
        <p:spPr bwMode="auto">
          <a:xfrm>
            <a:off x="5540375" y="3427413"/>
            <a:ext cx="3175" cy="3175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64" name="Freeform 136"/>
          <p:cNvSpPr>
            <a:spLocks/>
          </p:cNvSpPr>
          <p:nvPr/>
        </p:nvSpPr>
        <p:spPr bwMode="auto">
          <a:xfrm>
            <a:off x="5535613" y="3427413"/>
            <a:ext cx="266700" cy="6350"/>
          </a:xfrm>
          <a:custGeom>
            <a:avLst/>
            <a:gdLst>
              <a:gd name="T0" fmla="*/ 2147483647 w 637"/>
              <a:gd name="T1" fmla="*/ 0 h 18"/>
              <a:gd name="T2" fmla="*/ 2147483647 w 637"/>
              <a:gd name="T3" fmla="*/ 0 h 18"/>
              <a:gd name="T4" fmla="*/ 2147483647 w 637"/>
              <a:gd name="T5" fmla="*/ 0 h 18"/>
              <a:gd name="T6" fmla="*/ 0 w 637"/>
              <a:gd name="T7" fmla="*/ 2147483647 h 18"/>
              <a:gd name="T8" fmla="*/ 0 w 637"/>
              <a:gd name="T9" fmla="*/ 2147483647 h 18"/>
              <a:gd name="T10" fmla="*/ 0 w 637"/>
              <a:gd name="T11" fmla="*/ 2147483647 h 18"/>
              <a:gd name="T12" fmla="*/ 0 w 637"/>
              <a:gd name="T13" fmla="*/ 2147483647 h 18"/>
              <a:gd name="T14" fmla="*/ 0 w 637"/>
              <a:gd name="T15" fmla="*/ 2147483647 h 18"/>
              <a:gd name="T16" fmla="*/ 2147483647 w 637"/>
              <a:gd name="T17" fmla="*/ 2147483647 h 18"/>
              <a:gd name="T18" fmla="*/ 2147483647 w 637"/>
              <a:gd name="T19" fmla="*/ 2147483647 h 18"/>
              <a:gd name="T20" fmla="*/ 2147483647 w 637"/>
              <a:gd name="T21" fmla="*/ 2147483647 h 18"/>
              <a:gd name="T22" fmla="*/ 2147483647 w 637"/>
              <a:gd name="T23" fmla="*/ 2147483647 h 18"/>
              <a:gd name="T24" fmla="*/ 2147483647 w 637"/>
              <a:gd name="T25" fmla="*/ 2147483647 h 18"/>
              <a:gd name="T26" fmla="*/ 2147483647 w 637"/>
              <a:gd name="T27" fmla="*/ 2147483647 h 18"/>
              <a:gd name="T28" fmla="*/ 2147483647 w 637"/>
              <a:gd name="T29" fmla="*/ 2147483647 h 18"/>
              <a:gd name="T30" fmla="*/ 2147483647 w 637"/>
              <a:gd name="T31" fmla="*/ 2147483647 h 18"/>
              <a:gd name="T32" fmla="*/ 2147483647 w 637"/>
              <a:gd name="T33" fmla="*/ 2147483647 h 18"/>
              <a:gd name="T34" fmla="*/ 2147483647 w 637"/>
              <a:gd name="T35" fmla="*/ 2147483647 h 18"/>
              <a:gd name="T36" fmla="*/ 2147483647 w 637"/>
              <a:gd name="T37" fmla="*/ 0 h 18"/>
              <a:gd name="T38" fmla="*/ 2147483647 w 637"/>
              <a:gd name="T39" fmla="*/ 0 h 18"/>
              <a:gd name="T40" fmla="*/ 2147483647 w 637"/>
              <a:gd name="T41" fmla="*/ 0 h 18"/>
              <a:gd name="T42" fmla="*/ 2147483647 w 637"/>
              <a:gd name="T43" fmla="*/ 0 h 1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37"/>
              <a:gd name="T67" fmla="*/ 0 h 18"/>
              <a:gd name="T68" fmla="*/ 637 w 637"/>
              <a:gd name="T69" fmla="*/ 18 h 1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37" h="18">
                <a:moveTo>
                  <a:pt x="11" y="0"/>
                </a:moveTo>
                <a:lnTo>
                  <a:pt x="7" y="0"/>
                </a:lnTo>
                <a:lnTo>
                  <a:pt x="4" y="0"/>
                </a:lnTo>
                <a:lnTo>
                  <a:pt x="0" y="4"/>
                </a:lnTo>
                <a:lnTo>
                  <a:pt x="0" y="7"/>
                </a:lnTo>
                <a:lnTo>
                  <a:pt x="0" y="11"/>
                </a:lnTo>
                <a:lnTo>
                  <a:pt x="0" y="15"/>
                </a:lnTo>
                <a:lnTo>
                  <a:pt x="4" y="15"/>
                </a:lnTo>
                <a:lnTo>
                  <a:pt x="7" y="18"/>
                </a:lnTo>
                <a:lnTo>
                  <a:pt x="627" y="18"/>
                </a:lnTo>
                <a:lnTo>
                  <a:pt x="630" y="18"/>
                </a:lnTo>
                <a:lnTo>
                  <a:pt x="634" y="15"/>
                </a:lnTo>
                <a:lnTo>
                  <a:pt x="637" y="15"/>
                </a:lnTo>
                <a:lnTo>
                  <a:pt x="637" y="11"/>
                </a:lnTo>
                <a:lnTo>
                  <a:pt x="637" y="7"/>
                </a:lnTo>
                <a:lnTo>
                  <a:pt x="637" y="4"/>
                </a:lnTo>
                <a:lnTo>
                  <a:pt x="634" y="0"/>
                </a:lnTo>
                <a:lnTo>
                  <a:pt x="630" y="0"/>
                </a:lnTo>
                <a:lnTo>
                  <a:pt x="11" y="0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65" name="Line 137"/>
          <p:cNvSpPr>
            <a:spLocks noChangeShapeType="1"/>
          </p:cNvSpPr>
          <p:nvPr/>
        </p:nvSpPr>
        <p:spPr bwMode="auto">
          <a:xfrm>
            <a:off x="5795963" y="3432175"/>
            <a:ext cx="1587" cy="0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66" name="Freeform 138"/>
          <p:cNvSpPr>
            <a:spLocks/>
          </p:cNvSpPr>
          <p:nvPr/>
        </p:nvSpPr>
        <p:spPr bwMode="auto">
          <a:xfrm>
            <a:off x="5795963" y="3330575"/>
            <a:ext cx="6350" cy="103188"/>
          </a:xfrm>
          <a:custGeom>
            <a:avLst/>
            <a:gdLst>
              <a:gd name="T0" fmla="*/ 0 w 17"/>
              <a:gd name="T1" fmla="*/ 2147483647 h 249"/>
              <a:gd name="T2" fmla="*/ 0 w 17"/>
              <a:gd name="T3" fmla="*/ 2147483647 h 249"/>
              <a:gd name="T4" fmla="*/ 2147483647 w 17"/>
              <a:gd name="T5" fmla="*/ 2147483647 h 249"/>
              <a:gd name="T6" fmla="*/ 2147483647 w 17"/>
              <a:gd name="T7" fmla="*/ 2147483647 h 249"/>
              <a:gd name="T8" fmla="*/ 2147483647 w 17"/>
              <a:gd name="T9" fmla="*/ 2147483647 h 249"/>
              <a:gd name="T10" fmla="*/ 2147483647 w 17"/>
              <a:gd name="T11" fmla="*/ 2147483647 h 249"/>
              <a:gd name="T12" fmla="*/ 2147483647 w 17"/>
              <a:gd name="T13" fmla="*/ 2147483647 h 249"/>
              <a:gd name="T14" fmla="*/ 2147483647 w 17"/>
              <a:gd name="T15" fmla="*/ 2147483647 h 249"/>
              <a:gd name="T16" fmla="*/ 2147483647 w 17"/>
              <a:gd name="T17" fmla="*/ 2147483647 h 249"/>
              <a:gd name="T18" fmla="*/ 2147483647 w 17"/>
              <a:gd name="T19" fmla="*/ 2147483647 h 249"/>
              <a:gd name="T20" fmla="*/ 2147483647 w 17"/>
              <a:gd name="T21" fmla="*/ 2147483647 h 249"/>
              <a:gd name="T22" fmla="*/ 2147483647 w 17"/>
              <a:gd name="T23" fmla="*/ 2147483647 h 249"/>
              <a:gd name="T24" fmla="*/ 2147483647 w 17"/>
              <a:gd name="T25" fmla="*/ 2147483647 h 249"/>
              <a:gd name="T26" fmla="*/ 2147483647 w 17"/>
              <a:gd name="T27" fmla="*/ 0 h 249"/>
              <a:gd name="T28" fmla="*/ 2147483647 w 17"/>
              <a:gd name="T29" fmla="*/ 0 h 249"/>
              <a:gd name="T30" fmla="*/ 2147483647 w 17"/>
              <a:gd name="T31" fmla="*/ 0 h 249"/>
              <a:gd name="T32" fmla="*/ 2147483647 w 17"/>
              <a:gd name="T33" fmla="*/ 0 h 249"/>
              <a:gd name="T34" fmla="*/ 2147483647 w 17"/>
              <a:gd name="T35" fmla="*/ 0 h 249"/>
              <a:gd name="T36" fmla="*/ 2147483647 w 17"/>
              <a:gd name="T37" fmla="*/ 2147483647 h 249"/>
              <a:gd name="T38" fmla="*/ 0 w 17"/>
              <a:gd name="T39" fmla="*/ 2147483647 h 249"/>
              <a:gd name="T40" fmla="*/ 0 w 17"/>
              <a:gd name="T41" fmla="*/ 2147483647 h 249"/>
              <a:gd name="T42" fmla="*/ 0 w 17"/>
              <a:gd name="T43" fmla="*/ 2147483647 h 2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7"/>
              <a:gd name="T67" fmla="*/ 0 h 249"/>
              <a:gd name="T68" fmla="*/ 17 w 17"/>
              <a:gd name="T69" fmla="*/ 249 h 2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7" h="249">
                <a:moveTo>
                  <a:pt x="0" y="238"/>
                </a:moveTo>
                <a:lnTo>
                  <a:pt x="0" y="242"/>
                </a:lnTo>
                <a:lnTo>
                  <a:pt x="3" y="246"/>
                </a:lnTo>
                <a:lnTo>
                  <a:pt x="7" y="249"/>
                </a:lnTo>
                <a:lnTo>
                  <a:pt x="10" y="249"/>
                </a:lnTo>
                <a:lnTo>
                  <a:pt x="14" y="246"/>
                </a:lnTo>
                <a:lnTo>
                  <a:pt x="17" y="246"/>
                </a:lnTo>
                <a:lnTo>
                  <a:pt x="17" y="242"/>
                </a:lnTo>
                <a:lnTo>
                  <a:pt x="17" y="14"/>
                </a:lnTo>
                <a:lnTo>
                  <a:pt x="17" y="7"/>
                </a:lnTo>
                <a:lnTo>
                  <a:pt x="17" y="4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3" y="0"/>
                </a:lnTo>
                <a:lnTo>
                  <a:pt x="3" y="4"/>
                </a:lnTo>
                <a:lnTo>
                  <a:pt x="0" y="7"/>
                </a:lnTo>
                <a:lnTo>
                  <a:pt x="0" y="11"/>
                </a:lnTo>
                <a:lnTo>
                  <a:pt x="0" y="238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67" name="Line 139"/>
          <p:cNvSpPr>
            <a:spLocks noChangeShapeType="1"/>
          </p:cNvSpPr>
          <p:nvPr/>
        </p:nvSpPr>
        <p:spPr bwMode="auto">
          <a:xfrm>
            <a:off x="5800725" y="3330575"/>
            <a:ext cx="1588" cy="1588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68" name="Freeform 140"/>
          <p:cNvSpPr>
            <a:spLocks/>
          </p:cNvSpPr>
          <p:nvPr/>
        </p:nvSpPr>
        <p:spPr bwMode="auto">
          <a:xfrm>
            <a:off x="5795963" y="3330575"/>
            <a:ext cx="1246187" cy="6350"/>
          </a:xfrm>
          <a:custGeom>
            <a:avLst/>
            <a:gdLst>
              <a:gd name="T0" fmla="*/ 2147483647 w 2966"/>
              <a:gd name="T1" fmla="*/ 0 h 18"/>
              <a:gd name="T2" fmla="*/ 2147483647 w 2966"/>
              <a:gd name="T3" fmla="*/ 0 h 18"/>
              <a:gd name="T4" fmla="*/ 2147483647 w 2966"/>
              <a:gd name="T5" fmla="*/ 0 h 18"/>
              <a:gd name="T6" fmla="*/ 2147483647 w 2966"/>
              <a:gd name="T7" fmla="*/ 2147483647 h 18"/>
              <a:gd name="T8" fmla="*/ 0 w 2966"/>
              <a:gd name="T9" fmla="*/ 2147483647 h 18"/>
              <a:gd name="T10" fmla="*/ 0 w 2966"/>
              <a:gd name="T11" fmla="*/ 2147483647 h 18"/>
              <a:gd name="T12" fmla="*/ 0 w 2966"/>
              <a:gd name="T13" fmla="*/ 2147483647 h 18"/>
              <a:gd name="T14" fmla="*/ 2147483647 w 2966"/>
              <a:gd name="T15" fmla="*/ 2147483647 h 18"/>
              <a:gd name="T16" fmla="*/ 2147483647 w 2966"/>
              <a:gd name="T17" fmla="*/ 2147483647 h 18"/>
              <a:gd name="T18" fmla="*/ 2147483647 w 2966"/>
              <a:gd name="T19" fmla="*/ 2147483647 h 18"/>
              <a:gd name="T20" fmla="*/ 2147483647 w 2966"/>
              <a:gd name="T21" fmla="*/ 2147483647 h 18"/>
              <a:gd name="T22" fmla="*/ 2147483647 w 2966"/>
              <a:gd name="T23" fmla="*/ 2147483647 h 18"/>
              <a:gd name="T24" fmla="*/ 2147483647 w 2966"/>
              <a:gd name="T25" fmla="*/ 2147483647 h 18"/>
              <a:gd name="T26" fmla="*/ 2147483647 w 2966"/>
              <a:gd name="T27" fmla="*/ 2147483647 h 18"/>
              <a:gd name="T28" fmla="*/ 2147483647 w 2966"/>
              <a:gd name="T29" fmla="*/ 2147483647 h 18"/>
              <a:gd name="T30" fmla="*/ 2147483647 w 2966"/>
              <a:gd name="T31" fmla="*/ 2147483647 h 18"/>
              <a:gd name="T32" fmla="*/ 2147483647 w 2966"/>
              <a:gd name="T33" fmla="*/ 2147483647 h 18"/>
              <a:gd name="T34" fmla="*/ 2147483647 w 2966"/>
              <a:gd name="T35" fmla="*/ 2147483647 h 18"/>
              <a:gd name="T36" fmla="*/ 2147483647 w 2966"/>
              <a:gd name="T37" fmla="*/ 0 h 18"/>
              <a:gd name="T38" fmla="*/ 2147483647 w 2966"/>
              <a:gd name="T39" fmla="*/ 0 h 18"/>
              <a:gd name="T40" fmla="*/ 2147483647 w 2966"/>
              <a:gd name="T41" fmla="*/ 0 h 18"/>
              <a:gd name="T42" fmla="*/ 2147483647 w 2966"/>
              <a:gd name="T43" fmla="*/ 0 h 1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966"/>
              <a:gd name="T67" fmla="*/ 0 h 18"/>
              <a:gd name="T68" fmla="*/ 2966 w 2966"/>
              <a:gd name="T69" fmla="*/ 18 h 1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966" h="18">
                <a:moveTo>
                  <a:pt x="10" y="0"/>
                </a:moveTo>
                <a:lnTo>
                  <a:pt x="7" y="0"/>
                </a:lnTo>
                <a:lnTo>
                  <a:pt x="3" y="0"/>
                </a:lnTo>
                <a:lnTo>
                  <a:pt x="3" y="4"/>
                </a:lnTo>
                <a:lnTo>
                  <a:pt x="0" y="7"/>
                </a:lnTo>
                <a:lnTo>
                  <a:pt x="0" y="11"/>
                </a:lnTo>
                <a:lnTo>
                  <a:pt x="3" y="14"/>
                </a:lnTo>
                <a:lnTo>
                  <a:pt x="7" y="18"/>
                </a:lnTo>
                <a:lnTo>
                  <a:pt x="2952" y="18"/>
                </a:lnTo>
                <a:lnTo>
                  <a:pt x="2959" y="18"/>
                </a:lnTo>
                <a:lnTo>
                  <a:pt x="2963" y="14"/>
                </a:lnTo>
                <a:lnTo>
                  <a:pt x="2966" y="14"/>
                </a:lnTo>
                <a:lnTo>
                  <a:pt x="2966" y="11"/>
                </a:lnTo>
                <a:lnTo>
                  <a:pt x="2966" y="7"/>
                </a:lnTo>
                <a:lnTo>
                  <a:pt x="2966" y="4"/>
                </a:lnTo>
                <a:lnTo>
                  <a:pt x="2963" y="0"/>
                </a:lnTo>
                <a:lnTo>
                  <a:pt x="2959" y="0"/>
                </a:lnTo>
                <a:lnTo>
                  <a:pt x="2956" y="0"/>
                </a:lnTo>
                <a:lnTo>
                  <a:pt x="10" y="0"/>
                </a:lnTo>
                <a:close/>
              </a:path>
            </a:pathLst>
          </a:custGeom>
          <a:solidFill>
            <a:srgbClr val="D873C8"/>
          </a:solidFill>
          <a:ln w="28575" cmpd="sng">
            <a:solidFill>
              <a:srgbClr val="D873C8"/>
            </a:solidFill>
            <a:prstDash val="solid"/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69" name="Line 141"/>
          <p:cNvSpPr>
            <a:spLocks noChangeShapeType="1"/>
          </p:cNvSpPr>
          <p:nvPr/>
        </p:nvSpPr>
        <p:spPr bwMode="auto">
          <a:xfrm>
            <a:off x="1295400" y="4897438"/>
            <a:ext cx="1588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70" name="Rectangle 142"/>
          <p:cNvSpPr>
            <a:spLocks noChangeArrowheads="1"/>
          </p:cNvSpPr>
          <p:nvPr/>
        </p:nvSpPr>
        <p:spPr bwMode="auto">
          <a:xfrm>
            <a:off x="1295400" y="4897438"/>
            <a:ext cx="50800" cy="6350"/>
          </a:xfrm>
          <a:prstGeom prst="rect">
            <a:avLst/>
          </a:prstGeom>
          <a:solidFill>
            <a:srgbClr val="969696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671" name="Line 143"/>
          <p:cNvSpPr>
            <a:spLocks noChangeShapeType="1"/>
          </p:cNvSpPr>
          <p:nvPr/>
        </p:nvSpPr>
        <p:spPr bwMode="auto">
          <a:xfrm>
            <a:off x="1395413" y="4897438"/>
            <a:ext cx="1587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72" name="Rectangle 144"/>
          <p:cNvSpPr>
            <a:spLocks noChangeArrowheads="1"/>
          </p:cNvSpPr>
          <p:nvPr/>
        </p:nvSpPr>
        <p:spPr bwMode="auto">
          <a:xfrm>
            <a:off x="1395413" y="4897438"/>
            <a:ext cx="7937" cy="635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673" name="Line 145"/>
          <p:cNvSpPr>
            <a:spLocks noChangeShapeType="1"/>
          </p:cNvSpPr>
          <p:nvPr/>
        </p:nvSpPr>
        <p:spPr bwMode="auto">
          <a:xfrm>
            <a:off x="1401763" y="4900613"/>
            <a:ext cx="1587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74" name="Rectangle 146"/>
          <p:cNvSpPr>
            <a:spLocks noChangeArrowheads="1"/>
          </p:cNvSpPr>
          <p:nvPr/>
        </p:nvSpPr>
        <p:spPr bwMode="auto">
          <a:xfrm>
            <a:off x="1401763" y="4873625"/>
            <a:ext cx="7937" cy="26988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675" name="Line 147"/>
          <p:cNvSpPr>
            <a:spLocks noChangeShapeType="1"/>
          </p:cNvSpPr>
          <p:nvPr/>
        </p:nvSpPr>
        <p:spPr bwMode="auto">
          <a:xfrm>
            <a:off x="1401763" y="4833938"/>
            <a:ext cx="1587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76" name="Rectangle 148"/>
          <p:cNvSpPr>
            <a:spLocks noChangeArrowheads="1"/>
          </p:cNvSpPr>
          <p:nvPr/>
        </p:nvSpPr>
        <p:spPr bwMode="auto">
          <a:xfrm>
            <a:off x="1401763" y="4830763"/>
            <a:ext cx="7937" cy="3175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677" name="Line 149"/>
          <p:cNvSpPr>
            <a:spLocks noChangeShapeType="1"/>
          </p:cNvSpPr>
          <p:nvPr/>
        </p:nvSpPr>
        <p:spPr bwMode="auto">
          <a:xfrm>
            <a:off x="1403350" y="4827588"/>
            <a:ext cx="3175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78" name="Rectangle 150"/>
          <p:cNvSpPr>
            <a:spLocks noChangeArrowheads="1"/>
          </p:cNvSpPr>
          <p:nvPr/>
        </p:nvSpPr>
        <p:spPr bwMode="auto">
          <a:xfrm>
            <a:off x="1403350" y="4827588"/>
            <a:ext cx="50800" cy="6350"/>
          </a:xfrm>
          <a:prstGeom prst="rect">
            <a:avLst/>
          </a:prstGeom>
          <a:solidFill>
            <a:srgbClr val="969696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679" name="Line 151"/>
          <p:cNvSpPr>
            <a:spLocks noChangeShapeType="1"/>
          </p:cNvSpPr>
          <p:nvPr/>
        </p:nvSpPr>
        <p:spPr bwMode="auto">
          <a:xfrm>
            <a:off x="1457325" y="4800600"/>
            <a:ext cx="1588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80" name="Rectangle 152"/>
          <p:cNvSpPr>
            <a:spLocks noChangeArrowheads="1"/>
          </p:cNvSpPr>
          <p:nvPr/>
        </p:nvSpPr>
        <p:spPr bwMode="auto">
          <a:xfrm>
            <a:off x="1457325" y="4764088"/>
            <a:ext cx="7938" cy="36512"/>
          </a:xfrm>
          <a:prstGeom prst="rect">
            <a:avLst/>
          </a:prstGeom>
          <a:solidFill>
            <a:srgbClr val="969696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681" name="Line 153"/>
          <p:cNvSpPr>
            <a:spLocks noChangeShapeType="1"/>
          </p:cNvSpPr>
          <p:nvPr/>
        </p:nvSpPr>
        <p:spPr bwMode="auto">
          <a:xfrm>
            <a:off x="1509713" y="4754563"/>
            <a:ext cx="1587" cy="1587"/>
          </a:xfrm>
          <a:prstGeom prst="line">
            <a:avLst/>
          </a:prstGeom>
          <a:noFill/>
          <a:ln w="28575">
            <a:solidFill>
              <a:srgbClr val="00FE00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82" name="Rectangle 154"/>
          <p:cNvSpPr>
            <a:spLocks noChangeArrowheads="1"/>
          </p:cNvSpPr>
          <p:nvPr/>
        </p:nvSpPr>
        <p:spPr bwMode="auto">
          <a:xfrm>
            <a:off x="1509713" y="4754563"/>
            <a:ext cx="49212" cy="9525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683" name="Line 155"/>
          <p:cNvSpPr>
            <a:spLocks noChangeShapeType="1"/>
          </p:cNvSpPr>
          <p:nvPr/>
        </p:nvSpPr>
        <p:spPr bwMode="auto">
          <a:xfrm>
            <a:off x="1606550" y="4757738"/>
            <a:ext cx="1588" cy="1587"/>
          </a:xfrm>
          <a:prstGeom prst="line">
            <a:avLst/>
          </a:prstGeom>
          <a:noFill/>
          <a:ln w="28575">
            <a:solidFill>
              <a:srgbClr val="00FE00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84" name="Rectangle 156"/>
          <p:cNvSpPr>
            <a:spLocks noChangeArrowheads="1"/>
          </p:cNvSpPr>
          <p:nvPr/>
        </p:nvSpPr>
        <p:spPr bwMode="auto">
          <a:xfrm>
            <a:off x="1606550" y="4721225"/>
            <a:ext cx="7938" cy="36513"/>
          </a:xfrm>
          <a:prstGeom prst="rect">
            <a:avLst/>
          </a:prstGeom>
          <a:solidFill>
            <a:srgbClr val="969696"/>
          </a:solid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685" name="Line 157"/>
          <p:cNvSpPr>
            <a:spLocks noChangeShapeType="1"/>
          </p:cNvSpPr>
          <p:nvPr/>
        </p:nvSpPr>
        <p:spPr bwMode="auto">
          <a:xfrm>
            <a:off x="1606550" y="4681538"/>
            <a:ext cx="1588" cy="1587"/>
          </a:xfrm>
          <a:prstGeom prst="line">
            <a:avLst/>
          </a:prstGeom>
          <a:noFill/>
          <a:ln w="28575">
            <a:solidFill>
              <a:srgbClr val="00FE00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86" name="Rectangle 158"/>
          <p:cNvSpPr>
            <a:spLocks noChangeArrowheads="1"/>
          </p:cNvSpPr>
          <p:nvPr/>
        </p:nvSpPr>
        <p:spPr bwMode="auto">
          <a:xfrm>
            <a:off x="1606550" y="4681538"/>
            <a:ext cx="7938" cy="1587"/>
          </a:xfrm>
          <a:prstGeom prst="rect">
            <a:avLst/>
          </a:prstGeom>
          <a:solidFill>
            <a:srgbClr val="00FE00"/>
          </a:solidFill>
          <a:ln w="28575">
            <a:solidFill>
              <a:srgbClr val="00FE00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687" name="Line 159"/>
          <p:cNvSpPr>
            <a:spLocks noChangeShapeType="1"/>
          </p:cNvSpPr>
          <p:nvPr/>
        </p:nvSpPr>
        <p:spPr bwMode="auto">
          <a:xfrm>
            <a:off x="1609725" y="4679950"/>
            <a:ext cx="3175" cy="1588"/>
          </a:xfrm>
          <a:prstGeom prst="line">
            <a:avLst/>
          </a:prstGeom>
          <a:noFill/>
          <a:ln w="28575">
            <a:solidFill>
              <a:srgbClr val="00FE00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88" name="Rectangle 160"/>
          <p:cNvSpPr>
            <a:spLocks noChangeArrowheads="1"/>
          </p:cNvSpPr>
          <p:nvPr/>
        </p:nvSpPr>
        <p:spPr bwMode="auto">
          <a:xfrm>
            <a:off x="1609725" y="4679950"/>
            <a:ext cx="55563" cy="635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689" name="Line 161"/>
          <p:cNvSpPr>
            <a:spLocks noChangeShapeType="1"/>
          </p:cNvSpPr>
          <p:nvPr/>
        </p:nvSpPr>
        <p:spPr bwMode="auto">
          <a:xfrm>
            <a:off x="1684338" y="4664075"/>
            <a:ext cx="3175" cy="1588"/>
          </a:xfrm>
          <a:prstGeom prst="line">
            <a:avLst/>
          </a:prstGeom>
          <a:noFill/>
          <a:ln w="28575">
            <a:solidFill>
              <a:srgbClr val="00FE00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90" name="Rectangle 162"/>
          <p:cNvSpPr>
            <a:spLocks noChangeArrowheads="1"/>
          </p:cNvSpPr>
          <p:nvPr/>
        </p:nvSpPr>
        <p:spPr bwMode="auto">
          <a:xfrm>
            <a:off x="1684338" y="4625975"/>
            <a:ext cx="9525" cy="38100"/>
          </a:xfrm>
          <a:prstGeom prst="rect">
            <a:avLst/>
          </a:prstGeom>
          <a:solidFill>
            <a:srgbClr val="969696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691" name="Line 163"/>
          <p:cNvSpPr>
            <a:spLocks noChangeShapeType="1"/>
          </p:cNvSpPr>
          <p:nvPr/>
        </p:nvSpPr>
        <p:spPr bwMode="auto">
          <a:xfrm>
            <a:off x="1714500" y="4603750"/>
            <a:ext cx="3175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92" name="Rectangle 164"/>
          <p:cNvSpPr>
            <a:spLocks noChangeArrowheads="1"/>
          </p:cNvSpPr>
          <p:nvPr/>
        </p:nvSpPr>
        <p:spPr bwMode="auto">
          <a:xfrm>
            <a:off x="1714500" y="4603750"/>
            <a:ext cx="30163" cy="6350"/>
          </a:xfrm>
          <a:prstGeom prst="rect">
            <a:avLst/>
          </a:prstGeom>
          <a:solidFill>
            <a:srgbClr val="969696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693" name="Line 165"/>
          <p:cNvSpPr>
            <a:spLocks noChangeShapeType="1"/>
          </p:cNvSpPr>
          <p:nvPr/>
        </p:nvSpPr>
        <p:spPr bwMode="auto">
          <a:xfrm>
            <a:off x="1739900" y="4606925"/>
            <a:ext cx="1588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94" name="Rectangle 166"/>
          <p:cNvSpPr>
            <a:spLocks noChangeArrowheads="1"/>
          </p:cNvSpPr>
          <p:nvPr/>
        </p:nvSpPr>
        <p:spPr bwMode="auto">
          <a:xfrm>
            <a:off x="1739900" y="4591050"/>
            <a:ext cx="7938" cy="15875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695" name="Line 167"/>
          <p:cNvSpPr>
            <a:spLocks noChangeShapeType="1"/>
          </p:cNvSpPr>
          <p:nvPr/>
        </p:nvSpPr>
        <p:spPr bwMode="auto">
          <a:xfrm>
            <a:off x="1739900" y="4554538"/>
            <a:ext cx="1588" cy="3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96" name="Rectangle 168"/>
          <p:cNvSpPr>
            <a:spLocks noChangeArrowheads="1"/>
          </p:cNvSpPr>
          <p:nvPr/>
        </p:nvSpPr>
        <p:spPr bwMode="auto">
          <a:xfrm>
            <a:off x="1739900" y="4529138"/>
            <a:ext cx="7938" cy="2540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697" name="Line 169"/>
          <p:cNvSpPr>
            <a:spLocks noChangeShapeType="1"/>
          </p:cNvSpPr>
          <p:nvPr/>
        </p:nvSpPr>
        <p:spPr bwMode="auto">
          <a:xfrm>
            <a:off x="1746250" y="4527550"/>
            <a:ext cx="1588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698" name="Rectangle 170"/>
          <p:cNvSpPr>
            <a:spLocks noChangeArrowheads="1"/>
          </p:cNvSpPr>
          <p:nvPr/>
        </p:nvSpPr>
        <p:spPr bwMode="auto">
          <a:xfrm>
            <a:off x="1744663" y="4527550"/>
            <a:ext cx="14287" cy="6350"/>
          </a:xfrm>
          <a:prstGeom prst="rect">
            <a:avLst/>
          </a:prstGeom>
          <a:solidFill>
            <a:srgbClr val="969696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699" name="Line 171"/>
          <p:cNvSpPr>
            <a:spLocks noChangeShapeType="1"/>
          </p:cNvSpPr>
          <p:nvPr/>
        </p:nvSpPr>
        <p:spPr bwMode="auto">
          <a:xfrm>
            <a:off x="1812925" y="4527550"/>
            <a:ext cx="1588" cy="1588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00" name="Rectangle 172"/>
          <p:cNvSpPr>
            <a:spLocks noChangeArrowheads="1"/>
          </p:cNvSpPr>
          <p:nvPr/>
        </p:nvSpPr>
        <p:spPr bwMode="auto">
          <a:xfrm>
            <a:off x="1812925" y="4527550"/>
            <a:ext cx="11113" cy="6350"/>
          </a:xfrm>
          <a:prstGeom prst="rect">
            <a:avLst/>
          </a:prstGeom>
          <a:solidFill>
            <a:srgbClr val="00FE00"/>
          </a:solidFill>
          <a:ln w="28575">
            <a:solidFill>
              <a:srgbClr val="00FF99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01" name="Line 173"/>
          <p:cNvSpPr>
            <a:spLocks noChangeShapeType="1"/>
          </p:cNvSpPr>
          <p:nvPr/>
        </p:nvSpPr>
        <p:spPr bwMode="auto">
          <a:xfrm>
            <a:off x="1817688" y="4529138"/>
            <a:ext cx="3175" cy="1587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02" name="Rectangle 174"/>
          <p:cNvSpPr>
            <a:spLocks noChangeArrowheads="1"/>
          </p:cNvSpPr>
          <p:nvPr/>
        </p:nvSpPr>
        <p:spPr bwMode="auto">
          <a:xfrm>
            <a:off x="1817688" y="4502150"/>
            <a:ext cx="9525" cy="26988"/>
          </a:xfrm>
          <a:prstGeom prst="rect">
            <a:avLst/>
          </a:prstGeom>
          <a:solidFill>
            <a:srgbClr val="969696"/>
          </a:solid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03" name="Line 175"/>
          <p:cNvSpPr>
            <a:spLocks noChangeShapeType="1"/>
          </p:cNvSpPr>
          <p:nvPr/>
        </p:nvSpPr>
        <p:spPr bwMode="auto">
          <a:xfrm>
            <a:off x="1817688" y="4465638"/>
            <a:ext cx="3175" cy="3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04" name="Rectangle 176"/>
          <p:cNvSpPr>
            <a:spLocks noChangeArrowheads="1"/>
          </p:cNvSpPr>
          <p:nvPr/>
        </p:nvSpPr>
        <p:spPr bwMode="auto">
          <a:xfrm>
            <a:off x="1817688" y="4449763"/>
            <a:ext cx="9525" cy="15875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05" name="Line 177"/>
          <p:cNvSpPr>
            <a:spLocks noChangeShapeType="1"/>
          </p:cNvSpPr>
          <p:nvPr/>
        </p:nvSpPr>
        <p:spPr bwMode="auto">
          <a:xfrm>
            <a:off x="1824038" y="4446588"/>
            <a:ext cx="1587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06" name="Rectangle 178"/>
          <p:cNvSpPr>
            <a:spLocks noChangeArrowheads="1"/>
          </p:cNvSpPr>
          <p:nvPr/>
        </p:nvSpPr>
        <p:spPr bwMode="auto">
          <a:xfrm>
            <a:off x="1824038" y="4446588"/>
            <a:ext cx="15875" cy="7937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07" name="Line 179"/>
          <p:cNvSpPr>
            <a:spLocks noChangeShapeType="1"/>
          </p:cNvSpPr>
          <p:nvPr/>
        </p:nvSpPr>
        <p:spPr bwMode="auto">
          <a:xfrm>
            <a:off x="1836738" y="4449763"/>
            <a:ext cx="1587" cy="3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08" name="Rectangle 180"/>
          <p:cNvSpPr>
            <a:spLocks noChangeArrowheads="1"/>
          </p:cNvSpPr>
          <p:nvPr/>
        </p:nvSpPr>
        <p:spPr bwMode="auto">
          <a:xfrm>
            <a:off x="1836738" y="4438650"/>
            <a:ext cx="6350" cy="11113"/>
          </a:xfrm>
          <a:prstGeom prst="rect">
            <a:avLst/>
          </a:prstGeom>
          <a:solidFill>
            <a:srgbClr val="969696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09" name="Line 181"/>
          <p:cNvSpPr>
            <a:spLocks noChangeShapeType="1"/>
          </p:cNvSpPr>
          <p:nvPr/>
        </p:nvSpPr>
        <p:spPr bwMode="auto">
          <a:xfrm>
            <a:off x="1836738" y="4400550"/>
            <a:ext cx="1587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10" name="Rectangle 182"/>
          <p:cNvSpPr>
            <a:spLocks noChangeArrowheads="1"/>
          </p:cNvSpPr>
          <p:nvPr/>
        </p:nvSpPr>
        <p:spPr bwMode="auto">
          <a:xfrm>
            <a:off x="1836738" y="4370388"/>
            <a:ext cx="6350" cy="30162"/>
          </a:xfrm>
          <a:prstGeom prst="rect">
            <a:avLst/>
          </a:prstGeom>
          <a:solidFill>
            <a:srgbClr val="969696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11" name="Line 183"/>
          <p:cNvSpPr>
            <a:spLocks noChangeShapeType="1"/>
          </p:cNvSpPr>
          <p:nvPr/>
        </p:nvSpPr>
        <p:spPr bwMode="auto">
          <a:xfrm>
            <a:off x="1839913" y="4368800"/>
            <a:ext cx="1587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12" name="Rectangle 184"/>
          <p:cNvSpPr>
            <a:spLocks noChangeArrowheads="1"/>
          </p:cNvSpPr>
          <p:nvPr/>
        </p:nvSpPr>
        <p:spPr bwMode="auto">
          <a:xfrm>
            <a:off x="1839913" y="4368800"/>
            <a:ext cx="6350" cy="6350"/>
          </a:xfrm>
          <a:prstGeom prst="rect">
            <a:avLst/>
          </a:prstGeom>
          <a:solidFill>
            <a:srgbClr val="969696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13" name="Line 185"/>
          <p:cNvSpPr>
            <a:spLocks noChangeShapeType="1"/>
          </p:cNvSpPr>
          <p:nvPr/>
        </p:nvSpPr>
        <p:spPr bwMode="auto">
          <a:xfrm>
            <a:off x="1843088" y="4370388"/>
            <a:ext cx="1587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14" name="Rectangle 186"/>
          <p:cNvSpPr>
            <a:spLocks noChangeArrowheads="1"/>
          </p:cNvSpPr>
          <p:nvPr/>
        </p:nvSpPr>
        <p:spPr bwMode="auto">
          <a:xfrm>
            <a:off x="1843088" y="4370388"/>
            <a:ext cx="7937" cy="1587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15" name="Line 187"/>
          <p:cNvSpPr>
            <a:spLocks noChangeShapeType="1"/>
          </p:cNvSpPr>
          <p:nvPr/>
        </p:nvSpPr>
        <p:spPr bwMode="auto">
          <a:xfrm>
            <a:off x="1843088" y="4330700"/>
            <a:ext cx="1587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16" name="Rectangle 188"/>
          <p:cNvSpPr>
            <a:spLocks noChangeArrowheads="1"/>
          </p:cNvSpPr>
          <p:nvPr/>
        </p:nvSpPr>
        <p:spPr bwMode="auto">
          <a:xfrm>
            <a:off x="1843088" y="4294188"/>
            <a:ext cx="7937" cy="36512"/>
          </a:xfrm>
          <a:prstGeom prst="rect">
            <a:avLst/>
          </a:prstGeom>
          <a:solidFill>
            <a:srgbClr val="969696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17" name="Line 189"/>
          <p:cNvSpPr>
            <a:spLocks noChangeShapeType="1"/>
          </p:cNvSpPr>
          <p:nvPr/>
        </p:nvSpPr>
        <p:spPr bwMode="auto">
          <a:xfrm>
            <a:off x="1843088" y="4256088"/>
            <a:ext cx="1587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18" name="Rectangle 190"/>
          <p:cNvSpPr>
            <a:spLocks noChangeArrowheads="1"/>
          </p:cNvSpPr>
          <p:nvPr/>
        </p:nvSpPr>
        <p:spPr bwMode="auto">
          <a:xfrm>
            <a:off x="1843088" y="4221163"/>
            <a:ext cx="7937" cy="34925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19" name="Line 191"/>
          <p:cNvSpPr>
            <a:spLocks noChangeShapeType="1"/>
          </p:cNvSpPr>
          <p:nvPr/>
        </p:nvSpPr>
        <p:spPr bwMode="auto">
          <a:xfrm>
            <a:off x="1892300" y="4210050"/>
            <a:ext cx="3175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20" name="Rectangle 192"/>
          <p:cNvSpPr>
            <a:spLocks noChangeArrowheads="1"/>
          </p:cNvSpPr>
          <p:nvPr/>
        </p:nvSpPr>
        <p:spPr bwMode="auto">
          <a:xfrm>
            <a:off x="1892300" y="4210050"/>
            <a:ext cx="50800" cy="7938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21" name="Line 193"/>
          <p:cNvSpPr>
            <a:spLocks noChangeShapeType="1"/>
          </p:cNvSpPr>
          <p:nvPr/>
        </p:nvSpPr>
        <p:spPr bwMode="auto">
          <a:xfrm>
            <a:off x="1954213" y="4189413"/>
            <a:ext cx="1587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22" name="Rectangle 194"/>
          <p:cNvSpPr>
            <a:spLocks noChangeArrowheads="1"/>
          </p:cNvSpPr>
          <p:nvPr/>
        </p:nvSpPr>
        <p:spPr bwMode="auto">
          <a:xfrm>
            <a:off x="1954213" y="4151313"/>
            <a:ext cx="7937" cy="3810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23" name="Line 195"/>
          <p:cNvSpPr>
            <a:spLocks noChangeShapeType="1"/>
          </p:cNvSpPr>
          <p:nvPr/>
        </p:nvSpPr>
        <p:spPr bwMode="auto">
          <a:xfrm>
            <a:off x="1985963" y="4129088"/>
            <a:ext cx="1587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24" name="Rectangle 196"/>
          <p:cNvSpPr>
            <a:spLocks noChangeArrowheads="1"/>
          </p:cNvSpPr>
          <p:nvPr/>
        </p:nvSpPr>
        <p:spPr bwMode="auto">
          <a:xfrm>
            <a:off x="1985963" y="4129088"/>
            <a:ext cx="49212" cy="635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25" name="Line 197"/>
          <p:cNvSpPr>
            <a:spLocks noChangeShapeType="1"/>
          </p:cNvSpPr>
          <p:nvPr/>
        </p:nvSpPr>
        <p:spPr bwMode="auto">
          <a:xfrm>
            <a:off x="2089150" y="4129088"/>
            <a:ext cx="1588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26" name="Rectangle 198"/>
          <p:cNvSpPr>
            <a:spLocks noChangeArrowheads="1"/>
          </p:cNvSpPr>
          <p:nvPr/>
        </p:nvSpPr>
        <p:spPr bwMode="auto">
          <a:xfrm>
            <a:off x="2089150" y="4129088"/>
            <a:ext cx="9525" cy="635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27" name="Line 199"/>
          <p:cNvSpPr>
            <a:spLocks noChangeShapeType="1"/>
          </p:cNvSpPr>
          <p:nvPr/>
        </p:nvSpPr>
        <p:spPr bwMode="auto">
          <a:xfrm>
            <a:off x="2095500" y="4132263"/>
            <a:ext cx="158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28" name="Rectangle 200"/>
          <p:cNvSpPr>
            <a:spLocks noChangeArrowheads="1"/>
          </p:cNvSpPr>
          <p:nvPr/>
        </p:nvSpPr>
        <p:spPr bwMode="auto">
          <a:xfrm>
            <a:off x="2095500" y="4105275"/>
            <a:ext cx="7938" cy="26988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29" name="Line 201"/>
          <p:cNvSpPr>
            <a:spLocks noChangeShapeType="1"/>
          </p:cNvSpPr>
          <p:nvPr/>
        </p:nvSpPr>
        <p:spPr bwMode="auto">
          <a:xfrm>
            <a:off x="2095500" y="4070350"/>
            <a:ext cx="1588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30" name="Rectangle 202"/>
          <p:cNvSpPr>
            <a:spLocks noChangeArrowheads="1"/>
          </p:cNvSpPr>
          <p:nvPr/>
        </p:nvSpPr>
        <p:spPr bwMode="auto">
          <a:xfrm>
            <a:off x="2095500" y="4049713"/>
            <a:ext cx="7938" cy="20637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31" name="Line 203"/>
          <p:cNvSpPr>
            <a:spLocks noChangeShapeType="1"/>
          </p:cNvSpPr>
          <p:nvPr/>
        </p:nvSpPr>
        <p:spPr bwMode="auto">
          <a:xfrm>
            <a:off x="2098675" y="4046538"/>
            <a:ext cx="1588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32" name="Rectangle 204"/>
          <p:cNvSpPr>
            <a:spLocks noChangeArrowheads="1"/>
          </p:cNvSpPr>
          <p:nvPr/>
        </p:nvSpPr>
        <p:spPr bwMode="auto">
          <a:xfrm>
            <a:off x="2098675" y="4046538"/>
            <a:ext cx="30163" cy="9525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33" name="Line 205"/>
          <p:cNvSpPr>
            <a:spLocks noChangeShapeType="1"/>
          </p:cNvSpPr>
          <p:nvPr/>
        </p:nvSpPr>
        <p:spPr bwMode="auto">
          <a:xfrm>
            <a:off x="2181225" y="4046538"/>
            <a:ext cx="1588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34" name="Rectangle 206"/>
          <p:cNvSpPr>
            <a:spLocks noChangeArrowheads="1"/>
          </p:cNvSpPr>
          <p:nvPr/>
        </p:nvSpPr>
        <p:spPr bwMode="auto">
          <a:xfrm>
            <a:off x="2181225" y="4046538"/>
            <a:ext cx="49213" cy="9525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35" name="Line 207"/>
          <p:cNvSpPr>
            <a:spLocks noChangeShapeType="1"/>
          </p:cNvSpPr>
          <p:nvPr/>
        </p:nvSpPr>
        <p:spPr bwMode="auto">
          <a:xfrm>
            <a:off x="2281238" y="4046538"/>
            <a:ext cx="1587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36" name="Rectangle 208"/>
          <p:cNvSpPr>
            <a:spLocks noChangeArrowheads="1"/>
          </p:cNvSpPr>
          <p:nvPr/>
        </p:nvSpPr>
        <p:spPr bwMode="auto">
          <a:xfrm>
            <a:off x="2281238" y="4046538"/>
            <a:ext cx="50800" cy="9525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37" name="Line 209"/>
          <p:cNvSpPr>
            <a:spLocks noChangeShapeType="1"/>
          </p:cNvSpPr>
          <p:nvPr/>
        </p:nvSpPr>
        <p:spPr bwMode="auto">
          <a:xfrm>
            <a:off x="2371725" y="4044950"/>
            <a:ext cx="1588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38" name="Rectangle 210"/>
          <p:cNvSpPr>
            <a:spLocks noChangeArrowheads="1"/>
          </p:cNvSpPr>
          <p:nvPr/>
        </p:nvSpPr>
        <p:spPr bwMode="auto">
          <a:xfrm>
            <a:off x="2371725" y="4010025"/>
            <a:ext cx="6350" cy="34925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39" name="Line 211"/>
          <p:cNvSpPr>
            <a:spLocks noChangeShapeType="1"/>
          </p:cNvSpPr>
          <p:nvPr/>
        </p:nvSpPr>
        <p:spPr bwMode="auto">
          <a:xfrm>
            <a:off x="2371725" y="3971925"/>
            <a:ext cx="1588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40" name="Rectangle 212"/>
          <p:cNvSpPr>
            <a:spLocks noChangeArrowheads="1"/>
          </p:cNvSpPr>
          <p:nvPr/>
        </p:nvSpPr>
        <p:spPr bwMode="auto">
          <a:xfrm>
            <a:off x="2371725" y="3967163"/>
            <a:ext cx="6350" cy="4762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41" name="Line 213"/>
          <p:cNvSpPr>
            <a:spLocks noChangeShapeType="1"/>
          </p:cNvSpPr>
          <p:nvPr/>
        </p:nvSpPr>
        <p:spPr bwMode="auto">
          <a:xfrm>
            <a:off x="2374900" y="3963988"/>
            <a:ext cx="1588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42" name="Rectangle 214"/>
          <p:cNvSpPr>
            <a:spLocks noChangeArrowheads="1"/>
          </p:cNvSpPr>
          <p:nvPr/>
        </p:nvSpPr>
        <p:spPr bwMode="auto">
          <a:xfrm>
            <a:off x="2374900" y="3963988"/>
            <a:ext cx="50800" cy="635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43" name="Line 215"/>
          <p:cNvSpPr>
            <a:spLocks noChangeShapeType="1"/>
          </p:cNvSpPr>
          <p:nvPr/>
        </p:nvSpPr>
        <p:spPr bwMode="auto">
          <a:xfrm>
            <a:off x="2476500" y="3963988"/>
            <a:ext cx="1588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44" name="Rectangle 216"/>
          <p:cNvSpPr>
            <a:spLocks noChangeArrowheads="1"/>
          </p:cNvSpPr>
          <p:nvPr/>
        </p:nvSpPr>
        <p:spPr bwMode="auto">
          <a:xfrm>
            <a:off x="2476500" y="3963988"/>
            <a:ext cx="49213" cy="635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45" name="Line 217"/>
          <p:cNvSpPr>
            <a:spLocks noChangeShapeType="1"/>
          </p:cNvSpPr>
          <p:nvPr/>
        </p:nvSpPr>
        <p:spPr bwMode="auto">
          <a:xfrm>
            <a:off x="2579688" y="3963988"/>
            <a:ext cx="1587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46" name="Rectangle 218"/>
          <p:cNvSpPr>
            <a:spLocks noChangeArrowheads="1"/>
          </p:cNvSpPr>
          <p:nvPr/>
        </p:nvSpPr>
        <p:spPr bwMode="auto">
          <a:xfrm>
            <a:off x="2579688" y="3963988"/>
            <a:ext cx="23812" cy="635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47" name="Line 219"/>
          <p:cNvSpPr>
            <a:spLocks noChangeShapeType="1"/>
          </p:cNvSpPr>
          <p:nvPr/>
        </p:nvSpPr>
        <p:spPr bwMode="auto">
          <a:xfrm>
            <a:off x="2600325" y="3967163"/>
            <a:ext cx="1588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48" name="Rectangle 220"/>
          <p:cNvSpPr>
            <a:spLocks noChangeArrowheads="1"/>
          </p:cNvSpPr>
          <p:nvPr/>
        </p:nvSpPr>
        <p:spPr bwMode="auto">
          <a:xfrm>
            <a:off x="2600325" y="3949700"/>
            <a:ext cx="7938" cy="17463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49" name="Line 221"/>
          <p:cNvSpPr>
            <a:spLocks noChangeShapeType="1"/>
          </p:cNvSpPr>
          <p:nvPr/>
        </p:nvSpPr>
        <p:spPr bwMode="auto">
          <a:xfrm>
            <a:off x="2600325" y="3913188"/>
            <a:ext cx="1588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50" name="Rectangle 222"/>
          <p:cNvSpPr>
            <a:spLocks noChangeArrowheads="1"/>
          </p:cNvSpPr>
          <p:nvPr/>
        </p:nvSpPr>
        <p:spPr bwMode="auto">
          <a:xfrm>
            <a:off x="2600325" y="3881438"/>
            <a:ext cx="7938" cy="3175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51" name="Line 223"/>
          <p:cNvSpPr>
            <a:spLocks noChangeShapeType="1"/>
          </p:cNvSpPr>
          <p:nvPr/>
        </p:nvSpPr>
        <p:spPr bwMode="auto">
          <a:xfrm>
            <a:off x="2603500" y="3876675"/>
            <a:ext cx="3175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52" name="Rectangle 224"/>
          <p:cNvSpPr>
            <a:spLocks noChangeArrowheads="1"/>
          </p:cNvSpPr>
          <p:nvPr/>
        </p:nvSpPr>
        <p:spPr bwMode="auto">
          <a:xfrm>
            <a:off x="2603500" y="3876675"/>
            <a:ext cx="7938" cy="635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53" name="Line 225"/>
          <p:cNvSpPr>
            <a:spLocks noChangeShapeType="1"/>
          </p:cNvSpPr>
          <p:nvPr/>
        </p:nvSpPr>
        <p:spPr bwMode="auto">
          <a:xfrm>
            <a:off x="2662238" y="3876675"/>
            <a:ext cx="1587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54" name="Rectangle 226"/>
          <p:cNvSpPr>
            <a:spLocks noChangeArrowheads="1"/>
          </p:cNvSpPr>
          <p:nvPr/>
        </p:nvSpPr>
        <p:spPr bwMode="auto">
          <a:xfrm>
            <a:off x="2662238" y="3876675"/>
            <a:ext cx="50800" cy="635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55" name="Line 227"/>
          <p:cNvSpPr>
            <a:spLocks noChangeShapeType="1"/>
          </p:cNvSpPr>
          <p:nvPr/>
        </p:nvSpPr>
        <p:spPr bwMode="auto">
          <a:xfrm>
            <a:off x="2728913" y="3857625"/>
            <a:ext cx="158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56" name="Rectangle 228"/>
          <p:cNvSpPr>
            <a:spLocks noChangeArrowheads="1"/>
          </p:cNvSpPr>
          <p:nvPr/>
        </p:nvSpPr>
        <p:spPr bwMode="auto">
          <a:xfrm>
            <a:off x="2728913" y="3821113"/>
            <a:ext cx="4762" cy="36512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57" name="Line 229"/>
          <p:cNvSpPr>
            <a:spLocks noChangeShapeType="1"/>
          </p:cNvSpPr>
          <p:nvPr/>
        </p:nvSpPr>
        <p:spPr bwMode="auto">
          <a:xfrm>
            <a:off x="2744788" y="3789363"/>
            <a:ext cx="1587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58" name="Rectangle 230"/>
          <p:cNvSpPr>
            <a:spLocks noChangeArrowheads="1"/>
          </p:cNvSpPr>
          <p:nvPr/>
        </p:nvSpPr>
        <p:spPr bwMode="auto">
          <a:xfrm>
            <a:off x="2744788" y="3789363"/>
            <a:ext cx="50800" cy="635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59" name="Line 231"/>
          <p:cNvSpPr>
            <a:spLocks noChangeShapeType="1"/>
          </p:cNvSpPr>
          <p:nvPr/>
        </p:nvSpPr>
        <p:spPr bwMode="auto">
          <a:xfrm>
            <a:off x="2846388" y="3789363"/>
            <a:ext cx="1587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60" name="Rectangle 232"/>
          <p:cNvSpPr>
            <a:spLocks noChangeArrowheads="1"/>
          </p:cNvSpPr>
          <p:nvPr/>
        </p:nvSpPr>
        <p:spPr bwMode="auto">
          <a:xfrm>
            <a:off x="2846388" y="3789363"/>
            <a:ext cx="49212" cy="635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61" name="Line 233"/>
          <p:cNvSpPr>
            <a:spLocks noChangeShapeType="1"/>
          </p:cNvSpPr>
          <p:nvPr/>
        </p:nvSpPr>
        <p:spPr bwMode="auto">
          <a:xfrm>
            <a:off x="2947988" y="3789363"/>
            <a:ext cx="0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62" name="Rectangle 234"/>
          <p:cNvSpPr>
            <a:spLocks noChangeArrowheads="1"/>
          </p:cNvSpPr>
          <p:nvPr/>
        </p:nvSpPr>
        <p:spPr bwMode="auto">
          <a:xfrm>
            <a:off x="2947988" y="3789363"/>
            <a:ext cx="50800" cy="635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63" name="Line 235"/>
          <p:cNvSpPr>
            <a:spLocks noChangeShapeType="1"/>
          </p:cNvSpPr>
          <p:nvPr/>
        </p:nvSpPr>
        <p:spPr bwMode="auto">
          <a:xfrm>
            <a:off x="3048000" y="3789363"/>
            <a:ext cx="1588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64" name="Rectangle 236"/>
          <p:cNvSpPr>
            <a:spLocks noChangeArrowheads="1"/>
          </p:cNvSpPr>
          <p:nvPr/>
        </p:nvSpPr>
        <p:spPr bwMode="auto">
          <a:xfrm>
            <a:off x="3048000" y="3789363"/>
            <a:ext cx="52388" cy="635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65" name="Line 237"/>
          <p:cNvSpPr>
            <a:spLocks noChangeShapeType="1"/>
          </p:cNvSpPr>
          <p:nvPr/>
        </p:nvSpPr>
        <p:spPr bwMode="auto">
          <a:xfrm>
            <a:off x="3151188" y="3789363"/>
            <a:ext cx="1587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66" name="Rectangle 238"/>
          <p:cNvSpPr>
            <a:spLocks noChangeArrowheads="1"/>
          </p:cNvSpPr>
          <p:nvPr/>
        </p:nvSpPr>
        <p:spPr bwMode="auto">
          <a:xfrm>
            <a:off x="3151188" y="3789363"/>
            <a:ext cx="50800" cy="635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67" name="Line 239"/>
          <p:cNvSpPr>
            <a:spLocks noChangeShapeType="1"/>
          </p:cNvSpPr>
          <p:nvPr/>
        </p:nvSpPr>
        <p:spPr bwMode="auto">
          <a:xfrm>
            <a:off x="3252788" y="3789363"/>
            <a:ext cx="0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68" name="Rectangle 240"/>
          <p:cNvSpPr>
            <a:spLocks noChangeArrowheads="1"/>
          </p:cNvSpPr>
          <p:nvPr/>
        </p:nvSpPr>
        <p:spPr bwMode="auto">
          <a:xfrm>
            <a:off x="3252788" y="3789363"/>
            <a:ext cx="30162" cy="635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69" name="Line 241"/>
          <p:cNvSpPr>
            <a:spLocks noChangeShapeType="1"/>
          </p:cNvSpPr>
          <p:nvPr/>
        </p:nvSpPr>
        <p:spPr bwMode="auto">
          <a:xfrm>
            <a:off x="3279775" y="3792538"/>
            <a:ext cx="1588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70" name="Rectangle 242"/>
          <p:cNvSpPr>
            <a:spLocks noChangeArrowheads="1"/>
          </p:cNvSpPr>
          <p:nvPr/>
        </p:nvSpPr>
        <p:spPr bwMode="auto">
          <a:xfrm>
            <a:off x="3279775" y="3778250"/>
            <a:ext cx="6350" cy="14288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71" name="Line 243"/>
          <p:cNvSpPr>
            <a:spLocks noChangeShapeType="1"/>
          </p:cNvSpPr>
          <p:nvPr/>
        </p:nvSpPr>
        <p:spPr bwMode="auto">
          <a:xfrm>
            <a:off x="3279775" y="3741738"/>
            <a:ext cx="1588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72" name="Rectangle 244"/>
          <p:cNvSpPr>
            <a:spLocks noChangeArrowheads="1"/>
          </p:cNvSpPr>
          <p:nvPr/>
        </p:nvSpPr>
        <p:spPr bwMode="auto">
          <a:xfrm>
            <a:off x="3279775" y="3703638"/>
            <a:ext cx="6350" cy="3810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73" name="Line 245"/>
          <p:cNvSpPr>
            <a:spLocks noChangeShapeType="1"/>
          </p:cNvSpPr>
          <p:nvPr/>
        </p:nvSpPr>
        <p:spPr bwMode="auto">
          <a:xfrm>
            <a:off x="3294063" y="3676650"/>
            <a:ext cx="1587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74" name="Rectangle 246"/>
          <p:cNvSpPr>
            <a:spLocks noChangeArrowheads="1"/>
          </p:cNvSpPr>
          <p:nvPr/>
        </p:nvSpPr>
        <p:spPr bwMode="auto">
          <a:xfrm>
            <a:off x="3294063" y="3640138"/>
            <a:ext cx="6350" cy="36512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75" name="Line 247"/>
          <p:cNvSpPr>
            <a:spLocks noChangeShapeType="1"/>
          </p:cNvSpPr>
          <p:nvPr/>
        </p:nvSpPr>
        <p:spPr bwMode="auto">
          <a:xfrm>
            <a:off x="3311525" y="3606800"/>
            <a:ext cx="1588" cy="3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76" name="Rectangle 248"/>
          <p:cNvSpPr>
            <a:spLocks noChangeArrowheads="1"/>
          </p:cNvSpPr>
          <p:nvPr/>
        </p:nvSpPr>
        <p:spPr bwMode="auto">
          <a:xfrm>
            <a:off x="3311525" y="3606800"/>
            <a:ext cx="42863" cy="635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77" name="Line 249"/>
          <p:cNvSpPr>
            <a:spLocks noChangeShapeType="1"/>
          </p:cNvSpPr>
          <p:nvPr/>
        </p:nvSpPr>
        <p:spPr bwMode="auto">
          <a:xfrm>
            <a:off x="3349625" y="3609975"/>
            <a:ext cx="1588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78" name="Rectangle 250"/>
          <p:cNvSpPr>
            <a:spLocks noChangeArrowheads="1"/>
          </p:cNvSpPr>
          <p:nvPr/>
        </p:nvSpPr>
        <p:spPr bwMode="auto">
          <a:xfrm>
            <a:off x="3349625" y="3605213"/>
            <a:ext cx="6350" cy="4762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79" name="Line 251"/>
          <p:cNvSpPr>
            <a:spLocks noChangeShapeType="1"/>
          </p:cNvSpPr>
          <p:nvPr/>
        </p:nvSpPr>
        <p:spPr bwMode="auto">
          <a:xfrm>
            <a:off x="3349625" y="3567113"/>
            <a:ext cx="1588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80" name="Rectangle 252"/>
          <p:cNvSpPr>
            <a:spLocks noChangeArrowheads="1"/>
          </p:cNvSpPr>
          <p:nvPr/>
        </p:nvSpPr>
        <p:spPr bwMode="auto">
          <a:xfrm>
            <a:off x="3349625" y="3529013"/>
            <a:ext cx="6350" cy="3810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81" name="Line 253"/>
          <p:cNvSpPr>
            <a:spLocks noChangeShapeType="1"/>
          </p:cNvSpPr>
          <p:nvPr/>
        </p:nvSpPr>
        <p:spPr bwMode="auto">
          <a:xfrm>
            <a:off x="3392488" y="3514725"/>
            <a:ext cx="1587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82" name="Rectangle 254"/>
          <p:cNvSpPr>
            <a:spLocks noChangeArrowheads="1"/>
          </p:cNvSpPr>
          <p:nvPr/>
        </p:nvSpPr>
        <p:spPr bwMode="auto">
          <a:xfrm>
            <a:off x="3392488" y="3514725"/>
            <a:ext cx="49212" cy="7938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83" name="Line 255"/>
          <p:cNvSpPr>
            <a:spLocks noChangeShapeType="1"/>
          </p:cNvSpPr>
          <p:nvPr/>
        </p:nvSpPr>
        <p:spPr bwMode="auto">
          <a:xfrm>
            <a:off x="3494088" y="3514725"/>
            <a:ext cx="3175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84" name="Rectangle 256"/>
          <p:cNvSpPr>
            <a:spLocks noChangeArrowheads="1"/>
          </p:cNvSpPr>
          <p:nvPr/>
        </p:nvSpPr>
        <p:spPr bwMode="auto">
          <a:xfrm>
            <a:off x="3494088" y="3514725"/>
            <a:ext cx="50800" cy="7938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85" name="Line 257"/>
          <p:cNvSpPr>
            <a:spLocks noChangeShapeType="1"/>
          </p:cNvSpPr>
          <p:nvPr/>
        </p:nvSpPr>
        <p:spPr bwMode="auto">
          <a:xfrm>
            <a:off x="3594100" y="3514725"/>
            <a:ext cx="1588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86" name="Rectangle 258"/>
          <p:cNvSpPr>
            <a:spLocks noChangeArrowheads="1"/>
          </p:cNvSpPr>
          <p:nvPr/>
        </p:nvSpPr>
        <p:spPr bwMode="auto">
          <a:xfrm>
            <a:off x="3594100" y="3514725"/>
            <a:ext cx="44450" cy="7938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87" name="Line 259"/>
          <p:cNvSpPr>
            <a:spLocks noChangeShapeType="1"/>
          </p:cNvSpPr>
          <p:nvPr/>
        </p:nvSpPr>
        <p:spPr bwMode="auto">
          <a:xfrm>
            <a:off x="3633788" y="3517900"/>
            <a:ext cx="1587" cy="3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88" name="Rectangle 260"/>
          <p:cNvSpPr>
            <a:spLocks noChangeArrowheads="1"/>
          </p:cNvSpPr>
          <p:nvPr/>
        </p:nvSpPr>
        <p:spPr bwMode="auto">
          <a:xfrm>
            <a:off x="3633788" y="3513138"/>
            <a:ext cx="7937" cy="635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89" name="Line 261"/>
          <p:cNvSpPr>
            <a:spLocks noChangeShapeType="1"/>
          </p:cNvSpPr>
          <p:nvPr/>
        </p:nvSpPr>
        <p:spPr bwMode="auto">
          <a:xfrm>
            <a:off x="3633788" y="3475038"/>
            <a:ext cx="1587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90" name="Rectangle 262"/>
          <p:cNvSpPr>
            <a:spLocks noChangeArrowheads="1"/>
          </p:cNvSpPr>
          <p:nvPr/>
        </p:nvSpPr>
        <p:spPr bwMode="auto">
          <a:xfrm>
            <a:off x="3633788" y="3436938"/>
            <a:ext cx="7937" cy="3810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91" name="Line 263"/>
          <p:cNvSpPr>
            <a:spLocks noChangeShapeType="1"/>
          </p:cNvSpPr>
          <p:nvPr/>
        </p:nvSpPr>
        <p:spPr bwMode="auto">
          <a:xfrm>
            <a:off x="3676650" y="3422650"/>
            <a:ext cx="1588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92" name="Rectangle 264"/>
          <p:cNvSpPr>
            <a:spLocks noChangeArrowheads="1"/>
          </p:cNvSpPr>
          <p:nvPr/>
        </p:nvSpPr>
        <p:spPr bwMode="auto">
          <a:xfrm>
            <a:off x="3676650" y="3422650"/>
            <a:ext cx="49213" cy="9525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93" name="Line 265"/>
          <p:cNvSpPr>
            <a:spLocks noChangeShapeType="1"/>
          </p:cNvSpPr>
          <p:nvPr/>
        </p:nvSpPr>
        <p:spPr bwMode="auto">
          <a:xfrm>
            <a:off x="3778250" y="3422650"/>
            <a:ext cx="1588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94" name="Rectangle 266"/>
          <p:cNvSpPr>
            <a:spLocks noChangeArrowheads="1"/>
          </p:cNvSpPr>
          <p:nvPr/>
        </p:nvSpPr>
        <p:spPr bwMode="auto">
          <a:xfrm>
            <a:off x="3778250" y="3422650"/>
            <a:ext cx="50800" cy="9525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95" name="Line 267"/>
          <p:cNvSpPr>
            <a:spLocks noChangeShapeType="1"/>
          </p:cNvSpPr>
          <p:nvPr/>
        </p:nvSpPr>
        <p:spPr bwMode="auto">
          <a:xfrm>
            <a:off x="3878263" y="3422650"/>
            <a:ext cx="1587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96" name="Rectangle 268"/>
          <p:cNvSpPr>
            <a:spLocks noChangeArrowheads="1"/>
          </p:cNvSpPr>
          <p:nvPr/>
        </p:nvSpPr>
        <p:spPr bwMode="auto">
          <a:xfrm>
            <a:off x="3878263" y="3422650"/>
            <a:ext cx="50800" cy="9525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97" name="Line 269"/>
          <p:cNvSpPr>
            <a:spLocks noChangeShapeType="1"/>
          </p:cNvSpPr>
          <p:nvPr/>
        </p:nvSpPr>
        <p:spPr bwMode="auto">
          <a:xfrm>
            <a:off x="3981450" y="3422650"/>
            <a:ext cx="1588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798" name="Rectangle 270"/>
          <p:cNvSpPr>
            <a:spLocks noChangeArrowheads="1"/>
          </p:cNvSpPr>
          <p:nvPr/>
        </p:nvSpPr>
        <p:spPr bwMode="auto">
          <a:xfrm>
            <a:off x="3981450" y="3422650"/>
            <a:ext cx="50800" cy="9525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799" name="Line 271"/>
          <p:cNvSpPr>
            <a:spLocks noChangeShapeType="1"/>
          </p:cNvSpPr>
          <p:nvPr/>
        </p:nvSpPr>
        <p:spPr bwMode="auto">
          <a:xfrm>
            <a:off x="4081463" y="3422650"/>
            <a:ext cx="1587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00" name="Rectangle 272"/>
          <p:cNvSpPr>
            <a:spLocks noChangeArrowheads="1"/>
          </p:cNvSpPr>
          <p:nvPr/>
        </p:nvSpPr>
        <p:spPr bwMode="auto">
          <a:xfrm>
            <a:off x="4081463" y="3422650"/>
            <a:ext cx="4762" cy="9525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01" name="Line 273"/>
          <p:cNvSpPr>
            <a:spLocks noChangeShapeType="1"/>
          </p:cNvSpPr>
          <p:nvPr/>
        </p:nvSpPr>
        <p:spPr bwMode="auto">
          <a:xfrm>
            <a:off x="4083050" y="3425825"/>
            <a:ext cx="1588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02" name="Rectangle 274"/>
          <p:cNvSpPr>
            <a:spLocks noChangeArrowheads="1"/>
          </p:cNvSpPr>
          <p:nvPr/>
        </p:nvSpPr>
        <p:spPr bwMode="auto">
          <a:xfrm>
            <a:off x="4083050" y="3395663"/>
            <a:ext cx="9525" cy="30162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03" name="Line 275"/>
          <p:cNvSpPr>
            <a:spLocks noChangeShapeType="1"/>
          </p:cNvSpPr>
          <p:nvPr/>
        </p:nvSpPr>
        <p:spPr bwMode="auto">
          <a:xfrm>
            <a:off x="4083050" y="3359150"/>
            <a:ext cx="1588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04" name="Rectangle 276"/>
          <p:cNvSpPr>
            <a:spLocks noChangeArrowheads="1"/>
          </p:cNvSpPr>
          <p:nvPr/>
        </p:nvSpPr>
        <p:spPr bwMode="auto">
          <a:xfrm>
            <a:off x="4083050" y="3330575"/>
            <a:ext cx="9525" cy="28575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05" name="Line 277"/>
          <p:cNvSpPr>
            <a:spLocks noChangeShapeType="1"/>
          </p:cNvSpPr>
          <p:nvPr/>
        </p:nvSpPr>
        <p:spPr bwMode="auto">
          <a:xfrm>
            <a:off x="4086225" y="3324225"/>
            <a:ext cx="1588" cy="3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06" name="Rectangle 278"/>
          <p:cNvSpPr>
            <a:spLocks noChangeArrowheads="1"/>
          </p:cNvSpPr>
          <p:nvPr/>
        </p:nvSpPr>
        <p:spPr bwMode="auto">
          <a:xfrm>
            <a:off x="4086225" y="3324225"/>
            <a:ext cx="14288" cy="9525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07" name="Line 279"/>
          <p:cNvSpPr>
            <a:spLocks noChangeShapeType="1"/>
          </p:cNvSpPr>
          <p:nvPr/>
        </p:nvSpPr>
        <p:spPr bwMode="auto">
          <a:xfrm>
            <a:off x="4146550" y="3328988"/>
            <a:ext cx="3175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08" name="Rectangle 280"/>
          <p:cNvSpPr>
            <a:spLocks noChangeArrowheads="1"/>
          </p:cNvSpPr>
          <p:nvPr/>
        </p:nvSpPr>
        <p:spPr bwMode="auto">
          <a:xfrm>
            <a:off x="4146550" y="3290888"/>
            <a:ext cx="7938" cy="3810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09" name="Line 281"/>
          <p:cNvSpPr>
            <a:spLocks noChangeShapeType="1"/>
          </p:cNvSpPr>
          <p:nvPr/>
        </p:nvSpPr>
        <p:spPr bwMode="auto">
          <a:xfrm>
            <a:off x="4146550" y="3254375"/>
            <a:ext cx="3175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10" name="Rectangle 282"/>
          <p:cNvSpPr>
            <a:spLocks noChangeArrowheads="1"/>
          </p:cNvSpPr>
          <p:nvPr/>
        </p:nvSpPr>
        <p:spPr bwMode="auto">
          <a:xfrm>
            <a:off x="4146550" y="3233738"/>
            <a:ext cx="7938" cy="20637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11" name="Line 283"/>
          <p:cNvSpPr>
            <a:spLocks noChangeShapeType="1"/>
          </p:cNvSpPr>
          <p:nvPr/>
        </p:nvSpPr>
        <p:spPr bwMode="auto">
          <a:xfrm>
            <a:off x="4149725" y="3228975"/>
            <a:ext cx="1588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12" name="Rectangle 284"/>
          <p:cNvSpPr>
            <a:spLocks noChangeArrowheads="1"/>
          </p:cNvSpPr>
          <p:nvPr/>
        </p:nvSpPr>
        <p:spPr bwMode="auto">
          <a:xfrm>
            <a:off x="4149725" y="3228975"/>
            <a:ext cx="23813" cy="9525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13" name="Line 285"/>
          <p:cNvSpPr>
            <a:spLocks noChangeShapeType="1"/>
          </p:cNvSpPr>
          <p:nvPr/>
        </p:nvSpPr>
        <p:spPr bwMode="auto">
          <a:xfrm>
            <a:off x="4170363" y="3233738"/>
            <a:ext cx="1587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14" name="Rectangle 286"/>
          <p:cNvSpPr>
            <a:spLocks noChangeArrowheads="1"/>
          </p:cNvSpPr>
          <p:nvPr/>
        </p:nvSpPr>
        <p:spPr bwMode="auto">
          <a:xfrm>
            <a:off x="4170363" y="3232150"/>
            <a:ext cx="6350" cy="1588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15" name="Line 287"/>
          <p:cNvSpPr>
            <a:spLocks noChangeShapeType="1"/>
          </p:cNvSpPr>
          <p:nvPr/>
        </p:nvSpPr>
        <p:spPr bwMode="auto">
          <a:xfrm>
            <a:off x="4170363" y="3195638"/>
            <a:ext cx="1587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16" name="Rectangle 288"/>
          <p:cNvSpPr>
            <a:spLocks noChangeArrowheads="1"/>
          </p:cNvSpPr>
          <p:nvPr/>
        </p:nvSpPr>
        <p:spPr bwMode="auto">
          <a:xfrm>
            <a:off x="4170363" y="3157538"/>
            <a:ext cx="6350" cy="3810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17" name="Line 289"/>
          <p:cNvSpPr>
            <a:spLocks noChangeShapeType="1"/>
          </p:cNvSpPr>
          <p:nvPr/>
        </p:nvSpPr>
        <p:spPr bwMode="auto">
          <a:xfrm>
            <a:off x="4198938" y="3132138"/>
            <a:ext cx="1587" cy="3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18" name="Rectangle 290"/>
          <p:cNvSpPr>
            <a:spLocks noChangeArrowheads="1"/>
          </p:cNvSpPr>
          <p:nvPr/>
        </p:nvSpPr>
        <p:spPr bwMode="auto">
          <a:xfrm>
            <a:off x="4198938" y="3132138"/>
            <a:ext cx="50800" cy="9525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19" name="Line 291"/>
          <p:cNvSpPr>
            <a:spLocks noChangeShapeType="1"/>
          </p:cNvSpPr>
          <p:nvPr/>
        </p:nvSpPr>
        <p:spPr bwMode="auto">
          <a:xfrm>
            <a:off x="4300538" y="3132138"/>
            <a:ext cx="1587" cy="3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20" name="Rectangle 292"/>
          <p:cNvSpPr>
            <a:spLocks noChangeArrowheads="1"/>
          </p:cNvSpPr>
          <p:nvPr/>
        </p:nvSpPr>
        <p:spPr bwMode="auto">
          <a:xfrm>
            <a:off x="4300538" y="3132138"/>
            <a:ext cx="50800" cy="9525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21" name="Line 293"/>
          <p:cNvSpPr>
            <a:spLocks noChangeShapeType="1"/>
          </p:cNvSpPr>
          <p:nvPr/>
        </p:nvSpPr>
        <p:spPr bwMode="auto">
          <a:xfrm>
            <a:off x="4403725" y="3132138"/>
            <a:ext cx="1588" cy="3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22" name="Rectangle 294"/>
          <p:cNvSpPr>
            <a:spLocks noChangeArrowheads="1"/>
          </p:cNvSpPr>
          <p:nvPr/>
        </p:nvSpPr>
        <p:spPr bwMode="auto">
          <a:xfrm>
            <a:off x="4403725" y="3132138"/>
            <a:ext cx="49213" cy="9525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23" name="Line 295"/>
          <p:cNvSpPr>
            <a:spLocks noChangeShapeType="1"/>
          </p:cNvSpPr>
          <p:nvPr/>
        </p:nvSpPr>
        <p:spPr bwMode="auto">
          <a:xfrm>
            <a:off x="4505325" y="3132138"/>
            <a:ext cx="0" cy="3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24" name="Rectangle 296"/>
          <p:cNvSpPr>
            <a:spLocks noChangeArrowheads="1"/>
          </p:cNvSpPr>
          <p:nvPr/>
        </p:nvSpPr>
        <p:spPr bwMode="auto">
          <a:xfrm>
            <a:off x="4505325" y="3132138"/>
            <a:ext cx="15875" cy="9525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25" name="Line 297"/>
          <p:cNvSpPr>
            <a:spLocks noChangeShapeType="1"/>
          </p:cNvSpPr>
          <p:nvPr/>
        </p:nvSpPr>
        <p:spPr bwMode="auto">
          <a:xfrm>
            <a:off x="4519613" y="3136900"/>
            <a:ext cx="1587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26" name="Rectangle 298"/>
          <p:cNvSpPr>
            <a:spLocks noChangeArrowheads="1"/>
          </p:cNvSpPr>
          <p:nvPr/>
        </p:nvSpPr>
        <p:spPr bwMode="auto">
          <a:xfrm>
            <a:off x="4519613" y="3114675"/>
            <a:ext cx="6350" cy="22225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27" name="Line 299"/>
          <p:cNvSpPr>
            <a:spLocks noChangeShapeType="1"/>
          </p:cNvSpPr>
          <p:nvPr/>
        </p:nvSpPr>
        <p:spPr bwMode="auto">
          <a:xfrm>
            <a:off x="4519613" y="3078163"/>
            <a:ext cx="1587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28" name="Rectangle 300"/>
          <p:cNvSpPr>
            <a:spLocks noChangeArrowheads="1"/>
          </p:cNvSpPr>
          <p:nvPr/>
        </p:nvSpPr>
        <p:spPr bwMode="auto">
          <a:xfrm>
            <a:off x="4519613" y="3038475"/>
            <a:ext cx="6350" cy="39688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29" name="Line 301"/>
          <p:cNvSpPr>
            <a:spLocks noChangeShapeType="1"/>
          </p:cNvSpPr>
          <p:nvPr/>
        </p:nvSpPr>
        <p:spPr bwMode="auto">
          <a:xfrm>
            <a:off x="4575175" y="3035300"/>
            <a:ext cx="1588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30" name="Rectangle 302"/>
          <p:cNvSpPr>
            <a:spLocks noChangeArrowheads="1"/>
          </p:cNvSpPr>
          <p:nvPr/>
        </p:nvSpPr>
        <p:spPr bwMode="auto">
          <a:xfrm>
            <a:off x="4575175" y="3035300"/>
            <a:ext cx="52388" cy="635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31" name="Line 303"/>
          <p:cNvSpPr>
            <a:spLocks noChangeShapeType="1"/>
          </p:cNvSpPr>
          <p:nvPr/>
        </p:nvSpPr>
        <p:spPr bwMode="auto">
          <a:xfrm>
            <a:off x="4678363" y="3035300"/>
            <a:ext cx="1587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32" name="Rectangle 304"/>
          <p:cNvSpPr>
            <a:spLocks noChangeArrowheads="1"/>
          </p:cNvSpPr>
          <p:nvPr/>
        </p:nvSpPr>
        <p:spPr bwMode="auto">
          <a:xfrm>
            <a:off x="4678363" y="3035300"/>
            <a:ext cx="50800" cy="635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33" name="Line 305"/>
          <p:cNvSpPr>
            <a:spLocks noChangeShapeType="1"/>
          </p:cNvSpPr>
          <p:nvPr/>
        </p:nvSpPr>
        <p:spPr bwMode="auto">
          <a:xfrm>
            <a:off x="4779963" y="3035300"/>
            <a:ext cx="0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34" name="Rectangle 306"/>
          <p:cNvSpPr>
            <a:spLocks noChangeArrowheads="1"/>
          </p:cNvSpPr>
          <p:nvPr/>
        </p:nvSpPr>
        <p:spPr bwMode="auto">
          <a:xfrm>
            <a:off x="4779963" y="3035300"/>
            <a:ext cx="52387" cy="635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35" name="Line 307"/>
          <p:cNvSpPr>
            <a:spLocks noChangeShapeType="1"/>
          </p:cNvSpPr>
          <p:nvPr/>
        </p:nvSpPr>
        <p:spPr bwMode="auto">
          <a:xfrm>
            <a:off x="4840288" y="3013075"/>
            <a:ext cx="1587" cy="3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36" name="Rectangle 308"/>
          <p:cNvSpPr>
            <a:spLocks noChangeArrowheads="1"/>
          </p:cNvSpPr>
          <p:nvPr/>
        </p:nvSpPr>
        <p:spPr bwMode="auto">
          <a:xfrm>
            <a:off x="4840288" y="2976563"/>
            <a:ext cx="7937" cy="36512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37" name="Line 309"/>
          <p:cNvSpPr>
            <a:spLocks noChangeShapeType="1"/>
          </p:cNvSpPr>
          <p:nvPr/>
        </p:nvSpPr>
        <p:spPr bwMode="auto">
          <a:xfrm>
            <a:off x="4843463" y="2936875"/>
            <a:ext cx="3175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38" name="Rectangle 310"/>
          <p:cNvSpPr>
            <a:spLocks noChangeArrowheads="1"/>
          </p:cNvSpPr>
          <p:nvPr/>
        </p:nvSpPr>
        <p:spPr bwMode="auto">
          <a:xfrm>
            <a:off x="4843463" y="2936875"/>
            <a:ext cx="53975" cy="635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39" name="Line 311"/>
          <p:cNvSpPr>
            <a:spLocks noChangeShapeType="1"/>
          </p:cNvSpPr>
          <p:nvPr/>
        </p:nvSpPr>
        <p:spPr bwMode="auto">
          <a:xfrm>
            <a:off x="4921250" y="2924175"/>
            <a:ext cx="1588" cy="3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40" name="Rectangle 312"/>
          <p:cNvSpPr>
            <a:spLocks noChangeArrowheads="1"/>
          </p:cNvSpPr>
          <p:nvPr/>
        </p:nvSpPr>
        <p:spPr bwMode="auto">
          <a:xfrm>
            <a:off x="4921250" y="2887663"/>
            <a:ext cx="6350" cy="36512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41" name="Line 313"/>
          <p:cNvSpPr>
            <a:spLocks noChangeShapeType="1"/>
          </p:cNvSpPr>
          <p:nvPr/>
        </p:nvSpPr>
        <p:spPr bwMode="auto">
          <a:xfrm>
            <a:off x="4921250" y="2849563"/>
            <a:ext cx="1588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42" name="Rectangle 314"/>
          <p:cNvSpPr>
            <a:spLocks noChangeArrowheads="1"/>
          </p:cNvSpPr>
          <p:nvPr/>
        </p:nvSpPr>
        <p:spPr bwMode="auto">
          <a:xfrm>
            <a:off x="4921250" y="2841625"/>
            <a:ext cx="6350" cy="7938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43" name="Line 315"/>
          <p:cNvSpPr>
            <a:spLocks noChangeShapeType="1"/>
          </p:cNvSpPr>
          <p:nvPr/>
        </p:nvSpPr>
        <p:spPr bwMode="auto">
          <a:xfrm>
            <a:off x="4924425" y="2835275"/>
            <a:ext cx="1588" cy="3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44" name="Rectangle 316"/>
          <p:cNvSpPr>
            <a:spLocks noChangeArrowheads="1"/>
          </p:cNvSpPr>
          <p:nvPr/>
        </p:nvSpPr>
        <p:spPr bwMode="auto">
          <a:xfrm>
            <a:off x="4924425" y="2835275"/>
            <a:ext cx="42863" cy="9525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45" name="Line 317"/>
          <p:cNvSpPr>
            <a:spLocks noChangeShapeType="1"/>
          </p:cNvSpPr>
          <p:nvPr/>
        </p:nvSpPr>
        <p:spPr bwMode="auto">
          <a:xfrm>
            <a:off x="5018088" y="2835275"/>
            <a:ext cx="1587" cy="3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46" name="Rectangle 318"/>
          <p:cNvSpPr>
            <a:spLocks noChangeArrowheads="1"/>
          </p:cNvSpPr>
          <p:nvPr/>
        </p:nvSpPr>
        <p:spPr bwMode="auto">
          <a:xfrm>
            <a:off x="5018088" y="2835275"/>
            <a:ext cx="50800" cy="9525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47" name="Line 319"/>
          <p:cNvSpPr>
            <a:spLocks noChangeShapeType="1"/>
          </p:cNvSpPr>
          <p:nvPr/>
        </p:nvSpPr>
        <p:spPr bwMode="auto">
          <a:xfrm>
            <a:off x="5118100" y="2835275"/>
            <a:ext cx="1588" cy="3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48" name="Rectangle 320"/>
          <p:cNvSpPr>
            <a:spLocks noChangeArrowheads="1"/>
          </p:cNvSpPr>
          <p:nvPr/>
        </p:nvSpPr>
        <p:spPr bwMode="auto">
          <a:xfrm>
            <a:off x="5118100" y="2835275"/>
            <a:ext cx="52388" cy="9525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49" name="Line 321"/>
          <p:cNvSpPr>
            <a:spLocks noChangeShapeType="1"/>
          </p:cNvSpPr>
          <p:nvPr/>
        </p:nvSpPr>
        <p:spPr bwMode="auto">
          <a:xfrm>
            <a:off x="5221288" y="2835275"/>
            <a:ext cx="1587" cy="3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50" name="Rectangle 322"/>
          <p:cNvSpPr>
            <a:spLocks noChangeArrowheads="1"/>
          </p:cNvSpPr>
          <p:nvPr/>
        </p:nvSpPr>
        <p:spPr bwMode="auto">
          <a:xfrm>
            <a:off x="5221288" y="2835275"/>
            <a:ext cx="17462" cy="9525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51" name="Line 323"/>
          <p:cNvSpPr>
            <a:spLocks noChangeShapeType="1"/>
          </p:cNvSpPr>
          <p:nvPr/>
        </p:nvSpPr>
        <p:spPr bwMode="auto">
          <a:xfrm>
            <a:off x="5237163" y="2841625"/>
            <a:ext cx="0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52" name="Rectangle 324"/>
          <p:cNvSpPr>
            <a:spLocks noChangeArrowheads="1"/>
          </p:cNvSpPr>
          <p:nvPr/>
        </p:nvSpPr>
        <p:spPr bwMode="auto">
          <a:xfrm>
            <a:off x="5237163" y="2819400"/>
            <a:ext cx="4762" cy="22225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53" name="Line 325"/>
          <p:cNvSpPr>
            <a:spLocks noChangeShapeType="1"/>
          </p:cNvSpPr>
          <p:nvPr/>
        </p:nvSpPr>
        <p:spPr bwMode="auto">
          <a:xfrm>
            <a:off x="5237163" y="2782888"/>
            <a:ext cx="0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54" name="Rectangle 326"/>
          <p:cNvSpPr>
            <a:spLocks noChangeArrowheads="1"/>
          </p:cNvSpPr>
          <p:nvPr/>
        </p:nvSpPr>
        <p:spPr bwMode="auto">
          <a:xfrm>
            <a:off x="5237163" y="2744788"/>
            <a:ext cx="4762" cy="3810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55" name="Line 327"/>
          <p:cNvSpPr>
            <a:spLocks noChangeShapeType="1"/>
          </p:cNvSpPr>
          <p:nvPr/>
        </p:nvSpPr>
        <p:spPr bwMode="auto">
          <a:xfrm>
            <a:off x="5273675" y="2732088"/>
            <a:ext cx="3175" cy="3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56" name="Rectangle 328"/>
          <p:cNvSpPr>
            <a:spLocks noChangeArrowheads="1"/>
          </p:cNvSpPr>
          <p:nvPr/>
        </p:nvSpPr>
        <p:spPr bwMode="auto">
          <a:xfrm>
            <a:off x="5273675" y="2695575"/>
            <a:ext cx="7938" cy="36513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57" name="Line 329"/>
          <p:cNvSpPr>
            <a:spLocks noChangeShapeType="1"/>
          </p:cNvSpPr>
          <p:nvPr/>
        </p:nvSpPr>
        <p:spPr bwMode="auto">
          <a:xfrm>
            <a:off x="5273675" y="2657475"/>
            <a:ext cx="3175" cy="3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58" name="Rectangle 330"/>
          <p:cNvSpPr>
            <a:spLocks noChangeArrowheads="1"/>
          </p:cNvSpPr>
          <p:nvPr/>
        </p:nvSpPr>
        <p:spPr bwMode="auto">
          <a:xfrm>
            <a:off x="5273675" y="2638425"/>
            <a:ext cx="7938" cy="1905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59" name="Line 331"/>
          <p:cNvSpPr>
            <a:spLocks noChangeShapeType="1"/>
          </p:cNvSpPr>
          <p:nvPr/>
        </p:nvSpPr>
        <p:spPr bwMode="auto">
          <a:xfrm>
            <a:off x="5278438" y="2635250"/>
            <a:ext cx="1587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60" name="Rectangle 332"/>
          <p:cNvSpPr>
            <a:spLocks noChangeArrowheads="1"/>
          </p:cNvSpPr>
          <p:nvPr/>
        </p:nvSpPr>
        <p:spPr bwMode="auto">
          <a:xfrm>
            <a:off x="5278438" y="2635250"/>
            <a:ext cx="25400" cy="4763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61" name="Line 333"/>
          <p:cNvSpPr>
            <a:spLocks noChangeShapeType="1"/>
          </p:cNvSpPr>
          <p:nvPr/>
        </p:nvSpPr>
        <p:spPr bwMode="auto">
          <a:xfrm>
            <a:off x="5356225" y="2635250"/>
            <a:ext cx="1588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62" name="Rectangle 334"/>
          <p:cNvSpPr>
            <a:spLocks noChangeArrowheads="1"/>
          </p:cNvSpPr>
          <p:nvPr/>
        </p:nvSpPr>
        <p:spPr bwMode="auto">
          <a:xfrm>
            <a:off x="5356225" y="2635250"/>
            <a:ext cx="49213" cy="4763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63" name="Line 335"/>
          <p:cNvSpPr>
            <a:spLocks noChangeShapeType="1"/>
          </p:cNvSpPr>
          <p:nvPr/>
        </p:nvSpPr>
        <p:spPr bwMode="auto">
          <a:xfrm>
            <a:off x="5457825" y="2635250"/>
            <a:ext cx="1588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64" name="Rectangle 336"/>
          <p:cNvSpPr>
            <a:spLocks noChangeArrowheads="1"/>
          </p:cNvSpPr>
          <p:nvPr/>
        </p:nvSpPr>
        <p:spPr bwMode="auto">
          <a:xfrm>
            <a:off x="5457825" y="2635250"/>
            <a:ext cx="50800" cy="4763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65" name="Line 337"/>
          <p:cNvSpPr>
            <a:spLocks noChangeShapeType="1"/>
          </p:cNvSpPr>
          <p:nvPr/>
        </p:nvSpPr>
        <p:spPr bwMode="auto">
          <a:xfrm>
            <a:off x="5559425" y="2635250"/>
            <a:ext cx="1588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66" name="Rectangle 338"/>
          <p:cNvSpPr>
            <a:spLocks noChangeArrowheads="1"/>
          </p:cNvSpPr>
          <p:nvPr/>
        </p:nvSpPr>
        <p:spPr bwMode="auto">
          <a:xfrm>
            <a:off x="5559425" y="2635250"/>
            <a:ext cx="49213" cy="4763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67" name="Line 339"/>
          <p:cNvSpPr>
            <a:spLocks noChangeShapeType="1"/>
          </p:cNvSpPr>
          <p:nvPr/>
        </p:nvSpPr>
        <p:spPr bwMode="auto">
          <a:xfrm>
            <a:off x="5662613" y="2635250"/>
            <a:ext cx="1587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68" name="Rectangle 340"/>
          <p:cNvSpPr>
            <a:spLocks noChangeArrowheads="1"/>
          </p:cNvSpPr>
          <p:nvPr/>
        </p:nvSpPr>
        <p:spPr bwMode="auto">
          <a:xfrm>
            <a:off x="5662613" y="2635250"/>
            <a:ext cx="49212" cy="4763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69" name="Line 341"/>
          <p:cNvSpPr>
            <a:spLocks noChangeShapeType="1"/>
          </p:cNvSpPr>
          <p:nvPr/>
        </p:nvSpPr>
        <p:spPr bwMode="auto">
          <a:xfrm>
            <a:off x="5761038" y="2635250"/>
            <a:ext cx="1587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70" name="Rectangle 342"/>
          <p:cNvSpPr>
            <a:spLocks noChangeArrowheads="1"/>
          </p:cNvSpPr>
          <p:nvPr/>
        </p:nvSpPr>
        <p:spPr bwMode="auto">
          <a:xfrm>
            <a:off x="5761038" y="2635250"/>
            <a:ext cx="53975" cy="4763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71" name="Line 343"/>
          <p:cNvSpPr>
            <a:spLocks noChangeShapeType="1"/>
          </p:cNvSpPr>
          <p:nvPr/>
        </p:nvSpPr>
        <p:spPr bwMode="auto">
          <a:xfrm>
            <a:off x="5864225" y="2635250"/>
            <a:ext cx="1588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72" name="Rectangle 344"/>
          <p:cNvSpPr>
            <a:spLocks noChangeArrowheads="1"/>
          </p:cNvSpPr>
          <p:nvPr/>
        </p:nvSpPr>
        <p:spPr bwMode="auto">
          <a:xfrm>
            <a:off x="5864225" y="2635250"/>
            <a:ext cx="50800" cy="4763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73" name="Line 345"/>
          <p:cNvSpPr>
            <a:spLocks noChangeShapeType="1"/>
          </p:cNvSpPr>
          <p:nvPr/>
        </p:nvSpPr>
        <p:spPr bwMode="auto">
          <a:xfrm>
            <a:off x="5967413" y="2635250"/>
            <a:ext cx="1587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74" name="Rectangle 346"/>
          <p:cNvSpPr>
            <a:spLocks noChangeArrowheads="1"/>
          </p:cNvSpPr>
          <p:nvPr/>
        </p:nvSpPr>
        <p:spPr bwMode="auto">
          <a:xfrm>
            <a:off x="5967413" y="2635250"/>
            <a:ext cx="50800" cy="4763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75" name="Line 347"/>
          <p:cNvSpPr>
            <a:spLocks noChangeShapeType="1"/>
          </p:cNvSpPr>
          <p:nvPr/>
        </p:nvSpPr>
        <p:spPr bwMode="auto">
          <a:xfrm>
            <a:off x="6067425" y="2635250"/>
            <a:ext cx="1588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76" name="Rectangle 348"/>
          <p:cNvSpPr>
            <a:spLocks noChangeArrowheads="1"/>
          </p:cNvSpPr>
          <p:nvPr/>
        </p:nvSpPr>
        <p:spPr bwMode="auto">
          <a:xfrm>
            <a:off x="6067425" y="2635250"/>
            <a:ext cx="15875" cy="4763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77" name="Line 349"/>
          <p:cNvSpPr>
            <a:spLocks noChangeShapeType="1"/>
          </p:cNvSpPr>
          <p:nvPr/>
        </p:nvSpPr>
        <p:spPr bwMode="auto">
          <a:xfrm>
            <a:off x="6080125" y="2638425"/>
            <a:ext cx="1588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78" name="Rectangle 350"/>
          <p:cNvSpPr>
            <a:spLocks noChangeArrowheads="1"/>
          </p:cNvSpPr>
          <p:nvPr/>
        </p:nvSpPr>
        <p:spPr bwMode="auto">
          <a:xfrm>
            <a:off x="6080125" y="2616200"/>
            <a:ext cx="6350" cy="22225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79" name="Line 351"/>
          <p:cNvSpPr>
            <a:spLocks noChangeShapeType="1"/>
          </p:cNvSpPr>
          <p:nvPr/>
        </p:nvSpPr>
        <p:spPr bwMode="auto">
          <a:xfrm>
            <a:off x="6080125" y="2576513"/>
            <a:ext cx="1588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80" name="Rectangle 352"/>
          <p:cNvSpPr>
            <a:spLocks noChangeArrowheads="1"/>
          </p:cNvSpPr>
          <p:nvPr/>
        </p:nvSpPr>
        <p:spPr bwMode="auto">
          <a:xfrm>
            <a:off x="6080125" y="2540000"/>
            <a:ext cx="6350" cy="36513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81" name="Line 353"/>
          <p:cNvSpPr>
            <a:spLocks noChangeShapeType="1"/>
          </p:cNvSpPr>
          <p:nvPr/>
        </p:nvSpPr>
        <p:spPr bwMode="auto">
          <a:xfrm>
            <a:off x="6094413" y="2514600"/>
            <a:ext cx="1587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82" name="Rectangle 354"/>
          <p:cNvSpPr>
            <a:spLocks noChangeArrowheads="1"/>
          </p:cNvSpPr>
          <p:nvPr/>
        </p:nvSpPr>
        <p:spPr bwMode="auto">
          <a:xfrm>
            <a:off x="6094413" y="2476500"/>
            <a:ext cx="7937" cy="3810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83" name="Line 355"/>
          <p:cNvSpPr>
            <a:spLocks noChangeShapeType="1"/>
          </p:cNvSpPr>
          <p:nvPr/>
        </p:nvSpPr>
        <p:spPr bwMode="auto">
          <a:xfrm>
            <a:off x="6094413" y="2439988"/>
            <a:ext cx="1587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84" name="Rectangle 356"/>
          <p:cNvSpPr>
            <a:spLocks noChangeArrowheads="1"/>
          </p:cNvSpPr>
          <p:nvPr/>
        </p:nvSpPr>
        <p:spPr bwMode="auto">
          <a:xfrm>
            <a:off x="6094413" y="2427288"/>
            <a:ext cx="7937" cy="1270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85" name="Line 357"/>
          <p:cNvSpPr>
            <a:spLocks noChangeShapeType="1"/>
          </p:cNvSpPr>
          <p:nvPr/>
        </p:nvSpPr>
        <p:spPr bwMode="auto">
          <a:xfrm>
            <a:off x="6099175" y="2425700"/>
            <a:ext cx="158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86" name="Rectangle 358"/>
          <p:cNvSpPr>
            <a:spLocks noChangeArrowheads="1"/>
          </p:cNvSpPr>
          <p:nvPr/>
        </p:nvSpPr>
        <p:spPr bwMode="auto">
          <a:xfrm>
            <a:off x="6099175" y="2425700"/>
            <a:ext cx="15875" cy="635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87" name="Line 359"/>
          <p:cNvSpPr>
            <a:spLocks noChangeShapeType="1"/>
          </p:cNvSpPr>
          <p:nvPr/>
        </p:nvSpPr>
        <p:spPr bwMode="auto">
          <a:xfrm>
            <a:off x="6111875" y="2427288"/>
            <a:ext cx="1588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88" name="Rectangle 360"/>
          <p:cNvSpPr>
            <a:spLocks noChangeArrowheads="1"/>
          </p:cNvSpPr>
          <p:nvPr/>
        </p:nvSpPr>
        <p:spPr bwMode="auto">
          <a:xfrm>
            <a:off x="6111875" y="2411413"/>
            <a:ext cx="6350" cy="15875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89" name="Line 361"/>
          <p:cNvSpPr>
            <a:spLocks noChangeShapeType="1"/>
          </p:cNvSpPr>
          <p:nvPr/>
        </p:nvSpPr>
        <p:spPr bwMode="auto">
          <a:xfrm>
            <a:off x="6111875" y="2373313"/>
            <a:ext cx="1588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90" name="Rectangle 362"/>
          <p:cNvSpPr>
            <a:spLocks noChangeArrowheads="1"/>
          </p:cNvSpPr>
          <p:nvPr/>
        </p:nvSpPr>
        <p:spPr bwMode="auto">
          <a:xfrm>
            <a:off x="6111875" y="2336800"/>
            <a:ext cx="6350" cy="36513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91" name="Line 363"/>
          <p:cNvSpPr>
            <a:spLocks noChangeShapeType="1"/>
          </p:cNvSpPr>
          <p:nvPr/>
        </p:nvSpPr>
        <p:spPr bwMode="auto">
          <a:xfrm>
            <a:off x="6151563" y="2317750"/>
            <a:ext cx="1587" cy="3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92" name="Rectangle 364"/>
          <p:cNvSpPr>
            <a:spLocks noChangeArrowheads="1"/>
          </p:cNvSpPr>
          <p:nvPr/>
        </p:nvSpPr>
        <p:spPr bwMode="auto">
          <a:xfrm>
            <a:off x="6151563" y="2319338"/>
            <a:ext cx="49212" cy="7937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93" name="Line 365"/>
          <p:cNvSpPr>
            <a:spLocks noChangeShapeType="1"/>
          </p:cNvSpPr>
          <p:nvPr/>
        </p:nvSpPr>
        <p:spPr bwMode="auto">
          <a:xfrm>
            <a:off x="6249988" y="2317750"/>
            <a:ext cx="1587" cy="3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94" name="Rectangle 366"/>
          <p:cNvSpPr>
            <a:spLocks noChangeArrowheads="1"/>
          </p:cNvSpPr>
          <p:nvPr/>
        </p:nvSpPr>
        <p:spPr bwMode="auto">
          <a:xfrm>
            <a:off x="6249988" y="2319338"/>
            <a:ext cx="53975" cy="7937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95" name="Line 367"/>
          <p:cNvSpPr>
            <a:spLocks noChangeShapeType="1"/>
          </p:cNvSpPr>
          <p:nvPr/>
        </p:nvSpPr>
        <p:spPr bwMode="auto">
          <a:xfrm>
            <a:off x="6302375" y="2290763"/>
            <a:ext cx="1588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96" name="Rectangle 368"/>
          <p:cNvSpPr>
            <a:spLocks noChangeArrowheads="1"/>
          </p:cNvSpPr>
          <p:nvPr/>
        </p:nvSpPr>
        <p:spPr bwMode="auto">
          <a:xfrm>
            <a:off x="6302375" y="2252663"/>
            <a:ext cx="4763" cy="3810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97" name="Line 369"/>
          <p:cNvSpPr>
            <a:spLocks noChangeShapeType="1"/>
          </p:cNvSpPr>
          <p:nvPr/>
        </p:nvSpPr>
        <p:spPr bwMode="auto">
          <a:xfrm>
            <a:off x="6305550" y="2211388"/>
            <a:ext cx="0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898" name="Rectangle 370"/>
          <p:cNvSpPr>
            <a:spLocks noChangeArrowheads="1"/>
          </p:cNvSpPr>
          <p:nvPr/>
        </p:nvSpPr>
        <p:spPr bwMode="auto">
          <a:xfrm>
            <a:off x="6305550" y="2211388"/>
            <a:ext cx="50800" cy="9525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899" name="Line 371"/>
          <p:cNvSpPr>
            <a:spLocks noChangeShapeType="1"/>
          </p:cNvSpPr>
          <p:nvPr/>
        </p:nvSpPr>
        <p:spPr bwMode="auto">
          <a:xfrm>
            <a:off x="6407150" y="2211388"/>
            <a:ext cx="1588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00" name="Rectangle 372"/>
          <p:cNvSpPr>
            <a:spLocks noChangeArrowheads="1"/>
          </p:cNvSpPr>
          <p:nvPr/>
        </p:nvSpPr>
        <p:spPr bwMode="auto">
          <a:xfrm>
            <a:off x="6407150" y="2211388"/>
            <a:ext cx="50800" cy="9525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901" name="Line 373"/>
          <p:cNvSpPr>
            <a:spLocks noChangeShapeType="1"/>
          </p:cNvSpPr>
          <p:nvPr/>
        </p:nvSpPr>
        <p:spPr bwMode="auto">
          <a:xfrm>
            <a:off x="6488113" y="2206625"/>
            <a:ext cx="1587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02" name="Rectangle 374"/>
          <p:cNvSpPr>
            <a:spLocks noChangeArrowheads="1"/>
          </p:cNvSpPr>
          <p:nvPr/>
        </p:nvSpPr>
        <p:spPr bwMode="auto">
          <a:xfrm>
            <a:off x="6488113" y="2168525"/>
            <a:ext cx="9525" cy="38100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903" name="Line 375"/>
          <p:cNvSpPr>
            <a:spLocks noChangeShapeType="1"/>
          </p:cNvSpPr>
          <p:nvPr/>
        </p:nvSpPr>
        <p:spPr bwMode="auto">
          <a:xfrm>
            <a:off x="6488113" y="2132013"/>
            <a:ext cx="1587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04" name="Rectangle 376"/>
          <p:cNvSpPr>
            <a:spLocks noChangeArrowheads="1"/>
          </p:cNvSpPr>
          <p:nvPr/>
        </p:nvSpPr>
        <p:spPr bwMode="auto">
          <a:xfrm>
            <a:off x="6488113" y="2109788"/>
            <a:ext cx="9525" cy="22225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905" name="Line 377"/>
          <p:cNvSpPr>
            <a:spLocks noChangeShapeType="1"/>
          </p:cNvSpPr>
          <p:nvPr/>
        </p:nvSpPr>
        <p:spPr bwMode="auto">
          <a:xfrm>
            <a:off x="6494463" y="2105025"/>
            <a:ext cx="1587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06" name="Rectangle 378"/>
          <p:cNvSpPr>
            <a:spLocks noChangeArrowheads="1"/>
          </p:cNvSpPr>
          <p:nvPr/>
        </p:nvSpPr>
        <p:spPr bwMode="auto">
          <a:xfrm>
            <a:off x="6494463" y="2105025"/>
            <a:ext cx="20637" cy="7938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907" name="Line 379"/>
          <p:cNvSpPr>
            <a:spLocks noChangeShapeType="1"/>
          </p:cNvSpPr>
          <p:nvPr/>
        </p:nvSpPr>
        <p:spPr bwMode="auto">
          <a:xfrm>
            <a:off x="6564313" y="2105025"/>
            <a:ext cx="3175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08" name="Rectangle 380"/>
          <p:cNvSpPr>
            <a:spLocks noChangeArrowheads="1"/>
          </p:cNvSpPr>
          <p:nvPr/>
        </p:nvSpPr>
        <p:spPr bwMode="auto">
          <a:xfrm>
            <a:off x="6564313" y="2105025"/>
            <a:ext cx="52387" cy="7938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909" name="Line 381"/>
          <p:cNvSpPr>
            <a:spLocks noChangeShapeType="1"/>
          </p:cNvSpPr>
          <p:nvPr/>
        </p:nvSpPr>
        <p:spPr bwMode="auto">
          <a:xfrm>
            <a:off x="6667500" y="2105025"/>
            <a:ext cx="3175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10" name="Rectangle 382"/>
          <p:cNvSpPr>
            <a:spLocks noChangeArrowheads="1"/>
          </p:cNvSpPr>
          <p:nvPr/>
        </p:nvSpPr>
        <p:spPr bwMode="auto">
          <a:xfrm>
            <a:off x="6667500" y="2105025"/>
            <a:ext cx="50800" cy="7938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911" name="Line 383"/>
          <p:cNvSpPr>
            <a:spLocks noChangeShapeType="1"/>
          </p:cNvSpPr>
          <p:nvPr/>
        </p:nvSpPr>
        <p:spPr bwMode="auto">
          <a:xfrm>
            <a:off x="6769100" y="2105025"/>
            <a:ext cx="1588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12" name="Rectangle 384"/>
          <p:cNvSpPr>
            <a:spLocks noChangeArrowheads="1"/>
          </p:cNvSpPr>
          <p:nvPr/>
        </p:nvSpPr>
        <p:spPr bwMode="auto">
          <a:xfrm>
            <a:off x="6769100" y="2105025"/>
            <a:ext cx="52388" cy="7938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913" name="Line 385"/>
          <p:cNvSpPr>
            <a:spLocks noChangeShapeType="1"/>
          </p:cNvSpPr>
          <p:nvPr/>
        </p:nvSpPr>
        <p:spPr bwMode="auto">
          <a:xfrm>
            <a:off x="6870700" y="2105025"/>
            <a:ext cx="1588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14" name="Rectangle 386"/>
          <p:cNvSpPr>
            <a:spLocks noChangeArrowheads="1"/>
          </p:cNvSpPr>
          <p:nvPr/>
        </p:nvSpPr>
        <p:spPr bwMode="auto">
          <a:xfrm>
            <a:off x="6870700" y="2105025"/>
            <a:ext cx="41275" cy="7938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915" name="Line 387"/>
          <p:cNvSpPr>
            <a:spLocks noChangeShapeType="1"/>
          </p:cNvSpPr>
          <p:nvPr/>
        </p:nvSpPr>
        <p:spPr bwMode="auto">
          <a:xfrm>
            <a:off x="6908800" y="2109788"/>
            <a:ext cx="1588" cy="3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16" name="Rectangle 388"/>
          <p:cNvSpPr>
            <a:spLocks noChangeArrowheads="1"/>
          </p:cNvSpPr>
          <p:nvPr/>
        </p:nvSpPr>
        <p:spPr bwMode="auto">
          <a:xfrm>
            <a:off x="6908800" y="2101850"/>
            <a:ext cx="7938" cy="7938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917" name="Line 389"/>
          <p:cNvSpPr>
            <a:spLocks noChangeShapeType="1"/>
          </p:cNvSpPr>
          <p:nvPr/>
        </p:nvSpPr>
        <p:spPr bwMode="auto">
          <a:xfrm>
            <a:off x="6908800" y="2063750"/>
            <a:ext cx="1588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18" name="Rectangle 390"/>
          <p:cNvSpPr>
            <a:spLocks noChangeArrowheads="1"/>
          </p:cNvSpPr>
          <p:nvPr/>
        </p:nvSpPr>
        <p:spPr bwMode="auto">
          <a:xfrm>
            <a:off x="6908800" y="2028825"/>
            <a:ext cx="7938" cy="34925"/>
          </a:xfrm>
          <a:prstGeom prst="rect">
            <a:avLst/>
          </a:prstGeom>
          <a:solidFill>
            <a:srgbClr val="969696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919" name="Line 391"/>
          <p:cNvSpPr>
            <a:spLocks noChangeShapeType="1"/>
          </p:cNvSpPr>
          <p:nvPr/>
        </p:nvSpPr>
        <p:spPr bwMode="auto">
          <a:xfrm>
            <a:off x="6926263" y="1997075"/>
            <a:ext cx="158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20" name="Rectangle 392"/>
          <p:cNvSpPr>
            <a:spLocks noChangeArrowheads="1"/>
          </p:cNvSpPr>
          <p:nvPr/>
        </p:nvSpPr>
        <p:spPr bwMode="auto">
          <a:xfrm>
            <a:off x="6926263" y="1997075"/>
            <a:ext cx="50800" cy="4763"/>
          </a:xfrm>
          <a:prstGeom prst="rect">
            <a:avLst/>
          </a:prstGeom>
          <a:solidFill>
            <a:srgbClr val="969696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921" name="Line 393"/>
          <p:cNvSpPr>
            <a:spLocks noChangeShapeType="1"/>
          </p:cNvSpPr>
          <p:nvPr/>
        </p:nvSpPr>
        <p:spPr bwMode="auto">
          <a:xfrm>
            <a:off x="6977063" y="1968500"/>
            <a:ext cx="1587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22" name="Rectangle 394"/>
          <p:cNvSpPr>
            <a:spLocks noChangeArrowheads="1"/>
          </p:cNvSpPr>
          <p:nvPr/>
        </p:nvSpPr>
        <p:spPr bwMode="auto">
          <a:xfrm>
            <a:off x="6977063" y="1931988"/>
            <a:ext cx="9525" cy="36512"/>
          </a:xfrm>
          <a:prstGeom prst="rect">
            <a:avLst/>
          </a:prstGeom>
          <a:solidFill>
            <a:srgbClr val="969696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923" name="Line 395"/>
          <p:cNvSpPr>
            <a:spLocks noChangeShapeType="1"/>
          </p:cNvSpPr>
          <p:nvPr/>
        </p:nvSpPr>
        <p:spPr bwMode="auto">
          <a:xfrm>
            <a:off x="6977063" y="1893888"/>
            <a:ext cx="1587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24" name="Rectangle 396"/>
          <p:cNvSpPr>
            <a:spLocks noChangeArrowheads="1"/>
          </p:cNvSpPr>
          <p:nvPr/>
        </p:nvSpPr>
        <p:spPr bwMode="auto">
          <a:xfrm>
            <a:off x="6977063" y="1882775"/>
            <a:ext cx="9525" cy="11113"/>
          </a:xfrm>
          <a:prstGeom prst="rect">
            <a:avLst/>
          </a:prstGeom>
          <a:solidFill>
            <a:srgbClr val="00FE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925" name="Line 397"/>
          <p:cNvSpPr>
            <a:spLocks noChangeShapeType="1"/>
          </p:cNvSpPr>
          <p:nvPr/>
        </p:nvSpPr>
        <p:spPr bwMode="auto">
          <a:xfrm>
            <a:off x="6983413" y="1879600"/>
            <a:ext cx="1587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26" name="Rectangle 398"/>
          <p:cNvSpPr>
            <a:spLocks noChangeArrowheads="1"/>
          </p:cNvSpPr>
          <p:nvPr/>
        </p:nvSpPr>
        <p:spPr bwMode="auto">
          <a:xfrm>
            <a:off x="6983413" y="1879600"/>
            <a:ext cx="38100" cy="7938"/>
          </a:xfrm>
          <a:prstGeom prst="rect">
            <a:avLst/>
          </a:prstGeom>
          <a:solidFill>
            <a:srgbClr val="969696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01926" tIns="50961" rIns="101926" bIns="50961"/>
          <a:lstStyle/>
          <a:p>
            <a:pPr algn="ctr" defTabSz="912813" eaLnBrk="0" hangingPunct="0"/>
            <a:endParaRPr lang="it-IT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0927" name="Line 399"/>
          <p:cNvSpPr>
            <a:spLocks noChangeShapeType="1"/>
          </p:cNvSpPr>
          <p:nvPr/>
        </p:nvSpPr>
        <p:spPr bwMode="auto">
          <a:xfrm>
            <a:off x="1901825" y="4745038"/>
            <a:ext cx="1588" cy="1587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28" name="Line 400"/>
          <p:cNvSpPr>
            <a:spLocks noChangeShapeType="1"/>
          </p:cNvSpPr>
          <p:nvPr/>
        </p:nvSpPr>
        <p:spPr bwMode="auto">
          <a:xfrm>
            <a:off x="1901825" y="4445000"/>
            <a:ext cx="1588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29" name="Line 401"/>
          <p:cNvSpPr>
            <a:spLocks noChangeShapeType="1"/>
          </p:cNvSpPr>
          <p:nvPr/>
        </p:nvSpPr>
        <p:spPr bwMode="auto">
          <a:xfrm>
            <a:off x="2619375" y="4619625"/>
            <a:ext cx="3175" cy="0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30" name="Line 402"/>
          <p:cNvSpPr>
            <a:spLocks noChangeShapeType="1"/>
          </p:cNvSpPr>
          <p:nvPr/>
        </p:nvSpPr>
        <p:spPr bwMode="auto">
          <a:xfrm>
            <a:off x="2646363" y="4622800"/>
            <a:ext cx="1587" cy="1588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31" name="Line 403"/>
          <p:cNvSpPr>
            <a:spLocks noChangeShapeType="1"/>
          </p:cNvSpPr>
          <p:nvPr/>
        </p:nvSpPr>
        <p:spPr bwMode="auto">
          <a:xfrm>
            <a:off x="2619375" y="4237038"/>
            <a:ext cx="3175" cy="1587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32" name="Line 404"/>
          <p:cNvSpPr>
            <a:spLocks noChangeShapeType="1"/>
          </p:cNvSpPr>
          <p:nvPr/>
        </p:nvSpPr>
        <p:spPr bwMode="auto">
          <a:xfrm>
            <a:off x="3338513" y="4551363"/>
            <a:ext cx="1587" cy="1587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33" name="Line 405"/>
          <p:cNvSpPr>
            <a:spLocks noChangeShapeType="1"/>
          </p:cNvSpPr>
          <p:nvPr/>
        </p:nvSpPr>
        <p:spPr bwMode="auto">
          <a:xfrm>
            <a:off x="3367088" y="4554538"/>
            <a:ext cx="1587" cy="3175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34" name="Line 406"/>
          <p:cNvSpPr>
            <a:spLocks noChangeShapeType="1"/>
          </p:cNvSpPr>
          <p:nvPr/>
        </p:nvSpPr>
        <p:spPr bwMode="auto">
          <a:xfrm>
            <a:off x="3338513" y="4133850"/>
            <a:ext cx="1587" cy="1588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35" name="Line 407"/>
          <p:cNvSpPr>
            <a:spLocks noChangeShapeType="1"/>
          </p:cNvSpPr>
          <p:nvPr/>
        </p:nvSpPr>
        <p:spPr bwMode="auto">
          <a:xfrm>
            <a:off x="4054475" y="4262438"/>
            <a:ext cx="1588" cy="1587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36" name="Line 408"/>
          <p:cNvSpPr>
            <a:spLocks noChangeShapeType="1"/>
          </p:cNvSpPr>
          <p:nvPr/>
        </p:nvSpPr>
        <p:spPr bwMode="auto">
          <a:xfrm>
            <a:off x="4083050" y="4264025"/>
            <a:ext cx="1588" cy="1588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37" name="Line 409"/>
          <p:cNvSpPr>
            <a:spLocks noChangeShapeType="1"/>
          </p:cNvSpPr>
          <p:nvPr/>
        </p:nvSpPr>
        <p:spPr bwMode="auto">
          <a:xfrm>
            <a:off x="4054475" y="3719513"/>
            <a:ext cx="1588" cy="1587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38" name="Line 410"/>
          <p:cNvSpPr>
            <a:spLocks noChangeShapeType="1"/>
          </p:cNvSpPr>
          <p:nvPr/>
        </p:nvSpPr>
        <p:spPr bwMode="auto">
          <a:xfrm>
            <a:off x="4775200" y="4186238"/>
            <a:ext cx="1588" cy="1587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39" name="Line 411"/>
          <p:cNvSpPr>
            <a:spLocks noChangeShapeType="1"/>
          </p:cNvSpPr>
          <p:nvPr/>
        </p:nvSpPr>
        <p:spPr bwMode="auto">
          <a:xfrm>
            <a:off x="4803775" y="4191000"/>
            <a:ext cx="1588" cy="1588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40" name="Line 412"/>
          <p:cNvSpPr>
            <a:spLocks noChangeShapeType="1"/>
          </p:cNvSpPr>
          <p:nvPr/>
        </p:nvSpPr>
        <p:spPr bwMode="auto">
          <a:xfrm>
            <a:off x="4775200" y="3614738"/>
            <a:ext cx="1588" cy="1587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41" name="Line 413"/>
          <p:cNvSpPr>
            <a:spLocks noChangeShapeType="1"/>
          </p:cNvSpPr>
          <p:nvPr/>
        </p:nvSpPr>
        <p:spPr bwMode="auto">
          <a:xfrm>
            <a:off x="5491163" y="3778250"/>
            <a:ext cx="1587" cy="1588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42" name="Line 414"/>
          <p:cNvSpPr>
            <a:spLocks noChangeShapeType="1"/>
          </p:cNvSpPr>
          <p:nvPr/>
        </p:nvSpPr>
        <p:spPr bwMode="auto">
          <a:xfrm>
            <a:off x="5518150" y="3783013"/>
            <a:ext cx="1588" cy="3175"/>
          </a:xfrm>
          <a:prstGeom prst="line">
            <a:avLst/>
          </a:prstGeom>
          <a:noFill/>
          <a:ln w="28575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43" name="Line 415"/>
          <p:cNvSpPr>
            <a:spLocks noChangeShapeType="1"/>
          </p:cNvSpPr>
          <p:nvPr/>
        </p:nvSpPr>
        <p:spPr bwMode="auto">
          <a:xfrm>
            <a:off x="5491163" y="3073400"/>
            <a:ext cx="1587" cy="3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44" name="Line 416"/>
          <p:cNvSpPr>
            <a:spLocks noChangeShapeType="1"/>
          </p:cNvSpPr>
          <p:nvPr/>
        </p:nvSpPr>
        <p:spPr bwMode="auto">
          <a:xfrm>
            <a:off x="6211888" y="2965450"/>
            <a:ext cx="1587" cy="1588"/>
          </a:xfrm>
          <a:prstGeom prst="line">
            <a:avLst/>
          </a:prstGeom>
          <a:noFill/>
          <a:ln w="1588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45" name="Line 417"/>
          <p:cNvSpPr>
            <a:spLocks noChangeShapeType="1"/>
          </p:cNvSpPr>
          <p:nvPr/>
        </p:nvSpPr>
        <p:spPr bwMode="auto">
          <a:xfrm>
            <a:off x="6927850" y="3694113"/>
            <a:ext cx="1588" cy="3175"/>
          </a:xfrm>
          <a:prstGeom prst="line">
            <a:avLst/>
          </a:prstGeom>
          <a:noFill/>
          <a:ln w="1588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46" name="Line 418"/>
          <p:cNvSpPr>
            <a:spLocks noChangeShapeType="1"/>
          </p:cNvSpPr>
          <p:nvPr/>
        </p:nvSpPr>
        <p:spPr bwMode="auto">
          <a:xfrm>
            <a:off x="6954838" y="3698875"/>
            <a:ext cx="1587" cy="1588"/>
          </a:xfrm>
          <a:prstGeom prst="line">
            <a:avLst/>
          </a:prstGeom>
          <a:noFill/>
          <a:ln w="1588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47" name="Line 419"/>
          <p:cNvSpPr>
            <a:spLocks noChangeShapeType="1"/>
          </p:cNvSpPr>
          <p:nvPr/>
        </p:nvSpPr>
        <p:spPr bwMode="auto">
          <a:xfrm>
            <a:off x="6927850" y="2965450"/>
            <a:ext cx="1588" cy="1588"/>
          </a:xfrm>
          <a:prstGeom prst="line">
            <a:avLst/>
          </a:prstGeom>
          <a:noFill/>
          <a:ln w="1588">
            <a:solidFill>
              <a:srgbClr val="D873C8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48" name="Line 420"/>
          <p:cNvSpPr>
            <a:spLocks noChangeShapeType="1"/>
          </p:cNvSpPr>
          <p:nvPr/>
        </p:nvSpPr>
        <p:spPr bwMode="auto">
          <a:xfrm>
            <a:off x="1979613" y="4370388"/>
            <a:ext cx="1587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49" name="Line 421"/>
          <p:cNvSpPr>
            <a:spLocks noChangeShapeType="1"/>
          </p:cNvSpPr>
          <p:nvPr/>
        </p:nvSpPr>
        <p:spPr bwMode="auto">
          <a:xfrm>
            <a:off x="2008188" y="4373563"/>
            <a:ext cx="1587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50" name="Line 422"/>
          <p:cNvSpPr>
            <a:spLocks noChangeShapeType="1"/>
          </p:cNvSpPr>
          <p:nvPr/>
        </p:nvSpPr>
        <p:spPr bwMode="auto">
          <a:xfrm>
            <a:off x="1979613" y="3887788"/>
            <a:ext cx="158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51" name="Line 423"/>
          <p:cNvSpPr>
            <a:spLocks noChangeShapeType="1"/>
          </p:cNvSpPr>
          <p:nvPr/>
        </p:nvSpPr>
        <p:spPr bwMode="auto">
          <a:xfrm>
            <a:off x="2700338" y="4083050"/>
            <a:ext cx="1587" cy="1588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52" name="Line 424"/>
          <p:cNvSpPr>
            <a:spLocks noChangeShapeType="1"/>
          </p:cNvSpPr>
          <p:nvPr/>
        </p:nvSpPr>
        <p:spPr bwMode="auto">
          <a:xfrm>
            <a:off x="2728913" y="4086225"/>
            <a:ext cx="1587" cy="1588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53" name="Line 425"/>
          <p:cNvSpPr>
            <a:spLocks noChangeShapeType="1"/>
          </p:cNvSpPr>
          <p:nvPr/>
        </p:nvSpPr>
        <p:spPr bwMode="auto">
          <a:xfrm>
            <a:off x="2700338" y="3495675"/>
            <a:ext cx="1587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54" name="Line 426"/>
          <p:cNvSpPr>
            <a:spLocks noChangeShapeType="1"/>
          </p:cNvSpPr>
          <p:nvPr/>
        </p:nvSpPr>
        <p:spPr bwMode="auto">
          <a:xfrm>
            <a:off x="3416300" y="3184525"/>
            <a:ext cx="1588" cy="1588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55" name="Line 427"/>
          <p:cNvSpPr>
            <a:spLocks noChangeShapeType="1"/>
          </p:cNvSpPr>
          <p:nvPr/>
        </p:nvSpPr>
        <p:spPr bwMode="auto">
          <a:xfrm>
            <a:off x="4135438" y="3597275"/>
            <a:ext cx="1587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56" name="Line 428"/>
          <p:cNvSpPr>
            <a:spLocks noChangeShapeType="1"/>
          </p:cNvSpPr>
          <p:nvPr/>
        </p:nvSpPr>
        <p:spPr bwMode="auto">
          <a:xfrm>
            <a:off x="4164013" y="3602038"/>
            <a:ext cx="1587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57" name="Line 429"/>
          <p:cNvSpPr>
            <a:spLocks noChangeShapeType="1"/>
          </p:cNvSpPr>
          <p:nvPr/>
        </p:nvSpPr>
        <p:spPr bwMode="auto">
          <a:xfrm>
            <a:off x="4135438" y="2860675"/>
            <a:ext cx="1587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58" name="Line 430"/>
          <p:cNvSpPr>
            <a:spLocks noChangeShapeType="1"/>
          </p:cNvSpPr>
          <p:nvPr/>
        </p:nvSpPr>
        <p:spPr bwMode="auto">
          <a:xfrm>
            <a:off x="4852988" y="3338513"/>
            <a:ext cx="1587" cy="0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59" name="Line 431"/>
          <p:cNvSpPr>
            <a:spLocks noChangeShapeType="1"/>
          </p:cNvSpPr>
          <p:nvPr/>
        </p:nvSpPr>
        <p:spPr bwMode="auto">
          <a:xfrm>
            <a:off x="4879975" y="3340100"/>
            <a:ext cx="1588" cy="3175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60" name="Line 432"/>
          <p:cNvSpPr>
            <a:spLocks noChangeShapeType="1"/>
          </p:cNvSpPr>
          <p:nvPr/>
        </p:nvSpPr>
        <p:spPr bwMode="auto">
          <a:xfrm>
            <a:off x="4852988" y="2533650"/>
            <a:ext cx="1587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61" name="Line 433"/>
          <p:cNvSpPr>
            <a:spLocks noChangeShapeType="1"/>
          </p:cNvSpPr>
          <p:nvPr/>
        </p:nvSpPr>
        <p:spPr bwMode="auto">
          <a:xfrm>
            <a:off x="5570538" y="3070225"/>
            <a:ext cx="3175" cy="1588"/>
          </a:xfrm>
          <a:prstGeom prst="line">
            <a:avLst/>
          </a:prstGeom>
          <a:noFill/>
          <a:ln w="28575">
            <a:solidFill>
              <a:srgbClr val="00FE00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62" name="Line 434"/>
          <p:cNvSpPr>
            <a:spLocks noChangeShapeType="1"/>
          </p:cNvSpPr>
          <p:nvPr/>
        </p:nvSpPr>
        <p:spPr bwMode="auto">
          <a:xfrm>
            <a:off x="5597525" y="3073400"/>
            <a:ext cx="1588" cy="3175"/>
          </a:xfrm>
          <a:prstGeom prst="line">
            <a:avLst/>
          </a:prstGeom>
          <a:noFill/>
          <a:ln w="28575">
            <a:solidFill>
              <a:srgbClr val="00FE00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63" name="Line 435"/>
          <p:cNvSpPr>
            <a:spLocks noChangeShapeType="1"/>
          </p:cNvSpPr>
          <p:nvPr/>
        </p:nvSpPr>
        <p:spPr bwMode="auto">
          <a:xfrm>
            <a:off x="6288088" y="2693988"/>
            <a:ext cx="1587" cy="1587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64" name="Line 436"/>
          <p:cNvSpPr>
            <a:spLocks noChangeShapeType="1"/>
          </p:cNvSpPr>
          <p:nvPr/>
        </p:nvSpPr>
        <p:spPr bwMode="auto">
          <a:xfrm>
            <a:off x="6316663" y="2695575"/>
            <a:ext cx="1587" cy="1588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65" name="Line 437"/>
          <p:cNvSpPr>
            <a:spLocks noChangeShapeType="1"/>
          </p:cNvSpPr>
          <p:nvPr/>
        </p:nvSpPr>
        <p:spPr bwMode="auto">
          <a:xfrm>
            <a:off x="6288088" y="1731963"/>
            <a:ext cx="1587" cy="1587"/>
          </a:xfrm>
          <a:prstGeom prst="line">
            <a:avLst/>
          </a:prstGeom>
          <a:noFill/>
          <a:ln w="28575">
            <a:solidFill>
              <a:srgbClr val="00FE00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66" name="Line 438"/>
          <p:cNvSpPr>
            <a:spLocks noChangeShapeType="1"/>
          </p:cNvSpPr>
          <p:nvPr/>
        </p:nvSpPr>
        <p:spPr bwMode="auto">
          <a:xfrm>
            <a:off x="7005638" y="2393950"/>
            <a:ext cx="1587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67" name="Line 439"/>
          <p:cNvSpPr>
            <a:spLocks noChangeShapeType="1"/>
          </p:cNvSpPr>
          <p:nvPr/>
        </p:nvSpPr>
        <p:spPr bwMode="auto">
          <a:xfrm>
            <a:off x="7034213" y="2397125"/>
            <a:ext cx="1587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68" name="Line 440"/>
          <p:cNvSpPr>
            <a:spLocks noChangeShapeType="1"/>
          </p:cNvSpPr>
          <p:nvPr/>
        </p:nvSpPr>
        <p:spPr bwMode="auto">
          <a:xfrm>
            <a:off x="7005638" y="1366838"/>
            <a:ext cx="1587" cy="1587"/>
          </a:xfrm>
          <a:prstGeom prst="line">
            <a:avLst/>
          </a:prstGeom>
          <a:noFill/>
          <a:ln w="1588">
            <a:solidFill>
              <a:schemeClr val="accent2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700857" name="Text Box 441"/>
          <p:cNvSpPr txBox="1">
            <a:spLocks noChangeArrowheads="1"/>
          </p:cNvSpPr>
          <p:nvPr/>
        </p:nvSpPr>
        <p:spPr bwMode="auto">
          <a:xfrm>
            <a:off x="7302500" y="2144713"/>
            <a:ext cx="1781175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272" tIns="48135" rIns="96272" bIns="48135">
            <a:spAutoFit/>
          </a:bodyPr>
          <a:lstStyle/>
          <a:p>
            <a:pPr algn="ctr" defTabSz="909674">
              <a:defRPr/>
            </a:pP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52% RRR</a:t>
            </a:r>
          </a:p>
          <a:p>
            <a:pPr algn="ctr" defTabSz="909674">
              <a:defRPr/>
            </a:pP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p=0,012</a:t>
            </a:r>
          </a:p>
          <a:p>
            <a:pPr algn="ctr" defTabSz="909674">
              <a:defRPr/>
            </a:pPr>
            <a:r>
              <a:rPr lang="en-GB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(Cox analysis)</a:t>
            </a:r>
            <a:endParaRPr lang="fr-FR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0970" name="Line 442"/>
          <p:cNvSpPr>
            <a:spLocks noChangeShapeType="1"/>
          </p:cNvSpPr>
          <p:nvPr/>
        </p:nvSpPr>
        <p:spPr bwMode="auto">
          <a:xfrm>
            <a:off x="7607300" y="3552825"/>
            <a:ext cx="801688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71" name="Line 443"/>
          <p:cNvSpPr>
            <a:spLocks noChangeShapeType="1"/>
          </p:cNvSpPr>
          <p:nvPr/>
        </p:nvSpPr>
        <p:spPr bwMode="auto">
          <a:xfrm flipV="1">
            <a:off x="8408988" y="3095625"/>
            <a:ext cx="1587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72" name="Line 444"/>
          <p:cNvSpPr>
            <a:spLocks noChangeShapeType="1"/>
          </p:cNvSpPr>
          <p:nvPr/>
        </p:nvSpPr>
        <p:spPr bwMode="auto">
          <a:xfrm flipV="1">
            <a:off x="8450263" y="1571625"/>
            <a:ext cx="1587" cy="4968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50973" name="Line 445"/>
          <p:cNvSpPr>
            <a:spLocks noChangeShapeType="1"/>
          </p:cNvSpPr>
          <p:nvPr/>
        </p:nvSpPr>
        <p:spPr bwMode="auto">
          <a:xfrm>
            <a:off x="8056563" y="1571625"/>
            <a:ext cx="382587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101926" tIns="50961" rIns="101926" bIns="50961"/>
          <a:lstStyle/>
          <a:p>
            <a:endParaRPr lang="it-IT"/>
          </a:p>
        </p:txBody>
      </p:sp>
      <p:sp>
        <p:nvSpPr>
          <p:cNvPr id="182718" name="Text Box 446"/>
          <p:cNvSpPr txBox="1">
            <a:spLocks noChangeArrowheads="1"/>
          </p:cNvSpPr>
          <p:nvPr/>
        </p:nvSpPr>
        <p:spPr bwMode="auto">
          <a:xfrm>
            <a:off x="6122988" y="6597650"/>
            <a:ext cx="28702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272" tIns="48135" rIns="96272" bIns="48135">
            <a:spAutoFit/>
          </a:bodyPr>
          <a:lstStyle/>
          <a:p>
            <a:pPr algn="r" defTabSz="909638"/>
            <a:r>
              <a:rPr lang="it-IT" sz="1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Wedzicha JA et al, AJRCCM, 2008</a:t>
            </a:r>
          </a:p>
        </p:txBody>
      </p:sp>
      <p:sp>
        <p:nvSpPr>
          <p:cNvPr id="150976" name="Text Box 20"/>
          <p:cNvSpPr txBox="1">
            <a:spLocks noChangeArrowheads="1"/>
          </p:cNvSpPr>
          <p:nvPr/>
        </p:nvSpPr>
        <p:spPr bwMode="auto">
          <a:xfrm rot="-5400000">
            <a:off x="-681832" y="2993232"/>
            <a:ext cx="2170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024" tIns="45512" rIns="91024" bIns="45512">
            <a:spAutoFit/>
          </a:bodyPr>
          <a:lstStyle/>
          <a:p>
            <a:pPr algn="ctr" defTabSz="965200" eaLnBrk="0" hangingPunct="0"/>
            <a:r>
              <a:rPr lang="en-GB" sz="1400" b="1">
                <a:solidFill>
                  <a:srgbClr val="FFFFFF"/>
                </a:solidFill>
              </a:rPr>
              <a:t>Probability of Event (%)</a:t>
            </a:r>
          </a:p>
        </p:txBody>
      </p:sp>
      <p:sp>
        <p:nvSpPr>
          <p:cNvPr id="150977" name="Text Box 21"/>
          <p:cNvSpPr txBox="1">
            <a:spLocks noChangeArrowheads="1"/>
          </p:cNvSpPr>
          <p:nvPr/>
        </p:nvSpPr>
        <p:spPr bwMode="auto">
          <a:xfrm>
            <a:off x="3641725" y="5788025"/>
            <a:ext cx="2071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024" tIns="45512" rIns="91024" bIns="45512">
            <a:spAutoFit/>
          </a:bodyPr>
          <a:lstStyle/>
          <a:p>
            <a:pPr algn="ctr" defTabSz="965200" eaLnBrk="0" hangingPunct="0"/>
            <a:r>
              <a:rPr lang="en-GB" sz="1400" b="1">
                <a:solidFill>
                  <a:srgbClr val="FFFFFF"/>
                </a:solidFill>
              </a:rPr>
              <a:t>Time to Event (Weeks)</a:t>
            </a:r>
          </a:p>
        </p:txBody>
      </p:sp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277813" y="188913"/>
            <a:ext cx="8686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32" tIns="48165" rIns="96332" bIns="48165" anchor="ctr"/>
          <a:lstStyle/>
          <a:p>
            <a:pPr algn="ctr" defTabSz="909638"/>
            <a:r>
              <a:rPr lang="en-GB" sz="3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INSPIRE STUDY. Mortality Rate</a:t>
            </a:r>
            <a:endParaRPr lang="en-GB" sz="25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60350"/>
            <a:ext cx="6443662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9989" name="Gruppo 5"/>
          <p:cNvGrpSpPr>
            <a:grpSpLocks/>
          </p:cNvGrpSpPr>
          <p:nvPr/>
        </p:nvGrpSpPr>
        <p:grpSpPr bwMode="auto">
          <a:xfrm>
            <a:off x="179388" y="2998788"/>
            <a:ext cx="2520950" cy="1798637"/>
            <a:chOff x="179512" y="1772816"/>
            <a:chExt cx="2520280" cy="1803086"/>
          </a:xfrm>
        </p:grpSpPr>
        <p:pic>
          <p:nvPicPr>
            <p:cNvPr id="15258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9512" y="1772816"/>
              <a:ext cx="2520280" cy="1803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2583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47664" y="3068960"/>
              <a:ext cx="576000" cy="135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2584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11784" y="1937324"/>
              <a:ext cx="1116000" cy="140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999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9500" y="2998788"/>
            <a:ext cx="2805113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33713" y="2998788"/>
            <a:ext cx="2770187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4"/>
          <p:cNvPicPr>
            <a:picLocks noChangeAspect="1" noChangeArrowheads="1"/>
          </p:cNvPicPr>
          <p:nvPr/>
        </p:nvPicPr>
        <p:blipFill>
          <a:blip r:embed="rId2"/>
          <a:srcRect l="4259" r="5324"/>
          <a:stretch>
            <a:fillRect/>
          </a:stretch>
        </p:blipFill>
        <p:spPr bwMode="auto">
          <a:xfrm>
            <a:off x="1331913" y="1700213"/>
            <a:ext cx="6091237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15888"/>
            <a:ext cx="43211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6524625"/>
            <a:ext cx="23399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oup 3"/>
          <p:cNvGrpSpPr>
            <a:grpSpLocks/>
          </p:cNvGrpSpPr>
          <p:nvPr/>
        </p:nvGrpSpPr>
        <p:grpSpPr bwMode="auto">
          <a:xfrm>
            <a:off x="2484438" y="260350"/>
            <a:ext cx="4321175" cy="1512888"/>
            <a:chOff x="467544" y="404664"/>
            <a:chExt cx="4968552" cy="1906891"/>
          </a:xfrm>
        </p:grpSpPr>
        <p:pic>
          <p:nvPicPr>
            <p:cNvPr id="11366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7544" y="404664"/>
              <a:ext cx="4968552" cy="1906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66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79712" y="836712"/>
              <a:ext cx="16954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366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7950" y="2060575"/>
            <a:ext cx="4084638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571500" y="1844675"/>
            <a:ext cx="2998788" cy="4016375"/>
            <a:chOff x="360" y="1162"/>
            <a:chExt cx="1889" cy="2530"/>
          </a:xfrm>
        </p:grpSpPr>
        <p:pic>
          <p:nvPicPr>
            <p:cNvPr id="11470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" y="1162"/>
              <a:ext cx="1889" cy="2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709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0" y="1162"/>
              <a:ext cx="1889" cy="2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4691" name="Rectangle 5"/>
          <p:cNvSpPr>
            <a:spLocks noChangeArrowheads="1"/>
          </p:cNvSpPr>
          <p:nvPr/>
        </p:nvSpPr>
        <p:spPr bwMode="auto">
          <a:xfrm>
            <a:off x="482600" y="0"/>
            <a:ext cx="86614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5956" name="Rectangle 6"/>
          <p:cNvSpPr>
            <a:spLocks noChangeArrowheads="1"/>
          </p:cNvSpPr>
          <p:nvPr/>
        </p:nvSpPr>
        <p:spPr bwMode="auto">
          <a:xfrm>
            <a:off x="457200" y="44450"/>
            <a:ext cx="8424863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it-IT" sz="24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comparative study of the effects of an inhaled corticosteroid, budesonide, and a beta</a:t>
            </a:r>
            <a:r>
              <a:rPr lang="it-IT" sz="2400" b="1" baseline="-2500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r>
              <a:rPr lang="it-IT" sz="24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-agonist, terbutaline, on airway inflammation in newly diagnosed asthma: a randomized, double-blind, parallel-group controlled trial. </a:t>
            </a:r>
          </a:p>
        </p:txBody>
      </p:sp>
      <p:sp>
        <p:nvSpPr>
          <p:cNvPr id="114693" name="Rectangle 7"/>
          <p:cNvSpPr>
            <a:spLocks noChangeArrowheads="1"/>
          </p:cNvSpPr>
          <p:nvPr/>
        </p:nvSpPr>
        <p:spPr bwMode="auto">
          <a:xfrm>
            <a:off x="5019675" y="6378575"/>
            <a:ext cx="34718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i="1">
              <a:latin typeface="Comic Sans MS" pitchFamily="66" charset="0"/>
            </a:endParaRPr>
          </a:p>
        </p:txBody>
      </p:sp>
      <p:sp>
        <p:nvSpPr>
          <p:cNvPr id="114694" name="Rectangle 14"/>
          <p:cNvSpPr>
            <a:spLocks noChangeArrowheads="1"/>
          </p:cNvSpPr>
          <p:nvPr/>
        </p:nvSpPr>
        <p:spPr bwMode="auto">
          <a:xfrm>
            <a:off x="1263650" y="2327275"/>
            <a:ext cx="56038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4695" name="Rectangle 15"/>
          <p:cNvSpPr>
            <a:spLocks noChangeArrowheads="1"/>
          </p:cNvSpPr>
          <p:nvPr/>
        </p:nvSpPr>
        <p:spPr bwMode="auto">
          <a:xfrm>
            <a:off x="1450975" y="2471738"/>
            <a:ext cx="2095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2700">
                <a:solidFill>
                  <a:srgbClr val="FFD41F"/>
                </a:solidFill>
                <a:latin typeface="Times New Roman" pitchFamily="18" charset="0"/>
              </a:rPr>
              <a:t>E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14696" name="Rectangle 16"/>
          <p:cNvSpPr>
            <a:spLocks noChangeArrowheads="1"/>
          </p:cNvSpPr>
          <p:nvPr/>
        </p:nvSpPr>
        <p:spPr bwMode="auto">
          <a:xfrm>
            <a:off x="2274888" y="2841625"/>
            <a:ext cx="116363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4697" name="Rectangle 17"/>
          <p:cNvSpPr>
            <a:spLocks noChangeArrowheads="1"/>
          </p:cNvSpPr>
          <p:nvPr/>
        </p:nvSpPr>
        <p:spPr bwMode="auto">
          <a:xfrm>
            <a:off x="2619375" y="2986088"/>
            <a:ext cx="5334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2700">
                <a:solidFill>
                  <a:srgbClr val="FFD41F"/>
                </a:solidFill>
                <a:latin typeface="Times New Roman" pitchFamily="18" charset="0"/>
              </a:rPr>
              <a:t>BM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14698" name="Rectangle 18"/>
          <p:cNvSpPr>
            <a:spLocks noChangeArrowheads="1"/>
          </p:cNvSpPr>
          <p:nvPr/>
        </p:nvSpPr>
        <p:spPr bwMode="auto">
          <a:xfrm>
            <a:off x="258763" y="5691188"/>
            <a:ext cx="81407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5963" name="Rectangle 19"/>
          <p:cNvSpPr>
            <a:spLocks noChangeArrowheads="1"/>
          </p:cNvSpPr>
          <p:nvPr/>
        </p:nvSpPr>
        <p:spPr bwMode="auto">
          <a:xfrm>
            <a:off x="1506538" y="5881688"/>
            <a:ext cx="6084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it-IT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Pre and post 3 month treatment with BUD 600 µg bd </a:t>
            </a:r>
          </a:p>
        </p:txBody>
      </p:sp>
      <p:grpSp>
        <p:nvGrpSpPr>
          <p:cNvPr id="114700" name="Group 20"/>
          <p:cNvGrpSpPr>
            <a:grpSpLocks/>
          </p:cNvGrpSpPr>
          <p:nvPr/>
        </p:nvGrpSpPr>
        <p:grpSpPr bwMode="auto">
          <a:xfrm>
            <a:off x="4838700" y="1841500"/>
            <a:ext cx="3221038" cy="4019550"/>
            <a:chOff x="3048" y="1160"/>
            <a:chExt cx="2029" cy="2532"/>
          </a:xfrm>
        </p:grpSpPr>
        <p:pic>
          <p:nvPicPr>
            <p:cNvPr id="114706" name="Picture 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48" y="1160"/>
              <a:ext cx="2029" cy="2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707" name="Picture 2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48" y="1160"/>
              <a:ext cx="2029" cy="2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4701" name="Rectangle 23"/>
          <p:cNvSpPr>
            <a:spLocks noChangeArrowheads="1"/>
          </p:cNvSpPr>
          <p:nvPr/>
        </p:nvSpPr>
        <p:spPr bwMode="auto">
          <a:xfrm>
            <a:off x="4584700" y="2652713"/>
            <a:ext cx="11652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4702" name="Rectangle 24"/>
          <p:cNvSpPr>
            <a:spLocks noChangeArrowheads="1"/>
          </p:cNvSpPr>
          <p:nvPr/>
        </p:nvSpPr>
        <p:spPr bwMode="auto">
          <a:xfrm>
            <a:off x="5073650" y="2797175"/>
            <a:ext cx="2095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2700">
                <a:solidFill>
                  <a:srgbClr val="FFD41F"/>
                </a:solidFill>
                <a:latin typeface="Times New Roman" pitchFamily="18" charset="0"/>
              </a:rPr>
              <a:t>E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14703" name="Rectangle 25"/>
          <p:cNvSpPr>
            <a:spLocks noChangeArrowheads="1"/>
          </p:cNvSpPr>
          <p:nvPr/>
        </p:nvSpPr>
        <p:spPr bwMode="auto">
          <a:xfrm>
            <a:off x="4751388" y="3825875"/>
            <a:ext cx="116363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4704" name="Rectangle 26"/>
          <p:cNvSpPr>
            <a:spLocks noChangeArrowheads="1"/>
          </p:cNvSpPr>
          <p:nvPr/>
        </p:nvSpPr>
        <p:spPr bwMode="auto">
          <a:xfrm>
            <a:off x="5095875" y="3970338"/>
            <a:ext cx="5334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2700">
                <a:solidFill>
                  <a:srgbClr val="FFD41F"/>
                </a:solidFill>
                <a:latin typeface="Times New Roman" pitchFamily="18" charset="0"/>
              </a:rPr>
              <a:t>BM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24955" name="Text Box 27"/>
          <p:cNvSpPr txBox="1">
            <a:spLocks noChangeArrowheads="1"/>
          </p:cNvSpPr>
          <p:nvPr/>
        </p:nvSpPr>
        <p:spPr bwMode="auto">
          <a:xfrm>
            <a:off x="519113" y="6435725"/>
            <a:ext cx="1892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 i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Laitinen JACI 1992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5" y="260350"/>
            <a:ext cx="7993063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4700" y="6308725"/>
            <a:ext cx="43084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vasi nostr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6800" y="1136650"/>
            <a:ext cx="44688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7" name="Text Box 3"/>
          <p:cNvSpPr txBox="1">
            <a:spLocks noChangeArrowheads="1"/>
          </p:cNvSpPr>
          <p:nvPr/>
        </p:nvSpPr>
        <p:spPr bwMode="auto">
          <a:xfrm>
            <a:off x="6624638" y="6467475"/>
            <a:ext cx="2411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Chetta A et al </a:t>
            </a:r>
            <a:r>
              <a:rPr lang="it-IT" sz="1200" b="1" i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AJRCCM</a:t>
            </a:r>
            <a:r>
              <a:rPr lang="it-IT" sz="1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2003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393700" y="1568450"/>
            <a:ext cx="1525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>
                <a:solidFill>
                  <a:srgbClr val="5F5F5F"/>
                </a:solidFill>
                <a:latin typeface="Comic Sans MS" pitchFamily="66" charset="0"/>
              </a:rPr>
              <a:t>Patient </a:t>
            </a:r>
          </a:p>
          <a:p>
            <a:pPr algn="ctr"/>
            <a:r>
              <a:rPr lang="it-IT">
                <a:solidFill>
                  <a:srgbClr val="5F5F5F"/>
                </a:solidFill>
                <a:latin typeface="Comic Sans MS" pitchFamily="66" charset="0"/>
              </a:rPr>
              <a:t>with Asthma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7367588" y="1644650"/>
            <a:ext cx="1222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>
                <a:solidFill>
                  <a:srgbClr val="5F5F5F"/>
                </a:solidFill>
                <a:latin typeface="Comic Sans MS" pitchFamily="66" charset="0"/>
              </a:rPr>
              <a:t>Healthy</a:t>
            </a:r>
          </a:p>
          <a:p>
            <a:pPr algn="ctr"/>
            <a:r>
              <a:rPr lang="it-IT">
                <a:solidFill>
                  <a:srgbClr val="5F5F5F"/>
                </a:solidFill>
                <a:latin typeface="Comic Sans MS" pitchFamily="66" charset="0"/>
              </a:rPr>
              <a:t>Volunteer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244475" y="3244850"/>
            <a:ext cx="1812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>
                <a:solidFill>
                  <a:srgbClr val="5F5F5F"/>
                </a:solidFill>
                <a:latin typeface="Comic Sans MS" pitchFamily="66" charset="0"/>
              </a:rPr>
              <a:t>Patient before </a:t>
            </a:r>
          </a:p>
          <a:p>
            <a:pPr algn="ctr"/>
            <a:r>
              <a:rPr lang="it-IT">
                <a:solidFill>
                  <a:srgbClr val="5F5F5F"/>
                </a:solidFill>
                <a:latin typeface="Comic Sans MS" pitchFamily="66" charset="0"/>
              </a:rPr>
              <a:t>FP 200 mcg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552450" y="19050"/>
            <a:ext cx="8204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30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Vascular Remodeling in Asthma is Reduced </a:t>
            </a:r>
          </a:p>
          <a:p>
            <a:pPr algn="ctr">
              <a:defRPr/>
            </a:pPr>
            <a:r>
              <a:rPr lang="it-IT" sz="30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by High Dose of Fluticasone</a:t>
            </a: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7132638" y="3213100"/>
            <a:ext cx="1589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>
                <a:solidFill>
                  <a:srgbClr val="5F5F5F"/>
                </a:solidFill>
                <a:latin typeface="Comic Sans MS" pitchFamily="66" charset="0"/>
              </a:rPr>
              <a:t>Patient after</a:t>
            </a:r>
          </a:p>
          <a:p>
            <a:pPr algn="ctr"/>
            <a:r>
              <a:rPr lang="it-IT">
                <a:solidFill>
                  <a:srgbClr val="5F5F5F"/>
                </a:solidFill>
                <a:latin typeface="Comic Sans MS" pitchFamily="66" charset="0"/>
              </a:rPr>
              <a:t>FP 200 mcg</a:t>
            </a: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265113" y="5013325"/>
            <a:ext cx="1812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>
                <a:solidFill>
                  <a:srgbClr val="5F5F5F"/>
                </a:solidFill>
                <a:latin typeface="Comic Sans MS" pitchFamily="66" charset="0"/>
              </a:rPr>
              <a:t>Patient before </a:t>
            </a:r>
          </a:p>
          <a:p>
            <a:pPr algn="ctr"/>
            <a:r>
              <a:rPr lang="it-IT">
                <a:solidFill>
                  <a:srgbClr val="5F5F5F"/>
                </a:solidFill>
                <a:latin typeface="Comic Sans MS" pitchFamily="66" charset="0"/>
              </a:rPr>
              <a:t>FP 1000 mcg</a:t>
            </a: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7235825" y="5013325"/>
            <a:ext cx="1589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>
                <a:solidFill>
                  <a:srgbClr val="5F5F5F"/>
                </a:solidFill>
                <a:latin typeface="Comic Sans MS" pitchFamily="66" charset="0"/>
              </a:rPr>
              <a:t>Patient after</a:t>
            </a:r>
          </a:p>
          <a:p>
            <a:pPr algn="ctr"/>
            <a:r>
              <a:rPr lang="it-IT">
                <a:solidFill>
                  <a:srgbClr val="5F5F5F"/>
                </a:solidFill>
                <a:latin typeface="Comic Sans MS" pitchFamily="66" charset="0"/>
              </a:rPr>
              <a:t>FP 1000 mcg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RCCM2006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328738"/>
            <a:ext cx="3141662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4821238" y="2341563"/>
            <a:ext cx="3829050" cy="366712"/>
          </a:xfrm>
          <a:prstGeom prst="rect">
            <a:avLst/>
          </a:prstGeom>
          <a:noFill/>
          <a:ln w="17526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Patient treated with low dose ICS</a:t>
            </a: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5054600" y="4784725"/>
            <a:ext cx="3438525" cy="641350"/>
          </a:xfrm>
          <a:prstGeom prst="rect">
            <a:avLst/>
          </a:prstGeom>
          <a:noFill/>
          <a:ln w="17526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After 3 mo treatment </a:t>
            </a:r>
          </a:p>
          <a:p>
            <a:pPr>
              <a:defRPr/>
            </a:pPr>
            <a:r>
              <a:rPr lang="it-IT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with supplementary salmeterol</a:t>
            </a:r>
          </a:p>
        </p:txBody>
      </p:sp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6443663" y="6415088"/>
            <a:ext cx="2563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 i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Orsida et al AJRCCM 2001</a:t>
            </a:r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936625" y="130175"/>
            <a:ext cx="7337425" cy="1066800"/>
          </a:xfrm>
          <a:prstGeom prst="rect">
            <a:avLst/>
          </a:prstGeom>
          <a:noFill/>
          <a:ln w="17526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Effect of Salmeterol on Airway </a:t>
            </a:r>
          </a:p>
          <a:p>
            <a:pPr algn="ctr">
              <a:defRPr/>
            </a:pPr>
            <a:r>
              <a:rPr lang="it-IT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Wall Vascular Remodeling in Asthma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5" descr="F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0863" y="2509838"/>
            <a:ext cx="5473700" cy="430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4788" y="30163"/>
            <a:ext cx="6192837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0" name="Rectangle 7"/>
          <p:cNvSpPr>
            <a:spLocks noChangeArrowheads="1"/>
          </p:cNvSpPr>
          <p:nvPr/>
        </p:nvSpPr>
        <p:spPr bwMode="auto">
          <a:xfrm>
            <a:off x="468313" y="1989138"/>
            <a:ext cx="8401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sz="1600" b="1">
                <a:solidFill>
                  <a:srgbClr val="000000"/>
                </a:solidFill>
              </a:rPr>
              <a:t>Odds ratio for number of subjects with one or more moderate or severe exacerbation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Tema di Office">
  <a:themeElements>
    <a:clrScheme name="7_Tema di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Tema di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Tema di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Tema di Office">
  <a:themeElements>
    <a:clrScheme name="7_Tema di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Tema di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66"/>
        </a:solidFill>
        <a:ln w="38100" cap="flat" cmpd="sng" algn="ctr">
          <a:solidFill>
            <a:srgbClr val="FFCC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66"/>
        </a:solidFill>
        <a:ln w="38100" cap="flat" cmpd="sng" algn="ctr">
          <a:solidFill>
            <a:srgbClr val="FFCC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7_Tema di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glaxo4x3">
  <a:themeElements>
    <a:clrScheme name="2_glaxo4x3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glaxo4x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glaxo4x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laxo4x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laxo4x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laxo4x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laxo4x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laxo4x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laxo4x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66"/>
        </a:solidFill>
        <a:ln w="38100" cap="flat" cmpd="sng" algn="ctr">
          <a:solidFill>
            <a:srgbClr val="FFCC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66"/>
        </a:solidFill>
        <a:ln w="38100" cap="flat" cmpd="sng" algn="ctr">
          <a:solidFill>
            <a:srgbClr val="FFCC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glaxo4x3">
  <a:themeElements>
    <a:clrScheme name="5_glaxo4x3 8">
      <a:dk1>
        <a:srgbClr val="000000"/>
      </a:dk1>
      <a:lt1>
        <a:srgbClr val="FFFFFF"/>
      </a:lt1>
      <a:dk2>
        <a:srgbClr val="0000FF"/>
      </a:dk2>
      <a:lt2>
        <a:srgbClr val="FFD728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C0C0C0"/>
      </a:folHlink>
    </a:clrScheme>
    <a:fontScheme name="5_glaxo4x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686A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686A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glaxo4x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xo4x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glaxo4x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xo4x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xo4x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xo4x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xo4x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xo4x3 8">
        <a:dk1>
          <a:srgbClr val="000000"/>
        </a:dk1>
        <a:lt1>
          <a:srgbClr val="FFFFFF"/>
        </a:lt1>
        <a:dk2>
          <a:srgbClr val="0000FF"/>
        </a:dk2>
        <a:lt2>
          <a:srgbClr val="FFD728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glaxoblue">
  <a:themeElements>
    <a:clrScheme name="glaxoblue 8">
      <a:dk1>
        <a:srgbClr val="808080"/>
      </a:dk1>
      <a:lt1>
        <a:srgbClr val="FFFFFF"/>
      </a:lt1>
      <a:dk2>
        <a:srgbClr val="0000CC"/>
      </a:dk2>
      <a:lt2>
        <a:srgbClr val="FFFFFF"/>
      </a:lt2>
      <a:accent1>
        <a:srgbClr val="FFFF00"/>
      </a:accent1>
      <a:accent2>
        <a:srgbClr val="008000"/>
      </a:accent2>
      <a:accent3>
        <a:srgbClr val="AAAAE2"/>
      </a:accent3>
      <a:accent4>
        <a:srgbClr val="DADADA"/>
      </a:accent4>
      <a:accent5>
        <a:srgbClr val="FFFFAA"/>
      </a:accent5>
      <a:accent6>
        <a:srgbClr val="007300"/>
      </a:accent6>
      <a:hlink>
        <a:srgbClr val="CC00CC"/>
      </a:hlink>
      <a:folHlink>
        <a:srgbClr val="9999FF"/>
      </a:folHlink>
    </a:clrScheme>
    <a:fontScheme name="glaxo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xo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xo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xo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xo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xo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xo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xo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xoblue 8">
        <a:dk1>
          <a:srgbClr val="808080"/>
        </a:dk1>
        <a:lt1>
          <a:srgbClr val="FFFFFF"/>
        </a:lt1>
        <a:dk2>
          <a:srgbClr val="0000CC"/>
        </a:dk2>
        <a:lt2>
          <a:srgbClr val="FFFFFF"/>
        </a:lt2>
        <a:accent1>
          <a:srgbClr val="FFFF00"/>
        </a:accent1>
        <a:accent2>
          <a:srgbClr val="008000"/>
        </a:accent2>
        <a:accent3>
          <a:srgbClr val="AAAAE2"/>
        </a:accent3>
        <a:accent4>
          <a:srgbClr val="DADADA"/>
        </a:accent4>
        <a:accent5>
          <a:srgbClr val="FFFFAA"/>
        </a:accent5>
        <a:accent6>
          <a:srgbClr val="007300"/>
        </a:accent6>
        <a:hlink>
          <a:srgbClr val="CC00CC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4750</TotalTime>
  <Words>940</Words>
  <Application>Microsoft Office PowerPoint</Application>
  <PresentationFormat>Presentazione su schermo (4:3)</PresentationFormat>
  <Paragraphs>240</Paragraphs>
  <Slides>29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Modello struttura</vt:lpstr>
      </vt:variant>
      <vt:variant>
        <vt:i4>30</vt:i4>
      </vt:variant>
      <vt:variant>
        <vt:lpstr>Titoli diapositive</vt:lpstr>
      </vt:variant>
      <vt:variant>
        <vt:i4>29</vt:i4>
      </vt:variant>
    </vt:vector>
  </HeadingPairs>
  <TitlesOfParts>
    <vt:vector size="66" baseType="lpstr">
      <vt:lpstr>Arial</vt:lpstr>
      <vt:lpstr>Calibri</vt:lpstr>
      <vt:lpstr>Wingdings</vt:lpstr>
      <vt:lpstr>Times New Roman</vt:lpstr>
      <vt:lpstr>Comic Sans MS</vt:lpstr>
      <vt:lpstr>Arial Unicode MS</vt:lpstr>
      <vt:lpstr>굴림</vt:lpstr>
      <vt:lpstr>Office Theme</vt:lpstr>
      <vt:lpstr>8_Tema di Office</vt:lpstr>
      <vt:lpstr>7_Tema di Office</vt:lpstr>
      <vt:lpstr>4_glaxo4x3</vt:lpstr>
      <vt:lpstr>2_Default Design</vt:lpstr>
      <vt:lpstr>5_glaxo4x3</vt:lpstr>
      <vt:lpstr>glaxoblue</vt:lpstr>
      <vt:lpstr>1_Office Theme</vt:lpstr>
      <vt:lpstr>4_glaxo4x3</vt:lpstr>
      <vt:lpstr>2_Default Design</vt:lpstr>
      <vt:lpstr>2_Default Design</vt:lpstr>
      <vt:lpstr>2_Default Design</vt:lpstr>
      <vt:lpstr>2_Default Design</vt:lpstr>
      <vt:lpstr>2_Default Design</vt:lpstr>
      <vt:lpstr>2_Default Design</vt:lpstr>
      <vt:lpstr>2_Default Design</vt:lpstr>
      <vt:lpstr>2_Default Design</vt:lpstr>
      <vt:lpstr>2_Default Design</vt:lpstr>
      <vt:lpstr>2_Default Design</vt:lpstr>
      <vt:lpstr>2_Default Design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Well Controlled Asthma Achieved with Sustained Treatment</vt:lpstr>
      <vt:lpstr>Well Controlled Asthma   Continued Improvements with Sustained Treatment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TORCH Study: Tasso di riacutizzazioni moderate o gravi in 3 anni</vt:lpstr>
      <vt:lpstr>TORCH Study: declino del FEV1 in 3 anni (analisi post hoc)</vt:lpstr>
      <vt:lpstr>INSPIRE STUDY. Time to Withdrawal</vt:lpstr>
      <vt:lpstr>Diapositiva 28</vt:lpstr>
      <vt:lpstr>Diapositiva 29</vt:lpstr>
    </vt:vector>
  </TitlesOfParts>
  <Company>GlaxoSmithKline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msm42316</dc:creator>
  <cp:lastModifiedBy>Alfred</cp:lastModifiedBy>
  <cp:revision>187</cp:revision>
  <dcterms:created xsi:type="dcterms:W3CDTF">2011-10-18T14:34:26Z</dcterms:created>
  <dcterms:modified xsi:type="dcterms:W3CDTF">2012-03-24T11:43:26Z</dcterms:modified>
</cp:coreProperties>
</file>