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1" r:id="rId4"/>
    <p:sldId id="324" r:id="rId5"/>
    <p:sldId id="326" r:id="rId6"/>
    <p:sldId id="263" r:id="rId7"/>
    <p:sldId id="266" r:id="rId8"/>
    <p:sldId id="312" r:id="rId9"/>
    <p:sldId id="313" r:id="rId10"/>
    <p:sldId id="327" r:id="rId11"/>
    <p:sldId id="329" r:id="rId12"/>
    <p:sldId id="271" r:id="rId13"/>
    <p:sldId id="328" r:id="rId14"/>
    <p:sldId id="267" r:id="rId15"/>
    <p:sldId id="268" r:id="rId16"/>
    <p:sldId id="269" r:id="rId17"/>
    <p:sldId id="270" r:id="rId18"/>
    <p:sldId id="314" r:id="rId19"/>
    <p:sldId id="330" r:id="rId20"/>
    <p:sldId id="308" r:id="rId21"/>
    <p:sldId id="317" r:id="rId22"/>
    <p:sldId id="318" r:id="rId23"/>
    <p:sldId id="319" r:id="rId24"/>
    <p:sldId id="320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D11AB-67AA-44C7-B654-683C578A7885}" type="datetimeFigureOut">
              <a:rPr lang="it-IT" smtClean="0"/>
              <a:t>28/03/2012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49D38-FCF0-41C0-86D0-28021A6A3E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18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7715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CA00C6-9DBE-4E54-B4B2-00A0691FB647}" type="slidenum">
              <a:rPr lang="hu-HU" smtClean="0"/>
              <a:pPr eaLnBrk="1" hangingPunct="1"/>
              <a:t>5</a:t>
            </a:fld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140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AD01E2-A233-4A45-9261-8C17E9DECE7A}" type="slidenum">
              <a:rPr lang="it-IT" smtClean="0"/>
              <a:pPr eaLnBrk="1" hangingPunct="1"/>
              <a:t>10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160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DE1A64B-8BA0-4800-B1A6-98667F9F2901}" type="slidenum">
              <a:rPr lang="it-IT" smtClean="0"/>
              <a:pPr eaLnBrk="1" hangingPunct="1"/>
              <a:t>11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150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E2E275-846B-4E7B-AB15-A19ADA37F2A5}" type="slidenum">
              <a:rPr lang="it-IT" smtClean="0"/>
              <a:pPr eaLnBrk="1" hangingPunct="1"/>
              <a:t>13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7715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CA00C6-9DBE-4E54-B4B2-00A0691FB647}" type="slidenum">
              <a:rPr lang="hu-HU" smtClean="0"/>
              <a:pPr eaLnBrk="1" hangingPunct="1"/>
              <a:t>19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E5C-B27F-42E0-8B91-6E2FE6B7A2D0}" type="datetimeFigureOut">
              <a:rPr lang="it-IT" smtClean="0"/>
              <a:t>28/03/2012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48A0-DD51-43F4-AB81-4EC0826563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53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E5C-B27F-42E0-8B91-6E2FE6B7A2D0}" type="datetimeFigureOut">
              <a:rPr lang="it-IT" smtClean="0"/>
              <a:t>28/03/2012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48A0-DD51-43F4-AB81-4EC0826563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2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E5C-B27F-42E0-8B91-6E2FE6B7A2D0}" type="datetimeFigureOut">
              <a:rPr lang="it-IT" smtClean="0"/>
              <a:t>28/03/2012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48A0-DD51-43F4-AB81-4EC0826563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843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73FAFF7-28E1-4110-9FEA-E1334AC25FC4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0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E5C-B27F-42E0-8B91-6E2FE6B7A2D0}" type="datetimeFigureOut">
              <a:rPr lang="it-IT" smtClean="0"/>
              <a:t>28/03/2012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48A0-DD51-43F4-AB81-4EC0826563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07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E5C-B27F-42E0-8B91-6E2FE6B7A2D0}" type="datetimeFigureOut">
              <a:rPr lang="it-IT" smtClean="0"/>
              <a:t>28/03/2012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48A0-DD51-43F4-AB81-4EC0826563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30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E5C-B27F-42E0-8B91-6E2FE6B7A2D0}" type="datetimeFigureOut">
              <a:rPr lang="it-IT" smtClean="0"/>
              <a:t>28/03/2012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48A0-DD51-43F4-AB81-4EC0826563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72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E5C-B27F-42E0-8B91-6E2FE6B7A2D0}" type="datetimeFigureOut">
              <a:rPr lang="it-IT" smtClean="0"/>
              <a:t>28/03/2012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48A0-DD51-43F4-AB81-4EC0826563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13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E5C-B27F-42E0-8B91-6E2FE6B7A2D0}" type="datetimeFigureOut">
              <a:rPr lang="it-IT" smtClean="0"/>
              <a:t>28/03/2012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48A0-DD51-43F4-AB81-4EC0826563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31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E5C-B27F-42E0-8B91-6E2FE6B7A2D0}" type="datetimeFigureOut">
              <a:rPr lang="it-IT" smtClean="0"/>
              <a:t>28/03/2012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48A0-DD51-43F4-AB81-4EC0826563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69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E5C-B27F-42E0-8B91-6E2FE6B7A2D0}" type="datetimeFigureOut">
              <a:rPr lang="it-IT" smtClean="0"/>
              <a:t>28/03/2012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48A0-DD51-43F4-AB81-4EC0826563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12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E5C-B27F-42E0-8B91-6E2FE6B7A2D0}" type="datetimeFigureOut">
              <a:rPr lang="it-IT" smtClean="0"/>
              <a:t>28/03/2012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48A0-DD51-43F4-AB81-4EC0826563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31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C6E5C-B27F-42E0-8B91-6E2FE6B7A2D0}" type="datetimeFigureOut">
              <a:rPr lang="it-IT" smtClean="0"/>
              <a:t>28/03/2012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B48A0-DD51-43F4-AB81-4EC0826563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16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8" y="2657475"/>
            <a:ext cx="7772400" cy="1470025"/>
          </a:xfrm>
        </p:spPr>
        <p:txBody>
          <a:bodyPr/>
          <a:lstStyle/>
          <a:p>
            <a:r>
              <a:rPr lang="it-IT" dirty="0"/>
              <a:t>Coinvolgimento polmonare</a:t>
            </a:r>
            <a:br>
              <a:rPr lang="it-IT" dirty="0"/>
            </a:br>
            <a:r>
              <a:rPr lang="it-IT" dirty="0"/>
              <a:t>nella sclerosi sistemica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41478" y="4137933"/>
            <a:ext cx="2359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400" i="1" baseline="30000" dirty="0" smtClean="0">
                <a:latin typeface="Baskerville Old Face" pitchFamily="18" charset="0"/>
                <a:cs typeface="Times New Roman" pitchFamily="18" charset="0"/>
              </a:rPr>
              <a:t> </a:t>
            </a:r>
            <a:endParaRPr lang="en-GB" sz="2400" dirty="0">
              <a:latin typeface="Baskerville Old Face" pitchFamily="18" charset="0"/>
              <a:cs typeface="Times New Roman" pitchFamily="18" charset="0"/>
            </a:endParaRPr>
          </a:p>
          <a:p>
            <a:pPr algn="ctr" eaLnBrk="1" hangingPunct="1"/>
            <a:endParaRPr lang="it-IT" sz="2000" dirty="0">
              <a:latin typeface="Baskerville Old Face" pitchFamily="18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666917"/>
              </p:ext>
            </p:extLst>
          </p:nvPr>
        </p:nvGraphicFramePr>
        <p:xfrm>
          <a:off x="180975" y="5602288"/>
          <a:ext cx="10223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o" r:id="rId3" imgW="1585025" imgH="1662809" progId="Word.Document.8">
                  <p:embed/>
                </p:oleObj>
              </mc:Choice>
              <mc:Fallback>
                <p:oleObj name="Documento" r:id="rId3" imgW="1585025" imgH="166280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5602288"/>
                        <a:ext cx="1022350" cy="11303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602288"/>
            <a:ext cx="1114425" cy="11303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19400" y="4181475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i="1" dirty="0"/>
              <a:t> </a:t>
            </a:r>
            <a:r>
              <a:rPr lang="it-IT" b="1" i="1" dirty="0"/>
              <a:t>Marco Matucci Cerinic</a:t>
            </a:r>
            <a:r>
              <a:rPr lang="it-IT" i="1" dirty="0"/>
              <a:t> 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78959" y="4410075"/>
            <a:ext cx="51860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sz="1800" b="1" i="1" dirty="0"/>
              <a:t> </a:t>
            </a:r>
          </a:p>
          <a:p>
            <a:pPr algn="ctr" eaLnBrk="1" hangingPunct="1"/>
            <a:r>
              <a:rPr lang="it-IT" sz="1800" b="1" dirty="0" err="1" smtClean="0"/>
              <a:t>Departments</a:t>
            </a:r>
            <a:r>
              <a:rPr lang="it-IT" sz="1800" b="1" dirty="0" smtClean="0"/>
              <a:t>  of Rheumatology AVC</a:t>
            </a:r>
          </a:p>
          <a:p>
            <a:pPr algn="ctr" eaLnBrk="1" hangingPunct="1"/>
            <a:r>
              <a:rPr lang="it-IT" sz="1800" b="1" dirty="0" smtClean="0"/>
              <a:t>  </a:t>
            </a:r>
            <a:r>
              <a:rPr lang="it-IT" sz="1800" b="1" dirty="0" err="1" smtClean="0"/>
              <a:t>BioMedicine</a:t>
            </a:r>
            <a:r>
              <a:rPr lang="it-IT" sz="1800" b="1" dirty="0" smtClean="0"/>
              <a:t> &amp;  </a:t>
            </a:r>
            <a:r>
              <a:rPr lang="it-IT" sz="1800" b="1" dirty="0" err="1"/>
              <a:t>Division</a:t>
            </a:r>
            <a:r>
              <a:rPr lang="it-IT" sz="1800" b="1" dirty="0"/>
              <a:t> of </a:t>
            </a:r>
            <a:r>
              <a:rPr lang="it-IT" sz="1800" b="1" dirty="0" smtClean="0"/>
              <a:t>Rheumatology AOUC</a:t>
            </a:r>
          </a:p>
          <a:p>
            <a:pPr algn="ctr" eaLnBrk="1" hangingPunct="1"/>
            <a:r>
              <a:rPr lang="it-IT" sz="1800" b="1" dirty="0" smtClean="0"/>
              <a:t> Medicine, </a:t>
            </a:r>
            <a:r>
              <a:rPr lang="it-IT" sz="1800" b="1" dirty="0" err="1" smtClean="0"/>
              <a:t>Denothe</a:t>
            </a:r>
            <a:r>
              <a:rPr lang="it-IT" sz="1800" b="1" dirty="0" smtClean="0"/>
              <a:t> Center</a:t>
            </a:r>
            <a:endParaRPr lang="it-IT" sz="1800" b="1" dirty="0"/>
          </a:p>
          <a:p>
            <a:pPr algn="ctr" eaLnBrk="1" hangingPunct="1"/>
            <a:r>
              <a:rPr lang="it-IT" sz="1800" b="1" dirty="0" err="1"/>
              <a:t>University</a:t>
            </a:r>
            <a:r>
              <a:rPr lang="it-IT" sz="1800" b="1" dirty="0"/>
              <a:t> of Florence</a:t>
            </a:r>
          </a:p>
          <a:p>
            <a:pPr algn="ctr" eaLnBrk="1" hangingPunct="1"/>
            <a:endParaRPr lang="it-IT" sz="1800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870994" y="4725144"/>
            <a:ext cx="3352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96" y="0"/>
            <a:ext cx="19907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694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9050" y="0"/>
            <a:ext cx="2673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it-IT" sz="4000" b="1">
                <a:solidFill>
                  <a:srgbClr val="A2C1FE"/>
                </a:solidFill>
                <a:latin typeface="Ottawa" charset="0"/>
              </a:rPr>
              <a:t>LUNG-DLco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693738"/>
            <a:ext cx="9132888" cy="190500"/>
          </a:xfrm>
          <a:prstGeom prst="rect">
            <a:avLst/>
          </a:prstGeom>
          <a:gradFill rotWithShape="0">
            <a:gsLst>
              <a:gs pos="0">
                <a:srgbClr val="A2C1FE"/>
              </a:gs>
              <a:gs pos="100000">
                <a:srgbClr val="303A4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03200" y="1450975"/>
            <a:ext cx="89154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it-IT" sz="4400" b="1">
                <a:solidFill>
                  <a:schemeClr val="accent2"/>
                </a:solidFill>
              </a:rPr>
              <a:t>Dlco is the available technique that seems to best reflect the histopathologic alterations,  shown at open-lung biopsy, and correlates with pulmonary disease extension in SSc. </a:t>
            </a:r>
          </a:p>
          <a:p>
            <a:endParaRPr lang="it-IT" sz="3600">
              <a:solidFill>
                <a:schemeClr val="accent2"/>
              </a:solidFill>
            </a:endParaRPr>
          </a:p>
          <a:p>
            <a:r>
              <a:rPr lang="it-IT" sz="3200" b="1">
                <a:solidFill>
                  <a:schemeClr val="accent2"/>
                </a:solidFill>
              </a:rPr>
              <a:t>Harrison &amp; al Am Rev Resp Dis 1991,144,706</a:t>
            </a:r>
          </a:p>
          <a:p>
            <a:endParaRPr lang="it-IT" sz="2800">
              <a:solidFill>
                <a:schemeClr val="accent2"/>
              </a:solidFill>
            </a:endParaRPr>
          </a:p>
          <a:p>
            <a:endParaRPr lang="it-IT" sz="24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9050" y="174625"/>
            <a:ext cx="2673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it-IT" sz="4000" b="1">
                <a:solidFill>
                  <a:srgbClr val="A2C1FE"/>
                </a:solidFill>
                <a:latin typeface="Ottawa" charset="0"/>
              </a:rPr>
              <a:t>LUNG-DLco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68363"/>
            <a:ext cx="9132888" cy="190500"/>
          </a:xfrm>
          <a:prstGeom prst="rect">
            <a:avLst/>
          </a:prstGeom>
          <a:gradFill rotWithShape="0">
            <a:gsLst>
              <a:gs pos="0">
                <a:srgbClr val="A2C1FE"/>
              </a:gs>
              <a:gs pos="100000">
                <a:srgbClr val="303A4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76200" y="1317625"/>
            <a:ext cx="89154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it-IT" sz="3600" b="1" i="1">
                <a:solidFill>
                  <a:schemeClr val="accent2"/>
                </a:solidFill>
              </a:rPr>
              <a:t>Diffusing capacity for carbon monoxide </a:t>
            </a:r>
            <a:r>
              <a:rPr lang="it-IT" sz="3600" b="1">
                <a:solidFill>
                  <a:schemeClr val="accent2"/>
                </a:solidFill>
              </a:rPr>
              <a:t> is a fundamental tool for the evaluation of </a:t>
            </a:r>
            <a:r>
              <a:rPr lang="it-IT" sz="3600" b="1">
                <a:solidFill>
                  <a:srgbClr val="FF0000"/>
                </a:solidFill>
              </a:rPr>
              <a:t>alveolo-capillary wall alterations</a:t>
            </a:r>
          </a:p>
          <a:p>
            <a:pPr algn="ctr"/>
            <a:r>
              <a:rPr lang="it-IT" sz="3600" b="1">
                <a:solidFill>
                  <a:schemeClr val="accent2"/>
                </a:solidFill>
              </a:rPr>
              <a:t>  This technique correlates better than other  traditional lung functional tests (FEV, FVC, TLC) with the extent of fibrosing alveolitis detected on lung </a:t>
            </a:r>
            <a:r>
              <a:rPr lang="it-IT" sz="3600" b="1">
                <a:solidFill>
                  <a:srgbClr val="FF0000"/>
                </a:solidFill>
              </a:rPr>
              <a:t>CT </a:t>
            </a:r>
            <a:r>
              <a:rPr lang="it-IT" sz="3600" b="1">
                <a:solidFill>
                  <a:schemeClr val="accent2"/>
                </a:solidFill>
              </a:rPr>
              <a:t> scan</a:t>
            </a:r>
          </a:p>
          <a:p>
            <a:pPr algn="ctr"/>
            <a:endParaRPr lang="it-IT" sz="3200" b="1">
              <a:solidFill>
                <a:schemeClr val="accent2"/>
              </a:solidFill>
            </a:endParaRPr>
          </a:p>
          <a:p>
            <a:pPr algn="ctr"/>
            <a:r>
              <a:rPr lang="it-IT" sz="3200" b="1">
                <a:solidFill>
                  <a:schemeClr val="accent2"/>
                </a:solidFill>
              </a:rPr>
              <a:t>(Wells et al Arthritis Rheum 1997,40,1229 ).</a:t>
            </a:r>
            <a:endParaRPr lang="it-IT" sz="24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3874" name="Picture 2" descr="5.jpg                                                          0007F94BMacintosh HD                   7C2614B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447800"/>
            <a:ext cx="873918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3875" name="Rectangle 3"/>
          <p:cNvSpPr>
            <a:spLocks noChangeArrowheads="1"/>
          </p:cNvSpPr>
          <p:nvPr/>
        </p:nvSpPr>
        <p:spPr bwMode="auto">
          <a:xfrm>
            <a:off x="76200" y="6415088"/>
            <a:ext cx="4248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Launay et al, Chest 2011 140 (4):1016-1024</a:t>
            </a:r>
          </a:p>
        </p:txBody>
      </p:sp>
      <p:sp>
        <p:nvSpPr>
          <p:cNvPr id="2383876" name="Rectangle 4"/>
          <p:cNvSpPr>
            <a:spLocks noChangeArrowheads="1"/>
          </p:cNvSpPr>
          <p:nvPr/>
        </p:nvSpPr>
        <p:spPr bwMode="auto">
          <a:xfrm>
            <a:off x="0" y="43656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/>
              <a:t>A low DLCO predicts mortality in </a:t>
            </a:r>
            <a:r>
              <a:rPr lang="en-US" sz="2800" dirty="0" err="1"/>
              <a:t>SSc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870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184525" y="6329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sz="2400" b="1">
              <a:latin typeface="Times New Roman" pitchFamily="18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111500" y="6453188"/>
            <a:ext cx="541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b="1">
                <a:latin typeface="Times New Roman" pitchFamily="18" charset="0"/>
              </a:rPr>
              <a:t>Bouros et al Am J Resp Crit Care Med 2002,165,1581</a:t>
            </a:r>
          </a:p>
        </p:txBody>
      </p:sp>
    </p:spTree>
    <p:extLst>
      <p:ext uri="{BB962C8B-B14F-4D97-AF65-F5344CB8AC3E}">
        <p14:creationId xmlns:p14="http://schemas.microsoft.com/office/powerpoint/2010/main" val="24836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746" name="Rectangle 2"/>
          <p:cNvSpPr>
            <a:spLocks noChangeArrowheads="1"/>
          </p:cNvSpPr>
          <p:nvPr/>
        </p:nvSpPr>
        <p:spPr bwMode="auto">
          <a:xfrm>
            <a:off x="69850" y="6415088"/>
            <a:ext cx="5371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Bouros D et al, Am J Resp Crit Care Med 2002;165:1581</a:t>
            </a:r>
          </a:p>
        </p:txBody>
      </p:sp>
      <p:pic>
        <p:nvPicPr>
          <p:cNvPr id="2335747" name="Picture 3" descr="Untitled-1.tif                                                 00034DA1Macintosh HD                   BC93AFD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839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5748" name="Rectangle 4"/>
          <p:cNvSpPr>
            <a:spLocks noChangeArrowheads="1"/>
          </p:cNvSpPr>
          <p:nvPr/>
        </p:nvSpPr>
        <p:spPr bwMode="auto">
          <a:xfrm>
            <a:off x="467544" y="761999"/>
            <a:ext cx="77270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Serial changes in pulmonary physiology</a:t>
            </a:r>
          </a:p>
        </p:txBody>
      </p:sp>
      <p:sp>
        <p:nvSpPr>
          <p:cNvPr id="2335749" name="Rectangle 5"/>
          <p:cNvSpPr>
            <a:spLocks noChangeArrowheads="1"/>
          </p:cNvSpPr>
          <p:nvPr/>
        </p:nvSpPr>
        <p:spPr bwMode="auto">
          <a:xfrm>
            <a:off x="2362200" y="2362200"/>
            <a:ext cx="1447800" cy="2362200"/>
          </a:xfrm>
          <a:prstGeom prst="rect">
            <a:avLst/>
          </a:prstGeom>
          <a:noFill/>
          <a:ln w="76200">
            <a:solidFill>
              <a:srgbClr val="F4003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35750" name="Rectangle 6"/>
          <p:cNvSpPr>
            <a:spLocks noChangeArrowheads="1"/>
          </p:cNvSpPr>
          <p:nvPr/>
        </p:nvSpPr>
        <p:spPr bwMode="auto">
          <a:xfrm>
            <a:off x="5791200" y="2362200"/>
            <a:ext cx="1447800" cy="2362200"/>
          </a:xfrm>
          <a:prstGeom prst="rect">
            <a:avLst/>
          </a:prstGeom>
          <a:noFill/>
          <a:ln w="76200">
            <a:solidFill>
              <a:srgbClr val="F4003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Freccia circolare in giù 1"/>
          <p:cNvSpPr/>
          <p:nvPr/>
        </p:nvSpPr>
        <p:spPr>
          <a:xfrm>
            <a:off x="2843808" y="1772816"/>
            <a:ext cx="3671292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circolare in giù 7"/>
          <p:cNvSpPr/>
          <p:nvPr/>
        </p:nvSpPr>
        <p:spPr>
          <a:xfrm>
            <a:off x="4789140" y="1925216"/>
            <a:ext cx="3671292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3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916096" presetClass="entr" presetSubtype="806843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64916096" presetClass="entr" presetSubtype="8068449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749" grpId="0" animBg="1"/>
      <p:bldP spid="23357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770" name="Rectangle 2"/>
          <p:cNvSpPr>
            <a:spLocks noChangeArrowheads="1"/>
          </p:cNvSpPr>
          <p:nvPr/>
        </p:nvSpPr>
        <p:spPr bwMode="auto">
          <a:xfrm>
            <a:off x="57150" y="6415088"/>
            <a:ext cx="44497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Steen VD et al, Arthritis Rheum 1994;37:1283</a:t>
            </a:r>
          </a:p>
        </p:txBody>
      </p:sp>
      <p:pic>
        <p:nvPicPr>
          <p:cNvPr id="2336771" name="Picture 3" descr="Untitled-1.tif                                                 00034DA1Macintosh HD                   BC93AFD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48400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677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/>
              <a:t>Loss of volume often occurs early in the disease</a:t>
            </a:r>
          </a:p>
        </p:txBody>
      </p:sp>
    </p:spTree>
    <p:extLst>
      <p:ext uri="{BB962C8B-B14F-4D97-AF65-F5344CB8AC3E}">
        <p14:creationId xmlns:p14="http://schemas.microsoft.com/office/powerpoint/2010/main" val="210393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1826" name="Picture 2" descr="1.jpg                                                          0007F94BMacintosh HD                   7C2614B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96200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182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/>
              <a:t>Loss of volume may occur throughout disease course</a:t>
            </a:r>
          </a:p>
        </p:txBody>
      </p:sp>
      <p:sp>
        <p:nvSpPr>
          <p:cNvPr id="2381828" name="Rectangle 4"/>
          <p:cNvSpPr>
            <a:spLocks noChangeArrowheads="1"/>
          </p:cNvSpPr>
          <p:nvPr/>
        </p:nvSpPr>
        <p:spPr bwMode="auto">
          <a:xfrm>
            <a:off x="76200" y="6410325"/>
            <a:ext cx="572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Helvetica" charset="0"/>
              </a:rPr>
              <a:t>Khanna D et al, Arthritis Rheum 2011, 63(10):3078-85.</a:t>
            </a:r>
          </a:p>
        </p:txBody>
      </p:sp>
    </p:spTree>
    <p:extLst>
      <p:ext uri="{BB962C8B-B14F-4D97-AF65-F5344CB8AC3E}">
        <p14:creationId xmlns:p14="http://schemas.microsoft.com/office/powerpoint/2010/main" val="114776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2850" name="Picture 2" descr="2.jpg                                                          0007F94BMacintosh HD                   7C2614B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772400" cy="45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28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/>
              <a:t>…and may be dependent upon disease extent</a:t>
            </a:r>
          </a:p>
        </p:txBody>
      </p:sp>
      <p:sp>
        <p:nvSpPr>
          <p:cNvPr id="2382853" name="Rectangle 5"/>
          <p:cNvSpPr>
            <a:spLocks noChangeArrowheads="1"/>
          </p:cNvSpPr>
          <p:nvPr/>
        </p:nvSpPr>
        <p:spPr bwMode="auto">
          <a:xfrm>
            <a:off x="76200" y="6410325"/>
            <a:ext cx="572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Helvetica" charset="0"/>
              </a:rPr>
              <a:t>Khanna D et al, Arthritis Rheum 2011, 63(10):3078-85.</a:t>
            </a:r>
          </a:p>
        </p:txBody>
      </p:sp>
    </p:spTree>
    <p:extLst>
      <p:ext uri="{BB962C8B-B14F-4D97-AF65-F5344CB8AC3E}">
        <p14:creationId xmlns:p14="http://schemas.microsoft.com/office/powerpoint/2010/main" val="2448887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4306" name="Picture 2" descr="4.jpg                                                          00034441Macintosh HD                   C06A6D3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66838"/>
            <a:ext cx="6629400" cy="480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4307" name="Rectangle 3"/>
          <p:cNvSpPr>
            <a:spLocks noChangeArrowheads="1"/>
          </p:cNvSpPr>
          <p:nvPr/>
        </p:nvSpPr>
        <p:spPr bwMode="auto">
          <a:xfrm>
            <a:off x="76200" y="6415088"/>
            <a:ext cx="50895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Goh</a:t>
            </a:r>
            <a:r>
              <a:rPr lang="en-US" dirty="0"/>
              <a:t> et al, Am J </a:t>
            </a:r>
            <a:r>
              <a:rPr lang="en-US" dirty="0" err="1"/>
              <a:t>Respir</a:t>
            </a:r>
            <a:r>
              <a:rPr lang="en-US" dirty="0"/>
              <a:t> </a:t>
            </a:r>
            <a:r>
              <a:rPr lang="en-US" dirty="0" err="1"/>
              <a:t>Crit</a:t>
            </a:r>
            <a:r>
              <a:rPr lang="en-US" dirty="0"/>
              <a:t> Care Med 2008, 177:1248</a:t>
            </a:r>
          </a:p>
        </p:txBody>
      </p:sp>
      <p:sp>
        <p:nvSpPr>
          <p:cNvPr id="2274308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/>
              <a:t>HRCT disease extent predicts survival in </a:t>
            </a:r>
            <a:r>
              <a:rPr lang="en-US" sz="3200" dirty="0" err="1"/>
              <a:t>SSc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7161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ttangolo 142"/>
          <p:cNvSpPr/>
          <p:nvPr/>
        </p:nvSpPr>
        <p:spPr>
          <a:xfrm>
            <a:off x="1571625" y="2714625"/>
            <a:ext cx="714375" cy="3143250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42" name="Rettangolo 141"/>
          <p:cNvSpPr/>
          <p:nvPr/>
        </p:nvSpPr>
        <p:spPr>
          <a:xfrm>
            <a:off x="1571625" y="5143500"/>
            <a:ext cx="1500188" cy="714375"/>
          </a:xfrm>
          <a:prstGeom prst="rect">
            <a:avLst/>
          </a:prstGeom>
          <a:solidFill>
            <a:srgbClr val="FFCC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7412" name="Titolo 1"/>
          <p:cNvSpPr>
            <a:spLocks noGrp="1"/>
          </p:cNvSpPr>
          <p:nvPr>
            <p:ph type="title"/>
          </p:nvPr>
        </p:nvSpPr>
        <p:spPr>
          <a:xfrm>
            <a:off x="457200" y="1285875"/>
            <a:ext cx="8229600" cy="857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b="1" smtClean="0">
                <a:solidFill>
                  <a:schemeClr val="tx1"/>
                </a:solidFill>
              </a:rPr>
              <a:t>          The disease evolution</a:t>
            </a:r>
            <a:r>
              <a:rPr lang="it-IT" smtClean="0">
                <a:solidFill>
                  <a:schemeClr val="tx1"/>
                </a:solidFill>
              </a:rPr>
              <a:t/>
            </a:r>
            <a:br>
              <a:rPr lang="it-IT" smtClean="0">
                <a:solidFill>
                  <a:schemeClr val="tx1"/>
                </a:solidFill>
              </a:rPr>
            </a:br>
            <a:r>
              <a:rPr lang="it-IT" smtClean="0">
                <a:solidFill>
                  <a:schemeClr val="tx1"/>
                </a:solidFill>
              </a:rPr>
              <a:t/>
            </a:r>
            <a:br>
              <a:rPr lang="it-IT" smtClean="0">
                <a:solidFill>
                  <a:schemeClr val="tx1"/>
                </a:solidFill>
              </a:rPr>
            </a:br>
            <a:r>
              <a:rPr lang="it-IT" smtClean="0">
                <a:solidFill>
                  <a:schemeClr val="tx1"/>
                </a:solidFill>
              </a:rPr>
              <a:t/>
            </a:r>
            <a:br>
              <a:rPr lang="it-IT" smtClean="0">
                <a:solidFill>
                  <a:schemeClr val="tx1"/>
                </a:solidFill>
              </a:rPr>
            </a:br>
            <a:endParaRPr lang="it-IT" smtClean="0">
              <a:solidFill>
                <a:schemeClr val="tx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8625" y="1428750"/>
            <a:ext cx="8358188" cy="142875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711200" y="2770188"/>
            <a:ext cx="772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762000"/>
            <a:r>
              <a:rPr lang="it-IT" sz="2000">
                <a:latin typeface="Times New Roman" pitchFamily="18" charset="0"/>
              </a:rPr>
              <a:t> </a:t>
            </a: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1389063" y="4370388"/>
            <a:ext cx="6365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r>
              <a:rPr lang="it-IT" sz="1400">
                <a:latin typeface="Times New Roman" pitchFamily="18" charset="0"/>
              </a:rPr>
              <a:t> </a:t>
            </a: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1117600" y="2770188"/>
            <a:ext cx="690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762000"/>
            <a:r>
              <a:rPr lang="it-IT" sz="2000">
                <a:latin typeface="Times New Roman" pitchFamily="18" charset="0"/>
              </a:rPr>
              <a:t> </a:t>
            </a: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1727200" y="4370388"/>
            <a:ext cx="568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r>
              <a:rPr lang="it-IT" sz="1400">
                <a:latin typeface="Times New Roman" pitchFamily="18" charset="0"/>
              </a:rPr>
              <a:t> </a:t>
            </a: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838200" y="29225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762000"/>
            <a:r>
              <a:rPr lang="it-IT" sz="2000">
                <a:latin typeface="Times New Roman" pitchFamily="18" charset="0"/>
              </a:rPr>
              <a:t> </a:t>
            </a: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1524000" y="452278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r>
              <a:rPr lang="it-IT" sz="1400">
                <a:latin typeface="Times New Roman" pitchFamily="18" charset="0"/>
              </a:rPr>
              <a:t> </a:t>
            </a:r>
          </a:p>
        </p:txBody>
      </p:sp>
      <p:sp>
        <p:nvSpPr>
          <p:cNvPr id="17420" name="Line 10"/>
          <p:cNvSpPr>
            <a:spLocks noChangeShapeType="1"/>
          </p:cNvSpPr>
          <p:nvPr/>
        </p:nvSpPr>
        <p:spPr bwMode="auto">
          <a:xfrm>
            <a:off x="1554163" y="1714500"/>
            <a:ext cx="46037" cy="41798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1" name="Line 11"/>
          <p:cNvSpPr>
            <a:spLocks noChangeShapeType="1"/>
          </p:cNvSpPr>
          <p:nvPr/>
        </p:nvSpPr>
        <p:spPr bwMode="auto">
          <a:xfrm>
            <a:off x="1600200" y="5894388"/>
            <a:ext cx="71628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222250" y="2297113"/>
            <a:ext cx="996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it-IT" sz="1600" b="1">
                <a:solidFill>
                  <a:schemeClr val="accent2"/>
                </a:solidFill>
                <a:latin typeface="Times New Roman" pitchFamily="18" charset="0"/>
              </a:rPr>
              <a:t>skin</a:t>
            </a:r>
          </a:p>
          <a:p>
            <a:pPr defTabSz="762000"/>
            <a:r>
              <a:rPr lang="it-IT" sz="1600" b="1">
                <a:solidFill>
                  <a:schemeClr val="accent2"/>
                </a:solidFill>
                <a:latin typeface="Times New Roman" pitchFamily="18" charset="0"/>
              </a:rPr>
              <a:t>thickness</a:t>
            </a: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2295525" y="5894388"/>
            <a:ext cx="645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it-IT" sz="1600" b="1">
                <a:latin typeface="Times New Roman" pitchFamily="18" charset="0"/>
              </a:rPr>
              <a:t>  2       5                    10                             20</a:t>
            </a:r>
          </a:p>
          <a:p>
            <a:pPr defTabSz="762000"/>
            <a:r>
              <a:rPr lang="it-IT" sz="1600" b="1">
                <a:latin typeface="Times New Roman" pitchFamily="18" charset="0"/>
              </a:rPr>
              <a:t>           </a:t>
            </a:r>
            <a:r>
              <a:rPr lang="it-IT" sz="1600" b="1">
                <a:solidFill>
                  <a:schemeClr val="accent2"/>
                </a:solidFill>
                <a:latin typeface="Times New Roman" pitchFamily="18" charset="0"/>
              </a:rPr>
              <a:t>disease duration (years)</a:t>
            </a:r>
          </a:p>
        </p:txBody>
      </p:sp>
      <p:sp>
        <p:nvSpPr>
          <p:cNvPr id="17424" name="Line 14"/>
          <p:cNvSpPr>
            <a:spLocks noChangeShapeType="1"/>
          </p:cNvSpPr>
          <p:nvPr/>
        </p:nvSpPr>
        <p:spPr bwMode="auto">
          <a:xfrm>
            <a:off x="3276600" y="5894388"/>
            <a:ext cx="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5" name="Line 15"/>
          <p:cNvSpPr>
            <a:spLocks noChangeShapeType="1"/>
          </p:cNvSpPr>
          <p:nvPr/>
        </p:nvSpPr>
        <p:spPr bwMode="auto">
          <a:xfrm>
            <a:off x="5029200" y="5894388"/>
            <a:ext cx="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6" name="Line 16"/>
          <p:cNvSpPr>
            <a:spLocks noChangeShapeType="1"/>
          </p:cNvSpPr>
          <p:nvPr/>
        </p:nvSpPr>
        <p:spPr bwMode="auto">
          <a:xfrm>
            <a:off x="7086600" y="5589588"/>
            <a:ext cx="533400" cy="609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7" name="Line 17"/>
          <p:cNvSpPr>
            <a:spLocks noChangeShapeType="1"/>
          </p:cNvSpPr>
          <p:nvPr/>
        </p:nvSpPr>
        <p:spPr bwMode="auto">
          <a:xfrm>
            <a:off x="8229600" y="5894388"/>
            <a:ext cx="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8" name="Line 18"/>
          <p:cNvSpPr>
            <a:spLocks noChangeShapeType="1"/>
          </p:cNvSpPr>
          <p:nvPr/>
        </p:nvSpPr>
        <p:spPr bwMode="auto">
          <a:xfrm flipV="1">
            <a:off x="1600200" y="5437188"/>
            <a:ext cx="1676400" cy="457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9" name="Line 19"/>
          <p:cNvSpPr>
            <a:spLocks noChangeShapeType="1"/>
          </p:cNvSpPr>
          <p:nvPr/>
        </p:nvSpPr>
        <p:spPr bwMode="auto">
          <a:xfrm>
            <a:off x="3276600" y="5208588"/>
            <a:ext cx="0" cy="3810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30" name="Line 20"/>
          <p:cNvSpPr>
            <a:spLocks noChangeShapeType="1"/>
          </p:cNvSpPr>
          <p:nvPr/>
        </p:nvSpPr>
        <p:spPr bwMode="auto">
          <a:xfrm flipV="1">
            <a:off x="3352800" y="5284788"/>
            <a:ext cx="1600200" cy="152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31" name="Line 21"/>
          <p:cNvSpPr>
            <a:spLocks noChangeShapeType="1"/>
          </p:cNvSpPr>
          <p:nvPr/>
        </p:nvSpPr>
        <p:spPr bwMode="auto">
          <a:xfrm>
            <a:off x="5029200" y="5132388"/>
            <a:ext cx="0" cy="3048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32" name="Line 22"/>
          <p:cNvSpPr>
            <a:spLocks noChangeShapeType="1"/>
          </p:cNvSpPr>
          <p:nvPr/>
        </p:nvSpPr>
        <p:spPr bwMode="auto">
          <a:xfrm>
            <a:off x="4953000" y="5284788"/>
            <a:ext cx="2057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33" name="Line 23"/>
          <p:cNvSpPr>
            <a:spLocks noChangeShapeType="1"/>
          </p:cNvSpPr>
          <p:nvPr/>
        </p:nvSpPr>
        <p:spPr bwMode="auto">
          <a:xfrm>
            <a:off x="6858000" y="5208588"/>
            <a:ext cx="15240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34" name="Line 24"/>
          <p:cNvSpPr>
            <a:spLocks noChangeShapeType="1"/>
          </p:cNvSpPr>
          <p:nvPr/>
        </p:nvSpPr>
        <p:spPr bwMode="auto">
          <a:xfrm>
            <a:off x="6934200" y="5284788"/>
            <a:ext cx="1371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35" name="Rectangle 25"/>
          <p:cNvSpPr>
            <a:spLocks noChangeArrowheads="1"/>
          </p:cNvSpPr>
          <p:nvPr/>
        </p:nvSpPr>
        <p:spPr bwMode="auto">
          <a:xfrm>
            <a:off x="1643063" y="5208588"/>
            <a:ext cx="774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it-IT" sz="1600" b="1"/>
              <a:t>early</a:t>
            </a:r>
          </a:p>
        </p:txBody>
      </p:sp>
      <p:sp>
        <p:nvSpPr>
          <p:cNvPr id="17436" name="Rectangle 26"/>
          <p:cNvSpPr>
            <a:spLocks noChangeArrowheads="1"/>
          </p:cNvSpPr>
          <p:nvPr/>
        </p:nvSpPr>
        <p:spPr bwMode="auto">
          <a:xfrm>
            <a:off x="3575050" y="4879975"/>
            <a:ext cx="946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it-IT" sz="1000" b="1"/>
              <a:t>intermediate</a:t>
            </a:r>
          </a:p>
        </p:txBody>
      </p:sp>
      <p:sp>
        <p:nvSpPr>
          <p:cNvPr id="17437" name="Rectangle 27"/>
          <p:cNvSpPr>
            <a:spLocks noChangeArrowheads="1"/>
          </p:cNvSpPr>
          <p:nvPr/>
        </p:nvSpPr>
        <p:spPr bwMode="auto">
          <a:xfrm>
            <a:off x="5632450" y="4879975"/>
            <a:ext cx="4048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it-IT" sz="1000" b="1"/>
              <a:t>late</a:t>
            </a:r>
          </a:p>
        </p:txBody>
      </p:sp>
      <p:sp>
        <p:nvSpPr>
          <p:cNvPr id="17438" name="Line 28"/>
          <p:cNvSpPr>
            <a:spLocks noChangeShapeType="1"/>
          </p:cNvSpPr>
          <p:nvPr/>
        </p:nvSpPr>
        <p:spPr bwMode="auto">
          <a:xfrm>
            <a:off x="7543800" y="5894388"/>
            <a:ext cx="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39" name="Rectangle 29"/>
          <p:cNvSpPr>
            <a:spLocks noChangeArrowheads="1"/>
          </p:cNvSpPr>
          <p:nvPr/>
        </p:nvSpPr>
        <p:spPr bwMode="auto">
          <a:xfrm>
            <a:off x="7019925" y="4887913"/>
            <a:ext cx="2087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it-IT" sz="1600" b="1" i="1">
                <a:solidFill>
                  <a:schemeClr val="accent2"/>
                </a:solidFill>
                <a:latin typeface="Britannic Bold" pitchFamily="34" charset="0"/>
              </a:rPr>
              <a:t>LIMITED SSc</a:t>
            </a:r>
          </a:p>
        </p:txBody>
      </p:sp>
      <p:sp>
        <p:nvSpPr>
          <p:cNvPr id="17440" name="Line 30"/>
          <p:cNvSpPr>
            <a:spLocks noChangeShapeType="1"/>
          </p:cNvSpPr>
          <p:nvPr/>
        </p:nvSpPr>
        <p:spPr bwMode="auto">
          <a:xfrm flipV="1">
            <a:off x="1600200" y="3379788"/>
            <a:ext cx="533400" cy="2438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41" name="Line 31"/>
          <p:cNvSpPr>
            <a:spLocks noChangeShapeType="1"/>
          </p:cNvSpPr>
          <p:nvPr/>
        </p:nvSpPr>
        <p:spPr bwMode="auto">
          <a:xfrm>
            <a:off x="3048000" y="2770188"/>
            <a:ext cx="4572000" cy="1219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42" name="Arc 32"/>
          <p:cNvSpPr>
            <a:spLocks/>
          </p:cNvSpPr>
          <p:nvPr/>
        </p:nvSpPr>
        <p:spPr bwMode="auto">
          <a:xfrm>
            <a:off x="2514600" y="3379788"/>
            <a:ext cx="1524000" cy="76200"/>
          </a:xfrm>
          <a:custGeom>
            <a:avLst/>
            <a:gdLst>
              <a:gd name="T0" fmla="*/ 2147483647 w 21600"/>
              <a:gd name="T1" fmla="*/ 146879962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17443" name="Arc 33"/>
          <p:cNvSpPr>
            <a:spLocks/>
          </p:cNvSpPr>
          <p:nvPr/>
        </p:nvSpPr>
        <p:spPr bwMode="auto">
          <a:xfrm rot="-9780000">
            <a:off x="2590800" y="2541588"/>
            <a:ext cx="381000" cy="914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17444" name="Arc 34"/>
          <p:cNvSpPr>
            <a:spLocks/>
          </p:cNvSpPr>
          <p:nvPr/>
        </p:nvSpPr>
        <p:spPr bwMode="auto">
          <a:xfrm rot="-3720000">
            <a:off x="2148681" y="2578894"/>
            <a:ext cx="1458913" cy="612775"/>
          </a:xfrm>
          <a:custGeom>
            <a:avLst/>
            <a:gdLst>
              <a:gd name="T0" fmla="*/ 0 w 21624"/>
              <a:gd name="T1" fmla="*/ 0 h 21600"/>
              <a:gd name="T2" fmla="*/ 2147483647 w 21624"/>
              <a:gd name="T3" fmla="*/ 2147483647 h 21600"/>
              <a:gd name="T4" fmla="*/ 2147483647 w 21624"/>
              <a:gd name="T5" fmla="*/ 2147483647 h 21600"/>
              <a:gd name="T6" fmla="*/ 0 60000 65536"/>
              <a:gd name="T7" fmla="*/ 0 60000 65536"/>
              <a:gd name="T8" fmla="*/ 0 60000 65536"/>
              <a:gd name="T9" fmla="*/ 0 w 21624"/>
              <a:gd name="T10" fmla="*/ 0 h 21600"/>
              <a:gd name="T11" fmla="*/ 21624 w 216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24" h="21600" fill="none" extrusionOk="0">
                <a:moveTo>
                  <a:pt x="0" y="0"/>
                </a:moveTo>
                <a:cubicBezTo>
                  <a:pt x="8" y="0"/>
                  <a:pt x="16" y="-1"/>
                  <a:pt x="24" y="0"/>
                </a:cubicBezTo>
                <a:cubicBezTo>
                  <a:pt x="11933" y="0"/>
                  <a:pt x="21596" y="9640"/>
                  <a:pt x="21623" y="21550"/>
                </a:cubicBezTo>
              </a:path>
              <a:path w="21624" h="21600" stroke="0" extrusionOk="0">
                <a:moveTo>
                  <a:pt x="0" y="0"/>
                </a:moveTo>
                <a:cubicBezTo>
                  <a:pt x="8" y="0"/>
                  <a:pt x="16" y="-1"/>
                  <a:pt x="24" y="0"/>
                </a:cubicBezTo>
                <a:cubicBezTo>
                  <a:pt x="11933" y="0"/>
                  <a:pt x="21596" y="9640"/>
                  <a:pt x="21623" y="21550"/>
                </a:cubicBezTo>
                <a:lnTo>
                  <a:pt x="24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17445" name="Line 35"/>
          <p:cNvSpPr>
            <a:spLocks noChangeShapeType="1"/>
          </p:cNvSpPr>
          <p:nvPr/>
        </p:nvSpPr>
        <p:spPr bwMode="auto">
          <a:xfrm flipV="1">
            <a:off x="6477000" y="4751388"/>
            <a:ext cx="0" cy="533400"/>
          </a:xfrm>
          <a:prstGeom prst="line">
            <a:avLst/>
          </a:prstGeom>
          <a:noFill/>
          <a:ln w="12700">
            <a:solidFill>
              <a:srgbClr val="FAFD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46" name="Rectangle 36"/>
          <p:cNvSpPr>
            <a:spLocks noChangeArrowheads="1"/>
          </p:cNvSpPr>
          <p:nvPr/>
        </p:nvSpPr>
        <p:spPr bwMode="auto">
          <a:xfrm>
            <a:off x="4946650" y="4278313"/>
            <a:ext cx="2136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it-IT" sz="1000" b="1">
                <a:latin typeface="Times New Roman" pitchFamily="18" charset="0"/>
              </a:rPr>
              <a:t>pulmonary hypert</a:t>
            </a:r>
            <a:r>
              <a:rPr lang="it-IT" sz="1600" b="1">
                <a:latin typeface="Times New Roman" pitchFamily="18" charset="0"/>
              </a:rPr>
              <a:t>., </a:t>
            </a:r>
            <a:r>
              <a:rPr lang="it-IT" sz="1000" b="1">
                <a:latin typeface="Times New Roman" pitchFamily="18" charset="0"/>
              </a:rPr>
              <a:t>malabsorption</a:t>
            </a:r>
          </a:p>
        </p:txBody>
      </p:sp>
      <p:sp>
        <p:nvSpPr>
          <p:cNvPr id="17447" name="Arc 38"/>
          <p:cNvSpPr>
            <a:spLocks/>
          </p:cNvSpPr>
          <p:nvPr/>
        </p:nvSpPr>
        <p:spPr bwMode="auto">
          <a:xfrm>
            <a:off x="2133600" y="2770188"/>
            <a:ext cx="914400" cy="6096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3"/>
                  <a:pt x="9650" y="18"/>
                  <a:pt x="21567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3"/>
                  <a:pt x="9650" y="18"/>
                  <a:pt x="21567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17448" name="Line 39"/>
          <p:cNvSpPr>
            <a:spLocks noChangeShapeType="1"/>
          </p:cNvSpPr>
          <p:nvPr/>
        </p:nvSpPr>
        <p:spPr bwMode="auto">
          <a:xfrm>
            <a:off x="2590800" y="2693988"/>
            <a:ext cx="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49" name="Line 40"/>
          <p:cNvSpPr>
            <a:spLocks noChangeShapeType="1"/>
          </p:cNvSpPr>
          <p:nvPr/>
        </p:nvSpPr>
        <p:spPr bwMode="auto">
          <a:xfrm>
            <a:off x="2667000" y="2617788"/>
            <a:ext cx="0" cy="3810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50" name="Line 41"/>
          <p:cNvSpPr>
            <a:spLocks noChangeShapeType="1"/>
          </p:cNvSpPr>
          <p:nvPr/>
        </p:nvSpPr>
        <p:spPr bwMode="auto">
          <a:xfrm>
            <a:off x="2590800" y="5894388"/>
            <a:ext cx="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51" name="Rectangle 42"/>
          <p:cNvSpPr>
            <a:spLocks noChangeArrowheads="1"/>
          </p:cNvSpPr>
          <p:nvPr/>
        </p:nvSpPr>
        <p:spPr bwMode="auto">
          <a:xfrm>
            <a:off x="1593850" y="2822575"/>
            <a:ext cx="665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it-IT" sz="1600" b="1">
                <a:solidFill>
                  <a:schemeClr val="bg1"/>
                </a:solidFill>
              </a:rPr>
              <a:t>early</a:t>
            </a:r>
          </a:p>
        </p:txBody>
      </p:sp>
      <p:sp>
        <p:nvSpPr>
          <p:cNvPr id="17452" name="Line 43"/>
          <p:cNvSpPr>
            <a:spLocks noChangeShapeType="1"/>
          </p:cNvSpPr>
          <p:nvPr/>
        </p:nvSpPr>
        <p:spPr bwMode="auto">
          <a:xfrm>
            <a:off x="4038600" y="2922588"/>
            <a:ext cx="0" cy="3048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53" name="Rectangle 44"/>
          <p:cNvSpPr>
            <a:spLocks noChangeArrowheads="1"/>
          </p:cNvSpPr>
          <p:nvPr/>
        </p:nvSpPr>
        <p:spPr bwMode="auto">
          <a:xfrm>
            <a:off x="2584450" y="2289175"/>
            <a:ext cx="946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it-IT" sz="1000" b="1"/>
              <a:t>intermediate</a:t>
            </a:r>
          </a:p>
        </p:txBody>
      </p:sp>
      <p:sp>
        <p:nvSpPr>
          <p:cNvPr id="17454" name="Rectangle 45"/>
          <p:cNvSpPr>
            <a:spLocks noChangeArrowheads="1"/>
          </p:cNvSpPr>
          <p:nvPr/>
        </p:nvSpPr>
        <p:spPr bwMode="auto">
          <a:xfrm>
            <a:off x="4946650" y="2822575"/>
            <a:ext cx="4048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it-IT" sz="1000" b="1"/>
              <a:t>late</a:t>
            </a:r>
          </a:p>
        </p:txBody>
      </p:sp>
      <p:sp>
        <p:nvSpPr>
          <p:cNvPr id="17455" name="Line 46"/>
          <p:cNvSpPr>
            <a:spLocks noChangeShapeType="1"/>
          </p:cNvSpPr>
          <p:nvPr/>
        </p:nvSpPr>
        <p:spPr bwMode="auto">
          <a:xfrm flipV="1">
            <a:off x="2209800" y="1703388"/>
            <a:ext cx="0" cy="1447800"/>
          </a:xfrm>
          <a:prstGeom prst="line">
            <a:avLst/>
          </a:prstGeom>
          <a:noFill/>
          <a:ln w="12700">
            <a:solidFill>
              <a:srgbClr val="FAFD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56" name="Rectangle 47"/>
          <p:cNvSpPr>
            <a:spLocks noChangeArrowheads="1"/>
          </p:cNvSpPr>
          <p:nvPr/>
        </p:nvSpPr>
        <p:spPr bwMode="auto">
          <a:xfrm>
            <a:off x="2141538" y="1714500"/>
            <a:ext cx="1430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it-IT" sz="1000" b="1">
                <a:latin typeface="Times New Roman" pitchFamily="18" charset="0"/>
              </a:rPr>
              <a:t>lung, heart, GI, kidney</a:t>
            </a:r>
          </a:p>
        </p:txBody>
      </p:sp>
      <p:sp>
        <p:nvSpPr>
          <p:cNvPr id="93" name="Rectangle 48"/>
          <p:cNvSpPr>
            <a:spLocks noChangeArrowheads="1"/>
          </p:cNvSpPr>
          <p:nvPr/>
        </p:nvSpPr>
        <p:spPr bwMode="auto">
          <a:xfrm>
            <a:off x="238125" y="6572250"/>
            <a:ext cx="8972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it-IT" sz="1050" b="1" i="1" dirty="0" err="1"/>
              <a:t>Medsger</a:t>
            </a:r>
            <a:r>
              <a:rPr lang="it-IT" sz="1050" b="1" i="1" dirty="0"/>
              <a:t> T &amp; </a:t>
            </a:r>
            <a:r>
              <a:rPr lang="it-IT" sz="1050" b="1" i="1" dirty="0" err="1"/>
              <a:t>Steen</a:t>
            </a:r>
            <a:r>
              <a:rPr lang="it-IT" sz="1050" b="1" i="1" dirty="0"/>
              <a:t> V, </a:t>
            </a:r>
            <a:r>
              <a:rPr lang="it-IT" sz="1050" b="1" i="1" dirty="0" err="1"/>
              <a:t>Systemic</a:t>
            </a:r>
            <a:r>
              <a:rPr lang="it-IT" sz="1050" b="1" i="1" dirty="0"/>
              <a:t> </a:t>
            </a:r>
            <a:r>
              <a:rPr lang="it-IT" sz="1050" b="1" i="1" dirty="0" err="1"/>
              <a:t>Sclerosis</a:t>
            </a:r>
            <a:r>
              <a:rPr lang="it-IT" sz="1050" b="1" i="1" dirty="0"/>
              <a:t>, 1995, p 51,Williams &amp; Wilkins</a:t>
            </a:r>
          </a:p>
        </p:txBody>
      </p:sp>
      <p:sp>
        <p:nvSpPr>
          <p:cNvPr id="17458" name="Rectangle 29"/>
          <p:cNvSpPr>
            <a:spLocks noChangeArrowheads="1"/>
          </p:cNvSpPr>
          <p:nvPr/>
        </p:nvSpPr>
        <p:spPr bwMode="auto">
          <a:xfrm>
            <a:off x="7215188" y="3286125"/>
            <a:ext cx="20875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it-IT" sz="1600" b="1" i="1">
                <a:solidFill>
                  <a:schemeClr val="accent2"/>
                </a:solidFill>
                <a:latin typeface="Britannic Bold" pitchFamily="34" charset="0"/>
              </a:rPr>
              <a:t>DIFFUSE SSc</a:t>
            </a:r>
          </a:p>
        </p:txBody>
      </p:sp>
    </p:spTree>
    <p:extLst>
      <p:ext uri="{BB962C8B-B14F-4D97-AF65-F5344CB8AC3E}">
        <p14:creationId xmlns:p14="http://schemas.microsoft.com/office/powerpoint/2010/main" val="32995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5219" name="Picture 3" descr="1.jpg                                                          00034441Macintosh HD                   C06A6D3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5463"/>
            <a:ext cx="7848600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5220" name="Picture 4" descr="2.jpg                                                          00034441Macintosh HD                   C06A6D3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5463"/>
            <a:ext cx="7848600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5221" name="Text Box 5"/>
          <p:cNvSpPr txBox="1">
            <a:spLocks noChangeArrowheads="1"/>
          </p:cNvSpPr>
          <p:nvPr/>
        </p:nvSpPr>
        <p:spPr bwMode="auto">
          <a:xfrm>
            <a:off x="3810000" y="397668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66"/>
                </a:solidFill>
              </a:rPr>
              <a:t>SSc-ILD</a:t>
            </a:r>
          </a:p>
        </p:txBody>
      </p:sp>
      <p:sp>
        <p:nvSpPr>
          <p:cNvPr id="2185222" name="Text Box 6"/>
          <p:cNvSpPr txBox="1">
            <a:spLocks noChangeArrowheads="1"/>
          </p:cNvSpPr>
          <p:nvPr/>
        </p:nvSpPr>
        <p:spPr bwMode="auto">
          <a:xfrm>
            <a:off x="6470650" y="336708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66"/>
                </a:solidFill>
              </a:rPr>
              <a:t>SSc</a:t>
            </a:r>
          </a:p>
        </p:txBody>
      </p:sp>
      <p:sp>
        <p:nvSpPr>
          <p:cNvPr id="2185223" name="Rectangle 7"/>
          <p:cNvSpPr>
            <a:spLocks noChangeArrowheads="1"/>
          </p:cNvSpPr>
          <p:nvPr/>
        </p:nvSpPr>
        <p:spPr bwMode="auto">
          <a:xfrm>
            <a:off x="0" y="411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Helvetica" charset="0"/>
              </a:rPr>
              <a:t>The impact of ILD in Systemic Sclerosis</a:t>
            </a:r>
          </a:p>
        </p:txBody>
      </p:sp>
      <p:sp>
        <p:nvSpPr>
          <p:cNvPr id="2185224" name="Rectangle 8"/>
          <p:cNvSpPr>
            <a:spLocks noChangeArrowheads="1"/>
          </p:cNvSpPr>
          <p:nvPr/>
        </p:nvSpPr>
        <p:spPr bwMode="auto">
          <a:xfrm>
            <a:off x="76200" y="6415088"/>
            <a:ext cx="35800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Ferri C et. al. Medicine 2002;81:139 </a:t>
            </a:r>
          </a:p>
        </p:txBody>
      </p:sp>
    </p:spTree>
    <p:extLst>
      <p:ext uri="{BB962C8B-B14F-4D97-AF65-F5344CB8AC3E}">
        <p14:creationId xmlns:p14="http://schemas.microsoft.com/office/powerpoint/2010/main" val="2983323632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058" name="Rectangle 2"/>
          <p:cNvSpPr>
            <a:spLocks noChangeArrowheads="1"/>
          </p:cNvSpPr>
          <p:nvPr/>
        </p:nvSpPr>
        <p:spPr bwMode="auto">
          <a:xfrm>
            <a:off x="0" y="6415088"/>
            <a:ext cx="50013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Park et al, Am J </a:t>
            </a:r>
            <a:r>
              <a:rPr lang="en-US" dirty="0" err="1"/>
              <a:t>Respir</a:t>
            </a:r>
            <a:r>
              <a:rPr lang="en-US" dirty="0"/>
              <a:t> </a:t>
            </a:r>
            <a:r>
              <a:rPr lang="en-US" dirty="0" err="1"/>
              <a:t>Crit</a:t>
            </a:r>
            <a:r>
              <a:rPr lang="en-US" dirty="0"/>
              <a:t> Care Med, 2007;175:705</a:t>
            </a:r>
          </a:p>
        </p:txBody>
      </p:sp>
      <p:pic>
        <p:nvPicPr>
          <p:cNvPr id="2349059" name="Picture 3" descr="Untitled-1.jpg                                                 00034441Macintosh HD                   C06A6D3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63246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9060" name="Rectangle 4"/>
          <p:cNvSpPr>
            <a:spLocks noChangeArrowheads="1"/>
          </p:cNvSpPr>
          <p:nvPr/>
        </p:nvSpPr>
        <p:spPr bwMode="auto">
          <a:xfrm>
            <a:off x="2743200" y="2362200"/>
            <a:ext cx="466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Nonspecific interstitial pneumonia (NSIP)</a:t>
            </a:r>
          </a:p>
        </p:txBody>
      </p:sp>
      <p:sp>
        <p:nvSpPr>
          <p:cNvPr id="2349061" name="Rectangle 5"/>
          <p:cNvSpPr>
            <a:spLocks noChangeArrowheads="1"/>
          </p:cNvSpPr>
          <p:nvPr/>
        </p:nvSpPr>
        <p:spPr bwMode="auto">
          <a:xfrm>
            <a:off x="3276600" y="4114800"/>
            <a:ext cx="385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66"/>
                </a:solidFill>
              </a:rPr>
              <a:t>Usual Interstitial Pneumonia (UIP)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19187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Why the pathologic pattern </a:t>
            </a:r>
            <a:r>
              <a:rPr lang="en-US" sz="4000" dirty="0" smtClean="0">
                <a:solidFill>
                  <a:srgbClr val="7030A0"/>
                </a:solidFill>
              </a:rPr>
              <a:t>matters ?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968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9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9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49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49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49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49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49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49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9058" grpId="0"/>
      <p:bldP spid="2349060" grpId="0"/>
      <p:bldP spid="23490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7378" name="Picture 2" descr="2.jpg                                                          00034441Macintosh HD                   C06A6D3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8674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379" name="Rectangle 3"/>
          <p:cNvSpPr>
            <a:spLocks noChangeArrowheads="1"/>
          </p:cNvSpPr>
          <p:nvPr/>
        </p:nvSpPr>
        <p:spPr bwMode="auto">
          <a:xfrm>
            <a:off x="76200" y="6415088"/>
            <a:ext cx="50895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Goh</a:t>
            </a:r>
            <a:r>
              <a:rPr lang="en-US" dirty="0"/>
              <a:t> et al, Am J </a:t>
            </a:r>
            <a:r>
              <a:rPr lang="en-US" dirty="0" err="1"/>
              <a:t>Respir</a:t>
            </a:r>
            <a:r>
              <a:rPr lang="en-US" dirty="0"/>
              <a:t> </a:t>
            </a:r>
            <a:r>
              <a:rPr lang="en-US" dirty="0" err="1"/>
              <a:t>Crit</a:t>
            </a:r>
            <a:r>
              <a:rPr lang="en-US" dirty="0"/>
              <a:t> Care Med 2008, 177:1248</a:t>
            </a:r>
          </a:p>
        </p:txBody>
      </p:sp>
      <p:sp>
        <p:nvSpPr>
          <p:cNvPr id="2277380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Definition of disease extent in SSc</a:t>
            </a:r>
          </a:p>
        </p:txBody>
      </p:sp>
    </p:spTree>
    <p:extLst>
      <p:ext uri="{BB962C8B-B14F-4D97-AF65-F5344CB8AC3E}">
        <p14:creationId xmlns:p14="http://schemas.microsoft.com/office/powerpoint/2010/main" val="2739329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8402" name="Picture 2" descr="3.jpg                                                          00034441Macintosh HD                   C06A6D3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5532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8403" name="Rectangle 3"/>
          <p:cNvSpPr>
            <a:spLocks noChangeArrowheads="1"/>
          </p:cNvSpPr>
          <p:nvPr/>
        </p:nvSpPr>
        <p:spPr bwMode="auto">
          <a:xfrm>
            <a:off x="76200" y="6415088"/>
            <a:ext cx="50895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Goh et al, Am J Respir Crit Care Med 2008, 177:1248</a:t>
            </a:r>
          </a:p>
        </p:txBody>
      </p:sp>
      <p:sp>
        <p:nvSpPr>
          <p:cNvPr id="2278404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Extent of disease predicts survival in SSc</a:t>
            </a:r>
          </a:p>
        </p:txBody>
      </p:sp>
    </p:spTree>
    <p:extLst>
      <p:ext uri="{BB962C8B-B14F-4D97-AF65-F5344CB8AC3E}">
        <p14:creationId xmlns:p14="http://schemas.microsoft.com/office/powerpoint/2010/main" val="952183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066" name="Rectangle 2"/>
          <p:cNvSpPr>
            <a:spLocks noChangeArrowheads="1"/>
          </p:cNvSpPr>
          <p:nvPr/>
        </p:nvSpPr>
        <p:spPr bwMode="auto">
          <a:xfrm>
            <a:off x="57150" y="6415088"/>
            <a:ext cx="5481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Tan et al,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Exp</a:t>
            </a:r>
            <a:r>
              <a:rPr lang="en-US" dirty="0"/>
              <a:t> </a:t>
            </a:r>
            <a:r>
              <a:rPr lang="en-US" dirty="0" err="1"/>
              <a:t>Rheumatol</a:t>
            </a:r>
            <a:r>
              <a:rPr lang="en-US" dirty="0"/>
              <a:t> 2011:29(</a:t>
            </a:r>
            <a:r>
              <a:rPr lang="en-US" dirty="0" err="1"/>
              <a:t>Suppl</a:t>
            </a:r>
            <a:r>
              <a:rPr lang="en-US" dirty="0"/>
              <a:t> 65):S66-S74</a:t>
            </a:r>
          </a:p>
        </p:txBody>
      </p:sp>
      <p:grpSp>
        <p:nvGrpSpPr>
          <p:cNvPr id="2264067" name="Group 3"/>
          <p:cNvGrpSpPr>
            <a:grpSpLocks/>
          </p:cNvGrpSpPr>
          <p:nvPr/>
        </p:nvGrpSpPr>
        <p:grpSpPr bwMode="auto">
          <a:xfrm>
            <a:off x="1905000" y="457200"/>
            <a:ext cx="5867400" cy="5715000"/>
            <a:chOff x="879" y="-136"/>
            <a:chExt cx="4001" cy="4232"/>
          </a:xfrm>
        </p:grpSpPr>
        <p:pic>
          <p:nvPicPr>
            <p:cNvPr id="2264068" name="Picture 4" descr="2.jpg                                                          0007F94BMacintosh HD                   7C2614BB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" y="223"/>
              <a:ext cx="4001" cy="3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4069" name="Picture 5" descr="1.jpg                                                          0007F94BMacintosh HD                   7C2614BB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" y="-136"/>
              <a:ext cx="4001" cy="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84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l"/>
            <a:r>
              <a:rPr lang="en-US"/>
              <a:t>Summary</a:t>
            </a:r>
          </a:p>
        </p:txBody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SzPct val="125000"/>
              <a:buFont typeface="Times" charset="0"/>
              <a:buChar char="•"/>
            </a:pPr>
            <a:r>
              <a:rPr lang="en-US" sz="2800">
                <a:latin typeface="Helvetica" charset="0"/>
              </a:rPr>
              <a:t>Interstitial lung disease is common in Systemic sclerosis but not all patients will present with clinically significant disease</a:t>
            </a:r>
          </a:p>
          <a:p>
            <a:pPr>
              <a:lnSpc>
                <a:spcPct val="90000"/>
              </a:lnSpc>
              <a:buSzPct val="125000"/>
              <a:buFont typeface="Times" charset="0"/>
              <a:buChar char="•"/>
            </a:pPr>
            <a:r>
              <a:rPr lang="en-US" sz="2800">
                <a:latin typeface="Helvetica" charset="0"/>
              </a:rPr>
              <a:t>Its presence is most sensitively determined by performing an HRCT</a:t>
            </a:r>
          </a:p>
          <a:p>
            <a:pPr>
              <a:lnSpc>
                <a:spcPct val="90000"/>
              </a:lnSpc>
              <a:buSzPct val="125000"/>
              <a:buFont typeface="Times" charset="0"/>
              <a:buChar char="•"/>
            </a:pPr>
            <a:r>
              <a:rPr lang="en-US" sz="2800">
                <a:latin typeface="Helvetica" charset="0"/>
              </a:rPr>
              <a:t>Disease extent by physiology and chest imaging predicts likelihood of progression</a:t>
            </a:r>
          </a:p>
          <a:p>
            <a:pPr>
              <a:lnSpc>
                <a:spcPct val="90000"/>
              </a:lnSpc>
              <a:buSzPct val="125000"/>
              <a:buFont typeface="Times" charset="0"/>
              <a:buChar char="•"/>
            </a:pPr>
            <a:r>
              <a:rPr lang="en-US" sz="2800">
                <a:latin typeface="Helvetica" charset="0"/>
              </a:rPr>
              <a:t>Even in the absence of chest symptoms, pulmonary physiology and chest imaging provide clinically useful information.</a:t>
            </a:r>
          </a:p>
          <a:p>
            <a:pPr>
              <a:lnSpc>
                <a:spcPct val="90000"/>
              </a:lnSpc>
              <a:buSzPct val="125000"/>
              <a:buFont typeface="Times" charset="0"/>
              <a:buChar char="•"/>
            </a:pPr>
            <a:endParaRPr lang="en-US" sz="2000"/>
          </a:p>
        </p:txBody>
      </p:sp>
      <p:sp>
        <p:nvSpPr>
          <p:cNvPr id="1558532" name="Line 4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731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2645632" presetClass="entr" presetSubtype="565174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2645632" presetClass="entr" presetSubtype="565174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2645632" presetClass="entr" presetSubtype="565174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2645632" presetClass="entr" presetSubtype="565174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853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9778" name="Picture 2" descr="4.jpg                                                          0007F94BMacintosh HD                   7C2614B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485900"/>
            <a:ext cx="866298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9779" name="Rectangle 3"/>
          <p:cNvSpPr>
            <a:spLocks noChangeArrowheads="1"/>
          </p:cNvSpPr>
          <p:nvPr/>
        </p:nvSpPr>
        <p:spPr bwMode="auto">
          <a:xfrm>
            <a:off x="76200" y="6415088"/>
            <a:ext cx="4248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Launay</a:t>
            </a:r>
            <a:r>
              <a:rPr lang="en-US" dirty="0">
                <a:solidFill>
                  <a:srgbClr val="FF0000"/>
                </a:solidFill>
              </a:rPr>
              <a:t> et al, Chest 2011 140 (4):1016-1024</a:t>
            </a:r>
          </a:p>
        </p:txBody>
      </p:sp>
      <p:sp>
        <p:nvSpPr>
          <p:cNvPr id="2379780" name="Rectangle 4"/>
          <p:cNvSpPr>
            <a:spLocks noChangeArrowheads="1"/>
          </p:cNvSpPr>
          <p:nvPr/>
        </p:nvSpPr>
        <p:spPr bwMode="auto">
          <a:xfrm>
            <a:off x="0" y="411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Helvetica" charset="0"/>
              </a:rPr>
              <a:t>The impact of ILD in </a:t>
            </a:r>
            <a:r>
              <a:rPr lang="en-US" sz="3200" dirty="0" err="1">
                <a:solidFill>
                  <a:srgbClr val="FF0000"/>
                </a:solidFill>
                <a:latin typeface="Helvetica" charset="0"/>
              </a:rPr>
              <a:t>SSc</a:t>
            </a:r>
            <a:r>
              <a:rPr lang="en-US" sz="3200" dirty="0">
                <a:solidFill>
                  <a:srgbClr val="FF0000"/>
                </a:solidFill>
                <a:latin typeface="Helvetica" charset="0"/>
              </a:rPr>
              <a:t> with </a:t>
            </a:r>
            <a:r>
              <a:rPr lang="en-US" sz="3200" dirty="0" smtClean="0">
                <a:solidFill>
                  <a:srgbClr val="FF0000"/>
                </a:solidFill>
                <a:latin typeface="Helvetica" charset="0"/>
              </a:rPr>
              <a:t>PH</a:t>
            </a:r>
            <a:endParaRPr lang="en-US" sz="3200" dirty="0">
              <a:solidFill>
                <a:srgbClr val="FF000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1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Lung Fibrosis in Scleroderma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Impairs  Gas Exchange</a:t>
            </a:r>
          </a:p>
        </p:txBody>
      </p:sp>
      <p:pic>
        <p:nvPicPr>
          <p:cNvPr id="9219" name="Picture 5" descr="normal v ssc 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7056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905000" y="6248400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NORMAL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029200" y="6248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SCLERODERMA</a:t>
            </a:r>
          </a:p>
        </p:txBody>
      </p:sp>
    </p:spTree>
    <p:extLst>
      <p:ext uri="{BB962C8B-B14F-4D97-AF65-F5344CB8AC3E}">
        <p14:creationId xmlns:p14="http://schemas.microsoft.com/office/powerpoint/2010/main" val="2376635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ttangolo 142"/>
          <p:cNvSpPr/>
          <p:nvPr/>
        </p:nvSpPr>
        <p:spPr>
          <a:xfrm>
            <a:off x="1571625" y="2714625"/>
            <a:ext cx="714375" cy="3143250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42" name="Rettangolo 141"/>
          <p:cNvSpPr/>
          <p:nvPr/>
        </p:nvSpPr>
        <p:spPr>
          <a:xfrm>
            <a:off x="1571625" y="5143500"/>
            <a:ext cx="1500188" cy="714375"/>
          </a:xfrm>
          <a:prstGeom prst="rect">
            <a:avLst/>
          </a:prstGeom>
          <a:solidFill>
            <a:srgbClr val="FFCC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7412" name="Titolo 1"/>
          <p:cNvSpPr>
            <a:spLocks noGrp="1"/>
          </p:cNvSpPr>
          <p:nvPr>
            <p:ph type="title"/>
          </p:nvPr>
        </p:nvSpPr>
        <p:spPr>
          <a:xfrm>
            <a:off x="457200" y="1285875"/>
            <a:ext cx="8229600" cy="857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b="1" smtClean="0">
                <a:solidFill>
                  <a:schemeClr val="tx1"/>
                </a:solidFill>
              </a:rPr>
              <a:t>          The disease evolution</a:t>
            </a:r>
            <a:r>
              <a:rPr lang="it-IT" smtClean="0">
                <a:solidFill>
                  <a:schemeClr val="tx1"/>
                </a:solidFill>
              </a:rPr>
              <a:t/>
            </a:r>
            <a:br>
              <a:rPr lang="it-IT" smtClean="0">
                <a:solidFill>
                  <a:schemeClr val="tx1"/>
                </a:solidFill>
              </a:rPr>
            </a:br>
            <a:r>
              <a:rPr lang="it-IT" smtClean="0">
                <a:solidFill>
                  <a:schemeClr val="tx1"/>
                </a:solidFill>
              </a:rPr>
              <a:t/>
            </a:r>
            <a:br>
              <a:rPr lang="it-IT" smtClean="0">
                <a:solidFill>
                  <a:schemeClr val="tx1"/>
                </a:solidFill>
              </a:rPr>
            </a:br>
            <a:r>
              <a:rPr lang="it-IT" smtClean="0">
                <a:solidFill>
                  <a:schemeClr val="tx1"/>
                </a:solidFill>
              </a:rPr>
              <a:t/>
            </a:r>
            <a:br>
              <a:rPr lang="it-IT" smtClean="0">
                <a:solidFill>
                  <a:schemeClr val="tx1"/>
                </a:solidFill>
              </a:rPr>
            </a:br>
            <a:endParaRPr lang="it-IT" smtClean="0">
              <a:solidFill>
                <a:schemeClr val="tx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8625" y="1428750"/>
            <a:ext cx="8358188" cy="142875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711200" y="2770188"/>
            <a:ext cx="772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762000"/>
            <a:r>
              <a:rPr lang="it-IT" sz="2000">
                <a:latin typeface="Times New Roman" pitchFamily="18" charset="0"/>
              </a:rPr>
              <a:t> </a:t>
            </a: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1389063" y="4370388"/>
            <a:ext cx="6365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r>
              <a:rPr lang="it-IT" sz="1400">
                <a:latin typeface="Times New Roman" pitchFamily="18" charset="0"/>
              </a:rPr>
              <a:t> </a:t>
            </a: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1117600" y="2770188"/>
            <a:ext cx="690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762000"/>
            <a:r>
              <a:rPr lang="it-IT" sz="2000">
                <a:latin typeface="Times New Roman" pitchFamily="18" charset="0"/>
              </a:rPr>
              <a:t> </a:t>
            </a: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1727200" y="4370388"/>
            <a:ext cx="568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r>
              <a:rPr lang="it-IT" sz="1400">
                <a:latin typeface="Times New Roman" pitchFamily="18" charset="0"/>
              </a:rPr>
              <a:t> </a:t>
            </a: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838200" y="29225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762000"/>
            <a:r>
              <a:rPr lang="it-IT" sz="2000">
                <a:latin typeface="Times New Roman" pitchFamily="18" charset="0"/>
              </a:rPr>
              <a:t> </a:t>
            </a: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1524000" y="452278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r>
              <a:rPr lang="it-IT" sz="1400">
                <a:latin typeface="Times New Roman" pitchFamily="18" charset="0"/>
              </a:rPr>
              <a:t> </a:t>
            </a:r>
          </a:p>
        </p:txBody>
      </p:sp>
      <p:sp>
        <p:nvSpPr>
          <p:cNvPr id="17420" name="Line 10"/>
          <p:cNvSpPr>
            <a:spLocks noChangeShapeType="1"/>
          </p:cNvSpPr>
          <p:nvPr/>
        </p:nvSpPr>
        <p:spPr bwMode="auto">
          <a:xfrm>
            <a:off x="1554163" y="1714500"/>
            <a:ext cx="46037" cy="41798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1" name="Line 11"/>
          <p:cNvSpPr>
            <a:spLocks noChangeShapeType="1"/>
          </p:cNvSpPr>
          <p:nvPr/>
        </p:nvSpPr>
        <p:spPr bwMode="auto">
          <a:xfrm>
            <a:off x="1600200" y="5894388"/>
            <a:ext cx="71628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222250" y="2297113"/>
            <a:ext cx="996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it-IT" sz="1600" b="1">
                <a:solidFill>
                  <a:schemeClr val="accent2"/>
                </a:solidFill>
                <a:latin typeface="Times New Roman" pitchFamily="18" charset="0"/>
              </a:rPr>
              <a:t>skin</a:t>
            </a:r>
          </a:p>
          <a:p>
            <a:pPr defTabSz="762000"/>
            <a:r>
              <a:rPr lang="it-IT" sz="1600" b="1">
                <a:solidFill>
                  <a:schemeClr val="accent2"/>
                </a:solidFill>
                <a:latin typeface="Times New Roman" pitchFamily="18" charset="0"/>
              </a:rPr>
              <a:t>thickness</a:t>
            </a: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2295525" y="5894388"/>
            <a:ext cx="645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it-IT" sz="1600" b="1">
                <a:latin typeface="Times New Roman" pitchFamily="18" charset="0"/>
              </a:rPr>
              <a:t>  2       5                    10                             20</a:t>
            </a:r>
          </a:p>
          <a:p>
            <a:pPr defTabSz="762000"/>
            <a:r>
              <a:rPr lang="it-IT" sz="1600" b="1">
                <a:latin typeface="Times New Roman" pitchFamily="18" charset="0"/>
              </a:rPr>
              <a:t>           </a:t>
            </a:r>
            <a:r>
              <a:rPr lang="it-IT" sz="1600" b="1">
                <a:solidFill>
                  <a:schemeClr val="accent2"/>
                </a:solidFill>
                <a:latin typeface="Times New Roman" pitchFamily="18" charset="0"/>
              </a:rPr>
              <a:t>disease duration (years)</a:t>
            </a:r>
          </a:p>
        </p:txBody>
      </p:sp>
      <p:sp>
        <p:nvSpPr>
          <p:cNvPr id="17424" name="Line 14"/>
          <p:cNvSpPr>
            <a:spLocks noChangeShapeType="1"/>
          </p:cNvSpPr>
          <p:nvPr/>
        </p:nvSpPr>
        <p:spPr bwMode="auto">
          <a:xfrm>
            <a:off x="3276600" y="5894388"/>
            <a:ext cx="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5" name="Line 15"/>
          <p:cNvSpPr>
            <a:spLocks noChangeShapeType="1"/>
          </p:cNvSpPr>
          <p:nvPr/>
        </p:nvSpPr>
        <p:spPr bwMode="auto">
          <a:xfrm>
            <a:off x="5029200" y="5894388"/>
            <a:ext cx="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6" name="Line 16"/>
          <p:cNvSpPr>
            <a:spLocks noChangeShapeType="1"/>
          </p:cNvSpPr>
          <p:nvPr/>
        </p:nvSpPr>
        <p:spPr bwMode="auto">
          <a:xfrm>
            <a:off x="7086600" y="5589588"/>
            <a:ext cx="533400" cy="609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7" name="Line 17"/>
          <p:cNvSpPr>
            <a:spLocks noChangeShapeType="1"/>
          </p:cNvSpPr>
          <p:nvPr/>
        </p:nvSpPr>
        <p:spPr bwMode="auto">
          <a:xfrm>
            <a:off x="8229600" y="5894388"/>
            <a:ext cx="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8" name="Line 18"/>
          <p:cNvSpPr>
            <a:spLocks noChangeShapeType="1"/>
          </p:cNvSpPr>
          <p:nvPr/>
        </p:nvSpPr>
        <p:spPr bwMode="auto">
          <a:xfrm flipV="1">
            <a:off x="1600200" y="5437188"/>
            <a:ext cx="1676400" cy="457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29" name="Line 19"/>
          <p:cNvSpPr>
            <a:spLocks noChangeShapeType="1"/>
          </p:cNvSpPr>
          <p:nvPr/>
        </p:nvSpPr>
        <p:spPr bwMode="auto">
          <a:xfrm>
            <a:off x="3276600" y="5208588"/>
            <a:ext cx="0" cy="3810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30" name="Line 20"/>
          <p:cNvSpPr>
            <a:spLocks noChangeShapeType="1"/>
          </p:cNvSpPr>
          <p:nvPr/>
        </p:nvSpPr>
        <p:spPr bwMode="auto">
          <a:xfrm flipV="1">
            <a:off x="3352800" y="5284788"/>
            <a:ext cx="1600200" cy="152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31" name="Line 21"/>
          <p:cNvSpPr>
            <a:spLocks noChangeShapeType="1"/>
          </p:cNvSpPr>
          <p:nvPr/>
        </p:nvSpPr>
        <p:spPr bwMode="auto">
          <a:xfrm>
            <a:off x="5029200" y="5132388"/>
            <a:ext cx="0" cy="3048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32" name="Line 22"/>
          <p:cNvSpPr>
            <a:spLocks noChangeShapeType="1"/>
          </p:cNvSpPr>
          <p:nvPr/>
        </p:nvSpPr>
        <p:spPr bwMode="auto">
          <a:xfrm>
            <a:off x="4953000" y="5284788"/>
            <a:ext cx="2057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33" name="Line 23"/>
          <p:cNvSpPr>
            <a:spLocks noChangeShapeType="1"/>
          </p:cNvSpPr>
          <p:nvPr/>
        </p:nvSpPr>
        <p:spPr bwMode="auto">
          <a:xfrm>
            <a:off x="6858000" y="5208588"/>
            <a:ext cx="15240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34" name="Line 24"/>
          <p:cNvSpPr>
            <a:spLocks noChangeShapeType="1"/>
          </p:cNvSpPr>
          <p:nvPr/>
        </p:nvSpPr>
        <p:spPr bwMode="auto">
          <a:xfrm>
            <a:off x="6934200" y="5284788"/>
            <a:ext cx="1371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35" name="Rectangle 25"/>
          <p:cNvSpPr>
            <a:spLocks noChangeArrowheads="1"/>
          </p:cNvSpPr>
          <p:nvPr/>
        </p:nvSpPr>
        <p:spPr bwMode="auto">
          <a:xfrm>
            <a:off x="1643063" y="5208588"/>
            <a:ext cx="774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it-IT" sz="1600" b="1"/>
              <a:t>early</a:t>
            </a:r>
          </a:p>
        </p:txBody>
      </p:sp>
      <p:sp>
        <p:nvSpPr>
          <p:cNvPr id="17436" name="Rectangle 26"/>
          <p:cNvSpPr>
            <a:spLocks noChangeArrowheads="1"/>
          </p:cNvSpPr>
          <p:nvPr/>
        </p:nvSpPr>
        <p:spPr bwMode="auto">
          <a:xfrm>
            <a:off x="3575050" y="4879975"/>
            <a:ext cx="946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it-IT" sz="1000" b="1"/>
              <a:t>intermediate</a:t>
            </a:r>
          </a:p>
        </p:txBody>
      </p:sp>
      <p:sp>
        <p:nvSpPr>
          <p:cNvPr id="17437" name="Rectangle 27"/>
          <p:cNvSpPr>
            <a:spLocks noChangeArrowheads="1"/>
          </p:cNvSpPr>
          <p:nvPr/>
        </p:nvSpPr>
        <p:spPr bwMode="auto">
          <a:xfrm>
            <a:off x="5632450" y="4879975"/>
            <a:ext cx="4048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it-IT" sz="1000" b="1"/>
              <a:t>late</a:t>
            </a:r>
          </a:p>
        </p:txBody>
      </p:sp>
      <p:sp>
        <p:nvSpPr>
          <p:cNvPr id="17438" name="Line 28"/>
          <p:cNvSpPr>
            <a:spLocks noChangeShapeType="1"/>
          </p:cNvSpPr>
          <p:nvPr/>
        </p:nvSpPr>
        <p:spPr bwMode="auto">
          <a:xfrm>
            <a:off x="7543800" y="5894388"/>
            <a:ext cx="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39" name="Rectangle 29"/>
          <p:cNvSpPr>
            <a:spLocks noChangeArrowheads="1"/>
          </p:cNvSpPr>
          <p:nvPr/>
        </p:nvSpPr>
        <p:spPr bwMode="auto">
          <a:xfrm>
            <a:off x="7019925" y="4887913"/>
            <a:ext cx="2087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it-IT" sz="1600" b="1" i="1">
                <a:solidFill>
                  <a:schemeClr val="accent2"/>
                </a:solidFill>
                <a:latin typeface="Britannic Bold" pitchFamily="34" charset="0"/>
              </a:rPr>
              <a:t>LIMITED SSc</a:t>
            </a:r>
          </a:p>
        </p:txBody>
      </p:sp>
      <p:sp>
        <p:nvSpPr>
          <p:cNvPr id="17440" name="Line 30"/>
          <p:cNvSpPr>
            <a:spLocks noChangeShapeType="1"/>
          </p:cNvSpPr>
          <p:nvPr/>
        </p:nvSpPr>
        <p:spPr bwMode="auto">
          <a:xfrm flipV="1">
            <a:off x="1600200" y="3379788"/>
            <a:ext cx="533400" cy="2438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41" name="Line 31"/>
          <p:cNvSpPr>
            <a:spLocks noChangeShapeType="1"/>
          </p:cNvSpPr>
          <p:nvPr/>
        </p:nvSpPr>
        <p:spPr bwMode="auto">
          <a:xfrm>
            <a:off x="3048000" y="2770188"/>
            <a:ext cx="4572000" cy="1219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42" name="Arc 32"/>
          <p:cNvSpPr>
            <a:spLocks/>
          </p:cNvSpPr>
          <p:nvPr/>
        </p:nvSpPr>
        <p:spPr bwMode="auto">
          <a:xfrm>
            <a:off x="2514600" y="3379788"/>
            <a:ext cx="1524000" cy="76200"/>
          </a:xfrm>
          <a:custGeom>
            <a:avLst/>
            <a:gdLst>
              <a:gd name="T0" fmla="*/ 2147483647 w 21600"/>
              <a:gd name="T1" fmla="*/ 146879962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17443" name="Arc 33"/>
          <p:cNvSpPr>
            <a:spLocks/>
          </p:cNvSpPr>
          <p:nvPr/>
        </p:nvSpPr>
        <p:spPr bwMode="auto">
          <a:xfrm rot="-9780000">
            <a:off x="2590800" y="2541588"/>
            <a:ext cx="381000" cy="914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17444" name="Arc 34"/>
          <p:cNvSpPr>
            <a:spLocks/>
          </p:cNvSpPr>
          <p:nvPr/>
        </p:nvSpPr>
        <p:spPr bwMode="auto">
          <a:xfrm rot="-3720000">
            <a:off x="2148681" y="2578894"/>
            <a:ext cx="1458913" cy="612775"/>
          </a:xfrm>
          <a:custGeom>
            <a:avLst/>
            <a:gdLst>
              <a:gd name="T0" fmla="*/ 0 w 21624"/>
              <a:gd name="T1" fmla="*/ 0 h 21600"/>
              <a:gd name="T2" fmla="*/ 2147483647 w 21624"/>
              <a:gd name="T3" fmla="*/ 2147483647 h 21600"/>
              <a:gd name="T4" fmla="*/ 2147483647 w 21624"/>
              <a:gd name="T5" fmla="*/ 2147483647 h 21600"/>
              <a:gd name="T6" fmla="*/ 0 60000 65536"/>
              <a:gd name="T7" fmla="*/ 0 60000 65536"/>
              <a:gd name="T8" fmla="*/ 0 60000 65536"/>
              <a:gd name="T9" fmla="*/ 0 w 21624"/>
              <a:gd name="T10" fmla="*/ 0 h 21600"/>
              <a:gd name="T11" fmla="*/ 21624 w 216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24" h="21600" fill="none" extrusionOk="0">
                <a:moveTo>
                  <a:pt x="0" y="0"/>
                </a:moveTo>
                <a:cubicBezTo>
                  <a:pt x="8" y="0"/>
                  <a:pt x="16" y="-1"/>
                  <a:pt x="24" y="0"/>
                </a:cubicBezTo>
                <a:cubicBezTo>
                  <a:pt x="11933" y="0"/>
                  <a:pt x="21596" y="9640"/>
                  <a:pt x="21623" y="21550"/>
                </a:cubicBezTo>
              </a:path>
              <a:path w="21624" h="21600" stroke="0" extrusionOk="0">
                <a:moveTo>
                  <a:pt x="0" y="0"/>
                </a:moveTo>
                <a:cubicBezTo>
                  <a:pt x="8" y="0"/>
                  <a:pt x="16" y="-1"/>
                  <a:pt x="24" y="0"/>
                </a:cubicBezTo>
                <a:cubicBezTo>
                  <a:pt x="11933" y="0"/>
                  <a:pt x="21596" y="9640"/>
                  <a:pt x="21623" y="21550"/>
                </a:cubicBezTo>
                <a:lnTo>
                  <a:pt x="24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17445" name="Line 35"/>
          <p:cNvSpPr>
            <a:spLocks noChangeShapeType="1"/>
          </p:cNvSpPr>
          <p:nvPr/>
        </p:nvSpPr>
        <p:spPr bwMode="auto">
          <a:xfrm flipV="1">
            <a:off x="6477000" y="4751388"/>
            <a:ext cx="0" cy="533400"/>
          </a:xfrm>
          <a:prstGeom prst="line">
            <a:avLst/>
          </a:prstGeom>
          <a:noFill/>
          <a:ln w="12700">
            <a:solidFill>
              <a:srgbClr val="FAFD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46" name="Rectangle 36"/>
          <p:cNvSpPr>
            <a:spLocks noChangeArrowheads="1"/>
          </p:cNvSpPr>
          <p:nvPr/>
        </p:nvSpPr>
        <p:spPr bwMode="auto">
          <a:xfrm>
            <a:off x="4946650" y="4278313"/>
            <a:ext cx="2136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it-IT" sz="1000" b="1">
                <a:latin typeface="Times New Roman" pitchFamily="18" charset="0"/>
              </a:rPr>
              <a:t>pulmonary hypert</a:t>
            </a:r>
            <a:r>
              <a:rPr lang="it-IT" sz="1600" b="1">
                <a:latin typeface="Times New Roman" pitchFamily="18" charset="0"/>
              </a:rPr>
              <a:t>., </a:t>
            </a:r>
            <a:r>
              <a:rPr lang="it-IT" sz="1000" b="1">
                <a:latin typeface="Times New Roman" pitchFamily="18" charset="0"/>
              </a:rPr>
              <a:t>malabsorption</a:t>
            </a:r>
          </a:p>
        </p:txBody>
      </p:sp>
      <p:sp>
        <p:nvSpPr>
          <p:cNvPr id="17447" name="Arc 38"/>
          <p:cNvSpPr>
            <a:spLocks/>
          </p:cNvSpPr>
          <p:nvPr/>
        </p:nvSpPr>
        <p:spPr bwMode="auto">
          <a:xfrm>
            <a:off x="2133600" y="2770188"/>
            <a:ext cx="914400" cy="6096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3"/>
                  <a:pt x="9650" y="18"/>
                  <a:pt x="21567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3"/>
                  <a:pt x="9650" y="18"/>
                  <a:pt x="21567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17448" name="Line 39"/>
          <p:cNvSpPr>
            <a:spLocks noChangeShapeType="1"/>
          </p:cNvSpPr>
          <p:nvPr/>
        </p:nvSpPr>
        <p:spPr bwMode="auto">
          <a:xfrm>
            <a:off x="2590800" y="2693988"/>
            <a:ext cx="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49" name="Line 40"/>
          <p:cNvSpPr>
            <a:spLocks noChangeShapeType="1"/>
          </p:cNvSpPr>
          <p:nvPr/>
        </p:nvSpPr>
        <p:spPr bwMode="auto">
          <a:xfrm>
            <a:off x="2667000" y="2617788"/>
            <a:ext cx="0" cy="3810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50" name="Line 41"/>
          <p:cNvSpPr>
            <a:spLocks noChangeShapeType="1"/>
          </p:cNvSpPr>
          <p:nvPr/>
        </p:nvSpPr>
        <p:spPr bwMode="auto">
          <a:xfrm>
            <a:off x="2590800" y="5894388"/>
            <a:ext cx="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51" name="Rectangle 42"/>
          <p:cNvSpPr>
            <a:spLocks noChangeArrowheads="1"/>
          </p:cNvSpPr>
          <p:nvPr/>
        </p:nvSpPr>
        <p:spPr bwMode="auto">
          <a:xfrm>
            <a:off x="1593850" y="2822575"/>
            <a:ext cx="665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it-IT" sz="1600" b="1">
                <a:solidFill>
                  <a:schemeClr val="bg1"/>
                </a:solidFill>
              </a:rPr>
              <a:t>early</a:t>
            </a:r>
          </a:p>
        </p:txBody>
      </p:sp>
      <p:sp>
        <p:nvSpPr>
          <p:cNvPr id="17452" name="Line 43"/>
          <p:cNvSpPr>
            <a:spLocks noChangeShapeType="1"/>
          </p:cNvSpPr>
          <p:nvPr/>
        </p:nvSpPr>
        <p:spPr bwMode="auto">
          <a:xfrm>
            <a:off x="4038600" y="2922588"/>
            <a:ext cx="0" cy="3048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53" name="Rectangle 44"/>
          <p:cNvSpPr>
            <a:spLocks noChangeArrowheads="1"/>
          </p:cNvSpPr>
          <p:nvPr/>
        </p:nvSpPr>
        <p:spPr bwMode="auto">
          <a:xfrm>
            <a:off x="2584450" y="2289175"/>
            <a:ext cx="946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it-IT" sz="1000" b="1"/>
              <a:t>intermediate</a:t>
            </a:r>
          </a:p>
        </p:txBody>
      </p:sp>
      <p:sp>
        <p:nvSpPr>
          <p:cNvPr id="17454" name="Rectangle 45"/>
          <p:cNvSpPr>
            <a:spLocks noChangeArrowheads="1"/>
          </p:cNvSpPr>
          <p:nvPr/>
        </p:nvSpPr>
        <p:spPr bwMode="auto">
          <a:xfrm>
            <a:off x="4946650" y="2822575"/>
            <a:ext cx="4048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it-IT" sz="1000" b="1"/>
              <a:t>late</a:t>
            </a:r>
          </a:p>
        </p:txBody>
      </p:sp>
      <p:sp>
        <p:nvSpPr>
          <p:cNvPr id="17455" name="Line 46"/>
          <p:cNvSpPr>
            <a:spLocks noChangeShapeType="1"/>
          </p:cNvSpPr>
          <p:nvPr/>
        </p:nvSpPr>
        <p:spPr bwMode="auto">
          <a:xfrm flipV="1">
            <a:off x="2209800" y="1703388"/>
            <a:ext cx="0" cy="1447800"/>
          </a:xfrm>
          <a:prstGeom prst="line">
            <a:avLst/>
          </a:prstGeom>
          <a:noFill/>
          <a:ln w="12700">
            <a:solidFill>
              <a:srgbClr val="FAFD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56" name="Rectangle 47"/>
          <p:cNvSpPr>
            <a:spLocks noChangeArrowheads="1"/>
          </p:cNvSpPr>
          <p:nvPr/>
        </p:nvSpPr>
        <p:spPr bwMode="auto">
          <a:xfrm>
            <a:off x="2141538" y="1714500"/>
            <a:ext cx="1430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it-IT" sz="1000" b="1">
                <a:latin typeface="Times New Roman" pitchFamily="18" charset="0"/>
              </a:rPr>
              <a:t>lung, heart, GI, kidney</a:t>
            </a:r>
          </a:p>
        </p:txBody>
      </p:sp>
      <p:sp>
        <p:nvSpPr>
          <p:cNvPr id="93" name="Rectangle 48"/>
          <p:cNvSpPr>
            <a:spLocks noChangeArrowheads="1"/>
          </p:cNvSpPr>
          <p:nvPr/>
        </p:nvSpPr>
        <p:spPr bwMode="auto">
          <a:xfrm>
            <a:off x="238125" y="6572250"/>
            <a:ext cx="8972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it-IT" sz="1050" b="1" i="1" dirty="0" err="1"/>
              <a:t>Medsger</a:t>
            </a:r>
            <a:r>
              <a:rPr lang="it-IT" sz="1050" b="1" i="1" dirty="0"/>
              <a:t> T &amp; </a:t>
            </a:r>
            <a:r>
              <a:rPr lang="it-IT" sz="1050" b="1" i="1" dirty="0" err="1"/>
              <a:t>Steen</a:t>
            </a:r>
            <a:r>
              <a:rPr lang="it-IT" sz="1050" b="1" i="1" dirty="0"/>
              <a:t> V, </a:t>
            </a:r>
            <a:r>
              <a:rPr lang="it-IT" sz="1050" b="1" i="1" dirty="0" err="1"/>
              <a:t>Systemic</a:t>
            </a:r>
            <a:r>
              <a:rPr lang="it-IT" sz="1050" b="1" i="1" dirty="0"/>
              <a:t> </a:t>
            </a:r>
            <a:r>
              <a:rPr lang="it-IT" sz="1050" b="1" i="1" dirty="0" err="1"/>
              <a:t>Sclerosis</a:t>
            </a:r>
            <a:r>
              <a:rPr lang="it-IT" sz="1050" b="1" i="1" dirty="0"/>
              <a:t>, 1995, p 51,Williams &amp; Wilkins</a:t>
            </a:r>
          </a:p>
        </p:txBody>
      </p:sp>
      <p:sp>
        <p:nvSpPr>
          <p:cNvPr id="17458" name="Rectangle 29"/>
          <p:cNvSpPr>
            <a:spLocks noChangeArrowheads="1"/>
          </p:cNvSpPr>
          <p:nvPr/>
        </p:nvSpPr>
        <p:spPr bwMode="auto">
          <a:xfrm>
            <a:off x="7215188" y="3286125"/>
            <a:ext cx="20875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it-IT" sz="1600" b="1" i="1">
                <a:solidFill>
                  <a:schemeClr val="accent2"/>
                </a:solidFill>
                <a:latin typeface="Britannic Bold" pitchFamily="34" charset="0"/>
              </a:rPr>
              <a:t>DIFFUSE SSc</a:t>
            </a:r>
          </a:p>
        </p:txBody>
      </p:sp>
    </p:spTree>
    <p:extLst>
      <p:ext uri="{BB962C8B-B14F-4D97-AF65-F5344CB8AC3E}">
        <p14:creationId xmlns:p14="http://schemas.microsoft.com/office/powerpoint/2010/main" val="13377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/>
              <a:t>Pulmonary function testing</a:t>
            </a:r>
          </a:p>
        </p:txBody>
      </p:sp>
      <p:sp>
        <p:nvSpPr>
          <p:cNvPr id="2329603" name="Line 3"/>
          <p:cNvSpPr>
            <a:spLocks noChangeShapeType="1"/>
          </p:cNvSpPr>
          <p:nvPr/>
        </p:nvSpPr>
        <p:spPr bwMode="auto">
          <a:xfrm>
            <a:off x="457200" y="1828800"/>
            <a:ext cx="822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29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95400" y="2286000"/>
            <a:ext cx="7391400" cy="3810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SzPct val="125000"/>
              <a:buFont typeface="Times" charset="0"/>
              <a:buChar char="•"/>
            </a:pPr>
            <a:r>
              <a:rPr lang="en-US" sz="3600" dirty="0"/>
              <a:t>lung volumes</a:t>
            </a:r>
          </a:p>
          <a:p>
            <a:pPr>
              <a:buSzPct val="125000"/>
              <a:buFont typeface="Times" charset="0"/>
              <a:buChar char="•"/>
            </a:pPr>
            <a:r>
              <a:rPr lang="en-US" sz="3600" dirty="0" err="1">
                <a:solidFill>
                  <a:srgbClr val="C00000"/>
                </a:solidFill>
              </a:rPr>
              <a:t>spirometry</a:t>
            </a:r>
            <a:r>
              <a:rPr lang="en-US" sz="3600" dirty="0">
                <a:solidFill>
                  <a:srgbClr val="C00000"/>
                </a:solidFill>
              </a:rPr>
              <a:t> (pre, post inhaled BD)</a:t>
            </a:r>
          </a:p>
          <a:p>
            <a:pPr>
              <a:buSzPct val="125000"/>
              <a:buFont typeface="Times" charset="0"/>
              <a:buChar char="•"/>
            </a:pPr>
            <a:r>
              <a:rPr lang="en-US" sz="3600" dirty="0"/>
              <a:t>conductance/resistance</a:t>
            </a:r>
          </a:p>
          <a:p>
            <a:pPr>
              <a:buSzPct val="125000"/>
              <a:buFont typeface="Times" charset="0"/>
              <a:buChar char="•"/>
            </a:pPr>
            <a:r>
              <a:rPr lang="en-US" sz="3600" dirty="0">
                <a:solidFill>
                  <a:srgbClr val="C00000"/>
                </a:solidFill>
              </a:rPr>
              <a:t>DLCO</a:t>
            </a:r>
          </a:p>
          <a:p>
            <a:pPr>
              <a:buSzPct val="125000"/>
              <a:buFont typeface="Times" charset="0"/>
              <a:buChar char="•"/>
            </a:pPr>
            <a:r>
              <a:rPr lang="en-US" sz="3600" dirty="0"/>
              <a:t>pressure-volume curve</a:t>
            </a:r>
          </a:p>
        </p:txBody>
      </p:sp>
    </p:spTree>
    <p:extLst>
      <p:ext uri="{BB962C8B-B14F-4D97-AF65-F5344CB8AC3E}">
        <p14:creationId xmlns:p14="http://schemas.microsoft.com/office/powerpoint/2010/main" val="31345144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3698" name="Picture 2" descr="Untitled-1.tif                                                 00034DA1Macintosh HD                   BC93AFD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89050"/>
            <a:ext cx="7543800" cy="49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69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/>
              <a:t>Severity of restriction predicts survival in </a:t>
            </a:r>
            <a:r>
              <a:rPr lang="en-US" sz="3200" dirty="0" err="1"/>
              <a:t>SSc</a:t>
            </a:r>
            <a:endParaRPr lang="en-US" sz="3200" dirty="0"/>
          </a:p>
        </p:txBody>
      </p:sp>
      <p:sp>
        <p:nvSpPr>
          <p:cNvPr id="2333700" name="Rectangle 4"/>
          <p:cNvSpPr>
            <a:spLocks noChangeArrowheads="1"/>
          </p:cNvSpPr>
          <p:nvPr/>
        </p:nvSpPr>
        <p:spPr bwMode="auto">
          <a:xfrm>
            <a:off x="57150" y="6400800"/>
            <a:ext cx="44497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Steen VD et al, Arthritis Rheum 1994;37:1283</a:t>
            </a:r>
          </a:p>
        </p:txBody>
      </p:sp>
    </p:spTree>
    <p:extLst>
      <p:ext uri="{BB962C8B-B14F-4D97-AF65-F5344CB8AC3E}">
        <p14:creationId xmlns:p14="http://schemas.microsoft.com/office/powerpoint/2010/main" val="7557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2258" name="Picture 2" descr="3.jpg                                                          00034441Macintosh HD                   C06A6D3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096000" cy="50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2259" name="Rectangle 3"/>
          <p:cNvSpPr>
            <a:spLocks noChangeArrowheads="1"/>
          </p:cNvSpPr>
          <p:nvPr/>
        </p:nvSpPr>
        <p:spPr bwMode="auto">
          <a:xfrm>
            <a:off x="1588" y="6489700"/>
            <a:ext cx="34183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Assassi</a:t>
            </a:r>
            <a:r>
              <a:rPr lang="en-US" dirty="0"/>
              <a:t> et al, Arthritis Rheum 2009</a:t>
            </a:r>
          </a:p>
        </p:txBody>
      </p:sp>
      <p:sp>
        <p:nvSpPr>
          <p:cNvPr id="2272260" name="Rectangle 4"/>
          <p:cNvSpPr>
            <a:spLocks noChangeArrowheads="1"/>
          </p:cNvSpPr>
          <p:nvPr/>
        </p:nvSpPr>
        <p:spPr bwMode="auto">
          <a:xfrm>
            <a:off x="0" y="1397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/>
              <a:t>Predictors of Mortality in Early Scleroderma</a:t>
            </a:r>
          </a:p>
        </p:txBody>
      </p:sp>
      <p:sp>
        <p:nvSpPr>
          <p:cNvPr id="2272261" name="Rectangle 5"/>
          <p:cNvSpPr>
            <a:spLocks noChangeArrowheads="1"/>
          </p:cNvSpPr>
          <p:nvPr/>
        </p:nvSpPr>
        <p:spPr bwMode="auto">
          <a:xfrm>
            <a:off x="1676400" y="3276600"/>
            <a:ext cx="5867400" cy="533400"/>
          </a:xfrm>
          <a:prstGeom prst="rect">
            <a:avLst/>
          </a:prstGeom>
          <a:noFill/>
          <a:ln w="101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72262" name="Rectangle 6"/>
          <p:cNvSpPr>
            <a:spLocks noChangeArrowheads="1"/>
          </p:cNvSpPr>
          <p:nvPr/>
        </p:nvSpPr>
        <p:spPr bwMode="auto">
          <a:xfrm>
            <a:off x="1636816" y="4047728"/>
            <a:ext cx="5867400" cy="533400"/>
          </a:xfrm>
          <a:prstGeom prst="rect">
            <a:avLst/>
          </a:prstGeom>
          <a:noFill/>
          <a:ln w="101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8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282" name="Picture 2" descr="4.jpg                                                          00034441Macintosh HD                   C06A6D3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66838"/>
            <a:ext cx="6629400" cy="480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283" name="Rectangle 3"/>
          <p:cNvSpPr>
            <a:spLocks noChangeArrowheads="1"/>
          </p:cNvSpPr>
          <p:nvPr/>
        </p:nvSpPr>
        <p:spPr bwMode="auto">
          <a:xfrm>
            <a:off x="76200" y="6415088"/>
            <a:ext cx="50895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Goh</a:t>
            </a:r>
            <a:r>
              <a:rPr lang="en-US" dirty="0">
                <a:solidFill>
                  <a:srgbClr val="C00000"/>
                </a:solidFill>
              </a:rPr>
              <a:t> et al, Am J </a:t>
            </a:r>
            <a:r>
              <a:rPr lang="en-US" dirty="0" err="1">
                <a:solidFill>
                  <a:srgbClr val="C00000"/>
                </a:solidFill>
              </a:rPr>
              <a:t>Respir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Crit</a:t>
            </a:r>
            <a:r>
              <a:rPr lang="en-US" dirty="0">
                <a:solidFill>
                  <a:srgbClr val="C00000"/>
                </a:solidFill>
              </a:rPr>
              <a:t> Care Med 2008, 177:1248</a:t>
            </a:r>
          </a:p>
        </p:txBody>
      </p:sp>
      <p:sp>
        <p:nvSpPr>
          <p:cNvPr id="2273284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/>
              <a:t>FVC % predicts survival in </a:t>
            </a:r>
            <a:r>
              <a:rPr lang="en-US" sz="3200" dirty="0" err="1"/>
              <a:t>SSc</a:t>
            </a:r>
            <a:endParaRPr lang="en-US" sz="3200" dirty="0"/>
          </a:p>
        </p:txBody>
      </p:sp>
      <p:pic>
        <p:nvPicPr>
          <p:cNvPr id="2273285" name="Picture 5" descr="5.jpg                                                          00034441Macintosh HD                   C06A6D3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4313"/>
            <a:ext cx="6629400" cy="46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28954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609</Words>
  <Application>Microsoft Office PowerPoint</Application>
  <PresentationFormat>Presentazione su schermo (4:3)</PresentationFormat>
  <Paragraphs>114</Paragraphs>
  <Slides>24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Tema di Office</vt:lpstr>
      <vt:lpstr>Documento</vt:lpstr>
      <vt:lpstr>Coinvolgimento polmonare nella sclerosi sistemica</vt:lpstr>
      <vt:lpstr>Presentazione standard di PowerPoint</vt:lpstr>
      <vt:lpstr>Presentazione standard di PowerPoint</vt:lpstr>
      <vt:lpstr>Lung Fibrosis in Scleroderma Impairs  Gas Exchange</vt:lpstr>
      <vt:lpstr>          The disease evolution   </vt:lpstr>
      <vt:lpstr>Pulmonary function testing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The disease evolution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Coinvolgimento polmonare nella sclerosi sistemica</dc:title>
  <dc:creator>User</dc:creator>
  <cp:lastModifiedBy>REGIA</cp:lastModifiedBy>
  <cp:revision>14</cp:revision>
  <dcterms:created xsi:type="dcterms:W3CDTF">2012-02-05T17:08:16Z</dcterms:created>
  <dcterms:modified xsi:type="dcterms:W3CDTF">2012-03-28T09:04:27Z</dcterms:modified>
</cp:coreProperties>
</file>