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8" r:id="rId2"/>
    <p:sldId id="360" r:id="rId3"/>
    <p:sldId id="361" r:id="rId4"/>
    <p:sldId id="358" r:id="rId5"/>
    <p:sldId id="386" r:id="rId6"/>
    <p:sldId id="387" r:id="rId7"/>
    <p:sldId id="370" r:id="rId8"/>
    <p:sldId id="403" r:id="rId9"/>
    <p:sldId id="388" r:id="rId10"/>
    <p:sldId id="389" r:id="rId11"/>
    <p:sldId id="390" r:id="rId12"/>
    <p:sldId id="392" r:id="rId13"/>
    <p:sldId id="391" r:id="rId14"/>
    <p:sldId id="393" r:id="rId15"/>
    <p:sldId id="300" r:id="rId16"/>
    <p:sldId id="320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324" r:id="rId26"/>
    <p:sldId id="326" r:id="rId27"/>
    <p:sldId id="351" r:id="rId28"/>
    <p:sldId id="385" r:id="rId29"/>
    <p:sldId id="402" r:id="rId30"/>
    <p:sldId id="381" r:id="rId31"/>
    <p:sldId id="404" r:id="rId3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B4"/>
    <a:srgbClr val="0099CC"/>
    <a:srgbClr val="33CCFF"/>
    <a:srgbClr val="990099"/>
    <a:srgbClr val="CC0000"/>
    <a:srgbClr val="CCFFCC"/>
    <a:srgbClr val="00CC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4" autoAdjust="0"/>
    <p:restoredTop sz="94654" autoAdjust="0"/>
  </p:normalViewPr>
  <p:slideViewPr>
    <p:cSldViewPr>
      <p:cViewPr>
        <p:scale>
          <a:sx n="66" d="100"/>
          <a:sy n="66" d="100"/>
        </p:scale>
        <p:origin x="-1320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pieChart>
        <c:varyColors val="1"/>
        <c:ser>
          <c:idx val="1"/>
          <c:order val="1"/>
          <c:cat>
            <c:strRef>
              <c:f>Foglio1!$A$1:$A$3</c:f>
              <c:strCache>
                <c:ptCount val="3"/>
                <c:pt idx="0">
                  <c:v>I Sani</c:v>
                </c:pt>
                <c:pt idx="1">
                  <c:v>Gli Acuti</c:v>
                </c:pt>
                <c:pt idx="2">
                  <c:v>I Cronici</c:v>
                </c:pt>
              </c:strCache>
            </c:strRef>
          </c:cat>
          <c:val>
            <c:numRef>
              <c:f>Foglio1!$B$1:$B$3</c:f>
              <c:numCache>
                <c:formatCode>General</c:formatCode>
                <c:ptCount val="3"/>
                <c:pt idx="0">
                  <c:v>60</c:v>
                </c:pt>
                <c:pt idx="1">
                  <c:v>5</c:v>
                </c:pt>
                <c:pt idx="2">
                  <c:v>35</c:v>
                </c:pt>
              </c:numCache>
            </c:numRef>
          </c:val>
        </c:ser>
        <c:ser>
          <c:idx val="0"/>
          <c:order val="0"/>
          <c:cat>
            <c:strRef>
              <c:f>[Cartel1]Foglio1!$A$1:$A$3</c:f>
              <c:strCache>
                <c:ptCount val="3"/>
                <c:pt idx="0">
                  <c:v>I Sani</c:v>
                </c:pt>
                <c:pt idx="1">
                  <c:v>Gli Acuti</c:v>
                </c:pt>
                <c:pt idx="2">
                  <c:v>I Cronici</c:v>
                </c:pt>
              </c:strCache>
            </c:strRef>
          </c:cat>
          <c:val>
            <c:numRef>
              <c:f>[Cartel1]Foglio1!$B$1:$B$3</c:f>
              <c:numCache>
                <c:formatCode>General</c:formatCode>
                <c:ptCount val="3"/>
                <c:pt idx="0">
                  <c:v>60</c:v>
                </c:pt>
                <c:pt idx="1">
                  <c:v>5</c:v>
                </c:pt>
                <c:pt idx="2">
                  <c:v>35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pieChart>
        <c:varyColors val="1"/>
        <c:ser>
          <c:idx val="0"/>
          <c:order val="0"/>
          <c:cat>
            <c:strRef>
              <c:f>Foglio2!$A$1:$A$3</c:f>
              <c:strCache>
                <c:ptCount val="3"/>
                <c:pt idx="0">
                  <c:v>I Sani</c:v>
                </c:pt>
                <c:pt idx="1">
                  <c:v>Gli Acuti</c:v>
                </c:pt>
                <c:pt idx="2">
                  <c:v>I Cronici</c:v>
                </c:pt>
              </c:strCache>
            </c:strRef>
          </c:cat>
          <c:val>
            <c:numRef>
              <c:f>Foglio2!$B$1:$B$3</c:f>
              <c:numCache>
                <c:formatCode>General</c:formatCode>
                <c:ptCount val="3"/>
                <c:pt idx="0">
                  <c:v>10</c:v>
                </c:pt>
                <c:pt idx="1">
                  <c:v>40</c:v>
                </c:pt>
                <c:pt idx="2">
                  <c:v>50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E6EA4-CCC8-48F9-9F66-91A00D913397}" type="datetimeFigureOut">
              <a:rPr lang="it-IT" smtClean="0"/>
              <a:t>27/03/2012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F6001-8D05-4936-904E-088CDBCBF48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2C46BE-D7DC-40FA-B24B-4F464D670F05}" type="datetimeFigureOut">
              <a:rPr lang="it-IT"/>
              <a:pPr>
                <a:defRPr/>
              </a:pPr>
              <a:t>27/03/2012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8F84F7-14FD-4381-B06E-08F04CA101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AD2F47-7274-485E-AE80-E327F9594D0C}" type="slidenum">
              <a:rPr lang="it-IT"/>
              <a:pPr>
                <a:defRPr/>
              </a:pPr>
              <a:t>15</a:t>
            </a:fld>
            <a:endParaRPr lang="it-IT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/>
              <a:t>L’Italia sembra essere il Paese che guida la corsa agli smartphones con ben il 32% di utenti dotati di questo apparecchio. A parte la Spagna (che segue con 28%), nessuno dei Paesi con alta penetrazione della telefonia cellulare è attestato su questi valori. La grande attenzione per la tecnologia mobile è ovviamente sotto i riflettori di chi produce software che ovviamente prevede un grande sviluppo delle vendite nel nostro Paese. Tuttavia l’uso più frequente del telefono cellulare rimane l’invio di SMS, mentre l’accesso a Internet è limitato a non più del 25% dei possessori di telefoni mobili. Una recente stima attesterebbe che solo il 55% dei possessori di smartphones in Italia abbia un contratto che permette la trasmissione di dati.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4918-466C-4B4C-BB7F-17B050D0D2C0}" type="datetimeFigureOut">
              <a:rPr lang="it-IT"/>
              <a:pPr>
                <a:defRPr/>
              </a:pPr>
              <a:t>27/03/2012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688D2-9A24-4354-B215-B925151DDB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28936-4576-4F7A-A41E-F9B37214F977}" type="datetimeFigureOut">
              <a:rPr lang="it-IT"/>
              <a:pPr>
                <a:defRPr/>
              </a:pPr>
              <a:t>27/03/2012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8C587-8152-4334-984E-D2DFC96472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32F8D-AF13-460A-B2DB-3FEFF5C1E95B}" type="datetimeFigureOut">
              <a:rPr lang="it-IT"/>
              <a:pPr>
                <a:defRPr/>
              </a:pPr>
              <a:t>27/03/2012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DEEC5-6D91-4441-B824-F97901224A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B9FDC-AB1C-4C74-82AF-2DC6EB4BC9BF}" type="datetimeFigureOut">
              <a:rPr lang="it-IT"/>
              <a:pPr>
                <a:defRPr/>
              </a:pPr>
              <a:t>27/03/2012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5983D-B28A-48A3-BD42-38BBB31CE0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463D1-1228-41B7-907D-412730AB9986}" type="datetimeFigureOut">
              <a:rPr lang="it-IT"/>
              <a:pPr>
                <a:defRPr/>
              </a:pPr>
              <a:t>27/03/2012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C17F-25E0-412D-903E-00B18A96AC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F2226-7D0A-4AB7-A51E-6318F02CA812}" type="datetimeFigureOut">
              <a:rPr lang="it-IT"/>
              <a:pPr>
                <a:defRPr/>
              </a:pPr>
              <a:t>27/03/2012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AD18B-A7A2-438C-92B5-7F23730768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5D79B-1E21-4AFE-A65B-DBB9F468C3A0}" type="datetimeFigureOut">
              <a:rPr lang="it-IT"/>
              <a:pPr>
                <a:defRPr/>
              </a:pPr>
              <a:t>27/03/2012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BE7F5-13BE-4AB5-8F1B-CD60715B53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E5777-6E7D-4B5F-AA87-BED1A6EE4784}" type="datetimeFigureOut">
              <a:rPr lang="it-IT"/>
              <a:pPr>
                <a:defRPr/>
              </a:pPr>
              <a:t>27/03/2012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773D-23C7-4BFD-8462-6891062D00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697F0-5EF0-4F4F-81C3-A0A884DC340E}" type="datetimeFigureOut">
              <a:rPr lang="it-IT"/>
              <a:pPr>
                <a:defRPr/>
              </a:pPr>
              <a:t>27/03/2012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2D5F6-E191-4EAB-913A-133A00C538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6B490-865E-49C8-84D6-7BB562C869EC}" type="datetimeFigureOut">
              <a:rPr lang="it-IT"/>
              <a:pPr>
                <a:defRPr/>
              </a:pPr>
              <a:t>27/03/2012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CB5B-6846-41EF-B05B-A8B883A4D3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A5ADE-659C-4F69-A251-4438C743D18B}" type="datetimeFigureOut">
              <a:rPr lang="it-IT"/>
              <a:pPr>
                <a:defRPr/>
              </a:pPr>
              <a:t>27/03/2012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1EF54-B1CC-48EA-BBF5-5E5CB2CFBC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824B80-44C3-4ED8-94AA-BB1DFB2A3A22}" type="datetimeFigureOut">
              <a:rPr lang="it-IT"/>
              <a:pPr>
                <a:defRPr/>
              </a:pPr>
              <a:t>27/03/2012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74986D-6DF3-4636-9850-DDEB4F764D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ariateresa\Desktop\Immagine1.jpg"/>
          <p:cNvPicPr>
            <a:picLocks noChangeAspect="1" noChangeArrowheads="1"/>
          </p:cNvPicPr>
          <p:nvPr/>
        </p:nvPicPr>
        <p:blipFill>
          <a:blip r:embed="rId3" cstate="print">
            <a:lum bright="16000" contrast="-14000"/>
          </a:blip>
          <a:srcRect/>
          <a:stretch>
            <a:fillRect/>
          </a:stretch>
        </p:blipFill>
        <p:spPr bwMode="auto">
          <a:xfrm>
            <a:off x="-252413" y="-252413"/>
            <a:ext cx="9396413" cy="71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4925" y="-171450"/>
            <a:ext cx="87534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6000">
                <a:latin typeface="Calibri" pitchFamily="34" charset="0"/>
              </a:rPr>
              <a:t>Nuovi strumenti informatici</a:t>
            </a:r>
          </a:p>
          <a:p>
            <a:r>
              <a:rPr lang="it-IT" sz="6000">
                <a:latin typeface="Calibri" pitchFamily="34" charset="0"/>
              </a:rPr>
              <a:t>per le professioni sanitarie</a:t>
            </a:r>
          </a:p>
          <a:p>
            <a:endParaRPr lang="it-IT" sz="6000">
              <a:latin typeface="Calibri" pitchFamily="34" charset="0"/>
            </a:endParaRPr>
          </a:p>
          <a:p>
            <a:r>
              <a:rPr lang="it-IT" sz="6000">
                <a:latin typeface="Calibri" pitchFamily="34" charset="0"/>
              </a:rPr>
              <a:t> </a:t>
            </a:r>
          </a:p>
          <a:p>
            <a:endParaRPr lang="it-IT" sz="8000">
              <a:latin typeface="Calibri" pitchFamily="34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684213" y="5661025"/>
            <a:ext cx="3236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000">
                <a:latin typeface="Calibri" pitchFamily="34" charset="0"/>
              </a:rPr>
              <a:t>Alberto E Tozzi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5445125"/>
            <a:ext cx="187166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Web sentiment</a:t>
            </a:r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9138"/>
            <a:ext cx="9144000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113"/>
            <a:ext cx="8353425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5238" y="1196975"/>
            <a:ext cx="4213225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7163" y="0"/>
            <a:ext cx="6289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7763"/>
            <a:ext cx="91440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2009</a:t>
            </a:r>
          </a:p>
        </p:txBody>
      </p:sp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844675"/>
            <a:ext cx="720090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 descr="Sc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836613"/>
            <a:ext cx="7070725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/>
          <p:nvPr/>
        </p:nvGraphicFramePr>
        <p:xfrm>
          <a:off x="539551" y="3043880"/>
          <a:ext cx="3776587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/>
          <p:cNvGraphicFramePr/>
          <p:nvPr/>
        </p:nvGraphicFramePr>
        <p:xfrm>
          <a:off x="5004048" y="3043880"/>
          <a:ext cx="367240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ttangolo 9"/>
          <p:cNvSpPr/>
          <p:nvPr/>
        </p:nvSpPr>
        <p:spPr>
          <a:xfrm>
            <a:off x="868363" y="1701800"/>
            <a:ext cx="431800" cy="43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197600" y="1701800"/>
            <a:ext cx="431800" cy="43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302000" y="1701800"/>
            <a:ext cx="431800" cy="43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2649" name="CasellaDiTesto 12"/>
          <p:cNvSpPr txBox="1">
            <a:spLocks noChangeArrowheads="1"/>
          </p:cNvSpPr>
          <p:nvPr/>
        </p:nvSpPr>
        <p:spPr bwMode="auto">
          <a:xfrm>
            <a:off x="1373188" y="1630363"/>
            <a:ext cx="1439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latin typeface="Calibri" pitchFamily="34" charset="0"/>
              </a:rPr>
              <a:t>I sani</a:t>
            </a:r>
          </a:p>
        </p:txBody>
      </p:sp>
      <p:sp>
        <p:nvSpPr>
          <p:cNvPr id="112650" name="CasellaDiTesto 13"/>
          <p:cNvSpPr txBox="1">
            <a:spLocks noChangeArrowheads="1"/>
          </p:cNvSpPr>
          <p:nvPr/>
        </p:nvSpPr>
        <p:spPr bwMode="auto">
          <a:xfrm>
            <a:off x="3806825" y="1630363"/>
            <a:ext cx="172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latin typeface="Calibri" pitchFamily="34" charset="0"/>
              </a:rPr>
              <a:t>Gli acuti</a:t>
            </a:r>
          </a:p>
        </p:txBody>
      </p:sp>
      <p:sp>
        <p:nvSpPr>
          <p:cNvPr id="112651" name="CasellaDiTesto 14"/>
          <p:cNvSpPr txBox="1">
            <a:spLocks noChangeArrowheads="1"/>
          </p:cNvSpPr>
          <p:nvPr/>
        </p:nvSpPr>
        <p:spPr bwMode="auto">
          <a:xfrm>
            <a:off x="6700838" y="1630363"/>
            <a:ext cx="1728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latin typeface="Calibri" pitchFamily="34" charset="0"/>
              </a:rPr>
              <a:t>I cronici</a:t>
            </a:r>
          </a:p>
        </p:txBody>
      </p:sp>
      <p:sp>
        <p:nvSpPr>
          <p:cNvPr id="112652" name="CasellaDiTesto 15"/>
          <p:cNvSpPr txBox="1">
            <a:spLocks noChangeArrowheads="1"/>
          </p:cNvSpPr>
          <p:nvPr/>
        </p:nvSpPr>
        <p:spPr bwMode="auto">
          <a:xfrm>
            <a:off x="250825" y="2619375"/>
            <a:ext cx="482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latin typeface="Calibri" pitchFamily="34" charset="0"/>
              </a:rPr>
              <a:t>La popolazione di e-patient</a:t>
            </a:r>
          </a:p>
        </p:txBody>
      </p:sp>
      <p:sp>
        <p:nvSpPr>
          <p:cNvPr id="112653" name="CasellaDiTesto 16"/>
          <p:cNvSpPr txBox="1">
            <a:spLocks noChangeArrowheads="1"/>
          </p:cNvSpPr>
          <p:nvPr/>
        </p:nvSpPr>
        <p:spPr bwMode="auto">
          <a:xfrm>
            <a:off x="5003800" y="2600325"/>
            <a:ext cx="4824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latin typeface="Calibri" pitchFamily="34" charset="0"/>
              </a:rPr>
              <a:t>Il loro traffico su Internet</a:t>
            </a:r>
          </a:p>
        </p:txBody>
      </p:sp>
      <p:sp>
        <p:nvSpPr>
          <p:cNvPr id="112654" name="Rettangolo 17"/>
          <p:cNvSpPr>
            <a:spLocks noChangeArrowheads="1"/>
          </p:cNvSpPr>
          <p:nvPr/>
        </p:nvSpPr>
        <p:spPr bwMode="auto">
          <a:xfrm>
            <a:off x="217488" y="428625"/>
            <a:ext cx="86407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latin typeface="Calibri" pitchFamily="34" charset="0"/>
              </a:rPr>
              <a:t>e-patient : identikit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525" y="0"/>
            <a:ext cx="4562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49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MEDR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628775"/>
            <a:ext cx="4535488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it-IT" sz="4400">
                <a:latin typeface="Calibri" pitchFamily="34" charset="0"/>
              </a:rPr>
              <a:t>Non solo cartelle per il medico: PHR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3200">
                <a:latin typeface="Calibri" pitchFamily="34" charset="0"/>
              </a:rPr>
              <a:t>Viene aggiornato dal paziente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3200">
                <a:latin typeface="Calibri" pitchFamily="34" charset="0"/>
              </a:rPr>
              <a:t>E’ gestito in ambiente sicuro e protetto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3200">
                <a:latin typeface="Calibri" pitchFamily="34" charset="0"/>
              </a:rPr>
              <a:t>Può includere, oltre che dati sanitari, informazioni sugli stili di vita o su altri parametri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3200">
                <a:latin typeface="Calibri" pitchFamily="34" charset="0"/>
              </a:rPr>
              <a:t>E’ aggiornabile in qualsiasi momento e in qualsiasi luogo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3200">
                <a:latin typeface="Calibri" pitchFamily="34" charset="0"/>
              </a:rPr>
              <a:t>Può essere messo a disposizione del medico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68313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800">
                <a:latin typeface="Calibri" pitchFamily="34" charset="0"/>
              </a:rPr>
              <a:t>Il medico è il principale utente e responsabile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800">
                <a:latin typeface="Calibri" pitchFamily="34" charset="0"/>
              </a:rPr>
              <a:t>L’uso è definito dal medico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800">
                <a:latin typeface="Calibri" pitchFamily="34" charset="0"/>
              </a:rPr>
              <a:t>L’accesso è gestito dal medico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800">
                <a:latin typeface="Calibri" pitchFamily="34" charset="0"/>
              </a:rPr>
              <a:t>L’interazione con altre sorgenti di dati è utile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800">
                <a:latin typeface="Calibri" pitchFamily="34" charset="0"/>
              </a:rPr>
              <a:t>Il paziente è il principale utente e responsabile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800">
                <a:latin typeface="Calibri" pitchFamily="34" charset="0"/>
              </a:rPr>
              <a:t>L’uso è definito dal paziente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800">
                <a:latin typeface="Calibri" pitchFamily="34" charset="0"/>
              </a:rPr>
              <a:t>L’accesso è gestito dal paziente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800">
                <a:latin typeface="Calibri" pitchFamily="34" charset="0"/>
              </a:rPr>
              <a:t>L’interazione con altre sorgenti di dati è cruciale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1331913" y="549275"/>
            <a:ext cx="15255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5000"/>
              <a:t>EHR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5435600" y="549275"/>
            <a:ext cx="15255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5000"/>
              <a:t>PHR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0"/>
            <a:ext cx="8389938" cy="719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2916238" y="2205038"/>
            <a:ext cx="36718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5000" b="1">
                <a:solidFill>
                  <a:srgbClr val="FF0000"/>
                </a:solidFill>
                <a:latin typeface="Calibri" pitchFamily="34" charset="0"/>
              </a:rPr>
              <a:t>80%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-26988"/>
            <a:ext cx="6911975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468313" y="2276475"/>
            <a:ext cx="33369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5000">
                <a:latin typeface="Calibri" pitchFamily="34" charset="0"/>
              </a:rPr>
              <a:t>EHR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5272088" y="2276475"/>
            <a:ext cx="33909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5000">
                <a:latin typeface="Calibri" pitchFamily="34" charset="0"/>
              </a:rPr>
              <a:t>PHR</a:t>
            </a:r>
          </a:p>
        </p:txBody>
      </p:sp>
      <p:sp>
        <p:nvSpPr>
          <p:cNvPr id="126983" name="Line 7"/>
          <p:cNvSpPr>
            <a:spLocks noChangeShapeType="1"/>
          </p:cNvSpPr>
          <p:nvPr/>
        </p:nvSpPr>
        <p:spPr bwMode="auto">
          <a:xfrm>
            <a:off x="3851275" y="3067050"/>
            <a:ext cx="13684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 flipH="1">
            <a:off x="3851275" y="3859213"/>
            <a:ext cx="13684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 noChangeArrowheads="1"/>
          </p:cNvPicPr>
          <p:nvPr/>
        </p:nvPicPr>
        <p:blipFill>
          <a:blip r:embed="rId3" cstate="print"/>
          <a:srcRect t="4149" r="32233" b="17137"/>
          <a:stretch>
            <a:fillRect/>
          </a:stretch>
        </p:blipFill>
        <p:spPr bwMode="auto">
          <a:xfrm>
            <a:off x="900113" y="0"/>
            <a:ext cx="7380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/>
          <p:cNvPicPr>
            <a:picLocks noChangeAspect="1" noChangeArrowheads="1"/>
          </p:cNvPicPr>
          <p:nvPr/>
        </p:nvPicPr>
        <p:blipFill>
          <a:blip r:embed="rId3" cstate="print"/>
          <a:srcRect t="7651" r="1607" b="4373"/>
          <a:stretch>
            <a:fillRect/>
          </a:stretch>
        </p:blipFill>
        <p:spPr bwMode="auto">
          <a:xfrm>
            <a:off x="0" y="0"/>
            <a:ext cx="9144000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250825" y="620713"/>
            <a:ext cx="880745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800">
                <a:solidFill>
                  <a:schemeClr val="bg1"/>
                </a:solidFill>
                <a:latin typeface="Calibri" pitchFamily="34" charset="0"/>
              </a:rPr>
              <a:t>La tecnologia non </a:t>
            </a:r>
          </a:p>
          <a:p>
            <a:r>
              <a:rPr lang="it-IT" sz="8800">
                <a:solidFill>
                  <a:schemeClr val="bg1"/>
                </a:solidFill>
                <a:latin typeface="Calibri" pitchFamily="34" charset="0"/>
              </a:rPr>
              <a:t>sostituisce l’abilità </a:t>
            </a:r>
          </a:p>
          <a:p>
            <a:r>
              <a:rPr lang="it-IT" sz="8800">
                <a:solidFill>
                  <a:schemeClr val="bg1"/>
                </a:solidFill>
                <a:latin typeface="Calibri" pitchFamily="34" charset="0"/>
              </a:rPr>
              <a:t>del professionista</a:t>
            </a:r>
          </a:p>
          <a:p>
            <a:r>
              <a:rPr lang="it-IT" sz="8800">
                <a:solidFill>
                  <a:schemeClr val="bg1"/>
                </a:solidFill>
                <a:latin typeface="Calibri" pitchFamily="34" charset="0"/>
              </a:rPr>
              <a:t>della salute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-36513" y="1335088"/>
            <a:ext cx="9039226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0">
                <a:solidFill>
                  <a:srgbClr val="990099"/>
                </a:solidFill>
                <a:latin typeface="Calibri" pitchFamily="34" charset="0"/>
              </a:rPr>
              <a:t>L’informazione giusta</a:t>
            </a:r>
          </a:p>
          <a:p>
            <a:r>
              <a:rPr lang="it-IT" sz="8000">
                <a:solidFill>
                  <a:srgbClr val="990099"/>
                </a:solidFill>
                <a:latin typeface="Calibri" pitchFamily="34" charset="0"/>
              </a:rPr>
              <a:t>Al momento giusto</a:t>
            </a:r>
          </a:p>
          <a:p>
            <a:r>
              <a:rPr lang="it-IT" sz="8000">
                <a:solidFill>
                  <a:srgbClr val="990099"/>
                </a:solidFill>
                <a:latin typeface="Calibri" pitchFamily="34" charset="0"/>
              </a:rPr>
              <a:t>Nel posto giusto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07950" y="404813"/>
            <a:ext cx="837565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8000">
                <a:solidFill>
                  <a:srgbClr val="CC0000"/>
                </a:solidFill>
              </a:rPr>
              <a:t>Il paziente diventa</a:t>
            </a:r>
          </a:p>
          <a:p>
            <a:r>
              <a:rPr lang="it-IT" sz="8000">
                <a:solidFill>
                  <a:srgbClr val="CC0000"/>
                </a:solidFill>
              </a:rPr>
              <a:t>un prezioso </a:t>
            </a:r>
          </a:p>
          <a:p>
            <a:r>
              <a:rPr lang="it-IT" sz="8000">
                <a:solidFill>
                  <a:srgbClr val="CC0000"/>
                </a:solidFill>
              </a:rPr>
              <a:t>collaboratore </a:t>
            </a:r>
          </a:p>
          <a:p>
            <a:r>
              <a:rPr lang="it-IT" sz="8000">
                <a:solidFill>
                  <a:srgbClr val="CC0000"/>
                </a:solidFill>
              </a:rPr>
              <a:t>del professionista </a:t>
            </a:r>
          </a:p>
          <a:p>
            <a:r>
              <a:rPr lang="it-IT" sz="8000">
                <a:solidFill>
                  <a:srgbClr val="CC0000"/>
                </a:solidFill>
              </a:rPr>
              <a:t>della salute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313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2916238" y="0"/>
            <a:ext cx="33893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000">
                <a:solidFill>
                  <a:srgbClr val="008000"/>
                </a:solidFill>
                <a:latin typeface="Calibri" pitchFamily="34" charset="0"/>
              </a:rPr>
              <a:t>R</a:t>
            </a:r>
            <a:r>
              <a:rPr lang="it-IT" sz="5000">
                <a:solidFill>
                  <a:srgbClr val="008000"/>
                </a:solidFill>
                <a:latin typeface="Calibri" pitchFamily="34" charset="0"/>
              </a:rPr>
              <a:t>e</a:t>
            </a:r>
            <a:r>
              <a:rPr lang="it-IT" sz="6000">
                <a:solidFill>
                  <a:srgbClr val="008000"/>
                </a:solidFill>
                <a:latin typeface="Calibri" pitchFamily="34" charset="0"/>
              </a:rPr>
              <a:t>l</a:t>
            </a:r>
            <a:r>
              <a:rPr lang="it-IT" sz="7000">
                <a:solidFill>
                  <a:srgbClr val="008000"/>
                </a:solidFill>
                <a:latin typeface="Calibri" pitchFamily="34" charset="0"/>
              </a:rPr>
              <a:t>i</a:t>
            </a:r>
            <a:r>
              <a:rPr lang="it-IT" sz="8000">
                <a:solidFill>
                  <a:srgbClr val="008000"/>
                </a:solidFill>
                <a:latin typeface="Calibri" pitchFamily="34" charset="0"/>
              </a:rPr>
              <a:t>a</a:t>
            </a:r>
            <a:r>
              <a:rPr lang="it-IT" sz="10000">
                <a:solidFill>
                  <a:srgbClr val="008000"/>
                </a:solidFill>
                <a:latin typeface="Calibri" pitchFamily="34" charset="0"/>
              </a:rPr>
              <a:t>b</a:t>
            </a:r>
            <a:r>
              <a:rPr lang="it-IT" sz="11000">
                <a:solidFill>
                  <a:srgbClr val="008000"/>
                </a:solidFill>
                <a:latin typeface="Calibri" pitchFamily="34" charset="0"/>
              </a:rPr>
              <a:t>l</a:t>
            </a:r>
            <a:r>
              <a:rPr lang="it-IT" sz="12000">
                <a:solidFill>
                  <a:srgbClr val="008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2051050" y="4652963"/>
            <a:ext cx="50053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0">
                <a:solidFill>
                  <a:srgbClr val="FF0000"/>
                </a:solidFill>
                <a:latin typeface="Calibri" pitchFamily="34" charset="0"/>
              </a:rPr>
              <a:t>U</a:t>
            </a:r>
            <a:r>
              <a:rPr lang="it-IT" sz="11000">
                <a:solidFill>
                  <a:srgbClr val="FF0000"/>
                </a:solidFill>
                <a:latin typeface="Calibri" pitchFamily="34" charset="0"/>
              </a:rPr>
              <a:t>n</a:t>
            </a:r>
            <a:r>
              <a:rPr lang="it-IT" sz="10000">
                <a:solidFill>
                  <a:srgbClr val="FF0000"/>
                </a:solidFill>
                <a:latin typeface="Calibri" pitchFamily="34" charset="0"/>
              </a:rPr>
              <a:t>r</a:t>
            </a:r>
            <a:r>
              <a:rPr lang="it-IT" sz="900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it-IT" sz="8500">
                <a:solidFill>
                  <a:srgbClr val="FF0000"/>
                </a:solidFill>
                <a:latin typeface="Calibri" pitchFamily="34" charset="0"/>
              </a:rPr>
              <a:t>li</a:t>
            </a:r>
            <a:r>
              <a:rPr lang="it-IT" sz="800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it-IT" sz="7500">
                <a:solidFill>
                  <a:srgbClr val="FF0000"/>
                </a:solidFill>
                <a:latin typeface="Calibri" pitchFamily="34" charset="0"/>
              </a:rPr>
              <a:t>b</a:t>
            </a:r>
            <a:r>
              <a:rPr lang="it-IT" sz="7000">
                <a:solidFill>
                  <a:srgbClr val="FF0000"/>
                </a:solidFill>
                <a:latin typeface="Calibri" pitchFamily="34" charset="0"/>
              </a:rPr>
              <a:t>l</a:t>
            </a:r>
            <a:r>
              <a:rPr lang="it-IT" sz="6500">
                <a:solidFill>
                  <a:srgbClr val="FF0000"/>
                </a:solidFill>
                <a:latin typeface="Calibri" pitchFamily="34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213" y="0"/>
            <a:ext cx="109728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mtClean="0"/>
              <a:t>http://www.youtube.com/watch?v=C4LbAUa4ZwY</a:t>
            </a:r>
          </a:p>
        </p:txBody>
      </p:sp>
      <p:sp>
        <p:nvSpPr>
          <p:cNvPr id="133125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276475"/>
            <a:ext cx="8929687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989138"/>
            <a:ext cx="4021137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5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Scholar Google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Cercare le immagini</a:t>
            </a:r>
          </a:p>
        </p:txBody>
      </p:sp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341438"/>
            <a:ext cx="5473700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213" y="-58738"/>
            <a:ext cx="10369551" cy="706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1120775"/>
            <a:ext cx="9145588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765175"/>
            <a:ext cx="31146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2349500"/>
            <a:ext cx="6624638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313</Words>
  <Application>Microsoft Office PowerPoint</Application>
  <PresentationFormat>Presentazione su schermo (4:3)</PresentationFormat>
  <Paragraphs>51</Paragraphs>
  <Slides>31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Tema di Office</vt:lpstr>
      <vt:lpstr>Diapositiva 1</vt:lpstr>
      <vt:lpstr>Diapositiva 2</vt:lpstr>
      <vt:lpstr>Diapositiva 3</vt:lpstr>
      <vt:lpstr>Diapositiva 4</vt:lpstr>
      <vt:lpstr>Scholar Google</vt:lpstr>
      <vt:lpstr>Cercare le immagini</vt:lpstr>
      <vt:lpstr>Diapositiva 7</vt:lpstr>
      <vt:lpstr>Diapositiva 8</vt:lpstr>
      <vt:lpstr>Diapositiva 9</vt:lpstr>
      <vt:lpstr>Web sentiment</vt:lpstr>
      <vt:lpstr>Diapositiva 11</vt:lpstr>
      <vt:lpstr>Diapositiva 12</vt:lpstr>
      <vt:lpstr>Diapositiva 13</vt:lpstr>
      <vt:lpstr>Diapositiva 14</vt:lpstr>
      <vt:lpstr>2009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http://www.youtube.com/watch?v=C4LbAUa4ZwY</vt:lpstr>
    </vt:vector>
  </TitlesOfParts>
  <Company>Compsys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obpg</dc:creator>
  <cp:lastModifiedBy>obpg</cp:lastModifiedBy>
  <cp:revision>122</cp:revision>
  <dcterms:created xsi:type="dcterms:W3CDTF">2011-05-23T07:50:46Z</dcterms:created>
  <dcterms:modified xsi:type="dcterms:W3CDTF">2012-03-27T06:26:34Z</dcterms:modified>
</cp:coreProperties>
</file>