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83" r:id="rId2"/>
    <p:sldId id="398" r:id="rId3"/>
    <p:sldId id="399" r:id="rId4"/>
    <p:sldId id="288" r:id="rId5"/>
    <p:sldId id="289" r:id="rId6"/>
    <p:sldId id="400" r:id="rId7"/>
    <p:sldId id="290" r:id="rId8"/>
    <p:sldId id="291" r:id="rId9"/>
    <p:sldId id="302" r:id="rId10"/>
    <p:sldId id="304" r:id="rId11"/>
    <p:sldId id="307" r:id="rId12"/>
    <p:sldId id="310" r:id="rId13"/>
    <p:sldId id="382" r:id="rId14"/>
    <p:sldId id="366" r:id="rId15"/>
    <p:sldId id="368" r:id="rId16"/>
    <p:sldId id="375" r:id="rId17"/>
    <p:sldId id="401" r:id="rId18"/>
    <p:sldId id="369" r:id="rId19"/>
    <p:sldId id="311" r:id="rId20"/>
    <p:sldId id="315" r:id="rId21"/>
    <p:sldId id="395" r:id="rId22"/>
    <p:sldId id="396" r:id="rId23"/>
    <p:sldId id="397" r:id="rId24"/>
    <p:sldId id="321" r:id="rId25"/>
    <p:sldId id="322" r:id="rId26"/>
    <p:sldId id="384" r:id="rId27"/>
    <p:sldId id="385" r:id="rId28"/>
    <p:sldId id="390" r:id="rId29"/>
    <p:sldId id="391" r:id="rId30"/>
    <p:sldId id="402" r:id="rId31"/>
    <p:sldId id="393" r:id="rId32"/>
    <p:sldId id="403" r:id="rId33"/>
  </p:sldIdLst>
  <p:sldSz cx="9144000" cy="6858000" type="screen4x3"/>
  <p:notesSz cx="6858000" cy="9144000"/>
  <p:defaultTextStyle>
    <a:defPPr>
      <a:defRPr lang="it-IT"/>
    </a:defPPr>
    <a:lvl1pPr algn="just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66"/>
    <a:srgbClr val="FFCC00"/>
    <a:srgbClr val="CCFF66"/>
    <a:srgbClr val="CCCCFF"/>
    <a:srgbClr val="FFFF00"/>
    <a:srgbClr val="CC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4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746EC74-6B6F-4295-B793-DCB69487D1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44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DAA1824-FD92-4FA5-9EDB-5232243DEBE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376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9127D-5527-43E9-856D-16E3DE2495BA}" type="slidenum">
              <a:rPr lang="it-IT"/>
              <a:pPr/>
              <a:t>1</a:t>
            </a:fld>
            <a:endParaRPr lang="it-IT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DF6D1-63F5-4FDD-8B6A-49B80EDC8946}" type="slidenum">
              <a:rPr lang="it-IT"/>
              <a:pPr/>
              <a:t>5</a:t>
            </a:fld>
            <a:endParaRPr lang="it-IT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FDBD7-5A69-40F5-9A2D-93EDBAC71207}" type="slidenum">
              <a:rPr lang="it-IT"/>
              <a:pPr/>
              <a:t>20</a:t>
            </a:fld>
            <a:endParaRPr lang="it-IT"/>
          </a:p>
        </p:txBody>
      </p:sp>
      <p:sp>
        <p:nvSpPr>
          <p:cNvPr id="15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B013-835D-4905-AFF7-E1C4C304D485}" type="slidenum">
              <a:rPr lang="it-IT"/>
              <a:pPr/>
              <a:t>24</a:t>
            </a:fld>
            <a:endParaRPr lang="it-IT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74F8F-1CA3-40FF-BFA1-C9B9C544017C}" type="slidenum">
              <a:rPr lang="it-IT"/>
              <a:pPr/>
              <a:t>29</a:t>
            </a:fld>
            <a:endParaRPr lang="it-IT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84700" cy="3438525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1338"/>
            <a:ext cx="4997450" cy="4143375"/>
          </a:xfrm>
        </p:spPr>
        <p:txBody>
          <a:bodyPr/>
          <a:lstStyle/>
          <a:p>
            <a:r>
              <a:rPr lang="it-IT" altLang="it-IT"/>
              <a:t>La diapositiva illustra i criteri per l’utilizzo terapeutico della nCPAP, in particolare le indicazioni sono le seguenti:</a:t>
            </a:r>
          </a:p>
          <a:p>
            <a:r>
              <a:rPr lang="it-IT" altLang="it-IT"/>
              <a:t>La nCPAP è indicata in pazienti con RDI minore o uguale a 30, indipendentemente dai sintomi, in quanto si associa con un alto rischio di ipertensione.</a:t>
            </a:r>
          </a:p>
          <a:p>
            <a:r>
              <a:rPr lang="it-IT" altLang="it-IT"/>
              <a:t>La nCPAP è indicata in pazienti con RDI maggiore di 5 e minore di30, quando siano presenti: sintomi di sonnolenza diurna, disturbi delle facoltà intelletive, alterazioni del carattere, insonnia, documentati disturbi cardiovascolari quali ipertensione, disturbi ischemici, ictus.</a:t>
            </a:r>
          </a:p>
          <a:p>
            <a:r>
              <a:rPr lang="it-IT" altLang="it-IT"/>
              <a:t>La nCPAP non è indicata nei pazienti asintomatici senza disturbi cardiovascolari, quando l'OSA è di grado lieve.</a:t>
            </a:r>
          </a:p>
          <a:p>
            <a:r>
              <a:rPr lang="it-IT" altLang="it-IT"/>
              <a:t>La prescrizione della  nCPAP è compito di personale medico qualificato.</a:t>
            </a:r>
          </a:p>
          <a:p>
            <a:endParaRPr lang="it-IT" altLang="it-IT"/>
          </a:p>
          <a:p>
            <a:r>
              <a:rPr lang="it-IT" altLang="it-IT"/>
              <a:t>Legenda: RDI (Respiratory Disturbance Index), è il numero delle APNEE (interruzione del flusso oro-nasale per almeno 10 secondi) ed IPOPNEE (riduzione del flusso oro-nasale di almeno il 50%, associato a riduzione uguale o maggiore del 3% della SaO2 basale) per ora di sonno.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74F8F-1CA3-40FF-BFA1-C9B9C544017C}" type="slidenum">
              <a:rPr lang="it-IT"/>
              <a:pPr/>
              <a:t>30</a:t>
            </a:fld>
            <a:endParaRPr lang="it-IT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84700" cy="3438525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1338"/>
            <a:ext cx="4997450" cy="4143375"/>
          </a:xfrm>
        </p:spPr>
        <p:txBody>
          <a:bodyPr/>
          <a:lstStyle/>
          <a:p>
            <a:r>
              <a:rPr lang="it-IT" altLang="it-IT"/>
              <a:t>La diapositiva illustra i criteri per l’utilizzo terapeutico della nCPAP, in particolare le indicazioni sono le seguenti:</a:t>
            </a:r>
          </a:p>
          <a:p>
            <a:r>
              <a:rPr lang="it-IT" altLang="it-IT"/>
              <a:t>La nCPAP è indicata in pazienti con RDI minore o uguale a 30, indipendentemente dai sintomi, in quanto si associa con un alto rischio di ipertensione.</a:t>
            </a:r>
          </a:p>
          <a:p>
            <a:r>
              <a:rPr lang="it-IT" altLang="it-IT"/>
              <a:t>La nCPAP è indicata in pazienti con RDI maggiore di 5 e minore di30, quando siano presenti: sintomi di sonnolenza diurna, disturbi delle facoltà intelletive, alterazioni del carattere, insonnia, documentati disturbi cardiovascolari quali ipertensione, disturbi ischemici, ictus.</a:t>
            </a:r>
          </a:p>
          <a:p>
            <a:r>
              <a:rPr lang="it-IT" altLang="it-IT"/>
              <a:t>La nCPAP non è indicata nei pazienti asintomatici senza disturbi cardiovascolari, quando l'OSA è di grado lieve.</a:t>
            </a:r>
          </a:p>
          <a:p>
            <a:r>
              <a:rPr lang="it-IT" altLang="it-IT"/>
              <a:t>La prescrizione della  nCPAP è compito di personale medico qualificato.</a:t>
            </a:r>
          </a:p>
          <a:p>
            <a:endParaRPr lang="it-IT" altLang="it-IT"/>
          </a:p>
          <a:p>
            <a:r>
              <a:rPr lang="it-IT" altLang="it-IT"/>
              <a:t>Legenda: RDI (Respiratory Disturbance Index), è il numero delle APNEE (interruzione del flusso oro-nasale per almeno 10 secondi) ed IPOPNEE (riduzione del flusso oro-nasale di almeno il 50%, associato a riduzione uguale o maggiore del 3% della SaO2 basale) per ora di sonno.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356AA-BB5B-4CB9-A75F-16BE447EDBA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CA0C63-CC43-4E36-BF31-82F8E356E22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D9E762-1708-4AC7-941E-50F03D8CCBB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88B4B8-925F-4B87-A420-FD0C2DE590C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C4649F-3C32-400D-82B1-E1983B1D818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B773DE-C586-4DF1-8835-E3C58711DD0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7F00E-50DD-4B89-9400-1419ABCC27A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C17C0F-57EE-421A-8AD6-22526CD3AC7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4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A472D5-4564-48FD-B53F-9760A138EF9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98A527-5F6C-4185-9DFB-2AA05E42701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792235-CB0B-4944-B84E-3C4E32DD4C0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Neutral_pwrpt_p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5588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9084" name="Picture 1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-5500" b="59455"/>
          <a:stretch/>
        </p:blipFill>
        <p:spPr bwMode="auto">
          <a:xfrm>
            <a:off x="3387790" y="-105942"/>
            <a:ext cx="5756209" cy="1086669"/>
          </a:xfrm>
          <a:prstGeom prst="beve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i.net/autore.asp?autore=Wystan+Hugh+Auden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971550" y="3500438"/>
            <a:ext cx="8099425" cy="4762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916113"/>
            <a:ext cx="7999412" cy="136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SINDROME DELLE APNEE OSTRUTTIVE NOTTURNE</a:t>
            </a:r>
            <a:endParaRPr lang="it-IT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58888" y="3789363"/>
            <a:ext cx="7777162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40000"/>
              </a:lnSpc>
              <a:spcAft>
                <a:spcPct val="20000"/>
              </a:spcAft>
            </a:pPr>
            <a:r>
              <a:rPr lang="en-GB" sz="26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DR. ROBERTO TREVISAN</a:t>
            </a:r>
          </a:p>
          <a:p>
            <a:pPr>
              <a:lnSpc>
                <a:spcPct val="140000"/>
              </a:lnSpc>
              <a:spcAft>
                <a:spcPct val="20000"/>
              </a:spcAft>
            </a:pPr>
            <a:r>
              <a:rPr lang="it-IT" sz="26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S.C. PNEUMOLOGIA</a:t>
            </a:r>
          </a:p>
          <a:p>
            <a:pPr>
              <a:lnSpc>
                <a:spcPct val="140000"/>
              </a:lnSpc>
              <a:spcAft>
                <a:spcPct val="20000"/>
              </a:spcAft>
            </a:pPr>
            <a:r>
              <a:rPr lang="it-IT" sz="26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AZIENDA OSPEDALIERA </a:t>
            </a:r>
            <a:br>
              <a:rPr lang="it-IT" sz="26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60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“OSPEDALI RIUNITI DI TRIESTE” </a:t>
            </a:r>
            <a:endParaRPr lang="en-US" sz="260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423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  <a:spcAft>
                <a:spcPct val="25000"/>
              </a:spcAft>
            </a:pPr>
            <a:r>
              <a:rPr lang="it-IT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Trieste, 22 marzo 2010</a:t>
            </a:r>
            <a:endParaRPr lang="it-IT" sz="1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" name="Picture 12" descr="Neutral_pwrpt_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29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2962275" cy="38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311362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65" y="4581128"/>
            <a:ext cx="2523564" cy="95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2450" y="4806708"/>
            <a:ext cx="4191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00408"/>
            <a:ext cx="2376264" cy="36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5469" y="1196753"/>
            <a:ext cx="7993063" cy="792088"/>
          </a:xfr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CARATTERISTICHE CLINICHE ASSOCIATE A OSAS </a:t>
            </a:r>
            <a:br>
              <a:rPr lang="it-IT" altLang="it-IT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altLang="it-IT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it-IT" altLang="it-IT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350</a:t>
            </a:r>
          </a:p>
        </p:txBody>
      </p:sp>
      <p:grpSp>
        <p:nvGrpSpPr>
          <p:cNvPr id="146450" name="Group 18"/>
          <p:cNvGrpSpPr>
            <a:grpSpLocks/>
          </p:cNvGrpSpPr>
          <p:nvPr/>
        </p:nvGrpSpPr>
        <p:grpSpPr bwMode="auto">
          <a:xfrm>
            <a:off x="647700" y="1557338"/>
            <a:ext cx="7848600" cy="4854575"/>
            <a:chOff x="385" y="912"/>
            <a:chExt cx="5179" cy="3208"/>
          </a:xfrm>
        </p:grpSpPr>
        <p:graphicFrame>
          <p:nvGraphicFramePr>
            <p:cNvPr id="146434" name="Object 2"/>
            <p:cNvGraphicFramePr>
              <a:graphicFrameLocks noChangeAspect="1"/>
            </p:cNvGraphicFramePr>
            <p:nvPr/>
          </p:nvGraphicFramePr>
          <p:xfrm>
            <a:off x="1104" y="2448"/>
            <a:ext cx="1546" cy="1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96" name="Grafico" r:id="rId3" imgW="4152980" imgH="4105365" progId="MSGraph.Chart.8">
                    <p:embed followColorScheme="full"/>
                  </p:oleObj>
                </mc:Choice>
                <mc:Fallback>
                  <p:oleObj name="Grafico" r:id="rId3" imgW="4152980" imgH="4105365" progId="MSGraph.Chart.8">
                    <p:embed followColorScheme="full"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448"/>
                          <a:ext cx="1546" cy="1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35" name="Rectangle 3"/>
            <p:cNvSpPr>
              <a:spLocks noChangeArrowheads="1"/>
            </p:cNvSpPr>
            <p:nvPr/>
          </p:nvSpPr>
          <p:spPr bwMode="auto">
            <a:xfrm>
              <a:off x="840" y="3696"/>
              <a:ext cx="1789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Apnee notturne riferite </a:t>
              </a:r>
            </a:p>
            <a:p>
              <a:pPr algn="ctr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dal partner</a:t>
              </a:r>
            </a:p>
          </p:txBody>
        </p:sp>
        <p:sp>
          <p:nvSpPr>
            <p:cNvPr id="146436" name="Rectangle 4"/>
            <p:cNvSpPr>
              <a:spLocks noChangeArrowheads="1"/>
            </p:cNvSpPr>
            <p:nvPr/>
          </p:nvSpPr>
          <p:spPr bwMode="auto">
            <a:xfrm>
              <a:off x="960" y="3120"/>
              <a:ext cx="42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50%</a:t>
              </a:r>
            </a:p>
          </p:txBody>
        </p:sp>
        <p:graphicFrame>
          <p:nvGraphicFramePr>
            <p:cNvPr id="146437" name="Object 5"/>
            <p:cNvGraphicFramePr>
              <a:graphicFrameLocks noChangeAspect="1"/>
            </p:cNvGraphicFramePr>
            <p:nvPr/>
          </p:nvGraphicFramePr>
          <p:xfrm>
            <a:off x="385" y="912"/>
            <a:ext cx="1579" cy="1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97" name="Grafico" r:id="rId5" imgW="4248085" imgH="4105365" progId="MSGraph.Chart.8">
                    <p:embed followColorScheme="full"/>
                  </p:oleObj>
                </mc:Choice>
                <mc:Fallback>
                  <p:oleObj name="Grafico" r:id="rId5" imgW="4248085" imgH="4105365" progId="MSGraph.Chart.8">
                    <p:embed followColorScheme="full"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912"/>
                          <a:ext cx="1579" cy="1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39" name="Rectangle 7"/>
            <p:cNvSpPr>
              <a:spLocks noChangeArrowheads="1"/>
            </p:cNvSpPr>
            <p:nvPr/>
          </p:nvSpPr>
          <p:spPr bwMode="auto">
            <a:xfrm>
              <a:off x="515" y="2208"/>
              <a:ext cx="102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Russamento</a:t>
              </a:r>
            </a:p>
          </p:txBody>
        </p:sp>
        <p:sp>
          <p:nvSpPr>
            <p:cNvPr id="146440" name="Text Box 8"/>
            <p:cNvSpPr txBox="1">
              <a:spLocks noChangeArrowheads="1"/>
            </p:cNvSpPr>
            <p:nvPr/>
          </p:nvSpPr>
          <p:spPr bwMode="auto">
            <a:xfrm>
              <a:off x="1392" y="1584"/>
              <a:ext cx="511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100%</a:t>
              </a:r>
              <a:endParaRPr lang="it-IT" altLang="it-IT" sz="2400" b="0">
                <a:solidFill>
                  <a:schemeClr val="tx1"/>
                </a:solidFill>
                <a:latin typeface="Arial" charset="0"/>
              </a:endParaRPr>
            </a:p>
          </p:txBody>
        </p:sp>
        <p:graphicFrame>
          <p:nvGraphicFramePr>
            <p:cNvPr id="146441" name="Object 9"/>
            <p:cNvGraphicFramePr>
              <a:graphicFrameLocks noChangeAspect="1"/>
            </p:cNvGraphicFramePr>
            <p:nvPr/>
          </p:nvGraphicFramePr>
          <p:xfrm>
            <a:off x="3985" y="912"/>
            <a:ext cx="1579" cy="1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98" name="Grafico" r:id="rId7" imgW="4248085" imgH="4105365" progId="MSGraph.Chart.8">
                    <p:embed followColorScheme="full"/>
                  </p:oleObj>
                </mc:Choice>
                <mc:Fallback>
                  <p:oleObj name="Grafico" r:id="rId7" imgW="4248085" imgH="4105365" progId="MSGraph.Chart.8">
                    <p:embed followColorScheme="full"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5" y="912"/>
                          <a:ext cx="1579" cy="1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42" name="Rectangle 10"/>
            <p:cNvSpPr>
              <a:spLocks noChangeArrowheads="1"/>
            </p:cNvSpPr>
            <p:nvPr/>
          </p:nvSpPr>
          <p:spPr bwMode="auto">
            <a:xfrm>
              <a:off x="4320" y="2208"/>
              <a:ext cx="67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Obesità</a:t>
              </a:r>
            </a:p>
          </p:txBody>
        </p:sp>
        <p:sp>
          <p:nvSpPr>
            <p:cNvPr id="146443" name="Rectangle 11"/>
            <p:cNvSpPr>
              <a:spLocks noChangeArrowheads="1"/>
            </p:cNvSpPr>
            <p:nvPr/>
          </p:nvSpPr>
          <p:spPr bwMode="auto">
            <a:xfrm>
              <a:off x="4992" y="1632"/>
              <a:ext cx="42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80%</a:t>
              </a:r>
            </a:p>
          </p:txBody>
        </p:sp>
        <p:sp>
          <p:nvSpPr>
            <p:cNvPr id="146444" name="Text Box 12"/>
            <p:cNvSpPr txBox="1">
              <a:spLocks noChangeArrowheads="1"/>
            </p:cNvSpPr>
            <p:nvPr/>
          </p:nvSpPr>
          <p:spPr bwMode="auto">
            <a:xfrm>
              <a:off x="2852" y="3696"/>
              <a:ext cx="16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Ipertensione arteriosa</a:t>
              </a:r>
            </a:p>
          </p:txBody>
        </p:sp>
        <p:graphicFrame>
          <p:nvGraphicFramePr>
            <p:cNvPr id="146445" name="Object 13"/>
            <p:cNvGraphicFramePr>
              <a:graphicFrameLocks noChangeAspect="1"/>
            </p:cNvGraphicFramePr>
            <p:nvPr/>
          </p:nvGraphicFramePr>
          <p:xfrm>
            <a:off x="3025" y="2742"/>
            <a:ext cx="1452" cy="1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599" name="Grafico" r:id="rId9" imgW="5438780" imgH="3771900" progId="MSGraph.Chart.8">
                    <p:embed followColorScheme="full"/>
                  </p:oleObj>
                </mc:Choice>
                <mc:Fallback>
                  <p:oleObj name="Grafico" r:id="rId9" imgW="5438780" imgH="3771900" progId="MSGraph.Chart.8">
                    <p:embed followColorScheme="full"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2742"/>
                          <a:ext cx="1452" cy="1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46" name="Rectangle 14"/>
            <p:cNvSpPr>
              <a:spLocks noChangeArrowheads="1"/>
            </p:cNvSpPr>
            <p:nvPr/>
          </p:nvSpPr>
          <p:spPr bwMode="auto">
            <a:xfrm>
              <a:off x="4080" y="3120"/>
              <a:ext cx="42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47%</a:t>
              </a:r>
            </a:p>
          </p:txBody>
        </p:sp>
        <p:sp>
          <p:nvSpPr>
            <p:cNvPr id="146447" name="Text Box 15"/>
            <p:cNvSpPr txBox="1">
              <a:spLocks noChangeArrowheads="1"/>
            </p:cNvSpPr>
            <p:nvPr/>
          </p:nvSpPr>
          <p:spPr bwMode="auto">
            <a:xfrm>
              <a:off x="1999" y="2208"/>
              <a:ext cx="147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Sonnolenza diurna</a:t>
              </a:r>
            </a:p>
          </p:txBody>
        </p:sp>
        <p:graphicFrame>
          <p:nvGraphicFramePr>
            <p:cNvPr id="146448" name="Object 16"/>
            <p:cNvGraphicFramePr>
              <a:graphicFrameLocks noChangeAspect="1"/>
            </p:cNvGraphicFramePr>
            <p:nvPr/>
          </p:nvGraphicFramePr>
          <p:xfrm>
            <a:off x="2064" y="1200"/>
            <a:ext cx="1455" cy="1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00" name="Grafico" r:id="rId11" imgW="5438780" imgH="3771900" progId="MSGraph.Chart.8">
                    <p:embed followColorScheme="full"/>
                  </p:oleObj>
                </mc:Choice>
                <mc:Fallback>
                  <p:oleObj name="Grafico" r:id="rId11" imgW="5438780" imgH="3771900" progId="MSGraph.Chart.8">
                    <p:embed followColorScheme="full"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200"/>
                          <a:ext cx="1455" cy="1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49" name="Rectangle 17"/>
            <p:cNvSpPr>
              <a:spLocks noChangeArrowheads="1"/>
            </p:cNvSpPr>
            <p:nvPr/>
          </p:nvSpPr>
          <p:spPr bwMode="auto">
            <a:xfrm>
              <a:off x="3120" y="1632"/>
              <a:ext cx="42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altLang="it-IT">
                  <a:solidFill>
                    <a:schemeClr val="tx1"/>
                  </a:solidFill>
                  <a:latin typeface="Arial" charset="0"/>
                </a:rPr>
                <a:t>82%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96" y="0"/>
            <a:ext cx="3268960" cy="908720"/>
          </a:xfr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z="2400" b="1" kern="1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ITER DIAGNOSTICO DELL’OSAS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215169" y="1268760"/>
            <a:ext cx="8713663" cy="387798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Raccolta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dei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dati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anamnestici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identificazione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dei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fattori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rischio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Esame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obiettivo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generale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Valutazione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della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funzione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cardiorespiratoria</a:t>
            </a:r>
            <a:endParaRPr lang="en-GB" altLang="it-IT" sz="3600" b="1" kern="1200" dirty="0">
              <a:solidFill>
                <a:schemeClr val="lt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Valutazione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del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grado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sonnolenza</a:t>
            </a:r>
            <a:r>
              <a:rPr lang="en-GB" altLang="it-IT" sz="3600" b="1" kern="1200" dirty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1" kern="1200" dirty="0" err="1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diurna</a:t>
            </a:r>
            <a:endParaRPr lang="it-IT" altLang="it-IT" sz="3600" b="1" kern="1200" dirty="0">
              <a:solidFill>
                <a:schemeClr val="l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935038" y="5905500"/>
            <a:ext cx="7273925" cy="476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it-IT" sz="2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Monitoraggio</a:t>
            </a:r>
            <a:r>
              <a:rPr lang="en-GB" altLang="it-IT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it-IT" sz="2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cardiorespiratorio</a:t>
            </a:r>
            <a:r>
              <a:rPr lang="en-GB" altLang="it-IT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it-IT" sz="2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durante</a:t>
            </a:r>
            <a:r>
              <a:rPr lang="en-GB" altLang="it-IT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it-IT" sz="2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</a:t>
            </a:r>
            <a:r>
              <a:rPr lang="en-GB" altLang="it-IT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GB" altLang="it-IT" sz="2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sonno</a:t>
            </a:r>
            <a:endParaRPr lang="it-IT" altLang="it-IT" sz="2400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9509" name="AutoShape 5"/>
          <p:cNvSpPr>
            <a:spLocks noChangeArrowheads="1"/>
          </p:cNvSpPr>
          <p:nvPr/>
        </p:nvSpPr>
        <p:spPr bwMode="auto">
          <a:xfrm>
            <a:off x="4381500" y="5267672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CC00"/>
          </a:solidFill>
          <a:ln w="19050">
            <a:solidFill>
              <a:srgbClr val="FF4D23"/>
            </a:solidFill>
            <a:miter lim="800000"/>
            <a:headEnd/>
            <a:tailEnd/>
          </a:ln>
          <a:effectLst>
            <a:outerShdw dist="35921" dir="2700000" algn="ctr" rotWithShape="0">
              <a:srgbClr val="00566E"/>
            </a:outerShdw>
          </a:effectLst>
        </p:spPr>
        <p:txBody>
          <a:bodyPr wrap="none" anchor="ctr"/>
          <a:lstStyle/>
          <a:p>
            <a:pPr algn="ctr"/>
            <a:endParaRPr lang="en-US" altLang="it-IT" sz="2400" b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175" y="-180022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it-IT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175" y="134938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175" y="1506696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l" eaLnBrk="0" hangingPunct="0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it-IT" sz="24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2582" name="Picture 6" descr="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3175" y="-180022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it-IT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175" y="134938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175" y="1506696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l" eaLnBrk="0" hangingPunct="0"/>
            <a:r>
              <a:rPr lang="it-IT" sz="1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it-IT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1908175" y="188913"/>
            <a:ext cx="676751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0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it-IT" sz="280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QUESTIONARIO D</a:t>
            </a:r>
            <a:r>
              <a:rPr lang="it-IT" altLang="it-IT" sz="280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 BERLINO</a:t>
            </a:r>
            <a:endParaRPr lang="it-IT" sz="280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3721" name="Picture 9" descr="Questionario di Ber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21072"/>
          <a:stretch>
            <a:fillRect/>
          </a:stretch>
        </p:blipFill>
        <p:spPr bwMode="auto">
          <a:xfrm>
            <a:off x="-19050" y="3175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669925" y="13716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000" b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000" b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06562" y="72009"/>
            <a:ext cx="3169294" cy="76470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  <a:lvl2pPr algn="ctr" eaLnBrk="1" hangingPunct="1">
              <a:defRPr sz="4400">
                <a:solidFill>
                  <a:schemeClr val="dk1"/>
                </a:solidFill>
                <a:latin typeface="+mn-lt"/>
              </a:defRPr>
            </a:lvl2pPr>
            <a:lvl3pPr algn="ctr" eaLnBrk="1" hangingPunct="1">
              <a:defRPr sz="4400">
                <a:solidFill>
                  <a:schemeClr val="dk1"/>
                </a:solidFill>
                <a:latin typeface="+mn-lt"/>
              </a:defRPr>
            </a:lvl3pPr>
            <a:lvl4pPr algn="ctr" eaLnBrk="1" hangingPunct="1">
              <a:defRPr sz="4400">
                <a:solidFill>
                  <a:schemeClr val="dk1"/>
                </a:solidFill>
                <a:latin typeface="+mn-lt"/>
              </a:defRPr>
            </a:lvl4pPr>
            <a:lvl5pPr algn="ctr" eaLnBrk="1" hangingPunct="1">
              <a:defRPr sz="4400">
                <a:solidFill>
                  <a:schemeClr val="dk1"/>
                </a:solidFill>
                <a:latin typeface="+mn-lt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dirty="0"/>
              <a:t>DIAGNOSI DELL’OSAS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9868" y="1484784"/>
            <a:ext cx="8964264" cy="4752528"/>
            <a:chOff x="71786" y="1196752"/>
            <a:chExt cx="8964264" cy="4752528"/>
          </a:xfrm>
        </p:grpSpPr>
        <p:sp>
          <p:nvSpPr>
            <p:cNvPr id="225285" name="Text Box 5"/>
            <p:cNvSpPr txBox="1">
              <a:spLocks noChangeArrowheads="1"/>
            </p:cNvSpPr>
            <p:nvPr/>
          </p:nvSpPr>
          <p:spPr bwMode="auto">
            <a:xfrm>
              <a:off x="71786" y="1196752"/>
              <a:ext cx="8964264" cy="4752528"/>
            </a:xfrm>
            <a:prstGeom prst="rect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274638" indent="-2746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60425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79525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98625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117725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749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0321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893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465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it-IT" sz="2000" dirty="0"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Anamnesi del paziente e del bed partner nel sospetto OSAS</a:t>
              </a:r>
              <a:endParaRPr lang="it-IT" sz="1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lvl="1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Qualità del sonno:</a:t>
              </a:r>
            </a:p>
            <a:p>
              <a:pPr lvl="1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Condizioni al risveglio</a:t>
              </a:r>
            </a:p>
            <a:p>
              <a:pPr lvl="1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Sonnolenza diurna (</a:t>
              </a:r>
              <a:r>
                <a:rPr lang="it-IT" sz="18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Epworth</a:t>
              </a: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  <a:p>
              <a:pPr lvl="1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Sonnellini diurni (numero, cadenza)</a:t>
              </a:r>
            </a:p>
            <a:p>
              <a:pPr lvl="1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Tipologia lavorativa (turnista)</a:t>
              </a:r>
            </a:p>
            <a:p>
              <a:pPr lvl="1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Nicturia</a:t>
              </a:r>
            </a:p>
            <a:p>
              <a:pPr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2000" dirty="0"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Esame obiettivo del paziente</a:t>
              </a:r>
            </a:p>
            <a:p>
              <a:pPr marL="274638" lvl="1" indent="-274638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Obesità</a:t>
              </a:r>
            </a:p>
            <a:p>
              <a:pPr marL="274638" lvl="1" indent="-274638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Dimensione collo</a:t>
              </a:r>
            </a:p>
            <a:p>
              <a:pPr marL="274638" lvl="1" indent="-274638"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Malformazioni cranio-facciali</a:t>
              </a:r>
            </a:p>
          </p:txBody>
        </p:sp>
        <p:sp>
          <p:nvSpPr>
            <p:cNvPr id="225286" name="Text Box 6"/>
            <p:cNvSpPr txBox="1">
              <a:spLocks noChangeArrowheads="1"/>
            </p:cNvSpPr>
            <p:nvPr/>
          </p:nvSpPr>
          <p:spPr bwMode="auto">
            <a:xfrm>
              <a:off x="4941540" y="1692275"/>
              <a:ext cx="3276600" cy="1592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274638" indent="-2746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60425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79525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98625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117725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749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0321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893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46525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Modificazioni carattere</a:t>
              </a:r>
            </a:p>
            <a:p>
              <a:pPr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Ridotta capacità lavorativa</a:t>
              </a:r>
            </a:p>
            <a:p>
              <a:pPr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Involuzione vita sociale</a:t>
              </a:r>
            </a:p>
            <a:p>
              <a:pPr>
                <a:spcBef>
                  <a:spcPct val="25000"/>
                </a:spcBef>
                <a:spcAft>
                  <a:spcPct val="25000"/>
                </a:spcAft>
                <a:buClr>
                  <a:srgbClr val="FF0000"/>
                </a:buClr>
                <a:buSzPct val="60000"/>
                <a:buFont typeface="Monotype Sorts" charset="2"/>
                <a:buBlip>
                  <a:blip r:embed="rId2"/>
                </a:buBlip>
              </a:pPr>
              <a:r>
                <a:rPr lang="it-IT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Vita sessuale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467545" y="1700808"/>
            <a:ext cx="8281169" cy="122316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 DIAGNOSI DI OSAS NON PUÒ PRESCINDERE DA UNA VALUTAZIONE STRUMENTALE PER L'INTERA DURATA DELLA NOTTE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67545" y="3789040"/>
            <a:ext cx="8281170" cy="172819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PRIMA DI AVVIARE UN PAZIENTE CON SOSPETTO DI OSAS AL PERCORSO DIAGNOSTICO STRUMENTALE DEBBONO ESSERE RICERCATI I SEGUENTI SINTOMI E SEGNI: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5851997" y="1176338"/>
            <a:ext cx="2881313" cy="39687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0" i="1" dirty="0">
                <a:solidFill>
                  <a:srgbClr val="FFCC00"/>
                </a:solidFill>
                <a:latin typeface="Times New Roman" pitchFamily="18" charset="0"/>
              </a:rPr>
              <a:t>Linee Guida AIMS-AIPO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267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79450" y="1268760"/>
            <a:ext cx="8785101" cy="489654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</a:pP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Sintomi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Russamento abituale (tutte le notti) e persistente (da almeno 6 mesi)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Pause respiratorie nel sonno riferite dal partner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Risvegli con sensazione di soffocamento in soggetto russatore (non necessariamente abituale)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Sonnolenza diurna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6083300" y="188913"/>
            <a:ext cx="288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0" i="1">
                <a:solidFill>
                  <a:srgbClr val="FFCC00"/>
                </a:solidFill>
                <a:latin typeface="Times New Roman" pitchFamily="18" charset="0"/>
              </a:rPr>
              <a:t>Linee Guida AIMS-AIPO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3267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79450" y="1997839"/>
            <a:ext cx="8785101" cy="286232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None/>
            </a:pP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Segni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BMI &gt;29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Circonferenza collo &gt;43 cm (M) o 41 cm (F)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Dismorfismi cranio-facciali ed anomalie oro-faringee (tutte quelle situazioni anatomiche che determinano una riduzione del calibro delle prime vie aeree)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6083300" y="188913"/>
            <a:ext cx="288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0" i="1">
                <a:solidFill>
                  <a:srgbClr val="FFCC00"/>
                </a:solidFill>
                <a:latin typeface="Times New Roman" pitchFamily="18" charset="0"/>
              </a:rPr>
              <a:t>Linee Guida AIMS-AIPO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3267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4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215169" y="1268760"/>
            <a:ext cx="8713663" cy="501684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Russamento 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abituale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 persistente da solo o con altri sintomi o segni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Almeno 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 degli altri sintomi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diversi dal russamento abituale e persistente (pause respiratorie + risvegli con soffocamento o pause respiratorie + sonnolenza diurna o risvegli con soffocamento + sonnolenza diurna)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 presenza di 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 sintomo diverso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dal russamento abituale e persistente 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almeno 2 segni</a:t>
            </a:r>
          </a:p>
          <a:p>
            <a:pPr marL="274638" indent="-274638" algn="l">
              <a:spcBef>
                <a:spcPct val="25000"/>
              </a:spcBef>
              <a:spcAft>
                <a:spcPct val="25000"/>
              </a:spcAft>
              <a:buClr>
                <a:srgbClr val="FF0000"/>
              </a:buClr>
              <a:buSzPct val="60000"/>
              <a:buFont typeface="Monotype Sorts" charset="2"/>
              <a:buBlip>
                <a:blip r:embed="rId2"/>
              </a:buBlip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 presenza di 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 sintomo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diverso dal russamento abituale e persistente + almeno 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 segno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soggetti in cui il 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russamento non è accertabile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(il paziente dorme solo)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267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277144" y="2424113"/>
            <a:ext cx="6589712" cy="2009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altLang="it-IT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MONITORAGGIO CARDIORESPIRATORIO</a:t>
            </a:r>
            <a:br>
              <a:rPr lang="it-IT" altLang="it-IT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altLang="it-IT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NOTTURNO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2" y="-21721"/>
            <a:ext cx="9159191" cy="687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755576" y="3609083"/>
            <a:ext cx="6543675" cy="1476101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Efficienza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del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sonno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profilo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ipnico</a:t>
            </a:r>
            <a:endParaRPr lang="en-GB" altLang="it-IT" dirty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Relazione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AHI e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fasi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del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sonno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Numero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tipo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di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risvegli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Numero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di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movimenti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periodici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delle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gambe</a:t>
            </a:r>
            <a:endParaRPr lang="it-IT" altLang="it-IT" dirty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0"/>
            <a:ext cx="3168352" cy="90872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altLang="it-IT" sz="20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POLISONNOGRAFIA DIAGNOSTICA</a:t>
            </a:r>
          </a:p>
        </p:txBody>
      </p:sp>
      <p:sp>
        <p:nvSpPr>
          <p:cNvPr id="158734" name="Rectangle 14"/>
          <p:cNvSpPr>
            <a:spLocks noGrp="1" noChangeArrowheads="1"/>
          </p:cNvSpPr>
          <p:nvPr>
            <p:ph sz="half" idx="1"/>
          </p:nvPr>
        </p:nvSpPr>
        <p:spPr bwMode="auto">
          <a:xfrm>
            <a:off x="755576" y="1628800"/>
            <a:ext cx="7516812" cy="1439937"/>
          </a:xfr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Numero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tipo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durata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delle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apnee</a:t>
            </a:r>
            <a:endParaRPr lang="en-GB" altLang="it-IT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Andamento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della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SaO2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Durata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intensità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del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russamento</a:t>
            </a:r>
            <a:endParaRPr lang="en-GB" altLang="it-IT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Rapporto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AHI e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posizione</a:t>
            </a:r>
            <a:r>
              <a:rPr lang="en-GB" altLang="it-IT" sz="1800" b="1" kern="1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del </a:t>
            </a:r>
            <a:r>
              <a:rPr lang="en-GB" altLang="it-IT" sz="1800" b="1" kern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corpo</a:t>
            </a:r>
            <a:endParaRPr lang="en-GB" altLang="it-IT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755576" y="3242371"/>
            <a:ext cx="254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it-IT" altLang="it-IT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INDICI NEUROLOGICI</a:t>
            </a: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755576" y="5198716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it-IT" altLang="it-IT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INDICI CARDIACI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755576" y="5589240"/>
            <a:ext cx="6543675" cy="64817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tint val="25098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Frequenza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cardiaca</a:t>
            </a:r>
            <a:r>
              <a:rPr lang="en-GB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 </a:t>
            </a:r>
            <a:r>
              <a:rPr lang="en-GB" altLang="it-IT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aritmie</a:t>
            </a:r>
            <a:endParaRPr lang="it-IT" altLang="it-IT" dirty="0">
              <a:solidFill>
                <a:schemeClr val="dk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it-IT" altLang="it-IT" dirty="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Monitoraggio pressione arteriosa</a:t>
            </a:r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755576" y="1268760"/>
            <a:ext cx="249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it-IT" altLang="it-IT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INDICI RESPIRATORI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46280" cy="64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80" y="-2"/>
            <a:ext cx="4290123" cy="64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8"/>
            <a:ext cx="9144000" cy="679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" y="0"/>
            <a:ext cx="91456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83419" y="1212875"/>
            <a:ext cx="7777162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POLISONNOGRAFIA</a:t>
            </a:r>
            <a:r>
              <a:rPr lang="it-IT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 NUMERO RIDOTTO DI CANALI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23528" y="2255839"/>
            <a:ext cx="217011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AHI &gt; 30 + sintomi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3412330" y="5446713"/>
            <a:ext cx="231933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Russatore semplice OSAS lieve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321121" y="3636168"/>
            <a:ext cx="2333625" cy="935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algn="l" defTabSz="192088">
              <a:buClr>
                <a:srgbClr val="FF3300"/>
              </a:buClr>
              <a:buSzPct val="55000"/>
              <a:buFont typeface="Arial" pitchFamily="34" charset="0"/>
              <a:buChar char="•"/>
            </a:pPr>
            <a:r>
              <a:rPr lang="it-IT" alt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Scarsi sintomi</a:t>
            </a:r>
          </a:p>
          <a:p>
            <a:pPr marL="285750" indent="-285750" algn="l" defTabSz="192088">
              <a:buClr>
                <a:srgbClr val="FF3300"/>
              </a:buClr>
              <a:buSzPct val="55000"/>
              <a:buFont typeface="Arial" pitchFamily="34" charset="0"/>
              <a:buChar char="•"/>
            </a:pPr>
            <a:r>
              <a:rPr lang="it-IT" alt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Assenza di disturbi cardiovascolari</a:t>
            </a: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H="1">
            <a:off x="1399059" y="1700808"/>
            <a:ext cx="652661" cy="434558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 rot="18671156" flipH="1">
            <a:off x="4321571" y="4840424"/>
            <a:ext cx="500856" cy="428625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7762079" y="4653136"/>
            <a:ext cx="0" cy="672356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5446713"/>
            <a:ext cx="194468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Trattamento </a:t>
            </a:r>
            <a:r>
              <a:rPr lang="it-IT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dell’OSAS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5741192" y="2255839"/>
            <a:ext cx="149701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Basso AHI</a:t>
            </a: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6489699" y="3636168"/>
            <a:ext cx="2544763" cy="935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algn="l" defTabSz="192088">
              <a:buClr>
                <a:srgbClr val="FF3300"/>
              </a:buClr>
              <a:buSzPct val="55000"/>
              <a:buFont typeface="Arial" pitchFamily="34" charset="0"/>
              <a:buChar char="•"/>
            </a:pPr>
            <a:r>
              <a:rPr lang="it-IT" alt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	Sintomi importanti</a:t>
            </a:r>
          </a:p>
          <a:p>
            <a:pPr marL="285750" indent="-285750" algn="l" defTabSz="192088">
              <a:buClr>
                <a:srgbClr val="FF3300"/>
              </a:buClr>
              <a:buSzPct val="55000"/>
              <a:buFont typeface="Arial" pitchFamily="34" charset="0"/>
              <a:buChar char="•"/>
            </a:pPr>
            <a:r>
              <a:rPr lang="it-IT" alt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	Presenza di disturbi 	cardiovascolari</a:t>
            </a: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6639717" y="5446713"/>
            <a:ext cx="224472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Polisonnografia</a:t>
            </a:r>
            <a:r>
              <a:rPr lang="it-IT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completa</a:t>
            </a:r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 rot="662118">
            <a:off x="7267574" y="2859980"/>
            <a:ext cx="1244600" cy="561975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>
            <a:off x="1295871" y="3140968"/>
            <a:ext cx="0" cy="2111649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>
            <a:off x="5796136" y="1700808"/>
            <a:ext cx="645813" cy="403671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 rot="20937882" flipH="1">
            <a:off x="4532084" y="2875489"/>
            <a:ext cx="1243012" cy="561975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79512" y="184805"/>
            <a:ext cx="304443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altLang="it-IT" sz="2800" dirty="0"/>
              <a:t>RUSSAMENTO  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44009" y="1156629"/>
            <a:ext cx="8855982" cy="5225805"/>
            <a:chOff x="133408" y="1156629"/>
            <a:chExt cx="8855982" cy="5225805"/>
          </a:xfrm>
        </p:grpSpPr>
        <p:sp>
          <p:nvSpPr>
            <p:cNvPr id="167938" name="Text Box 2"/>
            <p:cNvSpPr txBox="1">
              <a:spLocks noChangeArrowheads="1"/>
            </p:cNvSpPr>
            <p:nvPr/>
          </p:nvSpPr>
          <p:spPr bwMode="auto">
            <a:xfrm>
              <a:off x="2088474" y="1156629"/>
              <a:ext cx="3487864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Sonnolenza diurna</a:t>
              </a:r>
            </a:p>
          </p:txBody>
        </p:sp>
        <p:sp>
          <p:nvSpPr>
            <p:cNvPr id="167939" name="Line 3"/>
            <p:cNvSpPr>
              <a:spLocks noChangeShapeType="1"/>
            </p:cNvSpPr>
            <p:nvPr/>
          </p:nvSpPr>
          <p:spPr bwMode="auto">
            <a:xfrm rot="21292052" flipH="1">
              <a:off x="2015450" y="1781616"/>
              <a:ext cx="1240027" cy="649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40" name="Text Box 4"/>
            <p:cNvSpPr txBox="1">
              <a:spLocks noChangeArrowheads="1"/>
            </p:cNvSpPr>
            <p:nvPr/>
          </p:nvSpPr>
          <p:spPr bwMode="auto">
            <a:xfrm>
              <a:off x="1397495" y="2682225"/>
              <a:ext cx="608464" cy="3645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PSG</a:t>
              </a:r>
              <a:endParaRPr lang="it-IT" altLang="it-IT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7942" name="Rectangle 6"/>
            <p:cNvSpPr>
              <a:spLocks noChangeArrowheads="1"/>
            </p:cNvSpPr>
            <p:nvPr/>
          </p:nvSpPr>
          <p:spPr bwMode="auto">
            <a:xfrm>
              <a:off x="3508224" y="2241195"/>
              <a:ext cx="3023585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Apnee riferite dal partner</a:t>
              </a:r>
            </a:p>
          </p:txBody>
        </p:sp>
        <p:sp>
          <p:nvSpPr>
            <p:cNvPr id="167944" name="Text Box 8"/>
            <p:cNvSpPr txBox="1">
              <a:spLocks noChangeArrowheads="1"/>
            </p:cNvSpPr>
            <p:nvPr/>
          </p:nvSpPr>
          <p:spPr bwMode="auto">
            <a:xfrm>
              <a:off x="1967112" y="1807728"/>
              <a:ext cx="354106" cy="336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Sì</a:t>
              </a:r>
            </a:p>
          </p:txBody>
        </p:sp>
        <p:sp>
          <p:nvSpPr>
            <p:cNvPr id="167945" name="Rectangle 9"/>
            <p:cNvSpPr>
              <a:spLocks noChangeArrowheads="1"/>
            </p:cNvSpPr>
            <p:nvPr/>
          </p:nvSpPr>
          <p:spPr bwMode="auto">
            <a:xfrm>
              <a:off x="4788326" y="1727452"/>
              <a:ext cx="432242" cy="33697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l"/>
              <a:r>
                <a:rPr lang="it-IT" alt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167946" name="Rectangle 10"/>
            <p:cNvSpPr>
              <a:spLocks noChangeArrowheads="1"/>
            </p:cNvSpPr>
            <p:nvPr/>
          </p:nvSpPr>
          <p:spPr bwMode="auto">
            <a:xfrm>
              <a:off x="2919709" y="3538481"/>
              <a:ext cx="608464" cy="3645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PSG</a:t>
              </a:r>
            </a:p>
          </p:txBody>
        </p:sp>
        <p:sp>
          <p:nvSpPr>
            <p:cNvPr id="167947" name="Rectangle 11"/>
            <p:cNvSpPr>
              <a:spLocks noChangeArrowheads="1"/>
            </p:cNvSpPr>
            <p:nvPr/>
          </p:nvSpPr>
          <p:spPr bwMode="auto">
            <a:xfrm>
              <a:off x="4344447" y="3491485"/>
              <a:ext cx="3570987" cy="73102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it-IT" altLang="it-IT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Altri sintomi strettamente</a:t>
              </a:r>
            </a:p>
            <a:p>
              <a:pPr algn="ctr"/>
              <a:r>
                <a:rPr lang="it-IT" altLang="it-IT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associati a OSAS</a:t>
              </a:r>
            </a:p>
          </p:txBody>
        </p:sp>
        <p:sp>
          <p:nvSpPr>
            <p:cNvPr id="167948" name="Rectangle 12"/>
            <p:cNvSpPr>
              <a:spLocks noChangeArrowheads="1"/>
            </p:cNvSpPr>
            <p:nvPr/>
          </p:nvSpPr>
          <p:spPr bwMode="auto">
            <a:xfrm>
              <a:off x="3907221" y="4998260"/>
              <a:ext cx="608464" cy="3645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PSG</a:t>
              </a:r>
            </a:p>
          </p:txBody>
        </p:sp>
        <p:sp>
          <p:nvSpPr>
            <p:cNvPr id="167949" name="Rectangle 13"/>
            <p:cNvSpPr>
              <a:spLocks noChangeArrowheads="1"/>
            </p:cNvSpPr>
            <p:nvPr/>
          </p:nvSpPr>
          <p:spPr bwMode="auto">
            <a:xfrm>
              <a:off x="5220569" y="5651411"/>
              <a:ext cx="3768821" cy="7070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Trattamento del russamento semplice</a:t>
              </a:r>
            </a:p>
          </p:txBody>
        </p:sp>
        <p:sp>
          <p:nvSpPr>
            <p:cNvPr id="167950" name="Line 14"/>
            <p:cNvSpPr>
              <a:spLocks noChangeShapeType="1"/>
            </p:cNvSpPr>
            <p:nvPr/>
          </p:nvSpPr>
          <p:spPr bwMode="auto">
            <a:xfrm flipH="1">
              <a:off x="1673027" y="3154515"/>
              <a:ext cx="192846" cy="1067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51" name="Line 15"/>
            <p:cNvSpPr>
              <a:spLocks noChangeShapeType="1"/>
            </p:cNvSpPr>
            <p:nvPr/>
          </p:nvSpPr>
          <p:spPr bwMode="auto">
            <a:xfrm flipH="1">
              <a:off x="2262708" y="3906078"/>
              <a:ext cx="517028" cy="3903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52" name="Line 16"/>
            <p:cNvSpPr>
              <a:spLocks noChangeShapeType="1"/>
            </p:cNvSpPr>
            <p:nvPr/>
          </p:nvSpPr>
          <p:spPr bwMode="auto">
            <a:xfrm flipH="1" flipV="1">
              <a:off x="2349642" y="4727963"/>
              <a:ext cx="1369876" cy="4308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53" name="Text Box 17"/>
            <p:cNvSpPr txBox="1">
              <a:spLocks noChangeArrowheads="1"/>
            </p:cNvSpPr>
            <p:nvPr/>
          </p:nvSpPr>
          <p:spPr bwMode="auto">
            <a:xfrm>
              <a:off x="770133" y="4361531"/>
              <a:ext cx="1196979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it-IT" alt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AHI &gt; 20</a:t>
              </a:r>
            </a:p>
          </p:txBody>
        </p:sp>
        <p:sp>
          <p:nvSpPr>
            <p:cNvPr id="167954" name="Line 18"/>
            <p:cNvSpPr>
              <a:spLocks noChangeShapeType="1"/>
            </p:cNvSpPr>
            <p:nvPr/>
          </p:nvSpPr>
          <p:spPr bwMode="auto">
            <a:xfrm>
              <a:off x="1696226" y="4829625"/>
              <a:ext cx="0" cy="7696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55" name="Rectangle 19"/>
            <p:cNvSpPr>
              <a:spLocks noChangeArrowheads="1"/>
            </p:cNvSpPr>
            <p:nvPr/>
          </p:nvSpPr>
          <p:spPr bwMode="auto">
            <a:xfrm>
              <a:off x="1014517" y="5084420"/>
              <a:ext cx="354106" cy="336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Sì</a:t>
              </a:r>
            </a:p>
          </p:txBody>
        </p:sp>
        <p:sp>
          <p:nvSpPr>
            <p:cNvPr id="167956" name="Rectangle 20"/>
            <p:cNvSpPr>
              <a:spLocks noChangeArrowheads="1"/>
            </p:cNvSpPr>
            <p:nvPr/>
          </p:nvSpPr>
          <p:spPr bwMode="auto">
            <a:xfrm>
              <a:off x="133408" y="5675348"/>
              <a:ext cx="2116325" cy="7070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Trattamento dell’OSAS</a:t>
              </a:r>
              <a:endParaRPr lang="it-IT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67957" name="Line 21"/>
            <p:cNvSpPr>
              <a:spLocks noChangeShapeType="1"/>
            </p:cNvSpPr>
            <p:nvPr/>
          </p:nvSpPr>
          <p:spPr bwMode="auto">
            <a:xfrm rot="307948">
              <a:off x="4099365" y="1761065"/>
              <a:ext cx="768020" cy="3682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58" name="Line 22"/>
            <p:cNvSpPr>
              <a:spLocks noChangeShapeType="1"/>
            </p:cNvSpPr>
            <p:nvPr/>
          </p:nvSpPr>
          <p:spPr bwMode="auto">
            <a:xfrm rot="21292052" flipH="1">
              <a:off x="3644403" y="2894319"/>
              <a:ext cx="945946" cy="451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59" name="Text Box 23"/>
            <p:cNvSpPr txBox="1">
              <a:spLocks noChangeArrowheads="1"/>
            </p:cNvSpPr>
            <p:nvPr/>
          </p:nvSpPr>
          <p:spPr bwMode="auto">
            <a:xfrm>
              <a:off x="3345337" y="2878330"/>
              <a:ext cx="354106" cy="336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Sì</a:t>
              </a:r>
            </a:p>
          </p:txBody>
        </p:sp>
        <p:sp>
          <p:nvSpPr>
            <p:cNvPr id="167960" name="Rectangle 24"/>
            <p:cNvSpPr>
              <a:spLocks noChangeArrowheads="1"/>
            </p:cNvSpPr>
            <p:nvPr/>
          </p:nvSpPr>
          <p:spPr bwMode="auto">
            <a:xfrm>
              <a:off x="5913819" y="2864520"/>
              <a:ext cx="432242" cy="33697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l"/>
              <a:r>
                <a:rPr lang="it-IT" alt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167961" name="Line 25"/>
            <p:cNvSpPr>
              <a:spLocks noChangeShapeType="1"/>
            </p:cNvSpPr>
            <p:nvPr/>
          </p:nvSpPr>
          <p:spPr bwMode="auto">
            <a:xfrm rot="307948">
              <a:off x="5165711" y="2867340"/>
              <a:ext cx="945946" cy="451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62" name="Line 26"/>
            <p:cNvSpPr>
              <a:spLocks noChangeShapeType="1"/>
            </p:cNvSpPr>
            <p:nvPr/>
          </p:nvSpPr>
          <p:spPr bwMode="auto">
            <a:xfrm rot="21292052" flipH="1">
              <a:off x="4760443" y="4376149"/>
              <a:ext cx="876567" cy="584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963" name="Text Box 27"/>
            <p:cNvSpPr txBox="1">
              <a:spLocks noChangeArrowheads="1"/>
            </p:cNvSpPr>
            <p:nvPr/>
          </p:nvSpPr>
          <p:spPr bwMode="auto">
            <a:xfrm>
              <a:off x="4611523" y="4424858"/>
              <a:ext cx="354106" cy="336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it-IT" altLang="it-IT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Sì</a:t>
              </a:r>
            </a:p>
          </p:txBody>
        </p:sp>
        <p:sp>
          <p:nvSpPr>
            <p:cNvPr id="167964" name="Rectangle 28"/>
            <p:cNvSpPr>
              <a:spLocks noChangeArrowheads="1"/>
            </p:cNvSpPr>
            <p:nvPr/>
          </p:nvSpPr>
          <p:spPr bwMode="auto">
            <a:xfrm>
              <a:off x="6769630" y="4424858"/>
              <a:ext cx="432242" cy="33697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l"/>
              <a:r>
                <a:rPr lang="it-IT" alt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167965" name="Line 29"/>
            <p:cNvSpPr>
              <a:spLocks noChangeShapeType="1"/>
            </p:cNvSpPr>
            <p:nvPr/>
          </p:nvSpPr>
          <p:spPr bwMode="auto">
            <a:xfrm rot="307948">
              <a:off x="6176664" y="4358926"/>
              <a:ext cx="1097231" cy="10937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1277144" y="2705725"/>
            <a:ext cx="6589713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IL TRATTAMENTO DELL’OSAS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9512" y="1197471"/>
            <a:ext cx="8784976" cy="5183857"/>
          </a:xfr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Riduzione del peso corporeo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Terapia farmacologica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Dispositivi meccanici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CPAP nasale </a:t>
            </a:r>
            <a:r>
              <a:rPr lang="it-IT" altLang="it-IT" sz="2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 </a:t>
            </a:r>
            <a:r>
              <a:rPr lang="it-IT" altLang="it-IT" sz="2400" b="1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VENTILAZIONE BI-LEVEL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400" b="1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Protesi </a:t>
            </a:r>
            <a:r>
              <a:rPr lang="it-IT" altLang="it-IT" sz="2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mandibolari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Approcci chirurgici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400" b="1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Uvulopalatofaringoplastica</a:t>
            </a:r>
            <a:endParaRPr lang="it-IT" altLang="it-IT" sz="24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Chirurgia maxillo-facciale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Chirurgia gastrica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07504" y="77723"/>
            <a:ext cx="3168353" cy="83099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altLang="it-IT" sz="2400" dirty="0"/>
              <a:t>TRATTAMENTI DISPONIBILI DELL’OSAS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-14610"/>
            <a:ext cx="3266380" cy="923330"/>
          </a:xfr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CRITERI PER L’INDICAZIONE ALLA VENTILAZIONE NON INVASIVA NELL’OSAS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476162"/>
            <a:ext cx="7056437" cy="2456894"/>
          </a:xfr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AHI </a:t>
            </a:r>
            <a: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 30 indipendentemente dalla presenza di sintomi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AHI compreso </a:t>
            </a:r>
            <a:r>
              <a:rPr lang="it-IT" alt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 5 e 30 in presenza di: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0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sonnolenza diurna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0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alterazioni delle funzioni cognitive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sz="20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alterazioni cardiovascolari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35496" y="1118071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defPPr>
              <a:defRPr lang="it-IT"/>
            </a:defPPr>
            <a:lvl1pPr algn="l">
              <a:defRPr u="sng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it-IT" altLang="it-IT" dirty="0"/>
              <a:t>INDICAZIONE ALLA CPAP NASALE</a:t>
            </a: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60400" y="4067731"/>
            <a:ext cx="5220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it-IT" altLang="it-IT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INDICAZIONE ALLA VENTILAZIONE BI-LEVEL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5460" y="4441826"/>
            <a:ext cx="7418388" cy="19442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it-IT" alt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Mancata </a:t>
            </a:r>
            <a:r>
              <a:rPr lang="it-IT" altLang="it-IT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compliance</a:t>
            </a:r>
            <a:r>
              <a:rPr lang="it-IT" alt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del paziente alla ventilazione con CPAP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•"/>
            </a:pPr>
            <a:r>
              <a:rPr lang="it-IT" alt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Pazienti in cui l’OSA è associata a: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–"/>
            </a:pPr>
            <a:r>
              <a:rPr lang="it-IT" altLang="it-IT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ipoventilazione</a:t>
            </a:r>
            <a:r>
              <a:rPr lang="it-IT" altLang="it-IT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notturna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–"/>
            </a:pPr>
            <a:r>
              <a:rPr lang="it-IT" altLang="it-IT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alterazioni toraciche neuromuscolari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SzPct val="80000"/>
              <a:buChar char="–"/>
            </a:pPr>
            <a:r>
              <a:rPr lang="it-IT" altLang="it-IT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BPCO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59" name="Group 7"/>
          <p:cNvGrpSpPr>
            <a:grpSpLocks/>
          </p:cNvGrpSpPr>
          <p:nvPr/>
        </p:nvGrpSpPr>
        <p:grpSpPr bwMode="auto">
          <a:xfrm>
            <a:off x="178516" y="1577305"/>
            <a:ext cx="4393483" cy="4371975"/>
            <a:chOff x="364" y="1607"/>
            <a:chExt cx="2151" cy="1594"/>
          </a:xfrm>
        </p:grpSpPr>
        <p:sp>
          <p:nvSpPr>
            <p:cNvPr id="253960" name="Rectangle 8"/>
            <p:cNvSpPr>
              <a:spLocks noChangeArrowheads="1"/>
            </p:cNvSpPr>
            <p:nvPr/>
          </p:nvSpPr>
          <p:spPr bwMode="auto">
            <a:xfrm>
              <a:off x="364" y="1607"/>
              <a:ext cx="2151" cy="1594"/>
            </a:xfrm>
            <a:prstGeom prst="rect">
              <a:avLst/>
            </a:prstGeom>
            <a:gradFill rotWithShape="0">
              <a:gsLst>
                <a:gs pos="0">
                  <a:srgbClr val="007DA0">
                    <a:gamma/>
                    <a:shade val="66275"/>
                    <a:invGamma/>
                  </a:srgbClr>
                </a:gs>
                <a:gs pos="50000">
                  <a:srgbClr val="007DA0"/>
                </a:gs>
                <a:gs pos="100000">
                  <a:srgbClr val="007DA0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3961" name="Picture 9" descr="AutoSet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1661"/>
              <a:ext cx="1968" cy="14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7305"/>
            <a:ext cx="4257799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496" y="116632"/>
            <a:ext cx="3266380" cy="646331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CPAP</a:t>
            </a:r>
            <a:endParaRPr lang="it-IT" altLang="it-IT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65"/>
            <a:ext cx="9144000" cy="68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496" y="116632"/>
            <a:ext cx="3266380" cy="646331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BI-LEVEL</a:t>
            </a:r>
            <a:endParaRPr lang="it-IT" altLang="it-IT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5425" r="3090" b="13475"/>
          <a:stretch/>
        </p:blipFill>
        <p:spPr bwMode="auto">
          <a:xfrm>
            <a:off x="4716016" y="1894557"/>
            <a:ext cx="4219978" cy="3262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02693"/>
            <a:ext cx="4536436" cy="324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4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3096641" cy="707886"/>
          </a:xfr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+mn-cs"/>
              </a:rPr>
              <a:t>METODI PER LA TITOLAZIONE DELLA CPAP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6083" y="1772791"/>
            <a:ext cx="8291835" cy="3744441"/>
          </a:xfr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Titolazione manuale con </a:t>
            </a:r>
            <a:r>
              <a:rPr lang="it-IT" altLang="it-IT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polisonnografia</a:t>
            </a:r>
            <a:r>
              <a:rPr lang="it-IT" alt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standard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Titolazione domiciliare (sistemi portatili a pochi canali)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Titolazione automatica con auto-</a:t>
            </a:r>
            <a:r>
              <a:rPr lang="it-IT" altLang="it-IT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cPAP</a:t>
            </a:r>
            <a:endParaRPr lang="it-IT" alt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FF66"/>
              </a:buClr>
              <a:buSzPct val="80000"/>
            </a:pPr>
            <a:r>
              <a:rPr lang="it-IT" alt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Equazioni predittive?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9" y="2060848"/>
            <a:ext cx="46089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20072" y="2413627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«Un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professore è uno che parla nel sonno di qualcun 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altro»</a:t>
            </a:r>
          </a:p>
          <a:p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hlinkClick r:id="rId3"/>
              </a:rPr>
              <a:t>Wystan Hugh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hlinkClick r:id="rId3"/>
              </a:rPr>
              <a:t>Auden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7144" y="2211388"/>
            <a:ext cx="6589713" cy="1073150"/>
          </a:xfr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OSAS: DEFINIZIONE</a:t>
            </a:r>
            <a:endParaRPr lang="it-IT" altLang="it-IT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87462" y="1484784"/>
            <a:ext cx="8569077" cy="4413516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33400" indent="-533400"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2788"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Condizione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caratterizzata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ripetuti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episodi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ostruzione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delle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vie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aeree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superiori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durante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il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sonno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che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determinano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084263" lvl="1" indent="-371475" defTabSz="6985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it-IT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iduzione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ipopnea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) o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assenza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apnea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) del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flusso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aereo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oronasale</a:t>
            </a:r>
            <a:endParaRPr lang="it-IT" altLang="it-IT" sz="3600" b="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pPr marL="1084263" lvl="1" indent="-371475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120000"/>
              <a:buFontTx/>
              <a:buChar char="•"/>
            </a:pP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Riduzione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di O</a:t>
            </a:r>
            <a:r>
              <a:rPr lang="en-GB" altLang="it-IT" sz="3600" b="0" baseline="-2500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it-IT" sz="3600" b="0" dirty="0" err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arterioso</a:t>
            </a:r>
            <a:r>
              <a:rPr lang="en-GB" altLang="it-IT" sz="3600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it-IT" altLang="it-IT" sz="3600" b="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116632"/>
            <a:ext cx="3294274" cy="641548"/>
          </a:xfr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DEFINIZIONE</a:t>
            </a:r>
            <a:endParaRPr lang="it-IT" altLang="it-IT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28265" y="1371505"/>
            <a:ext cx="4515743" cy="285001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33400" indent="-533400" algn="l" defTabSz="385763">
              <a:spcBef>
                <a:spcPct val="20000"/>
              </a:spcBef>
              <a:spcAft>
                <a:spcPct val="20000"/>
              </a:spcAft>
              <a:defRPr sz="3600" b="0">
                <a:solidFill>
                  <a:schemeClr val="accent4"/>
                </a:solidFill>
                <a:latin typeface="Calibri" pitchFamily="34" charset="0"/>
                <a:cs typeface="Calibri" pitchFamily="34" charset="0"/>
              </a:defRPr>
            </a:lvl1pPr>
            <a:lvl2pPr marL="1084263" lvl="1" indent="-371475" algn="l" defTabSz="6985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 sz="3600" b="0">
                <a:solidFill>
                  <a:schemeClr val="accent4"/>
                </a:solidFill>
                <a:latin typeface="Calibri" pitchFamily="34" charset="0"/>
                <a:cs typeface="Calibri" pitchFamily="34" charset="0"/>
              </a:defRPr>
            </a:lvl2pPr>
            <a:lvl3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dirty="0"/>
              <a:t>Apnea</a:t>
            </a:r>
          </a:p>
          <a:p>
            <a:pPr>
              <a:buFont typeface="Arial" pitchFamily="34" charset="0"/>
              <a:buChar char="•"/>
            </a:pPr>
            <a:r>
              <a:rPr lang="it-IT" altLang="it-IT" sz="2800" dirty="0"/>
              <a:t>Assenza di flusso oronasale per almeno 10 sec associata a  desaturazione di O2 uguale/superiore al </a:t>
            </a:r>
            <a:r>
              <a:rPr lang="it-IT" altLang="it-IT" sz="2800" dirty="0" smtClean="0"/>
              <a:t>4%</a:t>
            </a:r>
            <a:endParaRPr lang="it-IT" altLang="it-IT" sz="2800" dirty="0"/>
          </a:p>
        </p:txBody>
      </p:sp>
      <p:grpSp>
        <p:nvGrpSpPr>
          <p:cNvPr id="131081" name="Group 9"/>
          <p:cNvGrpSpPr>
            <a:grpSpLocks/>
          </p:cNvGrpSpPr>
          <p:nvPr/>
        </p:nvGrpSpPr>
        <p:grpSpPr bwMode="auto">
          <a:xfrm>
            <a:off x="4767263" y="2420938"/>
            <a:ext cx="4197350" cy="3763962"/>
            <a:chOff x="3003" y="2414"/>
            <a:chExt cx="2649" cy="1799"/>
          </a:xfrm>
        </p:grpSpPr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3003" y="2414"/>
              <a:ext cx="2649" cy="1799"/>
            </a:xfrm>
            <a:prstGeom prst="rect">
              <a:avLst/>
            </a:prstGeom>
            <a:gradFill rotWithShape="0">
              <a:gsLst>
                <a:gs pos="0">
                  <a:srgbClr val="007DA0">
                    <a:gamma/>
                    <a:shade val="66275"/>
                    <a:invGamma/>
                  </a:srgbClr>
                </a:gs>
                <a:gs pos="50000">
                  <a:srgbClr val="007DA0"/>
                </a:gs>
                <a:gs pos="100000">
                  <a:srgbClr val="007DA0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CC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1079" name="Picture 7" descr="Imma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2524"/>
              <a:ext cx="2390" cy="1612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4836988" y="1277888"/>
            <a:ext cx="412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it-IT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Profilo Polisonnografico delle Apnee Ostruttive e Centrali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128266" y="4595644"/>
            <a:ext cx="45157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5125" indent="-365125" algn="l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2788" algn="l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t-IT" altLang="it-IT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Ostruttiva: presenza di movimenti toracoaddominali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it-IT" altLang="it-IT" b="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Centrale: assenza di movimenti toracoaddominali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116632"/>
            <a:ext cx="3294274" cy="641548"/>
          </a:xfr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DEFINIZIONE</a:t>
            </a:r>
            <a:endParaRPr lang="it-IT" altLang="it-IT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858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56257" y="1340768"/>
            <a:ext cx="4515743" cy="328089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33400" indent="-533400" algn="l" defTabSz="385763">
              <a:spcBef>
                <a:spcPct val="20000"/>
              </a:spcBef>
              <a:spcAft>
                <a:spcPct val="20000"/>
              </a:spcAft>
              <a:defRPr sz="3600" b="0">
                <a:solidFill>
                  <a:schemeClr val="accent4"/>
                </a:solidFill>
                <a:latin typeface="Calibri" pitchFamily="34" charset="0"/>
                <a:cs typeface="Calibri" pitchFamily="34" charset="0"/>
              </a:defRPr>
            </a:lvl1pPr>
            <a:lvl2pPr marL="1084263" lvl="1" indent="-371475" algn="l" defTabSz="6985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 sz="3600" b="0">
                <a:solidFill>
                  <a:schemeClr val="accent4"/>
                </a:solidFill>
                <a:latin typeface="Calibri" pitchFamily="34" charset="0"/>
                <a:cs typeface="Calibri" pitchFamily="34" charset="0"/>
              </a:defRPr>
            </a:lvl2pPr>
            <a:lvl3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85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dirty="0" smtClean="0"/>
              <a:t>Ipopnea</a:t>
            </a:r>
            <a:endParaRPr lang="it-IT" altLang="it-IT" sz="2800" dirty="0"/>
          </a:p>
          <a:p>
            <a:pPr>
              <a:buFont typeface="Arial" pitchFamily="34" charset="0"/>
              <a:buChar char="•"/>
            </a:pPr>
            <a:r>
              <a:rPr lang="it-IT" altLang="it-IT" sz="2800" dirty="0"/>
              <a:t>Riduzione  del flusso oronasale superiore al 50% per almeno 10 sec associata a desaturazione di O2 uguale/superiore al 4% </a:t>
            </a:r>
          </a:p>
        </p:txBody>
      </p:sp>
      <p:grpSp>
        <p:nvGrpSpPr>
          <p:cNvPr id="131081" name="Group 9"/>
          <p:cNvGrpSpPr>
            <a:grpSpLocks/>
          </p:cNvGrpSpPr>
          <p:nvPr/>
        </p:nvGrpSpPr>
        <p:grpSpPr bwMode="auto">
          <a:xfrm>
            <a:off x="4767263" y="2420938"/>
            <a:ext cx="4197350" cy="3763962"/>
            <a:chOff x="3003" y="2414"/>
            <a:chExt cx="2649" cy="1799"/>
          </a:xfrm>
        </p:grpSpPr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3003" y="2414"/>
              <a:ext cx="2649" cy="1799"/>
            </a:xfrm>
            <a:prstGeom prst="rect">
              <a:avLst/>
            </a:prstGeom>
            <a:gradFill rotWithShape="0">
              <a:gsLst>
                <a:gs pos="0">
                  <a:srgbClr val="007DA0">
                    <a:gamma/>
                    <a:shade val="66275"/>
                    <a:invGamma/>
                  </a:srgbClr>
                </a:gs>
                <a:gs pos="50000">
                  <a:srgbClr val="007DA0"/>
                </a:gs>
                <a:gs pos="100000">
                  <a:srgbClr val="007DA0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CC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1079" name="Picture 7" descr="Imma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2524"/>
              <a:ext cx="2390" cy="1612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4836988" y="1277888"/>
            <a:ext cx="412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it-IT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Profilo Polisonnografico delle Apnee Ostruttive e Centrali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496" y="116632"/>
            <a:ext cx="3294274" cy="641548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DEFINIZIONE</a:t>
            </a:r>
            <a:endParaRPr lang="it-IT" altLang="it-IT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67544" y="1220554"/>
            <a:ext cx="8208912" cy="501675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8038" indent="-6254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79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FF00"/>
              </a:buClr>
              <a:buSzPct val="60000"/>
              <a:buFont typeface="Monotype Sorts" charset="2"/>
              <a:buNone/>
            </a:pPr>
            <a:r>
              <a:rPr lang="it-IT" alt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 il numero di apnee/ipopnee </a:t>
            </a:r>
            <a:br>
              <a:rPr lang="it-IT" alt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alt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ora di sonno</a:t>
            </a:r>
          </a:p>
          <a:p>
            <a:pPr>
              <a:buClr>
                <a:srgbClr val="00FF00"/>
              </a:buClr>
              <a:buSzPct val="60000"/>
              <a:buFont typeface="Monotype Sorts" charset="2"/>
              <a:buNone/>
            </a:pPr>
            <a:endParaRPr lang="it-IT" altLang="it-IT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Clr>
                <a:srgbClr val="FF4D23"/>
              </a:buClr>
              <a:buSzPct val="120000"/>
              <a:buFont typeface="Monotype Sorts" charset="2"/>
              <a:buChar char="è"/>
            </a:pPr>
            <a:r>
              <a:rPr lang="it-IT" alt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AHI &lt; 5    soggetto normale</a:t>
            </a:r>
          </a:p>
          <a:p>
            <a:pPr>
              <a:buClr>
                <a:srgbClr val="FF4D23"/>
              </a:buClr>
              <a:buSzPct val="120000"/>
              <a:buFont typeface="Monotype Sorts" charset="2"/>
              <a:buChar char="è"/>
            </a:pPr>
            <a:endParaRPr lang="it-IT" altLang="it-IT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Clr>
                <a:srgbClr val="FF4D23"/>
              </a:buClr>
              <a:buSzPct val="120000"/>
              <a:buFont typeface="Monotype Sorts" charset="2"/>
              <a:buChar char="è"/>
            </a:pPr>
            <a:r>
              <a:rPr lang="it-IT" alt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AHI &gt; 10  diagnosi di sindrome dell’apnea del sonno</a:t>
            </a:r>
          </a:p>
          <a:p>
            <a:pPr>
              <a:buClr>
                <a:srgbClr val="FF4D23"/>
              </a:buClr>
              <a:buSzPct val="120000"/>
              <a:buFont typeface="Monotype Sorts" charset="2"/>
              <a:buChar char="è"/>
            </a:pPr>
            <a:endParaRPr lang="it-IT" altLang="it-IT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Clr>
                <a:srgbClr val="FF4D23"/>
              </a:buClr>
              <a:buSzPct val="120000"/>
              <a:buFont typeface="Monotype Sorts" charset="2"/>
              <a:buChar char="è"/>
            </a:pPr>
            <a:r>
              <a:rPr lang="it-IT" altLang="it-IT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AHI &gt; 30  indicazione assoluta al trattamento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6" y="44624"/>
            <a:ext cx="3294274" cy="864096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INDICE DI APNEA/IPOPNEA</a:t>
            </a:r>
          </a:p>
          <a:p>
            <a:r>
              <a:rPr lang="it-IT" altLang="it-IT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AHI</a:t>
            </a:r>
            <a:endParaRPr lang="it-IT" altLang="it-IT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171575" y="1908175"/>
            <a:ext cx="6800850" cy="3041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it-IT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MANIFESTAZIONI CLINICHE DELL’APNEA DEL SONNO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78968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TS010378968</Template>
  <TotalTime>2882</TotalTime>
  <Words>1057</Words>
  <Application>Microsoft Office PowerPoint</Application>
  <PresentationFormat>Presentazione su schermo (4:3)</PresentationFormat>
  <Paragraphs>188</Paragraphs>
  <Slides>32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TS010378968</vt:lpstr>
      <vt:lpstr>Grafico</vt:lpstr>
      <vt:lpstr>LA SINDROME DELLE APNEE OSTRUTTIVE NOTTURNE</vt:lpstr>
      <vt:lpstr>Presentazione standard di PowerPoint</vt:lpstr>
      <vt:lpstr>Presentazione standard di PowerPoint</vt:lpstr>
      <vt:lpstr>OSAS: DEFINIZIONE</vt:lpstr>
      <vt:lpstr>DEFINIZIONE</vt:lpstr>
      <vt:lpstr>DEFINIZIONE</vt:lpstr>
      <vt:lpstr>Presentazione standard di PowerPoint</vt:lpstr>
      <vt:lpstr>Presentazione standard di PowerPoint</vt:lpstr>
      <vt:lpstr>Presentazione standard di PowerPoint</vt:lpstr>
      <vt:lpstr>CARATTERISTICHE CLINICHE ASSOCIATE A OSAS  N = 350</vt:lpstr>
      <vt:lpstr>ITER DIAGNOSTICO DELL’OSAS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POLISONNOGRAFIA DIAGNOSTICA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CRITERI PER L’INDICAZIONE ALLA VENTILAZIONE NON INVASIVA NELL’OSAS</vt:lpstr>
      <vt:lpstr>Presentazione standard di PowerPoint</vt:lpstr>
      <vt:lpstr>Presentazione standard di PowerPoint</vt:lpstr>
      <vt:lpstr>METODI PER LA TITOLAZIONE DELLA CPAP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</dc:creator>
  <cp:lastModifiedBy>Roberto</cp:lastModifiedBy>
  <cp:revision>169</cp:revision>
  <dcterms:created xsi:type="dcterms:W3CDTF">2003-10-22T17:33:20Z</dcterms:created>
  <dcterms:modified xsi:type="dcterms:W3CDTF">2012-03-27T20:59:48Z</dcterms:modified>
</cp:coreProperties>
</file>