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5.wmf" ContentType="image/x-wmf"/>
  <Override PartName="/ppt/media/image26.wmf" ContentType="image/x-wmf"/>
  <Override PartName="/ppt/media/image33.wmf" ContentType="image/x-wmf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53.wmf" ContentType="image/x-wmf"/>
  <Override PartName="/ppt/media/image54.wmf" ContentType="image/x-wmf"/>
  <Override PartName="/ppt/notesSlides/notesSlide17.xml" ContentType="application/vnd.openxmlformats-officedocument.presentationml.notesSlide+xml"/>
  <Override PartName="/ppt/media/image58.wmf" ContentType="image/x-wmf"/>
  <Override PartName="/ppt/media/image60.wmf" ContentType="image/x-wmf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61.wmf" ContentType="image/x-wmf"/>
  <Override PartName="/ppt/media/image62.wmf" ContentType="image/x-wmf"/>
  <Override PartName="/ppt/media/image63.wmf" ContentType="image/x-wmf"/>
  <Override PartName="/ppt/media/image64.wmf" ContentType="image/x-wmf"/>
  <Override PartName="/ppt/media/image66.wmf" ContentType="image/x-wmf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7" r:id="rId2"/>
    <p:sldId id="351" r:id="rId3"/>
    <p:sldId id="263" r:id="rId4"/>
    <p:sldId id="262" r:id="rId5"/>
    <p:sldId id="264" r:id="rId6"/>
    <p:sldId id="368" r:id="rId7"/>
    <p:sldId id="306" r:id="rId8"/>
    <p:sldId id="307" r:id="rId9"/>
    <p:sldId id="308" r:id="rId10"/>
    <p:sldId id="356" r:id="rId11"/>
    <p:sldId id="357" r:id="rId12"/>
    <p:sldId id="358" r:id="rId13"/>
    <p:sldId id="359" r:id="rId14"/>
    <p:sldId id="360" r:id="rId15"/>
    <p:sldId id="362" r:id="rId16"/>
    <p:sldId id="367" r:id="rId17"/>
    <p:sldId id="363" r:id="rId18"/>
    <p:sldId id="361" r:id="rId19"/>
    <p:sldId id="364" r:id="rId20"/>
    <p:sldId id="371" r:id="rId21"/>
    <p:sldId id="298" r:id="rId22"/>
    <p:sldId id="311" r:id="rId23"/>
    <p:sldId id="304" r:id="rId24"/>
    <p:sldId id="305" r:id="rId25"/>
    <p:sldId id="316" r:id="rId26"/>
    <p:sldId id="312" r:id="rId27"/>
    <p:sldId id="313" r:id="rId28"/>
    <p:sldId id="319" r:id="rId29"/>
    <p:sldId id="320" r:id="rId30"/>
    <p:sldId id="323" r:id="rId31"/>
    <p:sldId id="310" r:id="rId32"/>
    <p:sldId id="370" r:id="rId33"/>
    <p:sldId id="260" r:id="rId34"/>
    <p:sldId id="314" r:id="rId35"/>
    <p:sldId id="369" r:id="rId36"/>
    <p:sldId id="299" r:id="rId37"/>
    <p:sldId id="261" r:id="rId38"/>
    <p:sldId id="300" r:id="rId39"/>
    <p:sldId id="301" r:id="rId40"/>
    <p:sldId id="266" r:id="rId41"/>
    <p:sldId id="267" r:id="rId42"/>
    <p:sldId id="268" r:id="rId43"/>
    <p:sldId id="276" r:id="rId44"/>
    <p:sldId id="324" r:id="rId45"/>
    <p:sldId id="315" r:id="rId46"/>
    <p:sldId id="269" r:id="rId47"/>
    <p:sldId id="317" r:id="rId48"/>
    <p:sldId id="318" r:id="rId49"/>
    <p:sldId id="365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52" r:id="rId58"/>
    <p:sldId id="353" r:id="rId59"/>
    <p:sldId id="354" r:id="rId60"/>
    <p:sldId id="337" r:id="rId61"/>
    <p:sldId id="339" r:id="rId62"/>
    <p:sldId id="340" r:id="rId63"/>
    <p:sldId id="341" r:id="rId64"/>
    <p:sldId id="342" r:id="rId65"/>
    <p:sldId id="366" r:id="rId66"/>
    <p:sldId id="347" r:id="rId67"/>
    <p:sldId id="349" r:id="rId68"/>
    <p:sldId id="348" r:id="rId69"/>
    <p:sldId id="273" r:id="rId70"/>
    <p:sldId id="355" r:id="rId7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00"/>
    <a:srgbClr val="FFCC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o\Desktop\Cartel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MALATTIE E DISTURBI RESPIRATORI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Foglio1!$A$5</c:f>
              <c:strCache>
                <c:ptCount val="1"/>
                <c:pt idx="0">
                  <c:v>MALATTIE E DISTURBI RESPIRATORI</c:v>
                </c:pt>
              </c:strCache>
            </c:strRef>
          </c:tx>
          <c:invertIfNegative val="0"/>
          <c:cat>
            <c:numRef>
              <c:f>Foglio1!$B$1:$T$1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Foglio1!$B$5:$T$5</c:f>
              <c:numCache>
                <c:formatCode>General</c:formatCode>
                <c:ptCount val="19"/>
                <c:pt idx="0">
                  <c:v>6.1</c:v>
                </c:pt>
                <c:pt idx="1">
                  <c:v>6.2</c:v>
                </c:pt>
                <c:pt idx="2">
                  <c:v>6.3</c:v>
                </c:pt>
                <c:pt idx="3">
                  <c:v>6.6</c:v>
                </c:pt>
                <c:pt idx="4">
                  <c:v>6.6</c:v>
                </c:pt>
                <c:pt idx="5">
                  <c:v>6.4</c:v>
                </c:pt>
                <c:pt idx="6">
                  <c:v>6.8</c:v>
                </c:pt>
                <c:pt idx="7" formatCode="0.0">
                  <c:v>7.3</c:v>
                </c:pt>
                <c:pt idx="8">
                  <c:v>7.1</c:v>
                </c:pt>
                <c:pt idx="9">
                  <c:v>7.6</c:v>
                </c:pt>
                <c:pt idx="10" formatCode="0.0">
                  <c:v>7.3</c:v>
                </c:pt>
                <c:pt idx="11">
                  <c:v>7.5</c:v>
                </c:pt>
                <c:pt idx="12">
                  <c:v>7.6</c:v>
                </c:pt>
                <c:pt idx="13">
                  <c:v>7.8</c:v>
                </c:pt>
                <c:pt idx="14">
                  <c:v>7.9</c:v>
                </c:pt>
                <c:pt idx="15">
                  <c:v>8.1999999999999993</c:v>
                </c:pt>
                <c:pt idx="16">
                  <c:v>8.3000000000000007</c:v>
                </c:pt>
                <c:pt idx="17">
                  <c:v>8.5</c:v>
                </c:pt>
                <c:pt idx="18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92512"/>
        <c:axId val="78994048"/>
      </c:barChart>
      <c:catAx>
        <c:axId val="789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anchor="t" anchorCtr="0"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78994048"/>
        <c:crosses val="autoZero"/>
        <c:auto val="1"/>
        <c:lblAlgn val="ctr"/>
        <c:lblOffset val="100"/>
        <c:noMultiLvlLbl val="0"/>
      </c:catAx>
      <c:valAx>
        <c:axId val="7899404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7899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FF66"/>
              </a:solidFill>
            </c:spPr>
          </c:dPt>
          <c:cat>
            <c:strRef>
              <c:f>Foglio1!$A$2:$A$6</c:f>
              <c:strCache>
                <c:ptCount val="5"/>
                <c:pt idx="0">
                  <c:v>hospital stay</c:v>
                </c:pt>
                <c:pt idx="1">
                  <c:v>60 days</c:v>
                </c:pt>
                <c:pt idx="2">
                  <c:v>180 days</c:v>
                </c:pt>
                <c:pt idx="3">
                  <c:v>1 yrs</c:v>
                </c:pt>
                <c:pt idx="4">
                  <c:v>2 yrs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23712"/>
        <c:axId val="78725504"/>
      </c:barChart>
      <c:catAx>
        <c:axId val="78723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78725504"/>
        <c:crosses val="autoZero"/>
        <c:auto val="1"/>
        <c:lblAlgn val="ctr"/>
        <c:lblOffset val="100"/>
        <c:noMultiLvlLbl val="0"/>
      </c:catAx>
      <c:valAx>
        <c:axId val="7872550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7872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53349875930521E-2"/>
          <c:y val="7.582938388625593E-2"/>
          <c:w val="0.92928039702233256"/>
          <c:h val="0.8364928909952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Oost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1.2</c:v>
                </c:pt>
                <c:pt idx="1">
                  <c:v>3.4</c:v>
                </c:pt>
                <c:pt idx="2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060800"/>
        <c:axId val="102062336"/>
      </c:barChart>
      <c:catAx>
        <c:axId val="10206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206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06233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2060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9218-489A-4E56-A08B-844C4CAD491B}" type="datetimeFigureOut">
              <a:rPr lang="it-IT" smtClean="0"/>
              <a:t>14/04/2015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E2314-AE4F-476A-B1DF-2A7DBA18D1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66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09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340996" name="Segnaposto numero diapositiva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E5B6D51-0782-451E-8C15-974F1188BF1D}" type="slidenum">
              <a:rPr lang="it-IT" altLang="it-IT" sz="1200"/>
              <a:pPr algn="r"/>
              <a:t>48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D1F1C8-408E-4F3C-B98F-ED83EB04FDDD}" type="slidenum">
              <a:rPr lang="it-IT" altLang="it-IT" sz="1200" smtClean="0"/>
              <a:pPr/>
              <a:t>49</a:t>
            </a:fld>
            <a:endParaRPr lang="it-IT" altLang="it-IT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FE8E1-362C-4B41-9AF2-3555CD3EC7D5}" type="slidenum">
              <a:rPr lang="it-IT" altLang="it-IT" sz="1200" smtClean="0"/>
              <a:pPr/>
              <a:t>50</a:t>
            </a:fld>
            <a:endParaRPr lang="it-IT" altLang="it-IT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2DD1BC-3FF4-4150-A822-96C94512D074}" type="slidenum">
              <a:rPr lang="it-IT" altLang="it-IT" sz="1200" smtClean="0"/>
              <a:pPr/>
              <a:t>51</a:t>
            </a:fld>
            <a:endParaRPr lang="it-IT" altLang="it-IT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F357EA1-BF64-409C-AA14-D578085FBE73}" type="slidenum">
              <a:rPr lang="it-IT" altLang="it-IT" sz="1200"/>
              <a:pPr algn="r"/>
              <a:t>52</a:t>
            </a:fld>
            <a:endParaRPr lang="it-IT" altLang="it-IT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2009D2-DBEB-4C47-88E2-E5372BE812CF}" type="slidenum">
              <a:rPr lang="it-IT" altLang="it-IT" sz="1200" smtClean="0"/>
              <a:pPr/>
              <a:t>53</a:t>
            </a:fld>
            <a:endParaRPr lang="it-IT" altLang="it-IT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5A6302-3169-41DC-9A0A-276CA67C4F81}" type="slidenum">
              <a:rPr lang="it-IT" altLang="it-IT" sz="1200" smtClean="0"/>
              <a:pPr/>
              <a:t>54</a:t>
            </a:fld>
            <a:endParaRPr lang="it-IT" altLang="it-IT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6450"/>
            <a:ext cx="4264025" cy="3198813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4340225"/>
            <a:ext cx="47593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6" tIns="46278" rIns="92556" bIns="46278"/>
          <a:lstStyle/>
          <a:p>
            <a:pPr>
              <a:tabLst>
                <a:tab pos="228600" algn="l"/>
              </a:tabLst>
            </a:pPr>
            <a:r>
              <a:rPr lang="it-IT" altLang="it-IT" b="1" smtClean="0">
                <a:cs typeface="Arial" charset="0"/>
              </a:rPr>
              <a:t>Diapositiva</a:t>
            </a:r>
            <a:r>
              <a:rPr lang="en-US" altLang="it-IT" b="1" smtClean="0">
                <a:cs typeface="Arial" charset="0"/>
              </a:rPr>
              <a:t> 8</a:t>
            </a:r>
          </a:p>
          <a:p>
            <a:pPr>
              <a:tabLst>
                <a:tab pos="228600" algn="l"/>
              </a:tabLst>
            </a:pPr>
            <a:endParaRPr lang="it-IT" altLang="it-IT" smtClean="0"/>
          </a:p>
          <a:p>
            <a:pPr>
              <a:tabLst>
                <a:tab pos="228600" algn="l"/>
              </a:tabLst>
            </a:pPr>
            <a:r>
              <a:rPr lang="it-IT" altLang="it-IT" smtClean="0"/>
              <a:t>I pazienti si sono concentrati più comunemente sulla loro incapacità di prendere parte a diverse attività, mentre i medici si sono concentrati su un modello basato su segni e sintomi.</a:t>
            </a:r>
            <a:r>
              <a:rPr lang="it-IT" altLang="it-IT" baseline="30000" smtClean="0"/>
              <a:t>1</a:t>
            </a:r>
            <a:endParaRPr lang="it-IT" altLang="it-IT" smtClean="0"/>
          </a:p>
          <a:p>
            <a:pPr>
              <a:tabLst>
                <a:tab pos="228600" algn="l"/>
              </a:tabLst>
            </a:pPr>
            <a:r>
              <a:rPr lang="it-IT" altLang="it-IT" smtClean="0"/>
              <a:t>Queste diversità possono riflettere le differenze sulle convinzioni riguardante la salute.</a:t>
            </a:r>
            <a:r>
              <a:rPr lang="it-IT" altLang="it-IT" baseline="30000" smtClean="0"/>
              <a:t>1</a:t>
            </a:r>
            <a:endParaRPr lang="it-IT" altLang="it-IT" smtClean="0"/>
          </a:p>
          <a:p>
            <a:pPr>
              <a:tabLst>
                <a:tab pos="228600" algn="l"/>
              </a:tabLst>
            </a:pPr>
            <a:r>
              <a:rPr lang="it-IT" altLang="it-IT" smtClean="0"/>
              <a:t>Questo studio rafforza il riscontro di un precedente studio effettuato su medici di famiglia e pazienti nel quale era stato riscontrato che i primi vedevano la salute come un’assenza di malattia mentre i pazienti con asma consideravano l’esser sani come “essere capaci” di fare quello che volevano.</a:t>
            </a:r>
            <a:r>
              <a:rPr lang="it-IT" altLang="it-IT" baseline="30000" smtClean="0"/>
              <a:t>2</a:t>
            </a:r>
            <a:endParaRPr lang="it-IT" altLang="it-IT" smtClean="0"/>
          </a:p>
          <a:p>
            <a:pPr>
              <a:tabLst>
                <a:tab pos="228600" algn="l"/>
              </a:tabLst>
            </a:pPr>
            <a:endParaRPr lang="it-IT" altLang="it-IT" smtClean="0"/>
          </a:p>
          <a:p>
            <a:pPr>
              <a:tabLst>
                <a:tab pos="228600" algn="l"/>
              </a:tabLst>
            </a:pPr>
            <a:endParaRPr lang="it-IT" altLang="it-IT" smtClean="0"/>
          </a:p>
          <a:p>
            <a:pPr>
              <a:tabLst>
                <a:tab pos="228600" algn="l"/>
              </a:tabLst>
            </a:pPr>
            <a:endParaRPr lang="it-IT" altLang="it-IT" smtClean="0"/>
          </a:p>
          <a:p>
            <a:pPr>
              <a:tabLst>
                <a:tab pos="228600" algn="l"/>
              </a:tabLst>
            </a:pPr>
            <a:endParaRPr lang="it-IT" altLang="it-IT" smtClean="0"/>
          </a:p>
          <a:p>
            <a:pPr>
              <a:tabLst>
                <a:tab pos="228600" algn="l"/>
              </a:tabLst>
            </a:pPr>
            <a:endParaRPr lang="it-IT" altLang="it-IT" smtClean="0"/>
          </a:p>
          <a:p>
            <a:pPr>
              <a:tabLst>
                <a:tab pos="228600" algn="l"/>
              </a:tabLst>
            </a:pPr>
            <a:r>
              <a:rPr lang="it-IT" altLang="it-IT" sz="1000" noProof="1" smtClean="0"/>
              <a:t>1.	Price D, Ryan D, Pierce L, Bride F. Lo studio AIR. L’asma nella vita reale.</a:t>
            </a:r>
            <a:br>
              <a:rPr lang="it-IT" altLang="it-IT" sz="1000" noProof="1" smtClean="0"/>
            </a:br>
            <a:r>
              <a:rPr lang="it-IT" altLang="it-IT" sz="1000" noProof="1" smtClean="0"/>
              <a:t>	Asthma J, 1999 (June);4(2):74-78</a:t>
            </a:r>
          </a:p>
          <a:p>
            <a:pPr>
              <a:tabLst>
                <a:tab pos="228600" algn="l"/>
              </a:tabLst>
            </a:pPr>
            <a:endParaRPr lang="it-IT" altLang="it-IT" sz="1000" smtClean="0"/>
          </a:p>
          <a:p>
            <a:pPr>
              <a:tabLst>
                <a:tab pos="228600" algn="l"/>
              </a:tabLst>
            </a:pPr>
            <a:r>
              <a:rPr lang="it-IT" altLang="it-IT" sz="1000" smtClean="0"/>
              <a:t>2.	</a:t>
            </a:r>
            <a:r>
              <a:rPr lang="it-IT" altLang="it-IT" sz="1000" noProof="1" smtClean="0"/>
              <a:t>St Claire L, Watkins CJ, Bilinghurst B. Differences in meanings of health: an</a:t>
            </a:r>
            <a:br>
              <a:rPr lang="it-IT" altLang="it-IT" sz="1000" noProof="1" smtClean="0"/>
            </a:br>
            <a:r>
              <a:rPr lang="it-IT" altLang="it-IT" sz="1000" noProof="1" smtClean="0"/>
              <a:t>	exploratory study of general practitioners and their patients. Fam Pract</a:t>
            </a:r>
            <a:br>
              <a:rPr lang="it-IT" altLang="it-IT" sz="1000" noProof="1" smtClean="0"/>
            </a:br>
            <a:r>
              <a:rPr lang="it-IT" altLang="it-IT" sz="1000" noProof="1" smtClean="0"/>
              <a:t>	1996;13:511-6</a:t>
            </a:r>
          </a:p>
          <a:p>
            <a:pPr>
              <a:tabLst>
                <a:tab pos="228600" algn="l"/>
              </a:tabLst>
            </a:pPr>
            <a:endParaRPr lang="it-IT" altLang="it-IT" sz="1000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B80252-BA0A-4746-AD26-7B5B84F7A2F7}" type="slidenum">
              <a:rPr lang="it-IT" altLang="it-IT" sz="1200" smtClean="0"/>
              <a:pPr/>
              <a:t>60</a:t>
            </a:fld>
            <a:endParaRPr lang="it-IT" altLang="it-IT" sz="120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592638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0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8688" y="4359275"/>
            <a:ext cx="5037137" cy="915988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lIns="90000" tIns="46800" rIns="90000" bIns="46800">
            <a:spAutoFit/>
          </a:bodyPr>
          <a:lstStyle/>
          <a:p>
            <a:pPr defTabSz="449263">
              <a:lnSpc>
                <a:spcPct val="93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1000" b="1" smtClean="0">
                <a:latin typeface="Arial" charset="0"/>
              </a:rPr>
              <a:t>Sinossi: </a:t>
            </a:r>
            <a:r>
              <a:rPr lang="en-GB" altLang="it-IT" sz="1000" smtClean="0">
                <a:latin typeface="Arial" charset="0"/>
              </a:rPr>
              <a:t>Una metaanalisi di 6 studi randomizzati e controllati mostra che il trattamento con ICS può diminuire il rischio di riacutizzazioni del 30% (rapporto di rischio 0,70; intervallo di confidenza al 95%: 0,58</a:t>
            </a:r>
            <a:r>
              <a:rPr lang="en-GB" altLang="it-IT" sz="1000" smtClean="0">
                <a:latin typeface="Times New Roman"/>
              </a:rPr>
              <a:t>–</a:t>
            </a:r>
            <a:r>
              <a:rPr lang="en-GB" altLang="it-IT" sz="1000" smtClean="0">
                <a:latin typeface="Arial" charset="0"/>
              </a:rPr>
              <a:t>0,84) rispetto al placebo nei pazienti con BPCO stabile.</a:t>
            </a: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it-IT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592638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23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8688" y="4359275"/>
            <a:ext cx="5037137" cy="128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/>
          <a:p>
            <a:pPr defTabSz="449263">
              <a:lnSpc>
                <a:spcPct val="93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1000" b="1" smtClean="0">
                <a:latin typeface="Arial" charset="0"/>
              </a:rPr>
              <a:t>Sinossi:</a:t>
            </a:r>
            <a:r>
              <a:rPr lang="en-GB" altLang="it-IT" sz="1000" smtClean="0">
                <a:latin typeface="Arial" charset="0"/>
              </a:rPr>
              <a:t> Questo studio di coorte ha evidenziato che i pazienti anziani affetti da BPCO trattati con ICS dopo la dimissione ospedaliera (tutti i pazienti erano stati ricoverati per BPCO) andavano incontro a una diminuzione del 24% dei successivi ricoveri per BPCO e presentavano una probabilit</a:t>
            </a:r>
            <a:r>
              <a:rPr lang="en-GB" altLang="it-IT" sz="1000" smtClean="0">
                <a:latin typeface="Times New Roman"/>
              </a:rPr>
              <a:t>à</a:t>
            </a:r>
            <a:r>
              <a:rPr lang="en-GB" altLang="it-IT" sz="1000" smtClean="0">
                <a:latin typeface="Arial" charset="0"/>
              </a:rPr>
              <a:t> diminuita del 29% di morire nel corso del primo anno di follow-up rispetto a un gruppo di confronto che non aveva utilizzato ICS. Questi risultati suggeriscono che gli ICS possono ridurre morbilit</a:t>
            </a:r>
            <a:r>
              <a:rPr lang="en-GB" altLang="it-IT" sz="1000" smtClean="0">
                <a:latin typeface="Times New Roman"/>
              </a:rPr>
              <a:t>à</a:t>
            </a:r>
            <a:r>
              <a:rPr lang="en-GB" altLang="it-IT" sz="1000" smtClean="0">
                <a:latin typeface="Arial" charset="0"/>
              </a:rPr>
              <a:t> e mortalit</a:t>
            </a:r>
            <a:r>
              <a:rPr lang="en-GB" altLang="it-IT" sz="1000" smtClean="0">
                <a:latin typeface="Times New Roman"/>
              </a:rPr>
              <a:t>à</a:t>
            </a:r>
            <a:r>
              <a:rPr lang="en-GB" altLang="it-IT" sz="1000" smtClean="0">
                <a:latin typeface="Arial" charset="0"/>
              </a:rPr>
              <a:t> correlate a BPCO.</a:t>
            </a: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it-IT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2314-AE4F-476A-B1DF-2A7DBA18D11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665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592638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43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8688" y="4359275"/>
            <a:ext cx="5037137" cy="1076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/>
          <a:p>
            <a:pPr defTabSz="449263">
              <a:lnSpc>
                <a:spcPct val="93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1000" b="1" smtClean="0">
                <a:latin typeface="Arial" charset="0"/>
              </a:rPr>
              <a:t>Sinossi: </a:t>
            </a:r>
            <a:r>
              <a:rPr lang="en-GB" altLang="it-IT" sz="1000" smtClean="0">
                <a:latin typeface="Arial" charset="0"/>
              </a:rPr>
              <a:t>I risultati dello studio 4S mostrano che un trattamento ipocolesterolemizzante con una statina, simvastatina, rappresenta il </a:t>
            </a:r>
            <a:r>
              <a:rPr lang="en-GB" altLang="it-IT" sz="1000" smtClean="0">
                <a:latin typeface="Times New Roman"/>
              </a:rPr>
              <a:t>‘</a:t>
            </a:r>
            <a:r>
              <a:rPr lang="en-GB" altLang="it-IT" sz="1000" smtClean="0">
                <a:latin typeface="Arial" charset="0"/>
              </a:rPr>
              <a:t>gold standard</a:t>
            </a:r>
            <a:r>
              <a:rPr lang="en-GB" altLang="it-IT" sz="1000" smtClean="0">
                <a:latin typeface="Times New Roman"/>
              </a:rPr>
              <a:t>’</a:t>
            </a:r>
            <a:r>
              <a:rPr lang="en-GB" altLang="it-IT" sz="1000" smtClean="0">
                <a:latin typeface="Arial" charset="0"/>
              </a:rPr>
              <a:t> terapeutico per migliorare la sopravvivenza a lungo termine dei pazienti con coronaropatia (CHD). Cosa emerge quando si confrontano tali benefici di sopravvivenza rispetto a quelli ottenuti con gli ICS nella BPCO?</a:t>
            </a: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it-IT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592638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64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8688" y="4359275"/>
            <a:ext cx="5037137" cy="1677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/>
          <a:p>
            <a:pPr defTabSz="449263">
              <a:lnSpc>
                <a:spcPct val="93000"/>
              </a:lnSpc>
              <a:spcBef>
                <a:spcPct val="0"/>
              </a:spcBef>
              <a:buSzPct val="83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1000" b="1" smtClean="0">
                <a:latin typeface="Arial" charset="0"/>
                <a:cs typeface="Arial" charset="0"/>
              </a:rPr>
              <a:t>Sinossi: </a:t>
            </a:r>
            <a:r>
              <a:rPr lang="en-GB" altLang="it-IT" sz="1000" smtClean="0">
                <a:latin typeface="Arial" charset="0"/>
                <a:cs typeface="Arial" charset="0"/>
              </a:rPr>
              <a:t>Questa diapositiva confronta i dati di sopravvivenza a 4 anni dello studio 4S (di confronto tra simvastatina rispetto a placebo nella malattia coronarica) e la metaanalisi ISEEC (ICS versus placebo nella BPCO stabile). Si rileva che i benefici sulla sopravvivenza ottenuti con un trattamento con ICS nella BPCO (analisi ISEEC) sono paragonabili a quelli ottenuti con simvastatina nella coronaropatia (studio 4S).</a:t>
            </a:r>
            <a:r>
              <a:rPr lang="en-GB" altLang="it-IT" sz="1000" b="1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CA67984-DF2A-462B-A045-5905337EFF99}" type="slidenum">
              <a:rPr lang="en-US" altLang="it-IT">
                <a:latin typeface="Times New Roman" pitchFamily="18" charset="0"/>
              </a:rPr>
              <a:pPr algn="r">
                <a:spcBef>
                  <a:spcPct val="0"/>
                </a:spcBef>
              </a:pPr>
              <a:t>67</a:t>
            </a:fld>
            <a:endParaRPr lang="en-US" altLang="it-IT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808038" y="4340225"/>
            <a:ext cx="5141912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2" rIns="91305" bIns="45652"/>
          <a:lstStyle>
            <a:lvl1pPr marL="228600" indent="-228600" defTabSz="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411163" indent="-228600" defTabSz="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90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90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90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90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GB" altLang="it-IT" sz="1000">
                <a:latin typeface="Times New Roman" pitchFamily="18" charset="0"/>
              </a:rPr>
              <a:t>Cause of all deaths up to 3 years was adjudicated by the Clinical Endpoint Committee. The slide shows deaths by treatment as a percentage of total patients in the ITT groups.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GB" altLang="it-IT" sz="1000">
                <a:latin typeface="Times New Roman" pitchFamily="18" charset="0"/>
              </a:rPr>
              <a:t>In total: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GB" altLang="it-IT" sz="1000">
                <a:latin typeface="Times New Roman" pitchFamily="18" charset="0"/>
              </a:rPr>
              <a:t>27% of deaths were due to cardiovascular disease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GB" altLang="it-IT" sz="1000">
                <a:latin typeface="Times New Roman" pitchFamily="18" charset="0"/>
              </a:rPr>
              <a:t>35% of deaths were due to pulmonary causes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GB" altLang="it-IT" sz="1000">
                <a:latin typeface="Times New Roman" pitchFamily="18" charset="0"/>
              </a:rPr>
              <a:t>21% of deaths were due to cancer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GB" altLang="it-IT" sz="1000">
                <a:latin typeface="Times New Roman" pitchFamily="18" charset="0"/>
              </a:rPr>
              <a:t>10% of deaths were due to other causes</a:t>
            </a:r>
          </a:p>
          <a:p>
            <a:pPr lvl="1">
              <a:spcBef>
                <a:spcPct val="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GB" altLang="it-IT" sz="1000">
                <a:latin typeface="Times New Roman" pitchFamily="18" charset="0"/>
              </a:rPr>
              <a:t>7% of deaths were unknown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GB" altLang="it-IT" sz="1000">
                <a:latin typeface="Times New Roman" pitchFamily="18" charset="0"/>
              </a:rPr>
              <a:t>SFC reduced the number of deaths related to cardiovascular, pulmonary and other causes compared with placebo, but not cancer-related deaths.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n-GB" altLang="it-IT" sz="100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altLang="it-IT" sz="900" b="1">
                <a:latin typeface="Times New Roman" pitchFamily="18" charset="0"/>
              </a:rPr>
              <a:t>References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altLang="it-IT" sz="900">
                <a:latin typeface="Times New Roman" pitchFamily="18" charset="0"/>
              </a:rPr>
              <a:t>Calverley PMA, Anderson JA, Celli B. for the TORCH investigators. Salmeterol and fluticasone propionate and survival in chronic obstructive pulmonary disease. NEJM 2007; 356(8): 775-789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endParaRPr lang="en-GB" altLang="it-IT" sz="90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endParaRPr lang="en-GB" altLang="it-IT" sz="90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endParaRPr lang="en-GB" altLang="it-IT" sz="900"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ja-JP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A714C4E-86F8-42BC-8880-060389907683}" type="slidenum">
              <a:rPr lang="it-IT" altLang="it-IT" sz="1200"/>
              <a:pPr algn="r"/>
              <a:t>68</a:t>
            </a:fld>
            <a:endParaRPr lang="it-IT" altLang="it-IT" sz="1200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B7F1D0-6438-433A-9B84-5A896C235928}" type="slidenum">
              <a:rPr lang="it-IT" altLang="it-IT" sz="1200" smtClean="0"/>
              <a:pPr/>
              <a:t>23</a:t>
            </a:fld>
            <a:endParaRPr lang="it-IT" altLang="it-IT" sz="1200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36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46A982-0A1C-4105-B565-8E46486D6704}" type="slidenum">
              <a:rPr lang="it-IT" altLang="it-IT" sz="1200" smtClean="0"/>
              <a:pPr/>
              <a:t>28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348164" name="Segnaposto numero diapositiva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A3186EE-DE8C-4800-BEC5-B42DBB75CCC3}" type="slidenum">
              <a:rPr lang="it-IT" altLang="it-IT" sz="1200"/>
              <a:pPr algn="r"/>
              <a:t>29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F42D72-2F14-4A70-B464-D55B3A3175C2}" type="slidenum">
              <a:rPr lang="it-IT" altLang="it-IT" sz="1200" smtClean="0"/>
              <a:pPr/>
              <a:t>30</a:t>
            </a:fld>
            <a:endParaRPr lang="it-IT" altLang="it-IT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03DE51-E104-4AF0-B223-5FE07E484CA2}" type="slidenum">
              <a:rPr lang="it-IT" altLang="it-IT" sz="1200" smtClean="0"/>
              <a:pPr/>
              <a:t>38</a:t>
            </a:fld>
            <a:endParaRPr lang="it-IT" altLang="it-IT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245842-8D98-4175-912C-74F1AAEC508F}" type="slidenum">
              <a:rPr lang="it-IT" altLang="it-IT" sz="1200" smtClean="0"/>
              <a:pPr/>
              <a:t>39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5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lnSpc>
                <a:spcPct val="93000"/>
              </a:lnSpc>
              <a:spcBef>
                <a:spcPts val="438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it-IT" dirty="0" smtClean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8AB8-64E7-4B78-B818-8B2E032267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3781-7DC4-4A0E-A2CF-F34C92750EC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6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791E-3DA6-4D6D-A0AE-BD55868A69C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1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8C29-B46C-453E-A6C9-2E870CCE3DCB}" type="slidenum">
              <a:rPr altLang="it-IT"/>
              <a:pPr>
                <a:defRPr/>
              </a:pPr>
              <a:t>‹N›</a:t>
            </a:fld>
            <a:endParaRPr altLang="it-IT"/>
          </a:p>
        </p:txBody>
      </p:sp>
    </p:spTree>
    <p:extLst>
      <p:ext uri="{BB962C8B-B14F-4D97-AF65-F5344CB8AC3E}">
        <p14:creationId xmlns:p14="http://schemas.microsoft.com/office/powerpoint/2010/main" val="341913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BBB981-66B1-43A8-A91B-E877C386D591}" type="datetimeFigureOut">
              <a:rPr lang="it-IT" altLang="it-IT"/>
              <a:pPr/>
              <a:t>14/04/2015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76E5E7-A3AC-476C-818E-54A14F36D7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7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F550-B0F9-4914-93D7-9B4A303A151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9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B37D-6B24-45F6-A7EF-60A0E7CFB0C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1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2A2-53F3-4668-AB16-14AF6F5E8D1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5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A1AB-D80F-4995-9180-BC7F287CB35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2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619-6BB1-41A9-9434-442ABE85BA8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9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95CA-382B-44C5-A3CE-B16B88172205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34FE-7852-4974-B31A-90E7B62F29E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1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68E6-0798-451F-9840-2487D264C4B9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9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5"/>
            </a:gs>
            <a:gs pos="50000">
              <a:srgbClr val="0000FF"/>
            </a:gs>
            <a:gs pos="100000">
              <a:srgbClr val="0000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6839" y="128160"/>
            <a:ext cx="822636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6839" y="1599840"/>
            <a:ext cx="8226360" cy="452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it-IT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it-IT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0480" cy="47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1pPr>
          </a:lstStyle>
          <a:p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3720" y="6245280"/>
            <a:ext cx="2892600" cy="47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1pPr>
          </a:lstStyle>
          <a:p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0480" cy="47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1pPr>
          </a:lstStyle>
          <a:p>
            <a:fld id="{F1E2DE5E-89B5-4514-9534-2A1E4E3D6989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hyperlink" Target="http://www.chestjournal.org/content/curr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hyperlink" Target="http://www.chestjournal.org/content/current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4644008" y="2204864"/>
            <a:ext cx="4140000" cy="182934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lvl="0" indent="0" algn="ctr">
              <a:lnSpc>
                <a:spcPct val="80000"/>
              </a:lnSpc>
              <a:spcBef>
                <a:spcPts val="598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rgbClr val="FFFFFF"/>
                </a:solidFill>
              </a:rPr>
              <a:t>Dr. Claudio Micheletto</a:t>
            </a:r>
          </a:p>
          <a:p>
            <a:pPr marL="0" lvl="0" indent="0" algn="ctr">
              <a:lnSpc>
                <a:spcPct val="80000"/>
              </a:lnSpc>
              <a:spcBef>
                <a:spcPts val="598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 dirty="0" smtClean="0">
                <a:solidFill>
                  <a:srgbClr val="FFFFFF"/>
                </a:solidFill>
              </a:rPr>
              <a:t>UOC </a:t>
            </a:r>
            <a:r>
              <a:rPr lang="it-IT" sz="2400" dirty="0">
                <a:solidFill>
                  <a:srgbClr val="FFFFFF"/>
                </a:solidFill>
              </a:rPr>
              <a:t>di Pneumologia</a:t>
            </a:r>
          </a:p>
          <a:p>
            <a:pPr marL="0" lvl="0" indent="0" algn="ctr">
              <a:lnSpc>
                <a:spcPct val="80000"/>
              </a:lnSpc>
              <a:spcBef>
                <a:spcPts val="598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 dirty="0">
                <a:solidFill>
                  <a:srgbClr val="FFFFFF"/>
                </a:solidFill>
              </a:rPr>
              <a:t>Ospedale Mater </a:t>
            </a:r>
            <a:r>
              <a:rPr lang="it-IT" sz="2400" dirty="0" err="1">
                <a:solidFill>
                  <a:srgbClr val="FFFFFF"/>
                </a:solidFill>
              </a:rPr>
              <a:t>Salutis</a:t>
            </a:r>
            <a:endParaRPr lang="it-IT" sz="2400" dirty="0">
              <a:solidFill>
                <a:srgbClr val="FFFFFF"/>
              </a:solidFill>
            </a:endParaRPr>
          </a:p>
          <a:p>
            <a:pPr marL="0" lvl="0" indent="0" algn="ctr">
              <a:lnSpc>
                <a:spcPct val="80000"/>
              </a:lnSpc>
              <a:spcBef>
                <a:spcPts val="598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 dirty="0">
                <a:solidFill>
                  <a:srgbClr val="FFFFFF"/>
                </a:solidFill>
              </a:rPr>
              <a:t>Legnago – VR</a:t>
            </a:r>
          </a:p>
          <a:p>
            <a:pPr marL="0" lvl="0" indent="0" algn="ctr">
              <a:lnSpc>
                <a:spcPct val="80000"/>
              </a:lnSpc>
              <a:spcBef>
                <a:spcPts val="448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1800" b="1" dirty="0">
                <a:solidFill>
                  <a:srgbClr val="FFFFFF"/>
                </a:solidFill>
              </a:rPr>
              <a:t>claudio.micheletto@aulsslegnago.it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2120" y="5093904"/>
            <a:ext cx="2492280" cy="71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324000" y="188640"/>
            <a:ext cx="8496000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Riacutizzazione di BPCO: peggioramento dei sintomi o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lung attack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?</a:t>
            </a:r>
            <a:endParaRPr lang="it-IT" sz="3200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Connettore 1 4"/>
          <p:cNvSpPr/>
          <p:nvPr/>
        </p:nvSpPr>
        <p:spPr>
          <a:xfrm>
            <a:off x="324000" y="1413000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Connettore 1 5"/>
          <p:cNvSpPr/>
          <p:nvPr/>
        </p:nvSpPr>
        <p:spPr>
          <a:xfrm>
            <a:off x="324000" y="6453359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" y="1470864"/>
            <a:ext cx="3768383" cy="49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1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ttore 1 2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Connettore 1 3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69261" y="6381328"/>
            <a:ext cx="25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Ford ES, et al. </a:t>
            </a:r>
            <a:r>
              <a:rPr lang="it-IT" dirty="0" err="1" smtClean="0">
                <a:solidFill>
                  <a:schemeClr val="bg1"/>
                </a:solidFill>
              </a:rPr>
              <a:t>Chest</a:t>
            </a:r>
            <a:r>
              <a:rPr lang="it-IT" dirty="0" smtClean="0">
                <a:solidFill>
                  <a:schemeClr val="bg1"/>
                </a:solidFill>
              </a:rPr>
              <a:t> 2015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4000" y="26609"/>
            <a:ext cx="84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Total and State-Specific Medical and Absenteeism  Costs of COPD Among Adults Aged  18 Years in the United States for 2010 and Projections Through 2020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987824" y="3284984"/>
            <a:ext cx="57606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948264" y="4077072"/>
            <a:ext cx="57606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2" y="2780928"/>
            <a:ext cx="79820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3131840" y="357301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971600" y="4365104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8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33713" y="488875"/>
            <a:ext cx="387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Targeting lung attacks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0200" y="1916832"/>
            <a:ext cx="4140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The gaps in care relate both to the:</a:t>
            </a:r>
          </a:p>
          <a:p>
            <a:pPr marL="514350" indent="-514350" algn="just">
              <a:buAutoNum type="arabicParenR"/>
            </a:pPr>
            <a:r>
              <a:rPr lang="en-US" sz="2800" b="1" u="sng" dirty="0" smtClean="0">
                <a:solidFill>
                  <a:schemeClr val="bg1"/>
                </a:solidFill>
              </a:rPr>
              <a:t>management of the specific  episode</a:t>
            </a:r>
            <a:r>
              <a:rPr lang="en-US" sz="2800" dirty="0" smtClean="0">
                <a:solidFill>
                  <a:schemeClr val="bg1"/>
                </a:solidFill>
              </a:rPr>
              <a:t> in question</a:t>
            </a:r>
          </a:p>
          <a:p>
            <a:pPr marL="514350" indent="-514350" algn="just">
              <a:buAutoNum type="arabicParenR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b="1" u="sng" dirty="0" smtClean="0">
                <a:solidFill>
                  <a:schemeClr val="bg1"/>
                </a:solidFill>
              </a:rPr>
              <a:t>risk stratification </a:t>
            </a:r>
            <a:r>
              <a:rPr lang="en-US" sz="2800" dirty="0" smtClean="0">
                <a:solidFill>
                  <a:schemeClr val="bg1"/>
                </a:solidFill>
              </a:rPr>
              <a:t>of patients subsequent to the event.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33172" y="6340678"/>
            <a:ext cx="307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J Mark </a:t>
            </a:r>
            <a:r>
              <a:rPr lang="it-IT" dirty="0" err="1" smtClean="0">
                <a:solidFill>
                  <a:schemeClr val="bg1"/>
                </a:solidFill>
              </a:rPr>
              <a:t>FitzGerald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r>
              <a:rPr lang="it-IT" dirty="0" err="1" smtClean="0">
                <a:solidFill>
                  <a:schemeClr val="bg1"/>
                </a:solidFill>
              </a:rPr>
              <a:t>Thorax</a:t>
            </a:r>
            <a:r>
              <a:rPr lang="it-IT" dirty="0" smtClean="0">
                <a:solidFill>
                  <a:schemeClr val="bg1"/>
                </a:solidFill>
              </a:rPr>
              <a:t> 2011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2530" name="Picture 2" descr="ANSA685639_Articolo.jpg (640×45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7893" r="15917"/>
          <a:stretch/>
        </p:blipFill>
        <p:spPr bwMode="auto">
          <a:xfrm>
            <a:off x="4833017" y="1699417"/>
            <a:ext cx="3976254" cy="39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67551"/>
              </p:ext>
            </p:extLst>
          </p:nvPr>
        </p:nvGraphicFramePr>
        <p:xfrm>
          <a:off x="395536" y="1412776"/>
          <a:ext cx="8352927" cy="415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/>
                <a:gridCol w="1152128"/>
                <a:gridCol w="432048"/>
                <a:gridCol w="1224136"/>
                <a:gridCol w="864095"/>
              </a:tblGrid>
              <a:tr h="57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MDC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DIMISSIONI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GIORNATE DI DEGENZA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DEGENZA MEDIA (giorni)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 sistema nervoso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219.185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6,8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1.784.561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8,1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dell’occhio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41.291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1,3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119.331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2,9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dell’orecchio, del naso della bocca e della gola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113.918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3,6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363.142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3,2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dell’apparato respiratorio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300.077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9,4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2.834.040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9,4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dell’apparato cardiocircolatorio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475.081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14,8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3.395.223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7,1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dell’apparato digerente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295.350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9,2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2.012.367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6,8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epatobiliari e del pancreas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149.835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4,7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1.176.863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7,9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 sistema muscolo-</a:t>
                      </a:r>
                      <a:r>
                        <a:rPr lang="it-IT" sz="1200" dirty="0" err="1">
                          <a:effectLst/>
                        </a:rPr>
                        <a:t>schelettrico</a:t>
                      </a:r>
                      <a:r>
                        <a:rPr lang="it-IT" sz="1200" dirty="0">
                          <a:effectLst/>
                        </a:rPr>
                        <a:t> e connettivo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407.377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12,7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2.481.418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6,1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della pelle del sottocutaneo e della mammella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89.340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2,8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379.385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4,2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endocrini, nutrizionali e metabolici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82.090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2,6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446.100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5,4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 rene e delle vie urinarie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169.668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5,3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1.153.191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6,8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dell’apparato riproduttivo maschile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56.117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1,7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271.198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4,8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Malattie e disturbi dell’apparato riproduttivo femminile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100.283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3,1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409.106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4,1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Gravidanza, parto e puerperio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296.788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9,2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1.118.328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3,8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5536" y="6381328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della Programmazione e dell’Ordinamento del SSN. Dicembre  2014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36108"/>
              </p:ext>
            </p:extLst>
          </p:nvPr>
        </p:nvGraphicFramePr>
        <p:xfrm>
          <a:off x="323528" y="765392"/>
          <a:ext cx="8424936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6461"/>
                <a:gridCol w="1451974"/>
                <a:gridCol w="726501"/>
              </a:tblGrid>
              <a:tr h="26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DRG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DIMISSIONI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%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Insufficienza cardiaca e shock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Edema polmonare e insufficienza respiratoria</a:t>
                      </a:r>
                      <a:endParaRPr lang="it-IT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72.820</a:t>
                      </a: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2,3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Psicosi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Polmonite semplice e pleurite, età &gt; 17 anni con CC</a:t>
                      </a:r>
                      <a:endParaRPr lang="it-IT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39.291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1,2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Insufficienza renale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Malattie cardiovascolari eccetto infarto acuto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Esofagite gastroenterite e miscellanea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Chemioterapia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Setticemia senza ventilazione meccanica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Malattia polmonare cronica ostruttiva</a:t>
                      </a:r>
                      <a:endParaRPr lang="it-IT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24.275</a:t>
                      </a: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0,8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Intervento cardiovascolare con </a:t>
                      </a:r>
                      <a:r>
                        <a:rPr lang="it-IT" sz="1600" dirty="0" err="1">
                          <a:effectLst/>
                        </a:rPr>
                        <a:t>stent</a:t>
                      </a:r>
                      <a:r>
                        <a:rPr lang="it-IT" sz="1600" dirty="0">
                          <a:effectLst/>
                        </a:rPr>
                        <a:t> medicato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Ischemia cerebrale transitoria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Neoplasie dell’apparato respiratorio</a:t>
                      </a:r>
                      <a:endParaRPr lang="it-IT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19.936</a:t>
                      </a: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0,6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Neoplasie maligne dell’apparato epatobiliare e del pancreas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Anomalie dei globuli rossi età &gt;17 anni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Aritmia e alterazioni della conduzione cardiaca senza CC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Polmonite semplice e pleurite età &gt; 17 anni senza CC</a:t>
                      </a:r>
                      <a:endParaRPr lang="it-IT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17.132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effectLst/>
                        </a:rPr>
                        <a:t>0,5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Altro impianto di pacemaker cardiaco permanente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5536" y="6381328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della Programmazione e dell’Ordinamento del SSN. Dicembre  2014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885231"/>
              </p:ext>
            </p:extLst>
          </p:nvPr>
        </p:nvGraphicFramePr>
        <p:xfrm>
          <a:off x="395536" y="980728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5536" y="6381328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della Programmazione e dell’Ordinamento del SSN. Dicembre  2014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48478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%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71"/>
          <p:cNvSpPr txBox="1">
            <a:spLocks/>
          </p:cNvSpPr>
          <p:nvPr/>
        </p:nvSpPr>
        <p:spPr>
          <a:xfrm>
            <a:off x="324000" y="332656"/>
            <a:ext cx="8496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720" marR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</a:defRPr>
            </a:lvl1pPr>
          </a:lstStyle>
          <a:p>
            <a:r>
              <a:rPr lang="en-US" b="1" kern="0" dirty="0" smtClean="0">
                <a:solidFill>
                  <a:srgbClr val="FFFF00"/>
                </a:solidFill>
                <a:latin typeface="+mj-lt"/>
                <a:cs typeface="Arial" charset="0"/>
              </a:rPr>
              <a:t>Adverse outcomes in 155 hospitalized patients</a:t>
            </a:r>
            <a:endParaRPr lang="en-US" b="1" kern="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rcRect t="4141" b="2083"/>
          <a:stretch>
            <a:fillRect/>
          </a:stretch>
        </p:blipFill>
        <p:spPr bwMode="auto">
          <a:xfrm>
            <a:off x="1331640" y="1844824"/>
            <a:ext cx="6161314" cy="345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nettore 1 4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6" name="Connettore 1 5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6151215" y="6423139"/>
            <a:ext cx="26692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fr-FR" sz="1600" dirty="0" err="1" smtClean="0">
                <a:solidFill>
                  <a:schemeClr val="bg1"/>
                </a:solidFill>
              </a:rPr>
              <a:t>Matkovic</a:t>
            </a:r>
            <a:r>
              <a:rPr lang="fr-FR" sz="1600" dirty="0" smtClean="0">
                <a:solidFill>
                  <a:schemeClr val="bg1"/>
                </a:solidFill>
              </a:rPr>
              <a:t> et al. Respiration 2012</a:t>
            </a:r>
          </a:p>
        </p:txBody>
      </p:sp>
    </p:spTree>
    <p:extLst>
      <p:ext uri="{BB962C8B-B14F-4D97-AF65-F5344CB8AC3E}">
        <p14:creationId xmlns:p14="http://schemas.microsoft.com/office/powerpoint/2010/main" val="6946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7" y="1628800"/>
            <a:ext cx="59436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641198"/>
            <a:ext cx="2457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37854" y="188640"/>
            <a:ext cx="8482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Trends in Mechanical Ventilation Among </a:t>
            </a:r>
            <a:r>
              <a:rPr lang="en-US" sz="2400" b="1" dirty="0" smtClean="0">
                <a:solidFill>
                  <a:srgbClr val="FFFF00"/>
                </a:solidFill>
              </a:rPr>
              <a:t>Patients Hospitalized </a:t>
            </a:r>
            <a:r>
              <a:rPr lang="en-US" sz="2400" b="1" dirty="0">
                <a:solidFill>
                  <a:srgbClr val="FFFF00"/>
                </a:solidFill>
              </a:rPr>
              <a:t>With Acute Exacerbations of COPD </a:t>
            </a:r>
            <a:r>
              <a:rPr lang="en-US" sz="2400" b="1" dirty="0" smtClean="0">
                <a:solidFill>
                  <a:srgbClr val="FFFF00"/>
                </a:solidFill>
              </a:rPr>
              <a:t>in the </a:t>
            </a:r>
            <a:r>
              <a:rPr lang="en-US" sz="2400" b="1" dirty="0">
                <a:solidFill>
                  <a:srgbClr val="FFFF00"/>
                </a:solidFill>
              </a:rPr>
              <a:t>United </a:t>
            </a:r>
            <a:r>
              <a:rPr lang="en-US" sz="2400" b="1" dirty="0" smtClean="0">
                <a:solidFill>
                  <a:srgbClr val="FFFF00"/>
                </a:solidFill>
              </a:rPr>
              <a:t>States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10440" y="6340678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MS Stefan, et al. </a:t>
            </a:r>
            <a:r>
              <a:rPr lang="it-IT" dirty="0" err="1" smtClean="0">
                <a:solidFill>
                  <a:schemeClr val="bg1"/>
                </a:solidFill>
              </a:rPr>
              <a:t>Chest</a:t>
            </a:r>
            <a:r>
              <a:rPr lang="it-IT" dirty="0" smtClean="0">
                <a:solidFill>
                  <a:schemeClr val="bg1"/>
                </a:solidFill>
              </a:rPr>
              <a:t> 2015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443711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5.9 %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57899" y="285293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14.8 %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6016" y="634067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>
                <a:solidFill>
                  <a:schemeClr val="bg1"/>
                </a:solidFill>
              </a:rPr>
              <a:t>Am</a:t>
            </a:r>
            <a:r>
              <a:rPr lang="it-IT" sz="1600" dirty="0">
                <a:solidFill>
                  <a:schemeClr val="bg1"/>
                </a:solidFill>
              </a:rPr>
              <a:t> J </a:t>
            </a:r>
            <a:r>
              <a:rPr lang="it-IT" sz="1600" dirty="0" err="1" smtClean="0">
                <a:solidFill>
                  <a:schemeClr val="bg1"/>
                </a:solidFill>
              </a:rPr>
              <a:t>Respir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Crit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Care Med </a:t>
            </a:r>
            <a:r>
              <a:rPr lang="en-US" sz="1600" dirty="0" smtClean="0">
                <a:solidFill>
                  <a:schemeClr val="bg1"/>
                </a:solidFill>
              </a:rPr>
              <a:t>1996 </a:t>
            </a:r>
            <a:endParaRPr lang="it-IT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557002899"/>
              </p:ext>
            </p:extLst>
          </p:nvPr>
        </p:nvGraphicFramePr>
        <p:xfrm>
          <a:off x="1115616" y="1700808"/>
          <a:ext cx="691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323999" y="332656"/>
            <a:ext cx="8485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Mortality after chronic obstructive pulmonary disease exacerbation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33713" y="488875"/>
            <a:ext cx="387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Targeting lung attacks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33172" y="6340678"/>
            <a:ext cx="307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J Mark </a:t>
            </a:r>
            <a:r>
              <a:rPr lang="it-IT" dirty="0" err="1" smtClean="0">
                <a:solidFill>
                  <a:schemeClr val="bg1"/>
                </a:solidFill>
              </a:rPr>
              <a:t>FitzGerald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r>
              <a:rPr lang="it-IT" dirty="0" err="1" smtClean="0">
                <a:solidFill>
                  <a:schemeClr val="bg1"/>
                </a:solidFill>
              </a:rPr>
              <a:t>Thorax</a:t>
            </a:r>
            <a:r>
              <a:rPr lang="it-IT" dirty="0" smtClean="0">
                <a:solidFill>
                  <a:schemeClr val="bg1"/>
                </a:solidFill>
              </a:rPr>
              <a:t> 2011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4001" y="1916832"/>
            <a:ext cx="84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The response of the health care system to these events is disappointing. This response is  quite different from what occurs with a «heart attack».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In the case of an acute myocardial infarction initial management is much more aggressive, risk stratification is routine and patients are usually discharged on a medication bundle.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In addition standard of care involves patients being enrolled in cardiac rehabilitation </a:t>
            </a:r>
            <a:r>
              <a:rPr lang="en-US" sz="2800" dirty="0" err="1" smtClean="0">
                <a:solidFill>
                  <a:schemeClr val="bg1"/>
                </a:solidFill>
              </a:rPr>
              <a:t>programmes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33713" y="488875"/>
            <a:ext cx="387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Targeting lung attacks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33172" y="6340678"/>
            <a:ext cx="307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J Mark </a:t>
            </a:r>
            <a:r>
              <a:rPr lang="it-IT" dirty="0" err="1" smtClean="0">
                <a:solidFill>
                  <a:schemeClr val="bg1"/>
                </a:solidFill>
              </a:rPr>
              <a:t>FitzGerald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r>
              <a:rPr lang="it-IT" dirty="0" err="1" smtClean="0">
                <a:solidFill>
                  <a:schemeClr val="bg1"/>
                </a:solidFill>
              </a:rPr>
              <a:t>Thorax</a:t>
            </a:r>
            <a:r>
              <a:rPr lang="it-IT" dirty="0" smtClean="0">
                <a:solidFill>
                  <a:schemeClr val="bg1"/>
                </a:solidFill>
              </a:rPr>
              <a:t> 2011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4001" y="1916832"/>
            <a:ext cx="84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Part of the challenge involves the health care provider as well as patient perception of the seriousness of the primary event. 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Patient to not identify with the term “exacerbation”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In addition, a common perception is that the primary cause of their current health status is the patient’s history of smoking, which leads to stigma and a nihilistic attitude.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itolo 3"/>
          <p:cNvSpPr>
            <a:spLocks noGrp="1"/>
          </p:cNvSpPr>
          <p:nvPr>
            <p:ph type="title" idx="4294967295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altLang="it-IT" sz="3200" b="1" dirty="0" smtClean="0">
                <a:solidFill>
                  <a:srgbClr val="FFFF00"/>
                </a:solidFill>
              </a:rPr>
              <a:t>Definitions of COPD</a:t>
            </a:r>
            <a:endParaRPr lang="en-US" altLang="it-IT" sz="3200" b="1" dirty="0">
              <a:solidFill>
                <a:srgbClr val="FFFF00"/>
              </a:solidFill>
            </a:endParaRPr>
          </a:p>
        </p:txBody>
      </p:sp>
      <p:sp>
        <p:nvSpPr>
          <p:cNvPr id="291843" name="Segnaposto testo 6"/>
          <p:cNvSpPr>
            <a:spLocks noGrp="1"/>
          </p:cNvSpPr>
          <p:nvPr>
            <p:ph type="body" sz="quarter" idx="4294967295"/>
          </p:nvPr>
        </p:nvSpPr>
        <p:spPr>
          <a:xfrm>
            <a:off x="323850" y="1146175"/>
            <a:ext cx="4041775" cy="639763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ATS/ERS 2004</a:t>
            </a:r>
          </a:p>
        </p:txBody>
      </p:sp>
      <p:sp>
        <p:nvSpPr>
          <p:cNvPr id="291844" name="Segnaposto contenuto 7"/>
          <p:cNvSpPr>
            <a:spLocks noGrp="1"/>
          </p:cNvSpPr>
          <p:nvPr>
            <p:ph sz="quarter" idx="4294967295"/>
          </p:nvPr>
        </p:nvSpPr>
        <p:spPr>
          <a:xfrm>
            <a:off x="323850" y="1844675"/>
            <a:ext cx="4041775" cy="395128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265113" algn="l"/>
              </a:tabLst>
            </a:pPr>
            <a:r>
              <a:rPr lang="en-GB" altLang="it-IT" sz="1800" dirty="0">
                <a:solidFill>
                  <a:schemeClr val="bg1"/>
                </a:solidFill>
                <a:latin typeface="Tahoma" pitchFamily="34" charset="0"/>
              </a:rPr>
              <a:t>Chronic obstructive pulmonary disease (COPD) is a preventable and treatable disease state characterised by airflow limitation that is not fully reversible.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265113" algn="l"/>
              </a:tabLst>
            </a:pPr>
            <a:r>
              <a:rPr lang="en-GB" altLang="it-IT" sz="1800" dirty="0">
                <a:solidFill>
                  <a:schemeClr val="bg1"/>
                </a:solidFill>
                <a:latin typeface="Tahoma" pitchFamily="34" charset="0"/>
              </a:rPr>
              <a:t>The airflow limitation is usually progressive and is associated with an abnormal inflammatory response of the lungs to noxious particles or gases, primarily caused by cigarette smoking.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265113" algn="l"/>
              </a:tabLst>
            </a:pPr>
            <a:r>
              <a:rPr lang="en-GB" altLang="it-IT" sz="1800" b="1" dirty="0">
                <a:solidFill>
                  <a:srgbClr val="FFFF00"/>
                </a:solidFill>
                <a:latin typeface="Tahoma" pitchFamily="34" charset="0"/>
              </a:rPr>
              <a:t>Although COPD affects the lungs, it also produces significant </a:t>
            </a:r>
            <a:r>
              <a:rPr lang="en-GB" altLang="it-IT" sz="2400" b="1" dirty="0">
                <a:solidFill>
                  <a:srgbClr val="66FF66"/>
                </a:solidFill>
                <a:latin typeface="Tahoma" pitchFamily="34" charset="0"/>
              </a:rPr>
              <a:t>systemic consequences</a:t>
            </a:r>
            <a:r>
              <a:rPr lang="en-GB" altLang="it-IT" sz="1800" b="1" dirty="0">
                <a:solidFill>
                  <a:srgbClr val="FFFF00"/>
                </a:solidFill>
                <a:latin typeface="Tahoma" pitchFamily="34" charset="0"/>
              </a:rPr>
              <a:t>.</a:t>
            </a:r>
            <a:r>
              <a:rPr lang="en-GB" altLang="it-IT" sz="1800" dirty="0">
                <a:solidFill>
                  <a:srgbClr val="FFFF00"/>
                </a:solidFill>
                <a:latin typeface="Tahoma" pitchFamily="34" charset="0"/>
              </a:rPr>
              <a:t>  </a:t>
            </a:r>
          </a:p>
          <a:p>
            <a:pPr marL="0" indent="0">
              <a:lnSpc>
                <a:spcPct val="120000"/>
              </a:lnSpc>
              <a:buFontTx/>
              <a:buNone/>
              <a:tabLst>
                <a:tab pos="265113" algn="l"/>
              </a:tabLst>
            </a:pPr>
            <a:endParaRPr lang="it-IT" altLang="it-IT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1845" name="Segnaposto testo 4"/>
          <p:cNvSpPr>
            <a:spLocks/>
          </p:cNvSpPr>
          <p:nvPr/>
        </p:nvSpPr>
        <p:spPr bwMode="auto">
          <a:xfrm>
            <a:off x="4859338" y="1146175"/>
            <a:ext cx="40401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alt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GOLD 2006</a:t>
            </a:r>
          </a:p>
        </p:txBody>
      </p:sp>
      <p:sp>
        <p:nvSpPr>
          <p:cNvPr id="291846" name="Segnaposto contenuto 5"/>
          <p:cNvSpPr>
            <a:spLocks/>
          </p:cNvSpPr>
          <p:nvPr/>
        </p:nvSpPr>
        <p:spPr bwMode="auto">
          <a:xfrm>
            <a:off x="4859338" y="1844675"/>
            <a:ext cx="404018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000000"/>
              </a:buClr>
              <a:buSzPct val="60000"/>
              <a:buFont typeface="Arial" charset="0"/>
              <a:buNone/>
            </a:pPr>
            <a:r>
              <a:rPr lang="en-US" altLang="it-IT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COPD is a preventable and treatable disease with some significant </a:t>
            </a:r>
            <a:r>
              <a:rPr lang="en-US" altLang="it-IT" sz="2400" b="1" dirty="0" err="1">
                <a:solidFill>
                  <a:srgbClr val="66FF66"/>
                </a:solidFill>
                <a:latin typeface="Tahoma" pitchFamily="34" charset="0"/>
                <a:cs typeface="Arial" charset="0"/>
              </a:rPr>
              <a:t>extrapulmonary</a:t>
            </a:r>
            <a:r>
              <a:rPr lang="en-US" altLang="it-IT" sz="2400" b="1" dirty="0">
                <a:solidFill>
                  <a:srgbClr val="66FF66"/>
                </a:solidFill>
                <a:latin typeface="Tahoma" pitchFamily="34" charset="0"/>
                <a:cs typeface="Arial" charset="0"/>
              </a:rPr>
              <a:t> effects</a:t>
            </a:r>
            <a:r>
              <a:rPr lang="en-US" altLang="it-IT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altLang="it-IT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that may contribute to the severity in individual patients. 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ct val="60000"/>
              <a:buFont typeface="Arial" charset="0"/>
              <a:buNone/>
            </a:pPr>
            <a:r>
              <a:rPr lang="en-US" altLang="it-IT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Its pulmonary component is characterized by airflow limitation that is not fully reversible. 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ct val="60000"/>
              <a:buFont typeface="Arial" charset="0"/>
              <a:buNone/>
            </a:pPr>
            <a:r>
              <a:rPr lang="en-US" altLang="it-IT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The airflow limitation is usually progressive and associated with an abnormal inflammatory response of the lung to noxious particles or gases</a:t>
            </a:r>
            <a:r>
              <a:rPr lang="en-US" alt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.</a:t>
            </a:r>
          </a:p>
        </p:txBody>
      </p:sp>
      <p:sp>
        <p:nvSpPr>
          <p:cNvPr id="7" name="Connettore 1 6"/>
          <p:cNvSpPr/>
          <p:nvPr/>
        </p:nvSpPr>
        <p:spPr>
          <a:xfrm>
            <a:off x="324000" y="1124744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148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33713" y="488875"/>
            <a:ext cx="387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Targeting lung attacks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33172" y="6340678"/>
            <a:ext cx="307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J Mark </a:t>
            </a:r>
            <a:r>
              <a:rPr lang="it-IT" dirty="0" err="1" smtClean="0">
                <a:solidFill>
                  <a:schemeClr val="bg1"/>
                </a:solidFill>
              </a:rPr>
              <a:t>FitzGerald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r>
              <a:rPr lang="it-IT" dirty="0" err="1" smtClean="0">
                <a:solidFill>
                  <a:schemeClr val="bg1"/>
                </a:solidFill>
              </a:rPr>
              <a:t>Thorax</a:t>
            </a:r>
            <a:r>
              <a:rPr lang="it-IT" dirty="0" smtClean="0">
                <a:solidFill>
                  <a:schemeClr val="bg1"/>
                </a:solidFill>
              </a:rPr>
              <a:t> 2011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4001" y="1700808"/>
            <a:ext cx="8496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There is convincing evidence that current management strategies for AECOPD within and subsequent to discharge from hospital are suboptimal.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 err="1" smtClean="0">
                <a:solidFill>
                  <a:schemeClr val="bg1"/>
                </a:solidFill>
              </a:rPr>
              <a:t>hypothesise</a:t>
            </a:r>
            <a:r>
              <a:rPr lang="en-US" sz="2800" dirty="0" smtClean="0">
                <a:solidFill>
                  <a:schemeClr val="bg1"/>
                </a:solidFill>
              </a:rPr>
              <a:t> that we need to identify a term that will resonate with patients and also care providers to investigate other models of care that look at multiple interventions for patients who have been </a:t>
            </a:r>
            <a:r>
              <a:rPr lang="en-US" sz="2800" dirty="0" smtClean="0">
                <a:solidFill>
                  <a:schemeClr val="bg1"/>
                </a:solidFill>
              </a:rPr>
              <a:t>appropriately </a:t>
            </a:r>
            <a:r>
              <a:rPr lang="en-US" sz="2800" dirty="0" smtClean="0">
                <a:solidFill>
                  <a:schemeClr val="bg1"/>
                </a:solidFill>
              </a:rPr>
              <a:t>risk stratified. We suggest the term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“Lung attack”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45" y="137201"/>
            <a:ext cx="1806098" cy="177963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65843" y="188640"/>
            <a:ext cx="1153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COPD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21627" y="1988840"/>
            <a:ext cx="2186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Lung inflammation</a:t>
            </a:r>
            <a:endParaRPr lang="en-US" sz="2000" b="1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462794" y="2430180"/>
            <a:ext cx="0" cy="78279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arrotondato 6"/>
          <p:cNvSpPr/>
          <p:nvPr/>
        </p:nvSpPr>
        <p:spPr>
          <a:xfrm>
            <a:off x="2989579" y="3356992"/>
            <a:ext cx="2880320" cy="1368152"/>
          </a:xfrm>
          <a:prstGeom prst="roundRect">
            <a:avLst/>
          </a:prstGeom>
          <a:solidFill>
            <a:srgbClr val="FFCC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Systemic inflammation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TNF-α, IL-6, IL-8, IL-1β, CRP, serum amyloid A, ferritin and fibrinogen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501747" y="4878452"/>
            <a:ext cx="0" cy="78279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2737551" y="5896702"/>
            <a:ext cx="3528392" cy="90872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Cardiovascular diseases</a:t>
            </a:r>
            <a:endParaRPr lang="en-US" sz="2400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166043" y="2348880"/>
            <a:ext cx="1656184" cy="9674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Physical inactivity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6013915" y="3316342"/>
            <a:ext cx="1152128" cy="47269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6095467" y="3356992"/>
            <a:ext cx="1862664" cy="26642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arrotondato 14"/>
          <p:cNvSpPr/>
          <p:nvPr/>
        </p:nvSpPr>
        <p:spPr>
          <a:xfrm>
            <a:off x="107504" y="1916832"/>
            <a:ext cx="2300745" cy="151216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Shared risk factors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Environmental  factors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Smoke, aging, poor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health conditions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Genetic factors     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2555776" y="1700808"/>
            <a:ext cx="935965" cy="8640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621427" y="3501008"/>
            <a:ext cx="1224136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115616" y="3501008"/>
            <a:ext cx="1729947" cy="25922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833" b="21740"/>
          <a:stretch/>
        </p:blipFill>
        <p:spPr bwMode="auto">
          <a:xfrm>
            <a:off x="251520" y="1971675"/>
            <a:ext cx="8551839" cy="22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nettore 1 2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Connettore 1 3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0681" y="548680"/>
            <a:ext cx="783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Cardiovascular disease in COPD: mechanisms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63500" y="6381328"/>
            <a:ext cx="345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Maclay</a:t>
            </a:r>
            <a:r>
              <a:rPr lang="it-IT" dirty="0" smtClean="0">
                <a:solidFill>
                  <a:schemeClr val="bg1"/>
                </a:solidFill>
              </a:rPr>
              <a:t> JD, Mac </a:t>
            </a:r>
            <a:r>
              <a:rPr lang="it-IT" dirty="0" err="1" smtClean="0">
                <a:solidFill>
                  <a:schemeClr val="bg1"/>
                </a:solidFill>
              </a:rPr>
              <a:t>Nee</a:t>
            </a:r>
            <a:r>
              <a:rPr lang="it-IT" dirty="0" smtClean="0">
                <a:solidFill>
                  <a:schemeClr val="bg1"/>
                </a:solidFill>
              </a:rPr>
              <a:t> W. </a:t>
            </a:r>
            <a:r>
              <a:rPr lang="it-IT" dirty="0" err="1" smtClean="0">
                <a:solidFill>
                  <a:schemeClr val="bg1"/>
                </a:solidFill>
              </a:rPr>
              <a:t>Chest</a:t>
            </a:r>
            <a:r>
              <a:rPr lang="it-IT" dirty="0" smtClean="0">
                <a:solidFill>
                  <a:schemeClr val="bg1"/>
                </a:solidFill>
              </a:rPr>
              <a:t> 2012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4000" y="5301208"/>
            <a:ext cx="847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MMP = </a:t>
            </a:r>
            <a:r>
              <a:rPr lang="it-IT" sz="1600" dirty="0" err="1" smtClean="0">
                <a:solidFill>
                  <a:schemeClr val="bg1"/>
                </a:solidFill>
              </a:rPr>
              <a:t>matrix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metalloproteinase</a:t>
            </a:r>
            <a:r>
              <a:rPr lang="it-IT" sz="1600" dirty="0" smtClean="0">
                <a:solidFill>
                  <a:schemeClr val="bg1"/>
                </a:solidFill>
              </a:rPr>
              <a:t>; PARC/CCL-18 = </a:t>
            </a:r>
            <a:r>
              <a:rPr lang="it-IT" sz="1600" dirty="0" err="1" smtClean="0">
                <a:solidFill>
                  <a:schemeClr val="bg1"/>
                </a:solidFill>
              </a:rPr>
              <a:t>pulmonary</a:t>
            </a:r>
            <a:r>
              <a:rPr lang="it-IT" sz="1600" dirty="0" smtClean="0">
                <a:solidFill>
                  <a:schemeClr val="bg1"/>
                </a:solidFill>
              </a:rPr>
              <a:t> and </a:t>
            </a:r>
            <a:r>
              <a:rPr lang="it-IT" sz="1600" dirty="0" err="1" smtClean="0">
                <a:solidFill>
                  <a:schemeClr val="bg1"/>
                </a:solidFill>
              </a:rPr>
              <a:t>activation-regulated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chemokine</a:t>
            </a:r>
            <a:r>
              <a:rPr lang="it-IT" sz="1600" dirty="0" smtClean="0">
                <a:solidFill>
                  <a:schemeClr val="bg1"/>
                </a:solidFill>
              </a:rPr>
              <a:t> CC </a:t>
            </a:r>
            <a:r>
              <a:rPr lang="it-IT" sz="1600" dirty="0" err="1" smtClean="0">
                <a:solidFill>
                  <a:schemeClr val="bg1"/>
                </a:solidFill>
              </a:rPr>
              <a:t>chemokine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ligand</a:t>
            </a:r>
            <a:r>
              <a:rPr lang="it-IT" sz="1600" dirty="0" smtClean="0">
                <a:solidFill>
                  <a:schemeClr val="bg1"/>
                </a:solidFill>
              </a:rPr>
              <a:t> 18; PSGL = P-</a:t>
            </a:r>
            <a:r>
              <a:rPr lang="it-IT" sz="1600" dirty="0" err="1" smtClean="0">
                <a:solidFill>
                  <a:schemeClr val="bg1"/>
                </a:solidFill>
              </a:rPr>
              <a:t>selectin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glycoprotein</a:t>
            </a:r>
            <a:r>
              <a:rPr lang="it-IT" sz="1600" dirty="0" smtClean="0">
                <a:solidFill>
                  <a:schemeClr val="bg1"/>
                </a:solidFill>
              </a:rPr>
              <a:t> legand-1; SIRT-1: </a:t>
            </a:r>
            <a:r>
              <a:rPr lang="it-IT" sz="1600" dirty="0" err="1" smtClean="0">
                <a:solidFill>
                  <a:schemeClr val="bg1"/>
                </a:solidFill>
              </a:rPr>
              <a:t>sirtuin</a:t>
            </a:r>
            <a:r>
              <a:rPr lang="it-IT" sz="1600" dirty="0" smtClean="0">
                <a:solidFill>
                  <a:schemeClr val="bg1"/>
                </a:solidFill>
              </a:rPr>
              <a:t> 1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http://www.mordialloccluster.vic.edu.au/images/jpgs/Human_Bo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00313"/>
            <a:ext cx="2039937" cy="40719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611560" y="188913"/>
            <a:ext cx="722672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FFFF00"/>
                </a:solidFill>
                <a:latin typeface="+mj-lt"/>
              </a:rPr>
              <a:t>BPCO </a:t>
            </a:r>
            <a:r>
              <a:rPr lang="it-IT" altLang="it-IT" sz="3200" b="1" dirty="0" smtClean="0">
                <a:solidFill>
                  <a:srgbClr val="FFFF00"/>
                </a:solidFill>
                <a:latin typeface="+mj-lt"/>
              </a:rPr>
              <a:t>ed infiammazione sistemica: potenziali meccanismi</a:t>
            </a:r>
            <a:endParaRPr lang="it-IT" altLang="it-IT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Connettore 1 5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37112"/>
            <a:ext cx="1806098" cy="177963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1628800"/>
            <a:ext cx="6696744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it-IT" altLang="it-IT" dirty="0">
                <a:solidFill>
                  <a:schemeClr val="bg1"/>
                </a:solidFill>
                <a:latin typeface="+mn-lt"/>
              </a:rPr>
              <a:t>Il fumo di sigaretta agisce di per sé come un agente infiammatorio sistemico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it-IT" altLang="it-IT" dirty="0">
                <a:solidFill>
                  <a:schemeClr val="bg1"/>
                </a:solidFill>
                <a:latin typeface="+mn-lt"/>
              </a:rPr>
              <a:t>L’infiammazione polmonare “gocciola” (</a:t>
            </a:r>
            <a:r>
              <a:rPr lang="it-IT" altLang="it-IT" b="1" dirty="0" err="1">
                <a:solidFill>
                  <a:schemeClr val="bg1"/>
                </a:solidFill>
                <a:latin typeface="+mn-lt"/>
              </a:rPr>
              <a:t>spills</a:t>
            </a:r>
            <a:r>
              <a:rPr lang="it-IT" altLang="it-IT" b="1" dirty="0">
                <a:solidFill>
                  <a:schemeClr val="bg1"/>
                </a:solidFill>
                <a:latin typeface="+mn-lt"/>
              </a:rPr>
              <a:t> over)</a:t>
            </a:r>
            <a:r>
              <a:rPr lang="it-IT" altLang="it-IT" dirty="0">
                <a:solidFill>
                  <a:schemeClr val="bg1"/>
                </a:solidFill>
                <a:latin typeface="+mn-lt"/>
              </a:rPr>
              <a:t> nel circolo sistemico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it-IT" altLang="it-IT" dirty="0">
                <a:solidFill>
                  <a:schemeClr val="bg1"/>
                </a:solidFill>
                <a:latin typeface="+mn-lt"/>
              </a:rPr>
              <a:t>Attivazione dei leucociti o dei loro precursori circolanti nel sangue periferico durante il loro transito attraverso il letto circolatorio polmonare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it-IT" altLang="it-IT" dirty="0">
                <a:solidFill>
                  <a:schemeClr val="bg1"/>
                </a:solidFill>
                <a:latin typeface="+mn-lt"/>
              </a:rPr>
              <a:t>Marcata alterazione dell’equilibrio tra agenti ossidanti /anti-ossidanti</a:t>
            </a:r>
          </a:p>
        </p:txBody>
      </p:sp>
      <p:sp>
        <p:nvSpPr>
          <p:cNvPr id="2" name="Freccia circolare a destra 1"/>
          <p:cNvSpPr/>
          <p:nvPr/>
        </p:nvSpPr>
        <p:spPr>
          <a:xfrm rot="16200000">
            <a:off x="3773013" y="3134069"/>
            <a:ext cx="1044524" cy="6314089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0850" y="391886"/>
            <a:ext cx="8180387" cy="5796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6433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r="19744"/>
          <a:stretch>
            <a:fillRect/>
          </a:stretch>
        </p:blipFill>
        <p:spPr>
          <a:xfrm>
            <a:off x="665467" y="546328"/>
            <a:ext cx="3741120" cy="1537306"/>
          </a:xfrm>
        </p:spPr>
      </p:pic>
      <p:pic>
        <p:nvPicPr>
          <p:cNvPr id="1464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983" y="1430839"/>
            <a:ext cx="7446598" cy="4625652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8684"/>
          <a:stretch>
            <a:fillRect/>
          </a:stretch>
        </p:blipFill>
        <p:spPr bwMode="auto">
          <a:xfrm>
            <a:off x="7944788" y="546327"/>
            <a:ext cx="563485" cy="164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3367" y="2206168"/>
            <a:ext cx="7523163" cy="23522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 eaLnBrk="0" hangingPunct="0">
              <a:defRPr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Arial" pitchFamily="34" charset="0"/>
              </a:rPr>
              <a:t>COPD and </a:t>
            </a:r>
            <a:r>
              <a:rPr lang="en-US" sz="2400" dirty="0" err="1">
                <a:solidFill>
                  <a:schemeClr val="lt1"/>
                </a:solidFill>
                <a:latin typeface="Calibri" panose="020F0502020204030204" pitchFamily="34" charset="0"/>
                <a:cs typeface="Arial" pitchFamily="34" charset="0"/>
              </a:rPr>
              <a:t>comorbidities</a:t>
            </a: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Arial" pitchFamily="34" charset="0"/>
              </a:rPr>
              <a:t> are the results of a systemic “spill-over” of the inflammatory and reparatory events occurring in the lungs of patients with COPD, with the disease remaining at the centre of the disease</a:t>
            </a:r>
          </a:p>
        </p:txBody>
      </p:sp>
    </p:spTree>
    <p:extLst>
      <p:ext uri="{BB962C8B-B14F-4D97-AF65-F5344CB8AC3E}">
        <p14:creationId xmlns:p14="http://schemas.microsoft.com/office/powerpoint/2010/main" val="1606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07375" cy="1655763"/>
          </a:xfrm>
        </p:spPr>
      </p:pic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20900"/>
            <a:ext cx="56165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73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997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107950" y="2708275"/>
            <a:ext cx="8990013" cy="30813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it-IT" sz="2800">
                <a:latin typeface="Arial" charset="0"/>
              </a:rPr>
              <a:t>Inflammation appears to play a central role in the pathogenesis of COPD and other conditions that are increasingly being recognized as systemic inflammatory disease.</a:t>
            </a:r>
          </a:p>
          <a:p>
            <a:r>
              <a:rPr lang="en-US" altLang="it-IT" sz="2800">
                <a:latin typeface="Arial" charset="0"/>
              </a:rPr>
              <a:t>The pulmonary manifestations of COPD are one more form of expression of a “systemic” inflammatory state with multiple organ compromise</a:t>
            </a:r>
          </a:p>
        </p:txBody>
      </p:sp>
    </p:spTree>
    <p:extLst>
      <p:ext uri="{BB962C8B-B14F-4D97-AF65-F5344CB8AC3E}">
        <p14:creationId xmlns:p14="http://schemas.microsoft.com/office/powerpoint/2010/main" val="38798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0821"/>
            <a:ext cx="8424712" cy="37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nettore 1 2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Connettore 1 3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69261" y="6381328"/>
            <a:ext cx="25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Ford ES, et al. </a:t>
            </a:r>
            <a:r>
              <a:rPr lang="it-IT" dirty="0" err="1" smtClean="0">
                <a:solidFill>
                  <a:schemeClr val="bg1"/>
                </a:solidFill>
              </a:rPr>
              <a:t>Chest</a:t>
            </a:r>
            <a:r>
              <a:rPr lang="it-IT" dirty="0" smtClean="0">
                <a:solidFill>
                  <a:schemeClr val="bg1"/>
                </a:solidFill>
              </a:rPr>
              <a:t> 2015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4000" y="26609"/>
            <a:ext cx="84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Total and State-</a:t>
            </a:r>
            <a:r>
              <a:rPr lang="en-US" sz="2400" b="1" dirty="0" err="1" smtClean="0">
                <a:solidFill>
                  <a:srgbClr val="FFFF00"/>
                </a:solidFill>
              </a:rPr>
              <a:t>Specifi</a:t>
            </a:r>
            <a:r>
              <a:rPr lang="en-US" sz="2400" b="1" dirty="0" smtClean="0">
                <a:solidFill>
                  <a:srgbClr val="FFFF00"/>
                </a:solidFill>
              </a:rPr>
              <a:t> c Medical and Absenteeism  Costs of COPD Among Adults Aged  18 Years in the United States for 2010 and Projections Through 2020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2411760" y="4293096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411760" y="4509120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411760" y="5733256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139952" y="1772816"/>
            <a:ext cx="460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          COPD                    no COPD               P </a:t>
            </a:r>
            <a:r>
              <a:rPr lang="it-IT" b="1" dirty="0" err="1" smtClean="0">
                <a:solidFill>
                  <a:schemeClr val="bg1"/>
                </a:solidFill>
              </a:rPr>
              <a:t>value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24000" y="1803588"/>
            <a:ext cx="8496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it-IT" altLang="it-IT" sz="2400" dirty="0" smtClean="0">
                <a:solidFill>
                  <a:srgbClr val="FFFFFF"/>
                </a:solidFill>
                <a:latin typeface="+mn-lt"/>
              </a:rPr>
              <a:t>La BPCO è una condizione patologica comunemente </a:t>
            </a:r>
          </a:p>
          <a:p>
            <a:pPr algn="just" eaLnBrk="1" hangingPunct="1"/>
            <a:r>
              <a:rPr lang="it-IT" altLang="it-IT" sz="2400" dirty="0" smtClean="0">
                <a:solidFill>
                  <a:srgbClr val="FFFFFF"/>
                </a:solidFill>
                <a:latin typeface="+mn-lt"/>
              </a:rPr>
              <a:t>meno trattata rispetto a patologie meno sintomatiche e meno ingravescenti quali ipertensione ipercolesterolemia, nonostante l</a:t>
            </a:r>
            <a:r>
              <a:rPr lang="it-IT" altLang="en-US" sz="2400" dirty="0" smtClean="0">
                <a:solidFill>
                  <a:srgbClr val="FFFFFF"/>
                </a:solidFill>
                <a:latin typeface="+mn-lt"/>
              </a:rPr>
              <a:t>’</a:t>
            </a:r>
            <a:r>
              <a:rPr lang="it-IT" altLang="it-IT" sz="2400" dirty="0" smtClean="0">
                <a:solidFill>
                  <a:srgbClr val="FFFFFF"/>
                </a:solidFill>
                <a:latin typeface="+mn-lt"/>
              </a:rPr>
              <a:t>aumento di farmaci efficaci per la BPCO</a:t>
            </a:r>
          </a:p>
          <a:p>
            <a:pPr algn="just" eaLnBrk="1" hangingPunct="1"/>
            <a:endParaRPr lang="it-IT" altLang="it-IT" sz="2400" dirty="0" smtClean="0">
              <a:solidFill>
                <a:srgbClr val="FFFFFF"/>
              </a:solidFill>
              <a:latin typeface="+mn-lt"/>
            </a:endParaRPr>
          </a:p>
          <a:p>
            <a:pPr algn="just" eaLnBrk="1" hangingPunct="1"/>
            <a:r>
              <a:rPr lang="it-IT" altLang="it-IT" sz="2400" dirty="0" smtClean="0">
                <a:solidFill>
                  <a:srgbClr val="FFFFFF"/>
                </a:solidFill>
                <a:latin typeface="+mn-lt"/>
              </a:rPr>
              <a:t>I pazienti BPCO controllano con maggiore frequenza la pressione arteriosa o la colesterolemia  che non il </a:t>
            </a:r>
            <a:r>
              <a:rPr lang="it-IT" altLang="it-IT" sz="2400" dirty="0" err="1" smtClean="0">
                <a:solidFill>
                  <a:srgbClr val="FFFFFF"/>
                </a:solidFill>
                <a:latin typeface="+mn-lt"/>
              </a:rPr>
              <a:t>VEMs</a:t>
            </a:r>
            <a:r>
              <a:rPr lang="it-IT" altLang="it-IT" sz="2400" dirty="0" smtClean="0">
                <a:solidFill>
                  <a:srgbClr val="FFFFFF"/>
                </a:solidFill>
                <a:latin typeface="+mn-lt"/>
              </a:rPr>
              <a:t>, e questo non sorprende grazie alle campagne educazionali rivolte al pubblico a favore della  ipertensione e della ipercolesterolemia</a:t>
            </a:r>
            <a:endParaRPr lang="en-US" alt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31540" y="6330806"/>
            <a:ext cx="3060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err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</a:t>
            </a:r>
            <a:r>
              <a:rPr lang="it-IT" altLang="it-IT" sz="16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 </a:t>
            </a:r>
            <a:r>
              <a:rPr lang="it-IT" altLang="it-IT" sz="1600" dirty="0" err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</a:t>
            </a:r>
            <a:r>
              <a:rPr lang="it-IT" altLang="it-IT" sz="16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16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2009; 122 348-355</a:t>
            </a:r>
            <a:endParaRPr lang="it-IT" altLang="it-IT" sz="16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26064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Comorbidities, patient knowledge, and disease management in a national sample of patients with COPD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31"/>
          <p:cNvSpPr txBox="1">
            <a:spLocks noChangeArrowheads="1"/>
          </p:cNvSpPr>
          <p:nvPr/>
        </p:nvSpPr>
        <p:spPr bwMode="auto">
          <a:xfrm>
            <a:off x="214313" y="462383"/>
            <a:ext cx="8715375" cy="6623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"/>
              </a:spcBef>
            </a:pPr>
            <a:r>
              <a:rPr lang="en-US" altLang="it-IT" sz="3200" b="1" dirty="0" smtClean="0">
                <a:solidFill>
                  <a:srgbClr val="FFFF00"/>
                </a:solidFill>
                <a:latin typeface="+mj-lt"/>
              </a:rPr>
              <a:t>Lung attacks </a:t>
            </a:r>
            <a:r>
              <a:rPr lang="it-IT" altLang="it-IT" sz="3200" b="1" dirty="0" smtClean="0">
                <a:solidFill>
                  <a:srgbClr val="FFFF00"/>
                </a:solidFill>
                <a:latin typeface="+mj-lt"/>
              </a:rPr>
              <a:t>e </a:t>
            </a:r>
            <a:r>
              <a:rPr lang="it-IT" altLang="it-IT" sz="3200" b="1" dirty="0">
                <a:solidFill>
                  <a:srgbClr val="FFFF00"/>
                </a:solidFill>
                <a:latin typeface="+mj-lt"/>
              </a:rPr>
              <a:t>malattie cardiovascolari:</a:t>
            </a:r>
          </a:p>
        </p:txBody>
      </p:sp>
      <p:sp>
        <p:nvSpPr>
          <p:cNvPr id="44035" name="Text Box 1033"/>
          <p:cNvSpPr txBox="1">
            <a:spLocks noChangeArrowheads="1"/>
          </p:cNvSpPr>
          <p:nvPr/>
        </p:nvSpPr>
        <p:spPr bwMode="auto">
          <a:xfrm>
            <a:off x="323528" y="1808466"/>
            <a:ext cx="845820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	- BPCO e </a:t>
            </a:r>
            <a:r>
              <a:rPr lang="it-IT" altLang="it-IT" sz="2800" b="1" dirty="0" smtClean="0">
                <a:solidFill>
                  <a:schemeClr val="bg1"/>
                </a:solidFill>
                <a:latin typeface="+mn-lt"/>
              </a:rPr>
              <a:t>aritmie</a:t>
            </a:r>
            <a:endParaRPr lang="it-IT" altLang="it-IT" sz="2800" b="1" dirty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ct val="20000"/>
              </a:spcBef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			</a:t>
            </a:r>
          </a:p>
          <a:p>
            <a:pPr algn="just">
              <a:spcBef>
                <a:spcPct val="20000"/>
              </a:spcBef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			</a:t>
            </a:r>
          </a:p>
          <a:p>
            <a:pPr algn="just">
              <a:spcBef>
                <a:spcPct val="20000"/>
              </a:spcBef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	- BPCO e </a:t>
            </a:r>
            <a:r>
              <a:rPr lang="it-IT" altLang="it-IT" sz="2800" b="1" dirty="0" smtClean="0">
                <a:solidFill>
                  <a:schemeClr val="bg1"/>
                </a:solidFill>
                <a:latin typeface="+mn-lt"/>
              </a:rPr>
              <a:t>cardiopatia ischemica</a:t>
            </a:r>
            <a:endParaRPr lang="it-IT" altLang="it-IT" sz="2800" b="1" dirty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ct val="20000"/>
              </a:spcBef>
            </a:pPr>
            <a:endParaRPr lang="it-IT" altLang="it-IT" sz="2800" b="1" dirty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ct val="20000"/>
              </a:spcBef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			</a:t>
            </a:r>
          </a:p>
          <a:p>
            <a:pPr algn="just">
              <a:spcBef>
                <a:spcPct val="20000"/>
              </a:spcBef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	- BPCO e scompenso cardiaco</a:t>
            </a:r>
          </a:p>
          <a:p>
            <a:pPr algn="just">
              <a:spcBef>
                <a:spcPct val="20000"/>
              </a:spcBef>
            </a:pPr>
            <a:r>
              <a:rPr lang="it-IT" altLang="it-IT" b="1" i="1" dirty="0">
                <a:latin typeface="Arial" charset="0"/>
              </a:rPr>
              <a:t>		 	</a:t>
            </a:r>
            <a:endParaRPr lang="it-IT" altLang="it-IT" sz="1800" b="1" i="1" dirty="0">
              <a:latin typeface="Arial" charset="0"/>
            </a:endParaRPr>
          </a:p>
        </p:txBody>
      </p:sp>
      <p:sp>
        <p:nvSpPr>
          <p:cNvPr id="4" name="Connettore 1 3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Connettore 1 4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430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324000" y="1844824"/>
            <a:ext cx="8496000" cy="252376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7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9973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it-IT" sz="2800" dirty="0">
                <a:solidFill>
                  <a:schemeClr val="bg1"/>
                </a:solidFill>
              </a:rPr>
              <a:t>Lung function is inversely associated with the occurrence of ventricular arrhythmia. The increased incidence of myocardial infarction and death associated with arrhythmia was mainly limited to men with a low FEV1 % pred. or FEV1/FVC.</a:t>
            </a:r>
          </a:p>
          <a:p>
            <a:pPr algn="l"/>
            <a:endParaRPr lang="en-US" altLang="it-IT" b="1" dirty="0"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293889" y="6381328"/>
            <a:ext cx="1540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Circulation</a:t>
            </a:r>
            <a:r>
              <a:rPr lang="it-IT" sz="1600" dirty="0" smtClean="0">
                <a:solidFill>
                  <a:schemeClr val="bg1"/>
                </a:solidFill>
              </a:rPr>
              <a:t> 2001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1749" y="314653"/>
            <a:ext cx="8508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</a:rPr>
              <a:t>Occurrence and prognostic significance of ventricular arrhythmia is related to pulmonary function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9218" name="Picture 2" descr="malmo.jpg (640×38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"/>
          <a:stretch/>
        </p:blipFill>
        <p:spPr bwMode="auto">
          <a:xfrm>
            <a:off x="4644008" y="3657599"/>
            <a:ext cx="4103984" cy="23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37722" y="476672"/>
            <a:ext cx="479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Definition of exacerbations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4000" y="2290227"/>
            <a:ext cx="8496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An event in the natural course of the disease </a:t>
            </a:r>
            <a:r>
              <a:rPr lang="en-US" sz="2800" dirty="0" smtClean="0">
                <a:solidFill>
                  <a:schemeClr val="bg1"/>
                </a:solidFill>
              </a:rPr>
              <a:t>characterized </a:t>
            </a:r>
            <a:r>
              <a:rPr lang="en-US" sz="2800" dirty="0">
                <a:solidFill>
                  <a:schemeClr val="bg1"/>
                </a:solidFill>
              </a:rPr>
              <a:t>by a change in the patient’s baseline </a:t>
            </a:r>
            <a:r>
              <a:rPr lang="en-US" sz="2800" dirty="0" smtClean="0">
                <a:solidFill>
                  <a:schemeClr val="bg1"/>
                </a:solidFill>
              </a:rPr>
              <a:t>dyspnea</a:t>
            </a:r>
            <a:r>
              <a:rPr lang="en-US" sz="2800" dirty="0">
                <a:solidFill>
                  <a:schemeClr val="bg1"/>
                </a:solidFill>
              </a:rPr>
              <a:t>, cough, and/or sputum that is beyond normal day-to-day variations, is acute in onset, and may warrant a change in regular medication in a patient with underlying COPD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WHO/GOLD Document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333138"/>
            <a:ext cx="8496000" cy="3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311749" y="2714625"/>
            <a:ext cx="8522818" cy="156966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NZ" altLang="it-IT" sz="3200" dirty="0" smtClean="0">
                <a:solidFill>
                  <a:srgbClr val="FF0000"/>
                </a:solidFill>
                <a:latin typeface="+mn-lt"/>
              </a:rPr>
              <a:t>We suggest that lung function should be considered when assessing the prognostic significance of ventricular </a:t>
            </a:r>
            <a:r>
              <a:rPr lang="en-NZ" altLang="it-IT" sz="3200" dirty="0" err="1" smtClean="0">
                <a:solidFill>
                  <a:srgbClr val="FF0000"/>
                </a:solidFill>
                <a:latin typeface="+mn-lt"/>
              </a:rPr>
              <a:t>arrythmia</a:t>
            </a:r>
            <a:r>
              <a:rPr lang="en-NZ" altLang="it-IT" sz="3200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NZ" altLang="it-IT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Connettore 1 6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1749" y="314653"/>
            <a:ext cx="8508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</a:rPr>
              <a:t>Occurrence and prognostic significance of ventricular arrhythmia is related to pulmonary function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93889" y="6381328"/>
            <a:ext cx="1540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Circulation</a:t>
            </a:r>
            <a:r>
              <a:rPr lang="it-IT" sz="1600" dirty="0" smtClean="0">
                <a:solidFill>
                  <a:schemeClr val="bg1"/>
                </a:solidFill>
              </a:rPr>
              <a:t> 2001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4000" y="260648"/>
            <a:ext cx="84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Riacutizzazione di BPCO o </a:t>
            </a:r>
            <a:r>
              <a:rPr lang="it-IT" sz="32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lung</a:t>
            </a: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attack</a:t>
            </a: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 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Aumentato rischio di aritmie cardiache</a:t>
            </a:r>
            <a:endParaRPr lang="it-IT" sz="3200" b="1" dirty="0">
              <a:solidFill>
                <a:srgbClr val="FFFF00"/>
              </a:solidFill>
              <a:latin typeface="Calibri" panose="020F0502020204030204" pitchFamily="34" charset="0"/>
              <a:ea typeface="Microsoft YaHei" pitchFamily="2"/>
              <a:cs typeface="Microsoft YaHei" pitchFamily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4001" y="1556792"/>
            <a:ext cx="856847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bg1"/>
                </a:solidFill>
              </a:rPr>
              <a:t>Razionale: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Relazione complessa tra cuore e polmone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Le riacutizzazioni di BPCO possono verificarsi in assenza di un fattore precipitante riconosciuto e possono avere complicanze sistemiche. Le aritmie non-conosciute possono essere peggiorate da una riacutizzazione di BPCO.</a:t>
            </a:r>
          </a:p>
          <a:p>
            <a:pPr marL="342900" indent="-342900" algn="just">
              <a:buFontTx/>
              <a:buChar char="-"/>
            </a:pPr>
            <a:endParaRPr lang="it-IT" sz="2400" dirty="0">
              <a:solidFill>
                <a:schemeClr val="bg1"/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bg1"/>
                </a:solidFill>
              </a:rPr>
              <a:t>Obiettivo: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analizzare il rapporto tra riacutizzazioni di BPCO e aritmie cardiache sottoponendo i pazienti a ECG sia nella fase acuta che durante la fase stabile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72101" y="6381328"/>
            <a:ext cx="364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Bhatt</a:t>
            </a:r>
            <a:r>
              <a:rPr lang="it-IT" sz="1600" dirty="0" smtClean="0">
                <a:solidFill>
                  <a:schemeClr val="bg1"/>
                </a:solidFill>
              </a:rPr>
              <a:t> SP, et al. </a:t>
            </a:r>
            <a:r>
              <a:rPr lang="it-IT" sz="1600" dirty="0" err="1" smtClean="0">
                <a:solidFill>
                  <a:schemeClr val="bg1"/>
                </a:solidFill>
              </a:rPr>
              <a:t>Respiratory</a:t>
            </a:r>
            <a:r>
              <a:rPr lang="it-IT" sz="1600" dirty="0" smtClean="0">
                <a:solidFill>
                  <a:schemeClr val="bg1"/>
                </a:solidFill>
              </a:rPr>
              <a:t> Medicine 2012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4000" y="260648"/>
            <a:ext cx="84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Riacutizzazione di BPCO o </a:t>
            </a:r>
            <a:r>
              <a:rPr lang="it-IT" sz="32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lung</a:t>
            </a: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attack</a:t>
            </a: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 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Microsoft YaHei" pitchFamily="2"/>
                <a:cs typeface="Microsoft YaHei" pitchFamily="2"/>
              </a:rPr>
              <a:t>Aumentato rischio di aritmie cardiache</a:t>
            </a:r>
            <a:endParaRPr lang="it-IT" sz="3200" b="1" dirty="0">
              <a:solidFill>
                <a:srgbClr val="FFFF00"/>
              </a:solidFill>
              <a:latin typeface="Calibri" panose="020F0502020204030204" pitchFamily="34" charset="0"/>
              <a:ea typeface="Microsoft YaHei" pitchFamily="2"/>
              <a:cs typeface="Microsoft YaHei" pitchFamily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4001" y="1556792"/>
            <a:ext cx="8568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Inclusi pazienti BPCO con conferma spirometrica</a:t>
            </a:r>
          </a:p>
          <a:p>
            <a:pPr marL="342900" indent="-342900" algn="just">
              <a:buFontTx/>
              <a:buChar char="-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Esclusi pazienti noti per FA, scompenso cardiaco, patologie coronariche, insufficienza renale, neoplasie, polmoniti, altre patologie respiratorie.</a:t>
            </a:r>
          </a:p>
          <a:p>
            <a:pPr marL="342900" indent="-342900" algn="just">
              <a:buFontTx/>
              <a:buChar char="-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Esclusi pazienti che assumono farmaci che prolungano l’intervallo QT, come anti-aritmici, antibiotici, farmaci psichiatrici </a:t>
            </a:r>
          </a:p>
          <a:p>
            <a:pPr marL="342900" indent="-342900" algn="just">
              <a:buFontTx/>
              <a:buChar char="-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it-IT" sz="2400" dirty="0" err="1" smtClean="0">
                <a:solidFill>
                  <a:schemeClr val="bg1"/>
                </a:solidFill>
              </a:rPr>
              <a:t>Ecg</a:t>
            </a:r>
            <a:r>
              <a:rPr lang="it-IT" sz="2400" dirty="0" smtClean="0">
                <a:solidFill>
                  <a:schemeClr val="bg1"/>
                </a:solidFill>
              </a:rPr>
              <a:t> al momento del ricovero confrontato con un</a:t>
            </a:r>
          </a:p>
          <a:p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   precedente eseguito in condizioni di stabilità nei 12</a:t>
            </a:r>
          </a:p>
          <a:p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   mesi precedenti.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72101" y="6381328"/>
            <a:ext cx="364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Bhatt</a:t>
            </a:r>
            <a:r>
              <a:rPr lang="it-IT" sz="1600" dirty="0" smtClean="0">
                <a:solidFill>
                  <a:schemeClr val="bg1"/>
                </a:solidFill>
              </a:rPr>
              <a:t> SP, et al. </a:t>
            </a:r>
            <a:r>
              <a:rPr lang="it-IT" sz="1600" dirty="0" err="1" smtClean="0">
                <a:solidFill>
                  <a:schemeClr val="bg1"/>
                </a:solidFill>
              </a:rPr>
              <a:t>Respiratory</a:t>
            </a:r>
            <a:r>
              <a:rPr lang="it-IT" sz="1600" dirty="0" smtClean="0">
                <a:solidFill>
                  <a:schemeClr val="bg1"/>
                </a:solidFill>
              </a:rPr>
              <a:t> Medicine 2012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4000" y="260648"/>
            <a:ext cx="84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Riacutizzazione di BPCO o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lung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attack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 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Aumentato rischio di aritmie cardiache</a:t>
            </a:r>
            <a:endParaRPr lang="it-IT" sz="3200" b="1" dirty="0">
              <a:solidFill>
                <a:srgbClr val="FFFF00"/>
              </a:solidFill>
              <a:latin typeface="+mj-lt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484784"/>
            <a:ext cx="8542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bg1"/>
                </a:solidFill>
              </a:rPr>
              <a:t>Risultati</a:t>
            </a: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- Aumentata dispersione dell’onda P all’ECG durante la fase acuta in tutti i pazienti, fattore che indica una non omogenea </a:t>
            </a:r>
            <a:r>
              <a:rPr lang="it-IT" sz="2400" dirty="0" err="1" smtClean="0">
                <a:solidFill>
                  <a:schemeClr val="bg1"/>
                </a:solidFill>
              </a:rPr>
              <a:t>ripolarizzazione</a:t>
            </a:r>
            <a:r>
              <a:rPr lang="it-IT" sz="2400" dirty="0" smtClean="0">
                <a:solidFill>
                  <a:schemeClr val="bg1"/>
                </a:solidFill>
              </a:rPr>
              <a:t> atriale con aumento del rischio di aritmie </a:t>
            </a:r>
            <a:r>
              <a:rPr lang="it-IT" sz="2400" dirty="0" err="1" smtClean="0">
                <a:solidFill>
                  <a:schemeClr val="bg1"/>
                </a:solidFill>
              </a:rPr>
              <a:t>sopraventricolari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Nei pazienti frequenti </a:t>
            </a:r>
            <a:r>
              <a:rPr lang="it-IT" sz="2400" dirty="0" err="1" smtClean="0">
                <a:solidFill>
                  <a:schemeClr val="bg1"/>
                </a:solidFill>
              </a:rPr>
              <a:t>riacutizzatori</a:t>
            </a:r>
            <a:r>
              <a:rPr lang="it-IT" sz="2400" dirty="0" smtClean="0">
                <a:solidFill>
                  <a:schemeClr val="bg1"/>
                </a:solidFill>
              </a:rPr>
              <a:t> la dispersione dell’onda P è osservabile non solo nella fase acuta ma anche in condizioni di stabilità.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172101" y="6381328"/>
            <a:ext cx="364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Bhatt</a:t>
            </a:r>
            <a:r>
              <a:rPr lang="it-IT" sz="1600" dirty="0" smtClean="0">
                <a:solidFill>
                  <a:schemeClr val="bg1"/>
                </a:solidFill>
              </a:rPr>
              <a:t> SP, et al. </a:t>
            </a:r>
            <a:r>
              <a:rPr lang="it-IT" sz="1600" dirty="0" err="1" smtClean="0">
                <a:solidFill>
                  <a:schemeClr val="bg1"/>
                </a:solidFill>
              </a:rPr>
              <a:t>Respiratory</a:t>
            </a:r>
            <a:r>
              <a:rPr lang="it-IT" sz="1600" dirty="0" smtClean="0">
                <a:solidFill>
                  <a:schemeClr val="bg1"/>
                </a:solidFill>
              </a:rPr>
              <a:t> Medicine 2012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4000" y="260648"/>
            <a:ext cx="84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Riacutizzazione di BPCO o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lung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attack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 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Aumentato rischio di aritmie cardiache</a:t>
            </a:r>
            <a:endParaRPr lang="it-IT" sz="3200" b="1" dirty="0">
              <a:solidFill>
                <a:srgbClr val="FFFF00"/>
              </a:solidFill>
              <a:latin typeface="+mj-lt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484784"/>
            <a:ext cx="85422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bg1"/>
                </a:solidFill>
              </a:rPr>
              <a:t>Conclusioni</a:t>
            </a: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Le riacutizzazioni di BPCO sono eventi respiratori con possibili complicanze cardiache;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I frequenti </a:t>
            </a:r>
            <a:r>
              <a:rPr lang="it-IT" sz="2400" dirty="0" err="1" smtClean="0">
                <a:solidFill>
                  <a:schemeClr val="bg1"/>
                </a:solidFill>
              </a:rPr>
              <a:t>riacutizzatori</a:t>
            </a:r>
            <a:r>
              <a:rPr lang="it-IT" sz="2400" dirty="0" smtClean="0">
                <a:solidFill>
                  <a:schemeClr val="bg1"/>
                </a:solidFill>
              </a:rPr>
              <a:t> potrebbero rappresentare una tipologia di pazienti ad aumentato rischio di aritmie </a:t>
            </a:r>
            <a:r>
              <a:rPr lang="it-IT" sz="2400" dirty="0" err="1" smtClean="0">
                <a:solidFill>
                  <a:schemeClr val="bg1"/>
                </a:solidFill>
              </a:rPr>
              <a:t>sopraventricolari</a:t>
            </a:r>
            <a:r>
              <a:rPr lang="it-IT" sz="24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Le anomalie dell’onda P dell’ECG potrebbero a loro volta essere un fattore  predittivo di riacutizzazione.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72101" y="6381328"/>
            <a:ext cx="364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Bhatt</a:t>
            </a:r>
            <a:r>
              <a:rPr lang="it-IT" sz="1600" dirty="0" smtClean="0">
                <a:solidFill>
                  <a:schemeClr val="bg1"/>
                </a:solidFill>
              </a:rPr>
              <a:t> SP, et al. </a:t>
            </a:r>
            <a:r>
              <a:rPr lang="it-IT" sz="1600" dirty="0" err="1" smtClean="0">
                <a:solidFill>
                  <a:schemeClr val="bg1"/>
                </a:solidFill>
              </a:rPr>
              <a:t>Respiratory</a:t>
            </a:r>
            <a:r>
              <a:rPr lang="it-IT" sz="1600" dirty="0" smtClean="0">
                <a:solidFill>
                  <a:schemeClr val="bg1"/>
                </a:solidFill>
              </a:rPr>
              <a:t> Medicine 2012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4000" y="260648"/>
            <a:ext cx="84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Riacutizzazione di BPCO o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lung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attack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 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dirty="0" smtClean="0">
                <a:solidFill>
                  <a:srgbClr val="FFFF00"/>
                </a:solidFill>
                <a:latin typeface="+mj-lt"/>
                <a:ea typeface="Microsoft YaHei" pitchFamily="2"/>
                <a:cs typeface="Microsoft YaHei" pitchFamily="2"/>
              </a:rPr>
              <a:t>Aumentato rischio di aritmie cardiache</a:t>
            </a:r>
            <a:endParaRPr lang="it-IT" sz="3200" b="1" dirty="0">
              <a:solidFill>
                <a:srgbClr val="FFFF00"/>
              </a:solidFill>
              <a:latin typeface="+mj-lt"/>
              <a:ea typeface="Microsoft YaHei" pitchFamily="2"/>
              <a:cs typeface="Microsoft YaHei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72101" y="6381328"/>
            <a:ext cx="364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Bhatt</a:t>
            </a:r>
            <a:r>
              <a:rPr lang="it-IT" sz="1600" dirty="0" smtClean="0">
                <a:solidFill>
                  <a:schemeClr val="bg1"/>
                </a:solidFill>
              </a:rPr>
              <a:t> SP, et al. </a:t>
            </a:r>
            <a:r>
              <a:rPr lang="it-IT" sz="1600" dirty="0" err="1" smtClean="0">
                <a:solidFill>
                  <a:schemeClr val="bg1"/>
                </a:solidFill>
              </a:rPr>
              <a:t>Respiratory</a:t>
            </a:r>
            <a:r>
              <a:rPr lang="it-IT" sz="1600" dirty="0" smtClean="0">
                <a:solidFill>
                  <a:schemeClr val="bg1"/>
                </a:solidFill>
              </a:rPr>
              <a:t> Medicine 2012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r="3827"/>
          <a:stretch/>
        </p:blipFill>
        <p:spPr bwMode="auto">
          <a:xfrm>
            <a:off x="323528" y="1916832"/>
            <a:ext cx="4508397" cy="3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r="4562"/>
          <a:stretch/>
        </p:blipFill>
        <p:spPr bwMode="auto">
          <a:xfrm>
            <a:off x="5148064" y="1934699"/>
            <a:ext cx="3648371" cy="305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7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4000" y="260648"/>
            <a:ext cx="84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Riacutizzazione di BPCO o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lung attack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Rischio di infarto miocardico</a:t>
            </a:r>
            <a:endParaRPr lang="it-IT" sz="2800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201531" y="6372036"/>
            <a:ext cx="354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McAllister</a:t>
            </a:r>
            <a:r>
              <a:rPr lang="it-IT" dirty="0" smtClean="0">
                <a:solidFill>
                  <a:schemeClr val="bg1"/>
                </a:solidFill>
              </a:rPr>
              <a:t> DA, et al. </a:t>
            </a:r>
            <a:r>
              <a:rPr lang="it-IT" dirty="0" err="1" smtClean="0">
                <a:solidFill>
                  <a:schemeClr val="bg1"/>
                </a:solidFill>
              </a:rPr>
              <a:t>Eur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Resp</a:t>
            </a:r>
            <a:r>
              <a:rPr lang="it-IT" dirty="0" smtClean="0">
                <a:solidFill>
                  <a:schemeClr val="bg1"/>
                </a:solidFill>
              </a:rPr>
              <a:t> J 2012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4001" y="1628800"/>
            <a:ext cx="84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Diagnosis of myocardial infarction following hospitalization  for exacerbation of COPD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4001" y="3284984"/>
            <a:ext cx="84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Studio osservazionale sul rischio CV in pazienti ricoverati per riacutizzazione di BPCO (n = 242):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Aumento del livello plasmatico di </a:t>
            </a:r>
            <a:r>
              <a:rPr lang="it-IT" sz="2400" dirty="0" err="1" smtClean="0">
                <a:solidFill>
                  <a:schemeClr val="bg1"/>
                </a:solidFill>
              </a:rPr>
              <a:t>troponina</a:t>
            </a:r>
            <a:r>
              <a:rPr lang="it-IT" sz="2400" dirty="0" smtClean="0">
                <a:solidFill>
                  <a:schemeClr val="bg1"/>
                </a:solidFill>
              </a:rPr>
              <a:t> nel 10 % dei casi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Dolore toracico 51 %, di cui 26 % da sforzo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Frequenti alterazioni ECG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1 paziente su 12 risponde ai criteri di infarto del miocardio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4000" y="260648"/>
            <a:ext cx="84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Riacutizzazione di BPCO o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lung attack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?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icrosoft YaHei" pitchFamily="2"/>
              </a:rPr>
              <a:t>Rischio di infarto miocardico</a:t>
            </a:r>
            <a:endParaRPr lang="it-IT" sz="2800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Ovale 1"/>
          <p:cNvSpPr/>
          <p:nvPr/>
        </p:nvSpPr>
        <p:spPr>
          <a:xfrm>
            <a:off x="2411760" y="1700808"/>
            <a:ext cx="2880320" cy="2808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139952" y="1700808"/>
            <a:ext cx="2880320" cy="28083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275856" y="3212976"/>
            <a:ext cx="2880320" cy="28083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4000" y="2132856"/>
            <a:ext cx="169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Raised troponin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20583" y="2132856"/>
            <a:ext cx="118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Chest pain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724128" y="5651956"/>
            <a:ext cx="138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ECG changes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15816" y="2492896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4                7          56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3708321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7</a:t>
            </a:r>
            <a:r>
              <a:rPr lang="it-IT" sz="3200" b="1" dirty="0" smtClean="0">
                <a:solidFill>
                  <a:schemeClr val="bg1"/>
                </a:solidFill>
              </a:rPr>
              <a:t>              55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38984" y="33482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474609" y="471643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54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201531" y="6372036"/>
            <a:ext cx="354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McAllister</a:t>
            </a:r>
            <a:r>
              <a:rPr lang="it-IT" dirty="0" smtClean="0">
                <a:solidFill>
                  <a:schemeClr val="bg1"/>
                </a:solidFill>
              </a:rPr>
              <a:t> DA, et al. </a:t>
            </a:r>
            <a:r>
              <a:rPr lang="it-IT" dirty="0" err="1" smtClean="0">
                <a:solidFill>
                  <a:schemeClr val="bg1"/>
                </a:solidFill>
              </a:rPr>
              <a:t>Eur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Resp</a:t>
            </a:r>
            <a:r>
              <a:rPr lang="it-IT" dirty="0" smtClean="0">
                <a:solidFill>
                  <a:schemeClr val="bg1"/>
                </a:solidFill>
              </a:rPr>
              <a:t> J 2012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it-IT" sz="3200" b="1" dirty="0" smtClean="0">
                <a:solidFill>
                  <a:srgbClr val="FFFF00"/>
                </a:solidFill>
                <a:latin typeface="+mj-lt"/>
              </a:rPr>
              <a:t>Cardiac Infarction Injury Score</a:t>
            </a:r>
            <a:endParaRPr lang="en-US" altLang="it-IT" sz="32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909763" y="5592763"/>
            <a:ext cx="5510212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2139950" y="3795713"/>
            <a:ext cx="914400" cy="2144712"/>
            <a:chOff x="1348" y="2391"/>
            <a:chExt cx="576" cy="1351"/>
          </a:xfrm>
        </p:grpSpPr>
        <p:grpSp>
          <p:nvGrpSpPr>
            <p:cNvPr id="41021" name="Group 6"/>
            <p:cNvGrpSpPr>
              <a:grpSpLocks/>
            </p:cNvGrpSpPr>
            <p:nvPr/>
          </p:nvGrpSpPr>
          <p:grpSpPr bwMode="auto">
            <a:xfrm>
              <a:off x="1348" y="2391"/>
              <a:ext cx="576" cy="1132"/>
              <a:chOff x="1348" y="2391"/>
              <a:chExt cx="576" cy="1132"/>
            </a:xfrm>
          </p:grpSpPr>
          <p:sp>
            <p:nvSpPr>
              <p:cNvPr id="41024" name="Rectangle 7"/>
              <p:cNvSpPr>
                <a:spLocks noChangeArrowheads="1"/>
              </p:cNvSpPr>
              <p:nvPr/>
            </p:nvSpPr>
            <p:spPr bwMode="auto">
              <a:xfrm>
                <a:off x="1348" y="2745"/>
                <a:ext cx="576" cy="778"/>
              </a:xfrm>
              <a:prstGeom prst="rect">
                <a:avLst/>
              </a:prstGeom>
              <a:gradFill rotWithShape="1">
                <a:gsLst>
                  <a:gs pos="0">
                    <a:srgbClr val="76764A"/>
                  </a:gs>
                  <a:gs pos="50000">
                    <a:srgbClr val="FFFFA0"/>
                  </a:gs>
                  <a:gs pos="100000">
                    <a:srgbClr val="76764A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41025" name="Freeform 8"/>
              <p:cNvSpPr>
                <a:spLocks/>
              </p:cNvSpPr>
              <p:nvPr/>
            </p:nvSpPr>
            <p:spPr bwMode="auto">
              <a:xfrm>
                <a:off x="1348" y="2745"/>
                <a:ext cx="575" cy="778"/>
              </a:xfrm>
              <a:custGeom>
                <a:avLst/>
                <a:gdLst>
                  <a:gd name="T0" fmla="*/ 0 w 391"/>
                  <a:gd name="T1" fmla="*/ 36825 h 529"/>
                  <a:gd name="T2" fmla="*/ 0 w 391"/>
                  <a:gd name="T3" fmla="*/ 0 h 529"/>
                  <a:gd name="T4" fmla="*/ 27210 w 391"/>
                  <a:gd name="T5" fmla="*/ 0 h 529"/>
                  <a:gd name="T6" fmla="*/ 27210 w 391"/>
                  <a:gd name="T7" fmla="*/ 36825 h 5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529"/>
                  <a:gd name="T14" fmla="*/ 391 w 391"/>
                  <a:gd name="T15" fmla="*/ 529 h 5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529">
                    <a:moveTo>
                      <a:pt x="0" y="529"/>
                    </a:moveTo>
                    <a:lnTo>
                      <a:pt x="0" y="0"/>
                    </a:lnTo>
                    <a:lnTo>
                      <a:pt x="391" y="0"/>
                    </a:lnTo>
                    <a:lnTo>
                      <a:pt x="391" y="529"/>
                    </a:lnTo>
                  </a:path>
                </a:pathLst>
              </a:custGeom>
              <a:noFill/>
              <a:ln w="14288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41026" name="Freeform 9"/>
              <p:cNvSpPr>
                <a:spLocks/>
              </p:cNvSpPr>
              <p:nvPr/>
            </p:nvSpPr>
            <p:spPr bwMode="auto">
              <a:xfrm>
                <a:off x="1492" y="2391"/>
                <a:ext cx="288" cy="1"/>
              </a:xfrm>
              <a:custGeom>
                <a:avLst/>
                <a:gdLst>
                  <a:gd name="T0" fmla="*/ 0 w 196"/>
                  <a:gd name="T1" fmla="*/ 0 h 1"/>
                  <a:gd name="T2" fmla="*/ 13515 w 196"/>
                  <a:gd name="T3" fmla="*/ 0 h 1"/>
                  <a:gd name="T4" fmla="*/ 0 w 19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1"/>
                  <a:gd name="T11" fmla="*/ 196 w 19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1">
                    <a:moveTo>
                      <a:pt x="0" y="0"/>
                    </a:moveTo>
                    <a:lnTo>
                      <a:pt x="196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41027" name="Line 10"/>
              <p:cNvSpPr>
                <a:spLocks noChangeShapeType="1"/>
              </p:cNvSpPr>
              <p:nvPr/>
            </p:nvSpPr>
            <p:spPr bwMode="auto">
              <a:xfrm>
                <a:off x="1636" y="2391"/>
                <a:ext cx="1" cy="354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022" name="Line 11"/>
            <p:cNvSpPr>
              <a:spLocks noChangeShapeType="1"/>
            </p:cNvSpPr>
            <p:nvPr/>
          </p:nvSpPr>
          <p:spPr bwMode="auto">
            <a:xfrm>
              <a:off x="1636" y="3523"/>
              <a:ext cx="1" cy="5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23" name="Rectangle 12"/>
            <p:cNvSpPr>
              <a:spLocks noChangeArrowheads="1"/>
            </p:cNvSpPr>
            <p:nvPr/>
          </p:nvSpPr>
          <p:spPr bwMode="auto">
            <a:xfrm>
              <a:off x="1400" y="3577"/>
              <a:ext cx="46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GB" altLang="it-IT" sz="1700" b="1" dirty="0">
                  <a:solidFill>
                    <a:schemeClr val="bg1"/>
                  </a:solidFill>
                  <a:latin typeface="Arial" charset="0"/>
                </a:rPr>
                <a:t>control</a:t>
              </a:r>
              <a:endParaRPr lang="en-GB" altLang="it-IT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0966" name="Group 13"/>
          <p:cNvGrpSpPr>
            <a:grpSpLocks/>
          </p:cNvGrpSpPr>
          <p:nvPr/>
        </p:nvGrpSpPr>
        <p:grpSpPr bwMode="auto">
          <a:xfrm>
            <a:off x="3519488" y="2992438"/>
            <a:ext cx="914400" cy="2947987"/>
            <a:chOff x="2217" y="1885"/>
            <a:chExt cx="576" cy="1857"/>
          </a:xfrm>
        </p:grpSpPr>
        <p:sp>
          <p:nvSpPr>
            <p:cNvPr id="41015" name="Rectangle 14"/>
            <p:cNvSpPr>
              <a:spLocks noChangeArrowheads="1"/>
            </p:cNvSpPr>
            <p:nvPr/>
          </p:nvSpPr>
          <p:spPr bwMode="auto">
            <a:xfrm>
              <a:off x="2217" y="2167"/>
              <a:ext cx="576" cy="1356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it-IT">
                <a:solidFill>
                  <a:schemeClr val="bg1"/>
                </a:solidFill>
              </a:endParaRPr>
            </a:p>
          </p:txBody>
        </p:sp>
        <p:sp>
          <p:nvSpPr>
            <p:cNvPr id="41016" name="Freeform 15"/>
            <p:cNvSpPr>
              <a:spLocks/>
            </p:cNvSpPr>
            <p:nvPr/>
          </p:nvSpPr>
          <p:spPr bwMode="auto">
            <a:xfrm>
              <a:off x="2217" y="2167"/>
              <a:ext cx="575" cy="1356"/>
            </a:xfrm>
            <a:custGeom>
              <a:avLst/>
              <a:gdLst>
                <a:gd name="T0" fmla="*/ 0 w 391"/>
                <a:gd name="T1" fmla="*/ 63503 h 923"/>
                <a:gd name="T2" fmla="*/ 0 w 391"/>
                <a:gd name="T3" fmla="*/ 0 h 923"/>
                <a:gd name="T4" fmla="*/ 27210 w 391"/>
                <a:gd name="T5" fmla="*/ 0 h 923"/>
                <a:gd name="T6" fmla="*/ 27210 w 391"/>
                <a:gd name="T7" fmla="*/ 63503 h 9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"/>
                <a:gd name="T13" fmla="*/ 0 h 923"/>
                <a:gd name="T14" fmla="*/ 391 w 391"/>
                <a:gd name="T15" fmla="*/ 923 h 9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" h="923">
                  <a:moveTo>
                    <a:pt x="0" y="923"/>
                  </a:moveTo>
                  <a:lnTo>
                    <a:pt x="0" y="0"/>
                  </a:lnTo>
                  <a:lnTo>
                    <a:pt x="391" y="0"/>
                  </a:lnTo>
                  <a:lnTo>
                    <a:pt x="391" y="923"/>
                  </a:lnTo>
                </a:path>
              </a:pathLst>
            </a:custGeom>
            <a:noFill/>
            <a:ln w="14288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7" name="Freeform 16"/>
            <p:cNvSpPr>
              <a:spLocks/>
            </p:cNvSpPr>
            <p:nvPr/>
          </p:nvSpPr>
          <p:spPr bwMode="auto">
            <a:xfrm>
              <a:off x="2361" y="1885"/>
              <a:ext cx="288" cy="1"/>
            </a:xfrm>
            <a:custGeom>
              <a:avLst/>
              <a:gdLst>
                <a:gd name="T0" fmla="*/ 0 w 196"/>
                <a:gd name="T1" fmla="*/ 0 h 1"/>
                <a:gd name="T2" fmla="*/ 13515 w 196"/>
                <a:gd name="T3" fmla="*/ 0 h 1"/>
                <a:gd name="T4" fmla="*/ 0 w 196"/>
                <a:gd name="T5" fmla="*/ 0 h 1"/>
                <a:gd name="T6" fmla="*/ 0 60000 65536"/>
                <a:gd name="T7" fmla="*/ 0 60000 65536"/>
                <a:gd name="T8" fmla="*/ 0 60000 65536"/>
                <a:gd name="T9" fmla="*/ 0 w 196"/>
                <a:gd name="T10" fmla="*/ 0 h 1"/>
                <a:gd name="T11" fmla="*/ 196 w 19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1">
                  <a:moveTo>
                    <a:pt x="0" y="0"/>
                  </a:moveTo>
                  <a:lnTo>
                    <a:pt x="19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8" name="Line 17"/>
            <p:cNvSpPr>
              <a:spLocks noChangeShapeType="1"/>
            </p:cNvSpPr>
            <p:nvPr/>
          </p:nvSpPr>
          <p:spPr bwMode="auto">
            <a:xfrm>
              <a:off x="2505" y="1885"/>
              <a:ext cx="1" cy="282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9" name="Line 18"/>
            <p:cNvSpPr>
              <a:spLocks noChangeShapeType="1"/>
            </p:cNvSpPr>
            <p:nvPr/>
          </p:nvSpPr>
          <p:spPr bwMode="auto">
            <a:xfrm>
              <a:off x="2505" y="3523"/>
              <a:ext cx="1" cy="5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20" name="Rectangle 19"/>
            <p:cNvSpPr>
              <a:spLocks noChangeArrowheads="1"/>
            </p:cNvSpPr>
            <p:nvPr/>
          </p:nvSpPr>
          <p:spPr bwMode="auto">
            <a:xfrm>
              <a:off x="2329" y="3577"/>
              <a:ext cx="32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GB" altLang="it-IT" sz="1700" b="1" dirty="0">
                  <a:solidFill>
                    <a:schemeClr val="bg1"/>
                  </a:solidFill>
                  <a:latin typeface="Arial" charset="0"/>
                </a:rPr>
                <a:t> mild</a:t>
              </a:r>
              <a:endParaRPr lang="en-GB" altLang="it-IT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0967" name="Line 20"/>
          <p:cNvSpPr>
            <a:spLocks noChangeShapeType="1"/>
          </p:cNvSpPr>
          <p:nvPr/>
        </p:nvSpPr>
        <p:spPr bwMode="auto">
          <a:xfrm flipV="1">
            <a:off x="1909763" y="1920875"/>
            <a:ext cx="1587" cy="36718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68" name="Line 21"/>
          <p:cNvSpPr>
            <a:spLocks noChangeShapeType="1"/>
          </p:cNvSpPr>
          <p:nvPr/>
        </p:nvSpPr>
        <p:spPr bwMode="auto">
          <a:xfrm flipH="1">
            <a:off x="1830388" y="5592763"/>
            <a:ext cx="793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69" name="Rectangle 22"/>
          <p:cNvSpPr>
            <a:spLocks noChangeArrowheads="1"/>
          </p:cNvSpPr>
          <p:nvPr/>
        </p:nvSpPr>
        <p:spPr bwMode="auto">
          <a:xfrm>
            <a:off x="1624013" y="548005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0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70" name="Line 23"/>
          <p:cNvSpPr>
            <a:spLocks noChangeShapeType="1"/>
          </p:cNvSpPr>
          <p:nvPr/>
        </p:nvSpPr>
        <p:spPr bwMode="auto">
          <a:xfrm flipH="1">
            <a:off x="1830388" y="5286375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71" name="Rectangle 24"/>
          <p:cNvSpPr>
            <a:spLocks noChangeArrowheads="1"/>
          </p:cNvSpPr>
          <p:nvPr/>
        </p:nvSpPr>
        <p:spPr bwMode="auto">
          <a:xfrm>
            <a:off x="1624013" y="517525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1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72" name="Line 25"/>
          <p:cNvSpPr>
            <a:spLocks noChangeShapeType="1"/>
          </p:cNvSpPr>
          <p:nvPr/>
        </p:nvSpPr>
        <p:spPr bwMode="auto">
          <a:xfrm flipH="1">
            <a:off x="1830388" y="4981575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73" name="Rectangle 26"/>
          <p:cNvSpPr>
            <a:spLocks noChangeArrowheads="1"/>
          </p:cNvSpPr>
          <p:nvPr/>
        </p:nvSpPr>
        <p:spPr bwMode="auto">
          <a:xfrm>
            <a:off x="1624013" y="486886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2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74" name="Line 27"/>
          <p:cNvSpPr>
            <a:spLocks noChangeShapeType="1"/>
          </p:cNvSpPr>
          <p:nvPr/>
        </p:nvSpPr>
        <p:spPr bwMode="auto">
          <a:xfrm flipH="1">
            <a:off x="1830388" y="4675188"/>
            <a:ext cx="793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75" name="Rectangle 28"/>
          <p:cNvSpPr>
            <a:spLocks noChangeArrowheads="1"/>
          </p:cNvSpPr>
          <p:nvPr/>
        </p:nvSpPr>
        <p:spPr bwMode="auto">
          <a:xfrm>
            <a:off x="1624013" y="456406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3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76" name="Line 29"/>
          <p:cNvSpPr>
            <a:spLocks noChangeShapeType="1"/>
          </p:cNvSpPr>
          <p:nvPr/>
        </p:nvSpPr>
        <p:spPr bwMode="auto">
          <a:xfrm flipH="1">
            <a:off x="1830388" y="4370388"/>
            <a:ext cx="793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77" name="Rectangle 30"/>
          <p:cNvSpPr>
            <a:spLocks noChangeArrowheads="1"/>
          </p:cNvSpPr>
          <p:nvPr/>
        </p:nvSpPr>
        <p:spPr bwMode="auto">
          <a:xfrm>
            <a:off x="1624013" y="425767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4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78" name="Line 31"/>
          <p:cNvSpPr>
            <a:spLocks noChangeShapeType="1"/>
          </p:cNvSpPr>
          <p:nvPr/>
        </p:nvSpPr>
        <p:spPr bwMode="auto">
          <a:xfrm flipH="1">
            <a:off x="1830388" y="4064000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79" name="Rectangle 32"/>
          <p:cNvSpPr>
            <a:spLocks noChangeArrowheads="1"/>
          </p:cNvSpPr>
          <p:nvPr/>
        </p:nvSpPr>
        <p:spPr bwMode="auto">
          <a:xfrm>
            <a:off x="1624013" y="395287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5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0" name="Line 33"/>
          <p:cNvSpPr>
            <a:spLocks noChangeShapeType="1"/>
          </p:cNvSpPr>
          <p:nvPr/>
        </p:nvSpPr>
        <p:spPr bwMode="auto">
          <a:xfrm flipH="1">
            <a:off x="1830388" y="3756025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81" name="Rectangle 34"/>
          <p:cNvSpPr>
            <a:spLocks noChangeArrowheads="1"/>
          </p:cNvSpPr>
          <p:nvPr/>
        </p:nvSpPr>
        <p:spPr bwMode="auto">
          <a:xfrm>
            <a:off x="1624013" y="364490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6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2" name="Line 35"/>
          <p:cNvSpPr>
            <a:spLocks noChangeShapeType="1"/>
          </p:cNvSpPr>
          <p:nvPr/>
        </p:nvSpPr>
        <p:spPr bwMode="auto">
          <a:xfrm flipH="1">
            <a:off x="1830388" y="3451225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83" name="Rectangle 36"/>
          <p:cNvSpPr>
            <a:spLocks noChangeArrowheads="1"/>
          </p:cNvSpPr>
          <p:nvPr/>
        </p:nvSpPr>
        <p:spPr bwMode="auto">
          <a:xfrm>
            <a:off x="1624013" y="33385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7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4" name="Line 37"/>
          <p:cNvSpPr>
            <a:spLocks noChangeShapeType="1"/>
          </p:cNvSpPr>
          <p:nvPr/>
        </p:nvSpPr>
        <p:spPr bwMode="auto">
          <a:xfrm flipH="1">
            <a:off x="1830388" y="3144838"/>
            <a:ext cx="793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85" name="Rectangle 38"/>
          <p:cNvSpPr>
            <a:spLocks noChangeArrowheads="1"/>
          </p:cNvSpPr>
          <p:nvPr/>
        </p:nvSpPr>
        <p:spPr bwMode="auto">
          <a:xfrm>
            <a:off x="1624013" y="30337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8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6" name="Line 39"/>
          <p:cNvSpPr>
            <a:spLocks noChangeShapeType="1"/>
          </p:cNvSpPr>
          <p:nvPr/>
        </p:nvSpPr>
        <p:spPr bwMode="auto">
          <a:xfrm flipH="1">
            <a:off x="1830388" y="2840038"/>
            <a:ext cx="793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87" name="Rectangle 40"/>
          <p:cNvSpPr>
            <a:spLocks noChangeArrowheads="1"/>
          </p:cNvSpPr>
          <p:nvPr/>
        </p:nvSpPr>
        <p:spPr bwMode="auto">
          <a:xfrm>
            <a:off x="1624013" y="27289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9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8" name="Line 41"/>
          <p:cNvSpPr>
            <a:spLocks noChangeShapeType="1"/>
          </p:cNvSpPr>
          <p:nvPr/>
        </p:nvSpPr>
        <p:spPr bwMode="auto">
          <a:xfrm flipH="1">
            <a:off x="1830388" y="2535238"/>
            <a:ext cx="7937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89" name="Rectangle 42"/>
          <p:cNvSpPr>
            <a:spLocks noChangeArrowheads="1"/>
          </p:cNvSpPr>
          <p:nvPr/>
        </p:nvSpPr>
        <p:spPr bwMode="auto">
          <a:xfrm>
            <a:off x="1527175" y="242252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10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0" name="Line 43"/>
          <p:cNvSpPr>
            <a:spLocks noChangeShapeType="1"/>
          </p:cNvSpPr>
          <p:nvPr/>
        </p:nvSpPr>
        <p:spPr bwMode="auto">
          <a:xfrm flipH="1">
            <a:off x="1830388" y="2228850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91" name="Rectangle 44"/>
          <p:cNvSpPr>
            <a:spLocks noChangeArrowheads="1"/>
          </p:cNvSpPr>
          <p:nvPr/>
        </p:nvSpPr>
        <p:spPr bwMode="auto">
          <a:xfrm>
            <a:off x="1527175" y="2117725"/>
            <a:ext cx="1888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11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2" name="Line 45"/>
          <p:cNvSpPr>
            <a:spLocks noChangeShapeType="1"/>
          </p:cNvSpPr>
          <p:nvPr/>
        </p:nvSpPr>
        <p:spPr bwMode="auto">
          <a:xfrm flipH="1">
            <a:off x="1830388" y="1920875"/>
            <a:ext cx="79375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0993" name="Rectangle 46"/>
          <p:cNvSpPr>
            <a:spLocks noChangeArrowheads="1"/>
          </p:cNvSpPr>
          <p:nvPr/>
        </p:nvSpPr>
        <p:spPr bwMode="auto">
          <a:xfrm>
            <a:off x="1527175" y="180975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400" b="1">
                <a:solidFill>
                  <a:schemeClr val="bg1"/>
                </a:solidFill>
                <a:latin typeface="Arial" charset="0"/>
              </a:rPr>
              <a:t>12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4" name="Rectangle 47"/>
          <p:cNvSpPr>
            <a:spLocks noChangeArrowheads="1"/>
          </p:cNvSpPr>
          <p:nvPr/>
        </p:nvSpPr>
        <p:spPr bwMode="auto">
          <a:xfrm>
            <a:off x="3906838" y="6064250"/>
            <a:ext cx="158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800" b="1">
                <a:solidFill>
                  <a:schemeClr val="bg1"/>
                </a:solidFill>
                <a:latin typeface="Arial" charset="0"/>
              </a:rPr>
              <a:t>COPD severity</a:t>
            </a:r>
          </a:p>
        </p:txBody>
      </p:sp>
      <p:sp>
        <p:nvSpPr>
          <p:cNvPr id="40995" name="Rectangle 48"/>
          <p:cNvSpPr>
            <a:spLocks noChangeArrowheads="1"/>
          </p:cNvSpPr>
          <p:nvPr/>
        </p:nvSpPr>
        <p:spPr bwMode="auto">
          <a:xfrm rot="-5400000">
            <a:off x="-82550" y="3611563"/>
            <a:ext cx="2771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500" b="1">
                <a:solidFill>
                  <a:schemeClr val="bg1"/>
                </a:solidFill>
                <a:latin typeface="Arial" charset="0"/>
              </a:rPr>
              <a:t>Cardiac Infarction Injury Score</a:t>
            </a:r>
            <a:endParaRPr lang="en-GB" altLang="it-IT" sz="18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0996" name="Group 49"/>
          <p:cNvGrpSpPr>
            <a:grpSpLocks/>
          </p:cNvGrpSpPr>
          <p:nvPr/>
        </p:nvGrpSpPr>
        <p:grpSpPr bwMode="auto">
          <a:xfrm>
            <a:off x="4846638" y="2060575"/>
            <a:ext cx="982662" cy="3879850"/>
            <a:chOff x="3053" y="1298"/>
            <a:chExt cx="619" cy="2444"/>
          </a:xfrm>
        </p:grpSpPr>
        <p:sp>
          <p:nvSpPr>
            <p:cNvPr id="41008" name="Rectangle 50"/>
            <p:cNvSpPr>
              <a:spLocks noChangeArrowheads="1"/>
            </p:cNvSpPr>
            <p:nvPr/>
          </p:nvSpPr>
          <p:spPr bwMode="auto">
            <a:xfrm>
              <a:off x="3086" y="1862"/>
              <a:ext cx="576" cy="1661"/>
            </a:xfrm>
            <a:prstGeom prst="rect">
              <a:avLst/>
            </a:prstGeom>
            <a:gradFill rotWithShape="1">
              <a:gsLst>
                <a:gs pos="0">
                  <a:srgbClr val="762C00"/>
                </a:gs>
                <a:gs pos="50000">
                  <a:srgbClr val="FF6000"/>
                </a:gs>
                <a:gs pos="100000">
                  <a:srgbClr val="762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it-IT">
                <a:solidFill>
                  <a:schemeClr val="bg1"/>
                </a:solidFill>
              </a:endParaRPr>
            </a:p>
          </p:txBody>
        </p:sp>
        <p:sp>
          <p:nvSpPr>
            <p:cNvPr id="41009" name="Freeform 51"/>
            <p:cNvSpPr>
              <a:spLocks/>
            </p:cNvSpPr>
            <p:nvPr/>
          </p:nvSpPr>
          <p:spPr bwMode="auto">
            <a:xfrm>
              <a:off x="3086" y="1862"/>
              <a:ext cx="574" cy="1661"/>
            </a:xfrm>
            <a:custGeom>
              <a:avLst/>
              <a:gdLst>
                <a:gd name="T0" fmla="*/ 0 w 391"/>
                <a:gd name="T1" fmla="*/ 78243 h 1130"/>
                <a:gd name="T2" fmla="*/ 0 w 391"/>
                <a:gd name="T3" fmla="*/ 0 h 1130"/>
                <a:gd name="T4" fmla="*/ 26693 w 391"/>
                <a:gd name="T5" fmla="*/ 0 h 1130"/>
                <a:gd name="T6" fmla="*/ 26693 w 391"/>
                <a:gd name="T7" fmla="*/ 78243 h 1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"/>
                <a:gd name="T13" fmla="*/ 0 h 1130"/>
                <a:gd name="T14" fmla="*/ 391 w 391"/>
                <a:gd name="T15" fmla="*/ 1130 h 1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" h="1130">
                  <a:moveTo>
                    <a:pt x="0" y="1130"/>
                  </a:moveTo>
                  <a:lnTo>
                    <a:pt x="0" y="0"/>
                  </a:lnTo>
                  <a:lnTo>
                    <a:pt x="391" y="0"/>
                  </a:lnTo>
                  <a:lnTo>
                    <a:pt x="391" y="1130"/>
                  </a:lnTo>
                </a:path>
              </a:pathLst>
            </a:custGeom>
            <a:noFill/>
            <a:ln w="14288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0" name="Freeform 52"/>
            <p:cNvSpPr>
              <a:spLocks/>
            </p:cNvSpPr>
            <p:nvPr/>
          </p:nvSpPr>
          <p:spPr bwMode="auto">
            <a:xfrm>
              <a:off x="3230" y="1580"/>
              <a:ext cx="288" cy="1"/>
            </a:xfrm>
            <a:custGeom>
              <a:avLst/>
              <a:gdLst>
                <a:gd name="T0" fmla="*/ 0 w 196"/>
                <a:gd name="T1" fmla="*/ 0 h 1"/>
                <a:gd name="T2" fmla="*/ 13515 w 196"/>
                <a:gd name="T3" fmla="*/ 0 h 1"/>
                <a:gd name="T4" fmla="*/ 0 w 196"/>
                <a:gd name="T5" fmla="*/ 0 h 1"/>
                <a:gd name="T6" fmla="*/ 0 60000 65536"/>
                <a:gd name="T7" fmla="*/ 0 60000 65536"/>
                <a:gd name="T8" fmla="*/ 0 60000 65536"/>
                <a:gd name="T9" fmla="*/ 0 w 196"/>
                <a:gd name="T10" fmla="*/ 0 h 1"/>
                <a:gd name="T11" fmla="*/ 196 w 19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1">
                  <a:moveTo>
                    <a:pt x="0" y="0"/>
                  </a:moveTo>
                  <a:lnTo>
                    <a:pt x="19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1" name="Line 53"/>
            <p:cNvSpPr>
              <a:spLocks noChangeShapeType="1"/>
            </p:cNvSpPr>
            <p:nvPr/>
          </p:nvSpPr>
          <p:spPr bwMode="auto">
            <a:xfrm>
              <a:off x="3374" y="1580"/>
              <a:ext cx="1" cy="282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2" name="Line 54"/>
            <p:cNvSpPr>
              <a:spLocks noChangeShapeType="1"/>
            </p:cNvSpPr>
            <p:nvPr/>
          </p:nvSpPr>
          <p:spPr bwMode="auto">
            <a:xfrm>
              <a:off x="3374" y="3523"/>
              <a:ext cx="1" cy="5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13" name="Rectangle 55"/>
            <p:cNvSpPr>
              <a:spLocks noChangeArrowheads="1"/>
            </p:cNvSpPr>
            <p:nvPr/>
          </p:nvSpPr>
          <p:spPr bwMode="auto">
            <a:xfrm>
              <a:off x="3053" y="3577"/>
              <a:ext cx="61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GB" altLang="it-IT" sz="1700" b="1" dirty="0">
                  <a:solidFill>
                    <a:schemeClr val="bg1"/>
                  </a:solidFill>
                  <a:latin typeface="Arial" charset="0"/>
                </a:rPr>
                <a:t>moderate</a:t>
              </a:r>
              <a:endParaRPr lang="en-GB" altLang="it-IT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014" name="Text Box 56"/>
            <p:cNvSpPr txBox="1">
              <a:spLocks noChangeArrowheads="1"/>
            </p:cNvSpPr>
            <p:nvPr/>
          </p:nvSpPr>
          <p:spPr bwMode="auto">
            <a:xfrm>
              <a:off x="3279" y="1298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GB" altLang="it-IT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</p:grpSp>
      <p:grpSp>
        <p:nvGrpSpPr>
          <p:cNvPr id="40997" name="Group 57"/>
          <p:cNvGrpSpPr>
            <a:grpSpLocks/>
          </p:cNvGrpSpPr>
          <p:nvPr/>
        </p:nvGrpSpPr>
        <p:grpSpPr bwMode="auto">
          <a:xfrm>
            <a:off x="6276975" y="1773238"/>
            <a:ext cx="914400" cy="4167187"/>
            <a:chOff x="3954" y="1117"/>
            <a:chExt cx="576" cy="2625"/>
          </a:xfrm>
        </p:grpSpPr>
        <p:sp>
          <p:nvSpPr>
            <p:cNvPr id="41001" name="Rectangle 58"/>
            <p:cNvSpPr>
              <a:spLocks noChangeArrowheads="1"/>
            </p:cNvSpPr>
            <p:nvPr/>
          </p:nvSpPr>
          <p:spPr bwMode="auto">
            <a:xfrm>
              <a:off x="3954" y="1645"/>
              <a:ext cx="576" cy="1878"/>
            </a:xfrm>
            <a:prstGeom prst="rect">
              <a:avLst/>
            </a:prstGeom>
            <a:gradFill rotWithShape="1">
              <a:gsLst>
                <a:gs pos="0">
                  <a:srgbClr val="4A0000"/>
                </a:gs>
                <a:gs pos="50000">
                  <a:srgbClr val="A00000"/>
                </a:gs>
                <a:gs pos="100000">
                  <a:srgbClr val="4A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it-IT">
                <a:solidFill>
                  <a:schemeClr val="bg1"/>
                </a:solidFill>
              </a:endParaRPr>
            </a:p>
          </p:txBody>
        </p:sp>
        <p:sp>
          <p:nvSpPr>
            <p:cNvPr id="41002" name="Freeform 59"/>
            <p:cNvSpPr>
              <a:spLocks/>
            </p:cNvSpPr>
            <p:nvPr/>
          </p:nvSpPr>
          <p:spPr bwMode="auto">
            <a:xfrm>
              <a:off x="3954" y="1645"/>
              <a:ext cx="575" cy="1878"/>
            </a:xfrm>
            <a:custGeom>
              <a:avLst/>
              <a:gdLst>
                <a:gd name="T0" fmla="*/ 0 w 391"/>
                <a:gd name="T1" fmla="*/ 88185 h 1278"/>
                <a:gd name="T2" fmla="*/ 0 w 391"/>
                <a:gd name="T3" fmla="*/ 0 h 1278"/>
                <a:gd name="T4" fmla="*/ 27210 w 391"/>
                <a:gd name="T5" fmla="*/ 0 h 1278"/>
                <a:gd name="T6" fmla="*/ 27210 w 391"/>
                <a:gd name="T7" fmla="*/ 88185 h 1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"/>
                <a:gd name="T13" fmla="*/ 0 h 1278"/>
                <a:gd name="T14" fmla="*/ 391 w 391"/>
                <a:gd name="T15" fmla="*/ 1278 h 1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" h="1278">
                  <a:moveTo>
                    <a:pt x="0" y="1278"/>
                  </a:moveTo>
                  <a:lnTo>
                    <a:pt x="0" y="0"/>
                  </a:lnTo>
                  <a:lnTo>
                    <a:pt x="391" y="0"/>
                  </a:lnTo>
                  <a:lnTo>
                    <a:pt x="391" y="1278"/>
                  </a:lnTo>
                </a:path>
              </a:pathLst>
            </a:custGeom>
            <a:noFill/>
            <a:ln w="14288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03" name="Freeform 60"/>
            <p:cNvSpPr>
              <a:spLocks/>
            </p:cNvSpPr>
            <p:nvPr/>
          </p:nvSpPr>
          <p:spPr bwMode="auto">
            <a:xfrm>
              <a:off x="4098" y="1388"/>
              <a:ext cx="288" cy="1"/>
            </a:xfrm>
            <a:custGeom>
              <a:avLst/>
              <a:gdLst>
                <a:gd name="T0" fmla="*/ 0 w 196"/>
                <a:gd name="T1" fmla="*/ 0 h 1"/>
                <a:gd name="T2" fmla="*/ 13515 w 196"/>
                <a:gd name="T3" fmla="*/ 0 h 1"/>
                <a:gd name="T4" fmla="*/ 0 w 196"/>
                <a:gd name="T5" fmla="*/ 0 h 1"/>
                <a:gd name="T6" fmla="*/ 0 60000 65536"/>
                <a:gd name="T7" fmla="*/ 0 60000 65536"/>
                <a:gd name="T8" fmla="*/ 0 60000 65536"/>
                <a:gd name="T9" fmla="*/ 0 w 196"/>
                <a:gd name="T10" fmla="*/ 0 h 1"/>
                <a:gd name="T11" fmla="*/ 196 w 19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1">
                  <a:moveTo>
                    <a:pt x="0" y="0"/>
                  </a:moveTo>
                  <a:lnTo>
                    <a:pt x="19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04" name="Line 61"/>
            <p:cNvSpPr>
              <a:spLocks noChangeShapeType="1"/>
            </p:cNvSpPr>
            <p:nvPr/>
          </p:nvSpPr>
          <p:spPr bwMode="auto">
            <a:xfrm>
              <a:off x="4242" y="1388"/>
              <a:ext cx="1" cy="257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05" name="Line 62"/>
            <p:cNvSpPr>
              <a:spLocks noChangeShapeType="1"/>
            </p:cNvSpPr>
            <p:nvPr/>
          </p:nvSpPr>
          <p:spPr bwMode="auto">
            <a:xfrm>
              <a:off x="4242" y="3523"/>
              <a:ext cx="1" cy="5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006" name="Rectangle 63"/>
            <p:cNvSpPr>
              <a:spLocks noChangeArrowheads="1"/>
            </p:cNvSpPr>
            <p:nvPr/>
          </p:nvSpPr>
          <p:spPr bwMode="auto">
            <a:xfrm>
              <a:off x="3987" y="3577"/>
              <a:ext cx="4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GB" altLang="it-IT" sz="1700" b="1">
                  <a:solidFill>
                    <a:schemeClr val="bg1"/>
                  </a:solidFill>
                  <a:latin typeface="Arial" charset="0"/>
                </a:rPr>
                <a:t> severe</a:t>
              </a:r>
              <a:endParaRPr lang="en-GB" altLang="it-IT" sz="18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007" name="Text Box 64"/>
            <p:cNvSpPr txBox="1">
              <a:spLocks noChangeArrowheads="1"/>
            </p:cNvSpPr>
            <p:nvPr/>
          </p:nvSpPr>
          <p:spPr bwMode="auto">
            <a:xfrm>
              <a:off x="4150" y="1117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GB" altLang="it-IT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</p:grpSp>
      <p:sp>
        <p:nvSpPr>
          <p:cNvPr id="40998" name="Rectangle 65"/>
          <p:cNvSpPr>
            <a:spLocks noChangeArrowheads="1"/>
          </p:cNvSpPr>
          <p:nvPr/>
        </p:nvSpPr>
        <p:spPr bwMode="auto">
          <a:xfrm>
            <a:off x="6960287" y="6402814"/>
            <a:ext cx="2076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it-IT" sz="1600" dirty="0">
                <a:solidFill>
                  <a:schemeClr val="bg1"/>
                </a:solidFill>
                <a:latin typeface="Arial" charset="0"/>
              </a:rPr>
              <a:t>Miller et al ERJ 2006</a:t>
            </a:r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179388" y="6000750"/>
            <a:ext cx="2809875" cy="73025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nl-NL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CIIS: an electrocardiography coding scheme for ischemic heart disease</a:t>
            </a:r>
          </a:p>
        </p:txBody>
      </p:sp>
      <p:sp>
        <p:nvSpPr>
          <p:cNvPr id="41000" name="Line 25"/>
          <p:cNvSpPr>
            <a:spLocks noChangeShapeType="1"/>
          </p:cNvSpPr>
          <p:nvPr/>
        </p:nvSpPr>
        <p:spPr bwMode="auto">
          <a:xfrm>
            <a:off x="1285875" y="5357813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68" name="Connettore 1 67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44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t="14893" r="12067" b="8989"/>
          <a:stretch>
            <a:fillRect/>
          </a:stretch>
        </p:blipFill>
        <p:spPr bwMode="auto">
          <a:xfrm>
            <a:off x="1857375" y="1474788"/>
            <a:ext cx="540543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ttangolo 9"/>
          <p:cNvSpPr>
            <a:spLocks noChangeArrowheads="1"/>
          </p:cNvSpPr>
          <p:nvPr/>
        </p:nvSpPr>
        <p:spPr bwMode="auto">
          <a:xfrm>
            <a:off x="3328988" y="5929313"/>
            <a:ext cx="285750" cy="214312"/>
          </a:xfrm>
          <a:prstGeom prst="rect">
            <a:avLst/>
          </a:prstGeom>
          <a:noFill/>
          <a:ln w="38100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40966" name="Rettangolo 9"/>
          <p:cNvSpPr>
            <a:spLocks noChangeArrowheads="1"/>
          </p:cNvSpPr>
          <p:nvPr/>
        </p:nvSpPr>
        <p:spPr bwMode="auto">
          <a:xfrm>
            <a:off x="6215063" y="6100763"/>
            <a:ext cx="285750" cy="2143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40967" name="Rettangolo 9"/>
          <p:cNvSpPr>
            <a:spLocks noChangeArrowheads="1"/>
          </p:cNvSpPr>
          <p:nvPr/>
        </p:nvSpPr>
        <p:spPr bwMode="auto">
          <a:xfrm>
            <a:off x="6543675" y="3086100"/>
            <a:ext cx="285750" cy="214313"/>
          </a:xfrm>
          <a:prstGeom prst="rect">
            <a:avLst/>
          </a:prstGeom>
          <a:noFill/>
          <a:ln w="38100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40968" name="Rettangolo 9"/>
          <p:cNvSpPr>
            <a:spLocks noChangeArrowheads="1"/>
          </p:cNvSpPr>
          <p:nvPr/>
        </p:nvSpPr>
        <p:spPr bwMode="auto">
          <a:xfrm>
            <a:off x="6557963" y="4186238"/>
            <a:ext cx="285750" cy="2143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1166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Increased incidence of myocardial infarction and stroke in hypertensive men with reduced lung function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Engstrom</a:t>
            </a:r>
            <a:r>
              <a:rPr lang="en-US" sz="2400" dirty="0" smtClean="0">
                <a:solidFill>
                  <a:schemeClr val="bg1"/>
                </a:solidFill>
              </a:rPr>
              <a:t> G, et al. Journal of Hypertension 2001; 19, 295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799717" y="1261361"/>
            <a:ext cx="2490084" cy="1540662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on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symptoms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lung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907014" y="1193800"/>
            <a:ext cx="2490084" cy="1565629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37419" y="3603630"/>
            <a:ext cx="2490084" cy="1565629"/>
          </a:xfrm>
          <a:prstGeom prst="ellipse">
            <a:avLst/>
          </a:prstGeom>
          <a:solidFill>
            <a:srgbClr val="99FF6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economic 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costs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352611" y="4800247"/>
            <a:ext cx="2490084" cy="1565629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Mortality 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5295900" y="2540000"/>
            <a:ext cx="279400" cy="3683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</p:spPr>
      </p:cxnSp>
      <p:cxnSp>
        <p:nvCxnSpPr>
          <p:cNvPr id="11" name="Connettore 2 10"/>
          <p:cNvCxnSpPr/>
          <p:nvPr/>
        </p:nvCxnSpPr>
        <p:spPr>
          <a:xfrm>
            <a:off x="5981700" y="3924300"/>
            <a:ext cx="469900" cy="266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</p:spPr>
      </p:cxnSp>
      <p:cxnSp>
        <p:nvCxnSpPr>
          <p:cNvPr id="12" name="Connettore 2 11"/>
          <p:cNvCxnSpPr>
            <a:stCxn id="15" idx="4"/>
          </p:cNvCxnSpPr>
          <p:nvPr/>
        </p:nvCxnSpPr>
        <p:spPr>
          <a:xfrm>
            <a:off x="4568982" y="4564504"/>
            <a:ext cx="15718" cy="47739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</p:spPr>
      </p:cxnSp>
      <p:cxnSp>
        <p:nvCxnSpPr>
          <p:cNvPr id="13" name="Connettore 2 12"/>
          <p:cNvCxnSpPr/>
          <p:nvPr/>
        </p:nvCxnSpPr>
        <p:spPr>
          <a:xfrm flipH="1" flipV="1">
            <a:off x="3568700" y="2489200"/>
            <a:ext cx="279400" cy="4953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</p:spPr>
      </p:cxnSp>
      <p:cxnSp>
        <p:nvCxnSpPr>
          <p:cNvPr id="14" name="Connettore 2 13"/>
          <p:cNvCxnSpPr/>
          <p:nvPr/>
        </p:nvCxnSpPr>
        <p:spPr>
          <a:xfrm flipH="1">
            <a:off x="2679700" y="3987800"/>
            <a:ext cx="533400" cy="2540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</p:spPr>
      </p:cxn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960416" y="2802023"/>
            <a:ext cx="3217132" cy="17624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EXACERBATIONS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91098" y="4005064"/>
            <a:ext cx="2490084" cy="1565629"/>
          </a:xfrm>
          <a:prstGeom prst="ellipse">
            <a:avLst/>
          </a:prstGeom>
          <a:solidFill>
            <a:srgbClr val="0033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Accelerated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lung function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decline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59632" y="332656"/>
            <a:ext cx="6650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Consequences Of COPD Exacerbations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107504" y="2489201"/>
            <a:ext cx="2106490" cy="12998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Negative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CVD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1907014" y="3139121"/>
            <a:ext cx="1074168" cy="28987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35696" y="548680"/>
            <a:ext cx="5291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Infiammazione e aterosclerosi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4000" y="1700808"/>
            <a:ext cx="84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L’aterosclerosi è una patologia infiammatoria cronica.  La formazione della placche  ateromasiche è mediata dall’infiammazione e dallo stress ossidativo.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95513" y="6308725"/>
            <a:ext cx="6697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Torzewski</a:t>
            </a: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et al. </a:t>
            </a:r>
            <a:r>
              <a:rPr lang="en-GB" altLang="it-IT" sz="160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Arterioscl</a:t>
            </a: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it-IT" sz="160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Thromb</a:t>
            </a: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it-IT" sz="160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Vasc</a:t>
            </a: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it-IT" sz="1600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Biol</a:t>
            </a: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2000</a:t>
            </a:r>
            <a:endParaRPr lang="en-US" altLang="it-IT" sz="16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24944"/>
            <a:ext cx="4824412" cy="31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3014" y="1504133"/>
            <a:ext cx="3242720" cy="4517557"/>
            <a:chOff x="-781" y="413"/>
            <a:chExt cx="2316" cy="327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75000"/>
            </a:blip>
            <a:srcRect l="9764" t="2063" r="19141" b="15950"/>
            <a:stretch/>
          </p:blipFill>
          <p:spPr bwMode="auto">
            <a:xfrm>
              <a:off x="-781" y="413"/>
              <a:ext cx="2316" cy="3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16200000">
              <a:off x="-1707" y="1717"/>
              <a:ext cx="207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1400" dirty="0"/>
                <a:t>Mean carotid intimal thickness (mm)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365660" y="260648"/>
            <a:ext cx="8454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3200" b="1" dirty="0">
                <a:solidFill>
                  <a:srgbClr val="FFFF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Airflow limitation in smokers is associated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3200" b="1" dirty="0">
                <a:solidFill>
                  <a:srgbClr val="FFFF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with subclinical atherosclerosis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80112" y="6381328"/>
            <a:ext cx="325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Iwamoto et al AJRCCM 2009 ;179: 35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364088" y="1504133"/>
            <a:ext cx="3386626" cy="4517557"/>
            <a:chOff x="4286" y="300"/>
            <a:chExt cx="2308" cy="3267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</a:blip>
            <a:srcRect l="9637" r="20202" b="18682"/>
            <a:stretch/>
          </p:blipFill>
          <p:spPr bwMode="auto">
            <a:xfrm>
              <a:off x="4286" y="300"/>
              <a:ext cx="2308" cy="3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16200000">
              <a:off x="3726" y="1727"/>
              <a:ext cx="143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1400" dirty="0"/>
                <a:t>Percentage of carotid plaque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</a:blip>
          <a:srcRect l="925" r="1451"/>
          <a:stretch/>
        </p:blipFill>
        <p:spPr bwMode="auto">
          <a:xfrm>
            <a:off x="357954" y="2093913"/>
            <a:ext cx="839051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4953000"/>
            <a:ext cx="8305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 defTabSz="9604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 smtClean="0">
                <a:solidFill>
                  <a:srgbClr val="FFFFFF"/>
                </a:solidFill>
              </a:rPr>
              <a:t>EMPs</a:t>
            </a:r>
            <a:r>
              <a:rPr lang="it-IT" altLang="it-IT" sz="2800" dirty="0" smtClean="0">
                <a:solidFill>
                  <a:srgbClr val="FFFFFF"/>
                </a:solidFill>
              </a:rPr>
              <a:t> (</a:t>
            </a:r>
            <a:r>
              <a:rPr lang="it-IT" altLang="it-IT" sz="2800" dirty="0" err="1" smtClean="0">
                <a:solidFill>
                  <a:srgbClr val="FFFFFF"/>
                </a:solidFill>
              </a:rPr>
              <a:t>microparticelle</a:t>
            </a:r>
            <a:r>
              <a:rPr lang="it-IT" altLang="it-IT" sz="2800" dirty="0" smtClean="0">
                <a:solidFill>
                  <a:srgbClr val="FFFFFF"/>
                </a:solidFill>
              </a:rPr>
              <a:t> endoteliali) potrebbero indicare i pazienti BPCO suscettibili di esacerbazioni</a:t>
            </a:r>
            <a:endParaRPr lang="it-IT" altLang="it-IT" sz="28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32040" y="6381328"/>
            <a:ext cx="3895572" cy="3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1" tIns="48376" rIns="96751" bIns="48376">
            <a:spAutoFit/>
          </a:bodyPr>
          <a:lstStyle>
            <a:lvl1pPr defTabSz="9604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rgbClr val="FFFFFF"/>
                </a:solidFill>
              </a:rPr>
              <a:t>Takahashi</a:t>
            </a:r>
            <a:r>
              <a:rPr lang="it-IT" altLang="it-IT" sz="1600" dirty="0">
                <a:solidFill>
                  <a:srgbClr val="FFFFFF"/>
                </a:solidFill>
              </a:rPr>
              <a:t> et al</a:t>
            </a:r>
            <a:r>
              <a:rPr lang="it-IT" altLang="it-IT" sz="1600" dirty="0" smtClean="0">
                <a:solidFill>
                  <a:srgbClr val="FFFFFF"/>
                </a:solidFill>
              </a:rPr>
              <a:t>. </a:t>
            </a:r>
            <a:r>
              <a:rPr lang="it-IT" altLang="it-IT" sz="1600" dirty="0" err="1">
                <a:solidFill>
                  <a:srgbClr val="FFFFFF"/>
                </a:solidFill>
              </a:rPr>
              <a:t>Thorax</a:t>
            </a:r>
            <a:r>
              <a:rPr lang="it-IT" altLang="it-IT" sz="1600" dirty="0">
                <a:solidFill>
                  <a:srgbClr val="FFFFFF"/>
                </a:solidFill>
              </a:rPr>
              <a:t> 2012;67:1067–1074.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1520" y="1532264"/>
            <a:ext cx="8820000" cy="46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1" tIns="48376" rIns="96751" bIns="48376">
            <a:spAutoFit/>
          </a:bodyPr>
          <a:lstStyle>
            <a:lvl1pPr defTabSz="9604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04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04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04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04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FF00"/>
                </a:solidFill>
              </a:rPr>
              <a:t>Danno endoteliale determinato dalle esacerbazioni di BPCO</a:t>
            </a:r>
            <a:endParaRPr lang="it-IT" altLang="it-IT" sz="24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</a:blip>
          <a:srcRect b="38259"/>
          <a:stretch/>
        </p:blipFill>
        <p:spPr bwMode="auto">
          <a:xfrm>
            <a:off x="2032992" y="260648"/>
            <a:ext cx="4267200" cy="92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496913"/>
            <a:ext cx="6829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51720" y="539969"/>
            <a:ext cx="4676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Arterial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stiffnness</a:t>
            </a:r>
            <a:r>
              <a:rPr lang="it-IT" sz="3200" b="1" dirty="0" smtClean="0">
                <a:solidFill>
                  <a:srgbClr val="FFFF00"/>
                </a:solidFill>
              </a:rPr>
              <a:t> in COPD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36296" y="6326677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Chest</a:t>
            </a:r>
            <a:r>
              <a:rPr lang="it-IT" dirty="0" smtClean="0">
                <a:solidFill>
                  <a:schemeClr val="bg1"/>
                </a:solidFill>
              </a:rPr>
              <a:t> 2014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r="7835"/>
          <a:stretch/>
        </p:blipFill>
        <p:spPr bwMode="auto">
          <a:xfrm>
            <a:off x="179512" y="1628800"/>
            <a:ext cx="4580509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79912" y="3068960"/>
            <a:ext cx="98058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2205"/>
          <a:stretch/>
        </p:blipFill>
        <p:spPr bwMode="auto">
          <a:xfrm>
            <a:off x="5076056" y="1646936"/>
            <a:ext cx="3924499" cy="41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97511" y="65253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21731" y="6309320"/>
            <a:ext cx="429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J </a:t>
            </a:r>
            <a:r>
              <a:rPr lang="it-IT" sz="1600" dirty="0" err="1" smtClean="0">
                <a:solidFill>
                  <a:schemeClr val="bg1"/>
                </a:solidFill>
              </a:rPr>
              <a:t>Macarenhas</a:t>
            </a:r>
            <a:r>
              <a:rPr lang="it-IT" sz="1600" dirty="0" smtClean="0">
                <a:solidFill>
                  <a:schemeClr val="bg1"/>
                </a:solidFill>
              </a:rPr>
              <a:t>, et al. American </a:t>
            </a:r>
            <a:r>
              <a:rPr lang="it-IT" sz="1600" dirty="0" err="1" smtClean="0">
                <a:solidFill>
                  <a:schemeClr val="bg1"/>
                </a:solidFill>
              </a:rPr>
              <a:t>Heart</a:t>
            </a:r>
            <a:r>
              <a:rPr lang="it-IT" sz="1600" dirty="0" smtClean="0">
                <a:solidFill>
                  <a:schemeClr val="bg1"/>
                </a:solidFill>
              </a:rPr>
              <a:t> Journal 2008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4000" y="260648"/>
            <a:ext cx="8653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FFFF00"/>
                </a:solidFill>
              </a:rPr>
              <a:t>COPD in hearth failure. 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Prevalence, therapeutic and prognostic implication</a:t>
            </a:r>
            <a:endParaRPr lang="en-Z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smtClean="0">
                <a:solidFill>
                  <a:srgbClr val="FFFF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Indicatori di rischio Cardiovascolare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522104" y="1959880"/>
            <a:ext cx="8226360" cy="3125304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altLang="it-IT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FEV</a:t>
            </a:r>
            <a:r>
              <a:rPr lang="it-IT" altLang="it-IT" sz="3600" b="1" baseline="-25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it-IT" altLang="it-IT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</a:pPr>
            <a:r>
              <a:rPr lang="it-IT" altLang="it-IT" sz="28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Importante indice indipendente per morbilità e mortalità CV nei pazienti BPCO</a:t>
            </a:r>
          </a:p>
          <a:p>
            <a:pPr algn="just">
              <a:lnSpc>
                <a:spcPct val="90000"/>
              </a:lnSpc>
            </a:pPr>
            <a:r>
              <a:rPr lang="it-IT" altLang="it-IT" sz="28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Un  basso FEV1 si correla con il rischio di CAD in entrambi i sessi ma con una significatività maggiore nelle donne. </a:t>
            </a:r>
          </a:p>
        </p:txBody>
      </p:sp>
      <p:sp>
        <p:nvSpPr>
          <p:cNvPr id="4" name="Connettore 1 3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Connettore 1 4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487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9091" b="34430"/>
          <a:stretch/>
        </p:blipFill>
        <p:spPr bwMode="auto">
          <a:xfrm>
            <a:off x="1115616" y="285087"/>
            <a:ext cx="6927273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86841" y="6474822"/>
            <a:ext cx="2177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Hole</a:t>
            </a:r>
            <a:r>
              <a:rPr lang="it-IT" sz="1600" dirty="0" smtClean="0">
                <a:solidFill>
                  <a:schemeClr val="bg1"/>
                </a:solidFill>
              </a:rPr>
              <a:t> DJ, et al. BMJ 1996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4001" y="1484784"/>
            <a:ext cx="8496000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it-IT" b="1" dirty="0" smtClean="0">
                <a:solidFill>
                  <a:schemeClr val="bg1"/>
                </a:solidFill>
                <a:latin typeface="+mn-lt"/>
              </a:rPr>
              <a:t>CONCLUSIONS:</a:t>
            </a:r>
          </a:p>
          <a:p>
            <a:pPr algn="just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CA" altLang="it-IT" dirty="0" smtClean="0">
                <a:solidFill>
                  <a:schemeClr val="bg1"/>
                </a:solidFill>
                <a:latin typeface="+mn-lt"/>
              </a:rPr>
              <a:t>FEV</a:t>
            </a:r>
            <a:r>
              <a:rPr lang="en-CA" altLang="it-IT" baseline="-25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CA" altLang="it-IT" dirty="0" smtClean="0">
                <a:solidFill>
                  <a:schemeClr val="bg1"/>
                </a:solidFill>
                <a:latin typeface="+mn-lt"/>
              </a:rPr>
              <a:t> is second in importance to cigarette smoking as a predictor of subsequent cause mortality</a:t>
            </a:r>
          </a:p>
          <a:p>
            <a:pPr algn="just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CA" altLang="it-IT" dirty="0" smtClean="0">
                <a:solidFill>
                  <a:schemeClr val="bg1"/>
                </a:solidFill>
                <a:latin typeface="+mn-lt"/>
              </a:rPr>
              <a:t>Even for ischaemic heart disease its impact is of the same magnitude as cholesterol concentration and social class, though less than cigarette smoking and diastolic BP</a:t>
            </a:r>
            <a:endParaRPr lang="en-CA" alt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750" y="4077072"/>
            <a:ext cx="8821738" cy="2451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altLang="it-IT" sz="1800" b="1" dirty="0">
                <a:latin typeface="Comic Sans MS" pitchFamily="66" charset="0"/>
              </a:rPr>
              <a:t>KEY MESSAGES</a:t>
            </a:r>
            <a:r>
              <a:rPr lang="it-IT" altLang="it-IT" sz="1800" dirty="0">
                <a:latin typeface="Comic Sans MS" pitchFamily="66" charset="0"/>
              </a:rPr>
              <a:t>	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altLang="it-IT" sz="1800" dirty="0">
                <a:latin typeface="Comic Sans MS" pitchFamily="66" charset="0"/>
              </a:rPr>
              <a:t>…</a:t>
            </a:r>
            <a:r>
              <a:rPr lang="it-IT" altLang="it-IT" sz="1800" dirty="0" err="1">
                <a:latin typeface="Comic Sans MS" pitchFamily="66" charset="0"/>
              </a:rPr>
              <a:t>is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surprising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that</a:t>
            </a:r>
            <a:r>
              <a:rPr lang="it-IT" altLang="it-IT" sz="1800" dirty="0">
                <a:latin typeface="Comic Sans MS" pitchFamily="66" charset="0"/>
              </a:rPr>
              <a:t> a </a:t>
            </a:r>
            <a:r>
              <a:rPr lang="it-IT" altLang="it-IT" sz="1800" dirty="0" err="1">
                <a:latin typeface="Comic Sans MS" pitchFamily="66" charset="0"/>
              </a:rPr>
              <a:t>measure</a:t>
            </a:r>
            <a:r>
              <a:rPr lang="it-IT" altLang="it-IT" sz="1800" dirty="0">
                <a:latin typeface="Comic Sans MS" pitchFamily="66" charset="0"/>
              </a:rPr>
              <a:t> of </a:t>
            </a:r>
            <a:r>
              <a:rPr lang="it-IT" altLang="it-IT" sz="1800" dirty="0" err="1">
                <a:latin typeface="Comic Sans MS" pitchFamily="66" charset="0"/>
              </a:rPr>
              <a:t>respiratory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function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does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not</a:t>
            </a:r>
            <a:r>
              <a:rPr lang="it-IT" altLang="it-IT" sz="1800" dirty="0">
                <a:latin typeface="Comic Sans MS" pitchFamily="66" charset="0"/>
              </a:rPr>
              <a:t> play a </a:t>
            </a:r>
            <a:r>
              <a:rPr lang="it-IT" altLang="it-IT" sz="1800" dirty="0" err="1">
                <a:latin typeface="Comic Sans MS" pitchFamily="66" charset="0"/>
              </a:rPr>
              <a:t>bigger</a:t>
            </a:r>
            <a:r>
              <a:rPr lang="it-IT" altLang="it-IT" sz="1800" dirty="0">
                <a:latin typeface="Comic Sans MS" pitchFamily="66" charset="0"/>
              </a:rPr>
              <a:t> part in </a:t>
            </a:r>
            <a:r>
              <a:rPr lang="it-IT" altLang="it-IT" sz="1800" dirty="0" err="1">
                <a:latin typeface="Comic Sans MS" pitchFamily="66" charset="0"/>
              </a:rPr>
              <a:t>health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assessment</a:t>
            </a:r>
            <a:r>
              <a:rPr lang="it-IT" altLang="it-IT" sz="1800" dirty="0">
                <a:latin typeface="Comic Sans MS" pitchFamily="66" charset="0"/>
              </a:rPr>
              <a:t> programmes….it </a:t>
            </a:r>
            <a:r>
              <a:rPr lang="it-IT" altLang="it-IT" sz="1800" dirty="0" err="1">
                <a:latin typeface="Comic Sans MS" pitchFamily="66" charset="0"/>
              </a:rPr>
              <a:t>may</a:t>
            </a:r>
            <a:r>
              <a:rPr lang="it-IT" altLang="it-IT" sz="1800" dirty="0">
                <a:latin typeface="Comic Sans MS" pitchFamily="66" charset="0"/>
              </a:rPr>
              <a:t> be due to a </a:t>
            </a:r>
            <a:r>
              <a:rPr lang="it-IT" altLang="it-IT" sz="1800" dirty="0" err="1">
                <a:latin typeface="Comic Sans MS" pitchFamily="66" charset="0"/>
              </a:rPr>
              <a:t>lack</a:t>
            </a:r>
            <a:r>
              <a:rPr lang="it-IT" altLang="it-IT" sz="1800" dirty="0">
                <a:latin typeface="Comic Sans MS" pitchFamily="66" charset="0"/>
              </a:rPr>
              <a:t> of </a:t>
            </a:r>
            <a:r>
              <a:rPr lang="it-IT" altLang="it-IT" sz="1800" dirty="0" err="1">
                <a:latin typeface="Comic Sans MS" pitchFamily="66" charset="0"/>
              </a:rPr>
              <a:t>appreciation</a:t>
            </a:r>
            <a:r>
              <a:rPr lang="it-IT" altLang="it-IT" sz="1800" dirty="0">
                <a:latin typeface="Comic Sans MS" pitchFamily="66" charset="0"/>
              </a:rPr>
              <a:t> of the </a:t>
            </a:r>
            <a:r>
              <a:rPr lang="it-IT" altLang="it-IT" sz="1800" dirty="0" err="1">
                <a:latin typeface="Comic Sans MS" pitchFamily="66" charset="0"/>
              </a:rPr>
              <a:t>importance</a:t>
            </a:r>
            <a:r>
              <a:rPr lang="it-IT" altLang="it-IT" sz="1800" dirty="0">
                <a:latin typeface="Comic Sans MS" pitchFamily="66" charset="0"/>
              </a:rPr>
              <a:t> of </a:t>
            </a:r>
            <a:r>
              <a:rPr lang="it-IT" altLang="it-IT" sz="1800" dirty="0" err="1">
                <a:latin typeface="Comic Sans MS" pitchFamily="66" charset="0"/>
              </a:rPr>
              <a:t>this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compared</a:t>
            </a:r>
            <a:r>
              <a:rPr lang="it-IT" altLang="it-IT" sz="1800" dirty="0">
                <a:latin typeface="Comic Sans MS" pitchFamily="66" charset="0"/>
              </a:rPr>
              <a:t> with </a:t>
            </a:r>
            <a:r>
              <a:rPr lang="it-IT" altLang="it-IT" sz="1800" dirty="0" err="1">
                <a:latin typeface="Comic Sans MS" pitchFamily="66" charset="0"/>
              </a:rPr>
              <a:t>other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conventional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risk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fattors</a:t>
            </a:r>
            <a:r>
              <a:rPr lang="it-IT" altLang="it-IT" sz="1800" dirty="0">
                <a:latin typeface="Comic Sans MS" pitchFamily="66" charset="0"/>
              </a:rPr>
              <a:t>, </a:t>
            </a:r>
            <a:r>
              <a:rPr lang="it-IT" altLang="it-IT" sz="1800" dirty="0" err="1">
                <a:latin typeface="Comic Sans MS" pitchFamily="66" charset="0"/>
              </a:rPr>
              <a:t>such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as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cigarette</a:t>
            </a:r>
            <a:r>
              <a:rPr lang="it-IT" altLang="it-IT" sz="1800" dirty="0">
                <a:latin typeface="Comic Sans MS" pitchFamily="66" charset="0"/>
              </a:rPr>
              <a:t> smoking, BP, </a:t>
            </a:r>
            <a:r>
              <a:rPr lang="it-IT" altLang="it-IT" sz="1800" dirty="0" err="1">
                <a:latin typeface="Comic Sans MS" pitchFamily="66" charset="0"/>
              </a:rPr>
              <a:t>serum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cholesterol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concentration</a:t>
            </a:r>
            <a:r>
              <a:rPr lang="it-IT" altLang="it-IT" sz="1800" dirty="0">
                <a:latin typeface="Comic Sans MS" pitchFamily="66" charset="0"/>
              </a:rPr>
              <a:t>, and BMI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altLang="it-IT" sz="1800" dirty="0">
                <a:latin typeface="Comic Sans MS" pitchFamily="66" charset="0"/>
              </a:rPr>
              <a:t>	FEV</a:t>
            </a:r>
            <a:r>
              <a:rPr lang="it-IT" altLang="it-IT" sz="1800" baseline="-25000" dirty="0">
                <a:latin typeface="Comic Sans MS" pitchFamily="66" charset="0"/>
              </a:rPr>
              <a:t>1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should</a:t>
            </a:r>
            <a:r>
              <a:rPr lang="it-IT" altLang="it-IT" sz="1800" dirty="0">
                <a:latin typeface="Comic Sans MS" pitchFamily="66" charset="0"/>
              </a:rPr>
              <a:t> be </a:t>
            </a:r>
            <a:r>
              <a:rPr lang="it-IT" altLang="it-IT" sz="1800" dirty="0" err="1">
                <a:latin typeface="Comic Sans MS" pitchFamily="66" charset="0"/>
              </a:rPr>
              <a:t>included</a:t>
            </a:r>
            <a:r>
              <a:rPr lang="it-IT" altLang="it-IT" sz="1800" dirty="0">
                <a:latin typeface="Comic Sans MS" pitchFamily="66" charset="0"/>
              </a:rPr>
              <a:t> in </a:t>
            </a:r>
            <a:r>
              <a:rPr lang="it-IT" altLang="it-IT" sz="1800" dirty="0" err="1">
                <a:latin typeface="Comic Sans MS" pitchFamily="66" charset="0"/>
              </a:rPr>
              <a:t>health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err="1">
                <a:latin typeface="Comic Sans MS" pitchFamily="66" charset="0"/>
              </a:rPr>
              <a:t>assessment</a:t>
            </a:r>
            <a:r>
              <a:rPr lang="it-IT" altLang="it-IT" sz="1800" dirty="0">
                <a:latin typeface="Comic Sans MS" pitchFamily="66" charset="0"/>
              </a:rPr>
              <a:t> of middle </a:t>
            </a:r>
            <a:r>
              <a:rPr lang="it-IT" altLang="it-IT" sz="1800" dirty="0" err="1">
                <a:latin typeface="Comic Sans MS" pitchFamily="66" charset="0"/>
              </a:rPr>
              <a:t>aged</a:t>
            </a:r>
            <a:r>
              <a:rPr lang="it-IT" altLang="it-IT" sz="1800" dirty="0">
                <a:latin typeface="Comic Sans MS" pitchFamily="66" charset="0"/>
              </a:rPr>
              <a:t> men and </a:t>
            </a:r>
            <a:r>
              <a:rPr lang="it-IT" altLang="it-IT" sz="1800" dirty="0" err="1">
                <a:latin typeface="Comic Sans MS" pitchFamily="66" charset="0"/>
              </a:rPr>
              <a:t>women</a:t>
            </a:r>
            <a:endParaRPr lang="it-IT" altLang="it-IT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387475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 b="1" dirty="0" smtClean="0">
                <a:solidFill>
                  <a:srgbClr val="FFFF00"/>
                </a:solidFill>
                <a:latin typeface="+mj-lt"/>
              </a:rPr>
              <a:t>Mortalità cardiovascolare nella BPCO</a:t>
            </a:r>
            <a:endParaRPr lang="it-IT" altLang="it-IT" sz="32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94915" name="Group 3"/>
          <p:cNvGrpSpPr>
            <a:grpSpLocks/>
          </p:cNvGrpSpPr>
          <p:nvPr/>
        </p:nvGrpSpPr>
        <p:grpSpPr bwMode="auto">
          <a:xfrm>
            <a:off x="324000" y="1741791"/>
            <a:ext cx="8471965" cy="1903233"/>
            <a:chOff x="397" y="1376"/>
            <a:chExt cx="5005" cy="1585"/>
          </a:xfrm>
          <a:noFill/>
        </p:grpSpPr>
        <p:sp>
          <p:nvSpPr>
            <p:cNvPr id="294916" name="AutoShape 4"/>
            <p:cNvSpPr>
              <a:spLocks noChangeArrowheads="1"/>
            </p:cNvSpPr>
            <p:nvPr/>
          </p:nvSpPr>
          <p:spPr bwMode="auto">
            <a:xfrm>
              <a:off x="397" y="1376"/>
              <a:ext cx="5005" cy="1585"/>
            </a:xfrm>
            <a:prstGeom prst="roundRect">
              <a:avLst>
                <a:gd name="adj" fmla="val 6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4917" name="Text Box 5"/>
            <p:cNvSpPr txBox="1">
              <a:spLocks noChangeArrowheads="1"/>
            </p:cNvSpPr>
            <p:nvPr/>
          </p:nvSpPr>
          <p:spPr bwMode="auto">
            <a:xfrm>
              <a:off x="397" y="1376"/>
              <a:ext cx="5005" cy="1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40" tIns="40320" rIns="80640" bIns="4032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lnSpc>
                  <a:spcPct val="93000"/>
                </a:lnSpc>
                <a:buClr>
                  <a:srgbClr val="333399"/>
                </a:buClr>
                <a:buSzPct val="177000"/>
                <a:buFont typeface="Times New Roman" pitchFamily="18" charset="0"/>
                <a:buNone/>
              </a:pPr>
              <a:r>
                <a:rPr lang="it-IT" altLang="it-IT" dirty="0" smtClean="0">
                  <a:solidFill>
                    <a:schemeClr val="bg1"/>
                  </a:solidFill>
                  <a:latin typeface="+mn-lt"/>
                </a:rPr>
                <a:t>Per ogni riduzione del 10% del FEV</a:t>
              </a:r>
              <a:r>
                <a:rPr lang="it-IT" altLang="it-IT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it-IT" altLang="it-IT" dirty="0" smtClean="0">
                  <a:solidFill>
                    <a:schemeClr val="bg1"/>
                  </a:solidFill>
                  <a:latin typeface="+mn-lt"/>
                </a:rPr>
                <a:t>, la mortalità cardiovascolare aumenta approssimativamente del 28% e gli eventi coronarici non fatali aumentano di circa il 20% nella BPCO di grado grave.</a:t>
              </a:r>
            </a:p>
            <a:p>
              <a:pPr algn="just">
                <a:lnSpc>
                  <a:spcPct val="93000"/>
                </a:lnSpc>
                <a:buClr>
                  <a:srgbClr val="333399"/>
                </a:buClr>
                <a:buSzPct val="177000"/>
                <a:buFont typeface="Times New Roman" pitchFamily="18" charset="0"/>
                <a:buNone/>
              </a:pPr>
              <a:endParaRPr lang="it-IT" altLang="it-IT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" name="Connettore 1 6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122762" y="2878072"/>
            <a:ext cx="4872037" cy="3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40" tIns="40320" rIns="8064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03"/>
              </a:buClr>
              <a:buSzPct val="88000"/>
              <a:buFont typeface="Times New Roman" pitchFamily="18" charset="0"/>
              <a:buNone/>
            </a:pPr>
            <a:r>
              <a:rPr lang="en-GB" altLang="it-IT" sz="1600" dirty="0" err="1">
                <a:solidFill>
                  <a:schemeClr val="bg1"/>
                </a:solidFill>
                <a:latin typeface="+mn-lt"/>
              </a:rPr>
              <a:t>Anthonisen</a:t>
            </a:r>
            <a:r>
              <a:rPr lang="en-GB" altLang="it-IT" sz="1600" dirty="0">
                <a:solidFill>
                  <a:schemeClr val="bg1"/>
                </a:solidFill>
                <a:latin typeface="+mn-lt"/>
              </a:rPr>
              <a:t> et al, Am J </a:t>
            </a:r>
            <a:r>
              <a:rPr lang="en-GB" altLang="it-IT" sz="1600" dirty="0" err="1">
                <a:solidFill>
                  <a:schemeClr val="bg1"/>
                </a:solidFill>
                <a:latin typeface="+mn-lt"/>
              </a:rPr>
              <a:t>Respir</a:t>
            </a:r>
            <a:r>
              <a:rPr lang="en-GB" altLang="it-IT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1600" dirty="0" err="1">
                <a:solidFill>
                  <a:schemeClr val="bg1"/>
                </a:solidFill>
                <a:latin typeface="+mn-lt"/>
              </a:rPr>
              <a:t>Crit</a:t>
            </a:r>
            <a:r>
              <a:rPr lang="en-GB" altLang="it-IT" sz="1600" dirty="0">
                <a:solidFill>
                  <a:schemeClr val="bg1"/>
                </a:solidFill>
                <a:latin typeface="+mn-lt"/>
              </a:rPr>
              <a:t> Care Med 2002</a:t>
            </a: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85724"/>
              </p:ext>
            </p:extLst>
          </p:nvPr>
        </p:nvGraphicFramePr>
        <p:xfrm>
          <a:off x="1174800" y="3267595"/>
          <a:ext cx="5211762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r:id="rId4" imgW="3584160" imgH="2361960" progId="">
                  <p:embed/>
                </p:oleObj>
              </mc:Choice>
              <mc:Fallback>
                <p:oleObj r:id="rId4" imgW="3584160" imgH="2361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800" y="3267595"/>
                        <a:ext cx="5211762" cy="3433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7"/>
          <p:cNvSpPr txBox="1">
            <a:spLocks noChangeArrowheads="1"/>
          </p:cNvSpPr>
          <p:nvPr/>
        </p:nvSpPr>
        <p:spPr bwMode="auto">
          <a:xfrm rot="16200000">
            <a:off x="275482" y="4676501"/>
            <a:ext cx="18526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it-IT" sz="2400" b="0">
                <a:solidFill>
                  <a:srgbClr val="FFFCFC"/>
                </a:solidFill>
              </a:rPr>
              <a:t> % increase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651425" y="6275908"/>
            <a:ext cx="158438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it-IT" sz="1600" b="0" dirty="0">
                <a:solidFill>
                  <a:srgbClr val="FFFCFC"/>
                </a:solidFill>
              </a:rPr>
              <a:t>Non-fatal</a:t>
            </a:r>
          </a:p>
          <a:p>
            <a:pPr>
              <a:buClrTx/>
              <a:buFontTx/>
              <a:buNone/>
            </a:pPr>
            <a:r>
              <a:rPr lang="en-US" altLang="it-IT" sz="1600" b="0" dirty="0">
                <a:solidFill>
                  <a:srgbClr val="FFFCFC"/>
                </a:solidFill>
              </a:rPr>
              <a:t>Coronary event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186037" y="5788545"/>
            <a:ext cx="519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it-IT" sz="2400" b="0">
                <a:solidFill>
                  <a:srgbClr val="FFFCFC"/>
                </a:solidFill>
              </a:rPr>
              <a:t>14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326357" y="6272733"/>
            <a:ext cx="95761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it-IT" sz="1600" b="0" dirty="0">
                <a:solidFill>
                  <a:srgbClr val="FFFCFC"/>
                </a:solidFill>
              </a:rPr>
              <a:t>CV</a:t>
            </a:r>
          </a:p>
          <a:p>
            <a:pPr algn="ctr">
              <a:buClrTx/>
              <a:buFontTx/>
              <a:buNone/>
            </a:pPr>
            <a:r>
              <a:rPr lang="en-US" altLang="it-IT" sz="1600" b="0" dirty="0">
                <a:solidFill>
                  <a:srgbClr val="FFFCFC"/>
                </a:solidFill>
              </a:rPr>
              <a:t>mortality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543350" y="5790133"/>
            <a:ext cx="5191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it-IT" sz="2400" b="0">
                <a:solidFill>
                  <a:srgbClr val="FFFCFC"/>
                </a:solidFill>
              </a:rPr>
              <a:t>28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870500" y="5771083"/>
            <a:ext cx="5191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it-IT" sz="2400" b="0">
                <a:solidFill>
                  <a:srgbClr val="FFFCFC"/>
                </a:solidFill>
              </a:rPr>
              <a:t>20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75711" y="6264795"/>
            <a:ext cx="101211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it-IT" sz="1600" b="0" dirty="0">
                <a:solidFill>
                  <a:srgbClr val="FFFCFC"/>
                </a:solidFill>
              </a:rPr>
              <a:t>All cause</a:t>
            </a:r>
          </a:p>
          <a:p>
            <a:pPr>
              <a:buClrTx/>
              <a:buFontTx/>
              <a:buNone/>
            </a:pPr>
            <a:r>
              <a:rPr lang="en-US" altLang="it-IT" sz="1600" b="0" dirty="0">
                <a:solidFill>
                  <a:srgbClr val="FFFCFC"/>
                </a:solidFill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3444282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3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627831" y="1628800"/>
            <a:ext cx="7772400" cy="865187"/>
          </a:xfrm>
        </p:spPr>
        <p:txBody>
          <a:bodyPr lIns="80513" tIns="40256" rIns="80513" bIns="40256" anchor="t"/>
          <a:lstStyle/>
          <a:p>
            <a:pPr>
              <a:defRPr/>
            </a:pPr>
            <a:r>
              <a:rPr 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effetto additivo di PCR e FEV</a:t>
            </a:r>
            <a:r>
              <a:rPr lang="nl-NL" sz="20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745906991"/>
              </p:ext>
            </p:extLst>
          </p:nvPr>
        </p:nvGraphicFramePr>
        <p:xfrm>
          <a:off x="954856" y="16796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1742256" y="5588025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FFFFFF"/>
                </a:solidFill>
                <a:latin typeface="Arial" charset="0"/>
              </a:rPr>
              <a:t>Elevata PCR</a:t>
            </a: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3564706" y="5592787"/>
            <a:ext cx="135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FFFFFF"/>
                </a:solidFill>
                <a:latin typeface="Arial" charset="0"/>
              </a:rPr>
              <a:t>Ostruzione severa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5323656" y="5543575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FFFFFF"/>
                </a:solidFill>
                <a:latin typeface="Arial" charset="0"/>
              </a:rPr>
              <a:t>Elevata PCR e ostruzione severa</a:t>
            </a:r>
          </a:p>
        </p:txBody>
      </p:sp>
      <p:sp>
        <p:nvSpPr>
          <p:cNvPr id="452615" name="Text Box 7"/>
          <p:cNvSpPr txBox="1">
            <a:spLocks noChangeArrowheads="1"/>
          </p:cNvSpPr>
          <p:nvPr/>
        </p:nvSpPr>
        <p:spPr bwMode="auto">
          <a:xfrm rot="16200000">
            <a:off x="-977925" y="3612381"/>
            <a:ext cx="3151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r>
              <a:rPr lang="nl-NL" sz="1600" b="1" dirty="0">
                <a:solidFill>
                  <a:srgbClr val="FFFFFF"/>
                </a:solidFill>
                <a:latin typeface="Arial" charset="0"/>
              </a:rPr>
              <a:t>Cardiac Infarction Injury Score</a:t>
            </a:r>
          </a:p>
        </p:txBody>
      </p:sp>
      <p:grpSp>
        <p:nvGrpSpPr>
          <p:cNvPr id="339976" name="Group 9"/>
          <p:cNvGrpSpPr>
            <a:grpSpLocks/>
          </p:cNvGrpSpPr>
          <p:nvPr/>
        </p:nvGrpSpPr>
        <p:grpSpPr bwMode="auto">
          <a:xfrm>
            <a:off x="5780856" y="2414612"/>
            <a:ext cx="152400" cy="1219200"/>
            <a:chOff x="3744" y="1536"/>
            <a:chExt cx="96" cy="768"/>
          </a:xfrm>
        </p:grpSpPr>
        <p:sp>
          <p:nvSpPr>
            <p:cNvPr id="339977" name="Line 10"/>
            <p:cNvSpPr>
              <a:spLocks noChangeShapeType="1"/>
            </p:cNvSpPr>
            <p:nvPr/>
          </p:nvSpPr>
          <p:spPr bwMode="auto">
            <a:xfrm>
              <a:off x="3792" y="1536"/>
              <a:ext cx="0" cy="76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9978" name="Line 11"/>
            <p:cNvSpPr>
              <a:spLocks noChangeShapeType="1"/>
            </p:cNvSpPr>
            <p:nvPr/>
          </p:nvSpPr>
          <p:spPr bwMode="auto">
            <a:xfrm flipH="1">
              <a:off x="3744" y="1536"/>
              <a:ext cx="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9979" name="Line 12"/>
            <p:cNvSpPr>
              <a:spLocks noChangeShapeType="1"/>
            </p:cNvSpPr>
            <p:nvPr/>
          </p:nvSpPr>
          <p:spPr bwMode="auto">
            <a:xfrm flipH="1">
              <a:off x="3744" y="2304"/>
              <a:ext cx="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9980" name="Group 13"/>
          <p:cNvGrpSpPr>
            <a:grpSpLocks/>
          </p:cNvGrpSpPr>
          <p:nvPr/>
        </p:nvGrpSpPr>
        <p:grpSpPr bwMode="auto">
          <a:xfrm>
            <a:off x="4028256" y="3343300"/>
            <a:ext cx="152400" cy="914400"/>
            <a:chOff x="2640" y="1968"/>
            <a:chExt cx="96" cy="576"/>
          </a:xfrm>
        </p:grpSpPr>
        <p:sp>
          <p:nvSpPr>
            <p:cNvPr id="339981" name="Line 14"/>
            <p:cNvSpPr>
              <a:spLocks noChangeShapeType="1"/>
            </p:cNvSpPr>
            <p:nvPr/>
          </p:nvSpPr>
          <p:spPr bwMode="auto">
            <a:xfrm>
              <a:off x="2688" y="1968"/>
              <a:ext cx="0" cy="57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9982" name="Line 15"/>
            <p:cNvSpPr>
              <a:spLocks noChangeShapeType="1"/>
            </p:cNvSpPr>
            <p:nvPr/>
          </p:nvSpPr>
          <p:spPr bwMode="auto">
            <a:xfrm flipH="1">
              <a:off x="2640" y="1968"/>
              <a:ext cx="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9983" name="Line 16"/>
            <p:cNvSpPr>
              <a:spLocks noChangeShapeType="1"/>
            </p:cNvSpPr>
            <p:nvPr/>
          </p:nvSpPr>
          <p:spPr bwMode="auto">
            <a:xfrm flipH="1">
              <a:off x="2640" y="2544"/>
              <a:ext cx="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9984" name="Group 17"/>
          <p:cNvGrpSpPr>
            <a:grpSpLocks/>
          </p:cNvGrpSpPr>
          <p:nvPr/>
        </p:nvGrpSpPr>
        <p:grpSpPr bwMode="auto">
          <a:xfrm>
            <a:off x="2199456" y="4414862"/>
            <a:ext cx="152400" cy="685800"/>
            <a:chOff x="1536" y="2112"/>
            <a:chExt cx="96" cy="432"/>
          </a:xfrm>
        </p:grpSpPr>
        <p:sp>
          <p:nvSpPr>
            <p:cNvPr id="339985" name="Line 18"/>
            <p:cNvSpPr>
              <a:spLocks noChangeShapeType="1"/>
            </p:cNvSpPr>
            <p:nvPr/>
          </p:nvSpPr>
          <p:spPr bwMode="auto">
            <a:xfrm>
              <a:off x="1584" y="2112"/>
              <a:ext cx="0" cy="43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9986" name="Line 19"/>
            <p:cNvSpPr>
              <a:spLocks noChangeShapeType="1"/>
            </p:cNvSpPr>
            <p:nvPr/>
          </p:nvSpPr>
          <p:spPr bwMode="auto">
            <a:xfrm flipH="1">
              <a:off x="1536" y="2112"/>
              <a:ext cx="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9987" name="Line 20"/>
            <p:cNvSpPr>
              <a:spLocks noChangeShapeType="1"/>
            </p:cNvSpPr>
            <p:nvPr/>
          </p:nvSpPr>
          <p:spPr bwMode="auto">
            <a:xfrm flipH="1">
              <a:off x="1536" y="2544"/>
              <a:ext cx="9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2632" name="Text Box 24"/>
          <p:cNvSpPr txBox="1">
            <a:spLocks noChangeArrowheads="1"/>
          </p:cNvSpPr>
          <p:nvPr/>
        </p:nvSpPr>
        <p:spPr bwMode="auto">
          <a:xfrm>
            <a:off x="107504" y="5949280"/>
            <a:ext cx="2809875" cy="73025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nl-NL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CIIS: an electrocardiography coding scheme for ischemic heart disease</a:t>
            </a:r>
          </a:p>
        </p:txBody>
      </p:sp>
      <p:sp>
        <p:nvSpPr>
          <p:cNvPr id="339989" name="Line 25"/>
          <p:cNvSpPr>
            <a:spLocks noChangeShapeType="1"/>
          </p:cNvSpPr>
          <p:nvPr/>
        </p:nvSpPr>
        <p:spPr bwMode="auto">
          <a:xfrm>
            <a:off x="597669" y="5343550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529516"/>
            <a:ext cx="8054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FFFF00"/>
                </a:solidFill>
              </a:rPr>
              <a:t>The potential role of systemic inflammation in COPD 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6" name="Connettore 1 25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04058" y="6381328"/>
            <a:ext cx="267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Sin and Man. </a:t>
            </a:r>
            <a:r>
              <a:rPr lang="it-IT" sz="1600" dirty="0" err="1" smtClean="0">
                <a:solidFill>
                  <a:schemeClr val="bg1"/>
                </a:solidFill>
              </a:rPr>
              <a:t>Circulation</a:t>
            </a:r>
            <a:r>
              <a:rPr lang="it-IT" sz="1600" dirty="0" smtClean="0">
                <a:solidFill>
                  <a:schemeClr val="bg1"/>
                </a:solidFill>
              </a:rPr>
              <a:t> 2003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1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11450"/>
            <a:ext cx="43434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11450"/>
            <a:ext cx="37671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43000" y="65214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>
                <a:solidFill>
                  <a:srgbClr val="FFFF00"/>
                </a:solidFill>
              </a:rPr>
              <a:t>Intera popolazione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019800" y="65214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>
                <a:solidFill>
                  <a:srgbClr val="FFFF00"/>
                </a:solidFill>
              </a:rPr>
              <a:t>Non fumatori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>
            <a:fillRect/>
          </a:stretch>
        </p:blipFill>
        <p:spPr bwMode="auto">
          <a:xfrm>
            <a:off x="0" y="0"/>
            <a:ext cx="91392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881188"/>
            <a:ext cx="2019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Current Issue Cov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2875"/>
            <a:ext cx="1214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44463" y="3249613"/>
            <a:ext cx="8820150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/>
            <a:r>
              <a:rPr lang="en-US" altLang="it-IT" sz="2800" dirty="0">
                <a:latin typeface="Arial" charset="0"/>
              </a:rPr>
              <a:t>Conclusions: there is strong epidemiologic evidence to indicate that reduced FEV</a:t>
            </a:r>
            <a:r>
              <a:rPr lang="en-US" altLang="it-IT" sz="2800" baseline="-25000" dirty="0">
                <a:latin typeface="Arial" charset="0"/>
              </a:rPr>
              <a:t>1</a:t>
            </a:r>
            <a:r>
              <a:rPr lang="en-US" altLang="it-IT" sz="2800" dirty="0">
                <a:latin typeface="Arial" charset="0"/>
              </a:rPr>
              <a:t> is a marker for cardiovascular mortality independent of age, gender, and smoking history</a:t>
            </a:r>
          </a:p>
        </p:txBody>
      </p:sp>
    </p:spTree>
    <p:extLst>
      <p:ext uri="{BB962C8B-B14F-4D97-AF65-F5344CB8AC3E}">
        <p14:creationId xmlns:p14="http://schemas.microsoft.com/office/powerpoint/2010/main" val="16266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39552" y="1608229"/>
            <a:ext cx="7774220" cy="3880212"/>
            <a:chOff x="749471" y="1698169"/>
            <a:chExt cx="7774220" cy="3880212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137666" y="1698169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1.0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631843" y="1801977"/>
              <a:ext cx="0" cy="306317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541839" y="2450231"/>
              <a:ext cx="8954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541839" y="3062866"/>
              <a:ext cx="8954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541839" y="3671940"/>
              <a:ext cx="8954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41839" y="4288137"/>
              <a:ext cx="8954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16919" y="4865154"/>
              <a:ext cx="44127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5970285" y="4874457"/>
              <a:ext cx="0" cy="110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5233994" y="4874457"/>
              <a:ext cx="0" cy="110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4497703" y="4874457"/>
              <a:ext cx="0" cy="110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761412" y="4874457"/>
              <a:ext cx="0" cy="110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3025121" y="4874457"/>
              <a:ext cx="0" cy="110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2308730" y="4874457"/>
              <a:ext cx="0" cy="1104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1137666" y="2301821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1137666" y="2935828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0.6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1137666" y="3534215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137666" y="4175346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1137666" y="4674002"/>
              <a:ext cx="3978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0.0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1502495" y="4979138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2112754" y="4979138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2849045" y="4979138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595286" y="4979138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1616919" y="4865154"/>
              <a:ext cx="44127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331577" y="4979138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5067868" y="4979138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5774309" y="4979138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 rot="16200000">
              <a:off x="-193255" y="3218712"/>
              <a:ext cx="21932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Probability of Surviving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3180757" y="5270604"/>
              <a:ext cx="13547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Time</a:t>
              </a: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(months)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5810168" y="2947852"/>
              <a:ext cx="7502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p&lt;0.0002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6047931" y="2555899"/>
              <a:ext cx="3648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6047931" y="3289637"/>
              <a:ext cx="3648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1" name="Text Box 45"/>
            <p:cNvSpPr txBox="1">
              <a:spLocks noChangeArrowheads="1"/>
            </p:cNvSpPr>
            <p:nvPr/>
          </p:nvSpPr>
          <p:spPr bwMode="auto">
            <a:xfrm>
              <a:off x="5859861" y="3688714"/>
              <a:ext cx="65081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p=0.069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6067831" y="3984195"/>
              <a:ext cx="3648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7222799" y="3321420"/>
              <a:ext cx="7502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p&lt;0.0001</a:t>
              </a:r>
            </a:p>
          </p:txBody>
        </p:sp>
        <p:grpSp>
          <p:nvGrpSpPr>
            <p:cNvPr id="44" name="Group 48"/>
            <p:cNvGrpSpPr>
              <a:grpSpLocks/>
            </p:cNvGrpSpPr>
            <p:nvPr/>
          </p:nvGrpSpPr>
          <p:grpSpPr bwMode="auto">
            <a:xfrm>
              <a:off x="6447584" y="2716182"/>
              <a:ext cx="280255" cy="661314"/>
              <a:chOff x="4134" y="1766"/>
              <a:chExt cx="169" cy="557"/>
            </a:xfrm>
          </p:grpSpPr>
          <p:grpSp>
            <p:nvGrpSpPr>
              <p:cNvPr id="64" name="Group 49"/>
              <p:cNvGrpSpPr>
                <a:grpSpLocks/>
              </p:cNvGrpSpPr>
              <p:nvPr/>
            </p:nvGrpSpPr>
            <p:grpSpPr bwMode="auto">
              <a:xfrm>
                <a:off x="4134" y="1773"/>
                <a:ext cx="169" cy="546"/>
                <a:chOff x="4146" y="1773"/>
                <a:chExt cx="147" cy="546"/>
              </a:xfrm>
            </p:grpSpPr>
            <p:sp>
              <p:nvSpPr>
                <p:cNvPr id="66" name="Line 50"/>
                <p:cNvSpPr>
                  <a:spLocks noChangeShapeType="1"/>
                </p:cNvSpPr>
                <p:nvPr/>
              </p:nvSpPr>
              <p:spPr bwMode="auto">
                <a:xfrm>
                  <a:off x="4146" y="1773"/>
                  <a:ext cx="147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it-IT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Line 51"/>
                <p:cNvSpPr>
                  <a:spLocks noChangeShapeType="1"/>
                </p:cNvSpPr>
                <p:nvPr/>
              </p:nvSpPr>
              <p:spPr bwMode="auto">
                <a:xfrm>
                  <a:off x="4146" y="2319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 type="stealth"/>
                  <a:tailEnd type="none"/>
                </a:ln>
              </p:spPr>
              <p:txBody>
                <a:bodyPr wrap="none" anchor="ctr"/>
                <a:lstStyle/>
                <a:p>
                  <a:endParaRPr lang="it-IT" sz="1400"/>
                </a:p>
              </p:txBody>
            </p:sp>
          </p:grpSp>
          <p:sp>
            <p:nvSpPr>
              <p:cNvPr id="65" name="Line 52"/>
              <p:cNvSpPr>
                <a:spLocks noChangeShapeType="1"/>
              </p:cNvSpPr>
              <p:nvPr/>
            </p:nvSpPr>
            <p:spPr bwMode="auto">
              <a:xfrm>
                <a:off x="4299" y="1766"/>
                <a:ext cx="0" cy="557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53"/>
            <p:cNvGrpSpPr>
              <a:grpSpLocks/>
            </p:cNvGrpSpPr>
            <p:nvPr/>
          </p:nvGrpSpPr>
          <p:grpSpPr bwMode="auto">
            <a:xfrm>
              <a:off x="6447584" y="3511658"/>
              <a:ext cx="280255" cy="625696"/>
              <a:chOff x="4134" y="1766"/>
              <a:chExt cx="169" cy="557"/>
            </a:xfrm>
          </p:grpSpPr>
          <p:grpSp>
            <p:nvGrpSpPr>
              <p:cNvPr id="60" name="Group 54"/>
              <p:cNvGrpSpPr>
                <a:grpSpLocks/>
              </p:cNvGrpSpPr>
              <p:nvPr/>
            </p:nvGrpSpPr>
            <p:grpSpPr bwMode="auto">
              <a:xfrm>
                <a:off x="4134" y="1773"/>
                <a:ext cx="169" cy="546"/>
                <a:chOff x="4146" y="1773"/>
                <a:chExt cx="147" cy="546"/>
              </a:xfrm>
            </p:grpSpPr>
            <p:sp>
              <p:nvSpPr>
                <p:cNvPr id="62" name="Line 55"/>
                <p:cNvSpPr>
                  <a:spLocks noChangeShapeType="1"/>
                </p:cNvSpPr>
                <p:nvPr/>
              </p:nvSpPr>
              <p:spPr bwMode="auto">
                <a:xfrm>
                  <a:off x="4146" y="1773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 type="stealth"/>
                  <a:tailEnd type="none"/>
                </a:ln>
              </p:spPr>
              <p:txBody>
                <a:bodyPr wrap="none" anchor="ctr"/>
                <a:lstStyle/>
                <a:p>
                  <a:endParaRPr lang="it-IT" sz="1400"/>
                </a:p>
              </p:txBody>
            </p:sp>
            <p:sp>
              <p:nvSpPr>
                <p:cNvPr id="63" name="Line 56"/>
                <p:cNvSpPr>
                  <a:spLocks noChangeShapeType="1"/>
                </p:cNvSpPr>
                <p:nvPr/>
              </p:nvSpPr>
              <p:spPr bwMode="auto">
                <a:xfrm>
                  <a:off x="4146" y="2319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 type="stealth"/>
                  <a:tailEnd type="none"/>
                </a:ln>
              </p:spPr>
              <p:txBody>
                <a:bodyPr wrap="none" anchor="ctr"/>
                <a:lstStyle/>
                <a:p>
                  <a:endParaRPr lang="it-IT" sz="1400"/>
                </a:p>
              </p:txBody>
            </p:sp>
          </p:grp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>
                <a:off x="4299" y="1766"/>
                <a:ext cx="0" cy="557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Group 58"/>
            <p:cNvGrpSpPr>
              <a:grpSpLocks/>
            </p:cNvGrpSpPr>
            <p:nvPr/>
          </p:nvGrpSpPr>
          <p:grpSpPr bwMode="auto">
            <a:xfrm>
              <a:off x="6825680" y="2716182"/>
              <a:ext cx="280255" cy="1425921"/>
              <a:chOff x="4134" y="1766"/>
              <a:chExt cx="169" cy="557"/>
            </a:xfrm>
          </p:grpSpPr>
          <p:grpSp>
            <p:nvGrpSpPr>
              <p:cNvPr id="56" name="Group 59"/>
              <p:cNvGrpSpPr>
                <a:grpSpLocks/>
              </p:cNvGrpSpPr>
              <p:nvPr/>
            </p:nvGrpSpPr>
            <p:grpSpPr bwMode="auto">
              <a:xfrm>
                <a:off x="4134" y="1773"/>
                <a:ext cx="169" cy="546"/>
                <a:chOff x="4146" y="1773"/>
                <a:chExt cx="147" cy="546"/>
              </a:xfrm>
            </p:grpSpPr>
            <p:sp>
              <p:nvSpPr>
                <p:cNvPr id="58" name="Line 60"/>
                <p:cNvSpPr>
                  <a:spLocks noChangeShapeType="1"/>
                </p:cNvSpPr>
                <p:nvPr/>
              </p:nvSpPr>
              <p:spPr bwMode="auto">
                <a:xfrm>
                  <a:off x="4146" y="1773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 type="stealth"/>
                  <a:tailEnd type="none"/>
                </a:ln>
              </p:spPr>
              <p:txBody>
                <a:bodyPr wrap="none" anchor="ctr"/>
                <a:lstStyle/>
                <a:p>
                  <a:endParaRPr lang="it-IT" sz="1400"/>
                </a:p>
              </p:txBody>
            </p:sp>
            <p:sp>
              <p:nvSpPr>
                <p:cNvPr id="59" name="Line 61"/>
                <p:cNvSpPr>
                  <a:spLocks noChangeShapeType="1"/>
                </p:cNvSpPr>
                <p:nvPr/>
              </p:nvSpPr>
              <p:spPr bwMode="auto">
                <a:xfrm>
                  <a:off x="4146" y="2319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 type="stealth"/>
                  <a:tailEnd type="none"/>
                </a:ln>
              </p:spPr>
              <p:txBody>
                <a:bodyPr wrap="none" anchor="ctr"/>
                <a:lstStyle/>
                <a:p>
                  <a:endParaRPr lang="it-IT" sz="1400"/>
                </a:p>
              </p:txBody>
            </p:sp>
          </p:grpSp>
          <p:sp>
            <p:nvSpPr>
              <p:cNvPr id="57" name="Line 62"/>
              <p:cNvSpPr>
                <a:spLocks noChangeShapeType="1"/>
              </p:cNvSpPr>
              <p:nvPr/>
            </p:nvSpPr>
            <p:spPr bwMode="auto">
              <a:xfrm>
                <a:off x="4299" y="1766"/>
                <a:ext cx="0" cy="557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Freeform 63"/>
            <p:cNvSpPr>
              <a:spLocks/>
            </p:cNvSpPr>
            <p:nvPr/>
          </p:nvSpPr>
          <p:spPr bwMode="auto">
            <a:xfrm>
              <a:off x="1651743" y="1832846"/>
              <a:ext cx="4323222" cy="2271264"/>
            </a:xfrm>
            <a:custGeom>
              <a:avLst/>
              <a:gdLst>
                <a:gd name="T0" fmla="*/ 0 w 2607"/>
                <a:gd name="T1" fmla="*/ 2147483647 h 1913"/>
                <a:gd name="T2" fmla="*/ 2147483647 w 2607"/>
                <a:gd name="T3" fmla="*/ 2147483647 h 1913"/>
                <a:gd name="T4" fmla="*/ 2147483647 w 2607"/>
                <a:gd name="T5" fmla="*/ 2147483647 h 1913"/>
                <a:gd name="T6" fmla="*/ 2147483647 w 2607"/>
                <a:gd name="T7" fmla="*/ 2147483647 h 1913"/>
                <a:gd name="T8" fmla="*/ 2147483647 w 2607"/>
                <a:gd name="T9" fmla="*/ 2147483647 h 1913"/>
                <a:gd name="T10" fmla="*/ 2147483647 w 2607"/>
                <a:gd name="T11" fmla="*/ 2147483647 h 1913"/>
                <a:gd name="T12" fmla="*/ 2147483647 w 2607"/>
                <a:gd name="T13" fmla="*/ 2147483647 h 1913"/>
                <a:gd name="T14" fmla="*/ 2147483647 w 2607"/>
                <a:gd name="T15" fmla="*/ 2147483647 h 1913"/>
                <a:gd name="T16" fmla="*/ 2147483647 w 2607"/>
                <a:gd name="T17" fmla="*/ 2147483647 h 1913"/>
                <a:gd name="T18" fmla="*/ 2147483647 w 2607"/>
                <a:gd name="T19" fmla="*/ 2147483647 h 1913"/>
                <a:gd name="T20" fmla="*/ 2147483647 w 2607"/>
                <a:gd name="T21" fmla="*/ 2147483647 h 1913"/>
                <a:gd name="T22" fmla="*/ 2147483647 w 2607"/>
                <a:gd name="T23" fmla="*/ 2147483647 h 1913"/>
                <a:gd name="T24" fmla="*/ 2147483647 w 2607"/>
                <a:gd name="T25" fmla="*/ 2147483647 h 1913"/>
                <a:gd name="T26" fmla="*/ 2147483647 w 2607"/>
                <a:gd name="T27" fmla="*/ 2147483647 h 1913"/>
                <a:gd name="T28" fmla="*/ 2147483647 w 2607"/>
                <a:gd name="T29" fmla="*/ 2147483647 h 1913"/>
                <a:gd name="T30" fmla="*/ 2147483647 w 2607"/>
                <a:gd name="T31" fmla="*/ 2147483647 h 1913"/>
                <a:gd name="T32" fmla="*/ 2147483647 w 2607"/>
                <a:gd name="T33" fmla="*/ 2147483647 h 1913"/>
                <a:gd name="T34" fmla="*/ 2147483647 w 2607"/>
                <a:gd name="T35" fmla="*/ 2147483647 h 1913"/>
                <a:gd name="T36" fmla="*/ 2147483647 w 2607"/>
                <a:gd name="T37" fmla="*/ 2147483647 h 1913"/>
                <a:gd name="T38" fmla="*/ 2147483647 w 2607"/>
                <a:gd name="T39" fmla="*/ 2147483647 h 1913"/>
                <a:gd name="T40" fmla="*/ 2147483647 w 2607"/>
                <a:gd name="T41" fmla="*/ 2147483647 h 1913"/>
                <a:gd name="T42" fmla="*/ 2147483647 w 2607"/>
                <a:gd name="T43" fmla="*/ 2147483647 h 1913"/>
                <a:gd name="T44" fmla="*/ 2147483647 w 2607"/>
                <a:gd name="T45" fmla="*/ 2147483647 h 1913"/>
                <a:gd name="T46" fmla="*/ 2147483647 w 2607"/>
                <a:gd name="T47" fmla="*/ 2147483647 h 1913"/>
                <a:gd name="T48" fmla="*/ 2147483647 w 2607"/>
                <a:gd name="T49" fmla="*/ 2147483647 h 1913"/>
                <a:gd name="T50" fmla="*/ 2147483647 w 2607"/>
                <a:gd name="T51" fmla="*/ 2147483647 h 1913"/>
                <a:gd name="T52" fmla="*/ 2147483647 w 2607"/>
                <a:gd name="T53" fmla="*/ 2147483647 h 1913"/>
                <a:gd name="T54" fmla="*/ 2147483647 w 2607"/>
                <a:gd name="T55" fmla="*/ 2147483647 h 1913"/>
                <a:gd name="T56" fmla="*/ 2147483647 w 2607"/>
                <a:gd name="T57" fmla="*/ 2147483647 h 1913"/>
                <a:gd name="T58" fmla="*/ 2147483647 w 2607"/>
                <a:gd name="T59" fmla="*/ 2147483647 h 1913"/>
                <a:gd name="T60" fmla="*/ 2147483647 w 2607"/>
                <a:gd name="T61" fmla="*/ 2147483647 h 1913"/>
                <a:gd name="T62" fmla="*/ 2147483647 w 2607"/>
                <a:gd name="T63" fmla="*/ 2147483647 h 1913"/>
                <a:gd name="T64" fmla="*/ 2147483647 w 2607"/>
                <a:gd name="T65" fmla="*/ 2147483647 h 1913"/>
                <a:gd name="T66" fmla="*/ 2147483647 w 2607"/>
                <a:gd name="T67" fmla="*/ 2147483647 h 1913"/>
                <a:gd name="T68" fmla="*/ 2147483647 w 2607"/>
                <a:gd name="T69" fmla="*/ 2147483647 h 1913"/>
                <a:gd name="T70" fmla="*/ 2147483647 w 2607"/>
                <a:gd name="T71" fmla="*/ 2147483647 h 1913"/>
                <a:gd name="T72" fmla="*/ 2147483647 w 2607"/>
                <a:gd name="T73" fmla="*/ 2147483647 h 1913"/>
                <a:gd name="T74" fmla="*/ 2147483647 w 2607"/>
                <a:gd name="T75" fmla="*/ 2147483647 h 1913"/>
                <a:gd name="T76" fmla="*/ 2147483647 w 2607"/>
                <a:gd name="T77" fmla="*/ 2147483647 h 1913"/>
                <a:gd name="T78" fmla="*/ 2147483647 w 2607"/>
                <a:gd name="T79" fmla="*/ 2147483647 h 1913"/>
                <a:gd name="T80" fmla="*/ 2147483647 w 2607"/>
                <a:gd name="T81" fmla="*/ 2147483647 h 1913"/>
                <a:gd name="T82" fmla="*/ 2147483647 w 2607"/>
                <a:gd name="T83" fmla="*/ 2147483647 h 1913"/>
                <a:gd name="T84" fmla="*/ 2147483647 w 2607"/>
                <a:gd name="T85" fmla="*/ 2147483647 h 19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07"/>
                <a:gd name="T130" fmla="*/ 0 h 1913"/>
                <a:gd name="T131" fmla="*/ 2607 w 2607"/>
                <a:gd name="T132" fmla="*/ 1913 h 19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07" h="1913">
                  <a:moveTo>
                    <a:pt x="0" y="2"/>
                  </a:moveTo>
                  <a:cubicBezTo>
                    <a:pt x="68" y="0"/>
                    <a:pt x="130" y="4"/>
                    <a:pt x="197" y="4"/>
                  </a:cubicBezTo>
                  <a:lnTo>
                    <a:pt x="197" y="220"/>
                  </a:lnTo>
                  <a:lnTo>
                    <a:pt x="374" y="220"/>
                  </a:lnTo>
                  <a:lnTo>
                    <a:pt x="374" y="272"/>
                  </a:lnTo>
                  <a:lnTo>
                    <a:pt x="410" y="272"/>
                  </a:lnTo>
                  <a:lnTo>
                    <a:pt x="410" y="365"/>
                  </a:lnTo>
                  <a:lnTo>
                    <a:pt x="543" y="365"/>
                  </a:lnTo>
                  <a:lnTo>
                    <a:pt x="543" y="425"/>
                  </a:lnTo>
                  <a:lnTo>
                    <a:pt x="633" y="425"/>
                  </a:lnTo>
                  <a:lnTo>
                    <a:pt x="633" y="763"/>
                  </a:lnTo>
                  <a:lnTo>
                    <a:pt x="713" y="763"/>
                  </a:lnTo>
                  <a:lnTo>
                    <a:pt x="713" y="853"/>
                  </a:lnTo>
                  <a:lnTo>
                    <a:pt x="956" y="853"/>
                  </a:lnTo>
                  <a:lnTo>
                    <a:pt x="956" y="922"/>
                  </a:lnTo>
                  <a:lnTo>
                    <a:pt x="999" y="922"/>
                  </a:lnTo>
                  <a:lnTo>
                    <a:pt x="999" y="1004"/>
                  </a:lnTo>
                  <a:lnTo>
                    <a:pt x="1171" y="1004"/>
                  </a:lnTo>
                  <a:lnTo>
                    <a:pt x="1171" y="1077"/>
                  </a:lnTo>
                  <a:lnTo>
                    <a:pt x="1218" y="1077"/>
                  </a:lnTo>
                  <a:lnTo>
                    <a:pt x="1218" y="1135"/>
                  </a:lnTo>
                  <a:lnTo>
                    <a:pt x="1259" y="1135"/>
                  </a:lnTo>
                  <a:lnTo>
                    <a:pt x="1259" y="1200"/>
                  </a:lnTo>
                  <a:lnTo>
                    <a:pt x="1335" y="1200"/>
                  </a:lnTo>
                  <a:lnTo>
                    <a:pt x="1335" y="1268"/>
                  </a:lnTo>
                  <a:lnTo>
                    <a:pt x="1368" y="1268"/>
                  </a:lnTo>
                  <a:lnTo>
                    <a:pt x="1368" y="1307"/>
                  </a:lnTo>
                  <a:lnTo>
                    <a:pt x="1387" y="1307"/>
                  </a:lnTo>
                  <a:lnTo>
                    <a:pt x="1387" y="1361"/>
                  </a:lnTo>
                  <a:lnTo>
                    <a:pt x="1458" y="1361"/>
                  </a:lnTo>
                  <a:lnTo>
                    <a:pt x="1458" y="1421"/>
                  </a:lnTo>
                  <a:lnTo>
                    <a:pt x="1510" y="1421"/>
                  </a:lnTo>
                  <a:lnTo>
                    <a:pt x="1510" y="1498"/>
                  </a:lnTo>
                  <a:lnTo>
                    <a:pt x="1805" y="1498"/>
                  </a:lnTo>
                  <a:lnTo>
                    <a:pt x="1805" y="1571"/>
                  </a:lnTo>
                  <a:lnTo>
                    <a:pt x="2099" y="1571"/>
                  </a:lnTo>
                  <a:lnTo>
                    <a:pt x="2099" y="1637"/>
                  </a:lnTo>
                  <a:lnTo>
                    <a:pt x="2236" y="1637"/>
                  </a:lnTo>
                  <a:lnTo>
                    <a:pt x="2236" y="1722"/>
                  </a:lnTo>
                  <a:lnTo>
                    <a:pt x="2449" y="1722"/>
                  </a:lnTo>
                  <a:lnTo>
                    <a:pt x="2449" y="1801"/>
                  </a:lnTo>
                  <a:lnTo>
                    <a:pt x="2607" y="1801"/>
                  </a:lnTo>
                  <a:lnTo>
                    <a:pt x="2607" y="1913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64"/>
            <p:cNvSpPr>
              <a:spLocks/>
            </p:cNvSpPr>
            <p:nvPr/>
          </p:nvSpPr>
          <p:spPr bwMode="auto">
            <a:xfrm>
              <a:off x="1918732" y="1837594"/>
              <a:ext cx="4069500" cy="1620635"/>
            </a:xfrm>
            <a:custGeom>
              <a:avLst/>
              <a:gdLst>
                <a:gd name="T0" fmla="*/ 0 w 2454"/>
                <a:gd name="T1" fmla="*/ 0 h 1365"/>
                <a:gd name="T2" fmla="*/ 0 w 2454"/>
                <a:gd name="T3" fmla="*/ 2147483647 h 1365"/>
                <a:gd name="T4" fmla="*/ 2147483647 w 2454"/>
                <a:gd name="T5" fmla="*/ 2147483647 h 1365"/>
                <a:gd name="T6" fmla="*/ 2147483647 w 2454"/>
                <a:gd name="T7" fmla="*/ 2147483647 h 1365"/>
                <a:gd name="T8" fmla="*/ 2147483647 w 2454"/>
                <a:gd name="T9" fmla="*/ 2147483647 h 1365"/>
                <a:gd name="T10" fmla="*/ 2147483647 w 2454"/>
                <a:gd name="T11" fmla="*/ 2147483647 h 1365"/>
                <a:gd name="T12" fmla="*/ 2147483647 w 2454"/>
                <a:gd name="T13" fmla="*/ 2147483647 h 1365"/>
                <a:gd name="T14" fmla="*/ 2147483647 w 2454"/>
                <a:gd name="T15" fmla="*/ 2147483647 h 1365"/>
                <a:gd name="T16" fmla="*/ 2147483647 w 2454"/>
                <a:gd name="T17" fmla="*/ 2147483647 h 1365"/>
                <a:gd name="T18" fmla="*/ 2147483647 w 2454"/>
                <a:gd name="T19" fmla="*/ 2147483647 h 1365"/>
                <a:gd name="T20" fmla="*/ 2147483647 w 2454"/>
                <a:gd name="T21" fmla="*/ 2147483647 h 1365"/>
                <a:gd name="T22" fmla="*/ 2147483647 w 2454"/>
                <a:gd name="T23" fmla="*/ 2147483647 h 1365"/>
                <a:gd name="T24" fmla="*/ 2147483647 w 2454"/>
                <a:gd name="T25" fmla="*/ 2147483647 h 1365"/>
                <a:gd name="T26" fmla="*/ 2147483647 w 2454"/>
                <a:gd name="T27" fmla="*/ 2147483647 h 1365"/>
                <a:gd name="T28" fmla="*/ 2147483647 w 2454"/>
                <a:gd name="T29" fmla="*/ 2147483647 h 1365"/>
                <a:gd name="T30" fmla="*/ 2147483647 w 2454"/>
                <a:gd name="T31" fmla="*/ 2147483647 h 1365"/>
                <a:gd name="T32" fmla="*/ 2147483647 w 2454"/>
                <a:gd name="T33" fmla="*/ 2147483647 h 1365"/>
                <a:gd name="T34" fmla="*/ 2147483647 w 2454"/>
                <a:gd name="T35" fmla="*/ 2147483647 h 1365"/>
                <a:gd name="T36" fmla="*/ 2147483647 w 2454"/>
                <a:gd name="T37" fmla="*/ 2147483647 h 1365"/>
                <a:gd name="T38" fmla="*/ 2147483647 w 2454"/>
                <a:gd name="T39" fmla="*/ 2147483647 h 1365"/>
                <a:gd name="T40" fmla="*/ 2147483647 w 2454"/>
                <a:gd name="T41" fmla="*/ 2147483647 h 1365"/>
                <a:gd name="T42" fmla="*/ 2147483647 w 2454"/>
                <a:gd name="T43" fmla="*/ 2147483647 h 1365"/>
                <a:gd name="T44" fmla="*/ 2147483647 w 2454"/>
                <a:gd name="T45" fmla="*/ 2147483647 h 1365"/>
                <a:gd name="T46" fmla="*/ 2147483647 w 2454"/>
                <a:gd name="T47" fmla="*/ 2147483647 h 1365"/>
                <a:gd name="T48" fmla="*/ 2147483647 w 2454"/>
                <a:gd name="T49" fmla="*/ 2147483647 h 1365"/>
                <a:gd name="T50" fmla="*/ 2147483647 w 2454"/>
                <a:gd name="T51" fmla="*/ 2147483647 h 1365"/>
                <a:gd name="T52" fmla="*/ 2147483647 w 2454"/>
                <a:gd name="T53" fmla="*/ 2147483647 h 1365"/>
                <a:gd name="T54" fmla="*/ 2147483647 w 2454"/>
                <a:gd name="T55" fmla="*/ 2147483647 h 1365"/>
                <a:gd name="T56" fmla="*/ 2147483647 w 2454"/>
                <a:gd name="T57" fmla="*/ 2147483647 h 1365"/>
                <a:gd name="T58" fmla="*/ 2147483647 w 2454"/>
                <a:gd name="T59" fmla="*/ 2147483647 h 1365"/>
                <a:gd name="T60" fmla="*/ 2147483647 w 2454"/>
                <a:gd name="T61" fmla="*/ 2147483647 h 1365"/>
                <a:gd name="T62" fmla="*/ 2147483647 w 2454"/>
                <a:gd name="T63" fmla="*/ 2147483647 h 1365"/>
                <a:gd name="T64" fmla="*/ 2147483647 w 2454"/>
                <a:gd name="T65" fmla="*/ 2147483647 h 1365"/>
                <a:gd name="T66" fmla="*/ 2147483647 w 2454"/>
                <a:gd name="T67" fmla="*/ 2147483647 h 1365"/>
                <a:gd name="T68" fmla="*/ 2147483647 w 2454"/>
                <a:gd name="T69" fmla="*/ 2147483647 h 1365"/>
                <a:gd name="T70" fmla="*/ 2147483647 w 2454"/>
                <a:gd name="T71" fmla="*/ 2147483647 h 1365"/>
                <a:gd name="T72" fmla="*/ 2147483647 w 2454"/>
                <a:gd name="T73" fmla="*/ 2147483647 h 1365"/>
                <a:gd name="T74" fmla="*/ 2147483647 w 2454"/>
                <a:gd name="T75" fmla="*/ 2147483647 h 1365"/>
                <a:gd name="T76" fmla="*/ 2147483647 w 2454"/>
                <a:gd name="T77" fmla="*/ 2147483647 h 1365"/>
                <a:gd name="T78" fmla="*/ 2147483647 w 2454"/>
                <a:gd name="T79" fmla="*/ 2147483647 h 1365"/>
                <a:gd name="T80" fmla="*/ 2147483647 w 2454"/>
                <a:gd name="T81" fmla="*/ 2147483647 h 1365"/>
                <a:gd name="T82" fmla="*/ 2147483647 w 2454"/>
                <a:gd name="T83" fmla="*/ 2147483647 h 1365"/>
                <a:gd name="T84" fmla="*/ 2147483647 w 2454"/>
                <a:gd name="T85" fmla="*/ 2147483647 h 1365"/>
                <a:gd name="T86" fmla="*/ 2147483647 w 2454"/>
                <a:gd name="T87" fmla="*/ 2147483647 h 1365"/>
                <a:gd name="T88" fmla="*/ 2147483647 w 2454"/>
                <a:gd name="T89" fmla="*/ 2147483647 h 1365"/>
                <a:gd name="T90" fmla="*/ 2147483647 w 2454"/>
                <a:gd name="T91" fmla="*/ 2147483647 h 1365"/>
                <a:gd name="T92" fmla="*/ 2147483647 w 2454"/>
                <a:gd name="T93" fmla="*/ 2147483647 h 1365"/>
                <a:gd name="T94" fmla="*/ 2147483647 w 2454"/>
                <a:gd name="T95" fmla="*/ 2147483647 h 1365"/>
                <a:gd name="T96" fmla="*/ 2147483647 w 2454"/>
                <a:gd name="T97" fmla="*/ 2147483647 h 1365"/>
                <a:gd name="T98" fmla="*/ 2147483647 w 2454"/>
                <a:gd name="T99" fmla="*/ 2147483647 h 1365"/>
                <a:gd name="T100" fmla="*/ 2147483647 w 2454"/>
                <a:gd name="T101" fmla="*/ 2147483647 h 1365"/>
                <a:gd name="T102" fmla="*/ 2147483647 w 2454"/>
                <a:gd name="T103" fmla="*/ 2147483647 h 1365"/>
                <a:gd name="T104" fmla="*/ 2147483647 w 2454"/>
                <a:gd name="T105" fmla="*/ 2147483647 h 1365"/>
                <a:gd name="T106" fmla="*/ 2147483647 w 2454"/>
                <a:gd name="T107" fmla="*/ 2147483647 h 1365"/>
                <a:gd name="T108" fmla="*/ 2147483647 w 2454"/>
                <a:gd name="T109" fmla="*/ 2147483647 h 1365"/>
                <a:gd name="T110" fmla="*/ 2147483647 w 2454"/>
                <a:gd name="T111" fmla="*/ 2147483647 h 1365"/>
                <a:gd name="T112" fmla="*/ 2147483647 w 2454"/>
                <a:gd name="T113" fmla="*/ 2147483647 h 1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4"/>
                <a:gd name="T172" fmla="*/ 0 h 1365"/>
                <a:gd name="T173" fmla="*/ 2454 w 2454"/>
                <a:gd name="T174" fmla="*/ 1365 h 13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4" h="1365">
                  <a:moveTo>
                    <a:pt x="0" y="0"/>
                  </a:moveTo>
                  <a:lnTo>
                    <a:pt x="0" y="145"/>
                  </a:lnTo>
                  <a:lnTo>
                    <a:pt x="22" y="145"/>
                  </a:lnTo>
                  <a:lnTo>
                    <a:pt x="88" y="161"/>
                  </a:lnTo>
                  <a:lnTo>
                    <a:pt x="164" y="205"/>
                  </a:lnTo>
                  <a:lnTo>
                    <a:pt x="344" y="205"/>
                  </a:lnTo>
                  <a:lnTo>
                    <a:pt x="352" y="219"/>
                  </a:lnTo>
                  <a:lnTo>
                    <a:pt x="475" y="219"/>
                  </a:lnTo>
                  <a:lnTo>
                    <a:pt x="475" y="252"/>
                  </a:lnTo>
                  <a:lnTo>
                    <a:pt x="527" y="252"/>
                  </a:lnTo>
                  <a:lnTo>
                    <a:pt x="538" y="294"/>
                  </a:lnTo>
                  <a:lnTo>
                    <a:pt x="559" y="306"/>
                  </a:lnTo>
                  <a:lnTo>
                    <a:pt x="568" y="322"/>
                  </a:lnTo>
                  <a:lnTo>
                    <a:pt x="658" y="322"/>
                  </a:lnTo>
                  <a:lnTo>
                    <a:pt x="658" y="363"/>
                  </a:lnTo>
                  <a:lnTo>
                    <a:pt x="691" y="363"/>
                  </a:lnTo>
                  <a:lnTo>
                    <a:pt x="691" y="404"/>
                  </a:lnTo>
                  <a:lnTo>
                    <a:pt x="743" y="404"/>
                  </a:lnTo>
                  <a:lnTo>
                    <a:pt x="743" y="437"/>
                  </a:lnTo>
                  <a:lnTo>
                    <a:pt x="800" y="437"/>
                  </a:lnTo>
                  <a:lnTo>
                    <a:pt x="800" y="557"/>
                  </a:lnTo>
                  <a:lnTo>
                    <a:pt x="831" y="549"/>
                  </a:lnTo>
                  <a:lnTo>
                    <a:pt x="831" y="579"/>
                  </a:lnTo>
                  <a:lnTo>
                    <a:pt x="876" y="579"/>
                  </a:lnTo>
                  <a:lnTo>
                    <a:pt x="882" y="602"/>
                  </a:lnTo>
                  <a:lnTo>
                    <a:pt x="920" y="602"/>
                  </a:lnTo>
                  <a:lnTo>
                    <a:pt x="920" y="675"/>
                  </a:lnTo>
                  <a:lnTo>
                    <a:pt x="1040" y="675"/>
                  </a:lnTo>
                  <a:lnTo>
                    <a:pt x="1040" y="705"/>
                  </a:lnTo>
                  <a:lnTo>
                    <a:pt x="1223" y="705"/>
                  </a:lnTo>
                  <a:lnTo>
                    <a:pt x="1223" y="751"/>
                  </a:lnTo>
                  <a:lnTo>
                    <a:pt x="1267" y="751"/>
                  </a:lnTo>
                  <a:lnTo>
                    <a:pt x="1272" y="769"/>
                  </a:lnTo>
                  <a:lnTo>
                    <a:pt x="1298" y="784"/>
                  </a:lnTo>
                  <a:lnTo>
                    <a:pt x="1308" y="802"/>
                  </a:lnTo>
                  <a:lnTo>
                    <a:pt x="1433" y="802"/>
                  </a:lnTo>
                  <a:lnTo>
                    <a:pt x="1433" y="833"/>
                  </a:lnTo>
                  <a:lnTo>
                    <a:pt x="1641" y="833"/>
                  </a:lnTo>
                  <a:lnTo>
                    <a:pt x="1641" y="858"/>
                  </a:lnTo>
                  <a:lnTo>
                    <a:pt x="1706" y="858"/>
                  </a:lnTo>
                  <a:lnTo>
                    <a:pt x="1706" y="915"/>
                  </a:lnTo>
                  <a:lnTo>
                    <a:pt x="1816" y="915"/>
                  </a:lnTo>
                  <a:lnTo>
                    <a:pt x="1816" y="945"/>
                  </a:lnTo>
                  <a:lnTo>
                    <a:pt x="1998" y="945"/>
                  </a:lnTo>
                  <a:lnTo>
                    <a:pt x="1993" y="964"/>
                  </a:lnTo>
                  <a:lnTo>
                    <a:pt x="2050" y="964"/>
                  </a:lnTo>
                  <a:lnTo>
                    <a:pt x="2050" y="1013"/>
                  </a:lnTo>
                  <a:lnTo>
                    <a:pt x="2099" y="1013"/>
                  </a:lnTo>
                  <a:lnTo>
                    <a:pt x="2099" y="1073"/>
                  </a:lnTo>
                  <a:lnTo>
                    <a:pt x="2138" y="1073"/>
                  </a:lnTo>
                  <a:lnTo>
                    <a:pt x="2138" y="1136"/>
                  </a:lnTo>
                  <a:lnTo>
                    <a:pt x="2184" y="1136"/>
                  </a:lnTo>
                  <a:lnTo>
                    <a:pt x="2184" y="1163"/>
                  </a:lnTo>
                  <a:lnTo>
                    <a:pt x="2222" y="1163"/>
                  </a:lnTo>
                  <a:lnTo>
                    <a:pt x="2222" y="1207"/>
                  </a:lnTo>
                  <a:lnTo>
                    <a:pt x="2449" y="1207"/>
                  </a:lnTo>
                  <a:lnTo>
                    <a:pt x="2454" y="1365"/>
                  </a:lnTo>
                </a:path>
              </a:pathLst>
            </a:custGeom>
            <a:noFill/>
            <a:ln w="5080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65"/>
            <p:cNvSpPr>
              <a:spLocks/>
            </p:cNvSpPr>
            <p:nvPr/>
          </p:nvSpPr>
          <p:spPr bwMode="auto">
            <a:xfrm>
              <a:off x="1976773" y="1849467"/>
              <a:ext cx="3993218" cy="833469"/>
            </a:xfrm>
            <a:custGeom>
              <a:avLst/>
              <a:gdLst>
                <a:gd name="T0" fmla="*/ 0 w 2408"/>
                <a:gd name="T1" fmla="*/ 0 h 702"/>
                <a:gd name="T2" fmla="*/ 2147483647 w 2408"/>
                <a:gd name="T3" fmla="*/ 0 h 702"/>
                <a:gd name="T4" fmla="*/ 2147483647 w 2408"/>
                <a:gd name="T5" fmla="*/ 2147483647 h 702"/>
                <a:gd name="T6" fmla="*/ 2147483647 w 2408"/>
                <a:gd name="T7" fmla="*/ 2147483647 h 702"/>
                <a:gd name="T8" fmla="*/ 2147483647 w 2408"/>
                <a:gd name="T9" fmla="*/ 2147483647 h 702"/>
                <a:gd name="T10" fmla="*/ 2147483647 w 2408"/>
                <a:gd name="T11" fmla="*/ 2147483647 h 702"/>
                <a:gd name="T12" fmla="*/ 2147483647 w 2408"/>
                <a:gd name="T13" fmla="*/ 2147483647 h 702"/>
                <a:gd name="T14" fmla="*/ 2147483647 w 2408"/>
                <a:gd name="T15" fmla="*/ 2147483647 h 702"/>
                <a:gd name="T16" fmla="*/ 2147483647 w 2408"/>
                <a:gd name="T17" fmla="*/ 2147483647 h 702"/>
                <a:gd name="T18" fmla="*/ 2147483647 w 2408"/>
                <a:gd name="T19" fmla="*/ 2147483647 h 702"/>
                <a:gd name="T20" fmla="*/ 2147483647 w 2408"/>
                <a:gd name="T21" fmla="*/ 2147483647 h 702"/>
                <a:gd name="T22" fmla="*/ 2147483647 w 2408"/>
                <a:gd name="T23" fmla="*/ 2147483647 h 702"/>
                <a:gd name="T24" fmla="*/ 2147483647 w 2408"/>
                <a:gd name="T25" fmla="*/ 2147483647 h 702"/>
                <a:gd name="T26" fmla="*/ 2147483647 w 2408"/>
                <a:gd name="T27" fmla="*/ 2147483647 h 702"/>
                <a:gd name="T28" fmla="*/ 2147483647 w 2408"/>
                <a:gd name="T29" fmla="*/ 2147483647 h 702"/>
                <a:gd name="T30" fmla="*/ 2147483647 w 2408"/>
                <a:gd name="T31" fmla="*/ 2147483647 h 702"/>
                <a:gd name="T32" fmla="*/ 2147483647 w 2408"/>
                <a:gd name="T33" fmla="*/ 2147483647 h 702"/>
                <a:gd name="T34" fmla="*/ 2147483647 w 2408"/>
                <a:gd name="T35" fmla="*/ 2147483647 h 702"/>
                <a:gd name="T36" fmla="*/ 2147483647 w 2408"/>
                <a:gd name="T37" fmla="*/ 2147483647 h 702"/>
                <a:gd name="T38" fmla="*/ 2147483647 w 2408"/>
                <a:gd name="T39" fmla="*/ 2147483647 h 702"/>
                <a:gd name="T40" fmla="*/ 2147483647 w 2408"/>
                <a:gd name="T41" fmla="*/ 2147483647 h 702"/>
                <a:gd name="T42" fmla="*/ 2147483647 w 2408"/>
                <a:gd name="T43" fmla="*/ 2147483647 h 702"/>
                <a:gd name="T44" fmla="*/ 2147483647 w 2408"/>
                <a:gd name="T45" fmla="*/ 2147483647 h 702"/>
                <a:gd name="T46" fmla="*/ 2147483647 w 2408"/>
                <a:gd name="T47" fmla="*/ 2147483647 h 702"/>
                <a:gd name="T48" fmla="*/ 2147483647 w 2408"/>
                <a:gd name="T49" fmla="*/ 2147483647 h 702"/>
                <a:gd name="T50" fmla="*/ 2147483647 w 2408"/>
                <a:gd name="T51" fmla="*/ 2147483647 h 702"/>
                <a:gd name="T52" fmla="*/ 2147483647 w 2408"/>
                <a:gd name="T53" fmla="*/ 2147483647 h 702"/>
                <a:gd name="T54" fmla="*/ 2147483647 w 2408"/>
                <a:gd name="T55" fmla="*/ 2147483647 h 702"/>
                <a:gd name="T56" fmla="*/ 2147483647 w 2408"/>
                <a:gd name="T57" fmla="*/ 2147483647 h 702"/>
                <a:gd name="T58" fmla="*/ 2147483647 w 2408"/>
                <a:gd name="T59" fmla="*/ 2147483647 h 702"/>
                <a:gd name="T60" fmla="*/ 2147483647 w 2408"/>
                <a:gd name="T61" fmla="*/ 2147483647 h 702"/>
                <a:gd name="T62" fmla="*/ 2147483647 w 2408"/>
                <a:gd name="T63" fmla="*/ 2147483647 h 702"/>
                <a:gd name="T64" fmla="*/ 2147483647 w 2408"/>
                <a:gd name="T65" fmla="*/ 2147483647 h 702"/>
                <a:gd name="T66" fmla="*/ 2147483647 w 2408"/>
                <a:gd name="T67" fmla="*/ 2147483647 h 702"/>
                <a:gd name="T68" fmla="*/ 2147483647 w 2408"/>
                <a:gd name="T69" fmla="*/ 2147483647 h 702"/>
                <a:gd name="T70" fmla="*/ 2147483647 w 2408"/>
                <a:gd name="T71" fmla="*/ 2147483647 h 702"/>
                <a:gd name="T72" fmla="*/ 2147483647 w 2408"/>
                <a:gd name="T73" fmla="*/ 2147483647 h 702"/>
                <a:gd name="T74" fmla="*/ 2147483647 w 2408"/>
                <a:gd name="T75" fmla="*/ 2147483647 h 702"/>
                <a:gd name="T76" fmla="*/ 2147483647 w 2408"/>
                <a:gd name="T77" fmla="*/ 2147483647 h 702"/>
                <a:gd name="T78" fmla="*/ 2147483647 w 2408"/>
                <a:gd name="T79" fmla="*/ 2147483647 h 702"/>
                <a:gd name="T80" fmla="*/ 2147483647 w 2408"/>
                <a:gd name="T81" fmla="*/ 2147483647 h 702"/>
                <a:gd name="T82" fmla="*/ 2147483647 w 2408"/>
                <a:gd name="T83" fmla="*/ 2147483647 h 702"/>
                <a:gd name="T84" fmla="*/ 2147483647 w 2408"/>
                <a:gd name="T85" fmla="*/ 2147483647 h 702"/>
                <a:gd name="T86" fmla="*/ 2147483647 w 2408"/>
                <a:gd name="T87" fmla="*/ 2147483647 h 702"/>
                <a:gd name="T88" fmla="*/ 2147483647 w 2408"/>
                <a:gd name="T89" fmla="*/ 2147483647 h 702"/>
                <a:gd name="T90" fmla="*/ 2147483647 w 2408"/>
                <a:gd name="T91" fmla="*/ 2147483647 h 702"/>
                <a:gd name="T92" fmla="*/ 2147483647 w 2408"/>
                <a:gd name="T93" fmla="*/ 2147483647 h 702"/>
                <a:gd name="T94" fmla="*/ 2147483647 w 2408"/>
                <a:gd name="T95" fmla="*/ 2147483647 h 702"/>
                <a:gd name="T96" fmla="*/ 2147483647 w 2408"/>
                <a:gd name="T97" fmla="*/ 2147483647 h 702"/>
                <a:gd name="T98" fmla="*/ 2147483647 w 2408"/>
                <a:gd name="T99" fmla="*/ 2147483647 h 7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08"/>
                <a:gd name="T151" fmla="*/ 0 h 702"/>
                <a:gd name="T152" fmla="*/ 2408 w 2408"/>
                <a:gd name="T153" fmla="*/ 702 h 7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08" h="702"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56" y="17"/>
                  </a:lnTo>
                  <a:lnTo>
                    <a:pt x="56" y="33"/>
                  </a:lnTo>
                  <a:lnTo>
                    <a:pt x="93" y="33"/>
                  </a:lnTo>
                  <a:lnTo>
                    <a:pt x="133" y="37"/>
                  </a:lnTo>
                  <a:lnTo>
                    <a:pt x="133" y="89"/>
                  </a:lnTo>
                  <a:lnTo>
                    <a:pt x="431" y="89"/>
                  </a:lnTo>
                  <a:lnTo>
                    <a:pt x="439" y="103"/>
                  </a:lnTo>
                  <a:lnTo>
                    <a:pt x="489" y="112"/>
                  </a:lnTo>
                  <a:lnTo>
                    <a:pt x="489" y="143"/>
                  </a:lnTo>
                  <a:lnTo>
                    <a:pt x="514" y="143"/>
                  </a:lnTo>
                  <a:lnTo>
                    <a:pt x="514" y="180"/>
                  </a:lnTo>
                  <a:lnTo>
                    <a:pt x="617" y="180"/>
                  </a:lnTo>
                  <a:lnTo>
                    <a:pt x="615" y="201"/>
                  </a:lnTo>
                  <a:lnTo>
                    <a:pt x="704" y="201"/>
                  </a:lnTo>
                  <a:lnTo>
                    <a:pt x="796" y="207"/>
                  </a:lnTo>
                  <a:lnTo>
                    <a:pt x="796" y="244"/>
                  </a:lnTo>
                  <a:lnTo>
                    <a:pt x="872" y="244"/>
                  </a:lnTo>
                  <a:lnTo>
                    <a:pt x="883" y="267"/>
                  </a:lnTo>
                  <a:lnTo>
                    <a:pt x="924" y="267"/>
                  </a:lnTo>
                  <a:lnTo>
                    <a:pt x="924" y="323"/>
                  </a:lnTo>
                  <a:lnTo>
                    <a:pt x="1092" y="323"/>
                  </a:lnTo>
                  <a:lnTo>
                    <a:pt x="1092" y="346"/>
                  </a:lnTo>
                  <a:lnTo>
                    <a:pt x="1224" y="346"/>
                  </a:lnTo>
                  <a:lnTo>
                    <a:pt x="1224" y="358"/>
                  </a:lnTo>
                  <a:lnTo>
                    <a:pt x="1432" y="358"/>
                  </a:lnTo>
                  <a:lnTo>
                    <a:pt x="1432" y="400"/>
                  </a:lnTo>
                  <a:lnTo>
                    <a:pt x="1486" y="400"/>
                  </a:lnTo>
                  <a:lnTo>
                    <a:pt x="1666" y="407"/>
                  </a:lnTo>
                  <a:lnTo>
                    <a:pt x="1666" y="466"/>
                  </a:lnTo>
                  <a:lnTo>
                    <a:pt x="1885" y="466"/>
                  </a:lnTo>
                  <a:lnTo>
                    <a:pt x="1890" y="485"/>
                  </a:lnTo>
                  <a:lnTo>
                    <a:pt x="1925" y="485"/>
                  </a:lnTo>
                  <a:lnTo>
                    <a:pt x="1921" y="499"/>
                  </a:lnTo>
                  <a:lnTo>
                    <a:pt x="1970" y="499"/>
                  </a:lnTo>
                  <a:lnTo>
                    <a:pt x="1970" y="539"/>
                  </a:lnTo>
                  <a:lnTo>
                    <a:pt x="2012" y="539"/>
                  </a:lnTo>
                  <a:lnTo>
                    <a:pt x="2012" y="580"/>
                  </a:lnTo>
                  <a:lnTo>
                    <a:pt x="2049" y="580"/>
                  </a:lnTo>
                  <a:lnTo>
                    <a:pt x="2053" y="594"/>
                  </a:lnTo>
                  <a:lnTo>
                    <a:pt x="2142" y="594"/>
                  </a:lnTo>
                  <a:lnTo>
                    <a:pt x="2142" y="626"/>
                  </a:lnTo>
                  <a:lnTo>
                    <a:pt x="2236" y="626"/>
                  </a:lnTo>
                  <a:lnTo>
                    <a:pt x="2281" y="624"/>
                  </a:lnTo>
                  <a:lnTo>
                    <a:pt x="2318" y="624"/>
                  </a:lnTo>
                  <a:lnTo>
                    <a:pt x="2318" y="677"/>
                  </a:lnTo>
                  <a:lnTo>
                    <a:pt x="2408" y="677"/>
                  </a:lnTo>
                  <a:lnTo>
                    <a:pt x="2405" y="702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66"/>
            <p:cNvSpPr>
              <a:spLocks noChangeShapeType="1"/>
            </p:cNvSpPr>
            <p:nvPr/>
          </p:nvSpPr>
          <p:spPr bwMode="auto">
            <a:xfrm>
              <a:off x="6716752" y="1896170"/>
              <a:ext cx="318396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>
              <a:off x="6716752" y="2091334"/>
              <a:ext cx="318396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>
              <a:off x="6716752" y="2286498"/>
              <a:ext cx="3183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69"/>
            <p:cNvSpPr txBox="1">
              <a:spLocks noChangeArrowheads="1"/>
            </p:cNvSpPr>
            <p:nvPr/>
          </p:nvSpPr>
          <p:spPr bwMode="auto">
            <a:xfrm>
              <a:off x="7035148" y="1757671"/>
              <a:ext cx="14885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 exacerbations</a:t>
              </a:r>
            </a:p>
          </p:txBody>
        </p:sp>
        <p:sp>
          <p:nvSpPr>
            <p:cNvPr id="54" name="Text Box 70"/>
            <p:cNvSpPr txBox="1">
              <a:spLocks noChangeArrowheads="1"/>
            </p:cNvSpPr>
            <p:nvPr/>
          </p:nvSpPr>
          <p:spPr bwMode="auto">
            <a:xfrm>
              <a:off x="7035148" y="1952835"/>
              <a:ext cx="14885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1-2 exacerbations</a:t>
              </a:r>
            </a:p>
          </p:txBody>
        </p:sp>
        <p:sp>
          <p:nvSpPr>
            <p:cNvPr id="55" name="Text Box 71"/>
            <p:cNvSpPr txBox="1">
              <a:spLocks noChangeArrowheads="1"/>
            </p:cNvSpPr>
            <p:nvPr/>
          </p:nvSpPr>
          <p:spPr bwMode="auto">
            <a:xfrm>
              <a:off x="7035148" y="2147999"/>
              <a:ext cx="14885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≥3 exacerbations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849461" y="5520606"/>
            <a:ext cx="63889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*Severe exacerbations = exacerbation required emergency visits or hospital admissions.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0420" y="188640"/>
            <a:ext cx="8499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COPD patients with a greater frequency of severe exacerbations*/year have a higher risk of all-cause mortality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29904" y="6309320"/>
            <a:ext cx="5290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dirty="0" err="1">
                <a:solidFill>
                  <a:schemeClr val="bg1"/>
                </a:solidFill>
              </a:rPr>
              <a:t>Soler-Cataluna</a:t>
            </a:r>
            <a:r>
              <a:rPr lang="en-US" sz="1600" dirty="0">
                <a:solidFill>
                  <a:schemeClr val="bg1"/>
                </a:solidFill>
              </a:rPr>
              <a:t> JJ, et al. Thorax. 2005;60:925-931. </a:t>
            </a: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Heart &amp; 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62025"/>
            <a:ext cx="4286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1438" y="157163"/>
            <a:ext cx="89646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THERAPEUTIC IMPLICATIONS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2938" y="55006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750" y="5572125"/>
            <a:ext cx="71437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Pulmonary medication influencing heart cardiac function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2938" y="6181725"/>
            <a:ext cx="431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85875" y="6253163"/>
            <a:ext cx="77152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Cardiovascular medication influencing pulmonary function</a:t>
            </a:r>
          </a:p>
        </p:txBody>
      </p:sp>
    </p:spTree>
    <p:extLst>
      <p:ext uri="{BB962C8B-B14F-4D97-AF65-F5344CB8AC3E}">
        <p14:creationId xmlns:p14="http://schemas.microsoft.com/office/powerpoint/2010/main" val="24624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Heart &amp; 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62025"/>
            <a:ext cx="4286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1438" y="157163"/>
            <a:ext cx="89646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FFFF00"/>
                </a:solidFill>
                <a:latin typeface="+mj-lt"/>
              </a:rPr>
              <a:t>THERAPEUTIC IMPLICATIONS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2938" y="55006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750" y="5572125"/>
            <a:ext cx="71437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Pulmonary medication influencing heart cardiac function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2938" y="6181725"/>
            <a:ext cx="431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750" y="6253163"/>
            <a:ext cx="77152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Cardiovascular medication influencing pulmonary function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750" y="5897563"/>
            <a:ext cx="77152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(inhaled  bronchodilators) </a:t>
            </a:r>
          </a:p>
        </p:txBody>
      </p:sp>
    </p:spTree>
    <p:extLst>
      <p:ext uri="{BB962C8B-B14F-4D97-AF65-F5344CB8AC3E}">
        <p14:creationId xmlns:p14="http://schemas.microsoft.com/office/powerpoint/2010/main" val="22892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8"/>
          <p:cNvGrpSpPr>
            <a:grpSpLocks/>
          </p:cNvGrpSpPr>
          <p:nvPr/>
        </p:nvGrpSpPr>
        <p:grpSpPr bwMode="auto">
          <a:xfrm>
            <a:off x="-6350" y="-26988"/>
            <a:ext cx="9150350" cy="2255838"/>
            <a:chOff x="-4" y="73"/>
            <a:chExt cx="5764" cy="1421"/>
          </a:xfrm>
        </p:grpSpPr>
        <p:pic>
          <p:nvPicPr>
            <p:cNvPr id="655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5"/>
            <a:stretch>
              <a:fillRect/>
            </a:stretch>
          </p:blipFill>
          <p:spPr bwMode="auto">
            <a:xfrm>
              <a:off x="0" y="73"/>
              <a:ext cx="5760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74" b="3789"/>
            <a:stretch>
              <a:fillRect/>
            </a:stretch>
          </p:blipFill>
          <p:spPr bwMode="auto">
            <a:xfrm>
              <a:off x="-4" y="1253"/>
              <a:ext cx="576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539" name="Group 9"/>
          <p:cNvGrpSpPr>
            <a:grpSpLocks/>
          </p:cNvGrpSpPr>
          <p:nvPr/>
        </p:nvGrpSpPr>
        <p:grpSpPr bwMode="auto">
          <a:xfrm>
            <a:off x="0" y="2214563"/>
            <a:ext cx="9144000" cy="4672012"/>
            <a:chOff x="22" y="1525"/>
            <a:chExt cx="5738" cy="3034"/>
          </a:xfrm>
        </p:grpSpPr>
        <p:pic>
          <p:nvPicPr>
            <p:cNvPr id="6554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3" b="84000"/>
            <a:stretch>
              <a:fillRect/>
            </a:stretch>
          </p:blipFill>
          <p:spPr bwMode="auto">
            <a:xfrm>
              <a:off x="22" y="1525"/>
              <a:ext cx="5738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5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45"/>
            <a:stretch>
              <a:fillRect/>
            </a:stretch>
          </p:blipFill>
          <p:spPr bwMode="auto">
            <a:xfrm>
              <a:off x="22" y="2251"/>
              <a:ext cx="5738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0" name="Rettangolo 10"/>
          <p:cNvSpPr>
            <a:spLocks noChangeArrowheads="1"/>
          </p:cNvSpPr>
          <p:nvPr/>
        </p:nvSpPr>
        <p:spPr bwMode="auto">
          <a:xfrm>
            <a:off x="657225" y="3876675"/>
            <a:ext cx="3194050" cy="177800"/>
          </a:xfrm>
          <a:prstGeom prst="rect">
            <a:avLst/>
          </a:prstGeom>
          <a:solidFill>
            <a:srgbClr val="FF3300">
              <a:alpha val="10196"/>
            </a:srgbClr>
          </a:solidFill>
          <a:ln w="63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65541" name="Rettangolo 10"/>
          <p:cNvSpPr>
            <a:spLocks noChangeArrowheads="1"/>
          </p:cNvSpPr>
          <p:nvPr/>
        </p:nvSpPr>
        <p:spPr bwMode="auto">
          <a:xfrm>
            <a:off x="655638" y="4049713"/>
            <a:ext cx="3194050" cy="177800"/>
          </a:xfrm>
          <a:prstGeom prst="rect">
            <a:avLst/>
          </a:prstGeom>
          <a:solidFill>
            <a:srgbClr val="FF3300">
              <a:alpha val="10196"/>
            </a:srgbClr>
          </a:solidFill>
          <a:ln w="63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65542" name="Rettangolo 10"/>
          <p:cNvSpPr>
            <a:spLocks noChangeArrowheads="1"/>
          </p:cNvSpPr>
          <p:nvPr/>
        </p:nvSpPr>
        <p:spPr bwMode="auto">
          <a:xfrm>
            <a:off x="655638" y="4664075"/>
            <a:ext cx="3194050" cy="177800"/>
          </a:xfrm>
          <a:prstGeom prst="rect">
            <a:avLst/>
          </a:prstGeom>
          <a:solidFill>
            <a:srgbClr val="FF3300">
              <a:alpha val="10196"/>
            </a:srgbClr>
          </a:solidFill>
          <a:ln w="63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sp>
        <p:nvSpPr>
          <p:cNvPr id="65543" name="Rettangolo 10"/>
          <p:cNvSpPr>
            <a:spLocks noChangeArrowheads="1"/>
          </p:cNvSpPr>
          <p:nvPr/>
        </p:nvSpPr>
        <p:spPr bwMode="auto">
          <a:xfrm>
            <a:off x="658813" y="4367213"/>
            <a:ext cx="3194050" cy="177800"/>
          </a:xfrm>
          <a:prstGeom prst="rect">
            <a:avLst/>
          </a:prstGeom>
          <a:solidFill>
            <a:srgbClr val="FF3300">
              <a:alpha val="10196"/>
            </a:srgbClr>
          </a:solidFill>
          <a:ln w="63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4463" y="1857375"/>
            <a:ext cx="8713787" cy="1662113"/>
            <a:chOff x="253" y="1524"/>
            <a:chExt cx="5624" cy="1047"/>
          </a:xfrm>
        </p:grpSpPr>
        <p:pic>
          <p:nvPicPr>
            <p:cNvPr id="2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3" y="1524"/>
              <a:ext cx="5624" cy="800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5548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379"/>
              <a:ext cx="1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4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15888"/>
            <a:ext cx="20875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 descr="Current Issue Cov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71438"/>
            <a:ext cx="1279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Heart &amp; 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857250"/>
            <a:ext cx="4286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1438" y="157163"/>
            <a:ext cx="896461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THERAPEUTIC IMPLICATIONS</a:t>
            </a:r>
            <a:endParaRPr lang="it-IT" altLang="it-IT" sz="3200" b="1" dirty="0">
              <a:latin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2938" y="521493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750" y="5286375"/>
            <a:ext cx="71437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Pulmonary medication influencing heart cardiac function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2938" y="578643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750" y="5857875"/>
            <a:ext cx="77152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Cardiovascular medication influencing pulmonary function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750" y="6215063"/>
            <a:ext cx="77152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13" tIns="40256" rIns="80513" bIns="40256">
            <a:spAutoFit/>
          </a:bodyPr>
          <a:lstStyle/>
          <a:p>
            <a:pPr defTabSz="804863">
              <a:defRPr/>
            </a:pPr>
            <a:r>
              <a:rPr lang="nl-N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(beta blockers, RAS inhibitors, statins) </a:t>
            </a:r>
          </a:p>
        </p:txBody>
      </p:sp>
    </p:spTree>
    <p:extLst>
      <p:ext uri="{BB962C8B-B14F-4D97-AF65-F5344CB8AC3E}">
        <p14:creationId xmlns:p14="http://schemas.microsoft.com/office/powerpoint/2010/main" val="36615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8605" r="58382" b="70088"/>
          <a:stretch>
            <a:fillRect/>
          </a:stretch>
        </p:blipFill>
        <p:spPr bwMode="auto">
          <a:xfrm>
            <a:off x="0" y="0"/>
            <a:ext cx="42481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71750"/>
            <a:ext cx="9120187" cy="784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4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343275"/>
            <a:ext cx="91297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1" name="Gruppo 9"/>
          <p:cNvGrpSpPr>
            <a:grpSpLocks/>
          </p:cNvGrpSpPr>
          <p:nvPr/>
        </p:nvGrpSpPr>
        <p:grpSpPr bwMode="auto">
          <a:xfrm>
            <a:off x="4286250" y="71438"/>
            <a:ext cx="4857750" cy="1143000"/>
            <a:chOff x="4500562" y="214290"/>
            <a:chExt cx="4857750" cy="1143008"/>
          </a:xfrm>
        </p:grpSpPr>
        <p:grpSp>
          <p:nvGrpSpPr>
            <p:cNvPr id="75786" name="Gruppo 8"/>
            <p:cNvGrpSpPr>
              <a:grpSpLocks/>
            </p:cNvGrpSpPr>
            <p:nvPr/>
          </p:nvGrpSpPr>
          <p:grpSpPr bwMode="auto">
            <a:xfrm>
              <a:off x="4500562" y="214290"/>
              <a:ext cx="4857750" cy="1143008"/>
              <a:chOff x="4500562" y="214290"/>
              <a:chExt cx="4857750" cy="1143008"/>
            </a:xfrm>
          </p:grpSpPr>
          <p:pic>
            <p:nvPicPr>
              <p:cNvPr id="75788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6" r="12764" b="52191"/>
              <a:stretch>
                <a:fillRect/>
              </a:stretch>
            </p:blipFill>
            <p:spPr bwMode="auto">
              <a:xfrm>
                <a:off x="4500562" y="214290"/>
                <a:ext cx="4857750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78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6" t="71713" r="12764"/>
              <a:stretch>
                <a:fillRect/>
              </a:stretch>
            </p:blipFill>
            <p:spPr bwMode="auto">
              <a:xfrm>
                <a:off x="4500562" y="785794"/>
                <a:ext cx="4857750" cy="338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79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6" t="47809" r="12764" b="28287"/>
              <a:stretch>
                <a:fillRect/>
              </a:stretch>
            </p:blipFill>
            <p:spPr bwMode="auto">
              <a:xfrm>
                <a:off x="4500562" y="1071546"/>
                <a:ext cx="4857750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4288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578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52" b="-17220"/>
            <a:stretch>
              <a:fillRect/>
            </a:stretch>
          </p:blipFill>
          <p:spPr bwMode="auto">
            <a:xfrm>
              <a:off x="4929190" y="1142984"/>
              <a:ext cx="3810018" cy="21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Line 1035"/>
          <p:cNvSpPr>
            <a:spLocks noChangeShapeType="1"/>
          </p:cNvSpPr>
          <p:nvPr/>
        </p:nvSpPr>
        <p:spPr bwMode="auto">
          <a:xfrm>
            <a:off x="142875" y="3386138"/>
            <a:ext cx="89646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035"/>
          <p:cNvSpPr>
            <a:spLocks noChangeShapeType="1"/>
          </p:cNvSpPr>
          <p:nvPr/>
        </p:nvSpPr>
        <p:spPr bwMode="auto">
          <a:xfrm>
            <a:off x="168275" y="3614738"/>
            <a:ext cx="59039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035"/>
          <p:cNvSpPr>
            <a:spLocks noChangeShapeType="1"/>
          </p:cNvSpPr>
          <p:nvPr/>
        </p:nvSpPr>
        <p:spPr bwMode="auto">
          <a:xfrm>
            <a:off x="7215188" y="4727575"/>
            <a:ext cx="18367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1035"/>
          <p:cNvSpPr>
            <a:spLocks noChangeShapeType="1"/>
          </p:cNvSpPr>
          <p:nvPr/>
        </p:nvSpPr>
        <p:spPr bwMode="auto">
          <a:xfrm>
            <a:off x="71438" y="4972050"/>
            <a:ext cx="40322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4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92150"/>
            <a:ext cx="8424863" cy="1470025"/>
          </a:xfrm>
        </p:spPr>
        <p:txBody>
          <a:bodyPr/>
          <a:lstStyle/>
          <a:p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Once-daily Nebivolol 5 mg does not reduce airway patency in patients with Chronic Obstructive Pulmonary Disease and arterial hyperthension</a:t>
            </a:r>
            <a:b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placebo-controlled crossover study</a:t>
            </a:r>
            <a:endParaRPr lang="it-IT" altLang="it-IT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3744912"/>
          </a:xfrm>
        </p:spPr>
        <p:txBody>
          <a:bodyPr/>
          <a:lstStyle/>
          <a:p>
            <a:r>
              <a:rPr lang="it-IT" altLang="it-IT" sz="2400" i="1" dirty="0">
                <a:solidFill>
                  <a:schemeClr val="bg1"/>
                </a:solidFill>
              </a:rPr>
              <a:t>RW Dal Negro, S </a:t>
            </a:r>
            <a:r>
              <a:rPr lang="it-IT" altLang="it-IT" sz="2400" i="1" dirty="0" err="1">
                <a:solidFill>
                  <a:schemeClr val="bg1"/>
                </a:solidFill>
              </a:rPr>
              <a:t>Tognella</a:t>
            </a:r>
            <a:r>
              <a:rPr lang="it-IT" altLang="it-IT" sz="2400" i="1" dirty="0">
                <a:solidFill>
                  <a:schemeClr val="bg1"/>
                </a:solidFill>
              </a:rPr>
              <a:t>, C Micheletto. </a:t>
            </a:r>
          </a:p>
          <a:p>
            <a:r>
              <a:rPr lang="it-IT" altLang="it-IT" sz="2400" i="1" dirty="0" err="1">
                <a:solidFill>
                  <a:schemeClr val="bg1"/>
                </a:solidFill>
              </a:rPr>
              <a:t>Clin</a:t>
            </a:r>
            <a:r>
              <a:rPr lang="it-IT" altLang="it-IT" sz="2400" i="1" dirty="0">
                <a:solidFill>
                  <a:schemeClr val="bg1"/>
                </a:solidFill>
              </a:rPr>
              <a:t> </a:t>
            </a:r>
            <a:r>
              <a:rPr lang="it-IT" altLang="it-IT" sz="2400" i="1" dirty="0" err="1">
                <a:solidFill>
                  <a:schemeClr val="bg1"/>
                </a:solidFill>
              </a:rPr>
              <a:t>Drug</a:t>
            </a:r>
            <a:r>
              <a:rPr lang="it-IT" altLang="it-IT" sz="2400" i="1" dirty="0">
                <a:solidFill>
                  <a:schemeClr val="bg1"/>
                </a:solidFill>
              </a:rPr>
              <a:t> </a:t>
            </a:r>
            <a:r>
              <a:rPr lang="it-IT" altLang="it-IT" sz="2400" i="1" dirty="0" err="1">
                <a:solidFill>
                  <a:schemeClr val="bg1"/>
                </a:solidFill>
              </a:rPr>
              <a:t>Invest</a:t>
            </a:r>
            <a:r>
              <a:rPr lang="it-IT" altLang="it-IT" sz="2400" i="1" dirty="0">
                <a:solidFill>
                  <a:schemeClr val="bg1"/>
                </a:solidFill>
              </a:rPr>
              <a:t> 2002; 22(6): 361-367</a:t>
            </a:r>
          </a:p>
          <a:p>
            <a:pPr algn="l"/>
            <a:endParaRPr lang="it-IT" altLang="it-IT" sz="2400" dirty="0">
              <a:solidFill>
                <a:schemeClr val="bg1"/>
              </a:solidFill>
            </a:endParaRPr>
          </a:p>
          <a:p>
            <a:pPr algn="l"/>
            <a:endParaRPr lang="it-IT" altLang="it-IT" sz="2400" dirty="0">
              <a:solidFill>
                <a:schemeClr val="bg1"/>
              </a:solidFill>
            </a:endParaRPr>
          </a:p>
          <a:p>
            <a:pPr algn="just"/>
            <a:r>
              <a:rPr lang="en-US" altLang="it-IT" sz="2400" dirty="0">
                <a:solidFill>
                  <a:schemeClr val="bg1"/>
                </a:solidFill>
              </a:rPr>
              <a:t>Our results suggest that a single efficacious dose of </a:t>
            </a:r>
            <a:r>
              <a:rPr lang="en-US" altLang="it-IT" sz="2400" dirty="0" err="1">
                <a:solidFill>
                  <a:schemeClr val="bg1"/>
                </a:solidFill>
              </a:rPr>
              <a:t>nebivolol</a:t>
            </a:r>
            <a:r>
              <a:rPr lang="en-US" altLang="it-IT" sz="2400" dirty="0">
                <a:solidFill>
                  <a:schemeClr val="bg1"/>
                </a:solidFill>
              </a:rPr>
              <a:t> does not affect airway patency in hypertensive patients with COPD, and seems to confirm the broad tolerability margin of this drug in patients with COPD. </a:t>
            </a:r>
          </a:p>
          <a:p>
            <a:pPr algn="l"/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352260" name="Line 4"/>
          <p:cNvSpPr>
            <a:spLocks noChangeShapeType="1"/>
          </p:cNvSpPr>
          <p:nvPr/>
        </p:nvSpPr>
        <p:spPr bwMode="auto">
          <a:xfrm>
            <a:off x="395288" y="2636838"/>
            <a:ext cx="8280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5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img03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7548562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95288" y="6092825"/>
            <a:ext cx="828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it-IT" altLang="it-IT" sz="1800" i="1">
                <a:solidFill>
                  <a:schemeClr val="bg1"/>
                </a:solidFill>
                <a:latin typeface="Arial" charset="0"/>
              </a:rPr>
              <a:t>RW Dal Negro, S Tognella, C Micheletto. Clin Drug Invest 2002; 22(6): 361-367</a:t>
            </a:r>
          </a:p>
        </p:txBody>
      </p:sp>
    </p:spTree>
    <p:extLst>
      <p:ext uri="{BB962C8B-B14F-4D97-AF65-F5344CB8AC3E}">
        <p14:creationId xmlns:p14="http://schemas.microsoft.com/office/powerpoint/2010/main" val="25062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AU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</a:t>
            </a:r>
            <a:r>
              <a:rPr lang="en-AU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β blockers in treatment of COPD:</a:t>
            </a:r>
            <a:br>
              <a:rPr lang="en-AU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AU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retrospective cohort study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934075"/>
            <a:ext cx="17637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163763"/>
            <a:ext cx="4741863" cy="3352800"/>
          </a:xfrm>
          <a:noFill/>
          <a:ln/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322513" y="1484313"/>
            <a:ext cx="412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chemeClr val="bg1"/>
                </a:solidFill>
              </a:rPr>
              <a:t>Short PM, Lipworth SI, et al. BMJ 2011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669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400" b="1">
                <a:solidFill>
                  <a:schemeClr val="bg1"/>
                </a:solidFill>
              </a:rPr>
              <a:t>We found that </a:t>
            </a:r>
            <a:r>
              <a:rPr lang="en-US" altLang="it-IT" sz="2400" b="1">
                <a:solidFill>
                  <a:schemeClr val="bg1"/>
                </a:solidFill>
                <a:sym typeface="Symbol" pitchFamily="18" charset="2"/>
              </a:rPr>
              <a:t> </a:t>
            </a:r>
            <a:r>
              <a:rPr lang="en-US" altLang="it-IT" sz="2400" b="1">
                <a:solidFill>
                  <a:schemeClr val="bg1"/>
                </a:solidFill>
              </a:rPr>
              <a:t>blocker use was associated with a 22 % reduction in mortality</a:t>
            </a:r>
          </a:p>
        </p:txBody>
      </p:sp>
      <p:sp>
        <p:nvSpPr>
          <p:cNvPr id="8" name="Connettore 1 7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65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</a:t>
            </a:r>
            <a: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β blockers in treatment of COPD:</a:t>
            </a:r>
            <a:b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retrospective cohort study</a:t>
            </a:r>
            <a:endParaRPr lang="it-IT" altLang="it-IT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208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931988"/>
            <a:ext cx="6665913" cy="3860800"/>
          </a:xfrm>
          <a:noFill/>
          <a:ln/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22988"/>
            <a:ext cx="140335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187450" y="6165850"/>
            <a:ext cx="412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chemeClr val="bg1"/>
                </a:solidFill>
              </a:rPr>
              <a:t>Short PM, Lipworth SI, et al. BMJ 2011</a:t>
            </a:r>
          </a:p>
        </p:txBody>
      </p:sp>
      <p:sp>
        <p:nvSpPr>
          <p:cNvPr id="7" name="Connettore 1 6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70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</a:t>
            </a:r>
            <a: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β blockers in treatment of COPD:</a:t>
            </a:r>
            <a:b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AU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retrospective cohort study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075"/>
            <a:ext cx="17637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322513" y="1484313"/>
            <a:ext cx="412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chemeClr val="bg1"/>
                </a:solidFill>
              </a:rPr>
              <a:t>Short PM, Lipworth SI, et al. BMJ 2011</a:t>
            </a:r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49911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32956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nettore 1 7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93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068333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84168" y="6372036"/>
            <a:ext cx="273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Zvezdin</a:t>
            </a:r>
            <a:r>
              <a:rPr lang="it-IT" dirty="0" smtClean="0">
                <a:solidFill>
                  <a:schemeClr val="bg1"/>
                </a:solidFill>
              </a:rPr>
              <a:t> B, et al. </a:t>
            </a:r>
            <a:r>
              <a:rPr lang="it-IT" dirty="0" err="1" smtClean="0">
                <a:solidFill>
                  <a:schemeClr val="bg1"/>
                </a:solidFill>
              </a:rPr>
              <a:t>Chest</a:t>
            </a:r>
            <a:r>
              <a:rPr lang="it-IT" dirty="0" smtClean="0">
                <a:solidFill>
                  <a:schemeClr val="bg1"/>
                </a:solidFill>
              </a:rPr>
              <a:t> 2009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4890" y="188640"/>
            <a:ext cx="8495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 Postmortem Analysis of Major Causes of Early Death in Patients Hospitalized With COPD Exacerbation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4890" y="1556792"/>
            <a:ext cx="8495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Forty-three patients with a hospital admission diagnosis of COPD exacerbation </a:t>
            </a:r>
            <a:r>
              <a:rPr lang="en-US" b="1" dirty="0" smtClean="0">
                <a:solidFill>
                  <a:schemeClr val="bg1"/>
                </a:solidFill>
              </a:rPr>
              <a:t>underwent autopsy</a:t>
            </a:r>
            <a:r>
              <a:rPr lang="en-US" b="1" dirty="0">
                <a:solidFill>
                  <a:schemeClr val="bg1"/>
                </a:solidFill>
              </a:rPr>
              <a:t>; all had died within 24 h of admission to the hospital.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4"/>
          <p:cNvGrpSpPr>
            <a:grpSpLocks/>
          </p:cNvGrpSpPr>
          <p:nvPr/>
        </p:nvGrpSpPr>
        <p:grpSpPr bwMode="auto">
          <a:xfrm>
            <a:off x="0" y="-26988"/>
            <a:ext cx="9144000" cy="2089151"/>
            <a:chOff x="0" y="-17"/>
            <a:chExt cx="5760" cy="1316"/>
          </a:xfrm>
        </p:grpSpPr>
        <p:grpSp>
          <p:nvGrpSpPr>
            <p:cNvPr id="94214" name="Group 8"/>
            <p:cNvGrpSpPr>
              <a:grpSpLocks/>
            </p:cNvGrpSpPr>
            <p:nvPr/>
          </p:nvGrpSpPr>
          <p:grpSpPr bwMode="auto">
            <a:xfrm>
              <a:off x="0" y="-17"/>
              <a:ext cx="5760" cy="1316"/>
              <a:chOff x="0" y="164"/>
              <a:chExt cx="5760" cy="1316"/>
            </a:xfrm>
          </p:grpSpPr>
          <p:pic>
            <p:nvPicPr>
              <p:cNvPr id="9421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41" b="68468"/>
              <a:stretch>
                <a:fillRect/>
              </a:stretch>
            </p:blipFill>
            <p:spPr bwMode="auto">
              <a:xfrm>
                <a:off x="0" y="164"/>
                <a:ext cx="5760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1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558" b="22437"/>
              <a:stretch>
                <a:fillRect/>
              </a:stretch>
            </p:blipFill>
            <p:spPr bwMode="auto">
              <a:xfrm>
                <a:off x="0" y="572"/>
                <a:ext cx="5760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18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005"/>
              <a:stretch>
                <a:fillRect/>
              </a:stretch>
            </p:blipFill>
            <p:spPr bwMode="auto">
              <a:xfrm>
                <a:off x="0" y="1208"/>
                <a:ext cx="576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421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19"/>
              <a:ext cx="511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3966" r="2165" b="3549"/>
          <a:stretch>
            <a:fillRect/>
          </a:stretch>
        </p:blipFill>
        <p:spPr bwMode="auto">
          <a:xfrm>
            <a:off x="-1588" y="1949450"/>
            <a:ext cx="914558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17"/>
          <p:cNvSpPr txBox="1">
            <a:spLocks noChangeArrowheads="1"/>
          </p:cNvSpPr>
          <p:nvPr/>
        </p:nvSpPr>
        <p:spPr bwMode="auto">
          <a:xfrm>
            <a:off x="304800" y="5943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800">
                <a:solidFill>
                  <a:srgbClr val="FFFF00"/>
                </a:solidFill>
              </a:rPr>
              <a:t>Most of the benefit came from the subgroup that used 50-200 mcg/d BCL or equivalent</a:t>
            </a:r>
          </a:p>
        </p:txBody>
      </p:sp>
      <p:sp>
        <p:nvSpPr>
          <p:cNvPr id="10" name="Ovale 10"/>
          <p:cNvSpPr>
            <a:spLocks noChangeArrowheads="1"/>
          </p:cNvSpPr>
          <p:nvPr/>
        </p:nvSpPr>
        <p:spPr bwMode="auto">
          <a:xfrm>
            <a:off x="7786688" y="3857625"/>
            <a:ext cx="323850" cy="3238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251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3003550" y="5965825"/>
            <a:ext cx="6764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Rischio Relativo (intervallo di confidenza [IC] al 95%)</a:t>
            </a:r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 flipH="1">
            <a:off x="3117850" y="5527675"/>
            <a:ext cx="4425950" cy="1588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 flipH="1">
            <a:off x="3116263" y="5529263"/>
            <a:ext cx="4762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3" name="Line 5"/>
          <p:cNvSpPr>
            <a:spLocks noChangeShapeType="1"/>
          </p:cNvSpPr>
          <p:nvPr/>
        </p:nvSpPr>
        <p:spPr bwMode="auto">
          <a:xfrm flipH="1">
            <a:off x="3854450" y="5529263"/>
            <a:ext cx="6350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4594225" y="5529263"/>
            <a:ext cx="4763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5" name="Line 7"/>
          <p:cNvSpPr>
            <a:spLocks noChangeShapeType="1"/>
          </p:cNvSpPr>
          <p:nvPr/>
        </p:nvSpPr>
        <p:spPr bwMode="auto">
          <a:xfrm flipH="1">
            <a:off x="5321300" y="5529263"/>
            <a:ext cx="4763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 flipH="1">
            <a:off x="6059488" y="5529263"/>
            <a:ext cx="6350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 flipH="1">
            <a:off x="6799263" y="5529263"/>
            <a:ext cx="4762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H="1">
            <a:off x="7539038" y="5529263"/>
            <a:ext cx="4762" cy="3175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59" name="Line 11"/>
          <p:cNvSpPr>
            <a:spLocks noChangeShapeType="1"/>
          </p:cNvSpPr>
          <p:nvPr/>
        </p:nvSpPr>
        <p:spPr bwMode="auto">
          <a:xfrm>
            <a:off x="4537075" y="1628775"/>
            <a:ext cx="350838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0" name="Line 12"/>
          <p:cNvSpPr>
            <a:spLocks noChangeShapeType="1"/>
          </p:cNvSpPr>
          <p:nvPr/>
        </p:nvSpPr>
        <p:spPr bwMode="auto">
          <a:xfrm flipH="1">
            <a:off x="4884738" y="1603375"/>
            <a:ext cx="4762" cy="5873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1" name="Line 13"/>
          <p:cNvSpPr>
            <a:spLocks noChangeShapeType="1"/>
          </p:cNvSpPr>
          <p:nvPr/>
        </p:nvSpPr>
        <p:spPr bwMode="auto">
          <a:xfrm>
            <a:off x="3810000" y="2200275"/>
            <a:ext cx="3028950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835775" y="2178050"/>
            <a:ext cx="4763" cy="57150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3" name="Line 15"/>
          <p:cNvSpPr>
            <a:spLocks noChangeShapeType="1"/>
          </p:cNvSpPr>
          <p:nvPr/>
        </p:nvSpPr>
        <p:spPr bwMode="auto">
          <a:xfrm>
            <a:off x="4114800" y="2771775"/>
            <a:ext cx="49213" cy="1588"/>
          </a:xfrm>
          <a:prstGeom prst="line">
            <a:avLst/>
          </a:prstGeom>
          <a:noFill/>
          <a:ln w="28440">
            <a:solidFill>
              <a:srgbClr val="FFD7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4" name="Line 16"/>
          <p:cNvSpPr>
            <a:spLocks noChangeShapeType="1"/>
          </p:cNvSpPr>
          <p:nvPr/>
        </p:nvSpPr>
        <p:spPr bwMode="auto">
          <a:xfrm flipH="1">
            <a:off x="4159250" y="2746375"/>
            <a:ext cx="6350" cy="5873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3797300" y="3344863"/>
            <a:ext cx="496888" cy="1587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H="1">
            <a:off x="4291013" y="3321050"/>
            <a:ext cx="4762" cy="55563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7" name="Line 19"/>
          <p:cNvSpPr>
            <a:spLocks noChangeShapeType="1"/>
          </p:cNvSpPr>
          <p:nvPr/>
        </p:nvSpPr>
        <p:spPr bwMode="auto">
          <a:xfrm>
            <a:off x="4051300" y="3914775"/>
            <a:ext cx="485775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8" name="Line 20"/>
          <p:cNvSpPr>
            <a:spLocks noChangeShapeType="1"/>
          </p:cNvSpPr>
          <p:nvPr/>
        </p:nvSpPr>
        <p:spPr bwMode="auto">
          <a:xfrm flipH="1">
            <a:off x="4533900" y="3889375"/>
            <a:ext cx="4763" cy="5873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4114800" y="4487863"/>
            <a:ext cx="301625" cy="1587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0" name="Line 22"/>
          <p:cNvSpPr>
            <a:spLocks noChangeShapeType="1"/>
          </p:cNvSpPr>
          <p:nvPr/>
        </p:nvSpPr>
        <p:spPr bwMode="auto">
          <a:xfrm flipH="1">
            <a:off x="4411663" y="4462463"/>
            <a:ext cx="6350" cy="57150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1" name="Line 23"/>
          <p:cNvSpPr>
            <a:spLocks noChangeShapeType="1"/>
          </p:cNvSpPr>
          <p:nvPr/>
        </p:nvSpPr>
        <p:spPr bwMode="auto">
          <a:xfrm>
            <a:off x="4151313" y="5057775"/>
            <a:ext cx="207962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2" name="Line 24"/>
          <p:cNvSpPr>
            <a:spLocks noChangeShapeType="1"/>
          </p:cNvSpPr>
          <p:nvPr/>
        </p:nvSpPr>
        <p:spPr bwMode="auto">
          <a:xfrm flipH="1">
            <a:off x="4354513" y="5035550"/>
            <a:ext cx="6350" cy="57150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 flipH="1">
            <a:off x="4259263" y="1628775"/>
            <a:ext cx="279400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4" name="Line 26"/>
          <p:cNvSpPr>
            <a:spLocks noChangeShapeType="1"/>
          </p:cNvSpPr>
          <p:nvPr/>
        </p:nvSpPr>
        <p:spPr bwMode="auto">
          <a:xfrm flipH="1">
            <a:off x="4256088" y="1603375"/>
            <a:ext cx="6350" cy="5873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5" name="Line 27"/>
          <p:cNvSpPr>
            <a:spLocks noChangeShapeType="1"/>
          </p:cNvSpPr>
          <p:nvPr/>
        </p:nvSpPr>
        <p:spPr bwMode="auto">
          <a:xfrm flipH="1">
            <a:off x="3252788" y="2200275"/>
            <a:ext cx="558800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6" name="Line 28"/>
          <p:cNvSpPr>
            <a:spLocks noChangeShapeType="1"/>
          </p:cNvSpPr>
          <p:nvPr/>
        </p:nvSpPr>
        <p:spPr bwMode="auto">
          <a:xfrm flipH="1">
            <a:off x="3251200" y="2178050"/>
            <a:ext cx="4763" cy="57150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7" name="Line 29"/>
          <p:cNvSpPr>
            <a:spLocks noChangeShapeType="1"/>
          </p:cNvSpPr>
          <p:nvPr/>
        </p:nvSpPr>
        <p:spPr bwMode="auto">
          <a:xfrm flipH="1">
            <a:off x="4049713" y="2770188"/>
            <a:ext cx="66675" cy="1587"/>
          </a:xfrm>
          <a:prstGeom prst="line">
            <a:avLst/>
          </a:prstGeom>
          <a:noFill/>
          <a:ln w="28440">
            <a:solidFill>
              <a:srgbClr val="FFD7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8" name="Line 30"/>
          <p:cNvSpPr>
            <a:spLocks noChangeShapeType="1"/>
          </p:cNvSpPr>
          <p:nvPr/>
        </p:nvSpPr>
        <p:spPr bwMode="auto">
          <a:xfrm flipH="1">
            <a:off x="4046538" y="2746375"/>
            <a:ext cx="6350" cy="5873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 flipH="1">
            <a:off x="3506788" y="3343275"/>
            <a:ext cx="292100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 flipH="1">
            <a:off x="3505200" y="3321050"/>
            <a:ext cx="4763" cy="55563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1" name="Line 33"/>
          <p:cNvSpPr>
            <a:spLocks noChangeShapeType="1"/>
          </p:cNvSpPr>
          <p:nvPr/>
        </p:nvSpPr>
        <p:spPr bwMode="auto">
          <a:xfrm flipH="1">
            <a:off x="3735388" y="3913188"/>
            <a:ext cx="317500" cy="1587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2" name="Line 34"/>
          <p:cNvSpPr>
            <a:spLocks noChangeShapeType="1"/>
          </p:cNvSpPr>
          <p:nvPr/>
        </p:nvSpPr>
        <p:spPr bwMode="auto">
          <a:xfrm flipH="1">
            <a:off x="3733800" y="3889375"/>
            <a:ext cx="4763" cy="5873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3" name="Line 35"/>
          <p:cNvSpPr>
            <a:spLocks noChangeShapeType="1"/>
          </p:cNvSpPr>
          <p:nvPr/>
        </p:nvSpPr>
        <p:spPr bwMode="auto">
          <a:xfrm flipH="1">
            <a:off x="3868738" y="4486275"/>
            <a:ext cx="247650" cy="1588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4" name="Line 36"/>
          <p:cNvSpPr>
            <a:spLocks noChangeShapeType="1"/>
          </p:cNvSpPr>
          <p:nvPr/>
        </p:nvSpPr>
        <p:spPr bwMode="auto">
          <a:xfrm flipH="1">
            <a:off x="3867150" y="4462463"/>
            <a:ext cx="4763" cy="57150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5" name="Line 37"/>
          <p:cNvSpPr>
            <a:spLocks noChangeShapeType="1"/>
          </p:cNvSpPr>
          <p:nvPr/>
        </p:nvSpPr>
        <p:spPr bwMode="auto">
          <a:xfrm flipH="1">
            <a:off x="3979863" y="5056188"/>
            <a:ext cx="173037" cy="1587"/>
          </a:xfrm>
          <a:prstGeom prst="line">
            <a:avLst/>
          </a:prstGeom>
          <a:noFill/>
          <a:ln w="28440">
            <a:solidFill>
              <a:srgbClr val="FFD7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6" name="Line 38"/>
          <p:cNvSpPr>
            <a:spLocks noChangeShapeType="1"/>
          </p:cNvSpPr>
          <p:nvPr/>
        </p:nvSpPr>
        <p:spPr bwMode="auto">
          <a:xfrm flipH="1">
            <a:off x="3976688" y="5035550"/>
            <a:ext cx="6350" cy="57150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287" name="Freeform 39"/>
          <p:cNvSpPr>
            <a:spLocks noChangeArrowheads="1"/>
          </p:cNvSpPr>
          <p:nvPr/>
        </p:nvSpPr>
        <p:spPr bwMode="auto">
          <a:xfrm>
            <a:off x="4489450" y="1600200"/>
            <a:ext cx="95250" cy="63500"/>
          </a:xfrm>
          <a:custGeom>
            <a:avLst/>
            <a:gdLst>
              <a:gd name="T0" fmla="*/ 264 w 265"/>
              <a:gd name="T1" fmla="*/ 88 h 178"/>
              <a:gd name="T2" fmla="*/ 132 w 265"/>
              <a:gd name="T3" fmla="*/ 177 h 178"/>
              <a:gd name="T4" fmla="*/ 0 w 265"/>
              <a:gd name="T5" fmla="*/ 88 h 178"/>
              <a:gd name="T6" fmla="*/ 132 w 265"/>
              <a:gd name="T7" fmla="*/ 0 h 178"/>
              <a:gd name="T8" fmla="*/ 264 w 265"/>
              <a:gd name="T9" fmla="*/ 88 h 178"/>
              <a:gd name="T10" fmla="*/ 264 w 265"/>
              <a:gd name="T11" fmla="*/ 8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178">
                <a:moveTo>
                  <a:pt x="264" y="88"/>
                </a:moveTo>
                <a:lnTo>
                  <a:pt x="132" y="177"/>
                </a:lnTo>
                <a:lnTo>
                  <a:pt x="0" y="88"/>
                </a:lnTo>
                <a:lnTo>
                  <a:pt x="132" y="0"/>
                </a:lnTo>
                <a:lnTo>
                  <a:pt x="264" y="88"/>
                </a:lnTo>
                <a:lnTo>
                  <a:pt x="264" y="88"/>
                </a:lnTo>
              </a:path>
            </a:pathLst>
          </a:custGeom>
          <a:solidFill>
            <a:srgbClr val="000000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288" name="Freeform 40"/>
          <p:cNvSpPr>
            <a:spLocks noChangeArrowheads="1"/>
          </p:cNvSpPr>
          <p:nvPr/>
        </p:nvSpPr>
        <p:spPr bwMode="auto">
          <a:xfrm>
            <a:off x="3762375" y="2170113"/>
            <a:ext cx="95250" cy="65087"/>
          </a:xfrm>
          <a:custGeom>
            <a:avLst/>
            <a:gdLst>
              <a:gd name="T0" fmla="*/ 264 w 265"/>
              <a:gd name="T1" fmla="*/ 89 h 179"/>
              <a:gd name="T2" fmla="*/ 132 w 265"/>
              <a:gd name="T3" fmla="*/ 178 h 179"/>
              <a:gd name="T4" fmla="*/ 0 w 265"/>
              <a:gd name="T5" fmla="*/ 89 h 179"/>
              <a:gd name="T6" fmla="*/ 132 w 265"/>
              <a:gd name="T7" fmla="*/ 0 h 179"/>
              <a:gd name="T8" fmla="*/ 264 w 265"/>
              <a:gd name="T9" fmla="*/ 89 h 179"/>
              <a:gd name="T10" fmla="*/ 264 w 265"/>
              <a:gd name="T11" fmla="*/ 8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179">
                <a:moveTo>
                  <a:pt x="264" y="89"/>
                </a:moveTo>
                <a:lnTo>
                  <a:pt x="132" y="178"/>
                </a:lnTo>
                <a:lnTo>
                  <a:pt x="0" y="89"/>
                </a:lnTo>
                <a:lnTo>
                  <a:pt x="132" y="0"/>
                </a:lnTo>
                <a:lnTo>
                  <a:pt x="264" y="89"/>
                </a:lnTo>
                <a:lnTo>
                  <a:pt x="264" y="89"/>
                </a:lnTo>
              </a:path>
            </a:pathLst>
          </a:custGeom>
          <a:solidFill>
            <a:srgbClr val="FFFFFF"/>
          </a:solidFill>
          <a:ln w="28440">
            <a:solidFill>
              <a:srgbClr val="FFD7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289" name="Freeform 41"/>
          <p:cNvSpPr>
            <a:spLocks noChangeArrowheads="1"/>
          </p:cNvSpPr>
          <p:nvPr/>
        </p:nvSpPr>
        <p:spPr bwMode="auto">
          <a:xfrm>
            <a:off x="4064000" y="2740025"/>
            <a:ext cx="98425" cy="65088"/>
          </a:xfrm>
          <a:custGeom>
            <a:avLst/>
            <a:gdLst>
              <a:gd name="T0" fmla="*/ 273 w 274"/>
              <a:gd name="T1" fmla="*/ 87 h 179"/>
              <a:gd name="T2" fmla="*/ 140 w 274"/>
              <a:gd name="T3" fmla="*/ 178 h 179"/>
              <a:gd name="T4" fmla="*/ 0 w 274"/>
              <a:gd name="T5" fmla="*/ 87 h 179"/>
              <a:gd name="T6" fmla="*/ 140 w 274"/>
              <a:gd name="T7" fmla="*/ 0 h 179"/>
              <a:gd name="T8" fmla="*/ 273 w 274"/>
              <a:gd name="T9" fmla="*/ 87 h 179"/>
              <a:gd name="T10" fmla="*/ 273 w 274"/>
              <a:gd name="T11" fmla="*/ 8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4" h="179">
                <a:moveTo>
                  <a:pt x="273" y="87"/>
                </a:moveTo>
                <a:lnTo>
                  <a:pt x="140" y="178"/>
                </a:lnTo>
                <a:lnTo>
                  <a:pt x="0" y="87"/>
                </a:lnTo>
                <a:lnTo>
                  <a:pt x="140" y="0"/>
                </a:lnTo>
                <a:lnTo>
                  <a:pt x="273" y="87"/>
                </a:lnTo>
                <a:lnTo>
                  <a:pt x="273" y="87"/>
                </a:lnTo>
              </a:path>
            </a:pathLst>
          </a:custGeom>
          <a:solidFill>
            <a:srgbClr val="FFFFCC"/>
          </a:solidFill>
          <a:ln w="28440">
            <a:solidFill>
              <a:srgbClr val="FFD7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290" name="Freeform 42"/>
          <p:cNvSpPr>
            <a:spLocks noChangeArrowheads="1"/>
          </p:cNvSpPr>
          <p:nvPr/>
        </p:nvSpPr>
        <p:spPr bwMode="auto">
          <a:xfrm>
            <a:off x="3749675" y="3313113"/>
            <a:ext cx="95250" cy="63500"/>
          </a:xfrm>
          <a:custGeom>
            <a:avLst/>
            <a:gdLst>
              <a:gd name="T0" fmla="*/ 264 w 265"/>
              <a:gd name="T1" fmla="*/ 88 h 178"/>
              <a:gd name="T2" fmla="*/ 132 w 265"/>
              <a:gd name="T3" fmla="*/ 177 h 178"/>
              <a:gd name="T4" fmla="*/ 0 w 265"/>
              <a:gd name="T5" fmla="*/ 88 h 178"/>
              <a:gd name="T6" fmla="*/ 132 w 265"/>
              <a:gd name="T7" fmla="*/ 0 h 178"/>
              <a:gd name="T8" fmla="*/ 264 w 265"/>
              <a:gd name="T9" fmla="*/ 88 h 178"/>
              <a:gd name="T10" fmla="*/ 264 w 265"/>
              <a:gd name="T11" fmla="*/ 8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178">
                <a:moveTo>
                  <a:pt x="264" y="88"/>
                </a:moveTo>
                <a:lnTo>
                  <a:pt x="132" y="177"/>
                </a:lnTo>
                <a:lnTo>
                  <a:pt x="0" y="88"/>
                </a:lnTo>
                <a:lnTo>
                  <a:pt x="132" y="0"/>
                </a:lnTo>
                <a:lnTo>
                  <a:pt x="264" y="88"/>
                </a:lnTo>
                <a:lnTo>
                  <a:pt x="264" y="8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91" name="Freeform 43"/>
          <p:cNvSpPr>
            <a:spLocks noChangeArrowheads="1"/>
          </p:cNvSpPr>
          <p:nvPr/>
        </p:nvSpPr>
        <p:spPr bwMode="auto">
          <a:xfrm>
            <a:off x="4002088" y="3886200"/>
            <a:ext cx="96837" cy="63500"/>
          </a:xfrm>
          <a:custGeom>
            <a:avLst/>
            <a:gdLst>
              <a:gd name="T0" fmla="*/ 268 w 269"/>
              <a:gd name="T1" fmla="*/ 88 h 178"/>
              <a:gd name="T2" fmla="*/ 131 w 269"/>
              <a:gd name="T3" fmla="*/ 177 h 178"/>
              <a:gd name="T4" fmla="*/ 0 w 269"/>
              <a:gd name="T5" fmla="*/ 88 h 178"/>
              <a:gd name="T6" fmla="*/ 131 w 269"/>
              <a:gd name="T7" fmla="*/ 0 h 178"/>
              <a:gd name="T8" fmla="*/ 268 w 269"/>
              <a:gd name="T9" fmla="*/ 88 h 178"/>
              <a:gd name="T10" fmla="*/ 268 w 269"/>
              <a:gd name="T11" fmla="*/ 8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178">
                <a:moveTo>
                  <a:pt x="268" y="88"/>
                </a:moveTo>
                <a:lnTo>
                  <a:pt x="131" y="177"/>
                </a:lnTo>
                <a:lnTo>
                  <a:pt x="0" y="88"/>
                </a:lnTo>
                <a:lnTo>
                  <a:pt x="131" y="0"/>
                </a:lnTo>
                <a:lnTo>
                  <a:pt x="268" y="88"/>
                </a:lnTo>
                <a:lnTo>
                  <a:pt x="268" y="88"/>
                </a:lnTo>
              </a:path>
            </a:pathLst>
          </a:custGeom>
          <a:solidFill>
            <a:srgbClr val="FFFFFF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292" name="Freeform 44"/>
          <p:cNvSpPr>
            <a:spLocks noChangeArrowheads="1"/>
          </p:cNvSpPr>
          <p:nvPr/>
        </p:nvSpPr>
        <p:spPr bwMode="auto">
          <a:xfrm>
            <a:off x="4064000" y="4452938"/>
            <a:ext cx="98425" cy="65087"/>
          </a:xfrm>
          <a:custGeom>
            <a:avLst/>
            <a:gdLst>
              <a:gd name="T0" fmla="*/ 273 w 274"/>
              <a:gd name="T1" fmla="*/ 93 h 183"/>
              <a:gd name="T2" fmla="*/ 140 w 274"/>
              <a:gd name="T3" fmla="*/ 182 h 183"/>
              <a:gd name="T4" fmla="*/ 0 w 274"/>
              <a:gd name="T5" fmla="*/ 93 h 183"/>
              <a:gd name="T6" fmla="*/ 140 w 274"/>
              <a:gd name="T7" fmla="*/ 0 h 183"/>
              <a:gd name="T8" fmla="*/ 273 w 274"/>
              <a:gd name="T9" fmla="*/ 93 h 183"/>
              <a:gd name="T10" fmla="*/ 273 w 274"/>
              <a:gd name="T11" fmla="*/ 9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4" h="183">
                <a:moveTo>
                  <a:pt x="273" y="93"/>
                </a:moveTo>
                <a:lnTo>
                  <a:pt x="140" y="182"/>
                </a:lnTo>
                <a:lnTo>
                  <a:pt x="0" y="93"/>
                </a:lnTo>
                <a:lnTo>
                  <a:pt x="140" y="0"/>
                </a:lnTo>
                <a:lnTo>
                  <a:pt x="273" y="93"/>
                </a:lnTo>
                <a:lnTo>
                  <a:pt x="273" y="93"/>
                </a:lnTo>
              </a:path>
            </a:pathLst>
          </a:custGeom>
          <a:solidFill>
            <a:srgbClr val="FFFFCC"/>
          </a:solidFill>
          <a:ln w="28440">
            <a:solidFill>
              <a:srgbClr val="FFD7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293" name="Freeform 45"/>
          <p:cNvSpPr>
            <a:spLocks noChangeArrowheads="1"/>
          </p:cNvSpPr>
          <p:nvPr/>
        </p:nvSpPr>
        <p:spPr bwMode="auto">
          <a:xfrm>
            <a:off x="4103688" y="5029200"/>
            <a:ext cx="95250" cy="63500"/>
          </a:xfrm>
          <a:custGeom>
            <a:avLst/>
            <a:gdLst>
              <a:gd name="T0" fmla="*/ 264 w 265"/>
              <a:gd name="T1" fmla="*/ 88 h 178"/>
              <a:gd name="T2" fmla="*/ 132 w 265"/>
              <a:gd name="T3" fmla="*/ 177 h 178"/>
              <a:gd name="T4" fmla="*/ 0 w 265"/>
              <a:gd name="T5" fmla="*/ 88 h 178"/>
              <a:gd name="T6" fmla="*/ 132 w 265"/>
              <a:gd name="T7" fmla="*/ 0 h 178"/>
              <a:gd name="T8" fmla="*/ 264 w 265"/>
              <a:gd name="T9" fmla="*/ 88 h 178"/>
              <a:gd name="T10" fmla="*/ 264 w 265"/>
              <a:gd name="T11" fmla="*/ 8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178">
                <a:moveTo>
                  <a:pt x="264" y="88"/>
                </a:moveTo>
                <a:lnTo>
                  <a:pt x="132" y="177"/>
                </a:lnTo>
                <a:lnTo>
                  <a:pt x="0" y="88"/>
                </a:lnTo>
                <a:lnTo>
                  <a:pt x="132" y="0"/>
                </a:lnTo>
                <a:lnTo>
                  <a:pt x="264" y="88"/>
                </a:lnTo>
                <a:lnTo>
                  <a:pt x="264" y="88"/>
                </a:lnTo>
              </a:path>
            </a:pathLst>
          </a:custGeom>
          <a:solidFill>
            <a:srgbClr val="FFFFCC"/>
          </a:solidFill>
          <a:ln w="28440">
            <a:solidFill>
              <a:srgbClr val="FFD7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294" name="Text Box 46"/>
          <p:cNvSpPr txBox="1">
            <a:spLocks noChangeArrowheads="1"/>
          </p:cNvSpPr>
          <p:nvPr/>
        </p:nvSpPr>
        <p:spPr bwMode="auto">
          <a:xfrm rot="10680000">
            <a:off x="3041650" y="5576888"/>
            <a:ext cx="142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09295" name="Text Box 47"/>
          <p:cNvSpPr txBox="1">
            <a:spLocks noChangeArrowheads="1"/>
          </p:cNvSpPr>
          <p:nvPr/>
        </p:nvSpPr>
        <p:spPr bwMode="auto">
          <a:xfrm rot="10680000">
            <a:off x="3708400" y="5575300"/>
            <a:ext cx="354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0,5</a:t>
            </a:r>
          </a:p>
        </p:txBody>
      </p:sp>
      <p:sp>
        <p:nvSpPr>
          <p:cNvPr id="309296" name="Text Box 48"/>
          <p:cNvSpPr txBox="1">
            <a:spLocks noChangeArrowheads="1"/>
          </p:cNvSpPr>
          <p:nvPr/>
        </p:nvSpPr>
        <p:spPr bwMode="auto">
          <a:xfrm rot="10680000">
            <a:off x="4537075" y="5576888"/>
            <a:ext cx="142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09297" name="Text Box 49"/>
          <p:cNvSpPr txBox="1">
            <a:spLocks noChangeArrowheads="1"/>
          </p:cNvSpPr>
          <p:nvPr/>
        </p:nvSpPr>
        <p:spPr bwMode="auto">
          <a:xfrm rot="10680000">
            <a:off x="5175250" y="5575300"/>
            <a:ext cx="354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1,5</a:t>
            </a:r>
          </a:p>
        </p:txBody>
      </p:sp>
      <p:sp>
        <p:nvSpPr>
          <p:cNvPr id="309298" name="Text Box 50"/>
          <p:cNvSpPr txBox="1">
            <a:spLocks noChangeArrowheads="1"/>
          </p:cNvSpPr>
          <p:nvPr/>
        </p:nvSpPr>
        <p:spPr bwMode="auto">
          <a:xfrm rot="10680000">
            <a:off x="6000750" y="5576888"/>
            <a:ext cx="142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09299" name="Text Box 51"/>
          <p:cNvSpPr txBox="1">
            <a:spLocks noChangeArrowheads="1"/>
          </p:cNvSpPr>
          <p:nvPr/>
        </p:nvSpPr>
        <p:spPr bwMode="auto">
          <a:xfrm rot="10680000">
            <a:off x="6654800" y="5575300"/>
            <a:ext cx="354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2,5</a:t>
            </a:r>
          </a:p>
        </p:txBody>
      </p:sp>
      <p:sp>
        <p:nvSpPr>
          <p:cNvPr id="309300" name="Text Box 52"/>
          <p:cNvSpPr txBox="1">
            <a:spLocks noChangeArrowheads="1"/>
          </p:cNvSpPr>
          <p:nvPr/>
        </p:nvSpPr>
        <p:spPr bwMode="auto">
          <a:xfrm rot="10680000">
            <a:off x="7470775" y="5576888"/>
            <a:ext cx="142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09301" name="Text Box 53"/>
          <p:cNvSpPr txBox="1">
            <a:spLocks noChangeArrowheads="1"/>
          </p:cNvSpPr>
          <p:nvPr/>
        </p:nvSpPr>
        <p:spPr bwMode="auto">
          <a:xfrm>
            <a:off x="1279525" y="1444625"/>
            <a:ext cx="103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Vestbo</a:t>
            </a:r>
          </a:p>
        </p:txBody>
      </p:sp>
      <p:sp>
        <p:nvSpPr>
          <p:cNvPr id="309302" name="Text Box 54"/>
          <p:cNvSpPr txBox="1">
            <a:spLocks noChangeArrowheads="1"/>
          </p:cNvSpPr>
          <p:nvPr/>
        </p:nvSpPr>
        <p:spPr bwMode="auto">
          <a:xfrm>
            <a:off x="1279525" y="199866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Bourbeau</a:t>
            </a:r>
          </a:p>
        </p:txBody>
      </p:sp>
      <p:sp>
        <p:nvSpPr>
          <p:cNvPr id="309303" name="Text Box 55"/>
          <p:cNvSpPr txBox="1">
            <a:spLocks noChangeArrowheads="1"/>
          </p:cNvSpPr>
          <p:nvPr/>
        </p:nvSpPr>
        <p:spPr bwMode="auto">
          <a:xfrm>
            <a:off x="1279525" y="2573338"/>
            <a:ext cx="91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Burge</a:t>
            </a:r>
          </a:p>
        </p:txBody>
      </p:sp>
      <p:sp>
        <p:nvSpPr>
          <p:cNvPr id="309304" name="Text Box 56"/>
          <p:cNvSpPr txBox="1">
            <a:spLocks noChangeArrowheads="1"/>
          </p:cNvSpPr>
          <p:nvPr/>
        </p:nvSpPr>
        <p:spPr bwMode="auto">
          <a:xfrm>
            <a:off x="1279525" y="3146425"/>
            <a:ext cx="172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Lung Health </a:t>
            </a:r>
          </a:p>
        </p:txBody>
      </p:sp>
      <p:sp>
        <p:nvSpPr>
          <p:cNvPr id="309305" name="Text Box 57"/>
          <p:cNvSpPr txBox="1">
            <a:spLocks noChangeArrowheads="1"/>
          </p:cNvSpPr>
          <p:nvPr/>
        </p:nvSpPr>
        <p:spPr bwMode="auto">
          <a:xfrm>
            <a:off x="1279525" y="3711575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Weir</a:t>
            </a:r>
          </a:p>
        </p:txBody>
      </p:sp>
      <p:sp>
        <p:nvSpPr>
          <p:cNvPr id="309306" name="Text Box 58"/>
          <p:cNvSpPr txBox="1">
            <a:spLocks noChangeArrowheads="1"/>
          </p:cNvSpPr>
          <p:nvPr/>
        </p:nvSpPr>
        <p:spPr bwMode="auto">
          <a:xfrm>
            <a:off x="1279525" y="4292600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Paggiaro</a:t>
            </a:r>
          </a:p>
        </p:txBody>
      </p:sp>
      <p:sp>
        <p:nvSpPr>
          <p:cNvPr id="309307" name="Text Box 59"/>
          <p:cNvSpPr txBox="1">
            <a:spLocks noChangeArrowheads="1"/>
          </p:cNvSpPr>
          <p:nvPr/>
        </p:nvSpPr>
        <p:spPr bwMode="auto">
          <a:xfrm>
            <a:off x="1279525" y="4857750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FF6600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6600"/>
                </a:solidFill>
                <a:latin typeface="Arial" charset="0"/>
              </a:rPr>
              <a:t>Totale</a:t>
            </a:r>
          </a:p>
        </p:txBody>
      </p:sp>
      <p:sp>
        <p:nvSpPr>
          <p:cNvPr id="309308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54113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FFFF00"/>
              </a:buClr>
              <a:buSzPct val="8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600">
                <a:solidFill>
                  <a:srgbClr val="FFFF00"/>
                </a:solidFill>
              </a:rPr>
              <a:t>Gli ICS riducono il rischio di riacutizzazioni nei pazienti con BPCO</a:t>
            </a:r>
          </a:p>
        </p:txBody>
      </p:sp>
      <p:sp>
        <p:nvSpPr>
          <p:cNvPr id="309309" name="Oval 61"/>
          <p:cNvSpPr>
            <a:spLocks noChangeArrowheads="1"/>
          </p:cNvSpPr>
          <p:nvPr/>
        </p:nvSpPr>
        <p:spPr bwMode="auto">
          <a:xfrm>
            <a:off x="4478338" y="1573213"/>
            <a:ext cx="125412" cy="120650"/>
          </a:xfrm>
          <a:prstGeom prst="ellipse">
            <a:avLst/>
          </a:prstGeom>
          <a:solidFill>
            <a:srgbClr val="000000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310" name="Oval 62"/>
          <p:cNvSpPr>
            <a:spLocks noChangeArrowheads="1"/>
          </p:cNvSpPr>
          <p:nvPr/>
        </p:nvSpPr>
        <p:spPr bwMode="auto">
          <a:xfrm>
            <a:off x="3741738" y="2138363"/>
            <a:ext cx="125412" cy="120650"/>
          </a:xfrm>
          <a:prstGeom prst="ellipse">
            <a:avLst/>
          </a:prstGeom>
          <a:solidFill>
            <a:srgbClr val="000000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311" name="Oval 63"/>
          <p:cNvSpPr>
            <a:spLocks noChangeArrowheads="1"/>
          </p:cNvSpPr>
          <p:nvPr/>
        </p:nvSpPr>
        <p:spPr bwMode="auto">
          <a:xfrm>
            <a:off x="3735388" y="3281363"/>
            <a:ext cx="125412" cy="120650"/>
          </a:xfrm>
          <a:prstGeom prst="ellipse">
            <a:avLst/>
          </a:prstGeom>
          <a:solidFill>
            <a:srgbClr val="000000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312" name="Oval 64"/>
          <p:cNvSpPr>
            <a:spLocks noChangeArrowheads="1"/>
          </p:cNvSpPr>
          <p:nvPr/>
        </p:nvSpPr>
        <p:spPr bwMode="auto">
          <a:xfrm>
            <a:off x="3983038" y="3852863"/>
            <a:ext cx="125412" cy="1206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313" name="Oval 65"/>
          <p:cNvSpPr>
            <a:spLocks noChangeArrowheads="1"/>
          </p:cNvSpPr>
          <p:nvPr/>
        </p:nvSpPr>
        <p:spPr bwMode="auto">
          <a:xfrm>
            <a:off x="4046538" y="4418013"/>
            <a:ext cx="125412" cy="1206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314" name="AutoShape 66"/>
          <p:cNvSpPr>
            <a:spLocks noChangeArrowheads="1"/>
          </p:cNvSpPr>
          <p:nvPr/>
        </p:nvSpPr>
        <p:spPr bwMode="auto">
          <a:xfrm>
            <a:off x="4071938" y="4964113"/>
            <a:ext cx="188912" cy="200025"/>
          </a:xfrm>
          <a:prstGeom prst="roundRect">
            <a:avLst>
              <a:gd name="adj" fmla="val 847"/>
            </a:avLst>
          </a:prstGeom>
          <a:solidFill>
            <a:srgbClr val="FF6600"/>
          </a:solidFill>
          <a:ln w="2376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315" name="Text Box 67"/>
          <p:cNvSpPr txBox="1">
            <a:spLocks noChangeArrowheads="1"/>
          </p:cNvSpPr>
          <p:nvPr/>
        </p:nvSpPr>
        <p:spPr bwMode="auto">
          <a:xfrm>
            <a:off x="0" y="6567488"/>
            <a:ext cx="55594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>
                <a:solidFill>
                  <a:srgbClr val="FFFFFF"/>
                </a:solidFill>
                <a:latin typeface="Arial" charset="0"/>
              </a:rPr>
              <a:t>Alsaeedi A, et al. Am J Med 2002;113:59–65</a:t>
            </a:r>
          </a:p>
        </p:txBody>
      </p:sp>
      <p:sp>
        <p:nvSpPr>
          <p:cNvPr id="309316" name="Line 68"/>
          <p:cNvSpPr>
            <a:spLocks noChangeShapeType="1"/>
          </p:cNvSpPr>
          <p:nvPr/>
        </p:nvSpPr>
        <p:spPr bwMode="auto">
          <a:xfrm flipV="1">
            <a:off x="4592638" y="1304925"/>
            <a:ext cx="1587" cy="4187825"/>
          </a:xfrm>
          <a:prstGeom prst="line">
            <a:avLst/>
          </a:prstGeom>
          <a:noFill/>
          <a:ln w="3816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317" name="Text Box 69"/>
          <p:cNvSpPr txBox="1">
            <a:spLocks noChangeArrowheads="1"/>
          </p:cNvSpPr>
          <p:nvPr/>
        </p:nvSpPr>
        <p:spPr bwMode="auto">
          <a:xfrm>
            <a:off x="4832350" y="3240088"/>
            <a:ext cx="254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Rischio Relativo: 0,70</a:t>
            </a:r>
          </a:p>
          <a:p>
            <a:pPr algn="l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(IC 95%: 0,58–0,84)</a:t>
            </a:r>
          </a:p>
        </p:txBody>
      </p:sp>
      <p:sp>
        <p:nvSpPr>
          <p:cNvPr id="309318" name="Oval 70"/>
          <p:cNvSpPr>
            <a:spLocks noChangeArrowheads="1"/>
          </p:cNvSpPr>
          <p:nvPr/>
        </p:nvSpPr>
        <p:spPr bwMode="auto">
          <a:xfrm>
            <a:off x="4046538" y="2703513"/>
            <a:ext cx="125412" cy="120650"/>
          </a:xfrm>
          <a:prstGeom prst="ellipse">
            <a:avLst/>
          </a:prstGeom>
          <a:solidFill>
            <a:srgbClr val="FFFFFF"/>
          </a:solidFill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927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 rot="16200000">
            <a:off x="-265112" y="3290888"/>
            <a:ext cx="36099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988"/>
              </a:spcBef>
              <a:buClr>
                <a:srgbClr val="FFFFFF"/>
              </a:buClr>
              <a:buSzPct val="88000"/>
              <a:buFont typeface="Times New Roman" pitchFamily="18" charset="0"/>
              <a:buNone/>
            </a:pPr>
            <a:r>
              <a:rPr lang="en-GB" altLang="it-IT" sz="1600" b="1">
                <a:solidFill>
                  <a:srgbClr val="FFFFFF"/>
                </a:solidFill>
                <a:latin typeface="Arial" charset="0"/>
              </a:rPr>
              <a:t>Probabilità di sopravvivenza in assenza di ricoveri per BPCO</a:t>
            </a:r>
          </a:p>
        </p:txBody>
      </p:sp>
      <p:sp>
        <p:nvSpPr>
          <p:cNvPr id="311299" name="Freeform 3"/>
          <p:cNvSpPr>
            <a:spLocks noChangeArrowheads="1"/>
          </p:cNvSpPr>
          <p:nvPr/>
        </p:nvSpPr>
        <p:spPr bwMode="auto">
          <a:xfrm>
            <a:off x="2214563" y="1938338"/>
            <a:ext cx="466725" cy="3224212"/>
          </a:xfrm>
          <a:custGeom>
            <a:avLst/>
            <a:gdLst>
              <a:gd name="T0" fmla="*/ 729 w 1297"/>
              <a:gd name="T1" fmla="*/ 0 h 8958"/>
              <a:gd name="T2" fmla="*/ 729 w 1297"/>
              <a:gd name="T3" fmla="*/ 7712 h 8958"/>
              <a:gd name="T4" fmla="*/ 0 w 1297"/>
              <a:gd name="T5" fmla="*/ 7922 h 8958"/>
              <a:gd name="T6" fmla="*/ 1296 w 1297"/>
              <a:gd name="T7" fmla="*/ 8216 h 8958"/>
              <a:gd name="T8" fmla="*/ 729 w 1297"/>
              <a:gd name="T9" fmla="*/ 8466 h 8958"/>
              <a:gd name="T10" fmla="*/ 729 w 1297"/>
              <a:gd name="T11" fmla="*/ 8957 h 8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7" h="8958">
                <a:moveTo>
                  <a:pt x="729" y="0"/>
                </a:moveTo>
                <a:lnTo>
                  <a:pt x="729" y="7712"/>
                </a:lnTo>
                <a:lnTo>
                  <a:pt x="0" y="7922"/>
                </a:lnTo>
                <a:lnTo>
                  <a:pt x="1296" y="8216"/>
                </a:lnTo>
                <a:lnTo>
                  <a:pt x="729" y="8466"/>
                </a:lnTo>
                <a:lnTo>
                  <a:pt x="729" y="8957"/>
                </a:ln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 flipH="1">
            <a:off x="2476500" y="5162550"/>
            <a:ext cx="4394200" cy="1588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1" name="Freeform 5"/>
          <p:cNvSpPr>
            <a:spLocks noChangeArrowheads="1"/>
          </p:cNvSpPr>
          <p:nvPr/>
        </p:nvSpPr>
        <p:spPr bwMode="auto">
          <a:xfrm>
            <a:off x="2478088" y="1925638"/>
            <a:ext cx="4389437" cy="2022475"/>
          </a:xfrm>
          <a:custGeom>
            <a:avLst/>
            <a:gdLst>
              <a:gd name="T0" fmla="*/ 0 w 12194"/>
              <a:gd name="T1" fmla="*/ 0 h 5620"/>
              <a:gd name="T2" fmla="*/ 1799 w 12194"/>
              <a:gd name="T3" fmla="*/ 1685 h 5620"/>
              <a:gd name="T4" fmla="*/ 2398 w 12194"/>
              <a:gd name="T5" fmla="*/ 2060 h 5620"/>
              <a:gd name="T6" fmla="*/ 2798 w 12194"/>
              <a:gd name="T7" fmla="*/ 2247 h 5620"/>
              <a:gd name="T8" fmla="*/ 4597 w 12194"/>
              <a:gd name="T9" fmla="*/ 3184 h 5620"/>
              <a:gd name="T10" fmla="*/ 6796 w 12194"/>
              <a:gd name="T11" fmla="*/ 3933 h 5620"/>
              <a:gd name="T12" fmla="*/ 9595 w 12194"/>
              <a:gd name="T13" fmla="*/ 4869 h 5620"/>
              <a:gd name="T14" fmla="*/ 12193 w 12194"/>
              <a:gd name="T15" fmla="*/ 5619 h 5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194" h="5620">
                <a:moveTo>
                  <a:pt x="0" y="0"/>
                </a:moveTo>
                <a:cubicBezTo>
                  <a:pt x="699" y="671"/>
                  <a:pt x="1399" y="1342"/>
                  <a:pt x="1799" y="1685"/>
                </a:cubicBezTo>
                <a:cubicBezTo>
                  <a:pt x="2198" y="2029"/>
                  <a:pt x="2232" y="1966"/>
                  <a:pt x="2398" y="2060"/>
                </a:cubicBezTo>
                <a:cubicBezTo>
                  <a:pt x="2565" y="2153"/>
                  <a:pt x="2432" y="2060"/>
                  <a:pt x="2798" y="2247"/>
                </a:cubicBezTo>
                <a:cubicBezTo>
                  <a:pt x="3165" y="2434"/>
                  <a:pt x="3931" y="2903"/>
                  <a:pt x="4597" y="3184"/>
                </a:cubicBezTo>
                <a:cubicBezTo>
                  <a:pt x="5264" y="3465"/>
                  <a:pt x="5963" y="3652"/>
                  <a:pt x="6796" y="3933"/>
                </a:cubicBezTo>
                <a:cubicBezTo>
                  <a:pt x="7629" y="4214"/>
                  <a:pt x="8695" y="4588"/>
                  <a:pt x="9595" y="4869"/>
                </a:cubicBezTo>
                <a:cubicBezTo>
                  <a:pt x="10494" y="5150"/>
                  <a:pt x="11344" y="5384"/>
                  <a:pt x="12193" y="5619"/>
                </a:cubicBezTo>
              </a:path>
            </a:pathLst>
          </a:custGeom>
          <a:noFill/>
          <a:ln w="3816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2670175" y="5624513"/>
            <a:ext cx="38163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1113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Tempo dopo la dimissione (mesi)</a:t>
            </a:r>
          </a:p>
        </p:txBody>
      </p:sp>
      <p:sp>
        <p:nvSpPr>
          <p:cNvPr id="311303" name="Freeform 7"/>
          <p:cNvSpPr>
            <a:spLocks noChangeArrowheads="1"/>
          </p:cNvSpPr>
          <p:nvPr/>
        </p:nvSpPr>
        <p:spPr bwMode="auto">
          <a:xfrm>
            <a:off x="2478088" y="1925638"/>
            <a:ext cx="4389437" cy="2563812"/>
          </a:xfrm>
          <a:custGeom>
            <a:avLst/>
            <a:gdLst>
              <a:gd name="T0" fmla="*/ 0 w 12194"/>
              <a:gd name="T1" fmla="*/ 0 h 7120"/>
              <a:gd name="T2" fmla="*/ 399 w 12194"/>
              <a:gd name="T3" fmla="*/ 562 h 7120"/>
              <a:gd name="T4" fmla="*/ 999 w 12194"/>
              <a:gd name="T5" fmla="*/ 1311 h 7120"/>
              <a:gd name="T6" fmla="*/ 1599 w 12194"/>
              <a:gd name="T7" fmla="*/ 1873 h 7120"/>
              <a:gd name="T8" fmla="*/ 2998 w 12194"/>
              <a:gd name="T9" fmla="*/ 3184 h 7120"/>
              <a:gd name="T10" fmla="*/ 4397 w 12194"/>
              <a:gd name="T11" fmla="*/ 3934 h 7120"/>
              <a:gd name="T12" fmla="*/ 5797 w 12194"/>
              <a:gd name="T13" fmla="*/ 4683 h 7120"/>
              <a:gd name="T14" fmla="*/ 6596 w 12194"/>
              <a:gd name="T15" fmla="*/ 5058 h 7120"/>
              <a:gd name="T16" fmla="*/ 7995 w 12194"/>
              <a:gd name="T17" fmla="*/ 5620 h 7120"/>
              <a:gd name="T18" fmla="*/ 9395 w 12194"/>
              <a:gd name="T19" fmla="*/ 6182 h 7120"/>
              <a:gd name="T20" fmla="*/ 12193 w 12194"/>
              <a:gd name="T21" fmla="*/ 7119 h 7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94" h="7120">
                <a:moveTo>
                  <a:pt x="0" y="0"/>
                </a:moveTo>
                <a:cubicBezTo>
                  <a:pt x="116" y="171"/>
                  <a:pt x="233" y="343"/>
                  <a:pt x="399" y="562"/>
                </a:cubicBezTo>
                <a:cubicBezTo>
                  <a:pt x="566" y="780"/>
                  <a:pt x="799" y="1092"/>
                  <a:pt x="999" y="1311"/>
                </a:cubicBezTo>
                <a:cubicBezTo>
                  <a:pt x="1199" y="1529"/>
                  <a:pt x="1266" y="1561"/>
                  <a:pt x="1599" y="1873"/>
                </a:cubicBezTo>
                <a:cubicBezTo>
                  <a:pt x="1932" y="2185"/>
                  <a:pt x="2532" y="2841"/>
                  <a:pt x="2998" y="3184"/>
                </a:cubicBezTo>
                <a:cubicBezTo>
                  <a:pt x="3464" y="3528"/>
                  <a:pt x="3931" y="3684"/>
                  <a:pt x="4397" y="3934"/>
                </a:cubicBezTo>
                <a:cubicBezTo>
                  <a:pt x="4864" y="4184"/>
                  <a:pt x="5430" y="4496"/>
                  <a:pt x="5797" y="4683"/>
                </a:cubicBezTo>
                <a:cubicBezTo>
                  <a:pt x="6163" y="4870"/>
                  <a:pt x="6230" y="4902"/>
                  <a:pt x="6596" y="5058"/>
                </a:cubicBezTo>
                <a:cubicBezTo>
                  <a:pt x="6963" y="5214"/>
                  <a:pt x="7529" y="5432"/>
                  <a:pt x="7995" y="5620"/>
                </a:cubicBezTo>
                <a:cubicBezTo>
                  <a:pt x="8462" y="5807"/>
                  <a:pt x="8695" y="5932"/>
                  <a:pt x="9395" y="6182"/>
                </a:cubicBezTo>
                <a:cubicBezTo>
                  <a:pt x="10094" y="6432"/>
                  <a:pt x="11727" y="6962"/>
                  <a:pt x="12193" y="7119"/>
                </a:cubicBezTo>
              </a:path>
            </a:pathLst>
          </a:custGeom>
          <a:noFill/>
          <a:ln w="3816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2387600" y="4276725"/>
            <a:ext cx="90488" cy="1588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>
            <a:off x="2387600" y="3692525"/>
            <a:ext cx="90488" cy="1588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>
            <a:off x="2387600" y="3106738"/>
            <a:ext cx="90488" cy="1587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2387600" y="2522538"/>
            <a:ext cx="90488" cy="1587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>
            <a:off x="2387600" y="1938338"/>
            <a:ext cx="90488" cy="1587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2387600" y="5167313"/>
            <a:ext cx="90488" cy="1587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2014538" y="179863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1,0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2014538" y="238283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0,9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2014538" y="296703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0,8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2014538" y="355123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0,7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2014538" y="413543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0,6</a:t>
            </a:r>
          </a:p>
        </p:txBody>
      </p:sp>
      <p:sp>
        <p:nvSpPr>
          <p:cNvPr id="311315" name="Text Box 19"/>
          <p:cNvSpPr txBox="1">
            <a:spLocks noChangeArrowheads="1"/>
          </p:cNvSpPr>
          <p:nvPr/>
        </p:nvSpPr>
        <p:spPr bwMode="auto">
          <a:xfrm>
            <a:off x="2301875" y="5222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2998788" y="51990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3662363" y="519906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4349750" y="51990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5013325" y="51990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5629275" y="5199063"/>
            <a:ext cx="436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6316663" y="5199063"/>
            <a:ext cx="436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rIns="91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12</a:t>
            </a:r>
          </a:p>
        </p:txBody>
      </p:sp>
      <p:sp>
        <p:nvSpPr>
          <p:cNvPr id="311322" name="Line 26"/>
          <p:cNvSpPr>
            <a:spLocks noChangeShapeType="1"/>
          </p:cNvSpPr>
          <p:nvPr/>
        </p:nvSpPr>
        <p:spPr bwMode="auto">
          <a:xfrm flipV="1">
            <a:off x="2478088" y="5160963"/>
            <a:ext cx="1587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3" name="Line 27"/>
          <p:cNvSpPr>
            <a:spLocks noChangeShapeType="1"/>
          </p:cNvSpPr>
          <p:nvPr/>
        </p:nvSpPr>
        <p:spPr bwMode="auto">
          <a:xfrm flipV="1">
            <a:off x="3152775" y="5160963"/>
            <a:ext cx="1588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4" name="Line 28"/>
          <p:cNvSpPr>
            <a:spLocks noChangeShapeType="1"/>
          </p:cNvSpPr>
          <p:nvPr/>
        </p:nvSpPr>
        <p:spPr bwMode="auto">
          <a:xfrm flipV="1">
            <a:off x="3829050" y="5160963"/>
            <a:ext cx="1588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5" name="Line 29"/>
          <p:cNvSpPr>
            <a:spLocks noChangeShapeType="1"/>
          </p:cNvSpPr>
          <p:nvPr/>
        </p:nvSpPr>
        <p:spPr bwMode="auto">
          <a:xfrm flipV="1">
            <a:off x="4505325" y="5160963"/>
            <a:ext cx="1588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6" name="Line 30"/>
          <p:cNvSpPr>
            <a:spLocks noChangeShapeType="1"/>
          </p:cNvSpPr>
          <p:nvPr/>
        </p:nvSpPr>
        <p:spPr bwMode="auto">
          <a:xfrm flipV="1">
            <a:off x="5180013" y="5160963"/>
            <a:ext cx="1587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7" name="Line 31"/>
          <p:cNvSpPr>
            <a:spLocks noChangeShapeType="1"/>
          </p:cNvSpPr>
          <p:nvPr/>
        </p:nvSpPr>
        <p:spPr bwMode="auto">
          <a:xfrm flipV="1">
            <a:off x="5856288" y="5160963"/>
            <a:ext cx="1587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8" name="Line 32"/>
          <p:cNvSpPr>
            <a:spLocks noChangeShapeType="1"/>
          </p:cNvSpPr>
          <p:nvPr/>
        </p:nvSpPr>
        <p:spPr bwMode="auto">
          <a:xfrm flipV="1">
            <a:off x="6532563" y="5160963"/>
            <a:ext cx="1587" cy="93662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29" name="Text Box 33"/>
          <p:cNvSpPr txBox="1">
            <a:spLocks noChangeArrowheads="1"/>
          </p:cNvSpPr>
          <p:nvPr/>
        </p:nvSpPr>
        <p:spPr bwMode="auto">
          <a:xfrm>
            <a:off x="2205038" y="50307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11330" name="Text Box 34"/>
          <p:cNvSpPr txBox="1">
            <a:spLocks noChangeArrowheads="1"/>
          </p:cNvSpPr>
          <p:nvPr/>
        </p:nvSpPr>
        <p:spPr bwMode="auto">
          <a:xfrm>
            <a:off x="419100" y="6502400"/>
            <a:ext cx="64516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>
                <a:solidFill>
                  <a:srgbClr val="FFFFFF"/>
                </a:solidFill>
                <a:latin typeface="Arial" charset="0"/>
              </a:rPr>
              <a:t>Adattato da  Sin DD, Tu JV. Am J Respir Crit Care Med 2001;164:580–584</a:t>
            </a:r>
          </a:p>
        </p:txBody>
      </p:sp>
      <p:sp>
        <p:nvSpPr>
          <p:cNvPr id="311331" name="Rectangle 35"/>
          <p:cNvSpPr>
            <a:spLocks noGrp="1" noChangeArrowheads="1"/>
          </p:cNvSpPr>
          <p:nvPr>
            <p:ph type="title"/>
          </p:nvPr>
        </p:nvSpPr>
        <p:spPr>
          <a:xfrm>
            <a:off x="528638" y="-36513"/>
            <a:ext cx="8075612" cy="1701801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FFFF00"/>
              </a:buClr>
              <a:buSzPct val="8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600">
                <a:solidFill>
                  <a:srgbClr val="FFFF00"/>
                </a:solidFill>
              </a:rPr>
              <a:t>Gli ICS hanno migliorato la sopravvivenza in assenza di ricoveri in uno studio di coorte</a:t>
            </a:r>
          </a:p>
        </p:txBody>
      </p:sp>
      <p:sp>
        <p:nvSpPr>
          <p:cNvPr id="311332" name="Line 36"/>
          <p:cNvSpPr>
            <a:spLocks noChangeShapeType="1"/>
          </p:cNvSpPr>
          <p:nvPr/>
        </p:nvSpPr>
        <p:spPr bwMode="auto">
          <a:xfrm>
            <a:off x="2989263" y="4208463"/>
            <a:ext cx="646112" cy="1587"/>
          </a:xfrm>
          <a:prstGeom prst="line">
            <a:avLst/>
          </a:prstGeom>
          <a:noFill/>
          <a:ln w="3816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33" name="Text Box 37"/>
          <p:cNvSpPr txBox="1">
            <a:spLocks noChangeArrowheads="1"/>
          </p:cNvSpPr>
          <p:nvPr/>
        </p:nvSpPr>
        <p:spPr bwMode="auto">
          <a:xfrm>
            <a:off x="3651250" y="4003675"/>
            <a:ext cx="5429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ICS</a:t>
            </a:r>
          </a:p>
        </p:txBody>
      </p:sp>
      <p:sp>
        <p:nvSpPr>
          <p:cNvPr id="311334" name="Text Box 38"/>
          <p:cNvSpPr txBox="1">
            <a:spLocks noChangeArrowheads="1"/>
          </p:cNvSpPr>
          <p:nvPr/>
        </p:nvSpPr>
        <p:spPr bwMode="auto">
          <a:xfrm>
            <a:off x="3651250" y="4357688"/>
            <a:ext cx="14493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1113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No ICS</a:t>
            </a:r>
          </a:p>
        </p:txBody>
      </p:sp>
      <p:sp>
        <p:nvSpPr>
          <p:cNvPr id="311335" name="Line 39"/>
          <p:cNvSpPr>
            <a:spLocks noChangeShapeType="1"/>
          </p:cNvSpPr>
          <p:nvPr/>
        </p:nvSpPr>
        <p:spPr bwMode="auto">
          <a:xfrm>
            <a:off x="2976563" y="4540250"/>
            <a:ext cx="646112" cy="1588"/>
          </a:xfrm>
          <a:prstGeom prst="line">
            <a:avLst/>
          </a:prstGeom>
          <a:noFill/>
          <a:ln w="3816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1336" name="Text Box 40"/>
          <p:cNvSpPr txBox="1">
            <a:spLocks noChangeArrowheads="1"/>
          </p:cNvSpPr>
          <p:nvPr/>
        </p:nvSpPr>
        <p:spPr bwMode="auto">
          <a:xfrm>
            <a:off x="536575" y="6178550"/>
            <a:ext cx="93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77000"/>
              <a:buFont typeface="Times New Roman" pitchFamily="18" charset="0"/>
              <a:buNone/>
            </a:pPr>
            <a:r>
              <a:rPr lang="en-GB" altLang="it-IT" sz="1400" b="1">
                <a:solidFill>
                  <a:srgbClr val="FFFFFF"/>
                </a:solidFill>
                <a:latin typeface="Arial" charset="0"/>
              </a:rPr>
              <a:t>n=22 620</a:t>
            </a:r>
          </a:p>
        </p:txBody>
      </p:sp>
      <p:sp>
        <p:nvSpPr>
          <p:cNvPr id="311337" name="Text Box 41"/>
          <p:cNvSpPr txBox="1">
            <a:spLocks noChangeArrowheads="1"/>
          </p:cNvSpPr>
          <p:nvPr/>
        </p:nvSpPr>
        <p:spPr bwMode="auto">
          <a:xfrm>
            <a:off x="7069138" y="3014663"/>
            <a:ext cx="2203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94000"/>
              <a:buFont typeface="Times New Roman" pitchFamily="18" charset="0"/>
              <a:buNone/>
            </a:pPr>
            <a:endParaRPr lang="en-GB" altLang="it-IT" sz="1700" b="1">
              <a:solidFill>
                <a:srgbClr val="FFFFFF"/>
              </a:solidFill>
              <a:latin typeface="Arial" charset="0"/>
            </a:endParaRPr>
          </a:p>
          <a:p>
            <a:pPr algn="l">
              <a:buClr>
                <a:srgbClr val="FFFFFF"/>
              </a:buClr>
              <a:buSzPct val="83000"/>
              <a:buFont typeface="Times New Roman" pitchFamily="18" charset="0"/>
              <a:buNone/>
            </a:pPr>
            <a:r>
              <a:rPr lang="en-GB" altLang="it-IT" sz="1500" b="1">
                <a:solidFill>
                  <a:srgbClr val="FFFFFF"/>
                </a:solidFill>
                <a:latin typeface="Arial" charset="0"/>
              </a:rPr>
              <a:t>Rischio relativo di mortalità</a:t>
            </a:r>
          </a:p>
          <a:p>
            <a:pPr algn="l">
              <a:buClr>
                <a:srgbClr val="FFFFFF"/>
              </a:buClr>
              <a:buSzPct val="83000"/>
              <a:buFont typeface="Times New Roman" pitchFamily="18" charset="0"/>
              <a:buNone/>
            </a:pPr>
            <a:r>
              <a:rPr lang="en-GB" altLang="it-IT" sz="1500" b="1">
                <a:solidFill>
                  <a:srgbClr val="FFFFFF"/>
                </a:solidFill>
                <a:latin typeface="Arial" charset="0"/>
              </a:rPr>
              <a:t>da tutte le cause</a:t>
            </a:r>
          </a:p>
          <a:p>
            <a:pPr algn="l">
              <a:buClr>
                <a:srgbClr val="FFFFFF"/>
              </a:buClr>
              <a:buSzPct val="83000"/>
              <a:buFont typeface="Times New Roman" pitchFamily="18" charset="0"/>
              <a:buNone/>
            </a:pPr>
            <a:r>
              <a:rPr lang="en-GB" altLang="it-IT" sz="1500" b="1">
                <a:solidFill>
                  <a:srgbClr val="FFFFFF"/>
                </a:solidFill>
                <a:latin typeface="Arial" charset="0"/>
              </a:rPr>
              <a:t>e di ricoveri ripetuti inferiore del</a:t>
            </a:r>
          </a:p>
          <a:p>
            <a:pPr algn="l">
              <a:buClr>
                <a:srgbClr val="FFFFFF"/>
              </a:buClr>
              <a:buSzPct val="83000"/>
              <a:buFont typeface="Times New Roman" pitchFamily="18" charset="0"/>
              <a:buNone/>
            </a:pPr>
            <a:r>
              <a:rPr lang="en-GB" altLang="it-IT" sz="1500" b="1">
                <a:solidFill>
                  <a:srgbClr val="FFFFFF"/>
                </a:solidFill>
                <a:latin typeface="Arial" charset="0"/>
              </a:rPr>
              <a:t> 26% </a:t>
            </a:r>
          </a:p>
        </p:txBody>
      </p:sp>
      <p:grpSp>
        <p:nvGrpSpPr>
          <p:cNvPr id="311338" name="Group 42"/>
          <p:cNvGrpSpPr>
            <a:grpSpLocks/>
          </p:cNvGrpSpPr>
          <p:nvPr/>
        </p:nvGrpSpPr>
        <p:grpSpPr bwMode="auto">
          <a:xfrm>
            <a:off x="6965950" y="3992563"/>
            <a:ext cx="100013" cy="492125"/>
            <a:chOff x="4388" y="2515"/>
            <a:chExt cx="63" cy="310"/>
          </a:xfrm>
        </p:grpSpPr>
        <p:sp>
          <p:nvSpPr>
            <p:cNvPr id="311339" name="AutoShape 43"/>
            <p:cNvSpPr>
              <a:spLocks/>
            </p:cNvSpPr>
            <p:nvPr/>
          </p:nvSpPr>
          <p:spPr bwMode="auto">
            <a:xfrm rot="21600000">
              <a:off x="4388" y="2515"/>
              <a:ext cx="20" cy="311"/>
            </a:xfrm>
            <a:prstGeom prst="rightBracket">
              <a:avLst>
                <a:gd name="adj" fmla="val 129583"/>
              </a:avLst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340" name="Line 44"/>
            <p:cNvSpPr>
              <a:spLocks noChangeShapeType="1"/>
            </p:cNvSpPr>
            <p:nvPr/>
          </p:nvSpPr>
          <p:spPr bwMode="auto">
            <a:xfrm>
              <a:off x="4411" y="2671"/>
              <a:ext cx="41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1341" name="Text Box 45"/>
          <p:cNvSpPr txBox="1">
            <a:spLocks noChangeArrowheads="1"/>
          </p:cNvSpPr>
          <p:nvPr/>
        </p:nvSpPr>
        <p:spPr bwMode="auto">
          <a:xfrm>
            <a:off x="6161088" y="1760538"/>
            <a:ext cx="160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66000"/>
              <a:buFont typeface="Times New Roman" pitchFamily="18" charset="0"/>
              <a:buNone/>
            </a:pPr>
            <a:r>
              <a:rPr lang="en-GB" altLang="it-IT" sz="1200" b="1">
                <a:solidFill>
                  <a:srgbClr val="FFFFFF"/>
                </a:solidFill>
                <a:latin typeface="Arial" charset="0"/>
              </a:rPr>
              <a:t>Hazard ratio: 0,74</a:t>
            </a:r>
            <a:br>
              <a:rPr lang="en-GB" altLang="it-IT" sz="1200" b="1">
                <a:solidFill>
                  <a:srgbClr val="FFFFFF"/>
                </a:solidFill>
                <a:latin typeface="Arial" charset="0"/>
              </a:rPr>
            </a:br>
            <a:r>
              <a:rPr lang="en-GB" altLang="it-IT" sz="1200" b="1">
                <a:solidFill>
                  <a:srgbClr val="FFFFFF"/>
                </a:solidFill>
                <a:latin typeface="Arial" charset="0"/>
              </a:rPr>
              <a:t>(IC 95%:  0,71–0,78)</a:t>
            </a:r>
          </a:p>
        </p:txBody>
      </p:sp>
    </p:spTree>
    <p:extLst>
      <p:ext uri="{BB962C8B-B14F-4D97-AF65-F5344CB8AC3E}">
        <p14:creationId xmlns:p14="http://schemas.microsoft.com/office/powerpoint/2010/main" val="414125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3375" cy="182245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FFFF00"/>
              </a:buClr>
              <a:buSzPct val="8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Simvastatina e sopravvivenza nella malattia coronarica: un punto di riferimento per la sopravvivenza nella BPCO?</a:t>
            </a:r>
            <a:r>
              <a:rPr lang="en-GB" altLang="it-IT" sz="4800"/>
              <a:t>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74650" y="6302375"/>
            <a:ext cx="41989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>
                <a:solidFill>
                  <a:srgbClr val="FFFFFF"/>
                </a:solidFill>
                <a:latin typeface="Arial" charset="0"/>
              </a:rPr>
              <a:t/>
            </a:r>
            <a:br>
              <a:rPr lang="en-GB" altLang="it-IT" sz="1300">
                <a:solidFill>
                  <a:srgbClr val="FFFFFF"/>
                </a:solidFill>
                <a:latin typeface="Arial" charset="0"/>
              </a:rPr>
            </a:br>
            <a:r>
              <a:rPr lang="en-GB" altLang="it-IT" sz="1300">
                <a:solidFill>
                  <a:srgbClr val="FFFFFF"/>
                </a:solidFill>
                <a:latin typeface="Arial" charset="0"/>
              </a:rPr>
              <a:t>Pedersen TR, et al. Am J Cardiol 2000;86:257–262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576263" y="6178550"/>
            <a:ext cx="788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77000"/>
              <a:buFont typeface="Times New Roman" pitchFamily="18" charset="0"/>
              <a:buNone/>
            </a:pPr>
            <a:r>
              <a:rPr lang="en-GB" altLang="it-IT" sz="1400" b="1">
                <a:solidFill>
                  <a:srgbClr val="FFFFFF"/>
                </a:solidFill>
                <a:latin typeface="Arial" charset="0"/>
              </a:rPr>
              <a:t>n=4444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7837488" y="3868738"/>
            <a:ext cx="14176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 b="1">
                <a:solidFill>
                  <a:srgbClr val="FFFFFF"/>
                </a:solidFill>
                <a:latin typeface="Arial" charset="0"/>
              </a:rPr>
              <a:t>Rischio relativo</a:t>
            </a:r>
          </a:p>
          <a:p>
            <a:pPr algn="l"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 b="1">
                <a:solidFill>
                  <a:srgbClr val="FFFFFF"/>
                </a:solidFill>
                <a:latin typeface="Arial" charset="0"/>
              </a:rPr>
              <a:t>di mortalità da</a:t>
            </a:r>
          </a:p>
          <a:p>
            <a:pPr algn="l"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 b="1">
                <a:solidFill>
                  <a:srgbClr val="FFFFFF"/>
                </a:solidFill>
                <a:latin typeface="Arial" charset="0"/>
              </a:rPr>
              <a:t> tutte la cause </a:t>
            </a:r>
          </a:p>
          <a:p>
            <a:pPr algn="l"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 b="1">
                <a:solidFill>
                  <a:srgbClr val="FFFFFF"/>
                </a:solidFill>
                <a:latin typeface="Arial" charset="0"/>
              </a:rPr>
              <a:t>inferiore del </a:t>
            </a:r>
          </a:p>
          <a:p>
            <a:pPr algn="l"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 b="1">
                <a:solidFill>
                  <a:srgbClr val="FFFFFF"/>
                </a:solidFill>
                <a:latin typeface="Arial" charset="0"/>
              </a:rPr>
              <a:t>30%</a:t>
            </a:r>
          </a:p>
          <a:p>
            <a:pPr algn="l"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2917825" y="6069013"/>
            <a:ext cx="299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Anni dalla randomizzazione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4352925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3559175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2760663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1952625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1157288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 rot="16200000">
            <a:off x="-946943" y="3205956"/>
            <a:ext cx="2744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88000"/>
              <a:buFont typeface="Arial" charset="0"/>
              <a:buNone/>
            </a:pPr>
            <a:r>
              <a:rPr lang="en-GB" altLang="it-IT" sz="1600" b="1">
                <a:solidFill>
                  <a:srgbClr val="FFFFFF"/>
                </a:solidFill>
                <a:latin typeface="Arial" charset="0"/>
              </a:rPr>
              <a:t>Probabilità di sopravvivenza</a:t>
            </a:r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692150" y="1674813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1,00</a:t>
            </a:r>
          </a:p>
        </p:txBody>
      </p:sp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692150" y="264318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0,95</a:t>
            </a:r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692150" y="360838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0,90</a:t>
            </a:r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692150" y="45751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0,85</a:t>
            </a:r>
          </a:p>
        </p:txBody>
      </p: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692150" y="554355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0,80</a:t>
            </a:r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1217613" y="5678488"/>
            <a:ext cx="3214687" cy="1587"/>
          </a:xfrm>
          <a:prstGeom prst="line">
            <a:avLst/>
          </a:prstGeom>
          <a:noFill/>
          <a:ln w="2844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V="1">
            <a:off x="1217613" y="1782763"/>
            <a:ext cx="3175" cy="3897312"/>
          </a:xfrm>
          <a:prstGeom prst="line">
            <a:avLst/>
          </a:prstGeom>
          <a:noFill/>
          <a:ln w="284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4394200" y="5676900"/>
            <a:ext cx="3233738" cy="3175"/>
          </a:xfrm>
          <a:prstGeom prst="line">
            <a:avLst/>
          </a:prstGeom>
          <a:noFill/>
          <a:ln w="284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65" name="Freeform 21"/>
          <p:cNvSpPr>
            <a:spLocks noChangeArrowheads="1"/>
          </p:cNvSpPr>
          <p:nvPr/>
        </p:nvSpPr>
        <p:spPr bwMode="auto">
          <a:xfrm>
            <a:off x="1154113" y="1795463"/>
            <a:ext cx="6354762" cy="2266950"/>
          </a:xfrm>
          <a:custGeom>
            <a:avLst/>
            <a:gdLst>
              <a:gd name="T0" fmla="*/ 0 w 17651"/>
              <a:gd name="T1" fmla="*/ 0 h 6295"/>
              <a:gd name="T2" fmla="*/ 1109 w 17651"/>
              <a:gd name="T3" fmla="*/ 220 h 6295"/>
              <a:gd name="T4" fmla="*/ 1787 w 17651"/>
              <a:gd name="T5" fmla="*/ 485 h 6295"/>
              <a:gd name="T6" fmla="*/ 2548 w 17651"/>
              <a:gd name="T7" fmla="*/ 754 h 6295"/>
              <a:gd name="T8" fmla="*/ 3458 w 17651"/>
              <a:gd name="T9" fmla="*/ 1032 h 6295"/>
              <a:gd name="T10" fmla="*/ 3796 w 17651"/>
              <a:gd name="T11" fmla="*/ 1204 h 6295"/>
              <a:gd name="T12" fmla="*/ 4680 w 17651"/>
              <a:gd name="T13" fmla="*/ 1335 h 6295"/>
              <a:gd name="T14" fmla="*/ 5060 w 17651"/>
              <a:gd name="T15" fmla="*/ 1467 h 6295"/>
              <a:gd name="T16" fmla="*/ 5552 w 17651"/>
              <a:gd name="T17" fmla="*/ 1649 h 6295"/>
              <a:gd name="T18" fmla="*/ 5773 w 17651"/>
              <a:gd name="T19" fmla="*/ 1808 h 6295"/>
              <a:gd name="T20" fmla="*/ 6343 w 17651"/>
              <a:gd name="T21" fmla="*/ 1995 h 6295"/>
              <a:gd name="T22" fmla="*/ 6836 w 17651"/>
              <a:gd name="T23" fmla="*/ 2135 h 6295"/>
              <a:gd name="T24" fmla="*/ 7441 w 17651"/>
              <a:gd name="T25" fmla="*/ 2394 h 6295"/>
              <a:gd name="T26" fmla="*/ 8084 w 17651"/>
              <a:gd name="T27" fmla="*/ 2585 h 6295"/>
              <a:gd name="T28" fmla="*/ 8653 w 17651"/>
              <a:gd name="T29" fmla="*/ 2804 h 6295"/>
              <a:gd name="T30" fmla="*/ 9183 w 17651"/>
              <a:gd name="T31" fmla="*/ 2984 h 6295"/>
              <a:gd name="T32" fmla="*/ 9718 w 17651"/>
              <a:gd name="T33" fmla="*/ 3169 h 6295"/>
              <a:gd name="T34" fmla="*/ 10281 w 17651"/>
              <a:gd name="T35" fmla="*/ 3388 h 6295"/>
              <a:gd name="T36" fmla="*/ 10696 w 17651"/>
              <a:gd name="T37" fmla="*/ 3602 h 6295"/>
              <a:gd name="T38" fmla="*/ 11187 w 17651"/>
              <a:gd name="T39" fmla="*/ 3778 h 6295"/>
              <a:gd name="T40" fmla="*/ 11912 w 17651"/>
              <a:gd name="T41" fmla="*/ 4008 h 6295"/>
              <a:gd name="T42" fmla="*/ 12366 w 17651"/>
              <a:gd name="T43" fmla="*/ 4150 h 6295"/>
              <a:gd name="T44" fmla="*/ 12666 w 17651"/>
              <a:gd name="T45" fmla="*/ 4314 h 6295"/>
              <a:gd name="T46" fmla="*/ 13311 w 17651"/>
              <a:gd name="T47" fmla="*/ 4467 h 6295"/>
              <a:gd name="T48" fmla="*/ 13999 w 17651"/>
              <a:gd name="T49" fmla="*/ 4657 h 6295"/>
              <a:gd name="T50" fmla="*/ 14527 w 17651"/>
              <a:gd name="T51" fmla="*/ 4878 h 6295"/>
              <a:gd name="T52" fmla="*/ 15203 w 17651"/>
              <a:gd name="T53" fmla="*/ 5180 h 6295"/>
              <a:gd name="T54" fmla="*/ 15618 w 17651"/>
              <a:gd name="T55" fmla="*/ 5390 h 6295"/>
              <a:gd name="T56" fmla="*/ 16298 w 17651"/>
              <a:gd name="T57" fmla="*/ 5616 h 6295"/>
              <a:gd name="T58" fmla="*/ 17129 w 17651"/>
              <a:gd name="T59" fmla="*/ 5965 h 6295"/>
              <a:gd name="T60" fmla="*/ 17650 w 17651"/>
              <a:gd name="T61" fmla="*/ 6294 h 6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51" h="6295">
                <a:moveTo>
                  <a:pt x="0" y="0"/>
                </a:moveTo>
                <a:cubicBezTo>
                  <a:pt x="407" y="67"/>
                  <a:pt x="813" y="139"/>
                  <a:pt x="1109" y="220"/>
                </a:cubicBezTo>
                <a:cubicBezTo>
                  <a:pt x="1406" y="302"/>
                  <a:pt x="1548" y="394"/>
                  <a:pt x="1787" y="485"/>
                </a:cubicBezTo>
                <a:cubicBezTo>
                  <a:pt x="2027" y="574"/>
                  <a:pt x="2271" y="661"/>
                  <a:pt x="2548" y="754"/>
                </a:cubicBezTo>
                <a:cubicBezTo>
                  <a:pt x="2827" y="846"/>
                  <a:pt x="3248" y="956"/>
                  <a:pt x="3458" y="1032"/>
                </a:cubicBezTo>
                <a:cubicBezTo>
                  <a:pt x="3667" y="1108"/>
                  <a:pt x="3594" y="1154"/>
                  <a:pt x="3796" y="1204"/>
                </a:cubicBezTo>
                <a:cubicBezTo>
                  <a:pt x="3999" y="1255"/>
                  <a:pt x="4468" y="1293"/>
                  <a:pt x="4680" y="1335"/>
                </a:cubicBezTo>
                <a:cubicBezTo>
                  <a:pt x="4892" y="1378"/>
                  <a:pt x="4915" y="1417"/>
                  <a:pt x="5060" y="1467"/>
                </a:cubicBezTo>
                <a:cubicBezTo>
                  <a:pt x="5206" y="1519"/>
                  <a:pt x="5433" y="1591"/>
                  <a:pt x="5552" y="1649"/>
                </a:cubicBezTo>
                <a:cubicBezTo>
                  <a:pt x="5670" y="1707"/>
                  <a:pt x="5641" y="1750"/>
                  <a:pt x="5773" y="1808"/>
                </a:cubicBezTo>
                <a:cubicBezTo>
                  <a:pt x="5906" y="1867"/>
                  <a:pt x="6167" y="1943"/>
                  <a:pt x="6343" y="1995"/>
                </a:cubicBezTo>
                <a:cubicBezTo>
                  <a:pt x="6519" y="2048"/>
                  <a:pt x="6653" y="2069"/>
                  <a:pt x="6836" y="2135"/>
                </a:cubicBezTo>
                <a:cubicBezTo>
                  <a:pt x="7021" y="2200"/>
                  <a:pt x="7232" y="2318"/>
                  <a:pt x="7441" y="2394"/>
                </a:cubicBezTo>
                <a:cubicBezTo>
                  <a:pt x="7651" y="2470"/>
                  <a:pt x="7883" y="2518"/>
                  <a:pt x="8084" y="2585"/>
                </a:cubicBezTo>
                <a:cubicBezTo>
                  <a:pt x="8285" y="2652"/>
                  <a:pt x="8468" y="2738"/>
                  <a:pt x="8653" y="2804"/>
                </a:cubicBezTo>
                <a:cubicBezTo>
                  <a:pt x="8836" y="2870"/>
                  <a:pt x="9008" y="2923"/>
                  <a:pt x="9183" y="2984"/>
                </a:cubicBezTo>
                <a:cubicBezTo>
                  <a:pt x="9359" y="3046"/>
                  <a:pt x="9533" y="3103"/>
                  <a:pt x="9718" y="3169"/>
                </a:cubicBezTo>
                <a:cubicBezTo>
                  <a:pt x="9902" y="3234"/>
                  <a:pt x="10119" y="3314"/>
                  <a:pt x="10281" y="3388"/>
                </a:cubicBezTo>
                <a:cubicBezTo>
                  <a:pt x="10443" y="3460"/>
                  <a:pt x="10547" y="3538"/>
                  <a:pt x="10696" y="3602"/>
                </a:cubicBezTo>
                <a:cubicBezTo>
                  <a:pt x="10844" y="3665"/>
                  <a:pt x="10986" y="3711"/>
                  <a:pt x="11187" y="3778"/>
                </a:cubicBezTo>
                <a:cubicBezTo>
                  <a:pt x="11388" y="3845"/>
                  <a:pt x="11714" y="3945"/>
                  <a:pt x="11912" y="4008"/>
                </a:cubicBezTo>
                <a:cubicBezTo>
                  <a:pt x="12108" y="4070"/>
                  <a:pt x="12238" y="4099"/>
                  <a:pt x="12366" y="4150"/>
                </a:cubicBezTo>
                <a:cubicBezTo>
                  <a:pt x="12494" y="4199"/>
                  <a:pt x="12507" y="4262"/>
                  <a:pt x="12666" y="4314"/>
                </a:cubicBezTo>
                <a:cubicBezTo>
                  <a:pt x="12824" y="4366"/>
                  <a:pt x="13087" y="4412"/>
                  <a:pt x="13311" y="4467"/>
                </a:cubicBezTo>
                <a:cubicBezTo>
                  <a:pt x="13535" y="4524"/>
                  <a:pt x="13798" y="4590"/>
                  <a:pt x="13999" y="4657"/>
                </a:cubicBezTo>
                <a:cubicBezTo>
                  <a:pt x="14200" y="4724"/>
                  <a:pt x="14327" y="4790"/>
                  <a:pt x="14527" y="4878"/>
                </a:cubicBezTo>
                <a:cubicBezTo>
                  <a:pt x="14727" y="4966"/>
                  <a:pt x="15020" y="5093"/>
                  <a:pt x="15203" y="5180"/>
                </a:cubicBezTo>
                <a:cubicBezTo>
                  <a:pt x="15386" y="5267"/>
                  <a:pt x="15435" y="5315"/>
                  <a:pt x="15618" y="5390"/>
                </a:cubicBezTo>
                <a:cubicBezTo>
                  <a:pt x="15801" y="5463"/>
                  <a:pt x="16047" y="5521"/>
                  <a:pt x="16298" y="5616"/>
                </a:cubicBezTo>
                <a:cubicBezTo>
                  <a:pt x="16551" y="5712"/>
                  <a:pt x="16905" y="5850"/>
                  <a:pt x="17129" y="5965"/>
                </a:cubicBezTo>
                <a:cubicBezTo>
                  <a:pt x="17353" y="6079"/>
                  <a:pt x="17500" y="6185"/>
                  <a:pt x="17650" y="6294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66" name="Freeform 22"/>
          <p:cNvSpPr>
            <a:spLocks noChangeArrowheads="1"/>
          </p:cNvSpPr>
          <p:nvPr/>
        </p:nvSpPr>
        <p:spPr bwMode="auto">
          <a:xfrm>
            <a:off x="1266825" y="1804988"/>
            <a:ext cx="6410325" cy="3060700"/>
          </a:xfrm>
          <a:custGeom>
            <a:avLst/>
            <a:gdLst>
              <a:gd name="T0" fmla="*/ 0 w 17808"/>
              <a:gd name="T1" fmla="*/ 0 h 8503"/>
              <a:gd name="T2" fmla="*/ 308 w 17808"/>
              <a:gd name="T3" fmla="*/ 99 h 8503"/>
              <a:gd name="T4" fmla="*/ 813 w 17808"/>
              <a:gd name="T5" fmla="*/ 179 h 8503"/>
              <a:gd name="T6" fmla="*/ 1197 w 17808"/>
              <a:gd name="T7" fmla="*/ 323 h 8503"/>
              <a:gd name="T8" fmla="*/ 1856 w 17808"/>
              <a:gd name="T9" fmla="*/ 486 h 8503"/>
              <a:gd name="T10" fmla="*/ 2313 w 17808"/>
              <a:gd name="T11" fmla="*/ 674 h 8503"/>
              <a:gd name="T12" fmla="*/ 2806 w 17808"/>
              <a:gd name="T13" fmla="*/ 899 h 8503"/>
              <a:gd name="T14" fmla="*/ 3105 w 17808"/>
              <a:gd name="T15" fmla="*/ 1108 h 8503"/>
              <a:gd name="T16" fmla="*/ 3837 w 17808"/>
              <a:gd name="T17" fmla="*/ 1356 h 8503"/>
              <a:gd name="T18" fmla="*/ 4255 w 17808"/>
              <a:gd name="T19" fmla="*/ 1537 h 8503"/>
              <a:gd name="T20" fmla="*/ 4627 w 17808"/>
              <a:gd name="T21" fmla="*/ 1827 h 8503"/>
              <a:gd name="T22" fmla="*/ 5815 w 17808"/>
              <a:gd name="T23" fmla="*/ 2221 h 8503"/>
              <a:gd name="T24" fmla="*/ 7026 w 17808"/>
              <a:gd name="T25" fmla="*/ 2877 h 8503"/>
              <a:gd name="T26" fmla="*/ 7669 w 17808"/>
              <a:gd name="T27" fmla="*/ 3226 h 8503"/>
              <a:gd name="T28" fmla="*/ 8156 w 17808"/>
              <a:gd name="T29" fmla="*/ 3525 h 8503"/>
              <a:gd name="T30" fmla="*/ 8836 w 17808"/>
              <a:gd name="T31" fmla="*/ 3878 h 8503"/>
              <a:gd name="T32" fmla="*/ 9309 w 17808"/>
              <a:gd name="T33" fmla="*/ 3917 h 8503"/>
              <a:gd name="T34" fmla="*/ 9986 w 17808"/>
              <a:gd name="T35" fmla="*/ 4302 h 8503"/>
              <a:gd name="T36" fmla="*/ 11385 w 17808"/>
              <a:gd name="T37" fmla="*/ 5049 h 8503"/>
              <a:gd name="T38" fmla="*/ 11711 w 17808"/>
              <a:gd name="T39" fmla="*/ 5410 h 8503"/>
              <a:gd name="T40" fmla="*/ 12735 w 17808"/>
              <a:gd name="T41" fmla="*/ 5900 h 8503"/>
              <a:gd name="T42" fmla="*/ 13336 w 17808"/>
              <a:gd name="T43" fmla="*/ 6283 h 8503"/>
              <a:gd name="T44" fmla="*/ 13737 w 17808"/>
              <a:gd name="T45" fmla="*/ 6651 h 8503"/>
              <a:gd name="T46" fmla="*/ 14420 w 17808"/>
              <a:gd name="T47" fmla="*/ 7003 h 8503"/>
              <a:gd name="T48" fmla="*/ 14991 w 17808"/>
              <a:gd name="T49" fmla="*/ 7272 h 8503"/>
              <a:gd name="T50" fmla="*/ 15597 w 17808"/>
              <a:gd name="T51" fmla="*/ 7543 h 8503"/>
              <a:gd name="T52" fmla="*/ 16280 w 17808"/>
              <a:gd name="T53" fmla="*/ 7896 h 8503"/>
              <a:gd name="T54" fmla="*/ 16785 w 17808"/>
              <a:gd name="T55" fmla="*/ 7975 h 8503"/>
              <a:gd name="T56" fmla="*/ 17164 w 17808"/>
              <a:gd name="T57" fmla="*/ 8190 h 8503"/>
              <a:gd name="T58" fmla="*/ 17506 w 17808"/>
              <a:gd name="T59" fmla="*/ 8369 h 8503"/>
              <a:gd name="T60" fmla="*/ 17807 w 17808"/>
              <a:gd name="T61" fmla="*/ 8502 h 8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808" h="8503">
                <a:moveTo>
                  <a:pt x="0" y="0"/>
                </a:moveTo>
                <a:cubicBezTo>
                  <a:pt x="85" y="36"/>
                  <a:pt x="171" y="72"/>
                  <a:pt x="308" y="99"/>
                </a:cubicBezTo>
                <a:cubicBezTo>
                  <a:pt x="443" y="128"/>
                  <a:pt x="664" y="142"/>
                  <a:pt x="813" y="179"/>
                </a:cubicBezTo>
                <a:cubicBezTo>
                  <a:pt x="961" y="217"/>
                  <a:pt x="1024" y="272"/>
                  <a:pt x="1197" y="323"/>
                </a:cubicBezTo>
                <a:cubicBezTo>
                  <a:pt x="1371" y="376"/>
                  <a:pt x="1669" y="430"/>
                  <a:pt x="1856" y="486"/>
                </a:cubicBezTo>
                <a:cubicBezTo>
                  <a:pt x="2043" y="544"/>
                  <a:pt x="2154" y="607"/>
                  <a:pt x="2313" y="674"/>
                </a:cubicBezTo>
                <a:cubicBezTo>
                  <a:pt x="2472" y="742"/>
                  <a:pt x="2675" y="826"/>
                  <a:pt x="2806" y="899"/>
                </a:cubicBezTo>
                <a:cubicBezTo>
                  <a:pt x="2939" y="973"/>
                  <a:pt x="2934" y="1031"/>
                  <a:pt x="3105" y="1108"/>
                </a:cubicBezTo>
                <a:cubicBezTo>
                  <a:pt x="3277" y="1185"/>
                  <a:pt x="3647" y="1286"/>
                  <a:pt x="3837" y="1356"/>
                </a:cubicBezTo>
                <a:cubicBezTo>
                  <a:pt x="4028" y="1426"/>
                  <a:pt x="4123" y="1459"/>
                  <a:pt x="4255" y="1537"/>
                </a:cubicBezTo>
                <a:cubicBezTo>
                  <a:pt x="4387" y="1614"/>
                  <a:pt x="4365" y="1713"/>
                  <a:pt x="4627" y="1827"/>
                </a:cubicBezTo>
                <a:cubicBezTo>
                  <a:pt x="4890" y="1940"/>
                  <a:pt x="5415" y="2046"/>
                  <a:pt x="5815" y="2221"/>
                </a:cubicBezTo>
                <a:cubicBezTo>
                  <a:pt x="6215" y="2396"/>
                  <a:pt x="6715" y="2709"/>
                  <a:pt x="7026" y="2877"/>
                </a:cubicBezTo>
                <a:cubicBezTo>
                  <a:pt x="7337" y="3044"/>
                  <a:pt x="7482" y="3119"/>
                  <a:pt x="7669" y="3226"/>
                </a:cubicBezTo>
                <a:cubicBezTo>
                  <a:pt x="7856" y="3334"/>
                  <a:pt x="7961" y="3417"/>
                  <a:pt x="8156" y="3525"/>
                </a:cubicBezTo>
                <a:cubicBezTo>
                  <a:pt x="8353" y="3633"/>
                  <a:pt x="8645" y="3812"/>
                  <a:pt x="8836" y="3878"/>
                </a:cubicBezTo>
                <a:cubicBezTo>
                  <a:pt x="9026" y="3944"/>
                  <a:pt x="9119" y="3847"/>
                  <a:pt x="9309" y="3917"/>
                </a:cubicBezTo>
                <a:cubicBezTo>
                  <a:pt x="9499" y="3987"/>
                  <a:pt x="9640" y="4115"/>
                  <a:pt x="9986" y="4302"/>
                </a:cubicBezTo>
                <a:cubicBezTo>
                  <a:pt x="10330" y="4490"/>
                  <a:pt x="11097" y="4866"/>
                  <a:pt x="11385" y="5049"/>
                </a:cubicBezTo>
                <a:cubicBezTo>
                  <a:pt x="11672" y="5231"/>
                  <a:pt x="11486" y="5270"/>
                  <a:pt x="11711" y="5410"/>
                </a:cubicBezTo>
                <a:cubicBezTo>
                  <a:pt x="11936" y="5550"/>
                  <a:pt x="12466" y="5756"/>
                  <a:pt x="12735" y="5900"/>
                </a:cubicBezTo>
                <a:cubicBezTo>
                  <a:pt x="13004" y="6042"/>
                  <a:pt x="13168" y="6156"/>
                  <a:pt x="13336" y="6283"/>
                </a:cubicBezTo>
                <a:cubicBezTo>
                  <a:pt x="13503" y="6410"/>
                  <a:pt x="13555" y="6530"/>
                  <a:pt x="13737" y="6651"/>
                </a:cubicBezTo>
                <a:cubicBezTo>
                  <a:pt x="13919" y="6770"/>
                  <a:pt x="14211" y="6899"/>
                  <a:pt x="14420" y="7003"/>
                </a:cubicBezTo>
                <a:cubicBezTo>
                  <a:pt x="14631" y="7108"/>
                  <a:pt x="14794" y="7181"/>
                  <a:pt x="14991" y="7272"/>
                </a:cubicBezTo>
                <a:cubicBezTo>
                  <a:pt x="15188" y="7364"/>
                  <a:pt x="15383" y="7438"/>
                  <a:pt x="15597" y="7543"/>
                </a:cubicBezTo>
                <a:cubicBezTo>
                  <a:pt x="15811" y="7649"/>
                  <a:pt x="16081" y="7826"/>
                  <a:pt x="16280" y="7896"/>
                </a:cubicBezTo>
                <a:cubicBezTo>
                  <a:pt x="16479" y="7967"/>
                  <a:pt x="16638" y="7926"/>
                  <a:pt x="16785" y="7975"/>
                </a:cubicBezTo>
                <a:cubicBezTo>
                  <a:pt x="16933" y="8025"/>
                  <a:pt x="17045" y="8126"/>
                  <a:pt x="17164" y="8190"/>
                </a:cubicBezTo>
                <a:cubicBezTo>
                  <a:pt x="17284" y="8254"/>
                  <a:pt x="17398" y="8319"/>
                  <a:pt x="17506" y="8369"/>
                </a:cubicBezTo>
                <a:cubicBezTo>
                  <a:pt x="17613" y="8420"/>
                  <a:pt x="17708" y="8461"/>
                  <a:pt x="17807" y="8502"/>
                </a:cubicBezTo>
              </a:path>
            </a:pathLst>
          </a:custGeom>
          <a:noFill/>
          <a:ln w="2844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67" name="Text Box 23"/>
          <p:cNvSpPr txBox="1">
            <a:spLocks noChangeArrowheads="1"/>
          </p:cNvSpPr>
          <p:nvPr/>
        </p:nvSpPr>
        <p:spPr bwMode="auto">
          <a:xfrm>
            <a:off x="5203825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6019800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840538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7567613" y="57832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5267325" y="1930400"/>
            <a:ext cx="162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11000"/>
              <a:buFont typeface="Arial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imvastatin</a:t>
            </a: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313372" name="Line 28"/>
          <p:cNvSpPr>
            <a:spLocks noChangeShapeType="1"/>
          </p:cNvSpPr>
          <p:nvPr/>
        </p:nvSpPr>
        <p:spPr bwMode="auto">
          <a:xfrm>
            <a:off x="4662488" y="2098675"/>
            <a:ext cx="612775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311775" y="2257425"/>
            <a:ext cx="13525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1113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Placebo</a:t>
            </a:r>
          </a:p>
        </p:txBody>
      </p:sp>
      <p:sp>
        <p:nvSpPr>
          <p:cNvPr id="313374" name="Line 30"/>
          <p:cNvSpPr>
            <a:spLocks noChangeShapeType="1"/>
          </p:cNvSpPr>
          <p:nvPr/>
        </p:nvSpPr>
        <p:spPr bwMode="auto">
          <a:xfrm>
            <a:off x="4662488" y="2444750"/>
            <a:ext cx="603250" cy="1588"/>
          </a:xfrm>
          <a:prstGeom prst="line">
            <a:avLst/>
          </a:prstGeom>
          <a:noFill/>
          <a:ln w="3816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1763713" y="4137025"/>
            <a:ext cx="20145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77000"/>
              <a:buFont typeface="Times New Roman" pitchFamily="18" charset="0"/>
              <a:buNone/>
            </a:pPr>
            <a:r>
              <a:rPr lang="en-GB" altLang="it-IT" sz="1400" b="1">
                <a:solidFill>
                  <a:srgbClr val="FFFFFF"/>
                </a:solidFill>
                <a:latin typeface="Arial" charset="0"/>
              </a:rPr>
              <a:t>Rischio relativo:  0,70</a:t>
            </a:r>
          </a:p>
          <a:p>
            <a:pPr algn="l">
              <a:buClr>
                <a:srgbClr val="FFFFFF"/>
              </a:buClr>
              <a:buSzPct val="77000"/>
              <a:buFont typeface="Times New Roman" pitchFamily="18" charset="0"/>
              <a:buNone/>
            </a:pPr>
            <a:r>
              <a:rPr lang="en-GB" altLang="it-IT" sz="1400" b="1">
                <a:solidFill>
                  <a:srgbClr val="FFFFFF"/>
                </a:solidFill>
                <a:latin typeface="Arial" charset="0"/>
              </a:rPr>
              <a:t>(IC 95%:  0,60–0,82)</a:t>
            </a:r>
          </a:p>
          <a:p>
            <a:pPr algn="l">
              <a:buClr>
                <a:srgbClr val="FFFFFF"/>
              </a:buClr>
              <a:buSzPct val="77000"/>
              <a:buFont typeface="Times New Roman" pitchFamily="18" charset="0"/>
              <a:buNone/>
            </a:pPr>
            <a:r>
              <a:rPr lang="en-GB" altLang="it-IT" sz="1400" b="1">
                <a:solidFill>
                  <a:srgbClr val="FFFFFF"/>
                </a:solidFill>
                <a:latin typeface="Arial" charset="0"/>
              </a:rPr>
              <a:t>p=0,00002</a:t>
            </a:r>
          </a:p>
        </p:txBody>
      </p:sp>
      <p:grpSp>
        <p:nvGrpSpPr>
          <p:cNvPr id="313376" name="Group 32"/>
          <p:cNvGrpSpPr>
            <a:grpSpLocks/>
          </p:cNvGrpSpPr>
          <p:nvPr/>
        </p:nvGrpSpPr>
        <p:grpSpPr bwMode="auto">
          <a:xfrm>
            <a:off x="1217613" y="5664200"/>
            <a:ext cx="6407150" cy="112713"/>
            <a:chOff x="767" y="3568"/>
            <a:chExt cx="4036" cy="71"/>
          </a:xfrm>
        </p:grpSpPr>
        <p:sp>
          <p:nvSpPr>
            <p:cNvPr id="313377" name="Line 33"/>
            <p:cNvSpPr>
              <a:spLocks noChangeShapeType="1"/>
            </p:cNvSpPr>
            <p:nvPr/>
          </p:nvSpPr>
          <p:spPr bwMode="auto">
            <a:xfrm>
              <a:off x="767" y="3568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78" name="Line 34"/>
            <p:cNvSpPr>
              <a:spLocks noChangeShapeType="1"/>
            </p:cNvSpPr>
            <p:nvPr/>
          </p:nvSpPr>
          <p:spPr bwMode="auto">
            <a:xfrm>
              <a:off x="1267" y="3568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79" name="Line 35"/>
            <p:cNvSpPr>
              <a:spLocks noChangeShapeType="1"/>
            </p:cNvSpPr>
            <p:nvPr/>
          </p:nvSpPr>
          <p:spPr bwMode="auto">
            <a:xfrm>
              <a:off x="1776" y="3572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0" name="Line 36"/>
            <p:cNvSpPr>
              <a:spLocks noChangeShapeType="1"/>
            </p:cNvSpPr>
            <p:nvPr/>
          </p:nvSpPr>
          <p:spPr bwMode="auto">
            <a:xfrm>
              <a:off x="2279" y="3572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1" name="Line 37"/>
            <p:cNvSpPr>
              <a:spLocks noChangeShapeType="1"/>
            </p:cNvSpPr>
            <p:nvPr/>
          </p:nvSpPr>
          <p:spPr bwMode="auto">
            <a:xfrm>
              <a:off x="2779" y="3570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2" name="Line 38"/>
            <p:cNvSpPr>
              <a:spLocks noChangeShapeType="1"/>
            </p:cNvSpPr>
            <p:nvPr/>
          </p:nvSpPr>
          <p:spPr bwMode="auto">
            <a:xfrm>
              <a:off x="3315" y="3570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3" name="Line 39"/>
            <p:cNvSpPr>
              <a:spLocks noChangeShapeType="1"/>
            </p:cNvSpPr>
            <p:nvPr/>
          </p:nvSpPr>
          <p:spPr bwMode="auto">
            <a:xfrm>
              <a:off x="3829" y="3573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4" name="Line 40"/>
            <p:cNvSpPr>
              <a:spLocks noChangeShapeType="1"/>
            </p:cNvSpPr>
            <p:nvPr/>
          </p:nvSpPr>
          <p:spPr bwMode="auto">
            <a:xfrm>
              <a:off x="4347" y="3573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5" name="Line 41"/>
            <p:cNvSpPr>
              <a:spLocks noChangeShapeType="1"/>
            </p:cNvSpPr>
            <p:nvPr/>
          </p:nvSpPr>
          <p:spPr bwMode="auto">
            <a:xfrm>
              <a:off x="4804" y="3571"/>
              <a:ext cx="1" cy="6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3386" name="Group 42"/>
          <p:cNvGrpSpPr>
            <a:grpSpLocks/>
          </p:cNvGrpSpPr>
          <p:nvPr/>
        </p:nvGrpSpPr>
        <p:grpSpPr bwMode="auto">
          <a:xfrm>
            <a:off x="1123950" y="1798638"/>
            <a:ext cx="109538" cy="2905125"/>
            <a:chOff x="708" y="1133"/>
            <a:chExt cx="69" cy="1830"/>
          </a:xfrm>
        </p:grpSpPr>
        <p:sp>
          <p:nvSpPr>
            <p:cNvPr id="313387" name="Line 43"/>
            <p:cNvSpPr>
              <a:spLocks noChangeShapeType="1"/>
            </p:cNvSpPr>
            <p:nvPr/>
          </p:nvSpPr>
          <p:spPr bwMode="auto">
            <a:xfrm flipH="1">
              <a:off x="710" y="1133"/>
              <a:ext cx="6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8" name="Line 44"/>
            <p:cNvSpPr>
              <a:spLocks noChangeShapeType="1"/>
            </p:cNvSpPr>
            <p:nvPr/>
          </p:nvSpPr>
          <p:spPr bwMode="auto">
            <a:xfrm flipH="1">
              <a:off x="707" y="1747"/>
              <a:ext cx="6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89" name="Line 45"/>
            <p:cNvSpPr>
              <a:spLocks noChangeShapeType="1"/>
            </p:cNvSpPr>
            <p:nvPr/>
          </p:nvSpPr>
          <p:spPr bwMode="auto">
            <a:xfrm flipH="1">
              <a:off x="707" y="2354"/>
              <a:ext cx="6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90" name="Line 46"/>
            <p:cNvSpPr>
              <a:spLocks noChangeShapeType="1"/>
            </p:cNvSpPr>
            <p:nvPr/>
          </p:nvSpPr>
          <p:spPr bwMode="auto">
            <a:xfrm flipH="1">
              <a:off x="709" y="2964"/>
              <a:ext cx="6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3391" name="Line 47"/>
          <p:cNvSpPr>
            <a:spLocks noChangeShapeType="1"/>
          </p:cNvSpPr>
          <p:nvPr/>
        </p:nvSpPr>
        <p:spPr bwMode="auto">
          <a:xfrm flipH="1">
            <a:off x="1125538" y="5673725"/>
            <a:ext cx="109537" cy="1588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13392" name="Group 48"/>
          <p:cNvGrpSpPr>
            <a:grpSpLocks/>
          </p:cNvGrpSpPr>
          <p:nvPr/>
        </p:nvGrpSpPr>
        <p:grpSpPr bwMode="auto">
          <a:xfrm>
            <a:off x="7756525" y="4071938"/>
            <a:ext cx="152400" cy="790575"/>
            <a:chOff x="4886" y="2565"/>
            <a:chExt cx="96" cy="498"/>
          </a:xfrm>
        </p:grpSpPr>
        <p:sp>
          <p:nvSpPr>
            <p:cNvPr id="313393" name="Freeform 49"/>
            <p:cNvSpPr>
              <a:spLocks noChangeArrowheads="1"/>
            </p:cNvSpPr>
            <p:nvPr/>
          </p:nvSpPr>
          <p:spPr bwMode="auto">
            <a:xfrm>
              <a:off x="4886" y="2565"/>
              <a:ext cx="31" cy="499"/>
            </a:xfrm>
            <a:custGeom>
              <a:avLst/>
              <a:gdLst>
                <a:gd name="T0" fmla="*/ 0 w 135"/>
                <a:gd name="T1" fmla="*/ 0 h 2201"/>
                <a:gd name="T2" fmla="*/ 134 w 135"/>
                <a:gd name="T3" fmla="*/ 10 h 2201"/>
                <a:gd name="T4" fmla="*/ 134 w 135"/>
                <a:gd name="T5" fmla="*/ 2187 h 2201"/>
                <a:gd name="T6" fmla="*/ 0 w 135"/>
                <a:gd name="T7" fmla="*/ 220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201">
                  <a:moveTo>
                    <a:pt x="0" y="0"/>
                  </a:moveTo>
                  <a:cubicBezTo>
                    <a:pt x="65" y="0"/>
                    <a:pt x="134" y="3"/>
                    <a:pt x="134" y="10"/>
                  </a:cubicBezTo>
                  <a:lnTo>
                    <a:pt x="134" y="2187"/>
                  </a:lnTo>
                  <a:cubicBezTo>
                    <a:pt x="134" y="2194"/>
                    <a:pt x="65" y="2200"/>
                    <a:pt x="0" y="2200"/>
                  </a:cubicBezTo>
                </a:path>
              </a:pathLst>
            </a:cu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3394" name="Line 50"/>
            <p:cNvSpPr>
              <a:spLocks noChangeShapeType="1"/>
            </p:cNvSpPr>
            <p:nvPr/>
          </p:nvSpPr>
          <p:spPr bwMode="auto">
            <a:xfrm>
              <a:off x="4921" y="2815"/>
              <a:ext cx="6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22610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374650" y="6302375"/>
            <a:ext cx="5559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72000"/>
              <a:buFont typeface="Times New Roman" pitchFamily="18" charset="0"/>
              <a:buNone/>
            </a:pPr>
            <a:r>
              <a:rPr lang="en-GB" altLang="it-IT" sz="1300">
                <a:solidFill>
                  <a:srgbClr val="FFFFFF"/>
                </a:solidFill>
                <a:latin typeface="Arial" charset="0"/>
              </a:rPr>
              <a:t>Adattato da Pedersen TR, et al. Am J Cardiol 2000;86:257–262 e da</a:t>
            </a:r>
            <a:br>
              <a:rPr lang="en-GB" altLang="it-IT" sz="1300">
                <a:solidFill>
                  <a:srgbClr val="FFFFFF"/>
                </a:solidFill>
                <a:latin typeface="Arial" charset="0"/>
              </a:rPr>
            </a:br>
            <a:r>
              <a:rPr lang="en-GB" altLang="it-IT" sz="1300">
                <a:solidFill>
                  <a:srgbClr val="FFFFFF"/>
                </a:solidFill>
                <a:latin typeface="Arial" charset="0"/>
              </a:rPr>
              <a:t>Sin DD, et al. Thorax 2005;60:992–997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8839200" cy="1331913"/>
          </a:xfrm>
          <a:ln/>
        </p:spPr>
        <p:txBody>
          <a:bodyPr lIns="91440" tIns="45720" rIns="91440" bIns="45720"/>
          <a:lstStyle/>
          <a:p>
            <a:pPr>
              <a:lnSpc>
                <a:spcPct val="93000"/>
              </a:lnSpc>
              <a:buClr>
                <a:srgbClr val="FFFF00"/>
              </a:buClr>
              <a:buSzPct val="63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Il beneficio sulla sopravvivenza degli ICS nella BPCO è dello stesso ordine di grandezza di quello di una statina nella malattia coronarica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3954463" y="5949950"/>
            <a:ext cx="177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Follow-up (anni)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1588" y="5730875"/>
            <a:ext cx="127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299200" y="5730875"/>
            <a:ext cx="127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975225" y="5730875"/>
            <a:ext cx="127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3627438" y="5730875"/>
            <a:ext cx="127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2300288" y="5730875"/>
            <a:ext cx="127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 rot="16200000">
            <a:off x="-575468" y="3058319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Probabilità di sopravvivenza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1506538" y="1268413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1,00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1506538" y="231933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0,95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1506538" y="338772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0,90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1506538" y="4443413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0,85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1506538" y="54768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it-IT" sz="1800" b="1">
                <a:solidFill>
                  <a:srgbClr val="FFFFFF"/>
                </a:solidFill>
                <a:latin typeface="Arial" charset="0"/>
              </a:rPr>
              <a:t>0,80</a:t>
            </a:r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>
            <a:off x="2395538" y="5646738"/>
            <a:ext cx="5329237" cy="1587"/>
          </a:xfrm>
          <a:prstGeom prst="line">
            <a:avLst/>
          </a:prstGeom>
          <a:noFill/>
          <a:ln w="284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 flipV="1">
            <a:off x="2395538" y="1398588"/>
            <a:ext cx="3175" cy="4249737"/>
          </a:xfrm>
          <a:prstGeom prst="line">
            <a:avLst/>
          </a:prstGeom>
          <a:noFill/>
          <a:ln w="284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10" name="Freeform 18"/>
          <p:cNvSpPr>
            <a:spLocks noChangeArrowheads="1"/>
          </p:cNvSpPr>
          <p:nvPr/>
        </p:nvSpPr>
        <p:spPr bwMode="auto">
          <a:xfrm>
            <a:off x="2433638" y="1409700"/>
            <a:ext cx="5332412" cy="1135063"/>
          </a:xfrm>
          <a:custGeom>
            <a:avLst/>
            <a:gdLst>
              <a:gd name="T0" fmla="*/ 0 w 14812"/>
              <a:gd name="T1" fmla="*/ 0 h 3154"/>
              <a:gd name="T2" fmla="*/ 1841 w 14812"/>
              <a:gd name="T3" fmla="*/ 240 h 3154"/>
              <a:gd name="T4" fmla="*/ 2966 w 14812"/>
              <a:gd name="T5" fmla="*/ 526 h 3154"/>
              <a:gd name="T6" fmla="*/ 4227 w 14812"/>
              <a:gd name="T7" fmla="*/ 821 h 3154"/>
              <a:gd name="T8" fmla="*/ 5734 w 14812"/>
              <a:gd name="T9" fmla="*/ 1129 h 3154"/>
              <a:gd name="T10" fmla="*/ 6294 w 14812"/>
              <a:gd name="T11" fmla="*/ 1315 h 3154"/>
              <a:gd name="T12" fmla="*/ 7760 w 14812"/>
              <a:gd name="T13" fmla="*/ 1461 h 3154"/>
              <a:gd name="T14" fmla="*/ 8387 w 14812"/>
              <a:gd name="T15" fmla="*/ 1606 h 3154"/>
              <a:gd name="T16" fmla="*/ 9205 w 14812"/>
              <a:gd name="T17" fmla="*/ 1801 h 3154"/>
              <a:gd name="T18" fmla="*/ 9574 w 14812"/>
              <a:gd name="T19" fmla="*/ 1978 h 3154"/>
              <a:gd name="T20" fmla="*/ 10515 w 14812"/>
              <a:gd name="T21" fmla="*/ 2182 h 3154"/>
              <a:gd name="T22" fmla="*/ 11333 w 14812"/>
              <a:gd name="T23" fmla="*/ 2332 h 3154"/>
              <a:gd name="T24" fmla="*/ 12335 w 14812"/>
              <a:gd name="T25" fmla="*/ 2618 h 3154"/>
              <a:gd name="T26" fmla="*/ 13406 w 14812"/>
              <a:gd name="T27" fmla="*/ 2826 h 3154"/>
              <a:gd name="T28" fmla="*/ 14347 w 14812"/>
              <a:gd name="T29" fmla="*/ 3067 h 3154"/>
              <a:gd name="T30" fmla="*/ 14811 w 14812"/>
              <a:gd name="T31" fmla="*/ 3153 h 3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812" h="3154">
                <a:moveTo>
                  <a:pt x="0" y="0"/>
                </a:moveTo>
                <a:cubicBezTo>
                  <a:pt x="681" y="72"/>
                  <a:pt x="1350" y="149"/>
                  <a:pt x="1841" y="240"/>
                </a:cubicBezTo>
                <a:cubicBezTo>
                  <a:pt x="2332" y="331"/>
                  <a:pt x="2570" y="431"/>
                  <a:pt x="2966" y="526"/>
                </a:cubicBezTo>
                <a:cubicBezTo>
                  <a:pt x="3361" y="626"/>
                  <a:pt x="3764" y="721"/>
                  <a:pt x="4227" y="821"/>
                </a:cubicBezTo>
                <a:cubicBezTo>
                  <a:pt x="4691" y="925"/>
                  <a:pt x="5387" y="1043"/>
                  <a:pt x="5734" y="1129"/>
                </a:cubicBezTo>
                <a:cubicBezTo>
                  <a:pt x="6082" y="1211"/>
                  <a:pt x="5959" y="1261"/>
                  <a:pt x="6294" y="1315"/>
                </a:cubicBezTo>
                <a:cubicBezTo>
                  <a:pt x="6628" y="1370"/>
                  <a:pt x="7412" y="1411"/>
                  <a:pt x="7760" y="1461"/>
                </a:cubicBezTo>
                <a:cubicBezTo>
                  <a:pt x="8114" y="1506"/>
                  <a:pt x="8148" y="1547"/>
                  <a:pt x="8387" y="1606"/>
                </a:cubicBezTo>
                <a:cubicBezTo>
                  <a:pt x="8633" y="1660"/>
                  <a:pt x="9008" y="1737"/>
                  <a:pt x="9205" y="1801"/>
                </a:cubicBezTo>
                <a:cubicBezTo>
                  <a:pt x="9403" y="1864"/>
                  <a:pt x="9349" y="1914"/>
                  <a:pt x="9574" y="1978"/>
                </a:cubicBezTo>
                <a:cubicBezTo>
                  <a:pt x="9792" y="2041"/>
                  <a:pt x="10228" y="2123"/>
                  <a:pt x="10515" y="2182"/>
                </a:cubicBezTo>
                <a:cubicBezTo>
                  <a:pt x="10808" y="2236"/>
                  <a:pt x="11033" y="2259"/>
                  <a:pt x="11333" y="2332"/>
                </a:cubicBezTo>
                <a:cubicBezTo>
                  <a:pt x="11640" y="2404"/>
                  <a:pt x="11988" y="2531"/>
                  <a:pt x="12335" y="2618"/>
                </a:cubicBezTo>
                <a:cubicBezTo>
                  <a:pt x="12683" y="2699"/>
                  <a:pt x="13072" y="2754"/>
                  <a:pt x="13406" y="2826"/>
                </a:cubicBezTo>
                <a:cubicBezTo>
                  <a:pt x="13740" y="2899"/>
                  <a:pt x="14115" y="3012"/>
                  <a:pt x="14347" y="3067"/>
                </a:cubicBezTo>
                <a:cubicBezTo>
                  <a:pt x="14579" y="3121"/>
                  <a:pt x="14715" y="3135"/>
                  <a:pt x="14811" y="3153"/>
                </a:cubicBezTo>
              </a:path>
            </a:pathLst>
          </a:custGeom>
          <a:noFill/>
          <a:ln w="2844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11" name="Freeform 19"/>
          <p:cNvSpPr>
            <a:spLocks noChangeArrowheads="1"/>
          </p:cNvSpPr>
          <p:nvPr/>
        </p:nvSpPr>
        <p:spPr bwMode="auto">
          <a:xfrm>
            <a:off x="2471738" y="1417638"/>
            <a:ext cx="5273675" cy="1525587"/>
          </a:xfrm>
          <a:custGeom>
            <a:avLst/>
            <a:gdLst>
              <a:gd name="T0" fmla="*/ 0 w 14648"/>
              <a:gd name="T1" fmla="*/ 0 h 4239"/>
              <a:gd name="T2" fmla="*/ 518 w 14648"/>
              <a:gd name="T3" fmla="*/ 108 h 4239"/>
              <a:gd name="T4" fmla="*/ 1356 w 14648"/>
              <a:gd name="T5" fmla="*/ 195 h 4239"/>
              <a:gd name="T6" fmla="*/ 1990 w 14648"/>
              <a:gd name="T7" fmla="*/ 353 h 4239"/>
              <a:gd name="T8" fmla="*/ 3080 w 14648"/>
              <a:gd name="T9" fmla="*/ 530 h 4239"/>
              <a:gd name="T10" fmla="*/ 3837 w 14648"/>
              <a:gd name="T11" fmla="*/ 739 h 4239"/>
              <a:gd name="T12" fmla="*/ 4655 w 14648"/>
              <a:gd name="T13" fmla="*/ 984 h 4239"/>
              <a:gd name="T14" fmla="*/ 5145 w 14648"/>
              <a:gd name="T15" fmla="*/ 1211 h 4239"/>
              <a:gd name="T16" fmla="*/ 6365 w 14648"/>
              <a:gd name="T17" fmla="*/ 1483 h 4239"/>
              <a:gd name="T18" fmla="*/ 7047 w 14648"/>
              <a:gd name="T19" fmla="*/ 1679 h 4239"/>
              <a:gd name="T20" fmla="*/ 7667 w 14648"/>
              <a:gd name="T21" fmla="*/ 1996 h 4239"/>
              <a:gd name="T22" fmla="*/ 9637 w 14648"/>
              <a:gd name="T23" fmla="*/ 2427 h 4239"/>
              <a:gd name="T24" fmla="*/ 11641 w 14648"/>
              <a:gd name="T25" fmla="*/ 3144 h 4239"/>
              <a:gd name="T26" fmla="*/ 12711 w 14648"/>
              <a:gd name="T27" fmla="*/ 3526 h 4239"/>
              <a:gd name="T28" fmla="*/ 13515 w 14648"/>
              <a:gd name="T29" fmla="*/ 3852 h 4239"/>
              <a:gd name="T30" fmla="*/ 14647 w 14648"/>
              <a:gd name="T31" fmla="*/ 4238 h 4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48" h="4239">
                <a:moveTo>
                  <a:pt x="0" y="0"/>
                </a:moveTo>
                <a:cubicBezTo>
                  <a:pt x="149" y="40"/>
                  <a:pt x="286" y="77"/>
                  <a:pt x="518" y="108"/>
                </a:cubicBezTo>
                <a:cubicBezTo>
                  <a:pt x="736" y="140"/>
                  <a:pt x="1104" y="154"/>
                  <a:pt x="1356" y="195"/>
                </a:cubicBezTo>
                <a:cubicBezTo>
                  <a:pt x="1594" y="235"/>
                  <a:pt x="1697" y="299"/>
                  <a:pt x="1990" y="353"/>
                </a:cubicBezTo>
                <a:cubicBezTo>
                  <a:pt x="2276" y="412"/>
                  <a:pt x="2767" y="471"/>
                  <a:pt x="3080" y="530"/>
                </a:cubicBezTo>
                <a:cubicBezTo>
                  <a:pt x="3387" y="594"/>
                  <a:pt x="3571" y="662"/>
                  <a:pt x="3837" y="739"/>
                </a:cubicBezTo>
                <a:cubicBezTo>
                  <a:pt x="4103" y="812"/>
                  <a:pt x="4430" y="903"/>
                  <a:pt x="4655" y="984"/>
                </a:cubicBezTo>
                <a:cubicBezTo>
                  <a:pt x="4873" y="1061"/>
                  <a:pt x="4859" y="1125"/>
                  <a:pt x="5145" y="1211"/>
                </a:cubicBezTo>
                <a:cubicBezTo>
                  <a:pt x="5439" y="1293"/>
                  <a:pt x="6045" y="1406"/>
                  <a:pt x="6365" y="1483"/>
                </a:cubicBezTo>
                <a:cubicBezTo>
                  <a:pt x="6672" y="1561"/>
                  <a:pt x="6836" y="1597"/>
                  <a:pt x="7047" y="1679"/>
                </a:cubicBezTo>
                <a:cubicBezTo>
                  <a:pt x="7272" y="1765"/>
                  <a:pt x="7238" y="1874"/>
                  <a:pt x="7667" y="1996"/>
                </a:cubicBezTo>
                <a:cubicBezTo>
                  <a:pt x="8104" y="2119"/>
                  <a:pt x="8976" y="2237"/>
                  <a:pt x="9637" y="2427"/>
                </a:cubicBezTo>
                <a:cubicBezTo>
                  <a:pt x="10298" y="2618"/>
                  <a:pt x="11130" y="2958"/>
                  <a:pt x="11641" y="3144"/>
                </a:cubicBezTo>
                <a:cubicBezTo>
                  <a:pt x="12159" y="3326"/>
                  <a:pt x="12404" y="3408"/>
                  <a:pt x="12711" y="3526"/>
                </a:cubicBezTo>
                <a:cubicBezTo>
                  <a:pt x="13025" y="3643"/>
                  <a:pt x="13195" y="3734"/>
                  <a:pt x="13515" y="3852"/>
                </a:cubicBezTo>
                <a:cubicBezTo>
                  <a:pt x="13842" y="3970"/>
                  <a:pt x="14456" y="4174"/>
                  <a:pt x="14647" y="4238"/>
                </a:cubicBezTo>
              </a:path>
            </a:pathLst>
          </a:custGeom>
          <a:noFill/>
          <a:ln w="2844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12" name="Freeform 20"/>
          <p:cNvSpPr>
            <a:spLocks noChangeArrowheads="1"/>
          </p:cNvSpPr>
          <p:nvPr/>
        </p:nvSpPr>
        <p:spPr bwMode="auto">
          <a:xfrm>
            <a:off x="2408238" y="1406525"/>
            <a:ext cx="5324475" cy="1123950"/>
          </a:xfrm>
          <a:custGeom>
            <a:avLst/>
            <a:gdLst>
              <a:gd name="T0" fmla="*/ 11536 w 14789"/>
              <a:gd name="T1" fmla="*/ 3121 h 3122"/>
              <a:gd name="T2" fmla="*/ 10955 w 14789"/>
              <a:gd name="T3" fmla="*/ 2965 h 3122"/>
              <a:gd name="T4" fmla="*/ 10839 w 14789"/>
              <a:gd name="T5" fmla="*/ 2926 h 3122"/>
              <a:gd name="T6" fmla="*/ 10568 w 14789"/>
              <a:gd name="T7" fmla="*/ 2848 h 3122"/>
              <a:gd name="T8" fmla="*/ 10220 w 14789"/>
              <a:gd name="T9" fmla="*/ 2809 h 3122"/>
              <a:gd name="T10" fmla="*/ 10181 w 14789"/>
              <a:gd name="T11" fmla="*/ 2692 h 3122"/>
              <a:gd name="T12" fmla="*/ 10065 w 14789"/>
              <a:gd name="T13" fmla="*/ 2614 h 3122"/>
              <a:gd name="T14" fmla="*/ 9949 w 14789"/>
              <a:gd name="T15" fmla="*/ 2536 h 3122"/>
              <a:gd name="T16" fmla="*/ 9833 w 14789"/>
              <a:gd name="T17" fmla="*/ 2497 h 3122"/>
              <a:gd name="T18" fmla="*/ 9678 w 14789"/>
              <a:gd name="T19" fmla="*/ 2380 h 3122"/>
              <a:gd name="T20" fmla="*/ 9020 w 14789"/>
              <a:gd name="T21" fmla="*/ 2341 h 3122"/>
              <a:gd name="T22" fmla="*/ 8981 w 14789"/>
              <a:gd name="T23" fmla="*/ 2263 h 3122"/>
              <a:gd name="T24" fmla="*/ 8749 w 14789"/>
              <a:gd name="T25" fmla="*/ 2224 h 3122"/>
              <a:gd name="T26" fmla="*/ 8362 w 14789"/>
              <a:gd name="T27" fmla="*/ 2146 h 3122"/>
              <a:gd name="T28" fmla="*/ 8013 w 14789"/>
              <a:gd name="T29" fmla="*/ 2107 h 3122"/>
              <a:gd name="T30" fmla="*/ 7974 w 14789"/>
              <a:gd name="T31" fmla="*/ 2028 h 3122"/>
              <a:gd name="T32" fmla="*/ 7471 w 14789"/>
              <a:gd name="T33" fmla="*/ 1989 h 3122"/>
              <a:gd name="T34" fmla="*/ 7316 w 14789"/>
              <a:gd name="T35" fmla="*/ 1872 h 3122"/>
              <a:gd name="T36" fmla="*/ 7123 w 14789"/>
              <a:gd name="T37" fmla="*/ 1833 h 3122"/>
              <a:gd name="T38" fmla="*/ 6968 w 14789"/>
              <a:gd name="T39" fmla="*/ 1755 h 3122"/>
              <a:gd name="T40" fmla="*/ 6387 w 14789"/>
              <a:gd name="T41" fmla="*/ 1716 h 3122"/>
              <a:gd name="T42" fmla="*/ 6349 w 14789"/>
              <a:gd name="T43" fmla="*/ 1638 h 3122"/>
              <a:gd name="T44" fmla="*/ 6078 w 14789"/>
              <a:gd name="T45" fmla="*/ 1599 h 3122"/>
              <a:gd name="T46" fmla="*/ 5923 w 14789"/>
              <a:gd name="T47" fmla="*/ 1521 h 3122"/>
              <a:gd name="T48" fmla="*/ 5729 w 14789"/>
              <a:gd name="T49" fmla="*/ 1482 h 3122"/>
              <a:gd name="T50" fmla="*/ 5690 w 14789"/>
              <a:gd name="T51" fmla="*/ 1404 h 3122"/>
              <a:gd name="T52" fmla="*/ 5381 w 14789"/>
              <a:gd name="T53" fmla="*/ 1365 h 3122"/>
              <a:gd name="T54" fmla="*/ 5303 w 14789"/>
              <a:gd name="T55" fmla="*/ 1287 h 3122"/>
              <a:gd name="T56" fmla="*/ 5148 w 14789"/>
              <a:gd name="T57" fmla="*/ 1248 h 3122"/>
              <a:gd name="T58" fmla="*/ 5148 w 14789"/>
              <a:gd name="T59" fmla="*/ 1170 h 3122"/>
              <a:gd name="T60" fmla="*/ 4761 w 14789"/>
              <a:gd name="T61" fmla="*/ 1092 h 3122"/>
              <a:gd name="T62" fmla="*/ 4529 w 14789"/>
              <a:gd name="T63" fmla="*/ 1014 h 3122"/>
              <a:gd name="T64" fmla="*/ 4490 w 14789"/>
              <a:gd name="T65" fmla="*/ 975 h 3122"/>
              <a:gd name="T66" fmla="*/ 4064 w 14789"/>
              <a:gd name="T67" fmla="*/ 897 h 3122"/>
              <a:gd name="T68" fmla="*/ 3639 w 14789"/>
              <a:gd name="T69" fmla="*/ 858 h 3122"/>
              <a:gd name="T70" fmla="*/ 3406 w 14789"/>
              <a:gd name="T71" fmla="*/ 780 h 3122"/>
              <a:gd name="T72" fmla="*/ 3368 w 14789"/>
              <a:gd name="T73" fmla="*/ 780 h 3122"/>
              <a:gd name="T74" fmla="*/ 3290 w 14789"/>
              <a:gd name="T75" fmla="*/ 702 h 3122"/>
              <a:gd name="T76" fmla="*/ 2980 w 14789"/>
              <a:gd name="T77" fmla="*/ 702 h 3122"/>
              <a:gd name="T78" fmla="*/ 2980 w 14789"/>
              <a:gd name="T79" fmla="*/ 624 h 3122"/>
              <a:gd name="T80" fmla="*/ 2709 w 14789"/>
              <a:gd name="T81" fmla="*/ 585 h 3122"/>
              <a:gd name="T82" fmla="*/ 2477 w 14789"/>
              <a:gd name="T83" fmla="*/ 546 h 3122"/>
              <a:gd name="T84" fmla="*/ 2167 w 14789"/>
              <a:gd name="T85" fmla="*/ 507 h 3122"/>
              <a:gd name="T86" fmla="*/ 2129 w 14789"/>
              <a:gd name="T87" fmla="*/ 468 h 3122"/>
              <a:gd name="T88" fmla="*/ 2051 w 14789"/>
              <a:gd name="T89" fmla="*/ 429 h 3122"/>
              <a:gd name="T90" fmla="*/ 2051 w 14789"/>
              <a:gd name="T91" fmla="*/ 351 h 3122"/>
              <a:gd name="T92" fmla="*/ 1974 w 14789"/>
              <a:gd name="T93" fmla="*/ 312 h 3122"/>
              <a:gd name="T94" fmla="*/ 1935 w 14789"/>
              <a:gd name="T95" fmla="*/ 273 h 3122"/>
              <a:gd name="T96" fmla="*/ 1703 w 14789"/>
              <a:gd name="T97" fmla="*/ 234 h 3122"/>
              <a:gd name="T98" fmla="*/ 1625 w 14789"/>
              <a:gd name="T99" fmla="*/ 195 h 3122"/>
              <a:gd name="T100" fmla="*/ 1277 w 14789"/>
              <a:gd name="T101" fmla="*/ 156 h 3122"/>
              <a:gd name="T102" fmla="*/ 1200 w 14789"/>
              <a:gd name="T103" fmla="*/ 117 h 3122"/>
              <a:gd name="T104" fmla="*/ 580 w 14789"/>
              <a:gd name="T105" fmla="*/ 78 h 3122"/>
              <a:gd name="T106" fmla="*/ 541 w 14789"/>
              <a:gd name="T107" fmla="*/ 39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789" h="3122">
                <a:moveTo>
                  <a:pt x="14788" y="3121"/>
                </a:moveTo>
                <a:lnTo>
                  <a:pt x="14788" y="3121"/>
                </a:lnTo>
                <a:close/>
                <a:moveTo>
                  <a:pt x="11536" y="3121"/>
                </a:moveTo>
                <a:lnTo>
                  <a:pt x="14788" y="3121"/>
                </a:lnTo>
                <a:close/>
                <a:moveTo>
                  <a:pt x="11536" y="3004"/>
                </a:moveTo>
                <a:lnTo>
                  <a:pt x="11536" y="3121"/>
                </a:lnTo>
                <a:close/>
                <a:moveTo>
                  <a:pt x="10955" y="3004"/>
                </a:moveTo>
                <a:lnTo>
                  <a:pt x="11536" y="3004"/>
                </a:lnTo>
                <a:close/>
                <a:moveTo>
                  <a:pt x="10955" y="2965"/>
                </a:moveTo>
                <a:lnTo>
                  <a:pt x="10955" y="3004"/>
                </a:lnTo>
                <a:close/>
                <a:moveTo>
                  <a:pt x="10917" y="2965"/>
                </a:moveTo>
                <a:lnTo>
                  <a:pt x="10955" y="2965"/>
                </a:lnTo>
                <a:close/>
                <a:moveTo>
                  <a:pt x="10917" y="2926"/>
                </a:moveTo>
                <a:lnTo>
                  <a:pt x="10917" y="2965"/>
                </a:lnTo>
                <a:close/>
                <a:moveTo>
                  <a:pt x="10839" y="2926"/>
                </a:moveTo>
                <a:lnTo>
                  <a:pt x="10917" y="2926"/>
                </a:lnTo>
                <a:close/>
                <a:moveTo>
                  <a:pt x="10839" y="2887"/>
                </a:moveTo>
                <a:lnTo>
                  <a:pt x="10839" y="2926"/>
                </a:lnTo>
                <a:close/>
                <a:moveTo>
                  <a:pt x="10568" y="2887"/>
                </a:moveTo>
                <a:lnTo>
                  <a:pt x="10839" y="2887"/>
                </a:lnTo>
                <a:close/>
                <a:moveTo>
                  <a:pt x="10568" y="2848"/>
                </a:moveTo>
                <a:lnTo>
                  <a:pt x="10568" y="2887"/>
                </a:lnTo>
                <a:close/>
                <a:moveTo>
                  <a:pt x="10375" y="2848"/>
                </a:moveTo>
                <a:lnTo>
                  <a:pt x="10568" y="2848"/>
                </a:lnTo>
                <a:close/>
                <a:moveTo>
                  <a:pt x="10375" y="2809"/>
                </a:moveTo>
                <a:lnTo>
                  <a:pt x="10375" y="2848"/>
                </a:lnTo>
                <a:close/>
                <a:moveTo>
                  <a:pt x="10220" y="2809"/>
                </a:moveTo>
                <a:lnTo>
                  <a:pt x="10375" y="2809"/>
                </a:lnTo>
                <a:close/>
                <a:moveTo>
                  <a:pt x="10220" y="2731"/>
                </a:moveTo>
                <a:lnTo>
                  <a:pt x="10220" y="2809"/>
                </a:lnTo>
                <a:close/>
                <a:moveTo>
                  <a:pt x="10181" y="2731"/>
                </a:moveTo>
                <a:lnTo>
                  <a:pt x="10220" y="2731"/>
                </a:lnTo>
                <a:close/>
                <a:moveTo>
                  <a:pt x="10181" y="2692"/>
                </a:moveTo>
                <a:lnTo>
                  <a:pt x="10181" y="2731"/>
                </a:lnTo>
                <a:close/>
                <a:moveTo>
                  <a:pt x="10104" y="2692"/>
                </a:moveTo>
                <a:lnTo>
                  <a:pt x="10181" y="2692"/>
                </a:lnTo>
                <a:close/>
                <a:moveTo>
                  <a:pt x="10104" y="2614"/>
                </a:moveTo>
                <a:lnTo>
                  <a:pt x="10104" y="2692"/>
                </a:lnTo>
                <a:close/>
                <a:moveTo>
                  <a:pt x="10065" y="2614"/>
                </a:moveTo>
                <a:lnTo>
                  <a:pt x="10104" y="2614"/>
                </a:lnTo>
                <a:close/>
                <a:moveTo>
                  <a:pt x="10065" y="2575"/>
                </a:moveTo>
                <a:lnTo>
                  <a:pt x="10065" y="2614"/>
                </a:lnTo>
                <a:close/>
                <a:moveTo>
                  <a:pt x="9949" y="2575"/>
                </a:moveTo>
                <a:lnTo>
                  <a:pt x="10065" y="2575"/>
                </a:lnTo>
                <a:close/>
                <a:moveTo>
                  <a:pt x="9949" y="2536"/>
                </a:moveTo>
                <a:lnTo>
                  <a:pt x="9949" y="2575"/>
                </a:lnTo>
                <a:close/>
                <a:moveTo>
                  <a:pt x="9949" y="2536"/>
                </a:moveTo>
                <a:lnTo>
                  <a:pt x="9949" y="2536"/>
                </a:lnTo>
                <a:close/>
                <a:moveTo>
                  <a:pt x="9949" y="2497"/>
                </a:moveTo>
                <a:lnTo>
                  <a:pt x="9949" y="2536"/>
                </a:lnTo>
                <a:close/>
                <a:moveTo>
                  <a:pt x="9833" y="2497"/>
                </a:moveTo>
                <a:lnTo>
                  <a:pt x="9949" y="2497"/>
                </a:lnTo>
                <a:close/>
                <a:moveTo>
                  <a:pt x="9833" y="2419"/>
                </a:moveTo>
                <a:lnTo>
                  <a:pt x="9833" y="2497"/>
                </a:lnTo>
                <a:close/>
                <a:moveTo>
                  <a:pt x="9678" y="2419"/>
                </a:moveTo>
                <a:lnTo>
                  <a:pt x="9833" y="2419"/>
                </a:lnTo>
                <a:close/>
                <a:moveTo>
                  <a:pt x="9678" y="2380"/>
                </a:moveTo>
                <a:lnTo>
                  <a:pt x="9678" y="2419"/>
                </a:lnTo>
                <a:close/>
                <a:moveTo>
                  <a:pt x="9291" y="2380"/>
                </a:moveTo>
                <a:lnTo>
                  <a:pt x="9678" y="2380"/>
                </a:lnTo>
                <a:close/>
                <a:moveTo>
                  <a:pt x="9291" y="2341"/>
                </a:moveTo>
                <a:lnTo>
                  <a:pt x="9291" y="2380"/>
                </a:lnTo>
                <a:close/>
                <a:moveTo>
                  <a:pt x="9020" y="2341"/>
                </a:moveTo>
                <a:lnTo>
                  <a:pt x="9291" y="2341"/>
                </a:lnTo>
                <a:close/>
                <a:moveTo>
                  <a:pt x="9020" y="2302"/>
                </a:moveTo>
                <a:lnTo>
                  <a:pt x="9020" y="2341"/>
                </a:lnTo>
                <a:close/>
                <a:moveTo>
                  <a:pt x="8981" y="2302"/>
                </a:moveTo>
                <a:lnTo>
                  <a:pt x="9020" y="2302"/>
                </a:lnTo>
                <a:close/>
                <a:moveTo>
                  <a:pt x="8981" y="2263"/>
                </a:moveTo>
                <a:lnTo>
                  <a:pt x="8981" y="2302"/>
                </a:lnTo>
                <a:close/>
                <a:moveTo>
                  <a:pt x="8942" y="2263"/>
                </a:moveTo>
                <a:lnTo>
                  <a:pt x="8981" y="2263"/>
                </a:lnTo>
                <a:close/>
                <a:moveTo>
                  <a:pt x="8942" y="2224"/>
                </a:moveTo>
                <a:lnTo>
                  <a:pt x="8942" y="2263"/>
                </a:lnTo>
                <a:close/>
                <a:moveTo>
                  <a:pt x="8749" y="2224"/>
                </a:moveTo>
                <a:lnTo>
                  <a:pt x="8942" y="2224"/>
                </a:lnTo>
                <a:close/>
                <a:moveTo>
                  <a:pt x="8749" y="2185"/>
                </a:moveTo>
                <a:lnTo>
                  <a:pt x="8749" y="2224"/>
                </a:lnTo>
                <a:close/>
                <a:moveTo>
                  <a:pt x="8362" y="2185"/>
                </a:moveTo>
                <a:lnTo>
                  <a:pt x="8749" y="2185"/>
                </a:lnTo>
                <a:close/>
                <a:moveTo>
                  <a:pt x="8362" y="2146"/>
                </a:moveTo>
                <a:lnTo>
                  <a:pt x="8362" y="2185"/>
                </a:lnTo>
                <a:close/>
                <a:moveTo>
                  <a:pt x="8245" y="2146"/>
                </a:moveTo>
                <a:lnTo>
                  <a:pt x="8362" y="2146"/>
                </a:lnTo>
                <a:close/>
                <a:moveTo>
                  <a:pt x="8245" y="2107"/>
                </a:moveTo>
                <a:lnTo>
                  <a:pt x="8245" y="2146"/>
                </a:lnTo>
                <a:close/>
                <a:moveTo>
                  <a:pt x="8013" y="2107"/>
                </a:moveTo>
                <a:lnTo>
                  <a:pt x="8245" y="2107"/>
                </a:lnTo>
                <a:close/>
                <a:moveTo>
                  <a:pt x="8013" y="2067"/>
                </a:moveTo>
                <a:lnTo>
                  <a:pt x="8013" y="2107"/>
                </a:lnTo>
                <a:close/>
                <a:moveTo>
                  <a:pt x="7974" y="2067"/>
                </a:moveTo>
                <a:lnTo>
                  <a:pt x="8013" y="2067"/>
                </a:lnTo>
                <a:close/>
                <a:moveTo>
                  <a:pt x="7974" y="2028"/>
                </a:moveTo>
                <a:lnTo>
                  <a:pt x="7974" y="2067"/>
                </a:lnTo>
                <a:close/>
                <a:moveTo>
                  <a:pt x="7781" y="2028"/>
                </a:moveTo>
                <a:lnTo>
                  <a:pt x="7974" y="2028"/>
                </a:lnTo>
                <a:close/>
                <a:moveTo>
                  <a:pt x="7781" y="1989"/>
                </a:moveTo>
                <a:lnTo>
                  <a:pt x="7781" y="2028"/>
                </a:lnTo>
                <a:close/>
                <a:moveTo>
                  <a:pt x="7471" y="1989"/>
                </a:moveTo>
                <a:lnTo>
                  <a:pt x="7781" y="1989"/>
                </a:lnTo>
                <a:close/>
                <a:moveTo>
                  <a:pt x="7471" y="1911"/>
                </a:moveTo>
                <a:lnTo>
                  <a:pt x="7471" y="1989"/>
                </a:lnTo>
                <a:close/>
                <a:moveTo>
                  <a:pt x="7316" y="1911"/>
                </a:moveTo>
                <a:lnTo>
                  <a:pt x="7471" y="1911"/>
                </a:lnTo>
                <a:close/>
                <a:moveTo>
                  <a:pt x="7316" y="1872"/>
                </a:moveTo>
                <a:lnTo>
                  <a:pt x="7316" y="1911"/>
                </a:lnTo>
                <a:close/>
                <a:moveTo>
                  <a:pt x="7239" y="1872"/>
                </a:moveTo>
                <a:lnTo>
                  <a:pt x="7316" y="1872"/>
                </a:lnTo>
                <a:close/>
                <a:moveTo>
                  <a:pt x="7239" y="1833"/>
                </a:moveTo>
                <a:lnTo>
                  <a:pt x="7239" y="1872"/>
                </a:lnTo>
                <a:close/>
                <a:moveTo>
                  <a:pt x="7123" y="1833"/>
                </a:moveTo>
                <a:lnTo>
                  <a:pt x="7239" y="1833"/>
                </a:lnTo>
                <a:close/>
                <a:moveTo>
                  <a:pt x="7123" y="1794"/>
                </a:moveTo>
                <a:lnTo>
                  <a:pt x="7123" y="1833"/>
                </a:lnTo>
                <a:close/>
                <a:moveTo>
                  <a:pt x="6968" y="1794"/>
                </a:moveTo>
                <a:lnTo>
                  <a:pt x="7123" y="1794"/>
                </a:lnTo>
                <a:close/>
                <a:moveTo>
                  <a:pt x="6968" y="1755"/>
                </a:moveTo>
                <a:lnTo>
                  <a:pt x="6968" y="1794"/>
                </a:lnTo>
                <a:close/>
                <a:moveTo>
                  <a:pt x="6581" y="1755"/>
                </a:moveTo>
                <a:lnTo>
                  <a:pt x="6968" y="1755"/>
                </a:lnTo>
                <a:close/>
                <a:moveTo>
                  <a:pt x="6581" y="1716"/>
                </a:moveTo>
                <a:lnTo>
                  <a:pt x="6581" y="1755"/>
                </a:lnTo>
                <a:close/>
                <a:moveTo>
                  <a:pt x="6387" y="1716"/>
                </a:moveTo>
                <a:lnTo>
                  <a:pt x="6581" y="1716"/>
                </a:lnTo>
                <a:close/>
                <a:moveTo>
                  <a:pt x="6387" y="1677"/>
                </a:moveTo>
                <a:lnTo>
                  <a:pt x="6387" y="1716"/>
                </a:lnTo>
                <a:close/>
                <a:moveTo>
                  <a:pt x="6349" y="1677"/>
                </a:moveTo>
                <a:lnTo>
                  <a:pt x="6387" y="1677"/>
                </a:lnTo>
                <a:close/>
                <a:moveTo>
                  <a:pt x="6349" y="1638"/>
                </a:moveTo>
                <a:lnTo>
                  <a:pt x="6349" y="1677"/>
                </a:lnTo>
                <a:close/>
                <a:moveTo>
                  <a:pt x="6310" y="1638"/>
                </a:moveTo>
                <a:lnTo>
                  <a:pt x="6349" y="1638"/>
                </a:lnTo>
                <a:close/>
                <a:moveTo>
                  <a:pt x="6310" y="1599"/>
                </a:moveTo>
                <a:lnTo>
                  <a:pt x="6310" y="1638"/>
                </a:lnTo>
                <a:close/>
                <a:moveTo>
                  <a:pt x="6078" y="1599"/>
                </a:moveTo>
                <a:lnTo>
                  <a:pt x="6310" y="1599"/>
                </a:lnTo>
                <a:close/>
                <a:moveTo>
                  <a:pt x="6078" y="1560"/>
                </a:moveTo>
                <a:lnTo>
                  <a:pt x="6078" y="1599"/>
                </a:lnTo>
                <a:close/>
                <a:moveTo>
                  <a:pt x="5923" y="1560"/>
                </a:moveTo>
                <a:lnTo>
                  <a:pt x="6078" y="1560"/>
                </a:lnTo>
                <a:close/>
                <a:moveTo>
                  <a:pt x="5923" y="1521"/>
                </a:moveTo>
                <a:lnTo>
                  <a:pt x="5923" y="1560"/>
                </a:lnTo>
                <a:close/>
                <a:moveTo>
                  <a:pt x="5845" y="1521"/>
                </a:moveTo>
                <a:lnTo>
                  <a:pt x="5923" y="1521"/>
                </a:lnTo>
                <a:close/>
                <a:moveTo>
                  <a:pt x="5845" y="1482"/>
                </a:moveTo>
                <a:lnTo>
                  <a:pt x="5845" y="1521"/>
                </a:lnTo>
                <a:close/>
                <a:moveTo>
                  <a:pt x="5729" y="1482"/>
                </a:moveTo>
                <a:lnTo>
                  <a:pt x="5845" y="1482"/>
                </a:lnTo>
                <a:close/>
                <a:moveTo>
                  <a:pt x="5729" y="1443"/>
                </a:moveTo>
                <a:lnTo>
                  <a:pt x="5729" y="1482"/>
                </a:lnTo>
                <a:close/>
                <a:moveTo>
                  <a:pt x="5690" y="1443"/>
                </a:moveTo>
                <a:lnTo>
                  <a:pt x="5729" y="1443"/>
                </a:lnTo>
                <a:close/>
                <a:moveTo>
                  <a:pt x="5690" y="1404"/>
                </a:moveTo>
                <a:lnTo>
                  <a:pt x="5690" y="1443"/>
                </a:lnTo>
                <a:close/>
                <a:moveTo>
                  <a:pt x="5536" y="1404"/>
                </a:moveTo>
                <a:lnTo>
                  <a:pt x="5690" y="1404"/>
                </a:lnTo>
                <a:close/>
                <a:moveTo>
                  <a:pt x="5536" y="1365"/>
                </a:moveTo>
                <a:lnTo>
                  <a:pt x="5536" y="1404"/>
                </a:lnTo>
                <a:close/>
                <a:moveTo>
                  <a:pt x="5381" y="1365"/>
                </a:moveTo>
                <a:lnTo>
                  <a:pt x="5536" y="1365"/>
                </a:lnTo>
                <a:close/>
                <a:moveTo>
                  <a:pt x="5381" y="1326"/>
                </a:moveTo>
                <a:lnTo>
                  <a:pt x="5381" y="1365"/>
                </a:lnTo>
                <a:close/>
                <a:moveTo>
                  <a:pt x="5303" y="1326"/>
                </a:moveTo>
                <a:lnTo>
                  <a:pt x="5381" y="1326"/>
                </a:lnTo>
                <a:close/>
                <a:moveTo>
                  <a:pt x="5303" y="1287"/>
                </a:moveTo>
                <a:lnTo>
                  <a:pt x="5303" y="1326"/>
                </a:lnTo>
                <a:close/>
                <a:moveTo>
                  <a:pt x="5187" y="1287"/>
                </a:moveTo>
                <a:lnTo>
                  <a:pt x="5303" y="1287"/>
                </a:lnTo>
                <a:close/>
                <a:moveTo>
                  <a:pt x="5187" y="1248"/>
                </a:moveTo>
                <a:lnTo>
                  <a:pt x="5187" y="1287"/>
                </a:lnTo>
                <a:close/>
                <a:moveTo>
                  <a:pt x="5148" y="1248"/>
                </a:moveTo>
                <a:lnTo>
                  <a:pt x="5187" y="1248"/>
                </a:lnTo>
                <a:close/>
                <a:moveTo>
                  <a:pt x="5148" y="1209"/>
                </a:moveTo>
                <a:lnTo>
                  <a:pt x="5148" y="1248"/>
                </a:lnTo>
                <a:close/>
                <a:moveTo>
                  <a:pt x="5148" y="1209"/>
                </a:moveTo>
                <a:lnTo>
                  <a:pt x="5148" y="1209"/>
                </a:lnTo>
                <a:close/>
                <a:moveTo>
                  <a:pt x="5148" y="1170"/>
                </a:moveTo>
                <a:lnTo>
                  <a:pt x="5148" y="1209"/>
                </a:lnTo>
                <a:close/>
                <a:moveTo>
                  <a:pt x="4877" y="1170"/>
                </a:moveTo>
                <a:lnTo>
                  <a:pt x="5148" y="1170"/>
                </a:lnTo>
                <a:close/>
                <a:moveTo>
                  <a:pt x="4877" y="1092"/>
                </a:moveTo>
                <a:lnTo>
                  <a:pt x="4877" y="1170"/>
                </a:lnTo>
                <a:close/>
                <a:moveTo>
                  <a:pt x="4761" y="1092"/>
                </a:moveTo>
                <a:lnTo>
                  <a:pt x="4877" y="1092"/>
                </a:lnTo>
                <a:close/>
                <a:moveTo>
                  <a:pt x="4761" y="1053"/>
                </a:moveTo>
                <a:lnTo>
                  <a:pt x="4761" y="1092"/>
                </a:lnTo>
                <a:close/>
                <a:moveTo>
                  <a:pt x="4529" y="1053"/>
                </a:moveTo>
                <a:lnTo>
                  <a:pt x="4761" y="1053"/>
                </a:lnTo>
                <a:close/>
                <a:moveTo>
                  <a:pt x="4529" y="1014"/>
                </a:moveTo>
                <a:lnTo>
                  <a:pt x="4529" y="1053"/>
                </a:lnTo>
                <a:close/>
                <a:moveTo>
                  <a:pt x="4490" y="1014"/>
                </a:moveTo>
                <a:lnTo>
                  <a:pt x="4529" y="1014"/>
                </a:lnTo>
                <a:close/>
                <a:moveTo>
                  <a:pt x="4490" y="975"/>
                </a:moveTo>
                <a:lnTo>
                  <a:pt x="4490" y="1014"/>
                </a:lnTo>
                <a:close/>
                <a:moveTo>
                  <a:pt x="4490" y="975"/>
                </a:moveTo>
                <a:lnTo>
                  <a:pt x="4490" y="975"/>
                </a:lnTo>
                <a:close/>
                <a:moveTo>
                  <a:pt x="4490" y="936"/>
                </a:moveTo>
                <a:lnTo>
                  <a:pt x="4490" y="975"/>
                </a:lnTo>
                <a:close/>
                <a:moveTo>
                  <a:pt x="4064" y="936"/>
                </a:moveTo>
                <a:lnTo>
                  <a:pt x="4490" y="936"/>
                </a:lnTo>
                <a:close/>
                <a:moveTo>
                  <a:pt x="4064" y="897"/>
                </a:moveTo>
                <a:lnTo>
                  <a:pt x="4064" y="936"/>
                </a:lnTo>
                <a:close/>
                <a:moveTo>
                  <a:pt x="3948" y="897"/>
                </a:moveTo>
                <a:lnTo>
                  <a:pt x="4064" y="897"/>
                </a:lnTo>
                <a:close/>
                <a:moveTo>
                  <a:pt x="3948" y="858"/>
                </a:moveTo>
                <a:lnTo>
                  <a:pt x="3948" y="897"/>
                </a:lnTo>
                <a:close/>
                <a:moveTo>
                  <a:pt x="3639" y="858"/>
                </a:moveTo>
                <a:lnTo>
                  <a:pt x="3948" y="858"/>
                </a:lnTo>
                <a:close/>
                <a:moveTo>
                  <a:pt x="3639" y="819"/>
                </a:moveTo>
                <a:lnTo>
                  <a:pt x="3639" y="858"/>
                </a:lnTo>
                <a:close/>
                <a:moveTo>
                  <a:pt x="3406" y="819"/>
                </a:moveTo>
                <a:lnTo>
                  <a:pt x="3639" y="819"/>
                </a:lnTo>
                <a:close/>
                <a:moveTo>
                  <a:pt x="3406" y="780"/>
                </a:moveTo>
                <a:lnTo>
                  <a:pt x="3406" y="819"/>
                </a:lnTo>
                <a:close/>
                <a:moveTo>
                  <a:pt x="3406" y="780"/>
                </a:moveTo>
                <a:lnTo>
                  <a:pt x="3406" y="780"/>
                </a:lnTo>
                <a:close/>
                <a:moveTo>
                  <a:pt x="3406" y="780"/>
                </a:moveTo>
                <a:lnTo>
                  <a:pt x="3406" y="780"/>
                </a:lnTo>
                <a:close/>
                <a:moveTo>
                  <a:pt x="3368" y="780"/>
                </a:moveTo>
                <a:lnTo>
                  <a:pt x="3406" y="780"/>
                </a:lnTo>
                <a:close/>
                <a:moveTo>
                  <a:pt x="3368" y="741"/>
                </a:moveTo>
                <a:lnTo>
                  <a:pt x="3368" y="780"/>
                </a:lnTo>
                <a:close/>
                <a:moveTo>
                  <a:pt x="3290" y="741"/>
                </a:moveTo>
                <a:lnTo>
                  <a:pt x="3368" y="741"/>
                </a:lnTo>
                <a:close/>
                <a:moveTo>
                  <a:pt x="3290" y="702"/>
                </a:moveTo>
                <a:lnTo>
                  <a:pt x="3290" y="741"/>
                </a:lnTo>
                <a:close/>
                <a:moveTo>
                  <a:pt x="3251" y="702"/>
                </a:moveTo>
                <a:lnTo>
                  <a:pt x="3290" y="702"/>
                </a:lnTo>
                <a:close/>
                <a:moveTo>
                  <a:pt x="3251" y="702"/>
                </a:moveTo>
                <a:lnTo>
                  <a:pt x="3251" y="702"/>
                </a:lnTo>
                <a:close/>
                <a:moveTo>
                  <a:pt x="2980" y="702"/>
                </a:moveTo>
                <a:lnTo>
                  <a:pt x="3251" y="702"/>
                </a:lnTo>
                <a:close/>
                <a:moveTo>
                  <a:pt x="2980" y="663"/>
                </a:moveTo>
                <a:lnTo>
                  <a:pt x="2980" y="702"/>
                </a:lnTo>
                <a:close/>
                <a:moveTo>
                  <a:pt x="2980" y="663"/>
                </a:moveTo>
                <a:lnTo>
                  <a:pt x="2980" y="663"/>
                </a:lnTo>
                <a:close/>
                <a:moveTo>
                  <a:pt x="2980" y="624"/>
                </a:moveTo>
                <a:lnTo>
                  <a:pt x="2980" y="663"/>
                </a:lnTo>
                <a:close/>
                <a:moveTo>
                  <a:pt x="2864" y="624"/>
                </a:moveTo>
                <a:lnTo>
                  <a:pt x="2980" y="624"/>
                </a:lnTo>
                <a:close/>
                <a:moveTo>
                  <a:pt x="2864" y="585"/>
                </a:moveTo>
                <a:lnTo>
                  <a:pt x="2864" y="624"/>
                </a:lnTo>
                <a:close/>
                <a:moveTo>
                  <a:pt x="2709" y="585"/>
                </a:moveTo>
                <a:lnTo>
                  <a:pt x="2864" y="585"/>
                </a:lnTo>
                <a:close/>
                <a:moveTo>
                  <a:pt x="2709" y="585"/>
                </a:moveTo>
                <a:lnTo>
                  <a:pt x="2709" y="585"/>
                </a:lnTo>
                <a:close/>
                <a:moveTo>
                  <a:pt x="2477" y="585"/>
                </a:moveTo>
                <a:lnTo>
                  <a:pt x="2709" y="585"/>
                </a:lnTo>
                <a:close/>
                <a:moveTo>
                  <a:pt x="2477" y="546"/>
                </a:moveTo>
                <a:lnTo>
                  <a:pt x="2477" y="585"/>
                </a:lnTo>
                <a:close/>
                <a:moveTo>
                  <a:pt x="2284" y="546"/>
                </a:moveTo>
                <a:lnTo>
                  <a:pt x="2477" y="546"/>
                </a:lnTo>
                <a:close/>
                <a:moveTo>
                  <a:pt x="2284" y="507"/>
                </a:moveTo>
                <a:lnTo>
                  <a:pt x="2284" y="546"/>
                </a:lnTo>
                <a:close/>
                <a:moveTo>
                  <a:pt x="2167" y="507"/>
                </a:moveTo>
                <a:lnTo>
                  <a:pt x="2284" y="507"/>
                </a:lnTo>
                <a:close/>
                <a:moveTo>
                  <a:pt x="2167" y="507"/>
                </a:moveTo>
                <a:lnTo>
                  <a:pt x="2167" y="507"/>
                </a:lnTo>
                <a:close/>
                <a:moveTo>
                  <a:pt x="2129" y="507"/>
                </a:moveTo>
                <a:lnTo>
                  <a:pt x="2167" y="507"/>
                </a:lnTo>
                <a:close/>
                <a:moveTo>
                  <a:pt x="2129" y="468"/>
                </a:moveTo>
                <a:lnTo>
                  <a:pt x="2129" y="507"/>
                </a:lnTo>
                <a:close/>
                <a:moveTo>
                  <a:pt x="2090" y="468"/>
                </a:moveTo>
                <a:lnTo>
                  <a:pt x="2129" y="468"/>
                </a:lnTo>
                <a:close/>
                <a:moveTo>
                  <a:pt x="2090" y="429"/>
                </a:moveTo>
                <a:lnTo>
                  <a:pt x="2090" y="468"/>
                </a:lnTo>
                <a:close/>
                <a:moveTo>
                  <a:pt x="2051" y="429"/>
                </a:moveTo>
                <a:lnTo>
                  <a:pt x="2090" y="429"/>
                </a:lnTo>
                <a:close/>
                <a:moveTo>
                  <a:pt x="2051" y="390"/>
                </a:moveTo>
                <a:lnTo>
                  <a:pt x="2051" y="429"/>
                </a:lnTo>
                <a:close/>
                <a:moveTo>
                  <a:pt x="2051" y="390"/>
                </a:moveTo>
                <a:lnTo>
                  <a:pt x="2051" y="390"/>
                </a:lnTo>
                <a:close/>
                <a:moveTo>
                  <a:pt x="2051" y="351"/>
                </a:moveTo>
                <a:lnTo>
                  <a:pt x="2051" y="390"/>
                </a:lnTo>
                <a:close/>
                <a:moveTo>
                  <a:pt x="2051" y="351"/>
                </a:moveTo>
                <a:lnTo>
                  <a:pt x="2051" y="351"/>
                </a:lnTo>
                <a:close/>
                <a:moveTo>
                  <a:pt x="2051" y="312"/>
                </a:moveTo>
                <a:lnTo>
                  <a:pt x="2051" y="351"/>
                </a:lnTo>
                <a:close/>
                <a:moveTo>
                  <a:pt x="1974" y="312"/>
                </a:moveTo>
                <a:lnTo>
                  <a:pt x="2051" y="312"/>
                </a:lnTo>
                <a:close/>
                <a:moveTo>
                  <a:pt x="1974" y="312"/>
                </a:moveTo>
                <a:lnTo>
                  <a:pt x="1974" y="312"/>
                </a:lnTo>
                <a:close/>
                <a:moveTo>
                  <a:pt x="1935" y="312"/>
                </a:moveTo>
                <a:lnTo>
                  <a:pt x="1974" y="312"/>
                </a:lnTo>
                <a:close/>
                <a:moveTo>
                  <a:pt x="1935" y="273"/>
                </a:moveTo>
                <a:lnTo>
                  <a:pt x="1935" y="312"/>
                </a:lnTo>
                <a:close/>
                <a:moveTo>
                  <a:pt x="1703" y="273"/>
                </a:moveTo>
                <a:lnTo>
                  <a:pt x="1935" y="273"/>
                </a:lnTo>
                <a:close/>
                <a:moveTo>
                  <a:pt x="1703" y="234"/>
                </a:moveTo>
                <a:lnTo>
                  <a:pt x="1703" y="273"/>
                </a:lnTo>
                <a:close/>
                <a:moveTo>
                  <a:pt x="1703" y="234"/>
                </a:moveTo>
                <a:lnTo>
                  <a:pt x="1703" y="234"/>
                </a:lnTo>
                <a:close/>
                <a:moveTo>
                  <a:pt x="1703" y="234"/>
                </a:moveTo>
                <a:lnTo>
                  <a:pt x="1703" y="234"/>
                </a:lnTo>
                <a:close/>
                <a:moveTo>
                  <a:pt x="1625" y="234"/>
                </a:moveTo>
                <a:lnTo>
                  <a:pt x="1703" y="234"/>
                </a:lnTo>
                <a:close/>
                <a:moveTo>
                  <a:pt x="1625" y="195"/>
                </a:moveTo>
                <a:lnTo>
                  <a:pt x="1625" y="234"/>
                </a:lnTo>
                <a:close/>
                <a:moveTo>
                  <a:pt x="1277" y="195"/>
                </a:moveTo>
                <a:lnTo>
                  <a:pt x="1625" y="195"/>
                </a:lnTo>
                <a:close/>
                <a:moveTo>
                  <a:pt x="1277" y="156"/>
                </a:moveTo>
                <a:lnTo>
                  <a:pt x="1277" y="195"/>
                </a:lnTo>
                <a:close/>
                <a:moveTo>
                  <a:pt x="1277" y="156"/>
                </a:moveTo>
                <a:lnTo>
                  <a:pt x="1277" y="156"/>
                </a:lnTo>
                <a:close/>
                <a:moveTo>
                  <a:pt x="1277" y="156"/>
                </a:moveTo>
                <a:lnTo>
                  <a:pt x="1277" y="156"/>
                </a:lnTo>
                <a:close/>
                <a:moveTo>
                  <a:pt x="1200" y="156"/>
                </a:moveTo>
                <a:lnTo>
                  <a:pt x="1277" y="156"/>
                </a:lnTo>
                <a:close/>
                <a:moveTo>
                  <a:pt x="1200" y="117"/>
                </a:moveTo>
                <a:lnTo>
                  <a:pt x="1200" y="156"/>
                </a:lnTo>
                <a:close/>
                <a:moveTo>
                  <a:pt x="580" y="117"/>
                </a:moveTo>
                <a:lnTo>
                  <a:pt x="1200" y="117"/>
                </a:lnTo>
                <a:close/>
                <a:moveTo>
                  <a:pt x="580" y="78"/>
                </a:moveTo>
                <a:lnTo>
                  <a:pt x="580" y="117"/>
                </a:lnTo>
                <a:close/>
                <a:moveTo>
                  <a:pt x="580" y="78"/>
                </a:moveTo>
                <a:lnTo>
                  <a:pt x="580" y="78"/>
                </a:lnTo>
                <a:close/>
                <a:moveTo>
                  <a:pt x="580" y="78"/>
                </a:moveTo>
                <a:lnTo>
                  <a:pt x="580" y="78"/>
                </a:lnTo>
                <a:close/>
                <a:moveTo>
                  <a:pt x="541" y="78"/>
                </a:moveTo>
                <a:lnTo>
                  <a:pt x="580" y="78"/>
                </a:lnTo>
                <a:close/>
                <a:moveTo>
                  <a:pt x="541" y="39"/>
                </a:moveTo>
                <a:lnTo>
                  <a:pt x="541" y="78"/>
                </a:lnTo>
                <a:close/>
                <a:moveTo>
                  <a:pt x="77" y="39"/>
                </a:moveTo>
                <a:lnTo>
                  <a:pt x="541" y="39"/>
                </a:lnTo>
                <a:close/>
                <a:moveTo>
                  <a:pt x="77" y="0"/>
                </a:moveTo>
                <a:lnTo>
                  <a:pt x="77" y="39"/>
                </a:lnTo>
                <a:close/>
                <a:moveTo>
                  <a:pt x="0" y="0"/>
                </a:moveTo>
                <a:lnTo>
                  <a:pt x="77" y="0"/>
                </a:lnTo>
                <a:close/>
              </a:path>
            </a:pathLst>
          </a:custGeom>
          <a:noFill/>
          <a:ln w="2844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13" name="Freeform 21"/>
          <p:cNvSpPr>
            <a:spLocks noChangeArrowheads="1"/>
          </p:cNvSpPr>
          <p:nvPr/>
        </p:nvSpPr>
        <p:spPr bwMode="auto">
          <a:xfrm>
            <a:off x="2408238" y="1406525"/>
            <a:ext cx="5324475" cy="1598613"/>
          </a:xfrm>
          <a:custGeom>
            <a:avLst/>
            <a:gdLst>
              <a:gd name="T0" fmla="*/ 11691 w 14789"/>
              <a:gd name="T1" fmla="*/ 4322 h 4440"/>
              <a:gd name="T2" fmla="*/ 11614 w 14789"/>
              <a:gd name="T3" fmla="*/ 4212 h 4440"/>
              <a:gd name="T4" fmla="*/ 11149 w 14789"/>
              <a:gd name="T5" fmla="*/ 3900 h 4440"/>
              <a:gd name="T6" fmla="*/ 10955 w 14789"/>
              <a:gd name="T7" fmla="*/ 3861 h 4440"/>
              <a:gd name="T8" fmla="*/ 10375 w 14789"/>
              <a:gd name="T9" fmla="*/ 3744 h 4440"/>
              <a:gd name="T10" fmla="*/ 10259 w 14789"/>
              <a:gd name="T11" fmla="*/ 3705 h 4440"/>
              <a:gd name="T12" fmla="*/ 10026 w 14789"/>
              <a:gd name="T13" fmla="*/ 3588 h 4440"/>
              <a:gd name="T14" fmla="*/ 9949 w 14789"/>
              <a:gd name="T15" fmla="*/ 3549 h 4440"/>
              <a:gd name="T16" fmla="*/ 9871 w 14789"/>
              <a:gd name="T17" fmla="*/ 3471 h 4440"/>
              <a:gd name="T18" fmla="*/ 9871 w 14789"/>
              <a:gd name="T19" fmla="*/ 3432 h 4440"/>
              <a:gd name="T20" fmla="*/ 9833 w 14789"/>
              <a:gd name="T21" fmla="*/ 3276 h 4440"/>
              <a:gd name="T22" fmla="*/ 9833 w 14789"/>
              <a:gd name="T23" fmla="*/ 3237 h 4440"/>
              <a:gd name="T24" fmla="*/ 8904 w 14789"/>
              <a:gd name="T25" fmla="*/ 3159 h 4440"/>
              <a:gd name="T26" fmla="*/ 8671 w 14789"/>
              <a:gd name="T27" fmla="*/ 3120 h 4440"/>
              <a:gd name="T28" fmla="*/ 8633 w 14789"/>
              <a:gd name="T29" fmla="*/ 3003 h 4440"/>
              <a:gd name="T30" fmla="*/ 8594 w 14789"/>
              <a:gd name="T31" fmla="*/ 2964 h 4440"/>
              <a:gd name="T32" fmla="*/ 8168 w 14789"/>
              <a:gd name="T33" fmla="*/ 2808 h 4440"/>
              <a:gd name="T34" fmla="*/ 7974 w 14789"/>
              <a:gd name="T35" fmla="*/ 2769 h 4440"/>
              <a:gd name="T36" fmla="*/ 7703 w 14789"/>
              <a:gd name="T37" fmla="*/ 2652 h 4440"/>
              <a:gd name="T38" fmla="*/ 7665 w 14789"/>
              <a:gd name="T39" fmla="*/ 2613 h 4440"/>
              <a:gd name="T40" fmla="*/ 7471 w 14789"/>
              <a:gd name="T41" fmla="*/ 2535 h 4440"/>
              <a:gd name="T42" fmla="*/ 7432 w 14789"/>
              <a:gd name="T43" fmla="*/ 2496 h 4440"/>
              <a:gd name="T44" fmla="*/ 7394 w 14789"/>
              <a:gd name="T45" fmla="*/ 2379 h 4440"/>
              <a:gd name="T46" fmla="*/ 7161 w 14789"/>
              <a:gd name="T47" fmla="*/ 2340 h 4440"/>
              <a:gd name="T48" fmla="*/ 6852 w 14789"/>
              <a:gd name="T49" fmla="*/ 2223 h 4440"/>
              <a:gd name="T50" fmla="*/ 6620 w 14789"/>
              <a:gd name="T51" fmla="*/ 2184 h 4440"/>
              <a:gd name="T52" fmla="*/ 6310 w 14789"/>
              <a:gd name="T53" fmla="*/ 2067 h 4440"/>
              <a:gd name="T54" fmla="*/ 6194 w 14789"/>
              <a:gd name="T55" fmla="*/ 2028 h 4440"/>
              <a:gd name="T56" fmla="*/ 5768 w 14789"/>
              <a:gd name="T57" fmla="*/ 1950 h 4440"/>
              <a:gd name="T58" fmla="*/ 5729 w 14789"/>
              <a:gd name="T59" fmla="*/ 1911 h 4440"/>
              <a:gd name="T60" fmla="*/ 5536 w 14789"/>
              <a:gd name="T61" fmla="*/ 1794 h 4440"/>
              <a:gd name="T62" fmla="*/ 5458 w 14789"/>
              <a:gd name="T63" fmla="*/ 1755 h 4440"/>
              <a:gd name="T64" fmla="*/ 5071 w 14789"/>
              <a:gd name="T65" fmla="*/ 1677 h 4440"/>
              <a:gd name="T66" fmla="*/ 4839 w 14789"/>
              <a:gd name="T67" fmla="*/ 1638 h 4440"/>
              <a:gd name="T68" fmla="*/ 4413 w 14789"/>
              <a:gd name="T69" fmla="*/ 1521 h 4440"/>
              <a:gd name="T70" fmla="*/ 4335 w 14789"/>
              <a:gd name="T71" fmla="*/ 1482 h 4440"/>
              <a:gd name="T72" fmla="*/ 4064 w 14789"/>
              <a:gd name="T73" fmla="*/ 1404 h 4440"/>
              <a:gd name="T74" fmla="*/ 3948 w 14789"/>
              <a:gd name="T75" fmla="*/ 1365 h 4440"/>
              <a:gd name="T76" fmla="*/ 3677 w 14789"/>
              <a:gd name="T77" fmla="*/ 1248 h 4440"/>
              <a:gd name="T78" fmla="*/ 3600 w 14789"/>
              <a:gd name="T79" fmla="*/ 1209 h 4440"/>
              <a:gd name="T80" fmla="*/ 3368 w 14789"/>
              <a:gd name="T81" fmla="*/ 1170 h 4440"/>
              <a:gd name="T82" fmla="*/ 3290 w 14789"/>
              <a:gd name="T83" fmla="*/ 1131 h 4440"/>
              <a:gd name="T84" fmla="*/ 3251 w 14789"/>
              <a:gd name="T85" fmla="*/ 1014 h 4440"/>
              <a:gd name="T86" fmla="*/ 3213 w 14789"/>
              <a:gd name="T87" fmla="*/ 975 h 4440"/>
              <a:gd name="T88" fmla="*/ 3019 w 14789"/>
              <a:gd name="T89" fmla="*/ 936 h 4440"/>
              <a:gd name="T90" fmla="*/ 2942 w 14789"/>
              <a:gd name="T91" fmla="*/ 858 h 4440"/>
              <a:gd name="T92" fmla="*/ 2903 w 14789"/>
              <a:gd name="T93" fmla="*/ 780 h 4440"/>
              <a:gd name="T94" fmla="*/ 2864 w 14789"/>
              <a:gd name="T95" fmla="*/ 741 h 4440"/>
              <a:gd name="T96" fmla="*/ 2709 w 14789"/>
              <a:gd name="T97" fmla="*/ 702 h 4440"/>
              <a:gd name="T98" fmla="*/ 2671 w 14789"/>
              <a:gd name="T99" fmla="*/ 624 h 4440"/>
              <a:gd name="T100" fmla="*/ 2477 w 14789"/>
              <a:gd name="T101" fmla="*/ 546 h 4440"/>
              <a:gd name="T102" fmla="*/ 2438 w 14789"/>
              <a:gd name="T103" fmla="*/ 507 h 4440"/>
              <a:gd name="T104" fmla="*/ 2051 w 14789"/>
              <a:gd name="T105" fmla="*/ 468 h 4440"/>
              <a:gd name="T106" fmla="*/ 1780 w 14789"/>
              <a:gd name="T107" fmla="*/ 429 h 4440"/>
              <a:gd name="T108" fmla="*/ 1742 w 14789"/>
              <a:gd name="T109" fmla="*/ 351 h 4440"/>
              <a:gd name="T110" fmla="*/ 1664 w 14789"/>
              <a:gd name="T111" fmla="*/ 312 h 4440"/>
              <a:gd name="T112" fmla="*/ 1432 w 14789"/>
              <a:gd name="T113" fmla="*/ 273 h 4440"/>
              <a:gd name="T114" fmla="*/ 774 w 14789"/>
              <a:gd name="T115" fmla="*/ 234 h 4440"/>
              <a:gd name="T116" fmla="*/ 619 w 14789"/>
              <a:gd name="T117" fmla="*/ 156 h 4440"/>
              <a:gd name="T118" fmla="*/ 580 w 14789"/>
              <a:gd name="T119" fmla="*/ 156 h 4440"/>
              <a:gd name="T120" fmla="*/ 464 w 14789"/>
              <a:gd name="T121" fmla="*/ 78 h 4440"/>
              <a:gd name="T122" fmla="*/ 116 w 14789"/>
              <a:gd name="T123" fmla="*/ 78 h 4440"/>
              <a:gd name="T124" fmla="*/ 77 w 14789"/>
              <a:gd name="T125" fmla="*/ 0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89" h="4440">
                <a:moveTo>
                  <a:pt x="14788" y="4439"/>
                </a:moveTo>
                <a:lnTo>
                  <a:pt x="14788" y="4439"/>
                </a:lnTo>
                <a:close/>
                <a:moveTo>
                  <a:pt x="12620" y="4439"/>
                </a:moveTo>
                <a:lnTo>
                  <a:pt x="14788" y="4439"/>
                </a:lnTo>
                <a:close/>
                <a:moveTo>
                  <a:pt x="12620" y="4322"/>
                </a:moveTo>
                <a:lnTo>
                  <a:pt x="12620" y="4439"/>
                </a:lnTo>
                <a:close/>
                <a:moveTo>
                  <a:pt x="11691" y="4322"/>
                </a:moveTo>
                <a:lnTo>
                  <a:pt x="12620" y="4322"/>
                </a:lnTo>
                <a:close/>
                <a:moveTo>
                  <a:pt x="11691" y="4212"/>
                </a:moveTo>
                <a:lnTo>
                  <a:pt x="11691" y="4322"/>
                </a:lnTo>
                <a:close/>
                <a:moveTo>
                  <a:pt x="11614" y="4212"/>
                </a:moveTo>
                <a:lnTo>
                  <a:pt x="11691" y="4212"/>
                </a:lnTo>
                <a:close/>
                <a:moveTo>
                  <a:pt x="11614" y="4095"/>
                </a:moveTo>
                <a:lnTo>
                  <a:pt x="11614" y="4212"/>
                </a:lnTo>
                <a:close/>
                <a:moveTo>
                  <a:pt x="11343" y="4095"/>
                </a:moveTo>
                <a:lnTo>
                  <a:pt x="11614" y="4095"/>
                </a:lnTo>
                <a:close/>
                <a:moveTo>
                  <a:pt x="11343" y="3978"/>
                </a:moveTo>
                <a:lnTo>
                  <a:pt x="11343" y="4095"/>
                </a:lnTo>
                <a:close/>
                <a:moveTo>
                  <a:pt x="11149" y="3978"/>
                </a:moveTo>
                <a:lnTo>
                  <a:pt x="11343" y="3978"/>
                </a:lnTo>
                <a:close/>
                <a:moveTo>
                  <a:pt x="11149" y="3900"/>
                </a:moveTo>
                <a:lnTo>
                  <a:pt x="11149" y="3978"/>
                </a:lnTo>
                <a:close/>
                <a:moveTo>
                  <a:pt x="10955" y="3900"/>
                </a:moveTo>
                <a:lnTo>
                  <a:pt x="11149" y="3900"/>
                </a:lnTo>
                <a:close/>
                <a:moveTo>
                  <a:pt x="10955" y="3861"/>
                </a:moveTo>
                <a:lnTo>
                  <a:pt x="10955" y="3900"/>
                </a:lnTo>
                <a:close/>
                <a:moveTo>
                  <a:pt x="10684" y="3861"/>
                </a:moveTo>
                <a:lnTo>
                  <a:pt x="10955" y="3861"/>
                </a:lnTo>
                <a:close/>
                <a:moveTo>
                  <a:pt x="10684" y="3783"/>
                </a:moveTo>
                <a:lnTo>
                  <a:pt x="10684" y="3861"/>
                </a:lnTo>
                <a:close/>
                <a:moveTo>
                  <a:pt x="10452" y="3783"/>
                </a:moveTo>
                <a:lnTo>
                  <a:pt x="10684" y="3783"/>
                </a:lnTo>
                <a:close/>
                <a:moveTo>
                  <a:pt x="10452" y="3744"/>
                </a:moveTo>
                <a:lnTo>
                  <a:pt x="10452" y="3783"/>
                </a:lnTo>
                <a:close/>
                <a:moveTo>
                  <a:pt x="10375" y="3744"/>
                </a:moveTo>
                <a:lnTo>
                  <a:pt x="10452" y="3744"/>
                </a:lnTo>
                <a:close/>
                <a:moveTo>
                  <a:pt x="10375" y="3705"/>
                </a:moveTo>
                <a:lnTo>
                  <a:pt x="10375" y="3744"/>
                </a:lnTo>
                <a:close/>
                <a:moveTo>
                  <a:pt x="10259" y="3705"/>
                </a:moveTo>
                <a:lnTo>
                  <a:pt x="10375" y="3705"/>
                </a:lnTo>
                <a:close/>
                <a:moveTo>
                  <a:pt x="10259" y="3666"/>
                </a:moveTo>
                <a:lnTo>
                  <a:pt x="10259" y="3705"/>
                </a:lnTo>
                <a:close/>
                <a:moveTo>
                  <a:pt x="10142" y="3666"/>
                </a:moveTo>
                <a:lnTo>
                  <a:pt x="10259" y="3666"/>
                </a:lnTo>
                <a:close/>
                <a:moveTo>
                  <a:pt x="10142" y="3627"/>
                </a:moveTo>
                <a:lnTo>
                  <a:pt x="10142" y="3666"/>
                </a:lnTo>
                <a:close/>
                <a:moveTo>
                  <a:pt x="10026" y="3627"/>
                </a:moveTo>
                <a:lnTo>
                  <a:pt x="10142" y="3627"/>
                </a:lnTo>
                <a:close/>
                <a:moveTo>
                  <a:pt x="10026" y="3588"/>
                </a:moveTo>
                <a:lnTo>
                  <a:pt x="10026" y="3627"/>
                </a:lnTo>
                <a:close/>
                <a:moveTo>
                  <a:pt x="9949" y="3588"/>
                </a:moveTo>
                <a:lnTo>
                  <a:pt x="10026" y="3588"/>
                </a:lnTo>
                <a:close/>
                <a:moveTo>
                  <a:pt x="9949" y="3549"/>
                </a:moveTo>
                <a:lnTo>
                  <a:pt x="9949" y="3588"/>
                </a:lnTo>
                <a:close/>
                <a:moveTo>
                  <a:pt x="9949" y="3549"/>
                </a:moveTo>
                <a:lnTo>
                  <a:pt x="9949" y="3549"/>
                </a:lnTo>
                <a:close/>
                <a:moveTo>
                  <a:pt x="9949" y="3510"/>
                </a:moveTo>
                <a:lnTo>
                  <a:pt x="9949" y="3549"/>
                </a:lnTo>
                <a:close/>
                <a:moveTo>
                  <a:pt x="9910" y="3510"/>
                </a:moveTo>
                <a:lnTo>
                  <a:pt x="9949" y="3510"/>
                </a:lnTo>
                <a:close/>
                <a:moveTo>
                  <a:pt x="9910" y="3471"/>
                </a:moveTo>
                <a:lnTo>
                  <a:pt x="9910" y="3510"/>
                </a:lnTo>
                <a:close/>
                <a:moveTo>
                  <a:pt x="9871" y="3471"/>
                </a:moveTo>
                <a:lnTo>
                  <a:pt x="9910" y="3471"/>
                </a:lnTo>
                <a:close/>
                <a:moveTo>
                  <a:pt x="9871" y="3432"/>
                </a:moveTo>
                <a:lnTo>
                  <a:pt x="9871" y="3471"/>
                </a:lnTo>
                <a:close/>
                <a:moveTo>
                  <a:pt x="9871" y="3432"/>
                </a:moveTo>
                <a:lnTo>
                  <a:pt x="9871" y="3432"/>
                </a:lnTo>
                <a:close/>
                <a:moveTo>
                  <a:pt x="9871" y="3354"/>
                </a:moveTo>
                <a:lnTo>
                  <a:pt x="9871" y="3432"/>
                </a:lnTo>
                <a:close/>
                <a:moveTo>
                  <a:pt x="9871" y="3354"/>
                </a:moveTo>
                <a:lnTo>
                  <a:pt x="9871" y="3354"/>
                </a:lnTo>
                <a:close/>
                <a:moveTo>
                  <a:pt x="9871" y="3315"/>
                </a:moveTo>
                <a:lnTo>
                  <a:pt x="9871" y="3354"/>
                </a:lnTo>
                <a:close/>
                <a:moveTo>
                  <a:pt x="9833" y="3315"/>
                </a:moveTo>
                <a:lnTo>
                  <a:pt x="9871" y="3315"/>
                </a:lnTo>
                <a:close/>
                <a:moveTo>
                  <a:pt x="9833" y="3276"/>
                </a:moveTo>
                <a:lnTo>
                  <a:pt x="9833" y="3315"/>
                </a:lnTo>
                <a:close/>
                <a:moveTo>
                  <a:pt x="9833" y="3276"/>
                </a:moveTo>
                <a:lnTo>
                  <a:pt x="9833" y="3276"/>
                </a:lnTo>
                <a:close/>
                <a:moveTo>
                  <a:pt x="9833" y="3237"/>
                </a:moveTo>
                <a:lnTo>
                  <a:pt x="9833" y="3276"/>
                </a:lnTo>
                <a:close/>
                <a:moveTo>
                  <a:pt x="9058" y="3237"/>
                </a:moveTo>
                <a:lnTo>
                  <a:pt x="9833" y="3237"/>
                </a:lnTo>
                <a:close/>
                <a:moveTo>
                  <a:pt x="9058" y="3198"/>
                </a:moveTo>
                <a:lnTo>
                  <a:pt x="9058" y="3237"/>
                </a:lnTo>
                <a:close/>
                <a:moveTo>
                  <a:pt x="8981" y="3198"/>
                </a:moveTo>
                <a:lnTo>
                  <a:pt x="9058" y="3198"/>
                </a:lnTo>
                <a:close/>
                <a:moveTo>
                  <a:pt x="8981" y="3159"/>
                </a:moveTo>
                <a:lnTo>
                  <a:pt x="8981" y="3198"/>
                </a:lnTo>
                <a:close/>
                <a:moveTo>
                  <a:pt x="8904" y="3159"/>
                </a:moveTo>
                <a:lnTo>
                  <a:pt x="8981" y="3159"/>
                </a:lnTo>
                <a:close/>
                <a:moveTo>
                  <a:pt x="8904" y="3120"/>
                </a:moveTo>
                <a:lnTo>
                  <a:pt x="8904" y="3159"/>
                </a:lnTo>
                <a:close/>
                <a:moveTo>
                  <a:pt x="8671" y="3120"/>
                </a:moveTo>
                <a:lnTo>
                  <a:pt x="8904" y="3120"/>
                </a:lnTo>
                <a:close/>
                <a:moveTo>
                  <a:pt x="8671" y="3081"/>
                </a:moveTo>
                <a:lnTo>
                  <a:pt x="8671" y="3120"/>
                </a:lnTo>
                <a:close/>
                <a:moveTo>
                  <a:pt x="8671" y="3081"/>
                </a:moveTo>
                <a:lnTo>
                  <a:pt x="8671" y="3081"/>
                </a:lnTo>
                <a:close/>
                <a:moveTo>
                  <a:pt x="8671" y="3042"/>
                </a:moveTo>
                <a:lnTo>
                  <a:pt x="8671" y="3081"/>
                </a:lnTo>
                <a:close/>
                <a:moveTo>
                  <a:pt x="8633" y="3042"/>
                </a:moveTo>
                <a:lnTo>
                  <a:pt x="8671" y="3042"/>
                </a:lnTo>
                <a:close/>
                <a:moveTo>
                  <a:pt x="8633" y="3003"/>
                </a:moveTo>
                <a:lnTo>
                  <a:pt x="8633" y="3042"/>
                </a:lnTo>
                <a:close/>
                <a:moveTo>
                  <a:pt x="8594" y="3003"/>
                </a:moveTo>
                <a:lnTo>
                  <a:pt x="8633" y="3003"/>
                </a:lnTo>
                <a:close/>
                <a:moveTo>
                  <a:pt x="8594" y="2964"/>
                </a:moveTo>
                <a:lnTo>
                  <a:pt x="8594" y="3003"/>
                </a:lnTo>
                <a:close/>
                <a:moveTo>
                  <a:pt x="8555" y="2964"/>
                </a:moveTo>
                <a:lnTo>
                  <a:pt x="8594" y="2964"/>
                </a:lnTo>
                <a:close/>
                <a:moveTo>
                  <a:pt x="8555" y="2886"/>
                </a:moveTo>
                <a:lnTo>
                  <a:pt x="8555" y="2964"/>
                </a:lnTo>
                <a:close/>
                <a:moveTo>
                  <a:pt x="8555" y="2886"/>
                </a:moveTo>
                <a:lnTo>
                  <a:pt x="8555" y="2886"/>
                </a:lnTo>
                <a:close/>
                <a:moveTo>
                  <a:pt x="8555" y="2808"/>
                </a:moveTo>
                <a:lnTo>
                  <a:pt x="8555" y="2886"/>
                </a:lnTo>
                <a:close/>
                <a:moveTo>
                  <a:pt x="8168" y="2808"/>
                </a:moveTo>
                <a:lnTo>
                  <a:pt x="8555" y="2808"/>
                </a:lnTo>
                <a:close/>
                <a:moveTo>
                  <a:pt x="8168" y="2769"/>
                </a:moveTo>
                <a:lnTo>
                  <a:pt x="8168" y="2808"/>
                </a:lnTo>
                <a:close/>
                <a:moveTo>
                  <a:pt x="7974" y="2769"/>
                </a:moveTo>
                <a:lnTo>
                  <a:pt x="8168" y="2769"/>
                </a:lnTo>
                <a:close/>
                <a:moveTo>
                  <a:pt x="7974" y="2730"/>
                </a:moveTo>
                <a:lnTo>
                  <a:pt x="7974" y="2769"/>
                </a:lnTo>
                <a:close/>
                <a:moveTo>
                  <a:pt x="7897" y="2730"/>
                </a:moveTo>
                <a:lnTo>
                  <a:pt x="7974" y="2730"/>
                </a:lnTo>
                <a:close/>
                <a:moveTo>
                  <a:pt x="7897" y="2691"/>
                </a:moveTo>
                <a:lnTo>
                  <a:pt x="7897" y="2730"/>
                </a:lnTo>
                <a:close/>
                <a:moveTo>
                  <a:pt x="7703" y="2691"/>
                </a:moveTo>
                <a:lnTo>
                  <a:pt x="7897" y="2691"/>
                </a:lnTo>
                <a:close/>
                <a:moveTo>
                  <a:pt x="7703" y="2652"/>
                </a:moveTo>
                <a:lnTo>
                  <a:pt x="7703" y="2691"/>
                </a:lnTo>
                <a:close/>
                <a:moveTo>
                  <a:pt x="7665" y="2652"/>
                </a:moveTo>
                <a:lnTo>
                  <a:pt x="7703" y="2652"/>
                </a:lnTo>
                <a:close/>
                <a:moveTo>
                  <a:pt x="7665" y="2613"/>
                </a:moveTo>
                <a:lnTo>
                  <a:pt x="7665" y="2652"/>
                </a:lnTo>
                <a:close/>
                <a:moveTo>
                  <a:pt x="7626" y="2613"/>
                </a:moveTo>
                <a:lnTo>
                  <a:pt x="7665" y="2613"/>
                </a:lnTo>
                <a:close/>
                <a:moveTo>
                  <a:pt x="7626" y="2574"/>
                </a:moveTo>
                <a:lnTo>
                  <a:pt x="7626" y="2613"/>
                </a:lnTo>
                <a:close/>
                <a:moveTo>
                  <a:pt x="7510" y="2574"/>
                </a:moveTo>
                <a:lnTo>
                  <a:pt x="7626" y="2574"/>
                </a:lnTo>
                <a:close/>
                <a:moveTo>
                  <a:pt x="7510" y="2535"/>
                </a:moveTo>
                <a:lnTo>
                  <a:pt x="7510" y="2574"/>
                </a:lnTo>
                <a:close/>
                <a:moveTo>
                  <a:pt x="7471" y="2535"/>
                </a:moveTo>
                <a:lnTo>
                  <a:pt x="7510" y="2535"/>
                </a:lnTo>
                <a:close/>
                <a:moveTo>
                  <a:pt x="7471" y="2496"/>
                </a:moveTo>
                <a:lnTo>
                  <a:pt x="7471" y="2535"/>
                </a:lnTo>
                <a:close/>
                <a:moveTo>
                  <a:pt x="7432" y="2496"/>
                </a:moveTo>
                <a:lnTo>
                  <a:pt x="7471" y="2496"/>
                </a:lnTo>
                <a:close/>
                <a:moveTo>
                  <a:pt x="7432" y="2457"/>
                </a:moveTo>
                <a:lnTo>
                  <a:pt x="7432" y="2496"/>
                </a:lnTo>
                <a:close/>
                <a:moveTo>
                  <a:pt x="7394" y="2457"/>
                </a:moveTo>
                <a:lnTo>
                  <a:pt x="7432" y="2457"/>
                </a:lnTo>
                <a:close/>
                <a:moveTo>
                  <a:pt x="7394" y="2418"/>
                </a:moveTo>
                <a:lnTo>
                  <a:pt x="7394" y="2457"/>
                </a:lnTo>
                <a:close/>
                <a:moveTo>
                  <a:pt x="7394" y="2418"/>
                </a:moveTo>
                <a:lnTo>
                  <a:pt x="7394" y="2418"/>
                </a:lnTo>
                <a:close/>
                <a:moveTo>
                  <a:pt x="7394" y="2379"/>
                </a:moveTo>
                <a:lnTo>
                  <a:pt x="7394" y="2418"/>
                </a:lnTo>
                <a:close/>
                <a:moveTo>
                  <a:pt x="7161" y="2379"/>
                </a:moveTo>
                <a:lnTo>
                  <a:pt x="7394" y="2379"/>
                </a:lnTo>
                <a:close/>
                <a:moveTo>
                  <a:pt x="7161" y="2340"/>
                </a:moveTo>
                <a:lnTo>
                  <a:pt x="7161" y="2379"/>
                </a:lnTo>
                <a:close/>
                <a:moveTo>
                  <a:pt x="7045" y="2340"/>
                </a:moveTo>
                <a:lnTo>
                  <a:pt x="7161" y="2340"/>
                </a:lnTo>
                <a:close/>
                <a:moveTo>
                  <a:pt x="7045" y="2301"/>
                </a:moveTo>
                <a:lnTo>
                  <a:pt x="7045" y="2340"/>
                </a:lnTo>
                <a:close/>
                <a:moveTo>
                  <a:pt x="6890" y="2301"/>
                </a:moveTo>
                <a:lnTo>
                  <a:pt x="7045" y="2301"/>
                </a:lnTo>
                <a:close/>
                <a:moveTo>
                  <a:pt x="6890" y="2223"/>
                </a:moveTo>
                <a:lnTo>
                  <a:pt x="6890" y="2301"/>
                </a:lnTo>
                <a:close/>
                <a:moveTo>
                  <a:pt x="6852" y="2223"/>
                </a:moveTo>
                <a:lnTo>
                  <a:pt x="6890" y="2223"/>
                </a:lnTo>
                <a:close/>
                <a:moveTo>
                  <a:pt x="6852" y="2184"/>
                </a:moveTo>
                <a:lnTo>
                  <a:pt x="6852" y="2223"/>
                </a:lnTo>
                <a:close/>
                <a:moveTo>
                  <a:pt x="6620" y="2184"/>
                </a:moveTo>
                <a:lnTo>
                  <a:pt x="6852" y="2184"/>
                </a:lnTo>
                <a:close/>
                <a:moveTo>
                  <a:pt x="6620" y="2145"/>
                </a:moveTo>
                <a:lnTo>
                  <a:pt x="6620" y="2184"/>
                </a:lnTo>
                <a:close/>
                <a:moveTo>
                  <a:pt x="6503" y="2145"/>
                </a:moveTo>
                <a:lnTo>
                  <a:pt x="6620" y="2145"/>
                </a:lnTo>
                <a:close/>
                <a:moveTo>
                  <a:pt x="6503" y="2106"/>
                </a:moveTo>
                <a:lnTo>
                  <a:pt x="6503" y="2145"/>
                </a:lnTo>
                <a:close/>
                <a:moveTo>
                  <a:pt x="6310" y="2106"/>
                </a:moveTo>
                <a:lnTo>
                  <a:pt x="6503" y="2106"/>
                </a:lnTo>
                <a:close/>
                <a:moveTo>
                  <a:pt x="6310" y="2067"/>
                </a:moveTo>
                <a:lnTo>
                  <a:pt x="6310" y="2106"/>
                </a:lnTo>
                <a:close/>
                <a:moveTo>
                  <a:pt x="6194" y="2067"/>
                </a:moveTo>
                <a:lnTo>
                  <a:pt x="6310" y="2067"/>
                </a:lnTo>
                <a:close/>
                <a:moveTo>
                  <a:pt x="6194" y="2028"/>
                </a:moveTo>
                <a:lnTo>
                  <a:pt x="6194" y="2067"/>
                </a:lnTo>
                <a:close/>
                <a:moveTo>
                  <a:pt x="6000" y="2028"/>
                </a:moveTo>
                <a:lnTo>
                  <a:pt x="6194" y="2028"/>
                </a:lnTo>
                <a:close/>
                <a:moveTo>
                  <a:pt x="6000" y="1989"/>
                </a:moveTo>
                <a:lnTo>
                  <a:pt x="6000" y="2028"/>
                </a:lnTo>
                <a:close/>
                <a:moveTo>
                  <a:pt x="5884" y="1989"/>
                </a:moveTo>
                <a:lnTo>
                  <a:pt x="6000" y="1989"/>
                </a:lnTo>
                <a:close/>
                <a:moveTo>
                  <a:pt x="5884" y="1950"/>
                </a:moveTo>
                <a:lnTo>
                  <a:pt x="5884" y="1989"/>
                </a:lnTo>
                <a:close/>
                <a:moveTo>
                  <a:pt x="5768" y="1950"/>
                </a:moveTo>
                <a:lnTo>
                  <a:pt x="5884" y="1950"/>
                </a:lnTo>
                <a:close/>
                <a:moveTo>
                  <a:pt x="5768" y="1911"/>
                </a:moveTo>
                <a:lnTo>
                  <a:pt x="5768" y="1950"/>
                </a:lnTo>
                <a:close/>
                <a:moveTo>
                  <a:pt x="5729" y="1911"/>
                </a:moveTo>
                <a:lnTo>
                  <a:pt x="5768" y="1911"/>
                </a:lnTo>
                <a:close/>
                <a:moveTo>
                  <a:pt x="5729" y="1872"/>
                </a:moveTo>
                <a:lnTo>
                  <a:pt x="5729" y="1911"/>
                </a:lnTo>
                <a:close/>
                <a:moveTo>
                  <a:pt x="5613" y="1872"/>
                </a:moveTo>
                <a:lnTo>
                  <a:pt x="5729" y="1872"/>
                </a:lnTo>
                <a:close/>
                <a:moveTo>
                  <a:pt x="5613" y="1833"/>
                </a:moveTo>
                <a:lnTo>
                  <a:pt x="5613" y="1872"/>
                </a:lnTo>
                <a:close/>
                <a:moveTo>
                  <a:pt x="5536" y="1833"/>
                </a:moveTo>
                <a:lnTo>
                  <a:pt x="5613" y="1833"/>
                </a:lnTo>
                <a:close/>
                <a:moveTo>
                  <a:pt x="5536" y="1794"/>
                </a:moveTo>
                <a:lnTo>
                  <a:pt x="5536" y="1833"/>
                </a:lnTo>
                <a:close/>
                <a:moveTo>
                  <a:pt x="5458" y="1794"/>
                </a:moveTo>
                <a:lnTo>
                  <a:pt x="5536" y="1794"/>
                </a:lnTo>
                <a:close/>
                <a:moveTo>
                  <a:pt x="5458" y="1755"/>
                </a:moveTo>
                <a:lnTo>
                  <a:pt x="5458" y="1794"/>
                </a:lnTo>
                <a:close/>
                <a:moveTo>
                  <a:pt x="5265" y="1755"/>
                </a:moveTo>
                <a:lnTo>
                  <a:pt x="5458" y="1755"/>
                </a:lnTo>
                <a:close/>
                <a:moveTo>
                  <a:pt x="5265" y="1716"/>
                </a:moveTo>
                <a:lnTo>
                  <a:pt x="5265" y="1755"/>
                </a:lnTo>
                <a:close/>
                <a:moveTo>
                  <a:pt x="5148" y="1716"/>
                </a:moveTo>
                <a:lnTo>
                  <a:pt x="5265" y="1716"/>
                </a:lnTo>
                <a:close/>
                <a:moveTo>
                  <a:pt x="5148" y="1677"/>
                </a:moveTo>
                <a:lnTo>
                  <a:pt x="5148" y="1716"/>
                </a:lnTo>
                <a:close/>
                <a:moveTo>
                  <a:pt x="5071" y="1677"/>
                </a:moveTo>
                <a:lnTo>
                  <a:pt x="5148" y="1677"/>
                </a:lnTo>
                <a:close/>
                <a:moveTo>
                  <a:pt x="5071" y="1638"/>
                </a:moveTo>
                <a:lnTo>
                  <a:pt x="5071" y="1677"/>
                </a:lnTo>
                <a:close/>
                <a:moveTo>
                  <a:pt x="4839" y="1638"/>
                </a:moveTo>
                <a:lnTo>
                  <a:pt x="5071" y="1638"/>
                </a:lnTo>
                <a:close/>
                <a:moveTo>
                  <a:pt x="4839" y="1599"/>
                </a:moveTo>
                <a:lnTo>
                  <a:pt x="4839" y="1638"/>
                </a:lnTo>
                <a:close/>
                <a:moveTo>
                  <a:pt x="4413" y="1599"/>
                </a:moveTo>
                <a:lnTo>
                  <a:pt x="4839" y="1599"/>
                </a:lnTo>
                <a:close/>
                <a:moveTo>
                  <a:pt x="4413" y="1560"/>
                </a:moveTo>
                <a:lnTo>
                  <a:pt x="4413" y="1599"/>
                </a:lnTo>
                <a:close/>
                <a:moveTo>
                  <a:pt x="4413" y="1560"/>
                </a:moveTo>
                <a:lnTo>
                  <a:pt x="4413" y="1560"/>
                </a:lnTo>
                <a:close/>
                <a:moveTo>
                  <a:pt x="4413" y="1521"/>
                </a:moveTo>
                <a:lnTo>
                  <a:pt x="4413" y="1560"/>
                </a:lnTo>
                <a:close/>
                <a:moveTo>
                  <a:pt x="4335" y="1521"/>
                </a:moveTo>
                <a:lnTo>
                  <a:pt x="4413" y="1521"/>
                </a:lnTo>
                <a:close/>
                <a:moveTo>
                  <a:pt x="4335" y="1482"/>
                </a:moveTo>
                <a:lnTo>
                  <a:pt x="4335" y="1521"/>
                </a:lnTo>
                <a:close/>
                <a:moveTo>
                  <a:pt x="4219" y="1482"/>
                </a:moveTo>
                <a:lnTo>
                  <a:pt x="4335" y="1482"/>
                </a:lnTo>
                <a:close/>
                <a:moveTo>
                  <a:pt x="4219" y="1443"/>
                </a:moveTo>
                <a:lnTo>
                  <a:pt x="4219" y="1482"/>
                </a:lnTo>
                <a:close/>
                <a:moveTo>
                  <a:pt x="4142" y="1443"/>
                </a:moveTo>
                <a:lnTo>
                  <a:pt x="4219" y="1443"/>
                </a:lnTo>
                <a:close/>
                <a:moveTo>
                  <a:pt x="4142" y="1404"/>
                </a:moveTo>
                <a:lnTo>
                  <a:pt x="4142" y="1443"/>
                </a:lnTo>
                <a:close/>
                <a:moveTo>
                  <a:pt x="4064" y="1404"/>
                </a:moveTo>
                <a:lnTo>
                  <a:pt x="4142" y="1404"/>
                </a:lnTo>
                <a:close/>
                <a:moveTo>
                  <a:pt x="4064" y="1365"/>
                </a:moveTo>
                <a:lnTo>
                  <a:pt x="4064" y="1404"/>
                </a:lnTo>
                <a:close/>
                <a:moveTo>
                  <a:pt x="3948" y="1365"/>
                </a:moveTo>
                <a:lnTo>
                  <a:pt x="4064" y="1365"/>
                </a:lnTo>
                <a:close/>
                <a:moveTo>
                  <a:pt x="3948" y="1326"/>
                </a:moveTo>
                <a:lnTo>
                  <a:pt x="3948" y="1365"/>
                </a:lnTo>
                <a:close/>
                <a:moveTo>
                  <a:pt x="3793" y="1326"/>
                </a:moveTo>
                <a:lnTo>
                  <a:pt x="3948" y="1326"/>
                </a:lnTo>
                <a:close/>
                <a:moveTo>
                  <a:pt x="3793" y="1287"/>
                </a:moveTo>
                <a:lnTo>
                  <a:pt x="3793" y="1326"/>
                </a:lnTo>
                <a:close/>
                <a:moveTo>
                  <a:pt x="3677" y="1287"/>
                </a:moveTo>
                <a:lnTo>
                  <a:pt x="3793" y="1287"/>
                </a:lnTo>
                <a:close/>
                <a:moveTo>
                  <a:pt x="3677" y="1248"/>
                </a:moveTo>
                <a:lnTo>
                  <a:pt x="3677" y="1287"/>
                </a:lnTo>
                <a:close/>
                <a:moveTo>
                  <a:pt x="3600" y="1248"/>
                </a:moveTo>
                <a:lnTo>
                  <a:pt x="3677" y="1248"/>
                </a:lnTo>
                <a:close/>
                <a:moveTo>
                  <a:pt x="3600" y="1209"/>
                </a:moveTo>
                <a:lnTo>
                  <a:pt x="3600" y="1248"/>
                </a:lnTo>
                <a:close/>
                <a:moveTo>
                  <a:pt x="3445" y="1209"/>
                </a:moveTo>
                <a:lnTo>
                  <a:pt x="3600" y="1209"/>
                </a:lnTo>
                <a:close/>
                <a:moveTo>
                  <a:pt x="3445" y="1170"/>
                </a:moveTo>
                <a:lnTo>
                  <a:pt x="3445" y="1209"/>
                </a:lnTo>
                <a:close/>
                <a:moveTo>
                  <a:pt x="3368" y="1170"/>
                </a:moveTo>
                <a:lnTo>
                  <a:pt x="3445" y="1170"/>
                </a:lnTo>
                <a:close/>
                <a:moveTo>
                  <a:pt x="3368" y="1170"/>
                </a:moveTo>
                <a:lnTo>
                  <a:pt x="3368" y="1170"/>
                </a:lnTo>
                <a:close/>
                <a:moveTo>
                  <a:pt x="3368" y="1170"/>
                </a:moveTo>
                <a:lnTo>
                  <a:pt x="3368" y="1170"/>
                </a:lnTo>
                <a:close/>
                <a:moveTo>
                  <a:pt x="3368" y="1131"/>
                </a:moveTo>
                <a:lnTo>
                  <a:pt x="3368" y="1170"/>
                </a:lnTo>
                <a:close/>
                <a:moveTo>
                  <a:pt x="3290" y="1131"/>
                </a:moveTo>
                <a:lnTo>
                  <a:pt x="3368" y="1131"/>
                </a:lnTo>
                <a:close/>
                <a:moveTo>
                  <a:pt x="3290" y="1092"/>
                </a:moveTo>
                <a:lnTo>
                  <a:pt x="3290" y="1131"/>
                </a:lnTo>
                <a:close/>
                <a:moveTo>
                  <a:pt x="3251" y="1092"/>
                </a:moveTo>
                <a:lnTo>
                  <a:pt x="3290" y="1092"/>
                </a:lnTo>
                <a:close/>
                <a:moveTo>
                  <a:pt x="3251" y="1053"/>
                </a:moveTo>
                <a:lnTo>
                  <a:pt x="3251" y="1092"/>
                </a:lnTo>
                <a:close/>
                <a:moveTo>
                  <a:pt x="3251" y="1053"/>
                </a:moveTo>
                <a:lnTo>
                  <a:pt x="3251" y="1053"/>
                </a:lnTo>
                <a:close/>
                <a:moveTo>
                  <a:pt x="3251" y="1014"/>
                </a:moveTo>
                <a:lnTo>
                  <a:pt x="3251" y="1053"/>
                </a:lnTo>
                <a:close/>
                <a:moveTo>
                  <a:pt x="3213" y="1014"/>
                </a:moveTo>
                <a:lnTo>
                  <a:pt x="3251" y="1014"/>
                </a:lnTo>
                <a:close/>
                <a:moveTo>
                  <a:pt x="3213" y="975"/>
                </a:moveTo>
                <a:lnTo>
                  <a:pt x="3213" y="1014"/>
                </a:lnTo>
                <a:close/>
                <a:moveTo>
                  <a:pt x="3097" y="975"/>
                </a:moveTo>
                <a:lnTo>
                  <a:pt x="3213" y="975"/>
                </a:lnTo>
                <a:close/>
                <a:moveTo>
                  <a:pt x="3097" y="936"/>
                </a:moveTo>
                <a:lnTo>
                  <a:pt x="3097" y="975"/>
                </a:lnTo>
                <a:close/>
                <a:moveTo>
                  <a:pt x="3097" y="936"/>
                </a:moveTo>
                <a:lnTo>
                  <a:pt x="3097" y="936"/>
                </a:lnTo>
                <a:close/>
                <a:moveTo>
                  <a:pt x="3097" y="936"/>
                </a:moveTo>
                <a:lnTo>
                  <a:pt x="3097" y="936"/>
                </a:lnTo>
                <a:close/>
                <a:moveTo>
                  <a:pt x="3019" y="936"/>
                </a:moveTo>
                <a:lnTo>
                  <a:pt x="3097" y="936"/>
                </a:lnTo>
                <a:close/>
                <a:moveTo>
                  <a:pt x="3019" y="858"/>
                </a:moveTo>
                <a:lnTo>
                  <a:pt x="3019" y="936"/>
                </a:lnTo>
                <a:close/>
                <a:moveTo>
                  <a:pt x="2942" y="858"/>
                </a:moveTo>
                <a:lnTo>
                  <a:pt x="3019" y="858"/>
                </a:lnTo>
                <a:close/>
                <a:moveTo>
                  <a:pt x="2942" y="819"/>
                </a:moveTo>
                <a:lnTo>
                  <a:pt x="2942" y="858"/>
                </a:lnTo>
                <a:close/>
                <a:moveTo>
                  <a:pt x="2903" y="819"/>
                </a:moveTo>
                <a:lnTo>
                  <a:pt x="2942" y="819"/>
                </a:lnTo>
                <a:close/>
                <a:moveTo>
                  <a:pt x="2903" y="819"/>
                </a:moveTo>
                <a:lnTo>
                  <a:pt x="2903" y="819"/>
                </a:lnTo>
                <a:close/>
                <a:moveTo>
                  <a:pt x="2903" y="819"/>
                </a:moveTo>
                <a:lnTo>
                  <a:pt x="2903" y="819"/>
                </a:lnTo>
                <a:close/>
                <a:moveTo>
                  <a:pt x="2903" y="780"/>
                </a:moveTo>
                <a:lnTo>
                  <a:pt x="2903" y="819"/>
                </a:lnTo>
                <a:close/>
                <a:moveTo>
                  <a:pt x="2864" y="780"/>
                </a:moveTo>
                <a:lnTo>
                  <a:pt x="2903" y="780"/>
                </a:lnTo>
                <a:close/>
                <a:moveTo>
                  <a:pt x="2864" y="741"/>
                </a:moveTo>
                <a:lnTo>
                  <a:pt x="2864" y="780"/>
                </a:lnTo>
                <a:close/>
                <a:moveTo>
                  <a:pt x="2787" y="741"/>
                </a:moveTo>
                <a:lnTo>
                  <a:pt x="2864" y="741"/>
                </a:lnTo>
                <a:close/>
                <a:moveTo>
                  <a:pt x="2787" y="702"/>
                </a:moveTo>
                <a:lnTo>
                  <a:pt x="2787" y="741"/>
                </a:lnTo>
                <a:close/>
                <a:moveTo>
                  <a:pt x="2709" y="702"/>
                </a:moveTo>
                <a:lnTo>
                  <a:pt x="2787" y="702"/>
                </a:lnTo>
                <a:close/>
                <a:moveTo>
                  <a:pt x="2709" y="702"/>
                </a:moveTo>
                <a:lnTo>
                  <a:pt x="2709" y="702"/>
                </a:lnTo>
                <a:close/>
                <a:moveTo>
                  <a:pt x="2709" y="702"/>
                </a:moveTo>
                <a:lnTo>
                  <a:pt x="2709" y="702"/>
                </a:lnTo>
                <a:close/>
                <a:moveTo>
                  <a:pt x="2709" y="624"/>
                </a:moveTo>
                <a:lnTo>
                  <a:pt x="2709" y="702"/>
                </a:lnTo>
                <a:close/>
                <a:moveTo>
                  <a:pt x="2671" y="624"/>
                </a:moveTo>
                <a:lnTo>
                  <a:pt x="2709" y="624"/>
                </a:lnTo>
                <a:close/>
                <a:moveTo>
                  <a:pt x="2671" y="624"/>
                </a:moveTo>
                <a:lnTo>
                  <a:pt x="2671" y="624"/>
                </a:lnTo>
                <a:close/>
                <a:moveTo>
                  <a:pt x="2632" y="624"/>
                </a:moveTo>
                <a:lnTo>
                  <a:pt x="2671" y="624"/>
                </a:lnTo>
                <a:close/>
                <a:moveTo>
                  <a:pt x="2632" y="585"/>
                </a:moveTo>
                <a:lnTo>
                  <a:pt x="2632" y="624"/>
                </a:lnTo>
                <a:close/>
                <a:moveTo>
                  <a:pt x="2477" y="585"/>
                </a:moveTo>
                <a:lnTo>
                  <a:pt x="2632" y="585"/>
                </a:lnTo>
                <a:close/>
                <a:moveTo>
                  <a:pt x="2477" y="546"/>
                </a:moveTo>
                <a:lnTo>
                  <a:pt x="2477" y="585"/>
                </a:lnTo>
                <a:close/>
                <a:moveTo>
                  <a:pt x="2438" y="546"/>
                </a:moveTo>
                <a:lnTo>
                  <a:pt x="2477" y="546"/>
                </a:lnTo>
                <a:close/>
                <a:moveTo>
                  <a:pt x="2438" y="507"/>
                </a:moveTo>
                <a:lnTo>
                  <a:pt x="2438" y="546"/>
                </a:lnTo>
                <a:close/>
                <a:moveTo>
                  <a:pt x="2284" y="507"/>
                </a:moveTo>
                <a:lnTo>
                  <a:pt x="2438" y="507"/>
                </a:lnTo>
                <a:close/>
                <a:moveTo>
                  <a:pt x="2284" y="507"/>
                </a:moveTo>
                <a:lnTo>
                  <a:pt x="2284" y="507"/>
                </a:lnTo>
                <a:close/>
                <a:moveTo>
                  <a:pt x="2167" y="507"/>
                </a:moveTo>
                <a:lnTo>
                  <a:pt x="2284" y="507"/>
                </a:lnTo>
                <a:close/>
                <a:moveTo>
                  <a:pt x="2167" y="468"/>
                </a:moveTo>
                <a:lnTo>
                  <a:pt x="2167" y="507"/>
                </a:lnTo>
                <a:close/>
                <a:moveTo>
                  <a:pt x="2051" y="468"/>
                </a:moveTo>
                <a:lnTo>
                  <a:pt x="2167" y="468"/>
                </a:lnTo>
                <a:close/>
                <a:moveTo>
                  <a:pt x="2051" y="429"/>
                </a:moveTo>
                <a:lnTo>
                  <a:pt x="2051" y="468"/>
                </a:lnTo>
                <a:close/>
                <a:moveTo>
                  <a:pt x="1780" y="429"/>
                </a:moveTo>
                <a:lnTo>
                  <a:pt x="2051" y="429"/>
                </a:lnTo>
                <a:close/>
                <a:moveTo>
                  <a:pt x="1780" y="429"/>
                </a:moveTo>
                <a:lnTo>
                  <a:pt x="1780" y="429"/>
                </a:lnTo>
                <a:close/>
                <a:moveTo>
                  <a:pt x="1742" y="429"/>
                </a:moveTo>
                <a:lnTo>
                  <a:pt x="1780" y="429"/>
                </a:lnTo>
                <a:close/>
                <a:moveTo>
                  <a:pt x="1742" y="390"/>
                </a:moveTo>
                <a:lnTo>
                  <a:pt x="1742" y="429"/>
                </a:lnTo>
                <a:close/>
                <a:moveTo>
                  <a:pt x="1742" y="390"/>
                </a:moveTo>
                <a:lnTo>
                  <a:pt x="1742" y="390"/>
                </a:lnTo>
                <a:close/>
                <a:moveTo>
                  <a:pt x="1742" y="351"/>
                </a:moveTo>
                <a:lnTo>
                  <a:pt x="1742" y="390"/>
                </a:lnTo>
                <a:close/>
                <a:moveTo>
                  <a:pt x="1664" y="351"/>
                </a:moveTo>
                <a:lnTo>
                  <a:pt x="1742" y="351"/>
                </a:lnTo>
                <a:close/>
                <a:moveTo>
                  <a:pt x="1664" y="312"/>
                </a:moveTo>
                <a:lnTo>
                  <a:pt x="1664" y="351"/>
                </a:lnTo>
                <a:close/>
                <a:moveTo>
                  <a:pt x="1471" y="312"/>
                </a:moveTo>
                <a:lnTo>
                  <a:pt x="1664" y="312"/>
                </a:lnTo>
                <a:close/>
                <a:moveTo>
                  <a:pt x="1471" y="312"/>
                </a:moveTo>
                <a:lnTo>
                  <a:pt x="1471" y="312"/>
                </a:lnTo>
                <a:close/>
                <a:moveTo>
                  <a:pt x="1432" y="312"/>
                </a:moveTo>
                <a:lnTo>
                  <a:pt x="1471" y="312"/>
                </a:lnTo>
                <a:close/>
                <a:moveTo>
                  <a:pt x="1432" y="273"/>
                </a:moveTo>
                <a:lnTo>
                  <a:pt x="1432" y="312"/>
                </a:lnTo>
                <a:close/>
                <a:moveTo>
                  <a:pt x="1432" y="273"/>
                </a:moveTo>
                <a:lnTo>
                  <a:pt x="1432" y="273"/>
                </a:lnTo>
                <a:close/>
                <a:moveTo>
                  <a:pt x="1432" y="234"/>
                </a:moveTo>
                <a:lnTo>
                  <a:pt x="1432" y="273"/>
                </a:lnTo>
                <a:close/>
                <a:moveTo>
                  <a:pt x="774" y="234"/>
                </a:moveTo>
                <a:lnTo>
                  <a:pt x="1432" y="234"/>
                </a:lnTo>
                <a:close/>
                <a:moveTo>
                  <a:pt x="774" y="234"/>
                </a:moveTo>
                <a:lnTo>
                  <a:pt x="774" y="234"/>
                </a:lnTo>
                <a:close/>
                <a:moveTo>
                  <a:pt x="658" y="234"/>
                </a:moveTo>
                <a:lnTo>
                  <a:pt x="774" y="234"/>
                </a:lnTo>
                <a:close/>
                <a:moveTo>
                  <a:pt x="658" y="195"/>
                </a:moveTo>
                <a:lnTo>
                  <a:pt x="658" y="234"/>
                </a:lnTo>
                <a:close/>
                <a:moveTo>
                  <a:pt x="619" y="195"/>
                </a:moveTo>
                <a:lnTo>
                  <a:pt x="658" y="195"/>
                </a:lnTo>
                <a:close/>
                <a:moveTo>
                  <a:pt x="619" y="156"/>
                </a:moveTo>
                <a:lnTo>
                  <a:pt x="619" y="195"/>
                </a:lnTo>
                <a:close/>
                <a:moveTo>
                  <a:pt x="580" y="156"/>
                </a:moveTo>
                <a:lnTo>
                  <a:pt x="619" y="156"/>
                </a:lnTo>
                <a:close/>
                <a:moveTo>
                  <a:pt x="580" y="156"/>
                </a:moveTo>
                <a:lnTo>
                  <a:pt x="580" y="156"/>
                </a:lnTo>
                <a:close/>
                <a:moveTo>
                  <a:pt x="541" y="156"/>
                </a:moveTo>
                <a:lnTo>
                  <a:pt x="580" y="156"/>
                </a:lnTo>
                <a:close/>
                <a:moveTo>
                  <a:pt x="541" y="117"/>
                </a:moveTo>
                <a:lnTo>
                  <a:pt x="541" y="156"/>
                </a:lnTo>
                <a:close/>
                <a:moveTo>
                  <a:pt x="541" y="117"/>
                </a:moveTo>
                <a:lnTo>
                  <a:pt x="541" y="117"/>
                </a:lnTo>
                <a:close/>
                <a:moveTo>
                  <a:pt x="541" y="78"/>
                </a:moveTo>
                <a:lnTo>
                  <a:pt x="541" y="117"/>
                </a:lnTo>
                <a:close/>
                <a:moveTo>
                  <a:pt x="464" y="78"/>
                </a:moveTo>
                <a:lnTo>
                  <a:pt x="541" y="78"/>
                </a:lnTo>
                <a:close/>
                <a:moveTo>
                  <a:pt x="464" y="78"/>
                </a:moveTo>
                <a:lnTo>
                  <a:pt x="464" y="78"/>
                </a:lnTo>
                <a:close/>
                <a:moveTo>
                  <a:pt x="116" y="78"/>
                </a:moveTo>
                <a:lnTo>
                  <a:pt x="464" y="78"/>
                </a:lnTo>
                <a:close/>
                <a:moveTo>
                  <a:pt x="116" y="39"/>
                </a:moveTo>
                <a:lnTo>
                  <a:pt x="116" y="78"/>
                </a:lnTo>
                <a:close/>
                <a:moveTo>
                  <a:pt x="116" y="39"/>
                </a:moveTo>
                <a:lnTo>
                  <a:pt x="116" y="39"/>
                </a:lnTo>
                <a:close/>
                <a:moveTo>
                  <a:pt x="116" y="39"/>
                </a:moveTo>
                <a:lnTo>
                  <a:pt x="116" y="39"/>
                </a:lnTo>
                <a:close/>
                <a:moveTo>
                  <a:pt x="77" y="39"/>
                </a:moveTo>
                <a:lnTo>
                  <a:pt x="116" y="39"/>
                </a:lnTo>
                <a:close/>
                <a:moveTo>
                  <a:pt x="77" y="0"/>
                </a:moveTo>
                <a:lnTo>
                  <a:pt x="77" y="39"/>
                </a:lnTo>
                <a:close/>
                <a:moveTo>
                  <a:pt x="0" y="0"/>
                </a:moveTo>
                <a:lnTo>
                  <a:pt x="77" y="0"/>
                </a:lnTo>
                <a:close/>
              </a:path>
            </a:pathLst>
          </a:custGeom>
          <a:noFill/>
          <a:ln w="28440">
            <a:solidFill>
              <a:srgbClr val="0099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6321425" y="1795463"/>
            <a:ext cx="140904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6CB4EA"/>
              </a:buClr>
              <a:buSzPct val="111000"/>
              <a:buFont typeface="Arial" charset="0"/>
              <a:buNone/>
            </a:pPr>
            <a:r>
              <a:rPr lang="en-GB" altLang="it-IT" sz="2000" b="1" dirty="0" err="1">
                <a:solidFill>
                  <a:srgbClr val="FFFF00"/>
                </a:solidFill>
                <a:latin typeface="Arial" charset="0"/>
              </a:rPr>
              <a:t>Statina</a:t>
            </a:r>
            <a:r>
              <a:rPr lang="en-GB" altLang="it-IT" sz="2000" b="1" dirty="0">
                <a:solidFill>
                  <a:srgbClr val="FFFF00"/>
                </a:solidFill>
                <a:latin typeface="Arial" charset="0"/>
              </a:rPr>
              <a:t> (4S)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5905500" y="3049588"/>
            <a:ext cx="143949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6600"/>
              </a:buClr>
              <a:buSzPct val="111000"/>
              <a:buFont typeface="Arial" charset="0"/>
              <a:buNone/>
            </a:pPr>
            <a:r>
              <a:rPr lang="en-GB" altLang="it-IT" sz="2000" b="1" dirty="0">
                <a:solidFill>
                  <a:srgbClr val="FF0000"/>
                </a:solidFill>
                <a:latin typeface="Arial" charset="0"/>
              </a:rPr>
              <a:t>ICS (ISEEC)</a:t>
            </a:r>
          </a:p>
        </p:txBody>
      </p:sp>
      <p:sp>
        <p:nvSpPr>
          <p:cNvPr id="315416" name="Line 24"/>
          <p:cNvSpPr>
            <a:spLocks noChangeShapeType="1"/>
          </p:cNvSpPr>
          <p:nvPr/>
        </p:nvSpPr>
        <p:spPr bwMode="auto">
          <a:xfrm>
            <a:off x="6651625" y="2528888"/>
            <a:ext cx="1588" cy="415925"/>
          </a:xfrm>
          <a:prstGeom prst="line">
            <a:avLst/>
          </a:prstGeom>
          <a:noFill/>
          <a:ln w="28440">
            <a:solidFill>
              <a:srgbClr val="FFFF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17" name="Line 25"/>
          <p:cNvSpPr>
            <a:spLocks noChangeShapeType="1"/>
          </p:cNvSpPr>
          <p:nvPr/>
        </p:nvSpPr>
        <p:spPr bwMode="auto">
          <a:xfrm>
            <a:off x="6650038" y="2238375"/>
            <a:ext cx="1587" cy="309563"/>
          </a:xfrm>
          <a:prstGeom prst="line">
            <a:avLst/>
          </a:prstGeom>
          <a:noFill/>
          <a:ln w="6480">
            <a:solidFill>
              <a:srgbClr val="FFFF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15418" name="Group 26"/>
          <p:cNvGrpSpPr>
            <a:grpSpLocks/>
          </p:cNvGrpSpPr>
          <p:nvPr/>
        </p:nvGrpSpPr>
        <p:grpSpPr bwMode="auto">
          <a:xfrm>
            <a:off x="2398713" y="5613400"/>
            <a:ext cx="5338762" cy="141288"/>
            <a:chOff x="1511" y="3536"/>
            <a:chExt cx="3363" cy="89"/>
          </a:xfrm>
        </p:grpSpPr>
        <p:sp>
          <p:nvSpPr>
            <p:cNvPr id="315419" name="Line 27"/>
            <p:cNvSpPr>
              <a:spLocks noChangeShapeType="1"/>
            </p:cNvSpPr>
            <p:nvPr/>
          </p:nvSpPr>
          <p:spPr bwMode="auto">
            <a:xfrm>
              <a:off x="1511" y="3536"/>
              <a:ext cx="1" cy="73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420" name="Line 28"/>
            <p:cNvSpPr>
              <a:spLocks noChangeShapeType="1"/>
            </p:cNvSpPr>
            <p:nvPr/>
          </p:nvSpPr>
          <p:spPr bwMode="auto">
            <a:xfrm>
              <a:off x="2353" y="3548"/>
              <a:ext cx="1" cy="7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421" name="Line 29"/>
            <p:cNvSpPr>
              <a:spLocks noChangeShapeType="1"/>
            </p:cNvSpPr>
            <p:nvPr/>
          </p:nvSpPr>
          <p:spPr bwMode="auto">
            <a:xfrm>
              <a:off x="3196" y="3552"/>
              <a:ext cx="1" cy="7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422" name="Line 30"/>
            <p:cNvSpPr>
              <a:spLocks noChangeShapeType="1"/>
            </p:cNvSpPr>
            <p:nvPr/>
          </p:nvSpPr>
          <p:spPr bwMode="auto">
            <a:xfrm>
              <a:off x="4030" y="3548"/>
              <a:ext cx="1" cy="7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423" name="Line 31"/>
            <p:cNvSpPr>
              <a:spLocks noChangeShapeType="1"/>
            </p:cNvSpPr>
            <p:nvPr/>
          </p:nvSpPr>
          <p:spPr bwMode="auto">
            <a:xfrm>
              <a:off x="4875" y="3550"/>
              <a:ext cx="1" cy="7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5424" name="Line 32"/>
          <p:cNvSpPr>
            <a:spLocks noChangeShapeType="1"/>
          </p:cNvSpPr>
          <p:nvPr/>
        </p:nvSpPr>
        <p:spPr bwMode="auto">
          <a:xfrm flipH="1">
            <a:off x="2238375" y="2460625"/>
            <a:ext cx="179388" cy="1588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25" name="Line 33"/>
          <p:cNvSpPr>
            <a:spLocks noChangeShapeType="1"/>
          </p:cNvSpPr>
          <p:nvPr/>
        </p:nvSpPr>
        <p:spPr bwMode="auto">
          <a:xfrm flipH="1">
            <a:off x="2238375" y="3527425"/>
            <a:ext cx="179388" cy="1588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26" name="Line 34"/>
          <p:cNvSpPr>
            <a:spLocks noChangeShapeType="1"/>
          </p:cNvSpPr>
          <p:nvPr/>
        </p:nvSpPr>
        <p:spPr bwMode="auto">
          <a:xfrm flipH="1">
            <a:off x="2238375" y="4584700"/>
            <a:ext cx="179388" cy="1588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27" name="Line 35"/>
          <p:cNvSpPr>
            <a:spLocks noChangeShapeType="1"/>
          </p:cNvSpPr>
          <p:nvPr/>
        </p:nvSpPr>
        <p:spPr bwMode="auto">
          <a:xfrm flipH="1">
            <a:off x="2247900" y="5645150"/>
            <a:ext cx="179388" cy="1588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 flipH="1">
            <a:off x="2247900" y="1408113"/>
            <a:ext cx="179388" cy="1587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4903788" y="4621213"/>
            <a:ext cx="16097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11000"/>
              <a:buFont typeface="Arial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ICS (ISEEC)</a:t>
            </a:r>
          </a:p>
        </p:txBody>
      </p:sp>
      <p:sp>
        <p:nvSpPr>
          <p:cNvPr id="315430" name="Line 38"/>
          <p:cNvSpPr>
            <a:spLocks noChangeShapeType="1"/>
          </p:cNvSpPr>
          <p:nvPr/>
        </p:nvSpPr>
        <p:spPr bwMode="auto">
          <a:xfrm>
            <a:off x="3883025" y="4870450"/>
            <a:ext cx="1014413" cy="1588"/>
          </a:xfrm>
          <a:prstGeom prst="line">
            <a:avLst/>
          </a:prstGeom>
          <a:noFill/>
          <a:ln w="2556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31" name="Line 39"/>
          <p:cNvSpPr>
            <a:spLocks noChangeShapeType="1"/>
          </p:cNvSpPr>
          <p:nvPr/>
        </p:nvSpPr>
        <p:spPr bwMode="auto">
          <a:xfrm>
            <a:off x="3898900" y="5207000"/>
            <a:ext cx="933450" cy="1588"/>
          </a:xfrm>
          <a:prstGeom prst="line">
            <a:avLst/>
          </a:prstGeom>
          <a:noFill/>
          <a:ln w="38160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4929188" y="5000625"/>
            <a:ext cx="22367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Placebo (ISEEC)</a:t>
            </a:r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4892675" y="3897313"/>
            <a:ext cx="229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buClr>
                <a:srgbClr val="FFFFFF"/>
              </a:buClr>
              <a:buSzPct val="111000"/>
              <a:buFont typeface="Arial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Simvastatina (4S)</a:t>
            </a:r>
          </a:p>
        </p:txBody>
      </p:sp>
      <p:sp>
        <p:nvSpPr>
          <p:cNvPr id="315434" name="Line 42"/>
          <p:cNvSpPr>
            <a:spLocks noChangeShapeType="1"/>
          </p:cNvSpPr>
          <p:nvPr/>
        </p:nvSpPr>
        <p:spPr bwMode="auto">
          <a:xfrm>
            <a:off x="3889375" y="4146550"/>
            <a:ext cx="1014413" cy="1588"/>
          </a:xfrm>
          <a:prstGeom prst="line">
            <a:avLst/>
          </a:prstGeom>
          <a:noFill/>
          <a:ln w="255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5435" name="Text Box 43"/>
          <p:cNvSpPr txBox="1">
            <a:spLocks noChangeArrowheads="1"/>
          </p:cNvSpPr>
          <p:nvPr/>
        </p:nvSpPr>
        <p:spPr bwMode="auto">
          <a:xfrm>
            <a:off x="4932363" y="4278313"/>
            <a:ext cx="20796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80" tIns="40320" rIns="80280" bIns="4032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Times New Roman" pitchFamily="18" charset="0"/>
              <a:buNone/>
            </a:pPr>
            <a:r>
              <a:rPr lang="en-GB" altLang="it-IT" sz="2000" b="1">
                <a:solidFill>
                  <a:srgbClr val="FFFFFF"/>
                </a:solidFill>
                <a:latin typeface="Arial" charset="0"/>
              </a:rPr>
              <a:t>Placebo (4S)</a:t>
            </a:r>
          </a:p>
        </p:txBody>
      </p:sp>
      <p:sp>
        <p:nvSpPr>
          <p:cNvPr id="315436" name="Line 44"/>
          <p:cNvSpPr>
            <a:spLocks noChangeShapeType="1"/>
          </p:cNvSpPr>
          <p:nvPr/>
        </p:nvSpPr>
        <p:spPr bwMode="auto">
          <a:xfrm>
            <a:off x="3889375" y="4467225"/>
            <a:ext cx="1000125" cy="1588"/>
          </a:xfrm>
          <a:prstGeom prst="line">
            <a:avLst/>
          </a:prstGeom>
          <a:noFill/>
          <a:ln w="3816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9458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4532"/>
          <a:stretch/>
        </p:blipFill>
        <p:spPr>
          <a:xfrm>
            <a:off x="1451131" y="332656"/>
            <a:ext cx="6311587" cy="1830790"/>
          </a:xfrm>
          <a:noFill/>
          <a:ln/>
        </p:spPr>
      </p:pic>
      <p:pic>
        <p:nvPicPr>
          <p:cNvPr id="3276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5877272"/>
            <a:ext cx="7559675" cy="592137"/>
          </a:xfrm>
          <a:noFill/>
          <a:ln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03463"/>
            <a:ext cx="700405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5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425" y="179388"/>
            <a:ext cx="4900613" cy="801687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484784"/>
            <a:ext cx="5406204" cy="1224136"/>
          </a:xfrm>
          <a:noFill/>
          <a:ln/>
        </p:spPr>
      </p:pic>
      <p:pic>
        <p:nvPicPr>
          <p:cNvPr id="3307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7740" y="3775074"/>
            <a:ext cx="3448523" cy="253424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28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144000" cy="1054100"/>
          </a:xfrm>
        </p:spPr>
        <p:txBody>
          <a:bodyPr lIns="91429" tIns="45714" rIns="91429" bIns="45714"/>
          <a:lstStyle/>
          <a:p>
            <a:pPr eaLnBrk="1" hangingPunct="1"/>
            <a:r>
              <a:rPr lang="en-GB" altLang="it-IT" sz="3200" b="1" dirty="0" smtClean="0">
                <a:solidFill>
                  <a:srgbClr val="FFFF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Cause of death on treatment</a:t>
            </a:r>
            <a:endParaRPr lang="en-US" altLang="it-IT" sz="3200" b="1" dirty="0" smtClean="0">
              <a:solidFill>
                <a:srgbClr val="FFFF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65338" y="3529013"/>
            <a:ext cx="569912" cy="2025650"/>
          </a:xfrm>
          <a:prstGeom prst="rect">
            <a:avLst/>
          </a:prstGeom>
          <a:solidFill>
            <a:srgbClr val="CD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52825" y="3502025"/>
            <a:ext cx="571500" cy="2052638"/>
          </a:xfrm>
          <a:prstGeom prst="rect">
            <a:avLst/>
          </a:prstGeom>
          <a:solidFill>
            <a:srgbClr val="CD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038725" y="4071938"/>
            <a:ext cx="569913" cy="1482725"/>
          </a:xfrm>
          <a:prstGeom prst="rect">
            <a:avLst/>
          </a:prstGeom>
          <a:solidFill>
            <a:srgbClr val="CD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542088" y="5184775"/>
            <a:ext cx="571500" cy="369888"/>
          </a:xfrm>
          <a:prstGeom prst="rect">
            <a:avLst/>
          </a:prstGeom>
          <a:solidFill>
            <a:srgbClr val="CD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029575" y="4984750"/>
            <a:ext cx="571500" cy="569913"/>
          </a:xfrm>
          <a:prstGeom prst="rect">
            <a:avLst/>
          </a:prstGeom>
          <a:solidFill>
            <a:srgbClr val="CD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1293813" y="1939925"/>
            <a:ext cx="1587" cy="36147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1190625" y="5554663"/>
            <a:ext cx="103188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1190625" y="5038725"/>
            <a:ext cx="10318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1190625" y="4522788"/>
            <a:ext cx="103188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190625" y="4005263"/>
            <a:ext cx="103188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1190625" y="3489325"/>
            <a:ext cx="10318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>
            <a:off x="1190625" y="2971800"/>
            <a:ext cx="10318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190625" y="2457450"/>
            <a:ext cx="10318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1190625" y="1939925"/>
            <a:ext cx="103188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1293813" y="5554663"/>
            <a:ext cx="7451725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 flipV="1">
            <a:off x="1293813" y="5554663"/>
            <a:ext cx="1587" cy="106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2781300" y="5554663"/>
            <a:ext cx="3175" cy="106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V="1">
            <a:off x="4270375" y="5554663"/>
            <a:ext cx="1588" cy="106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0563" y="5554663"/>
            <a:ext cx="1587" cy="106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 flipV="1">
            <a:off x="7258050" y="5554663"/>
            <a:ext cx="3175" cy="106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 flipV="1">
            <a:off x="8745538" y="5554663"/>
            <a:ext cx="1587" cy="1063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30744" name="Rectangle 32"/>
          <p:cNvSpPr>
            <a:spLocks noChangeArrowheads="1"/>
          </p:cNvSpPr>
          <p:nvPr/>
        </p:nvSpPr>
        <p:spPr bwMode="auto">
          <a:xfrm>
            <a:off x="1697038" y="5684838"/>
            <a:ext cx="830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Cardio-</a:t>
            </a:r>
            <a:br>
              <a:rPr lang="en-US" altLang="it-IT" sz="1900" b="1">
                <a:solidFill>
                  <a:schemeClr val="bg1"/>
                </a:solidFill>
              </a:rPr>
            </a:br>
            <a:r>
              <a:rPr lang="en-US" altLang="it-IT" sz="1900" b="1">
                <a:solidFill>
                  <a:schemeClr val="bg1"/>
                </a:solidFill>
              </a:rPr>
              <a:t>vascular</a:t>
            </a:r>
          </a:p>
        </p:txBody>
      </p:sp>
      <p:sp>
        <p:nvSpPr>
          <p:cNvPr id="30745" name="Rectangle 33"/>
          <p:cNvSpPr>
            <a:spLocks noChangeArrowheads="1"/>
          </p:cNvSpPr>
          <p:nvPr/>
        </p:nvSpPr>
        <p:spPr bwMode="auto">
          <a:xfrm>
            <a:off x="3052763" y="5684838"/>
            <a:ext cx="1104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Pulmonary</a:t>
            </a:r>
          </a:p>
        </p:txBody>
      </p:sp>
      <p:sp>
        <p:nvSpPr>
          <p:cNvPr id="30746" name="Rectangle 34"/>
          <p:cNvSpPr>
            <a:spLocks noChangeArrowheads="1"/>
          </p:cNvSpPr>
          <p:nvPr/>
        </p:nvSpPr>
        <p:spPr bwMode="auto">
          <a:xfrm>
            <a:off x="4768850" y="5684838"/>
            <a:ext cx="692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Cancer</a:t>
            </a:r>
          </a:p>
        </p:txBody>
      </p:sp>
      <p:sp>
        <p:nvSpPr>
          <p:cNvPr id="30747" name="Rectangle 35"/>
          <p:cNvSpPr>
            <a:spLocks noChangeArrowheads="1"/>
          </p:cNvSpPr>
          <p:nvPr/>
        </p:nvSpPr>
        <p:spPr bwMode="auto">
          <a:xfrm>
            <a:off x="6254750" y="5684838"/>
            <a:ext cx="5921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0748" name="Rectangle 36"/>
          <p:cNvSpPr>
            <a:spLocks noChangeArrowheads="1"/>
          </p:cNvSpPr>
          <p:nvPr/>
        </p:nvSpPr>
        <p:spPr bwMode="auto">
          <a:xfrm>
            <a:off x="7569200" y="5684838"/>
            <a:ext cx="9826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30749" name="Rectangle 37"/>
          <p:cNvSpPr>
            <a:spLocks noChangeArrowheads="1"/>
          </p:cNvSpPr>
          <p:nvPr/>
        </p:nvSpPr>
        <p:spPr bwMode="auto">
          <a:xfrm>
            <a:off x="873125" y="1347788"/>
            <a:ext cx="1092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rgbClr val="FFFF00"/>
                </a:solidFill>
              </a:rPr>
              <a:t>Deaths (%)</a:t>
            </a:r>
          </a:p>
        </p:txBody>
      </p:sp>
      <p:sp>
        <p:nvSpPr>
          <p:cNvPr id="30750" name="Rectangle 38"/>
          <p:cNvSpPr>
            <a:spLocks noChangeArrowheads="1"/>
          </p:cNvSpPr>
          <p:nvPr/>
        </p:nvSpPr>
        <p:spPr bwMode="auto">
          <a:xfrm>
            <a:off x="3708400" y="1989138"/>
            <a:ext cx="190500" cy="188912"/>
          </a:xfrm>
          <a:prstGeom prst="rect">
            <a:avLst/>
          </a:prstGeom>
          <a:solidFill>
            <a:srgbClr val="FFFF00"/>
          </a:solidFill>
          <a:ln w="11113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1" name="Rectangle 39"/>
          <p:cNvSpPr>
            <a:spLocks noChangeArrowheads="1"/>
          </p:cNvSpPr>
          <p:nvPr/>
        </p:nvSpPr>
        <p:spPr bwMode="auto">
          <a:xfrm>
            <a:off x="4160838" y="1893888"/>
            <a:ext cx="7985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Placebo</a:t>
            </a:r>
          </a:p>
        </p:txBody>
      </p:sp>
      <p:sp>
        <p:nvSpPr>
          <p:cNvPr id="30752" name="Rectangle 40"/>
          <p:cNvSpPr>
            <a:spLocks noChangeArrowheads="1"/>
          </p:cNvSpPr>
          <p:nvPr/>
        </p:nvSpPr>
        <p:spPr bwMode="auto">
          <a:xfrm>
            <a:off x="5326063" y="1974850"/>
            <a:ext cx="188912" cy="188913"/>
          </a:xfrm>
          <a:prstGeom prst="rect">
            <a:avLst/>
          </a:prstGeom>
          <a:solidFill>
            <a:srgbClr val="CD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3" name="Rectangle 41"/>
          <p:cNvSpPr>
            <a:spLocks noChangeArrowheads="1"/>
          </p:cNvSpPr>
          <p:nvPr/>
        </p:nvSpPr>
        <p:spPr bwMode="auto">
          <a:xfrm>
            <a:off x="5873750" y="1893888"/>
            <a:ext cx="3540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chemeClr val="bg1"/>
                </a:solidFill>
              </a:rPr>
              <a:t>SFC</a:t>
            </a:r>
          </a:p>
        </p:txBody>
      </p:sp>
      <p:sp>
        <p:nvSpPr>
          <p:cNvPr id="30754" name="Rectangle 42"/>
          <p:cNvSpPr>
            <a:spLocks noChangeArrowheads="1"/>
          </p:cNvSpPr>
          <p:nvPr/>
        </p:nvSpPr>
        <p:spPr bwMode="auto">
          <a:xfrm>
            <a:off x="1498600" y="2997200"/>
            <a:ext cx="571500" cy="2557463"/>
          </a:xfrm>
          <a:prstGeom prst="rect">
            <a:avLst/>
          </a:prstGeom>
          <a:solidFill>
            <a:srgbClr val="FFFF00"/>
          </a:solidFill>
          <a:ln w="11176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5" name="Rectangle 43"/>
          <p:cNvSpPr>
            <a:spLocks noChangeArrowheads="1"/>
          </p:cNvSpPr>
          <p:nvPr/>
        </p:nvSpPr>
        <p:spPr bwMode="auto">
          <a:xfrm>
            <a:off x="2987675" y="3051175"/>
            <a:ext cx="569913" cy="2503488"/>
          </a:xfrm>
          <a:prstGeom prst="rect">
            <a:avLst/>
          </a:prstGeom>
          <a:solidFill>
            <a:srgbClr val="FFFF00"/>
          </a:solidFill>
          <a:ln w="11113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6" name="Rectangle 44"/>
          <p:cNvSpPr>
            <a:spLocks noChangeArrowheads="1"/>
          </p:cNvSpPr>
          <p:nvPr/>
        </p:nvSpPr>
        <p:spPr bwMode="auto">
          <a:xfrm>
            <a:off x="4473575" y="4032250"/>
            <a:ext cx="571500" cy="1522413"/>
          </a:xfrm>
          <a:prstGeom prst="rect">
            <a:avLst/>
          </a:prstGeom>
          <a:solidFill>
            <a:srgbClr val="FFFF00"/>
          </a:solidFill>
          <a:ln w="11113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7" name="Rectangle 45"/>
          <p:cNvSpPr>
            <a:spLocks noChangeArrowheads="1"/>
          </p:cNvSpPr>
          <p:nvPr/>
        </p:nvSpPr>
        <p:spPr bwMode="auto">
          <a:xfrm>
            <a:off x="5973763" y="4773613"/>
            <a:ext cx="571500" cy="781050"/>
          </a:xfrm>
          <a:prstGeom prst="rect">
            <a:avLst/>
          </a:prstGeom>
          <a:solidFill>
            <a:srgbClr val="FFFF00"/>
          </a:solidFill>
          <a:ln w="11113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8" name="Rectangle 46"/>
          <p:cNvSpPr>
            <a:spLocks noChangeArrowheads="1"/>
          </p:cNvSpPr>
          <p:nvPr/>
        </p:nvSpPr>
        <p:spPr bwMode="auto">
          <a:xfrm>
            <a:off x="7464425" y="4946650"/>
            <a:ext cx="571500" cy="608013"/>
          </a:xfrm>
          <a:prstGeom prst="rect">
            <a:avLst/>
          </a:prstGeom>
          <a:solidFill>
            <a:srgbClr val="FFFF00"/>
          </a:solidFill>
          <a:ln w="11113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</p:txBody>
      </p:sp>
      <p:sp>
        <p:nvSpPr>
          <p:cNvPr id="30759" name="Text Box 47"/>
          <p:cNvSpPr txBox="1">
            <a:spLocks noChangeArrowheads="1"/>
          </p:cNvSpPr>
          <p:nvPr/>
        </p:nvSpPr>
        <p:spPr bwMode="auto">
          <a:xfrm>
            <a:off x="3132138" y="6324600"/>
            <a:ext cx="6011862" cy="3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>
            <a:spAutoFit/>
          </a:bodyPr>
          <a:lstStyle>
            <a:lvl1pPr marL="484188" indent="-4841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Calverley </a:t>
            </a:r>
            <a:r>
              <a:rPr lang="en-GB" altLang="it-IT" sz="1600" i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et al.</a:t>
            </a:r>
            <a:r>
              <a:rPr lang="en-GB" altLang="it-IT" sz="16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NEJM 2007</a:t>
            </a:r>
          </a:p>
        </p:txBody>
      </p:sp>
      <p:sp>
        <p:nvSpPr>
          <p:cNvPr id="40" name="Connettore 1 39"/>
          <p:cNvSpPr/>
          <p:nvPr/>
        </p:nvSpPr>
        <p:spPr>
          <a:xfrm>
            <a:off x="324000" y="1124744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683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381000" y="182563"/>
            <a:ext cx="83058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Conclusions</a:t>
            </a:r>
            <a:r>
              <a:rPr lang="it-IT" altLang="it-IT" sz="3200" dirty="0" smtClean="0">
                <a:solidFill>
                  <a:srgbClr val="FFFF00"/>
                </a:solidFill>
              </a:rPr>
              <a:t>:</a:t>
            </a:r>
            <a:endParaRPr lang="it-IT" altLang="it-IT" sz="3200" dirty="0">
              <a:solidFill>
                <a:srgbClr val="FFFF00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0075" y="1071563"/>
            <a:ext cx="84010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charset="0"/>
              </a:rPr>
              <a:t>COPD </a:t>
            </a:r>
            <a:r>
              <a:rPr lang="it-IT" altLang="it-IT" dirty="0" err="1">
                <a:latin typeface="Arial" charset="0"/>
              </a:rPr>
              <a:t>is</a:t>
            </a:r>
            <a:r>
              <a:rPr lang="it-IT" altLang="it-IT" dirty="0">
                <a:latin typeface="Arial" charset="0"/>
              </a:rPr>
              <a:t> a </a:t>
            </a:r>
            <a:r>
              <a:rPr lang="it-IT" altLang="it-IT" dirty="0" err="1">
                <a:latin typeface="Arial" charset="0"/>
              </a:rPr>
              <a:t>multicomponent</a:t>
            </a:r>
            <a:r>
              <a:rPr lang="it-IT" altLang="it-IT" dirty="0">
                <a:latin typeface="Arial" charset="0"/>
              </a:rPr>
              <a:t> </a:t>
            </a:r>
            <a:r>
              <a:rPr lang="it-IT" altLang="it-IT" dirty="0" err="1">
                <a:latin typeface="Arial" charset="0"/>
              </a:rPr>
              <a:t>disease</a:t>
            </a:r>
            <a:r>
              <a:rPr lang="it-IT" altLang="it-IT" dirty="0">
                <a:latin typeface="Arial" charset="0"/>
              </a:rPr>
              <a:t> with </a:t>
            </a:r>
            <a:r>
              <a:rPr lang="it-IT" altLang="it-IT" dirty="0" err="1">
                <a:latin typeface="Arial" charset="0"/>
              </a:rPr>
              <a:t>serious</a:t>
            </a:r>
            <a:r>
              <a:rPr lang="it-IT" altLang="it-IT" dirty="0">
                <a:latin typeface="Arial" charset="0"/>
              </a:rPr>
              <a:t> </a:t>
            </a:r>
            <a:r>
              <a:rPr lang="it-IT" altLang="it-IT" dirty="0" err="1">
                <a:latin typeface="Arial" charset="0"/>
              </a:rPr>
              <a:t>comorbidities</a:t>
            </a:r>
            <a:r>
              <a:rPr lang="it-IT" altLang="it-IT" dirty="0">
                <a:latin typeface="Arial" charset="0"/>
              </a:rPr>
              <a:t>, </a:t>
            </a:r>
            <a:r>
              <a:rPr lang="it-IT" altLang="it-IT" dirty="0" err="1">
                <a:latin typeface="Arial" charset="0"/>
              </a:rPr>
              <a:t>including</a:t>
            </a:r>
            <a:r>
              <a:rPr lang="it-IT" altLang="it-IT" dirty="0">
                <a:latin typeface="Arial" charset="0"/>
              </a:rPr>
              <a:t> CVD 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00075" y="2371725"/>
            <a:ext cx="84010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>
                <a:latin typeface="Arial" charset="0"/>
              </a:rPr>
              <a:t>COPD and CVD are strictly related. COPD is a risk factor for a broad spectrum of CVD (arrhytmias, ischaemic herat disease, heart failure)</a:t>
            </a:r>
          </a:p>
        </p:txBody>
      </p:sp>
      <p:sp>
        <p:nvSpPr>
          <p:cNvPr id="78854" name="Text Box 3"/>
          <p:cNvSpPr txBox="1">
            <a:spLocks noChangeArrowheads="1"/>
          </p:cNvSpPr>
          <p:nvPr/>
        </p:nvSpPr>
        <p:spPr bwMode="auto">
          <a:xfrm>
            <a:off x="600075" y="3922713"/>
            <a:ext cx="84010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>
                <a:latin typeface="Arial" charset="0"/>
              </a:rPr>
              <a:t>CVD  should be investigated, monitored and treated with  particular care in COPD patients</a:t>
            </a:r>
          </a:p>
        </p:txBody>
      </p:sp>
      <p:sp>
        <p:nvSpPr>
          <p:cNvPr id="78855" name="Text Box 3"/>
          <p:cNvSpPr txBox="1">
            <a:spLocks noChangeArrowheads="1"/>
          </p:cNvSpPr>
          <p:nvPr/>
        </p:nvSpPr>
        <p:spPr bwMode="auto">
          <a:xfrm>
            <a:off x="600075" y="5143500"/>
            <a:ext cx="84010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>
                <a:latin typeface="Arial" charset="0"/>
              </a:rPr>
              <a:t>The combination of both pulmonary and cardiac therapies appears to be additive with regard to morbidity and mortality</a:t>
            </a:r>
          </a:p>
        </p:txBody>
      </p:sp>
      <p:sp>
        <p:nvSpPr>
          <p:cNvPr id="78856" name="Text Box 3"/>
          <p:cNvSpPr txBox="1">
            <a:spLocks noChangeArrowheads="1"/>
          </p:cNvSpPr>
          <p:nvPr/>
        </p:nvSpPr>
        <p:spPr bwMode="auto">
          <a:xfrm>
            <a:off x="714375" y="3933825"/>
            <a:ext cx="1000125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COPD</a:t>
            </a:r>
          </a:p>
        </p:txBody>
      </p:sp>
      <p:sp>
        <p:nvSpPr>
          <p:cNvPr id="78857" name="Text Box 3"/>
          <p:cNvSpPr txBox="1">
            <a:spLocks noChangeArrowheads="1"/>
          </p:cNvSpPr>
          <p:nvPr/>
        </p:nvSpPr>
        <p:spPr bwMode="auto">
          <a:xfrm>
            <a:off x="3067050" y="4291013"/>
            <a:ext cx="8572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CVD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263" y="1071563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438" y="235743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438" y="38242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1438" y="4324350"/>
            <a:ext cx="431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1438" y="5181600"/>
            <a:ext cx="431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CC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6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 autoUpdateAnimBg="0"/>
      <p:bldP spid="78853" grpId="0" animBg="1" autoUpdateAnimBg="0"/>
      <p:bldP spid="78854" grpId="0" animBg="1" autoUpdateAnimBg="0"/>
      <p:bldP spid="78855" grpId="0" animBg="1" autoUpdateAnimBg="0"/>
      <p:bldP spid="78856" grpId="0" animBg="1" autoUpdateAnimBg="0"/>
      <p:bldP spid="78857" grpId="0" animBg="1" autoUpdateAnimBg="0"/>
      <p:bldP spid="10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0" name="Connettore 1 9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59832" y="476672"/>
            <a:ext cx="2338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conclusioni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4000" y="2348880"/>
            <a:ext cx="84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6) La riacutizzazione di BPCO non è un banale peggioramento dei sintomi, incide pesantemente su: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Ospedalizzazione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Decadimento della funzionalità  respiratoria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Mortalità</a:t>
            </a:r>
          </a:p>
          <a:p>
            <a:pPr marL="342900" indent="-342900">
              <a:buFontTx/>
              <a:buChar char="-"/>
            </a:pP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Sarebbe pertanto più corretto parlare di:</a:t>
            </a:r>
          </a:p>
          <a:p>
            <a:endParaRPr lang="it-IT" sz="2400" dirty="0"/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Lung attack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2555776" y="1412776"/>
            <a:ext cx="4032448" cy="5040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 state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ccia circolare a destra 2"/>
          <p:cNvSpPr/>
          <p:nvPr/>
        </p:nvSpPr>
        <p:spPr>
          <a:xfrm>
            <a:off x="1259632" y="1664804"/>
            <a:ext cx="936104" cy="4068452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Freccia circolare a sinistra 3"/>
          <p:cNvSpPr/>
          <p:nvPr/>
        </p:nvSpPr>
        <p:spPr>
          <a:xfrm>
            <a:off x="6948264" y="1664804"/>
            <a:ext cx="1080120" cy="40684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-681065" y="3542918"/>
            <a:ext cx="335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exacerbation susceptibility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7144833" y="3166191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Persistent inflammation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Slower recovery</a:t>
            </a:r>
          </a:p>
          <a:p>
            <a:endParaRPr lang="en-US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2060848"/>
            <a:ext cx="57269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Greater inflammation (raised CRP, fibrinogen, IL-6)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Heightened susceptibility to viral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Greater bacterial </a:t>
            </a:r>
            <a:r>
              <a:rPr lang="en-US" dirty="0" err="1" smtClean="0">
                <a:solidFill>
                  <a:schemeClr val="bg1"/>
                </a:solidFill>
              </a:rPr>
              <a:t>colonisation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Faster FEV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and functional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Poorer healthcare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More severe depression and poorer 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Worsened comorbidity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Increased cardiovascular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Increased hospitalization and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INCREASED EXACERBATION SUSCEPTIBILITY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losione 1 7"/>
          <p:cNvSpPr/>
          <p:nvPr/>
        </p:nvSpPr>
        <p:spPr>
          <a:xfrm rot="20642850">
            <a:off x="1745561" y="1535432"/>
            <a:ext cx="661061" cy="51604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6505598"/>
            <a:ext cx="3203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Wedzicha</a:t>
            </a:r>
            <a:r>
              <a:rPr lang="it-IT" sz="1400" dirty="0">
                <a:solidFill>
                  <a:schemeClr val="bg1"/>
                </a:solidFill>
              </a:rPr>
              <a:t> et al. BMC Medicine </a:t>
            </a:r>
            <a:r>
              <a:rPr lang="it-IT" sz="1400" dirty="0" smtClean="0">
                <a:solidFill>
                  <a:schemeClr val="bg1"/>
                </a:solidFill>
              </a:rPr>
              <a:t>2013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Esplosione 1 9"/>
          <p:cNvSpPr/>
          <p:nvPr/>
        </p:nvSpPr>
        <p:spPr>
          <a:xfrm>
            <a:off x="2339752" y="5157192"/>
            <a:ext cx="4608512" cy="165618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Exacerbations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/>
          <a:stretch/>
        </p:blipFill>
        <p:spPr bwMode="auto">
          <a:xfrm>
            <a:off x="7488324" y="863274"/>
            <a:ext cx="16556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67544" y="17992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</a:rPr>
              <a:t>The frequent </a:t>
            </a:r>
            <a:r>
              <a:rPr lang="en-US" sz="3200" b="1" dirty="0" err="1">
                <a:solidFill>
                  <a:srgbClr val="FFFF00"/>
                </a:solidFill>
              </a:rPr>
              <a:t>exacerbator</a:t>
            </a:r>
            <a:r>
              <a:rPr lang="en-US" sz="3200" b="1" dirty="0">
                <a:solidFill>
                  <a:srgbClr val="FFFF00"/>
                </a:solidFill>
              </a:rPr>
              <a:t> phenotype</a:t>
            </a:r>
          </a:p>
        </p:txBody>
      </p:sp>
    </p:spTree>
    <p:extLst>
      <p:ext uri="{BB962C8B-B14F-4D97-AF65-F5344CB8AC3E}">
        <p14:creationId xmlns:p14="http://schemas.microsoft.com/office/powerpoint/2010/main" val="32094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620688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Grazie per l’attenzione</a:t>
            </a:r>
            <a:endParaRPr lang="it-IT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95355"/>
            <a:ext cx="8419452" cy="363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2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952500"/>
            <a:ext cx="66960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796136" y="6357454"/>
            <a:ext cx="2997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schemeClr val="bg1"/>
                </a:solidFill>
              </a:rPr>
              <a:t>Hansel TT, </a:t>
            </a:r>
            <a:r>
              <a:rPr lang="it-IT" sz="1400" dirty="0" err="1">
                <a:solidFill>
                  <a:schemeClr val="bg1"/>
                </a:solidFill>
              </a:rPr>
              <a:t>Barnes</a:t>
            </a:r>
            <a:r>
              <a:rPr lang="it-IT" sz="1400" dirty="0">
                <a:solidFill>
                  <a:schemeClr val="bg1"/>
                </a:solidFill>
              </a:rPr>
              <a:t> PJ. Lancet 2009</a:t>
            </a:r>
          </a:p>
        </p:txBody>
      </p:sp>
    </p:spTree>
    <p:extLst>
      <p:ext uri="{BB962C8B-B14F-4D97-AF65-F5344CB8AC3E}">
        <p14:creationId xmlns:p14="http://schemas.microsoft.com/office/powerpoint/2010/main" val="8451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458692" y="1916832"/>
            <a:ext cx="6353668" cy="3312368"/>
            <a:chOff x="1484678" y="1711437"/>
            <a:chExt cx="6353668" cy="3312368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>
              <a:off x="2545285" y="1889129"/>
              <a:ext cx="1587" cy="254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491310" y="4430717"/>
              <a:ext cx="53975" cy="1587"/>
            </a:xfrm>
            <a:prstGeom prst="lin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491310" y="3790954"/>
              <a:ext cx="539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491310" y="3159129"/>
              <a:ext cx="539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491310" y="2520954"/>
              <a:ext cx="539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491310" y="1889129"/>
              <a:ext cx="539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45285" y="4430717"/>
              <a:ext cx="4171950" cy="15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545285" y="4430717"/>
              <a:ext cx="1587" cy="53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3634809" y="4430717"/>
              <a:ext cx="1588" cy="53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4636022" y="4430717"/>
              <a:ext cx="1588" cy="53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5672660" y="4430717"/>
              <a:ext cx="1587" cy="53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6717235" y="4430717"/>
              <a:ext cx="1587" cy="53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4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50251" y="4318231"/>
              <a:ext cx="29815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it-IT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0,75</a:t>
              </a:r>
              <a:endParaRPr lang="it-I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235211" y="3678468"/>
              <a:ext cx="2131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it-IT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0,8</a:t>
              </a:r>
              <a:endParaRPr lang="it-I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150251" y="3048231"/>
              <a:ext cx="29815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it-IT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0,85</a:t>
              </a:r>
              <a:endParaRPr lang="it-I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35211" y="2408468"/>
              <a:ext cx="2131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it-IT" sz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0,9</a:t>
              </a:r>
              <a:endParaRPr lang="it-IT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150251" y="1776643"/>
              <a:ext cx="29815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it-IT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0,95</a:t>
              </a:r>
              <a:endParaRPr lang="it-I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510133" y="4510090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54708" y="4510090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599283" y="4510090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637508" y="4510090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682083" y="4510090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69097" y="1978029"/>
              <a:ext cx="4105275" cy="2212975"/>
            </a:xfrm>
            <a:custGeom>
              <a:avLst/>
              <a:gdLst>
                <a:gd name="T0" fmla="*/ 0 w 3195"/>
                <a:gd name="T1" fmla="*/ 0 h 1691"/>
                <a:gd name="T2" fmla="*/ 2147483647 w 3195"/>
                <a:gd name="T3" fmla="*/ 2147483647 h 1691"/>
                <a:gd name="T4" fmla="*/ 0 60000 65536"/>
                <a:gd name="T5" fmla="*/ 0 60000 65536"/>
                <a:gd name="T6" fmla="*/ 0 w 3195"/>
                <a:gd name="T7" fmla="*/ 0 h 1691"/>
                <a:gd name="T8" fmla="*/ 3195 w 3195"/>
                <a:gd name="T9" fmla="*/ 1691 h 16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95" h="1691">
                  <a:moveTo>
                    <a:pt x="0" y="0"/>
                  </a:moveTo>
                  <a:lnTo>
                    <a:pt x="3195" y="1691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569097" y="1978029"/>
              <a:ext cx="4097338" cy="1744663"/>
            </a:xfrm>
            <a:custGeom>
              <a:avLst/>
              <a:gdLst>
                <a:gd name="T0" fmla="*/ 0 w 3178"/>
                <a:gd name="T1" fmla="*/ 0 h 1343"/>
                <a:gd name="T2" fmla="*/ 2147483647 w 3178"/>
                <a:gd name="T3" fmla="*/ 2147483647 h 1343"/>
                <a:gd name="T4" fmla="*/ 0 60000 65536"/>
                <a:gd name="T5" fmla="*/ 0 60000 65536"/>
                <a:gd name="T6" fmla="*/ 0 w 3178"/>
                <a:gd name="T7" fmla="*/ 0 h 1343"/>
                <a:gd name="T8" fmla="*/ 3178 w 3178"/>
                <a:gd name="T9" fmla="*/ 1343 h 1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78" h="1343">
                  <a:moveTo>
                    <a:pt x="0" y="0"/>
                  </a:moveTo>
                  <a:lnTo>
                    <a:pt x="3178" y="1343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it-IT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104905" y="1711437"/>
              <a:ext cx="27334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Clr>
                  <a:srgbClr val="00527D"/>
                </a:buClr>
                <a:buSzPct val="100000"/>
                <a:buFont typeface="Arial" pitchFamily="34" charset="0"/>
                <a:buChar char="●"/>
                <a:defRPr/>
              </a:pP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&lt; 2,92 exacerbations/year</a:t>
              </a:r>
            </a:p>
            <a:p>
              <a:pPr marL="177800" indent="-177800" eaLnBrk="0" hangingPunct="0">
                <a:buClr>
                  <a:srgbClr val="CC0000"/>
                </a:buClr>
                <a:buSzPct val="100000"/>
                <a:buFont typeface="Arial" pitchFamily="34" charset="0"/>
                <a:buChar char="●"/>
                <a:defRPr/>
              </a:pP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&gt; 2,92 exacerbations/year</a:t>
              </a: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 rot="16200000">
              <a:off x="1013235" y="2986442"/>
              <a:ext cx="1250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FEV</a:t>
              </a:r>
              <a:r>
                <a:rPr lang="en-GB" sz="1400" b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decline</a:t>
              </a:r>
              <a:endParaRPr lang="it-IT" sz="14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315890" y="4716028"/>
              <a:ext cx="6637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it-IT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Years</a:t>
              </a:r>
              <a:endParaRPr lang="it-I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ttangolo 29"/>
          <p:cNvSpPr/>
          <p:nvPr/>
        </p:nvSpPr>
        <p:spPr>
          <a:xfrm>
            <a:off x="6208090" y="6309320"/>
            <a:ext cx="2612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r>
              <a:rPr lang="da-DK" sz="1600" dirty="0">
                <a:solidFill>
                  <a:schemeClr val="bg1"/>
                </a:solidFill>
              </a:rPr>
              <a:t>Donaldson et al, Thorax 2002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-180056" y="5446965"/>
            <a:ext cx="8856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b="1" dirty="0">
                <a:solidFill>
                  <a:schemeClr val="bg1"/>
                </a:solidFill>
              </a:rPr>
              <a:t>Conclusions</a:t>
            </a:r>
            <a:r>
              <a:rPr lang="en-US" dirty="0">
                <a:solidFill>
                  <a:schemeClr val="bg1"/>
                </a:solidFill>
              </a:rPr>
              <a:t>: These results suggest that the frequency of exacerbations contributes to long term </a:t>
            </a:r>
            <a:r>
              <a:rPr lang="en-US" dirty="0" smtClean="0">
                <a:solidFill>
                  <a:schemeClr val="bg1"/>
                </a:solidFill>
              </a:rPr>
              <a:t>decline </a:t>
            </a:r>
            <a:r>
              <a:rPr lang="en-US" dirty="0">
                <a:solidFill>
                  <a:schemeClr val="bg1"/>
                </a:solidFill>
              </a:rPr>
              <a:t>in lung function of patients with moderate to severe COPD.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39551" y="188640"/>
            <a:ext cx="8144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between exacerbation frequency and lung function decline in COPD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33" name="Ovale 32"/>
          <p:cNvSpPr/>
          <p:nvPr/>
        </p:nvSpPr>
        <p:spPr>
          <a:xfrm>
            <a:off x="5148064" y="2070016"/>
            <a:ext cx="144016" cy="1348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5148064" y="2286040"/>
            <a:ext cx="144016" cy="1348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5148064" y="2060848"/>
            <a:ext cx="144016" cy="1348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nnettore 1 35"/>
          <p:cNvSpPr/>
          <p:nvPr/>
        </p:nvSpPr>
        <p:spPr>
          <a:xfrm>
            <a:off x="324000" y="1412776"/>
            <a:ext cx="8496000" cy="1440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7" name="Connettore 1 36"/>
          <p:cNvSpPr/>
          <p:nvPr/>
        </p:nvSpPr>
        <p:spPr>
          <a:xfrm>
            <a:off x="324000" y="6165304"/>
            <a:ext cx="8496000" cy="1441"/>
          </a:xfrm>
          <a:prstGeom prst="line">
            <a:avLst/>
          </a:prstGeom>
          <a:noFill/>
          <a:ln w="572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04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3639</Words>
  <Application>Microsoft Office PowerPoint</Application>
  <PresentationFormat>Presentazione su schermo (4:3)</PresentationFormat>
  <Paragraphs>661</Paragraphs>
  <Slides>70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Predefinito</vt:lpstr>
      <vt:lpstr>Presentazione standard di PowerPoint</vt:lpstr>
      <vt:lpstr>Definitions of COPD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Cardiac Infarction Injury Score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Indicatori di rischio Cardiovascolare</vt:lpstr>
      <vt:lpstr>Presentazione standard di PowerPoint</vt:lpstr>
      <vt:lpstr>Mortalità cardiovascolare nella BPCO</vt:lpstr>
      <vt:lpstr>effetto additivo di PCR e FEV1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Once-daily Nebivolol 5 mg does not reduce airway patency in patients with Chronic Obstructive Pulmonary Disease and arterial hyperthension A placebo-controlled crossover study</vt:lpstr>
      <vt:lpstr>Presentazione standard di PowerPoint</vt:lpstr>
      <vt:lpstr>Effect of β blockers in treatment of COPD: a retrospective cohort study</vt:lpstr>
      <vt:lpstr>Effect of β blockers in treatment of COPD: a retrospective cohort study</vt:lpstr>
      <vt:lpstr>Effect of β blockers in treatment of COPD: a retrospective cohort study</vt:lpstr>
      <vt:lpstr>Presentazione standard di PowerPoint</vt:lpstr>
      <vt:lpstr>Gli ICS riducono il rischio di riacutizzazioni nei pazienti con BPCO</vt:lpstr>
      <vt:lpstr>Gli ICS hanno migliorato la sopravvivenza in assenza di ricoveri in uno studio di coorte</vt:lpstr>
      <vt:lpstr>Simvastatina e sopravvivenza nella malattia coronarica: un punto di riferimento per la sopravvivenza nella BPCO? </vt:lpstr>
      <vt:lpstr>Il beneficio sulla sopravvivenza degli ICS nella BPCO è dello stesso ordine di grandezza di quello di una statina nella malattia coronarica</vt:lpstr>
      <vt:lpstr>Presentazione standard di PowerPoint</vt:lpstr>
      <vt:lpstr>Presentazione standard di PowerPoint</vt:lpstr>
      <vt:lpstr>Cause of death on treatment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claudio</cp:lastModifiedBy>
  <cp:revision>85</cp:revision>
  <dcterms:created xsi:type="dcterms:W3CDTF">2015-04-03T13:12:26Z</dcterms:created>
  <dcterms:modified xsi:type="dcterms:W3CDTF">2015-04-14T12:48:05Z</dcterms:modified>
</cp:coreProperties>
</file>