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7" r:id="rId2"/>
    <p:sldId id="268" r:id="rId3"/>
    <p:sldId id="271" r:id="rId4"/>
    <p:sldId id="296" r:id="rId5"/>
    <p:sldId id="270" r:id="rId6"/>
    <p:sldId id="269" r:id="rId7"/>
    <p:sldId id="277" r:id="rId8"/>
    <p:sldId id="273" r:id="rId9"/>
    <p:sldId id="274" r:id="rId10"/>
    <p:sldId id="276" r:id="rId11"/>
    <p:sldId id="275" r:id="rId12"/>
    <p:sldId id="272" r:id="rId13"/>
    <p:sldId id="279" r:id="rId14"/>
    <p:sldId id="278" r:id="rId15"/>
    <p:sldId id="258" r:id="rId16"/>
    <p:sldId id="259" r:id="rId17"/>
    <p:sldId id="260" r:id="rId18"/>
    <p:sldId id="261" r:id="rId19"/>
    <p:sldId id="262" r:id="rId20"/>
    <p:sldId id="263" r:id="rId21"/>
    <p:sldId id="264" r:id="rId22"/>
    <p:sldId id="265" r:id="rId23"/>
    <p:sldId id="280" r:id="rId24"/>
    <p:sldId id="267" r:id="rId25"/>
    <p:sldId id="299" r:id="rId26"/>
    <p:sldId id="300" r:id="rId27"/>
    <p:sldId id="281" r:id="rId28"/>
    <p:sldId id="282" r:id="rId29"/>
    <p:sldId id="283" r:id="rId30"/>
    <p:sldId id="284" r:id="rId31"/>
    <p:sldId id="285" r:id="rId32"/>
    <p:sldId id="286" r:id="rId33"/>
    <p:sldId id="287" r:id="rId34"/>
    <p:sldId id="288" r:id="rId35"/>
    <p:sldId id="290" r:id="rId36"/>
    <p:sldId id="291" r:id="rId37"/>
    <p:sldId id="289" r:id="rId38"/>
    <p:sldId id="292" r:id="rId39"/>
    <p:sldId id="293" r:id="rId40"/>
    <p:sldId id="294" r:id="rId41"/>
    <p:sldId id="295" r:id="rId42"/>
    <p:sldId id="297" r:id="rId43"/>
    <p:sldId id="298" r:id="rId4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6A8CF1-AB14-4A7C-8EE2-C4E42B6C8E3E}" type="datetimeFigureOut">
              <a:rPr lang="it-IT" smtClean="0"/>
              <a:t>15/04/2015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59A177-93CA-406C-8039-66194B65857C}" type="slidenum">
              <a:rPr lang="it-IT" smtClean="0"/>
              <a:t>‹N›</a:t>
            </a:fld>
            <a:endParaRPr lang="it-IT"/>
          </a:p>
        </p:txBody>
      </p:sp>
    </p:spTree>
    <p:extLst>
      <p:ext uri="{BB962C8B-B14F-4D97-AF65-F5344CB8AC3E}">
        <p14:creationId xmlns:p14="http://schemas.microsoft.com/office/powerpoint/2010/main" val="207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image des diapositives 1"/>
          <p:cNvSpPr>
            <a:spLocks noGrp="1" noRot="1" noChangeAspect="1" noTextEdit="1"/>
          </p:cNvSpPr>
          <p:nvPr>
            <p:ph type="sldImg"/>
          </p:nvPr>
        </p:nvSpPr>
        <p:spPr>
          <a:ln/>
        </p:spPr>
      </p:sp>
      <p:sp>
        <p:nvSpPr>
          <p:cNvPr id="158723" name="Espace réservé des commentaires 2"/>
          <p:cNvSpPr>
            <a:spLocks noGrp="1"/>
          </p:cNvSpPr>
          <p:nvPr>
            <p:ph type="body" idx="1"/>
          </p:nvPr>
        </p:nvSpPr>
        <p:spPr>
          <a:noFill/>
          <a:ln/>
        </p:spPr>
        <p:txBody>
          <a:bodyPr/>
          <a:lstStyle/>
          <a:p>
            <a:pPr eaLnBrk="1" hangingPunct="1"/>
            <a:endParaRPr lang="fr-FR" smtClean="0"/>
          </a:p>
        </p:txBody>
      </p:sp>
      <p:sp>
        <p:nvSpPr>
          <p:cNvPr id="158724" name="Espace réservé du numéro de diapositive 3"/>
          <p:cNvSpPr>
            <a:spLocks noGrp="1"/>
          </p:cNvSpPr>
          <p:nvPr>
            <p:ph type="sldNum" sz="quarter" idx="5"/>
          </p:nvPr>
        </p:nvSpPr>
        <p:spPr>
          <a:noFill/>
        </p:spPr>
        <p:txBody>
          <a:bodyPr/>
          <a:lstStyle/>
          <a:p>
            <a:fld id="{FC505A32-282F-477D-83E1-8B0C82AA3DA5}" type="slidenum">
              <a:rPr lang="fr-FR"/>
              <a:pPr/>
              <a:t>7</a:t>
            </a:fld>
            <a:endParaRPr lang="fr-FR"/>
          </a:p>
        </p:txBody>
      </p:sp>
    </p:spTree>
    <p:extLst>
      <p:ext uri="{BB962C8B-B14F-4D97-AF65-F5344CB8AC3E}">
        <p14:creationId xmlns:p14="http://schemas.microsoft.com/office/powerpoint/2010/main" val="209706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149350" y="690563"/>
            <a:ext cx="4557713" cy="3419475"/>
          </a:xfrm>
          <a:prstGeom prst="rect">
            <a:avLst/>
          </a:prstGeom>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xfrm>
            <a:off x="913921" y="4343400"/>
            <a:ext cx="5030159" cy="4116917"/>
          </a:xfrm>
          <a:prstGeom prst="rect">
            <a:avLst/>
          </a:prstGeom>
          <a:solidFill>
            <a:srgbClr val="FFFFFF"/>
          </a:solidFill>
          <a:ln>
            <a:solidFill>
              <a:srgbClr val="000000"/>
            </a:solidFill>
            <a:miter lim="800000"/>
            <a:headEnd/>
            <a:tailEnd/>
          </a:ln>
        </p:spPr>
        <p:txBody>
          <a:bodyPr/>
          <a:lstStyle/>
          <a:p>
            <a:endParaRPr lang="es-ES" smtClean="0"/>
          </a:p>
        </p:txBody>
      </p:sp>
    </p:spTree>
    <p:extLst>
      <p:ext uri="{BB962C8B-B14F-4D97-AF65-F5344CB8AC3E}">
        <p14:creationId xmlns:p14="http://schemas.microsoft.com/office/powerpoint/2010/main" val="2769778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47763" y="690563"/>
            <a:ext cx="4559300" cy="3419475"/>
          </a:xfrm>
          <a:prstGeom prst="rect">
            <a:avLst/>
          </a:prstGeom>
          <a:ln/>
        </p:spPr>
      </p:sp>
      <p:sp>
        <p:nvSpPr>
          <p:cNvPr id="164867" name="Rectangle 3"/>
          <p:cNvSpPr>
            <a:spLocks noGrp="1" noChangeArrowheads="1"/>
          </p:cNvSpPr>
          <p:nvPr>
            <p:ph type="body" idx="1"/>
          </p:nvPr>
        </p:nvSpPr>
        <p:spPr>
          <a:xfrm>
            <a:off x="914183" y="4343145"/>
            <a:ext cx="5029635" cy="411648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dirty="0" smtClean="0"/>
          </a:p>
        </p:txBody>
      </p:sp>
    </p:spTree>
    <p:extLst>
      <p:ext uri="{BB962C8B-B14F-4D97-AF65-F5344CB8AC3E}">
        <p14:creationId xmlns:p14="http://schemas.microsoft.com/office/powerpoint/2010/main" val="3567093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149350" y="690563"/>
            <a:ext cx="4560888" cy="3422650"/>
          </a:xfrm>
          <a:prstGeom prst="rect">
            <a:avLst/>
          </a:prstGeom>
          <a:ln/>
        </p:spPr>
      </p:sp>
      <p:sp>
        <p:nvSpPr>
          <p:cNvPr id="166915" name="Rectangle 3"/>
          <p:cNvSpPr>
            <a:spLocks noGrp="1" noChangeArrowheads="1"/>
          </p:cNvSpPr>
          <p:nvPr>
            <p:ph type="body" idx="1"/>
          </p:nvPr>
        </p:nvSpPr>
        <p:spPr>
          <a:xfrm>
            <a:off x="912550" y="4343145"/>
            <a:ext cx="5032900" cy="411940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36333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52525" y="690563"/>
            <a:ext cx="4554538" cy="3417887"/>
          </a:xfrm>
          <a:prstGeom prst="rect">
            <a:avLst/>
          </a:prstGeom>
          <a:solidFill>
            <a:srgbClr val="FFFFFF"/>
          </a:solidFill>
          <a:ln>
            <a:solidFill>
              <a:srgbClr val="000000"/>
            </a:solidFill>
            <a:miter lim="800000"/>
            <a:headEnd/>
            <a:tailEnd/>
          </a:ln>
        </p:spPr>
      </p:sp>
      <p:sp>
        <p:nvSpPr>
          <p:cNvPr id="103427" name="Rectangle 3"/>
          <p:cNvSpPr>
            <a:spLocks noGrp="1" noChangeArrowheads="1"/>
          </p:cNvSpPr>
          <p:nvPr>
            <p:ph type="body" idx="1"/>
          </p:nvPr>
        </p:nvSpPr>
        <p:spPr bwMode="auto">
          <a:xfrm>
            <a:off x="912721" y="4341285"/>
            <a:ext cx="5032558" cy="4116916"/>
          </a:xfrm>
          <a:prstGeom prst="rect">
            <a:avLst/>
          </a:prstGeom>
          <a:solidFill>
            <a:srgbClr val="FFFFFF"/>
          </a:solidFill>
          <a:ln>
            <a:solidFill>
              <a:srgbClr val="000000"/>
            </a:solidFill>
            <a:miter lim="800000"/>
            <a:headEnd/>
            <a:tailEnd/>
          </a:ln>
        </p:spPr>
        <p:txBody>
          <a:bodyPr/>
          <a:lstStyle/>
          <a:p>
            <a:endParaRPr lang="de-CH" smtClean="0"/>
          </a:p>
          <a:p>
            <a:r>
              <a:rPr lang="de-CH" smtClean="0"/>
              <a:t>Or the effect on levels of lung function and decline ikn adults, or</a:t>
            </a:r>
          </a:p>
        </p:txBody>
      </p:sp>
    </p:spTree>
    <p:extLst>
      <p:ext uri="{BB962C8B-B14F-4D97-AF65-F5344CB8AC3E}">
        <p14:creationId xmlns:p14="http://schemas.microsoft.com/office/powerpoint/2010/main" val="83568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xfrm>
            <a:off x="1152525" y="690563"/>
            <a:ext cx="4554538" cy="3417887"/>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2721" y="4341285"/>
            <a:ext cx="5032558" cy="4116916"/>
          </a:xfrm>
          <a:prstGeom prst="rect">
            <a:avLst/>
          </a:prstGeom>
          <a:solidFill>
            <a:srgbClr val="FFFFFF"/>
          </a:solidFill>
          <a:ln>
            <a:solidFill>
              <a:srgbClr val="000000"/>
            </a:solidFill>
            <a:miter lim="800000"/>
            <a:headEnd/>
            <a:tailEnd/>
          </a:ln>
        </p:spPr>
        <p:txBody>
          <a:bodyPr/>
          <a:lstStyle/>
          <a:p>
            <a:endParaRPr lang="de-CH" smtClean="0"/>
          </a:p>
          <a:p>
            <a:r>
              <a:rPr lang="de-CH" smtClean="0"/>
              <a:t>Or the effect on levels of lung function and decline ikn adults, or</a:t>
            </a:r>
          </a:p>
        </p:txBody>
      </p:sp>
    </p:spTree>
    <p:extLst>
      <p:ext uri="{BB962C8B-B14F-4D97-AF65-F5344CB8AC3E}">
        <p14:creationId xmlns:p14="http://schemas.microsoft.com/office/powerpoint/2010/main" val="207354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ChangeArrowheads="1" noTextEdit="1"/>
          </p:cNvSpPr>
          <p:nvPr>
            <p:ph type="sldImg"/>
          </p:nvPr>
        </p:nvSpPr>
        <p:spPr bwMode="auto">
          <a:xfrm>
            <a:off x="1149350" y="690563"/>
            <a:ext cx="4557713" cy="3419475"/>
          </a:xfrm>
          <a:prstGeom prst="rect">
            <a:avLst/>
          </a:prstGeom>
          <a:solidFill>
            <a:srgbClr val="FFFFFF"/>
          </a:solidFill>
          <a:ln>
            <a:solidFill>
              <a:srgbClr val="000000"/>
            </a:solidFill>
            <a:miter lim="800000"/>
            <a:headEnd/>
            <a:tailEnd/>
          </a:ln>
        </p:spPr>
      </p:sp>
      <p:sp>
        <p:nvSpPr>
          <p:cNvPr id="416771" name="Rectangle 3"/>
          <p:cNvSpPr>
            <a:spLocks noGrp="1" noChangeArrowheads="1"/>
          </p:cNvSpPr>
          <p:nvPr>
            <p:ph type="body" idx="1"/>
          </p:nvPr>
        </p:nvSpPr>
        <p:spPr bwMode="auto">
          <a:xfrm>
            <a:off x="913921" y="4343400"/>
            <a:ext cx="5030159" cy="4116917"/>
          </a:xfrm>
          <a:prstGeom prst="rect">
            <a:avLst/>
          </a:prstGeom>
          <a:solidFill>
            <a:srgbClr val="FFFFFF"/>
          </a:solidFill>
          <a:ln>
            <a:solidFill>
              <a:srgbClr val="000000"/>
            </a:solidFill>
            <a:miter lim="800000"/>
            <a:headEnd/>
            <a:tailEnd/>
          </a:ln>
        </p:spPr>
        <p:txBody>
          <a:bodyPr/>
          <a:lstStyle/>
          <a:p>
            <a:endParaRPr lang="es-ES" smtClean="0"/>
          </a:p>
        </p:txBody>
      </p:sp>
    </p:spTree>
    <p:extLst>
      <p:ext uri="{BB962C8B-B14F-4D97-AF65-F5344CB8AC3E}">
        <p14:creationId xmlns:p14="http://schemas.microsoft.com/office/powerpoint/2010/main" val="264323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52525" y="690563"/>
            <a:ext cx="4554538" cy="3417887"/>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12721" y="4341285"/>
            <a:ext cx="5032558" cy="4116916"/>
          </a:xfrm>
          <a:prstGeom prst="rect">
            <a:avLst/>
          </a:prstGeom>
          <a:solidFill>
            <a:srgbClr val="FFFFFF"/>
          </a:solidFill>
          <a:ln>
            <a:solidFill>
              <a:srgbClr val="000000"/>
            </a:solidFill>
            <a:miter lim="800000"/>
            <a:headEnd/>
            <a:tailEnd/>
          </a:ln>
        </p:spPr>
        <p:txBody>
          <a:bodyPr/>
          <a:lstStyle/>
          <a:p>
            <a:endParaRPr lang="de-CH" smtClean="0"/>
          </a:p>
          <a:p>
            <a:r>
              <a:rPr lang="de-CH" smtClean="0"/>
              <a:t>Or the effect on levels of lung function and decline ikn adults, or</a:t>
            </a:r>
          </a:p>
        </p:txBody>
      </p:sp>
    </p:spTree>
    <p:extLst>
      <p:ext uri="{BB962C8B-B14F-4D97-AF65-F5344CB8AC3E}">
        <p14:creationId xmlns:p14="http://schemas.microsoft.com/office/powerpoint/2010/main" val="75276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49350" y="690563"/>
            <a:ext cx="4557713" cy="3419475"/>
          </a:xfrm>
          <a:prstGeom prst="rect">
            <a:avLst/>
          </a:prstGeom>
          <a:solidFill>
            <a:srgbClr val="FFFFFF"/>
          </a:solidFill>
          <a:ln>
            <a:solidFill>
              <a:srgbClr val="000000"/>
            </a:solidFill>
            <a:miter lim="800000"/>
            <a:headEnd/>
            <a:tailEnd/>
          </a:ln>
        </p:spPr>
      </p:sp>
      <p:sp>
        <p:nvSpPr>
          <p:cNvPr id="107523" name="Rectangle 3"/>
          <p:cNvSpPr>
            <a:spLocks noGrp="1" noChangeArrowheads="1"/>
          </p:cNvSpPr>
          <p:nvPr>
            <p:ph type="body" idx="1"/>
          </p:nvPr>
        </p:nvSpPr>
        <p:spPr bwMode="auto">
          <a:xfrm>
            <a:off x="913921" y="4343400"/>
            <a:ext cx="5030159" cy="4114800"/>
          </a:xfrm>
          <a:prstGeom prst="rect">
            <a:avLst/>
          </a:prstGeom>
          <a:solidFill>
            <a:srgbClr val="FFFFFF"/>
          </a:solidFill>
          <a:ln>
            <a:solidFill>
              <a:srgbClr val="000000"/>
            </a:solidFill>
            <a:miter lim="800000"/>
            <a:headEnd/>
            <a:tailEnd/>
          </a:ln>
        </p:spPr>
        <p:txBody>
          <a:bodyPr/>
          <a:lstStyle/>
          <a:p>
            <a:endParaRPr lang="es-ES" smtClean="0"/>
          </a:p>
        </p:txBody>
      </p:sp>
    </p:spTree>
    <p:extLst>
      <p:ext uri="{BB962C8B-B14F-4D97-AF65-F5344CB8AC3E}">
        <p14:creationId xmlns:p14="http://schemas.microsoft.com/office/powerpoint/2010/main" val="311322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Rectangle 3"/>
          <p:cNvSpPr>
            <a:spLocks noGrp="1" noChangeArrowheads="1"/>
          </p:cNvSpPr>
          <p:nvPr>
            <p:ph type="body" idx="1"/>
          </p:nvPr>
        </p:nvSpPr>
        <p:spPr bwMode="auto">
          <a:xfrm>
            <a:off x="686040" y="4343400"/>
            <a:ext cx="548592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13558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1152525" y="690563"/>
            <a:ext cx="4554538" cy="3417887"/>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912721" y="4341285"/>
            <a:ext cx="5032558" cy="4116916"/>
          </a:xfrm>
          <a:prstGeom prst="rect">
            <a:avLst/>
          </a:prstGeom>
          <a:solidFill>
            <a:srgbClr val="FFFFFF"/>
          </a:solidFill>
          <a:ln>
            <a:solidFill>
              <a:srgbClr val="000000"/>
            </a:solidFill>
            <a:miter lim="800000"/>
            <a:headEnd/>
            <a:tailEnd/>
          </a:ln>
        </p:spPr>
        <p:txBody>
          <a:bodyPr/>
          <a:lstStyle/>
          <a:p>
            <a:endParaRPr lang="de-CH" smtClean="0"/>
          </a:p>
          <a:p>
            <a:r>
              <a:rPr lang="de-CH" smtClean="0"/>
              <a:t>Or the effect on levels of lung function and decline ikn adults, or</a:t>
            </a:r>
          </a:p>
        </p:txBody>
      </p:sp>
    </p:spTree>
    <p:extLst>
      <p:ext uri="{BB962C8B-B14F-4D97-AF65-F5344CB8AC3E}">
        <p14:creationId xmlns:p14="http://schemas.microsoft.com/office/powerpoint/2010/main" val="3180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144588" y="685800"/>
            <a:ext cx="4567237" cy="3427413"/>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686498" y="4342580"/>
            <a:ext cx="5485006" cy="4115211"/>
          </a:xfrm>
          <a:prstGeom prst="rect">
            <a:avLst/>
          </a:prstGeom>
          <a:solidFill>
            <a:srgbClr val="FFFFFF"/>
          </a:solidFill>
          <a:ln>
            <a:solidFill>
              <a:srgbClr val="000000"/>
            </a:solidFill>
            <a:miter lim="800000"/>
            <a:headEnd/>
            <a:tailEnd/>
          </a:ln>
        </p:spPr>
        <p:txBody>
          <a:bodyPr lIns="90027" tIns="45014" rIns="90027" bIns="45014"/>
          <a:lstStyle/>
          <a:p>
            <a:endParaRPr lang="es-ES" smtClean="0"/>
          </a:p>
        </p:txBody>
      </p:sp>
    </p:spTree>
    <p:extLst>
      <p:ext uri="{BB962C8B-B14F-4D97-AF65-F5344CB8AC3E}">
        <p14:creationId xmlns:p14="http://schemas.microsoft.com/office/powerpoint/2010/main" val="373402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618E885-30D8-4146-A428-892559C476F1}" type="datetimeFigureOut">
              <a:rPr lang="it-IT" smtClean="0"/>
              <a:t>15/04/2015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7B17BA-2272-1D44-8DD3-860FDC483336}" type="slidenum">
              <a:rPr lang="it-IT" smtClean="0"/>
              <a:t>‹N›</a:t>
            </a:fld>
            <a:endParaRPr lang="it-IT"/>
          </a:p>
        </p:txBody>
      </p:sp>
    </p:spTree>
    <p:extLst>
      <p:ext uri="{BB962C8B-B14F-4D97-AF65-F5344CB8AC3E}">
        <p14:creationId xmlns:p14="http://schemas.microsoft.com/office/powerpoint/2010/main" val="224382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18E885-30D8-4146-A428-892559C476F1}" type="datetimeFigureOut">
              <a:rPr lang="it-IT" smtClean="0"/>
              <a:t>15/04/2015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7B17BA-2272-1D44-8DD3-860FDC483336}" type="slidenum">
              <a:rPr lang="it-IT" smtClean="0"/>
              <a:t>‹N›</a:t>
            </a:fld>
            <a:endParaRPr lang="it-IT"/>
          </a:p>
        </p:txBody>
      </p:sp>
    </p:spTree>
    <p:extLst>
      <p:ext uri="{BB962C8B-B14F-4D97-AF65-F5344CB8AC3E}">
        <p14:creationId xmlns:p14="http://schemas.microsoft.com/office/powerpoint/2010/main" val="308591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18E885-30D8-4146-A428-892559C476F1}" type="datetimeFigureOut">
              <a:rPr lang="it-IT" smtClean="0"/>
              <a:t>15/04/2015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7B17BA-2272-1D44-8DD3-860FDC483336}" type="slidenum">
              <a:rPr lang="it-IT" smtClean="0"/>
              <a:t>‹N›</a:t>
            </a:fld>
            <a:endParaRPr lang="it-IT"/>
          </a:p>
        </p:txBody>
      </p:sp>
    </p:spTree>
    <p:extLst>
      <p:ext uri="{BB962C8B-B14F-4D97-AF65-F5344CB8AC3E}">
        <p14:creationId xmlns:p14="http://schemas.microsoft.com/office/powerpoint/2010/main" val="271448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0038" y="171450"/>
            <a:ext cx="7786687" cy="5353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r>
              <a:rPr lang="en-US" altLang="en-US"/>
              <a:t>Page </a:t>
            </a:r>
            <a:fld id="{63467662-7EE8-4B97-AA2C-1C1D90A404A0}" type="slidenum">
              <a:rPr lang="en-US" altLang="en-US"/>
              <a:pPr>
                <a:defRPr/>
              </a:pPr>
              <a:t>‹N›</a:t>
            </a:fld>
            <a:endParaRPr lang="en-US" altLang="en-US"/>
          </a:p>
        </p:txBody>
      </p:sp>
    </p:spTree>
    <p:extLst>
      <p:ext uri="{BB962C8B-B14F-4D97-AF65-F5344CB8AC3E}">
        <p14:creationId xmlns:p14="http://schemas.microsoft.com/office/powerpoint/2010/main" val="159733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3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48200" y="1600200"/>
            <a:ext cx="4038600" cy="4533900"/>
          </a:xfrm>
        </p:spPr>
        <p:txBody>
          <a:bodyPr/>
          <a:lstStyle/>
          <a:p>
            <a:pPr lvl="0"/>
            <a:endParaRPr lang="fr-FR" noProof="0" smtClean="0"/>
          </a:p>
        </p:txBody>
      </p:sp>
      <p:sp>
        <p:nvSpPr>
          <p:cNvPr id="5" name="Rectangle 218"/>
          <p:cNvSpPr>
            <a:spLocks noGrp="1" noChangeArrowheads="1"/>
          </p:cNvSpPr>
          <p:nvPr>
            <p:ph type="sldNum" sz="quarter" idx="10"/>
          </p:nvPr>
        </p:nvSpPr>
        <p:spPr>
          <a:xfrm>
            <a:off x="6553200" y="6356350"/>
            <a:ext cx="2133600" cy="365125"/>
          </a:xfrm>
          <a:prstGeom prst="rect">
            <a:avLst/>
          </a:prstGeom>
          <a:ln/>
        </p:spPr>
        <p:txBody>
          <a:bodyPr/>
          <a:lstStyle>
            <a:lvl1pPr>
              <a:defRPr/>
            </a:lvl1pPr>
          </a:lstStyle>
          <a:p>
            <a:pPr>
              <a:defRPr/>
            </a:pPr>
            <a:fld id="{F41F1E5F-D55C-4822-B729-4261581652B1}" type="slidenum">
              <a:rPr lang="fr-FR"/>
              <a:pPr>
                <a:defRPr/>
              </a:pPr>
              <a:t>‹N›</a:t>
            </a:fld>
            <a:endParaRPr lang="fr-FR"/>
          </a:p>
        </p:txBody>
      </p:sp>
      <p:sp>
        <p:nvSpPr>
          <p:cNvPr id="6" name="Rectangle 219"/>
          <p:cNvSpPr>
            <a:spLocks noGrp="1" noChangeArrowheads="1"/>
          </p:cNvSpPr>
          <p:nvPr>
            <p:ph type="dt" sz="half" idx="11"/>
          </p:nvPr>
        </p:nvSpPr>
        <p:spPr>
          <a:ln/>
        </p:spPr>
        <p:txBody>
          <a:bodyPr/>
          <a:lstStyle>
            <a:lvl1pPr>
              <a:defRPr/>
            </a:lvl1pPr>
          </a:lstStyle>
          <a:p>
            <a:pPr>
              <a:defRPr/>
            </a:pPr>
            <a:fld id="{A3386D71-7818-4D75-A0D5-C42E43A371C7}" type="datetime1">
              <a:rPr lang="fr-FR" smtClean="0"/>
              <a:t>15/04/2015</a:t>
            </a:fld>
            <a:endParaRPr lang="fr-FR"/>
          </a:p>
        </p:txBody>
      </p:sp>
      <p:sp>
        <p:nvSpPr>
          <p:cNvPr id="7" name="Rectangle 220"/>
          <p:cNvSpPr>
            <a:spLocks noGrp="1" noChangeArrowheads="1"/>
          </p:cNvSpPr>
          <p:nvPr>
            <p:ph type="ftr" sz="quarter" idx="12"/>
          </p:nvPr>
        </p:nvSpPr>
        <p:spPr>
          <a:ln/>
        </p:spPr>
        <p:txBody>
          <a:bodyPr/>
          <a:lstStyle>
            <a:lvl1pPr>
              <a:defRPr/>
            </a:lvl1pPr>
          </a:lstStyle>
          <a:p>
            <a:pPr>
              <a:defRPr/>
            </a:pPr>
            <a:r>
              <a:rPr lang="fr-FR" smtClean="0"/>
              <a:t>Genova 2014</a:t>
            </a:r>
            <a:endParaRPr lang="fr-FR"/>
          </a:p>
        </p:txBody>
      </p:sp>
    </p:spTree>
    <p:extLst>
      <p:ext uri="{BB962C8B-B14F-4D97-AF65-F5344CB8AC3E}">
        <p14:creationId xmlns:p14="http://schemas.microsoft.com/office/powerpoint/2010/main" val="3127462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06400" y="228600"/>
            <a:ext cx="83566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885950"/>
            <a:ext cx="8178800" cy="4171950"/>
          </a:xfrm>
        </p:spPr>
        <p:txBody>
          <a:bodyPr/>
          <a:lstStyle/>
          <a:p>
            <a:endParaRPr lang="it-IT"/>
          </a:p>
        </p:txBody>
      </p:sp>
      <p:sp>
        <p:nvSpPr>
          <p:cNvPr id="4" name="Segnaposto data 3"/>
          <p:cNvSpPr>
            <a:spLocks noGrp="1"/>
          </p:cNvSpPr>
          <p:nvPr>
            <p:ph type="dt" sz="half" idx="10"/>
          </p:nvPr>
        </p:nvSpPr>
        <p:spPr>
          <a:xfrm>
            <a:off x="431800" y="6229350"/>
            <a:ext cx="1905000" cy="457200"/>
          </a:xfrm>
        </p:spPr>
        <p:txBody>
          <a:bodyPr/>
          <a:lstStyle>
            <a:lvl1pPr>
              <a:defRPr/>
            </a:lvl1pPr>
          </a:lstStyle>
          <a:p>
            <a:endParaRPr lang="it-IT" altLang="it-IT"/>
          </a:p>
        </p:txBody>
      </p:sp>
      <p:sp>
        <p:nvSpPr>
          <p:cNvPr id="5" name="Segnaposto piè di pagina 4"/>
          <p:cNvSpPr>
            <a:spLocks noGrp="1"/>
          </p:cNvSpPr>
          <p:nvPr>
            <p:ph type="ftr" sz="quarter" idx="11"/>
          </p:nvPr>
        </p:nvSpPr>
        <p:spPr>
          <a:xfrm>
            <a:off x="3124200" y="6229350"/>
            <a:ext cx="2895600" cy="457200"/>
          </a:xfrm>
        </p:spPr>
        <p:txBody>
          <a:bodyPr/>
          <a:lstStyle>
            <a:lvl1pPr>
              <a:defRPr/>
            </a:lvl1pPr>
          </a:lstStyle>
          <a:p>
            <a:endParaRPr lang="it-IT" altLang="it-IT"/>
          </a:p>
        </p:txBody>
      </p:sp>
      <p:sp>
        <p:nvSpPr>
          <p:cNvPr id="6" name="Segnaposto numero diapositiva 5"/>
          <p:cNvSpPr>
            <a:spLocks noGrp="1"/>
          </p:cNvSpPr>
          <p:nvPr>
            <p:ph type="sldNum" sz="quarter" idx="12"/>
          </p:nvPr>
        </p:nvSpPr>
        <p:spPr>
          <a:xfrm>
            <a:off x="6731000" y="6229350"/>
            <a:ext cx="1905000" cy="457200"/>
          </a:xfrm>
        </p:spPr>
        <p:txBody>
          <a:bodyPr/>
          <a:lstStyle>
            <a:lvl1pPr>
              <a:defRPr/>
            </a:lvl1pPr>
          </a:lstStyle>
          <a:p>
            <a:fld id="{165B0687-DA2D-42F0-B657-7820699394F8}" type="slidenum">
              <a:rPr lang="it-IT" altLang="it-IT"/>
              <a:pPr/>
              <a:t>‹N›</a:t>
            </a:fld>
            <a:endParaRPr lang="it-IT" altLang="it-IT"/>
          </a:p>
        </p:txBody>
      </p:sp>
    </p:spTree>
    <p:extLst>
      <p:ext uri="{BB962C8B-B14F-4D97-AF65-F5344CB8AC3E}">
        <p14:creationId xmlns:p14="http://schemas.microsoft.com/office/powerpoint/2010/main" val="285800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18E885-30D8-4146-A428-892559C476F1}" type="datetimeFigureOut">
              <a:rPr lang="it-IT" smtClean="0"/>
              <a:t>15/04/2015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7B17BA-2272-1D44-8DD3-860FDC483336}" type="slidenum">
              <a:rPr lang="it-IT" smtClean="0"/>
              <a:t>‹N›</a:t>
            </a:fld>
            <a:endParaRPr lang="it-IT"/>
          </a:p>
        </p:txBody>
      </p:sp>
    </p:spTree>
    <p:extLst>
      <p:ext uri="{BB962C8B-B14F-4D97-AF65-F5344CB8AC3E}">
        <p14:creationId xmlns:p14="http://schemas.microsoft.com/office/powerpoint/2010/main" val="396675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D618E885-30D8-4146-A428-892559C476F1}" type="datetimeFigureOut">
              <a:rPr lang="it-IT" smtClean="0"/>
              <a:t>15/04/2015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7B17BA-2272-1D44-8DD3-860FDC483336}" type="slidenum">
              <a:rPr lang="it-IT" smtClean="0"/>
              <a:t>‹N›</a:t>
            </a:fld>
            <a:endParaRPr lang="it-IT"/>
          </a:p>
        </p:txBody>
      </p:sp>
    </p:spTree>
    <p:extLst>
      <p:ext uri="{BB962C8B-B14F-4D97-AF65-F5344CB8AC3E}">
        <p14:creationId xmlns:p14="http://schemas.microsoft.com/office/powerpoint/2010/main" val="418991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618E885-30D8-4146-A428-892559C476F1}" type="datetimeFigureOut">
              <a:rPr lang="it-IT" smtClean="0"/>
              <a:t>15/04/2015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7B17BA-2272-1D44-8DD3-860FDC483336}" type="slidenum">
              <a:rPr lang="it-IT" smtClean="0"/>
              <a:t>‹N›</a:t>
            </a:fld>
            <a:endParaRPr lang="it-IT"/>
          </a:p>
        </p:txBody>
      </p:sp>
    </p:spTree>
    <p:extLst>
      <p:ext uri="{BB962C8B-B14F-4D97-AF65-F5344CB8AC3E}">
        <p14:creationId xmlns:p14="http://schemas.microsoft.com/office/powerpoint/2010/main" val="325854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618E885-30D8-4146-A428-892559C476F1}" type="datetimeFigureOut">
              <a:rPr lang="it-IT" smtClean="0"/>
              <a:t>15/04/2015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17B17BA-2272-1D44-8DD3-860FDC483336}" type="slidenum">
              <a:rPr lang="it-IT" smtClean="0"/>
              <a:t>‹N›</a:t>
            </a:fld>
            <a:endParaRPr lang="it-IT"/>
          </a:p>
        </p:txBody>
      </p:sp>
    </p:spTree>
    <p:extLst>
      <p:ext uri="{BB962C8B-B14F-4D97-AF65-F5344CB8AC3E}">
        <p14:creationId xmlns:p14="http://schemas.microsoft.com/office/powerpoint/2010/main" val="400543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D618E885-30D8-4146-A428-892559C476F1}" type="datetimeFigureOut">
              <a:rPr lang="it-IT" smtClean="0"/>
              <a:t>15/04/2015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17B17BA-2272-1D44-8DD3-860FDC483336}" type="slidenum">
              <a:rPr lang="it-IT" smtClean="0"/>
              <a:t>‹N›</a:t>
            </a:fld>
            <a:endParaRPr lang="it-IT"/>
          </a:p>
        </p:txBody>
      </p:sp>
    </p:spTree>
    <p:extLst>
      <p:ext uri="{BB962C8B-B14F-4D97-AF65-F5344CB8AC3E}">
        <p14:creationId xmlns:p14="http://schemas.microsoft.com/office/powerpoint/2010/main" val="358729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618E885-30D8-4146-A428-892559C476F1}" type="datetimeFigureOut">
              <a:rPr lang="it-IT" smtClean="0"/>
              <a:t>15/04/2015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17B17BA-2272-1D44-8DD3-860FDC483336}" type="slidenum">
              <a:rPr lang="it-IT" smtClean="0"/>
              <a:t>‹N›</a:t>
            </a:fld>
            <a:endParaRPr lang="it-IT"/>
          </a:p>
        </p:txBody>
      </p:sp>
    </p:spTree>
    <p:extLst>
      <p:ext uri="{BB962C8B-B14F-4D97-AF65-F5344CB8AC3E}">
        <p14:creationId xmlns:p14="http://schemas.microsoft.com/office/powerpoint/2010/main" val="8225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618E885-30D8-4146-A428-892559C476F1}" type="datetimeFigureOut">
              <a:rPr lang="it-IT" smtClean="0"/>
              <a:t>15/04/2015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7B17BA-2272-1D44-8DD3-860FDC483336}" type="slidenum">
              <a:rPr lang="it-IT" smtClean="0"/>
              <a:t>‹N›</a:t>
            </a:fld>
            <a:endParaRPr lang="it-IT"/>
          </a:p>
        </p:txBody>
      </p:sp>
    </p:spTree>
    <p:extLst>
      <p:ext uri="{BB962C8B-B14F-4D97-AF65-F5344CB8AC3E}">
        <p14:creationId xmlns:p14="http://schemas.microsoft.com/office/powerpoint/2010/main" val="150938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618E885-30D8-4146-A428-892559C476F1}" type="datetimeFigureOut">
              <a:rPr lang="it-IT" smtClean="0"/>
              <a:t>15/04/2015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7B17BA-2272-1D44-8DD3-860FDC483336}" type="slidenum">
              <a:rPr lang="it-IT" smtClean="0"/>
              <a:t>‹N›</a:t>
            </a:fld>
            <a:endParaRPr lang="it-IT"/>
          </a:p>
        </p:txBody>
      </p:sp>
    </p:spTree>
    <p:extLst>
      <p:ext uri="{BB962C8B-B14F-4D97-AF65-F5344CB8AC3E}">
        <p14:creationId xmlns:p14="http://schemas.microsoft.com/office/powerpoint/2010/main" val="225746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8E885-30D8-4146-A428-892559C476F1}" type="datetimeFigureOut">
              <a:rPr lang="it-IT" smtClean="0"/>
              <a:t>15/04/2015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B17BA-2272-1D44-8DD3-860FDC483336}" type="slidenum">
              <a:rPr lang="it-IT" smtClean="0"/>
              <a:t>‹N›</a:t>
            </a:fld>
            <a:endParaRPr lang="it-IT"/>
          </a:p>
        </p:txBody>
      </p:sp>
    </p:spTree>
    <p:extLst>
      <p:ext uri="{BB962C8B-B14F-4D97-AF65-F5344CB8AC3E}">
        <p14:creationId xmlns:p14="http://schemas.microsoft.com/office/powerpoint/2010/main" val="1545585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8.png"/><Relationship Id="rId5" Type="http://schemas.openxmlformats.org/officeDocument/2006/relationships/oleObject" Target="../embeddings/oleObject2.bin"/><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1.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50.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51.wmf"/></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images.google.fr/imgres?imgurl=http://www.flamme-bleue.com/cuisiniere.jpg&amp;imgrefurl=http://www.flamme-bleue.com/ctg.php?c=20&amp;h=476&amp;w=327&amp;sz=42&amp;hl=fr&amp;start=7&amp;tbnid=lgeTy6_ikH45UM:&amp;tbnh=129&amp;tbnw=89&amp;prev=/images?q=cuisiniere+a+gaz&amp;gbv=2&amp;svnum=10&amp;hl=fr&amp;sa=X" TargetMode="External"/><Relationship Id="rId13" Type="http://schemas.openxmlformats.org/officeDocument/2006/relationships/image" Target="../media/image16.png"/><Relationship Id="rId3" Type="http://schemas.openxmlformats.org/officeDocument/2006/relationships/image" Target="../media/image9.emf"/><Relationship Id="rId7" Type="http://schemas.openxmlformats.org/officeDocument/2006/relationships/image" Target="../media/image11.jpe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images.google.fr/imgres?imgurl=http://haciendarustica.com/MesS1.gif&amp;imgrefurl=http://haciendarustica.com/Sierra%20Furniture.htm&amp;h=112&amp;w=250&amp;sz=12&amp;hl=fr&amp;start=26&amp;tbnid=jLsgmtDgQfc-NM:&amp;tbnh=50&amp;tbnw=111&amp;prev=/images?q=formaldehydes&amp;start=20&amp;gbv=2&amp;ndsp=20&amp;svnum=10&amp;hl=fr&amp;sa=N" TargetMode="External"/><Relationship Id="rId11" Type="http://schemas.openxmlformats.org/officeDocument/2006/relationships/image" Target="../media/image14.jpeg"/><Relationship Id="rId5" Type="http://schemas.openxmlformats.org/officeDocument/2006/relationships/image" Target="../media/image10.jpeg"/><Relationship Id="rId10" Type="http://schemas.openxmlformats.org/officeDocument/2006/relationships/image" Target="../media/image13.png"/><Relationship Id="rId4" Type="http://schemas.openxmlformats.org/officeDocument/2006/relationships/hyperlink" Target="http://images.google.fr/imgres?imgurl=http://www.e-cancer.fr/v1/retournefichier.php?id=99&amp;imgrefurl=http://www.e-cancer.fr/Les-Actions/Prevention/lutte-contre-tabac/page2/op_1-ta_-id_134-it_118-li_1-ls_1-la_1-ve_1.html&amp;h=300&amp;w=200&amp;sz=26&amp;hl=fr&amp;start=39&amp;tbnid=bIXkkVZq74Iy_M:&amp;tbnh=116&amp;tbnw=77&amp;prev=/images?q=tabagisme+passif&amp;start=20&amp;gbv=2&amp;ndsp=20&amp;svnum=10&amp;hl=fr&amp;sa=N" TargetMode="External"/><Relationship Id="rId9" Type="http://schemas.openxmlformats.org/officeDocument/2006/relationships/image" Target="../media/image12.jpe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www.ncbi.nlm.nih.gov/pubmed?term=%22Bruce%20N%22%5bAuthor%5d" TargetMode="External"/><Relationship Id="rId2" Type="http://schemas.openxmlformats.org/officeDocument/2006/relationships/hyperlink" Target="http://www.ncbi.nlm.nih.gov/pubmed?term=%22Fullerton%20DG%22%5bAuthor%5d" TargetMode="External"/><Relationship Id="rId1" Type="http://schemas.openxmlformats.org/officeDocument/2006/relationships/slideLayout" Target="../slideLayouts/slideLayout7.xml"/><Relationship Id="rId4" Type="http://schemas.openxmlformats.org/officeDocument/2006/relationships/hyperlink" Target="http://www.ncbi.nlm.nih.gov/pubmed?term=%22Gordon%20SB%22%5bAuthor%5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3"/>
          <p:cNvSpPr>
            <a:spLocks noGrp="1"/>
          </p:cNvSpPr>
          <p:nvPr>
            <p:ph type="ctrTitle"/>
          </p:nvPr>
        </p:nvSpPr>
        <p:spPr>
          <a:xfrm>
            <a:off x="685800" y="981075"/>
            <a:ext cx="7773988" cy="1800225"/>
          </a:xfrm>
        </p:spPr>
        <p:txBody>
          <a:bodyPr/>
          <a:lstStyle/>
          <a:p>
            <a:r>
              <a:rPr lang="it-IT" sz="5400" dirty="0" smtClean="0">
                <a:latin typeface="Calibri" charset="0"/>
              </a:rPr>
              <a:t>La BPCO nei non fumatori</a:t>
            </a:r>
            <a:r>
              <a:rPr lang="it-IT" sz="5400" dirty="0">
                <a:latin typeface="Calibri" charset="0"/>
              </a:rPr>
              <a:t/>
            </a:r>
            <a:br>
              <a:rPr lang="it-IT" sz="5400" dirty="0">
                <a:latin typeface="Calibri" charset="0"/>
              </a:rPr>
            </a:br>
            <a:endParaRPr lang="it-IT" dirty="0">
              <a:latin typeface="Calibri" charset="0"/>
            </a:endParaRPr>
          </a:p>
        </p:txBody>
      </p:sp>
      <p:sp>
        <p:nvSpPr>
          <p:cNvPr id="14338" name="Sottotitolo 4"/>
          <p:cNvSpPr>
            <a:spLocks noGrp="1"/>
          </p:cNvSpPr>
          <p:nvPr>
            <p:ph type="subTitle" idx="1"/>
          </p:nvPr>
        </p:nvSpPr>
        <p:spPr>
          <a:xfrm>
            <a:off x="1371600" y="2205038"/>
            <a:ext cx="6369050" cy="1152525"/>
          </a:xfrm>
        </p:spPr>
        <p:txBody>
          <a:bodyPr>
            <a:normAutofit lnSpcReduction="10000"/>
          </a:bodyPr>
          <a:lstStyle/>
          <a:p>
            <a:r>
              <a:rPr lang="en-US">
                <a:solidFill>
                  <a:srgbClr val="898989"/>
                </a:solidFill>
                <a:latin typeface="Calibri" charset="0"/>
              </a:rPr>
              <a:t>Riccardo Pistelli</a:t>
            </a:r>
          </a:p>
          <a:p>
            <a:r>
              <a:rPr lang="en-US">
                <a:solidFill>
                  <a:srgbClr val="898989"/>
                </a:solidFill>
                <a:latin typeface="Calibri" charset="0"/>
              </a:rPr>
              <a:t>Università Cattolica - Roma</a:t>
            </a:r>
          </a:p>
        </p:txBody>
      </p:sp>
      <p:pic>
        <p:nvPicPr>
          <p:cNvPr id="14339" name="Immagine 3" descr="gemelli-foto%20policlini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789363"/>
            <a:ext cx="4137025" cy="253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magine 1"/>
          <p:cNvPicPr>
            <a:picLocks noChangeAspect="1"/>
          </p:cNvPicPr>
          <p:nvPr/>
        </p:nvPicPr>
        <p:blipFill>
          <a:blip r:embed="rId3"/>
          <a:stretch>
            <a:fillRect/>
          </a:stretch>
        </p:blipFill>
        <p:spPr>
          <a:xfrm>
            <a:off x="6012849" y="3264598"/>
            <a:ext cx="2695414" cy="3514355"/>
          </a:xfrm>
          <a:prstGeom prst="rect">
            <a:avLst/>
          </a:prstGeom>
        </p:spPr>
      </p:pic>
    </p:spTree>
    <p:extLst>
      <p:ext uri="{BB962C8B-B14F-4D97-AF65-F5344CB8AC3E}">
        <p14:creationId xmlns:p14="http://schemas.microsoft.com/office/powerpoint/2010/main" val="1793234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l="15775" t="7094" r="16489" b="12485"/>
          <a:stretch>
            <a:fillRect/>
          </a:stretch>
        </p:blipFill>
        <p:spPr bwMode="auto">
          <a:xfrm>
            <a:off x="431800" y="260350"/>
            <a:ext cx="8280400" cy="6145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260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2475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3921125"/>
            <a:ext cx="1608137"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247775"/>
            <a:ext cx="7324725" cy="561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47776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1" descr="biomas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9138"/>
            <a:ext cx="8080375" cy="361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CasellaDiTesto 2"/>
          <p:cNvSpPr txBox="1">
            <a:spLocks noChangeArrowheads="1"/>
          </p:cNvSpPr>
          <p:nvPr/>
        </p:nvSpPr>
        <p:spPr bwMode="auto">
          <a:xfrm>
            <a:off x="684213" y="549275"/>
            <a:ext cx="78486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it-IT" sz="6600" dirty="0" err="1"/>
              <a:t>Biomasse</a:t>
            </a:r>
            <a:endParaRPr lang="en-US" altLang="it-IT" sz="6600" dirty="0"/>
          </a:p>
        </p:txBody>
      </p:sp>
    </p:spTree>
    <p:extLst>
      <p:ext uri="{BB962C8B-B14F-4D97-AF65-F5344CB8AC3E}">
        <p14:creationId xmlns:p14="http://schemas.microsoft.com/office/powerpoint/2010/main" val="2718677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7110" y="4230168"/>
            <a:ext cx="8221054" cy="646331"/>
          </a:xfrm>
          <a:prstGeom prst="rect">
            <a:avLst/>
          </a:prstGeom>
          <a:noFill/>
        </p:spPr>
        <p:txBody>
          <a:bodyPr wrap="square" rtlCol="0">
            <a:spAutoFit/>
          </a:bodyPr>
          <a:lstStyle/>
          <a:p>
            <a:r>
              <a:rPr lang="it-IT" dirty="0"/>
              <a:t>Johansson LS, C </a:t>
            </a:r>
            <a:r>
              <a:rPr lang="it-IT" dirty="0" err="1"/>
              <a:t>Tullin</a:t>
            </a:r>
            <a:r>
              <a:rPr lang="it-IT" dirty="0"/>
              <a:t>, B </a:t>
            </a:r>
            <a:r>
              <a:rPr lang="it-IT" dirty="0" err="1"/>
              <a:t>Leckner</a:t>
            </a:r>
            <a:r>
              <a:rPr lang="it-IT" dirty="0"/>
              <a:t>, P </a:t>
            </a:r>
            <a:r>
              <a:rPr lang="it-IT" dirty="0" err="1" smtClean="0"/>
              <a:t>Sjovall</a:t>
            </a:r>
            <a:r>
              <a:rPr lang="it-IT" dirty="0" smtClean="0"/>
              <a:t>. </a:t>
            </a:r>
            <a:r>
              <a:rPr lang="it-IT" dirty="0" err="1" smtClean="0"/>
              <a:t>Particle</a:t>
            </a:r>
            <a:r>
              <a:rPr lang="it-IT" dirty="0" smtClean="0"/>
              <a:t> </a:t>
            </a:r>
            <a:r>
              <a:rPr lang="it-IT" dirty="0" err="1"/>
              <a:t>emissions</a:t>
            </a:r>
            <a:r>
              <a:rPr lang="it-IT" dirty="0"/>
              <a:t> from </a:t>
            </a:r>
            <a:r>
              <a:rPr lang="it-IT" dirty="0" err="1"/>
              <a:t>biomass</a:t>
            </a:r>
            <a:r>
              <a:rPr lang="it-IT" dirty="0"/>
              <a:t> </a:t>
            </a:r>
            <a:r>
              <a:rPr lang="it-IT" dirty="0" err="1" smtClean="0"/>
              <a:t>combustion</a:t>
            </a:r>
            <a:r>
              <a:rPr lang="it-IT" dirty="0"/>
              <a:t> </a:t>
            </a:r>
            <a:r>
              <a:rPr lang="en-US" dirty="0" smtClean="0"/>
              <a:t>in </a:t>
            </a:r>
            <a:r>
              <a:rPr lang="en-US" dirty="0"/>
              <a:t>small combustors. </a:t>
            </a:r>
            <a:r>
              <a:rPr lang="en-US" i="1" dirty="0"/>
              <a:t>Biomass </a:t>
            </a:r>
            <a:r>
              <a:rPr lang="en-US" i="1" dirty="0" smtClean="0"/>
              <a:t>and </a:t>
            </a:r>
            <a:r>
              <a:rPr lang="it-IT" i="1" dirty="0" err="1"/>
              <a:t>Bioenergy</a:t>
            </a:r>
            <a:r>
              <a:rPr lang="it-IT" i="1" dirty="0"/>
              <a:t> </a:t>
            </a:r>
            <a:r>
              <a:rPr lang="it-IT" dirty="0"/>
              <a:t>2003;25(4):435-446.</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10" y="651528"/>
            <a:ext cx="7665578" cy="31268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0496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2547938"/>
            <a:ext cx="6905625" cy="1762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asellaDiTesto 1"/>
          <p:cNvSpPr txBox="1"/>
          <p:nvPr/>
        </p:nvSpPr>
        <p:spPr>
          <a:xfrm>
            <a:off x="1196411" y="5033473"/>
            <a:ext cx="5785503" cy="923330"/>
          </a:xfrm>
          <a:prstGeom prst="rect">
            <a:avLst/>
          </a:prstGeom>
          <a:noFill/>
        </p:spPr>
        <p:txBody>
          <a:bodyPr wrap="square" rtlCol="0">
            <a:spAutoFit/>
          </a:bodyPr>
          <a:lstStyle/>
          <a:p>
            <a:r>
              <a:rPr lang="it-IT" dirty="0" err="1"/>
              <a:t>Cernuschi</a:t>
            </a:r>
            <a:r>
              <a:rPr lang="it-IT" dirty="0"/>
              <a:t> S, M Giugliano, S </a:t>
            </a:r>
            <a:r>
              <a:rPr lang="it-IT" dirty="0" smtClean="0"/>
              <a:t>Consonni. Emissioni </a:t>
            </a:r>
            <a:r>
              <a:rPr lang="it-IT" dirty="0"/>
              <a:t>di polveri fini e </a:t>
            </a:r>
            <a:r>
              <a:rPr lang="it-IT" dirty="0" err="1"/>
              <a:t>ultrafini</a:t>
            </a:r>
            <a:r>
              <a:rPr lang="it-IT" dirty="0"/>
              <a:t> da </a:t>
            </a:r>
            <a:r>
              <a:rPr lang="it-IT" dirty="0" smtClean="0"/>
              <a:t>impianti di </a:t>
            </a:r>
            <a:r>
              <a:rPr lang="it-IT" dirty="0"/>
              <a:t>combustione. </a:t>
            </a:r>
            <a:r>
              <a:rPr lang="it-IT" dirty="0" smtClean="0"/>
              <a:t>2009. http</a:t>
            </a:r>
            <a:r>
              <a:rPr lang="it-IT" dirty="0"/>
              <a:t>://</a:t>
            </a:r>
            <a:r>
              <a:rPr lang="it-IT" dirty="0" smtClean="0"/>
              <a:t>www.gecos.polimi.it</a:t>
            </a:r>
            <a:endParaRPr lang="it-IT" dirty="0"/>
          </a:p>
        </p:txBody>
      </p:sp>
    </p:spTree>
    <p:extLst>
      <p:ext uri="{BB962C8B-B14F-4D97-AF65-F5344CB8AC3E}">
        <p14:creationId xmlns:p14="http://schemas.microsoft.com/office/powerpoint/2010/main" val="111125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036" y="1"/>
            <a:ext cx="5244964" cy="64648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159" y="6557068"/>
            <a:ext cx="7686841" cy="288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18298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en-US" dirty="0" smtClean="0"/>
              <a:t>The long history of living in a dangerous environment</a:t>
            </a:r>
            <a:endParaRPr lang="en-US" dirty="0"/>
          </a:p>
        </p:txBody>
      </p:sp>
      <p:sp>
        <p:nvSpPr>
          <p:cNvPr id="5" name="Segnaposto contenuto 4"/>
          <p:cNvSpPr>
            <a:spLocks noGrp="1"/>
          </p:cNvSpPr>
          <p:nvPr>
            <p:ph idx="1"/>
          </p:nvPr>
        </p:nvSpPr>
        <p:spPr/>
        <p:txBody>
          <a:bodyPr/>
          <a:lstStyle/>
          <a:p>
            <a:r>
              <a:rPr lang="en-US" dirty="0" smtClean="0"/>
              <a:t>The natural catastrophes (up to the early decades of the 19° century AD)</a:t>
            </a:r>
          </a:p>
          <a:p>
            <a:r>
              <a:rPr lang="en-US" dirty="0" smtClean="0"/>
              <a:t>The urban environment in the industrial revolution era (19°-20° century)</a:t>
            </a:r>
          </a:p>
          <a:p>
            <a:r>
              <a:rPr lang="en-US" dirty="0" smtClean="0"/>
              <a:t>The urban environment and the indoor air quality in the last decades</a:t>
            </a:r>
          </a:p>
          <a:p>
            <a:r>
              <a:rPr lang="en-US" dirty="0" smtClean="0"/>
              <a:t>What in the future?</a:t>
            </a:r>
            <a:endParaRPr lang="en-US" dirty="0"/>
          </a:p>
        </p:txBody>
      </p:sp>
    </p:spTree>
    <p:extLst>
      <p:ext uri="{BB962C8B-B14F-4D97-AF65-F5344CB8AC3E}">
        <p14:creationId xmlns:p14="http://schemas.microsoft.com/office/powerpoint/2010/main" val="2440544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27000" y="1200512"/>
            <a:ext cx="8890000" cy="5346700"/>
          </a:xfrm>
          <a:prstGeom prst="rect">
            <a:avLst/>
          </a:prstGeom>
        </p:spPr>
      </p:pic>
      <p:sp>
        <p:nvSpPr>
          <p:cNvPr id="5" name="CasellaDiTesto 4"/>
          <p:cNvSpPr txBox="1"/>
          <p:nvPr/>
        </p:nvSpPr>
        <p:spPr>
          <a:xfrm>
            <a:off x="1971662" y="250673"/>
            <a:ext cx="5413716" cy="707886"/>
          </a:xfrm>
          <a:prstGeom prst="rect">
            <a:avLst/>
          </a:prstGeom>
          <a:noFill/>
        </p:spPr>
        <p:txBody>
          <a:bodyPr wrap="square" rtlCol="0">
            <a:spAutoFit/>
          </a:bodyPr>
          <a:lstStyle/>
          <a:p>
            <a:pPr algn="ctr"/>
            <a:r>
              <a:rPr lang="en-US" sz="4000" dirty="0" smtClean="0"/>
              <a:t>AD 79</a:t>
            </a:r>
            <a:endParaRPr lang="en-US" sz="4000" dirty="0"/>
          </a:p>
        </p:txBody>
      </p:sp>
    </p:spTree>
    <p:extLst>
      <p:ext uri="{BB962C8B-B14F-4D97-AF65-F5344CB8AC3E}">
        <p14:creationId xmlns:p14="http://schemas.microsoft.com/office/powerpoint/2010/main" val="1684152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609600"/>
            <a:ext cx="8893175" cy="1143000"/>
          </a:xfrm>
        </p:spPr>
        <p:txBody>
          <a:bodyPr>
            <a:normAutofit fontScale="90000"/>
          </a:bodyPr>
          <a:lstStyle/>
          <a:p>
            <a:r>
              <a:rPr lang="it-IT" sz="4000" dirty="0" smtClean="0">
                <a:latin typeface="Times New Roman" charset="0"/>
              </a:rPr>
              <a:t>A </a:t>
            </a:r>
            <a:r>
              <a:rPr lang="it-IT" sz="4000" dirty="0" err="1" smtClean="0">
                <a:latin typeface="Times New Roman" charset="0"/>
              </a:rPr>
              <a:t>fatal</a:t>
            </a:r>
            <a:r>
              <a:rPr lang="it-IT" sz="4000" dirty="0" smtClean="0">
                <a:latin typeface="Times New Roman" charset="0"/>
              </a:rPr>
              <a:t> case </a:t>
            </a:r>
            <a:r>
              <a:rPr lang="it-IT" sz="4000" dirty="0" err="1" smtClean="0">
                <a:latin typeface="Times New Roman" charset="0"/>
              </a:rPr>
              <a:t>during</a:t>
            </a:r>
            <a:r>
              <a:rPr lang="it-IT" sz="4000" dirty="0" smtClean="0">
                <a:latin typeface="Times New Roman" charset="0"/>
              </a:rPr>
              <a:t> a </a:t>
            </a:r>
            <a:r>
              <a:rPr lang="it-IT" sz="4000" dirty="0" err="1" smtClean="0">
                <a:latin typeface="Times New Roman" charset="0"/>
              </a:rPr>
              <a:t>critical</a:t>
            </a:r>
            <a:r>
              <a:rPr lang="it-IT" sz="4000" dirty="0" smtClean="0">
                <a:latin typeface="Times New Roman" charset="0"/>
              </a:rPr>
              <a:t> </a:t>
            </a:r>
            <a:r>
              <a:rPr lang="it-IT" sz="4000" dirty="0" err="1" smtClean="0">
                <a:latin typeface="Times New Roman" charset="0"/>
              </a:rPr>
              <a:t>environmental</a:t>
            </a:r>
            <a:r>
              <a:rPr lang="it-IT" sz="4000" dirty="0" smtClean="0">
                <a:latin typeface="Times New Roman" charset="0"/>
              </a:rPr>
              <a:t> </a:t>
            </a:r>
            <a:r>
              <a:rPr lang="it-IT" sz="4000" dirty="0" err="1" smtClean="0">
                <a:latin typeface="Times New Roman" charset="0"/>
              </a:rPr>
              <a:t>episode</a:t>
            </a:r>
            <a:r>
              <a:rPr lang="it-IT" sz="4000" dirty="0" smtClean="0">
                <a:latin typeface="Times New Roman" charset="0"/>
              </a:rPr>
              <a:t> of </a:t>
            </a:r>
            <a:r>
              <a:rPr lang="it-IT" sz="4000" dirty="0" err="1" smtClean="0">
                <a:latin typeface="Times New Roman" charset="0"/>
              </a:rPr>
              <a:t>pollution</a:t>
            </a:r>
            <a:r>
              <a:rPr lang="it-IT" sz="4000" dirty="0">
                <a:latin typeface="Times New Roman" charset="0"/>
              </a:rPr>
              <a:t/>
            </a:r>
            <a:br>
              <a:rPr lang="it-IT" sz="4000" dirty="0">
                <a:latin typeface="Times New Roman" charset="0"/>
              </a:rPr>
            </a:br>
            <a:r>
              <a:rPr lang="it-IT" sz="4000" dirty="0" smtClean="0">
                <a:latin typeface="Times New Roman" charset="0"/>
              </a:rPr>
              <a:t>(</a:t>
            </a:r>
            <a:r>
              <a:rPr lang="it-IT" sz="4000" dirty="0" err="1" smtClean="0">
                <a:latin typeface="Times New Roman" charset="0"/>
              </a:rPr>
              <a:t>Vesuvius</a:t>
            </a:r>
            <a:r>
              <a:rPr lang="it-IT" sz="4000" dirty="0" smtClean="0">
                <a:latin typeface="Times New Roman" charset="0"/>
              </a:rPr>
              <a:t> area, 79 </a:t>
            </a:r>
            <a:r>
              <a:rPr lang="it-IT" sz="4000" dirty="0">
                <a:latin typeface="Times New Roman" charset="0"/>
              </a:rPr>
              <a:t>AD)</a:t>
            </a:r>
          </a:p>
        </p:txBody>
      </p:sp>
      <p:sp>
        <p:nvSpPr>
          <p:cNvPr id="4099" name="Rectangle 3"/>
          <p:cNvSpPr>
            <a:spLocks noGrp="1" noChangeArrowheads="1"/>
          </p:cNvSpPr>
          <p:nvPr>
            <p:ph type="body" idx="1"/>
          </p:nvPr>
        </p:nvSpPr>
        <p:spPr>
          <a:xfrm>
            <a:off x="685800" y="2420938"/>
            <a:ext cx="7772400" cy="3675062"/>
          </a:xfrm>
        </p:spPr>
        <p:txBody>
          <a:bodyPr/>
          <a:lstStyle/>
          <a:p>
            <a:pPr>
              <a:lnSpc>
                <a:spcPct val="90000"/>
              </a:lnSpc>
              <a:buFontTx/>
              <a:buNone/>
            </a:pPr>
            <a:r>
              <a:rPr lang="it-IT" dirty="0">
                <a:latin typeface="Times New Roman" charset="0"/>
              </a:rPr>
              <a:t>   “</a:t>
            </a:r>
            <a:r>
              <a:rPr lang="it-IT" dirty="0" err="1">
                <a:latin typeface="Times New Roman" charset="0"/>
              </a:rPr>
              <a:t>Innitentis</a:t>
            </a:r>
            <a:r>
              <a:rPr lang="it-IT" dirty="0">
                <a:latin typeface="Times New Roman" charset="0"/>
              </a:rPr>
              <a:t> </a:t>
            </a:r>
            <a:r>
              <a:rPr lang="it-IT" dirty="0" err="1">
                <a:latin typeface="Times New Roman" charset="0"/>
              </a:rPr>
              <a:t>servolis</a:t>
            </a:r>
            <a:r>
              <a:rPr lang="it-IT" dirty="0">
                <a:latin typeface="Times New Roman" charset="0"/>
              </a:rPr>
              <a:t> </a:t>
            </a:r>
            <a:r>
              <a:rPr lang="it-IT" dirty="0" err="1">
                <a:latin typeface="Times New Roman" charset="0"/>
              </a:rPr>
              <a:t>duobus</a:t>
            </a:r>
            <a:r>
              <a:rPr lang="it-IT" dirty="0">
                <a:latin typeface="Times New Roman" charset="0"/>
              </a:rPr>
              <a:t> </a:t>
            </a:r>
            <a:r>
              <a:rPr lang="it-IT" dirty="0" err="1">
                <a:latin typeface="Times New Roman" charset="0"/>
              </a:rPr>
              <a:t>assurrexit</a:t>
            </a:r>
            <a:r>
              <a:rPr lang="it-IT" dirty="0">
                <a:latin typeface="Times New Roman" charset="0"/>
              </a:rPr>
              <a:t> et </a:t>
            </a:r>
            <a:r>
              <a:rPr lang="it-IT" dirty="0" err="1">
                <a:latin typeface="Times New Roman" charset="0"/>
              </a:rPr>
              <a:t>statim</a:t>
            </a:r>
            <a:r>
              <a:rPr lang="it-IT" dirty="0">
                <a:latin typeface="Times New Roman" charset="0"/>
              </a:rPr>
              <a:t> </a:t>
            </a:r>
            <a:r>
              <a:rPr lang="it-IT" dirty="0" err="1">
                <a:latin typeface="Times New Roman" charset="0"/>
              </a:rPr>
              <a:t>concidit</a:t>
            </a:r>
            <a:r>
              <a:rPr lang="it-IT" dirty="0">
                <a:latin typeface="Times New Roman" charset="0"/>
              </a:rPr>
              <a:t>, ut ego </a:t>
            </a:r>
            <a:r>
              <a:rPr lang="it-IT" dirty="0" err="1">
                <a:latin typeface="Times New Roman" charset="0"/>
              </a:rPr>
              <a:t>colligo</a:t>
            </a:r>
            <a:r>
              <a:rPr lang="it-IT" dirty="0">
                <a:latin typeface="Times New Roman" charset="0"/>
              </a:rPr>
              <a:t>, </a:t>
            </a:r>
            <a:r>
              <a:rPr lang="it-IT" dirty="0" err="1">
                <a:latin typeface="Times New Roman" charset="0"/>
              </a:rPr>
              <a:t>crassiore</a:t>
            </a:r>
            <a:r>
              <a:rPr lang="it-IT" dirty="0">
                <a:latin typeface="Times New Roman" charset="0"/>
              </a:rPr>
              <a:t> caligine </a:t>
            </a:r>
            <a:r>
              <a:rPr lang="it-IT" dirty="0" err="1">
                <a:latin typeface="Times New Roman" charset="0"/>
              </a:rPr>
              <a:t>spiritu</a:t>
            </a:r>
            <a:r>
              <a:rPr lang="it-IT" dirty="0">
                <a:latin typeface="Times New Roman" charset="0"/>
              </a:rPr>
              <a:t> </a:t>
            </a:r>
            <a:r>
              <a:rPr lang="it-IT" dirty="0" err="1">
                <a:latin typeface="Times New Roman" charset="0"/>
              </a:rPr>
              <a:t>obstructo</a:t>
            </a:r>
            <a:r>
              <a:rPr lang="it-IT" dirty="0">
                <a:latin typeface="Times New Roman" charset="0"/>
              </a:rPr>
              <a:t>, </a:t>
            </a:r>
            <a:r>
              <a:rPr lang="it-IT" dirty="0" err="1">
                <a:latin typeface="Times New Roman" charset="0"/>
              </a:rPr>
              <a:t>clausoque</a:t>
            </a:r>
            <a:r>
              <a:rPr lang="it-IT" dirty="0">
                <a:latin typeface="Times New Roman" charset="0"/>
              </a:rPr>
              <a:t> </a:t>
            </a:r>
            <a:r>
              <a:rPr lang="it-IT" dirty="0" err="1">
                <a:latin typeface="Times New Roman" charset="0"/>
              </a:rPr>
              <a:t>stomacho</a:t>
            </a:r>
            <a:r>
              <a:rPr lang="it-IT" dirty="0">
                <a:latin typeface="Times New Roman" charset="0"/>
              </a:rPr>
              <a:t> qui </a:t>
            </a:r>
            <a:r>
              <a:rPr lang="it-IT" dirty="0" err="1">
                <a:latin typeface="Times New Roman" charset="0"/>
              </a:rPr>
              <a:t>illi</a:t>
            </a:r>
            <a:r>
              <a:rPr lang="it-IT" dirty="0">
                <a:latin typeface="Times New Roman" charset="0"/>
              </a:rPr>
              <a:t> natura </a:t>
            </a:r>
            <a:r>
              <a:rPr lang="it-IT" dirty="0" err="1">
                <a:latin typeface="Times New Roman" charset="0"/>
              </a:rPr>
              <a:t>invalidus</a:t>
            </a:r>
            <a:r>
              <a:rPr lang="it-IT" dirty="0">
                <a:latin typeface="Times New Roman" charset="0"/>
              </a:rPr>
              <a:t> et </a:t>
            </a:r>
            <a:r>
              <a:rPr lang="it-IT" dirty="0" err="1">
                <a:latin typeface="Times New Roman" charset="0"/>
              </a:rPr>
              <a:t>angustus</a:t>
            </a:r>
            <a:r>
              <a:rPr lang="it-IT" dirty="0">
                <a:latin typeface="Times New Roman" charset="0"/>
              </a:rPr>
              <a:t> et </a:t>
            </a:r>
            <a:r>
              <a:rPr lang="it-IT" dirty="0" err="1">
                <a:latin typeface="Times New Roman" charset="0"/>
              </a:rPr>
              <a:t>frequenter</a:t>
            </a:r>
            <a:r>
              <a:rPr lang="it-IT" dirty="0">
                <a:latin typeface="Times New Roman" charset="0"/>
              </a:rPr>
              <a:t> </a:t>
            </a:r>
            <a:r>
              <a:rPr lang="it-IT" dirty="0" err="1">
                <a:latin typeface="Times New Roman" charset="0"/>
              </a:rPr>
              <a:t>aestuans</a:t>
            </a:r>
            <a:r>
              <a:rPr lang="it-IT" dirty="0">
                <a:latin typeface="Times New Roman" charset="0"/>
              </a:rPr>
              <a:t> </a:t>
            </a:r>
            <a:r>
              <a:rPr lang="it-IT" dirty="0" err="1">
                <a:latin typeface="Times New Roman" charset="0"/>
              </a:rPr>
              <a:t>erat</a:t>
            </a:r>
            <a:r>
              <a:rPr lang="it-IT" dirty="0">
                <a:latin typeface="Times New Roman" charset="0"/>
              </a:rPr>
              <a:t>.”</a:t>
            </a:r>
          </a:p>
          <a:p>
            <a:pPr>
              <a:lnSpc>
                <a:spcPct val="90000"/>
              </a:lnSpc>
              <a:buFontTx/>
              <a:buNone/>
            </a:pPr>
            <a:endParaRPr lang="it-IT" dirty="0">
              <a:latin typeface="Times New Roman" charset="0"/>
            </a:endParaRPr>
          </a:p>
          <a:p>
            <a:pPr>
              <a:lnSpc>
                <a:spcPct val="90000"/>
              </a:lnSpc>
              <a:buFontTx/>
              <a:buNone/>
            </a:pPr>
            <a:r>
              <a:rPr lang="it-IT" dirty="0" err="1" smtClean="0">
                <a:latin typeface="Times New Roman" charset="0"/>
              </a:rPr>
              <a:t>Plinius</a:t>
            </a:r>
            <a:r>
              <a:rPr lang="it-IT" dirty="0" smtClean="0">
                <a:latin typeface="Times New Roman" charset="0"/>
              </a:rPr>
              <a:t> </a:t>
            </a:r>
            <a:r>
              <a:rPr lang="it-IT" dirty="0" err="1" smtClean="0">
                <a:latin typeface="Times New Roman" charset="0"/>
              </a:rPr>
              <a:t>Juvenis</a:t>
            </a:r>
            <a:r>
              <a:rPr lang="it-IT" dirty="0" smtClean="0">
                <a:latin typeface="Times New Roman" charset="0"/>
              </a:rPr>
              <a:t>, to Tacitus, </a:t>
            </a:r>
            <a:r>
              <a:rPr lang="it-IT" dirty="0">
                <a:latin typeface="Times New Roman" charset="0"/>
              </a:rPr>
              <a:t>105 AD.</a:t>
            </a:r>
          </a:p>
          <a:p>
            <a:pPr>
              <a:lnSpc>
                <a:spcPct val="90000"/>
              </a:lnSpc>
            </a:pPr>
            <a:endParaRPr lang="it-IT" dirty="0">
              <a:latin typeface="Times New Roman" charset="0"/>
            </a:endParaRPr>
          </a:p>
        </p:txBody>
      </p:sp>
    </p:spTree>
    <p:extLst>
      <p:ext uri="{BB962C8B-B14F-4D97-AF65-F5344CB8AC3E}">
        <p14:creationId xmlns:p14="http://schemas.microsoft.com/office/powerpoint/2010/main" val="2706481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0825" y="609600"/>
            <a:ext cx="8569325" cy="1143000"/>
          </a:xfrm>
        </p:spPr>
        <p:txBody>
          <a:bodyPr/>
          <a:lstStyle/>
          <a:p>
            <a:r>
              <a:rPr lang="it-IT" sz="4000" dirty="0" smtClean="0">
                <a:latin typeface="Times New Roman" charset="0"/>
              </a:rPr>
              <a:t>Urban </a:t>
            </a:r>
            <a:r>
              <a:rPr lang="it-IT" sz="4000" dirty="0" err="1" smtClean="0">
                <a:latin typeface="Times New Roman" charset="0"/>
              </a:rPr>
              <a:t>pollution</a:t>
            </a:r>
            <a:r>
              <a:rPr lang="it-IT" sz="4000" dirty="0" smtClean="0">
                <a:latin typeface="Times New Roman" charset="0"/>
              </a:rPr>
              <a:t>  in the 19</a:t>
            </a:r>
            <a:r>
              <a:rPr lang="it-IT" sz="4000" baseline="30000" dirty="0" smtClean="0">
                <a:latin typeface="Times New Roman" charset="0"/>
              </a:rPr>
              <a:t>°</a:t>
            </a:r>
            <a:r>
              <a:rPr lang="it-IT" sz="4000" dirty="0" smtClean="0">
                <a:latin typeface="Times New Roman" charset="0"/>
              </a:rPr>
              <a:t> </a:t>
            </a:r>
            <a:r>
              <a:rPr lang="it-IT" sz="4000" dirty="0" err="1" smtClean="0">
                <a:latin typeface="Times New Roman" charset="0"/>
              </a:rPr>
              <a:t>century</a:t>
            </a:r>
            <a:endParaRPr lang="it-IT" sz="4000" dirty="0">
              <a:latin typeface="Times New Roman" charset="0"/>
            </a:endParaRPr>
          </a:p>
        </p:txBody>
      </p:sp>
      <p:sp>
        <p:nvSpPr>
          <p:cNvPr id="5123" name="Rectangle 3"/>
          <p:cNvSpPr>
            <a:spLocks noGrp="1" noChangeArrowheads="1"/>
          </p:cNvSpPr>
          <p:nvPr>
            <p:ph type="body" idx="1"/>
          </p:nvPr>
        </p:nvSpPr>
        <p:spPr/>
        <p:txBody>
          <a:bodyPr/>
          <a:lstStyle/>
          <a:p>
            <a:pPr>
              <a:buFontTx/>
              <a:buNone/>
            </a:pPr>
            <a:r>
              <a:rPr lang="it-IT" sz="2800">
                <a:latin typeface="Times New Roman" charset="0"/>
              </a:rPr>
              <a:t>	Even in the surrounding country it was a foggy day, but there the fog was grey, whereas in London it was, at about the boundary line, dark yellow, and a little within it brown, and then browner, and then browner, until at the heart of the City-which call Saint Mary Axe- it was rusty-black.</a:t>
            </a:r>
          </a:p>
          <a:p>
            <a:pPr>
              <a:buFontTx/>
              <a:buNone/>
            </a:pPr>
            <a:endParaRPr lang="it-IT" sz="2800">
              <a:latin typeface="Times New Roman" charset="0"/>
            </a:endParaRPr>
          </a:p>
          <a:p>
            <a:pPr>
              <a:buFontTx/>
              <a:buNone/>
            </a:pPr>
            <a:r>
              <a:rPr lang="it-IT" sz="2800">
                <a:latin typeface="Times New Roman" charset="0"/>
              </a:rPr>
              <a:t>Charles Dickens, Our Mutual Friend, 1865</a:t>
            </a:r>
          </a:p>
        </p:txBody>
      </p:sp>
    </p:spTree>
    <p:extLst>
      <p:ext uri="{BB962C8B-B14F-4D97-AF65-F5344CB8AC3E}">
        <p14:creationId xmlns:p14="http://schemas.microsoft.com/office/powerpoint/2010/main" val="1078110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8675688"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8642350" cy="331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16563"/>
            <a:ext cx="4984750"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p:cNvSpPr/>
          <p:nvPr/>
        </p:nvSpPr>
        <p:spPr>
          <a:xfrm>
            <a:off x="2816224" y="2298819"/>
            <a:ext cx="4934811" cy="307648"/>
          </a:xfrm>
          <a:prstGeom prst="rect">
            <a:avLst/>
          </a:prstGeom>
          <a:solidFill>
            <a:schemeClr val="accent1">
              <a:alpha val="2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95095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8"/>
          <p:cNvSpPr>
            <a:spLocks noGrp="1" noChangeArrowheads="1"/>
          </p:cNvSpPr>
          <p:nvPr>
            <p:ph/>
          </p:nvPr>
        </p:nvSpPr>
        <p:spPr/>
        <p:txBody>
          <a:bodyPr/>
          <a:lstStyle/>
          <a:p>
            <a:endParaRPr lang="it-IT">
              <a:latin typeface="Times New Roman" charset="0"/>
            </a:endParaRPr>
          </a:p>
        </p:txBody>
      </p:sp>
      <p:pic>
        <p:nvPicPr>
          <p:cNvPr id="6147" name="Picture 1029" descr="2C1320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61375" cy="612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41368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p:nvPr>
        </p:nvSpPr>
        <p:spPr/>
        <p:txBody>
          <a:bodyPr/>
          <a:lstStyle/>
          <a:p>
            <a:endParaRPr lang="it-IT">
              <a:latin typeface="Times New Roman" charset="0"/>
            </a:endParaRPr>
          </a:p>
        </p:txBody>
      </p:sp>
      <p:pic>
        <p:nvPicPr>
          <p:cNvPr id="7171" name="Picture 1029" descr="B217D3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0"/>
            <a:ext cx="5256213" cy="669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32496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en-US"/>
          </a:p>
        </p:txBody>
      </p:sp>
      <p:sp>
        <p:nvSpPr>
          <p:cNvPr id="3" name="Sottotitolo 2"/>
          <p:cNvSpPr>
            <a:spLocks noGrp="1"/>
          </p:cNvSpPr>
          <p:nvPr>
            <p:ph type="subTitle" idx="1"/>
          </p:nvPr>
        </p:nvSpPr>
        <p:spPr/>
        <p:txBody>
          <a:bodyPr/>
          <a:lstStyle/>
          <a:p>
            <a:endParaRPr lang="en-US"/>
          </a:p>
        </p:txBody>
      </p:sp>
      <p:pic>
        <p:nvPicPr>
          <p:cNvPr id="4" name="Immagine 3" descr="1025px-Atmosphere_composition_diagram.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02"/>
            <a:ext cx="9144000" cy="6835698"/>
          </a:xfrm>
          <a:prstGeom prst="rect">
            <a:avLst/>
          </a:prstGeom>
        </p:spPr>
      </p:pic>
    </p:spTree>
    <p:extLst>
      <p:ext uri="{BB962C8B-B14F-4D97-AF65-F5344CB8AC3E}">
        <p14:creationId xmlns:p14="http://schemas.microsoft.com/office/powerpoint/2010/main" val="2488555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ure news focus"/>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8938" y="552450"/>
            <a:ext cx="84582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asellaDiTesto 2"/>
          <p:cNvSpPr txBox="1"/>
          <p:nvPr/>
        </p:nvSpPr>
        <p:spPr>
          <a:xfrm>
            <a:off x="2907366" y="5982733"/>
            <a:ext cx="5939773" cy="646331"/>
          </a:xfrm>
          <a:prstGeom prst="rect">
            <a:avLst/>
          </a:prstGeom>
          <a:noFill/>
        </p:spPr>
        <p:txBody>
          <a:bodyPr wrap="square" rtlCol="0">
            <a:spAutoFit/>
          </a:bodyPr>
          <a:lstStyle/>
          <a:p>
            <a:r>
              <a:rPr lang="en-US" dirty="0">
                <a:latin typeface="Arial" charset="0"/>
              </a:rPr>
              <a:t>Science 307:1857-1861, News Focus, March 2005</a:t>
            </a:r>
          </a:p>
          <a:p>
            <a:endParaRPr lang="en-US" dirty="0"/>
          </a:p>
        </p:txBody>
      </p:sp>
    </p:spTree>
    <p:extLst>
      <p:ext uri="{BB962C8B-B14F-4D97-AF65-F5344CB8AC3E}">
        <p14:creationId xmlns:p14="http://schemas.microsoft.com/office/powerpoint/2010/main" val="3568539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57" y="170827"/>
            <a:ext cx="7334250" cy="2038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904" y="2209177"/>
            <a:ext cx="4648200" cy="4467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35904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220663" y="454025"/>
            <a:ext cx="8596312"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r>
              <a:rPr lang="it-IT" dirty="0" err="1" smtClean="0">
                <a:latin typeface="Arial" charset="0"/>
                <a:cs typeface="+mn-cs"/>
              </a:rPr>
              <a:t>Deaths</a:t>
            </a:r>
            <a:r>
              <a:rPr lang="it-IT" dirty="0" smtClean="0">
                <a:latin typeface="Arial" charset="0"/>
                <a:cs typeface="+mn-cs"/>
              </a:rPr>
              <a:t> from </a:t>
            </a:r>
            <a:r>
              <a:rPr lang="it-IT" dirty="0" err="1" smtClean="0">
                <a:latin typeface="Arial" charset="0"/>
                <a:cs typeface="+mn-cs"/>
              </a:rPr>
              <a:t>London</a:t>
            </a:r>
            <a:r>
              <a:rPr lang="it-IT" dirty="0" smtClean="0">
                <a:latin typeface="Arial" charset="0"/>
                <a:cs typeface="+mn-cs"/>
              </a:rPr>
              <a:t> Smog, </a:t>
            </a:r>
            <a:r>
              <a:rPr lang="it-IT" dirty="0" err="1" smtClean="0">
                <a:latin typeface="Arial" charset="0"/>
                <a:cs typeface="+mn-cs"/>
              </a:rPr>
              <a:t>December</a:t>
            </a:r>
            <a:r>
              <a:rPr lang="it-IT" dirty="0" smtClean="0">
                <a:latin typeface="Arial" charset="0"/>
                <a:cs typeface="+mn-cs"/>
              </a:rPr>
              <a:t> 1952</a:t>
            </a:r>
          </a:p>
        </p:txBody>
      </p:sp>
      <p:pic>
        <p:nvPicPr>
          <p:cNvPr id="187394" name="Picture 3" descr="smo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133600"/>
            <a:ext cx="3419475"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7395" name="Picture 4" descr="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050" y="5373688"/>
            <a:ext cx="1336675" cy="95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7396" name="Picture 5" descr="Graph of death r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96975"/>
            <a:ext cx="4481513" cy="51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4067667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9144000" cy="657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334214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reeform 3"/>
          <p:cNvSpPr>
            <a:spLocks/>
          </p:cNvSpPr>
          <p:nvPr/>
        </p:nvSpPr>
        <p:spPr bwMode="auto">
          <a:xfrm>
            <a:off x="773113" y="1466850"/>
            <a:ext cx="7788275" cy="4210050"/>
          </a:xfrm>
          <a:custGeom>
            <a:avLst/>
            <a:gdLst>
              <a:gd name="T0" fmla="*/ 0 w 4906"/>
              <a:gd name="T1" fmla="*/ 2628 h 2652"/>
              <a:gd name="T2" fmla="*/ 89 w 4906"/>
              <a:gd name="T3" fmla="*/ 2580 h 2652"/>
              <a:gd name="T4" fmla="*/ 399 w 4906"/>
              <a:gd name="T5" fmla="*/ 2196 h 2652"/>
              <a:gd name="T6" fmla="*/ 640 w 4906"/>
              <a:gd name="T7" fmla="*/ 1764 h 2652"/>
              <a:gd name="T8" fmla="*/ 774 w 4906"/>
              <a:gd name="T9" fmla="*/ 1397 h 2652"/>
              <a:gd name="T10" fmla="*/ 931 w 4906"/>
              <a:gd name="T11" fmla="*/ 804 h 2652"/>
              <a:gd name="T12" fmla="*/ 1108 w 4906"/>
              <a:gd name="T13" fmla="*/ 324 h 2652"/>
              <a:gd name="T14" fmla="*/ 1308 w 4906"/>
              <a:gd name="T15" fmla="*/ 78 h 2652"/>
              <a:gd name="T16" fmla="*/ 1642 w 4906"/>
              <a:gd name="T17" fmla="*/ 3 h 2652"/>
              <a:gd name="T18" fmla="*/ 2151 w 4906"/>
              <a:gd name="T19" fmla="*/ 61 h 2652"/>
              <a:gd name="T20" fmla="*/ 2760 w 4906"/>
              <a:gd name="T21" fmla="*/ 278 h 2652"/>
              <a:gd name="T22" fmla="*/ 3295 w 4906"/>
              <a:gd name="T23" fmla="*/ 520 h 2652"/>
              <a:gd name="T24" fmla="*/ 3971 w 4906"/>
              <a:gd name="T25" fmla="*/ 854 h 2652"/>
              <a:gd name="T26" fmla="*/ 4906 w 4906"/>
              <a:gd name="T27" fmla="*/ 1422 h 26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06"/>
              <a:gd name="T43" fmla="*/ 0 h 2652"/>
              <a:gd name="T44" fmla="*/ 4906 w 4906"/>
              <a:gd name="T45" fmla="*/ 2652 h 26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06" h="2652">
                <a:moveTo>
                  <a:pt x="0" y="2628"/>
                </a:moveTo>
                <a:cubicBezTo>
                  <a:pt x="11" y="2640"/>
                  <a:pt x="22" y="2652"/>
                  <a:pt x="89" y="2580"/>
                </a:cubicBezTo>
                <a:cubicBezTo>
                  <a:pt x="155" y="2508"/>
                  <a:pt x="307" y="2332"/>
                  <a:pt x="399" y="2196"/>
                </a:cubicBezTo>
                <a:cubicBezTo>
                  <a:pt x="491" y="2060"/>
                  <a:pt x="577" y="1897"/>
                  <a:pt x="640" y="1764"/>
                </a:cubicBezTo>
                <a:cubicBezTo>
                  <a:pt x="703" y="1631"/>
                  <a:pt x="725" y="1557"/>
                  <a:pt x="774" y="1397"/>
                </a:cubicBezTo>
                <a:cubicBezTo>
                  <a:pt x="823" y="1237"/>
                  <a:pt x="875" y="983"/>
                  <a:pt x="931" y="804"/>
                </a:cubicBezTo>
                <a:cubicBezTo>
                  <a:pt x="987" y="625"/>
                  <a:pt x="1045" y="445"/>
                  <a:pt x="1108" y="324"/>
                </a:cubicBezTo>
                <a:cubicBezTo>
                  <a:pt x="1171" y="203"/>
                  <a:pt x="1219" y="132"/>
                  <a:pt x="1308" y="78"/>
                </a:cubicBezTo>
                <a:cubicBezTo>
                  <a:pt x="1397" y="24"/>
                  <a:pt x="1502" y="6"/>
                  <a:pt x="1642" y="3"/>
                </a:cubicBezTo>
                <a:cubicBezTo>
                  <a:pt x="1782" y="0"/>
                  <a:pt x="1965" y="15"/>
                  <a:pt x="2151" y="61"/>
                </a:cubicBezTo>
                <a:cubicBezTo>
                  <a:pt x="2337" y="107"/>
                  <a:pt x="2569" y="202"/>
                  <a:pt x="2760" y="278"/>
                </a:cubicBezTo>
                <a:cubicBezTo>
                  <a:pt x="2951" y="354"/>
                  <a:pt x="3093" y="424"/>
                  <a:pt x="3295" y="520"/>
                </a:cubicBezTo>
                <a:cubicBezTo>
                  <a:pt x="3497" y="616"/>
                  <a:pt x="3702" y="704"/>
                  <a:pt x="3971" y="854"/>
                </a:cubicBezTo>
                <a:cubicBezTo>
                  <a:pt x="4240" y="1004"/>
                  <a:pt x="4711" y="1304"/>
                  <a:pt x="4906" y="1422"/>
                </a:cubicBezTo>
              </a:path>
            </a:pathLst>
          </a:custGeom>
          <a:noFill/>
          <a:ln w="76200" cap="flat" cmpd="sng">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51203" name="Line 4"/>
          <p:cNvSpPr>
            <a:spLocks noChangeShapeType="1"/>
          </p:cNvSpPr>
          <p:nvPr/>
        </p:nvSpPr>
        <p:spPr bwMode="auto">
          <a:xfrm>
            <a:off x="703263" y="6096000"/>
            <a:ext cx="7878762" cy="0"/>
          </a:xfrm>
          <a:prstGeom prst="line">
            <a:avLst/>
          </a:prstGeom>
          <a:noFill/>
          <a:ln w="60325">
            <a:solidFill>
              <a:srgbClr val="00008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solidFill>
                <a:srgbClr val="000000"/>
              </a:solidFill>
            </a:endParaRPr>
          </a:p>
        </p:txBody>
      </p:sp>
      <p:sp>
        <p:nvSpPr>
          <p:cNvPr id="51204" name="Line 5"/>
          <p:cNvSpPr>
            <a:spLocks noChangeShapeType="1"/>
          </p:cNvSpPr>
          <p:nvPr/>
        </p:nvSpPr>
        <p:spPr bwMode="auto">
          <a:xfrm flipH="1" flipV="1">
            <a:off x="762000" y="1066800"/>
            <a:ext cx="11113" cy="5029200"/>
          </a:xfrm>
          <a:prstGeom prst="line">
            <a:avLst/>
          </a:prstGeom>
          <a:noFill/>
          <a:ln w="69850">
            <a:solidFill>
              <a:srgbClr val="00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solidFill>
                <a:srgbClr val="000000"/>
              </a:solidFill>
            </a:endParaRPr>
          </a:p>
        </p:txBody>
      </p:sp>
      <p:sp>
        <p:nvSpPr>
          <p:cNvPr id="51205" name="Text Box 6"/>
          <p:cNvSpPr txBox="1">
            <a:spLocks noChangeArrowheads="1"/>
          </p:cNvSpPr>
          <p:nvPr/>
        </p:nvSpPr>
        <p:spPr bwMode="auto">
          <a:xfrm>
            <a:off x="230736" y="76200"/>
            <a:ext cx="1785389" cy="106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defTabSz="762000">
              <a:defRPr sz="4000" b="1">
                <a:solidFill>
                  <a:schemeClr val="tx1"/>
                </a:solidFill>
                <a:latin typeface="Arial" charset="0"/>
                <a:cs typeface="Arial" charset="0"/>
              </a:defRPr>
            </a:lvl1pPr>
            <a:lvl2pPr marL="742950" indent="-285750" defTabSz="762000">
              <a:defRPr sz="4000" b="1">
                <a:solidFill>
                  <a:schemeClr val="tx1"/>
                </a:solidFill>
                <a:latin typeface="Arial" charset="0"/>
                <a:cs typeface="Arial" charset="0"/>
              </a:defRPr>
            </a:lvl2pPr>
            <a:lvl3pPr marL="1143000" indent="-228600" defTabSz="762000">
              <a:defRPr sz="4000" b="1">
                <a:solidFill>
                  <a:schemeClr val="tx1"/>
                </a:solidFill>
                <a:latin typeface="Arial" charset="0"/>
                <a:cs typeface="Arial" charset="0"/>
              </a:defRPr>
            </a:lvl3pPr>
            <a:lvl4pPr marL="1600200" indent="-228600" defTabSz="762000">
              <a:defRPr sz="4000" b="1">
                <a:solidFill>
                  <a:schemeClr val="tx1"/>
                </a:solidFill>
                <a:latin typeface="Arial" charset="0"/>
                <a:cs typeface="Arial" charset="0"/>
              </a:defRPr>
            </a:lvl4pPr>
            <a:lvl5pPr marL="2057400" indent="-228600" defTabSz="762000">
              <a:defRPr sz="4000" b="1">
                <a:solidFill>
                  <a:schemeClr val="tx1"/>
                </a:solidFill>
                <a:latin typeface="Arial" charset="0"/>
                <a:cs typeface="Arial" charset="0"/>
              </a:defRPr>
            </a:lvl5pPr>
            <a:lvl6pPr marL="25146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9pPr>
          </a:lstStyle>
          <a:p>
            <a:pPr>
              <a:lnSpc>
                <a:spcPct val="100000"/>
              </a:lnSpc>
            </a:pPr>
            <a:r>
              <a:rPr lang="de-CH" sz="1600" dirty="0">
                <a:solidFill>
                  <a:srgbClr val="468AB2"/>
                </a:solidFill>
              </a:rPr>
              <a:t>FEV1</a:t>
            </a:r>
          </a:p>
          <a:p>
            <a:pPr>
              <a:lnSpc>
                <a:spcPct val="100000"/>
              </a:lnSpc>
            </a:pPr>
            <a:r>
              <a:rPr lang="de-CH" sz="1600" dirty="0" err="1">
                <a:solidFill>
                  <a:srgbClr val="468AB2"/>
                </a:solidFill>
              </a:rPr>
              <a:t>theoretical</a:t>
            </a:r>
            <a:r>
              <a:rPr lang="de-CH" sz="1600" dirty="0">
                <a:solidFill>
                  <a:srgbClr val="468AB2"/>
                </a:solidFill>
              </a:rPr>
              <a:t> max.</a:t>
            </a:r>
          </a:p>
          <a:p>
            <a:pPr>
              <a:lnSpc>
                <a:spcPct val="100000"/>
              </a:lnSpc>
            </a:pPr>
            <a:endParaRPr lang="de-CH" sz="800" dirty="0">
              <a:solidFill>
                <a:srgbClr val="468AB2"/>
              </a:solidFill>
            </a:endParaRPr>
          </a:p>
          <a:p>
            <a:pPr>
              <a:lnSpc>
                <a:spcPct val="100000"/>
              </a:lnSpc>
            </a:pPr>
            <a:r>
              <a:rPr lang="de-CH" sz="1800" dirty="0">
                <a:solidFill>
                  <a:srgbClr val="468AB2"/>
                </a:solidFill>
              </a:rPr>
              <a:t>100%</a:t>
            </a:r>
            <a:r>
              <a:rPr lang="de-CH" sz="2400" dirty="0">
                <a:solidFill>
                  <a:srgbClr val="468AB2"/>
                </a:solidFill>
              </a:rPr>
              <a:t> </a:t>
            </a:r>
            <a:endParaRPr lang="de-CH" sz="1200" dirty="0">
              <a:solidFill>
                <a:srgbClr val="468AB2"/>
              </a:solidFill>
            </a:endParaRPr>
          </a:p>
        </p:txBody>
      </p:sp>
      <p:sp>
        <p:nvSpPr>
          <p:cNvPr id="51206" name="Text Box 7"/>
          <p:cNvSpPr txBox="1">
            <a:spLocks noChangeArrowheads="1"/>
          </p:cNvSpPr>
          <p:nvPr/>
        </p:nvSpPr>
        <p:spPr bwMode="auto">
          <a:xfrm>
            <a:off x="685800" y="6194425"/>
            <a:ext cx="83772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defTabSz="762000">
              <a:defRPr sz="4000" b="1">
                <a:solidFill>
                  <a:schemeClr val="tx1"/>
                </a:solidFill>
                <a:latin typeface="Arial" charset="0"/>
                <a:cs typeface="Arial" charset="0"/>
              </a:defRPr>
            </a:lvl1pPr>
            <a:lvl2pPr marL="742950" indent="-285750" defTabSz="762000">
              <a:defRPr sz="4000" b="1">
                <a:solidFill>
                  <a:schemeClr val="tx1"/>
                </a:solidFill>
                <a:latin typeface="Arial" charset="0"/>
                <a:cs typeface="Arial" charset="0"/>
              </a:defRPr>
            </a:lvl2pPr>
            <a:lvl3pPr marL="1143000" indent="-228600" defTabSz="762000">
              <a:defRPr sz="4000" b="1">
                <a:solidFill>
                  <a:schemeClr val="tx1"/>
                </a:solidFill>
                <a:latin typeface="Arial" charset="0"/>
                <a:cs typeface="Arial" charset="0"/>
              </a:defRPr>
            </a:lvl3pPr>
            <a:lvl4pPr marL="1600200" indent="-228600" defTabSz="762000">
              <a:defRPr sz="4000" b="1">
                <a:solidFill>
                  <a:schemeClr val="tx1"/>
                </a:solidFill>
                <a:latin typeface="Arial" charset="0"/>
                <a:cs typeface="Arial" charset="0"/>
              </a:defRPr>
            </a:lvl4pPr>
            <a:lvl5pPr marL="2057400" indent="-228600" defTabSz="762000">
              <a:defRPr sz="4000" b="1">
                <a:solidFill>
                  <a:schemeClr val="tx1"/>
                </a:solidFill>
                <a:latin typeface="Arial" charset="0"/>
                <a:cs typeface="Arial" charset="0"/>
              </a:defRPr>
            </a:lvl5pPr>
            <a:lvl6pPr marL="25146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9pPr>
          </a:lstStyle>
          <a:p>
            <a:pPr algn="l">
              <a:lnSpc>
                <a:spcPct val="100000"/>
              </a:lnSpc>
            </a:pPr>
            <a:r>
              <a:rPr lang="de-CH" sz="2000">
                <a:solidFill>
                  <a:srgbClr val="000000"/>
                </a:solidFill>
              </a:rPr>
              <a:t>0                           20                                                                        80  </a:t>
            </a:r>
            <a:r>
              <a:rPr lang="de-CH" sz="1800">
                <a:solidFill>
                  <a:srgbClr val="000000"/>
                </a:solidFill>
              </a:rPr>
              <a:t>Age</a:t>
            </a:r>
          </a:p>
        </p:txBody>
      </p:sp>
      <p:sp>
        <p:nvSpPr>
          <p:cNvPr id="51207" name="Rectangle 11"/>
          <p:cNvSpPr>
            <a:spLocks noGrp="1" noChangeArrowheads="1"/>
          </p:cNvSpPr>
          <p:nvPr>
            <p:ph type="title"/>
          </p:nvPr>
        </p:nvSpPr>
        <p:spPr>
          <a:xfrm>
            <a:off x="2057400" y="228600"/>
            <a:ext cx="7086600" cy="762000"/>
          </a:xfrm>
          <a:noFill/>
        </p:spPr>
        <p:txBody>
          <a:bodyPr>
            <a:noAutofit/>
          </a:bodyPr>
          <a:lstStyle/>
          <a:p>
            <a:r>
              <a:rPr lang="en-US" sz="2800" dirty="0" smtClean="0">
                <a:solidFill>
                  <a:srgbClr val="660066"/>
                </a:solidFill>
                <a:latin typeface="Verdana" pitchFamily="34" charset="0"/>
                <a:cs typeface="Arial" charset="0"/>
              </a:rPr>
              <a:t>Three mechanisms to reduce FEV1</a:t>
            </a:r>
            <a:br>
              <a:rPr lang="en-US" sz="2800" dirty="0" smtClean="0">
                <a:solidFill>
                  <a:srgbClr val="660066"/>
                </a:solidFill>
                <a:latin typeface="Verdana" pitchFamily="34" charset="0"/>
                <a:cs typeface="Arial" charset="0"/>
              </a:rPr>
            </a:br>
            <a:r>
              <a:rPr lang="en-US" sz="2800" dirty="0" smtClean="0">
                <a:solidFill>
                  <a:srgbClr val="660066"/>
                </a:solidFill>
                <a:latin typeface="Verdana" pitchFamily="34" charset="0"/>
                <a:cs typeface="Arial" charset="0"/>
              </a:rPr>
              <a:t>O’Byrne &amp; </a:t>
            </a:r>
            <a:r>
              <a:rPr lang="en-US" sz="2800" dirty="0" err="1" smtClean="0">
                <a:solidFill>
                  <a:srgbClr val="660066"/>
                </a:solidFill>
                <a:latin typeface="Verdana" pitchFamily="34" charset="0"/>
                <a:cs typeface="Arial" charset="0"/>
              </a:rPr>
              <a:t>Postma</a:t>
            </a:r>
            <a:r>
              <a:rPr lang="en-US" sz="2800" dirty="0" smtClean="0">
                <a:solidFill>
                  <a:srgbClr val="660066"/>
                </a:solidFill>
                <a:latin typeface="Verdana" pitchFamily="34" charset="0"/>
                <a:cs typeface="Arial" charset="0"/>
              </a:rPr>
              <a:t>, AJRCCM 1999</a:t>
            </a:r>
          </a:p>
        </p:txBody>
      </p:sp>
      <p:sp>
        <p:nvSpPr>
          <p:cNvPr id="1003532" name="Freeform 12"/>
          <p:cNvSpPr>
            <a:spLocks/>
          </p:cNvSpPr>
          <p:nvPr/>
        </p:nvSpPr>
        <p:spPr bwMode="auto">
          <a:xfrm>
            <a:off x="782638" y="2108200"/>
            <a:ext cx="7880350" cy="3563938"/>
          </a:xfrm>
          <a:custGeom>
            <a:avLst/>
            <a:gdLst>
              <a:gd name="T0" fmla="*/ 0 w 4964"/>
              <a:gd name="T1" fmla="*/ 2245 h 2245"/>
              <a:gd name="T2" fmla="*/ 141 w 4964"/>
              <a:gd name="T3" fmla="*/ 2170 h 2245"/>
              <a:gd name="T4" fmla="*/ 358 w 4964"/>
              <a:gd name="T5" fmla="*/ 2011 h 2245"/>
              <a:gd name="T6" fmla="*/ 596 w 4964"/>
              <a:gd name="T7" fmla="*/ 1767 h 2245"/>
              <a:gd name="T8" fmla="*/ 771 w 4964"/>
              <a:gd name="T9" fmla="*/ 1408 h 2245"/>
              <a:gd name="T10" fmla="*/ 989 w 4964"/>
              <a:gd name="T11" fmla="*/ 804 h 2245"/>
              <a:gd name="T12" fmla="*/ 1166 w 4964"/>
              <a:gd name="T13" fmla="*/ 324 h 2245"/>
              <a:gd name="T14" fmla="*/ 1366 w 4964"/>
              <a:gd name="T15" fmla="*/ 78 h 2245"/>
              <a:gd name="T16" fmla="*/ 1700 w 4964"/>
              <a:gd name="T17" fmla="*/ 3 h 2245"/>
              <a:gd name="T18" fmla="*/ 2209 w 4964"/>
              <a:gd name="T19" fmla="*/ 61 h 2245"/>
              <a:gd name="T20" fmla="*/ 2818 w 4964"/>
              <a:gd name="T21" fmla="*/ 278 h 2245"/>
              <a:gd name="T22" fmla="*/ 3353 w 4964"/>
              <a:gd name="T23" fmla="*/ 520 h 2245"/>
              <a:gd name="T24" fmla="*/ 4029 w 4964"/>
              <a:gd name="T25" fmla="*/ 854 h 2245"/>
              <a:gd name="T26" fmla="*/ 4964 w 4964"/>
              <a:gd name="T27" fmla="*/ 1422 h 2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64"/>
              <a:gd name="T43" fmla="*/ 0 h 2245"/>
              <a:gd name="T44" fmla="*/ 4964 w 4964"/>
              <a:gd name="T45" fmla="*/ 2245 h 2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64" h="2245">
                <a:moveTo>
                  <a:pt x="0" y="2245"/>
                </a:moveTo>
                <a:cubicBezTo>
                  <a:pt x="23" y="2233"/>
                  <a:pt x="81" y="2209"/>
                  <a:pt x="141" y="2170"/>
                </a:cubicBezTo>
                <a:cubicBezTo>
                  <a:pt x="201" y="2131"/>
                  <a:pt x="282" y="2078"/>
                  <a:pt x="358" y="2011"/>
                </a:cubicBezTo>
                <a:cubicBezTo>
                  <a:pt x="434" y="1944"/>
                  <a:pt x="527" y="1867"/>
                  <a:pt x="596" y="1767"/>
                </a:cubicBezTo>
                <a:cubicBezTo>
                  <a:pt x="665" y="1667"/>
                  <a:pt x="706" y="1568"/>
                  <a:pt x="771" y="1408"/>
                </a:cubicBezTo>
                <a:cubicBezTo>
                  <a:pt x="836" y="1248"/>
                  <a:pt x="923" y="985"/>
                  <a:pt x="989" y="804"/>
                </a:cubicBezTo>
                <a:cubicBezTo>
                  <a:pt x="1055" y="623"/>
                  <a:pt x="1103" y="445"/>
                  <a:pt x="1166" y="324"/>
                </a:cubicBezTo>
                <a:cubicBezTo>
                  <a:pt x="1229" y="203"/>
                  <a:pt x="1277" y="132"/>
                  <a:pt x="1366" y="78"/>
                </a:cubicBezTo>
                <a:cubicBezTo>
                  <a:pt x="1455" y="24"/>
                  <a:pt x="1560" y="6"/>
                  <a:pt x="1700" y="3"/>
                </a:cubicBezTo>
                <a:cubicBezTo>
                  <a:pt x="1840" y="0"/>
                  <a:pt x="2023" y="15"/>
                  <a:pt x="2209" y="61"/>
                </a:cubicBezTo>
                <a:cubicBezTo>
                  <a:pt x="2395" y="107"/>
                  <a:pt x="2627" y="202"/>
                  <a:pt x="2818" y="278"/>
                </a:cubicBezTo>
                <a:cubicBezTo>
                  <a:pt x="3009" y="354"/>
                  <a:pt x="3151" y="424"/>
                  <a:pt x="3353" y="520"/>
                </a:cubicBezTo>
                <a:cubicBezTo>
                  <a:pt x="3555" y="616"/>
                  <a:pt x="3760" y="704"/>
                  <a:pt x="4029" y="854"/>
                </a:cubicBezTo>
                <a:cubicBezTo>
                  <a:pt x="4298" y="1004"/>
                  <a:pt x="4769" y="1304"/>
                  <a:pt x="4964" y="1422"/>
                </a:cubicBezTo>
              </a:path>
            </a:pathLst>
          </a:custGeom>
          <a:noFill/>
          <a:ln w="114300" cap="flat" cmpd="sng">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1003533" name="Text Box 13"/>
          <p:cNvSpPr txBox="1">
            <a:spLocks noChangeArrowheads="1"/>
          </p:cNvSpPr>
          <p:nvPr/>
        </p:nvSpPr>
        <p:spPr bwMode="auto">
          <a:xfrm>
            <a:off x="1744663" y="4800600"/>
            <a:ext cx="29797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type="none" w="lg" len="lg"/>
              </a14:hiddenLine>
            </a:ext>
          </a:extLst>
        </p:spPr>
        <p:txBody>
          <a:bodyPr wrap="none">
            <a:spAutoFit/>
          </a:bodyPr>
          <a:lstStyle>
            <a:lvl1pPr>
              <a:defRPr sz="4000" b="1">
                <a:solidFill>
                  <a:schemeClr val="tx1"/>
                </a:solidFill>
                <a:latin typeface="Arial" charset="0"/>
                <a:cs typeface="Arial" charset="0"/>
              </a:defRPr>
            </a:lvl1pPr>
            <a:lvl2pPr marL="742950" indent="-285750">
              <a:defRPr sz="4000" b="1">
                <a:solidFill>
                  <a:schemeClr val="tx1"/>
                </a:solidFill>
                <a:latin typeface="Arial" charset="0"/>
                <a:cs typeface="Arial" charset="0"/>
              </a:defRPr>
            </a:lvl2pPr>
            <a:lvl3pPr marL="1143000" indent="-228600">
              <a:defRPr sz="4000" b="1">
                <a:solidFill>
                  <a:schemeClr val="tx1"/>
                </a:solidFill>
                <a:latin typeface="Arial" charset="0"/>
                <a:cs typeface="Arial" charset="0"/>
              </a:defRPr>
            </a:lvl3pPr>
            <a:lvl4pPr marL="1600200" indent="-228600">
              <a:defRPr sz="4000" b="1">
                <a:solidFill>
                  <a:schemeClr val="tx1"/>
                </a:solidFill>
                <a:latin typeface="Arial" charset="0"/>
                <a:cs typeface="Arial" charset="0"/>
              </a:defRPr>
            </a:lvl4pPr>
            <a:lvl5pPr marL="2057400" indent="-228600">
              <a:defRPr sz="4000" b="1">
                <a:solidFill>
                  <a:schemeClr val="tx1"/>
                </a:solidFill>
                <a:latin typeface="Arial" charset="0"/>
                <a:cs typeface="Arial" charset="0"/>
              </a:defRPr>
            </a:lvl5pPr>
            <a:lvl6pPr marL="2514600" indent="-228600" algn="ctr"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eaLnBrk="0" fontAlgn="base" hangingPunct="0">
              <a:lnSpc>
                <a:spcPts val="4500"/>
              </a:lnSpc>
              <a:spcBef>
                <a:spcPct val="0"/>
              </a:spcBef>
              <a:spcAft>
                <a:spcPct val="0"/>
              </a:spcAft>
              <a:defRPr sz="4000" b="1">
                <a:solidFill>
                  <a:schemeClr val="tx1"/>
                </a:solidFill>
                <a:latin typeface="Arial" charset="0"/>
                <a:cs typeface="Arial" charset="0"/>
              </a:defRPr>
            </a:lvl9pPr>
          </a:lstStyle>
          <a:p>
            <a:pPr algn="l">
              <a:lnSpc>
                <a:spcPct val="100000"/>
              </a:lnSpc>
            </a:pPr>
            <a:r>
              <a:rPr lang="en-US" sz="2000">
                <a:solidFill>
                  <a:srgbClr val="FF3300"/>
                </a:solidFill>
              </a:rPr>
              <a:t>Reduced growth phase</a:t>
            </a:r>
          </a:p>
        </p:txBody>
      </p:sp>
      <p:sp>
        <p:nvSpPr>
          <p:cNvPr id="1003534" name="Freeform 14"/>
          <p:cNvSpPr>
            <a:spLocks/>
          </p:cNvSpPr>
          <p:nvPr/>
        </p:nvSpPr>
        <p:spPr bwMode="auto">
          <a:xfrm>
            <a:off x="806450" y="1576388"/>
            <a:ext cx="7804150" cy="4049712"/>
          </a:xfrm>
          <a:custGeom>
            <a:avLst/>
            <a:gdLst>
              <a:gd name="T0" fmla="*/ 0 w 4916"/>
              <a:gd name="T1" fmla="*/ 2538 h 2551"/>
              <a:gd name="T2" fmla="*/ 58 w 4916"/>
              <a:gd name="T3" fmla="*/ 2505 h 2551"/>
              <a:gd name="T4" fmla="*/ 283 w 4916"/>
              <a:gd name="T5" fmla="*/ 2263 h 2551"/>
              <a:gd name="T6" fmla="*/ 559 w 4916"/>
              <a:gd name="T7" fmla="*/ 1820 h 2551"/>
              <a:gd name="T8" fmla="*/ 726 w 4916"/>
              <a:gd name="T9" fmla="*/ 1411 h 2551"/>
              <a:gd name="T10" fmla="*/ 893 w 4916"/>
              <a:gd name="T11" fmla="*/ 785 h 2551"/>
              <a:gd name="T12" fmla="*/ 1060 w 4916"/>
              <a:gd name="T13" fmla="*/ 351 h 2551"/>
              <a:gd name="T14" fmla="*/ 1202 w 4916"/>
              <a:gd name="T15" fmla="*/ 101 h 2551"/>
              <a:gd name="T16" fmla="*/ 1475 w 4916"/>
              <a:gd name="T17" fmla="*/ 6 h 2551"/>
              <a:gd name="T18" fmla="*/ 1984 w 4916"/>
              <a:gd name="T19" fmla="*/ 64 h 2551"/>
              <a:gd name="T20" fmla="*/ 2593 w 4916"/>
              <a:gd name="T21" fmla="*/ 281 h 2551"/>
              <a:gd name="T22" fmla="*/ 3128 w 4916"/>
              <a:gd name="T23" fmla="*/ 523 h 2551"/>
              <a:gd name="T24" fmla="*/ 3804 w 4916"/>
              <a:gd name="T25" fmla="*/ 857 h 2551"/>
              <a:gd name="T26" fmla="*/ 4916 w 4916"/>
              <a:gd name="T27" fmla="*/ 1553 h 25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16"/>
              <a:gd name="T43" fmla="*/ 0 h 2551"/>
              <a:gd name="T44" fmla="*/ 4916 w 4916"/>
              <a:gd name="T45" fmla="*/ 2551 h 25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16" h="2551">
                <a:moveTo>
                  <a:pt x="0" y="2538"/>
                </a:moveTo>
                <a:cubicBezTo>
                  <a:pt x="10" y="2531"/>
                  <a:pt x="11" y="2551"/>
                  <a:pt x="58" y="2505"/>
                </a:cubicBezTo>
                <a:cubicBezTo>
                  <a:pt x="105" y="2459"/>
                  <a:pt x="200" y="2377"/>
                  <a:pt x="283" y="2263"/>
                </a:cubicBezTo>
                <a:cubicBezTo>
                  <a:pt x="366" y="2149"/>
                  <a:pt x="485" y="1962"/>
                  <a:pt x="559" y="1820"/>
                </a:cubicBezTo>
                <a:cubicBezTo>
                  <a:pt x="633" y="1678"/>
                  <a:pt x="670" y="1583"/>
                  <a:pt x="726" y="1411"/>
                </a:cubicBezTo>
                <a:cubicBezTo>
                  <a:pt x="782" y="1239"/>
                  <a:pt x="837" y="962"/>
                  <a:pt x="893" y="785"/>
                </a:cubicBezTo>
                <a:cubicBezTo>
                  <a:pt x="949" y="608"/>
                  <a:pt x="1009" y="465"/>
                  <a:pt x="1060" y="351"/>
                </a:cubicBezTo>
                <a:cubicBezTo>
                  <a:pt x="1111" y="237"/>
                  <a:pt x="1133" y="158"/>
                  <a:pt x="1202" y="101"/>
                </a:cubicBezTo>
                <a:cubicBezTo>
                  <a:pt x="1271" y="44"/>
                  <a:pt x="1345" y="12"/>
                  <a:pt x="1475" y="6"/>
                </a:cubicBezTo>
                <a:cubicBezTo>
                  <a:pt x="1605" y="0"/>
                  <a:pt x="1798" y="18"/>
                  <a:pt x="1984" y="64"/>
                </a:cubicBezTo>
                <a:cubicBezTo>
                  <a:pt x="2170" y="110"/>
                  <a:pt x="2402" y="205"/>
                  <a:pt x="2593" y="281"/>
                </a:cubicBezTo>
                <a:cubicBezTo>
                  <a:pt x="2784" y="357"/>
                  <a:pt x="2926" y="427"/>
                  <a:pt x="3128" y="523"/>
                </a:cubicBezTo>
                <a:cubicBezTo>
                  <a:pt x="3330" y="619"/>
                  <a:pt x="3506" y="685"/>
                  <a:pt x="3804" y="857"/>
                </a:cubicBezTo>
                <a:cubicBezTo>
                  <a:pt x="4102" y="1029"/>
                  <a:pt x="4684" y="1408"/>
                  <a:pt x="4916" y="1553"/>
                </a:cubicBezTo>
              </a:path>
            </a:pathLst>
          </a:custGeom>
          <a:noFill/>
          <a:ln w="114300" cap="flat" cmpd="sng">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1003535" name="Text Box 15"/>
          <p:cNvSpPr txBox="1">
            <a:spLocks noChangeArrowheads="1"/>
          </p:cNvSpPr>
          <p:nvPr/>
        </p:nvSpPr>
        <p:spPr bwMode="auto">
          <a:xfrm>
            <a:off x="1524000" y="1066800"/>
            <a:ext cx="31845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type="none" w="lg" len="lg"/>
              </a14:hiddenLine>
            </a:ext>
          </a:extLst>
        </p:spPr>
        <p:txBody>
          <a:bodyPr wrap="none">
            <a:spAutoFit/>
          </a:bodyPr>
          <a:lstStyle>
            <a:lvl1pPr>
              <a:defRPr sz="4000" b="1">
                <a:solidFill>
                  <a:schemeClr val="tx1"/>
                </a:solidFill>
                <a:latin typeface="Arial" charset="0"/>
                <a:cs typeface="Arial" charset="0"/>
              </a:defRPr>
            </a:lvl1pPr>
            <a:lvl2pPr marL="742950" indent="-285750">
              <a:defRPr sz="4000" b="1">
                <a:solidFill>
                  <a:schemeClr val="tx1"/>
                </a:solidFill>
                <a:latin typeface="Arial" charset="0"/>
                <a:cs typeface="Arial" charset="0"/>
              </a:defRPr>
            </a:lvl2pPr>
            <a:lvl3pPr marL="1143000" indent="-228600">
              <a:defRPr sz="4000" b="1">
                <a:solidFill>
                  <a:schemeClr val="tx1"/>
                </a:solidFill>
                <a:latin typeface="Arial" charset="0"/>
                <a:cs typeface="Arial" charset="0"/>
              </a:defRPr>
            </a:lvl3pPr>
            <a:lvl4pPr marL="1600200" indent="-228600">
              <a:defRPr sz="4000" b="1">
                <a:solidFill>
                  <a:schemeClr val="tx1"/>
                </a:solidFill>
                <a:latin typeface="Arial" charset="0"/>
                <a:cs typeface="Arial" charset="0"/>
              </a:defRPr>
            </a:lvl4pPr>
            <a:lvl5pPr marL="2057400" indent="-228600">
              <a:defRPr sz="4000" b="1">
                <a:solidFill>
                  <a:schemeClr val="tx1"/>
                </a:solidFill>
                <a:latin typeface="Arial" charset="0"/>
                <a:cs typeface="Arial" charset="0"/>
              </a:defRPr>
            </a:lvl5pPr>
            <a:lvl6pPr marL="2514600" indent="-228600" algn="ctr"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eaLnBrk="0" fontAlgn="base" hangingPunct="0">
              <a:lnSpc>
                <a:spcPts val="4500"/>
              </a:lnSpc>
              <a:spcBef>
                <a:spcPct val="0"/>
              </a:spcBef>
              <a:spcAft>
                <a:spcPct val="0"/>
              </a:spcAft>
              <a:defRPr sz="4000" b="1">
                <a:solidFill>
                  <a:schemeClr val="tx1"/>
                </a:solidFill>
                <a:latin typeface="Arial" charset="0"/>
                <a:cs typeface="Arial" charset="0"/>
              </a:defRPr>
            </a:lvl9pPr>
          </a:lstStyle>
          <a:p>
            <a:pPr algn="l">
              <a:lnSpc>
                <a:spcPct val="100000"/>
              </a:lnSpc>
            </a:pPr>
            <a:r>
              <a:rPr lang="en-US" sz="2000">
                <a:solidFill>
                  <a:srgbClr val="0066FF"/>
                </a:solidFill>
              </a:rPr>
              <a:t>Early initiation of decline</a:t>
            </a:r>
          </a:p>
        </p:txBody>
      </p:sp>
      <p:sp>
        <p:nvSpPr>
          <p:cNvPr id="1003536" name="Freeform 16"/>
          <p:cNvSpPr>
            <a:spLocks/>
          </p:cNvSpPr>
          <p:nvPr/>
        </p:nvSpPr>
        <p:spPr bwMode="auto">
          <a:xfrm>
            <a:off x="739775" y="1458913"/>
            <a:ext cx="7870825" cy="4148137"/>
          </a:xfrm>
          <a:custGeom>
            <a:avLst/>
            <a:gdLst>
              <a:gd name="T0" fmla="*/ 49 w 4958"/>
              <a:gd name="T1" fmla="*/ 2570 h 2613"/>
              <a:gd name="T2" fmla="*/ 58 w 4958"/>
              <a:gd name="T3" fmla="*/ 2562 h 2613"/>
              <a:gd name="T4" fmla="*/ 399 w 4958"/>
              <a:gd name="T5" fmla="*/ 2261 h 2613"/>
              <a:gd name="T6" fmla="*/ 675 w 4958"/>
              <a:gd name="T7" fmla="*/ 1818 h 2613"/>
              <a:gd name="T8" fmla="*/ 842 w 4958"/>
              <a:gd name="T9" fmla="*/ 1409 h 2613"/>
              <a:gd name="T10" fmla="*/ 1009 w 4958"/>
              <a:gd name="T11" fmla="*/ 783 h 2613"/>
              <a:gd name="T12" fmla="*/ 1176 w 4958"/>
              <a:gd name="T13" fmla="*/ 349 h 2613"/>
              <a:gd name="T14" fmla="*/ 1318 w 4958"/>
              <a:gd name="T15" fmla="*/ 99 h 2613"/>
              <a:gd name="T16" fmla="*/ 1591 w 4958"/>
              <a:gd name="T17" fmla="*/ 4 h 2613"/>
              <a:gd name="T18" fmla="*/ 2195 w 4958"/>
              <a:gd name="T19" fmla="*/ 74 h 2613"/>
              <a:gd name="T20" fmla="*/ 2779 w 4958"/>
              <a:gd name="T21" fmla="*/ 392 h 2613"/>
              <a:gd name="T22" fmla="*/ 3380 w 4958"/>
              <a:gd name="T23" fmla="*/ 842 h 2613"/>
              <a:gd name="T24" fmla="*/ 3973 w 4958"/>
              <a:gd name="T25" fmla="*/ 1318 h 2613"/>
              <a:gd name="T26" fmla="*/ 4958 w 4958"/>
              <a:gd name="T27" fmla="*/ 2236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58"/>
              <a:gd name="T43" fmla="*/ 0 h 2613"/>
              <a:gd name="T44" fmla="*/ 4958 w 4958"/>
              <a:gd name="T45" fmla="*/ 2613 h 26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58" h="2613">
                <a:moveTo>
                  <a:pt x="49" y="2570"/>
                </a:moveTo>
                <a:cubicBezTo>
                  <a:pt x="52" y="2569"/>
                  <a:pt x="0" y="2613"/>
                  <a:pt x="58" y="2562"/>
                </a:cubicBezTo>
                <a:cubicBezTo>
                  <a:pt x="116" y="2511"/>
                  <a:pt x="296" y="2385"/>
                  <a:pt x="399" y="2261"/>
                </a:cubicBezTo>
                <a:cubicBezTo>
                  <a:pt x="502" y="2137"/>
                  <a:pt x="601" y="1960"/>
                  <a:pt x="675" y="1818"/>
                </a:cubicBezTo>
                <a:cubicBezTo>
                  <a:pt x="749" y="1676"/>
                  <a:pt x="786" y="1581"/>
                  <a:pt x="842" y="1409"/>
                </a:cubicBezTo>
                <a:cubicBezTo>
                  <a:pt x="898" y="1237"/>
                  <a:pt x="953" y="960"/>
                  <a:pt x="1009" y="783"/>
                </a:cubicBezTo>
                <a:cubicBezTo>
                  <a:pt x="1065" y="606"/>
                  <a:pt x="1125" y="463"/>
                  <a:pt x="1176" y="349"/>
                </a:cubicBezTo>
                <a:cubicBezTo>
                  <a:pt x="1227" y="235"/>
                  <a:pt x="1249" y="156"/>
                  <a:pt x="1318" y="99"/>
                </a:cubicBezTo>
                <a:cubicBezTo>
                  <a:pt x="1387" y="42"/>
                  <a:pt x="1445" y="8"/>
                  <a:pt x="1591" y="4"/>
                </a:cubicBezTo>
                <a:cubicBezTo>
                  <a:pt x="1737" y="0"/>
                  <a:pt x="1997" y="9"/>
                  <a:pt x="2195" y="74"/>
                </a:cubicBezTo>
                <a:cubicBezTo>
                  <a:pt x="2393" y="139"/>
                  <a:pt x="2581" y="264"/>
                  <a:pt x="2779" y="392"/>
                </a:cubicBezTo>
                <a:cubicBezTo>
                  <a:pt x="2977" y="520"/>
                  <a:pt x="3181" y="688"/>
                  <a:pt x="3380" y="842"/>
                </a:cubicBezTo>
                <a:cubicBezTo>
                  <a:pt x="3579" y="996"/>
                  <a:pt x="3710" y="1086"/>
                  <a:pt x="3973" y="1318"/>
                </a:cubicBezTo>
                <a:cubicBezTo>
                  <a:pt x="4236" y="1550"/>
                  <a:pt x="4753" y="2045"/>
                  <a:pt x="4958" y="2236"/>
                </a:cubicBezTo>
              </a:path>
            </a:pathLst>
          </a:custGeom>
          <a:noFill/>
          <a:ln w="114300" cap="flat" cmpd="sng">
            <a:solidFill>
              <a:srgbClr val="008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1003537" name="Text Box 17"/>
          <p:cNvSpPr txBox="1">
            <a:spLocks noChangeArrowheads="1"/>
          </p:cNvSpPr>
          <p:nvPr/>
        </p:nvSpPr>
        <p:spPr bwMode="auto">
          <a:xfrm>
            <a:off x="5737225" y="4632325"/>
            <a:ext cx="2568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type="none" w="lg" len="lg"/>
              </a14:hiddenLine>
            </a:ext>
          </a:extLst>
        </p:spPr>
        <p:txBody>
          <a:bodyPr wrap="none">
            <a:spAutoFit/>
          </a:bodyPr>
          <a:lstStyle>
            <a:lvl1pPr>
              <a:defRPr sz="4000" b="1">
                <a:solidFill>
                  <a:schemeClr val="tx1"/>
                </a:solidFill>
                <a:latin typeface="Arial" charset="0"/>
                <a:cs typeface="Arial" charset="0"/>
              </a:defRPr>
            </a:lvl1pPr>
            <a:lvl2pPr marL="742950" indent="-285750">
              <a:defRPr sz="4000" b="1">
                <a:solidFill>
                  <a:schemeClr val="tx1"/>
                </a:solidFill>
                <a:latin typeface="Arial" charset="0"/>
                <a:cs typeface="Arial" charset="0"/>
              </a:defRPr>
            </a:lvl2pPr>
            <a:lvl3pPr marL="1143000" indent="-228600">
              <a:defRPr sz="4000" b="1">
                <a:solidFill>
                  <a:schemeClr val="tx1"/>
                </a:solidFill>
                <a:latin typeface="Arial" charset="0"/>
                <a:cs typeface="Arial" charset="0"/>
              </a:defRPr>
            </a:lvl3pPr>
            <a:lvl4pPr marL="1600200" indent="-228600">
              <a:defRPr sz="4000" b="1">
                <a:solidFill>
                  <a:schemeClr val="tx1"/>
                </a:solidFill>
                <a:latin typeface="Arial" charset="0"/>
                <a:cs typeface="Arial" charset="0"/>
              </a:defRPr>
            </a:lvl4pPr>
            <a:lvl5pPr marL="2057400" indent="-228600">
              <a:defRPr sz="4000" b="1">
                <a:solidFill>
                  <a:schemeClr val="tx1"/>
                </a:solidFill>
                <a:latin typeface="Arial" charset="0"/>
                <a:cs typeface="Arial" charset="0"/>
              </a:defRPr>
            </a:lvl5pPr>
            <a:lvl6pPr marL="2514600" indent="-228600" algn="ctr"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eaLnBrk="0" fontAlgn="base" hangingPunct="0">
              <a:lnSpc>
                <a:spcPts val="4500"/>
              </a:lnSpc>
              <a:spcBef>
                <a:spcPct val="0"/>
              </a:spcBef>
              <a:spcAft>
                <a:spcPct val="0"/>
              </a:spcAft>
              <a:defRPr sz="4000" b="1">
                <a:solidFill>
                  <a:schemeClr val="tx1"/>
                </a:solidFill>
                <a:latin typeface="Arial" charset="0"/>
                <a:cs typeface="Arial" charset="0"/>
              </a:defRPr>
            </a:lvl9pPr>
          </a:lstStyle>
          <a:p>
            <a:pPr algn="l">
              <a:lnSpc>
                <a:spcPct val="100000"/>
              </a:lnSpc>
            </a:pPr>
            <a:r>
              <a:rPr lang="en-US" sz="2000">
                <a:solidFill>
                  <a:srgbClr val="008000"/>
                </a:solidFill>
              </a:rPr>
              <a:t>Accelarated decline</a:t>
            </a:r>
          </a:p>
        </p:txBody>
      </p:sp>
      <p:sp>
        <p:nvSpPr>
          <p:cNvPr id="1003538" name="Freeform 18"/>
          <p:cNvSpPr>
            <a:spLocks/>
          </p:cNvSpPr>
          <p:nvPr/>
        </p:nvSpPr>
        <p:spPr bwMode="auto">
          <a:xfrm>
            <a:off x="768350" y="1600200"/>
            <a:ext cx="7778750" cy="4037013"/>
          </a:xfrm>
          <a:custGeom>
            <a:avLst/>
            <a:gdLst>
              <a:gd name="T0" fmla="*/ 0 w 4900"/>
              <a:gd name="T1" fmla="*/ 2531 h 2543"/>
              <a:gd name="T2" fmla="*/ 59 w 4900"/>
              <a:gd name="T3" fmla="*/ 2498 h 2543"/>
              <a:gd name="T4" fmla="*/ 307 w 4900"/>
              <a:gd name="T5" fmla="*/ 2263 h 2543"/>
              <a:gd name="T6" fmla="*/ 583 w 4900"/>
              <a:gd name="T7" fmla="*/ 1820 h 2543"/>
              <a:gd name="T8" fmla="*/ 750 w 4900"/>
              <a:gd name="T9" fmla="*/ 1411 h 2543"/>
              <a:gd name="T10" fmla="*/ 917 w 4900"/>
              <a:gd name="T11" fmla="*/ 785 h 2543"/>
              <a:gd name="T12" fmla="*/ 1084 w 4900"/>
              <a:gd name="T13" fmla="*/ 351 h 2543"/>
              <a:gd name="T14" fmla="*/ 1226 w 4900"/>
              <a:gd name="T15" fmla="*/ 101 h 2543"/>
              <a:gd name="T16" fmla="*/ 1499 w 4900"/>
              <a:gd name="T17" fmla="*/ 6 h 2543"/>
              <a:gd name="T18" fmla="*/ 2008 w 4900"/>
              <a:gd name="T19" fmla="*/ 64 h 2543"/>
              <a:gd name="T20" fmla="*/ 2617 w 4900"/>
              <a:gd name="T21" fmla="*/ 281 h 2543"/>
              <a:gd name="T22" fmla="*/ 3152 w 4900"/>
              <a:gd name="T23" fmla="*/ 523 h 2543"/>
              <a:gd name="T24" fmla="*/ 3828 w 4900"/>
              <a:gd name="T25" fmla="*/ 857 h 2543"/>
              <a:gd name="T26" fmla="*/ 4900 w 4900"/>
              <a:gd name="T27" fmla="*/ 1521 h 25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00"/>
              <a:gd name="T43" fmla="*/ 0 h 2543"/>
              <a:gd name="T44" fmla="*/ 4900 w 4900"/>
              <a:gd name="T45" fmla="*/ 2543 h 25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00" h="2543">
                <a:moveTo>
                  <a:pt x="0" y="2531"/>
                </a:moveTo>
                <a:cubicBezTo>
                  <a:pt x="10" y="2524"/>
                  <a:pt x="8" y="2543"/>
                  <a:pt x="59" y="2498"/>
                </a:cubicBezTo>
                <a:cubicBezTo>
                  <a:pt x="110" y="2453"/>
                  <a:pt x="220" y="2376"/>
                  <a:pt x="307" y="2263"/>
                </a:cubicBezTo>
                <a:cubicBezTo>
                  <a:pt x="394" y="2150"/>
                  <a:pt x="509" y="1962"/>
                  <a:pt x="583" y="1820"/>
                </a:cubicBezTo>
                <a:cubicBezTo>
                  <a:pt x="657" y="1678"/>
                  <a:pt x="694" y="1583"/>
                  <a:pt x="750" y="1411"/>
                </a:cubicBezTo>
                <a:cubicBezTo>
                  <a:pt x="806" y="1239"/>
                  <a:pt x="861" y="962"/>
                  <a:pt x="917" y="785"/>
                </a:cubicBezTo>
                <a:cubicBezTo>
                  <a:pt x="973" y="608"/>
                  <a:pt x="1033" y="465"/>
                  <a:pt x="1084" y="351"/>
                </a:cubicBezTo>
                <a:cubicBezTo>
                  <a:pt x="1135" y="237"/>
                  <a:pt x="1157" y="158"/>
                  <a:pt x="1226" y="101"/>
                </a:cubicBezTo>
                <a:cubicBezTo>
                  <a:pt x="1295" y="44"/>
                  <a:pt x="1369" y="12"/>
                  <a:pt x="1499" y="6"/>
                </a:cubicBezTo>
                <a:cubicBezTo>
                  <a:pt x="1629" y="0"/>
                  <a:pt x="1822" y="18"/>
                  <a:pt x="2008" y="64"/>
                </a:cubicBezTo>
                <a:cubicBezTo>
                  <a:pt x="2194" y="110"/>
                  <a:pt x="2426" y="205"/>
                  <a:pt x="2617" y="281"/>
                </a:cubicBezTo>
                <a:cubicBezTo>
                  <a:pt x="2808" y="357"/>
                  <a:pt x="2950" y="427"/>
                  <a:pt x="3152" y="523"/>
                </a:cubicBezTo>
                <a:cubicBezTo>
                  <a:pt x="3354" y="619"/>
                  <a:pt x="3537" y="691"/>
                  <a:pt x="3828" y="857"/>
                </a:cubicBezTo>
                <a:cubicBezTo>
                  <a:pt x="4119" y="1023"/>
                  <a:pt x="4677" y="1383"/>
                  <a:pt x="4900" y="1521"/>
                </a:cubicBezTo>
              </a:path>
            </a:pathLst>
          </a:custGeom>
          <a:noFill/>
          <a:ln w="28575" cap="flat" cmpd="sng">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1003539" name="Freeform 19"/>
          <p:cNvSpPr>
            <a:spLocks/>
          </p:cNvSpPr>
          <p:nvPr/>
        </p:nvSpPr>
        <p:spPr bwMode="auto">
          <a:xfrm>
            <a:off x="806450" y="2057400"/>
            <a:ext cx="7880350" cy="3563938"/>
          </a:xfrm>
          <a:custGeom>
            <a:avLst/>
            <a:gdLst>
              <a:gd name="T0" fmla="*/ 0 w 4964"/>
              <a:gd name="T1" fmla="*/ 2245 h 2245"/>
              <a:gd name="T2" fmla="*/ 141 w 4964"/>
              <a:gd name="T3" fmla="*/ 2170 h 2245"/>
              <a:gd name="T4" fmla="*/ 358 w 4964"/>
              <a:gd name="T5" fmla="*/ 2011 h 2245"/>
              <a:gd name="T6" fmla="*/ 596 w 4964"/>
              <a:gd name="T7" fmla="*/ 1767 h 2245"/>
              <a:gd name="T8" fmla="*/ 771 w 4964"/>
              <a:gd name="T9" fmla="*/ 1408 h 2245"/>
              <a:gd name="T10" fmla="*/ 989 w 4964"/>
              <a:gd name="T11" fmla="*/ 804 h 2245"/>
              <a:gd name="T12" fmla="*/ 1166 w 4964"/>
              <a:gd name="T13" fmla="*/ 324 h 2245"/>
              <a:gd name="T14" fmla="*/ 1366 w 4964"/>
              <a:gd name="T15" fmla="*/ 78 h 2245"/>
              <a:gd name="T16" fmla="*/ 1700 w 4964"/>
              <a:gd name="T17" fmla="*/ 3 h 2245"/>
              <a:gd name="T18" fmla="*/ 2209 w 4964"/>
              <a:gd name="T19" fmla="*/ 61 h 2245"/>
              <a:gd name="T20" fmla="*/ 2818 w 4964"/>
              <a:gd name="T21" fmla="*/ 278 h 2245"/>
              <a:gd name="T22" fmla="*/ 3353 w 4964"/>
              <a:gd name="T23" fmla="*/ 520 h 2245"/>
              <a:gd name="T24" fmla="*/ 4029 w 4964"/>
              <a:gd name="T25" fmla="*/ 854 h 2245"/>
              <a:gd name="T26" fmla="*/ 4964 w 4964"/>
              <a:gd name="T27" fmla="*/ 1422 h 2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64"/>
              <a:gd name="T43" fmla="*/ 0 h 2245"/>
              <a:gd name="T44" fmla="*/ 4964 w 4964"/>
              <a:gd name="T45" fmla="*/ 2245 h 2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64" h="2245">
                <a:moveTo>
                  <a:pt x="0" y="2245"/>
                </a:moveTo>
                <a:cubicBezTo>
                  <a:pt x="23" y="2233"/>
                  <a:pt x="81" y="2209"/>
                  <a:pt x="141" y="2170"/>
                </a:cubicBezTo>
                <a:cubicBezTo>
                  <a:pt x="201" y="2131"/>
                  <a:pt x="282" y="2078"/>
                  <a:pt x="358" y="2011"/>
                </a:cubicBezTo>
                <a:cubicBezTo>
                  <a:pt x="434" y="1944"/>
                  <a:pt x="527" y="1867"/>
                  <a:pt x="596" y="1767"/>
                </a:cubicBezTo>
                <a:cubicBezTo>
                  <a:pt x="665" y="1667"/>
                  <a:pt x="706" y="1568"/>
                  <a:pt x="771" y="1408"/>
                </a:cubicBezTo>
                <a:cubicBezTo>
                  <a:pt x="836" y="1248"/>
                  <a:pt x="923" y="985"/>
                  <a:pt x="989" y="804"/>
                </a:cubicBezTo>
                <a:cubicBezTo>
                  <a:pt x="1055" y="623"/>
                  <a:pt x="1103" y="445"/>
                  <a:pt x="1166" y="324"/>
                </a:cubicBezTo>
                <a:cubicBezTo>
                  <a:pt x="1229" y="203"/>
                  <a:pt x="1277" y="132"/>
                  <a:pt x="1366" y="78"/>
                </a:cubicBezTo>
                <a:cubicBezTo>
                  <a:pt x="1455" y="24"/>
                  <a:pt x="1560" y="6"/>
                  <a:pt x="1700" y="3"/>
                </a:cubicBezTo>
                <a:cubicBezTo>
                  <a:pt x="1840" y="0"/>
                  <a:pt x="2023" y="15"/>
                  <a:pt x="2209" y="61"/>
                </a:cubicBezTo>
                <a:cubicBezTo>
                  <a:pt x="2395" y="107"/>
                  <a:pt x="2627" y="202"/>
                  <a:pt x="2818" y="278"/>
                </a:cubicBezTo>
                <a:cubicBezTo>
                  <a:pt x="3009" y="354"/>
                  <a:pt x="3151" y="424"/>
                  <a:pt x="3353" y="520"/>
                </a:cubicBezTo>
                <a:cubicBezTo>
                  <a:pt x="3555" y="616"/>
                  <a:pt x="3760" y="704"/>
                  <a:pt x="4029" y="854"/>
                </a:cubicBezTo>
                <a:cubicBezTo>
                  <a:pt x="4298" y="1004"/>
                  <a:pt x="4769" y="1304"/>
                  <a:pt x="4964" y="1422"/>
                </a:cubicBezTo>
              </a:path>
            </a:pathLst>
          </a:custGeom>
          <a:noFill/>
          <a:ln w="25400" cap="flat" cmpd="sng">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1003540" name="Freeform 20"/>
          <p:cNvSpPr>
            <a:spLocks/>
          </p:cNvSpPr>
          <p:nvPr/>
        </p:nvSpPr>
        <p:spPr bwMode="auto">
          <a:xfrm>
            <a:off x="685800" y="1447800"/>
            <a:ext cx="7870825" cy="4148138"/>
          </a:xfrm>
          <a:custGeom>
            <a:avLst/>
            <a:gdLst>
              <a:gd name="T0" fmla="*/ 49 w 4958"/>
              <a:gd name="T1" fmla="*/ 2570 h 2613"/>
              <a:gd name="T2" fmla="*/ 58 w 4958"/>
              <a:gd name="T3" fmla="*/ 2562 h 2613"/>
              <a:gd name="T4" fmla="*/ 399 w 4958"/>
              <a:gd name="T5" fmla="*/ 2261 h 2613"/>
              <a:gd name="T6" fmla="*/ 675 w 4958"/>
              <a:gd name="T7" fmla="*/ 1818 h 2613"/>
              <a:gd name="T8" fmla="*/ 842 w 4958"/>
              <a:gd name="T9" fmla="*/ 1409 h 2613"/>
              <a:gd name="T10" fmla="*/ 1009 w 4958"/>
              <a:gd name="T11" fmla="*/ 783 h 2613"/>
              <a:gd name="T12" fmla="*/ 1176 w 4958"/>
              <a:gd name="T13" fmla="*/ 349 h 2613"/>
              <a:gd name="T14" fmla="*/ 1318 w 4958"/>
              <a:gd name="T15" fmla="*/ 99 h 2613"/>
              <a:gd name="T16" fmla="*/ 1591 w 4958"/>
              <a:gd name="T17" fmla="*/ 4 h 2613"/>
              <a:gd name="T18" fmla="*/ 2195 w 4958"/>
              <a:gd name="T19" fmla="*/ 74 h 2613"/>
              <a:gd name="T20" fmla="*/ 2779 w 4958"/>
              <a:gd name="T21" fmla="*/ 392 h 2613"/>
              <a:gd name="T22" fmla="*/ 3380 w 4958"/>
              <a:gd name="T23" fmla="*/ 842 h 2613"/>
              <a:gd name="T24" fmla="*/ 3973 w 4958"/>
              <a:gd name="T25" fmla="*/ 1318 h 2613"/>
              <a:gd name="T26" fmla="*/ 4958 w 4958"/>
              <a:gd name="T27" fmla="*/ 2236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58"/>
              <a:gd name="T43" fmla="*/ 0 h 2613"/>
              <a:gd name="T44" fmla="*/ 4958 w 4958"/>
              <a:gd name="T45" fmla="*/ 2613 h 26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58" h="2613">
                <a:moveTo>
                  <a:pt x="49" y="2570"/>
                </a:moveTo>
                <a:cubicBezTo>
                  <a:pt x="52" y="2569"/>
                  <a:pt x="0" y="2613"/>
                  <a:pt x="58" y="2562"/>
                </a:cubicBezTo>
                <a:cubicBezTo>
                  <a:pt x="116" y="2511"/>
                  <a:pt x="296" y="2385"/>
                  <a:pt x="399" y="2261"/>
                </a:cubicBezTo>
                <a:cubicBezTo>
                  <a:pt x="502" y="2137"/>
                  <a:pt x="601" y="1960"/>
                  <a:pt x="675" y="1818"/>
                </a:cubicBezTo>
                <a:cubicBezTo>
                  <a:pt x="749" y="1676"/>
                  <a:pt x="786" y="1581"/>
                  <a:pt x="842" y="1409"/>
                </a:cubicBezTo>
                <a:cubicBezTo>
                  <a:pt x="898" y="1237"/>
                  <a:pt x="953" y="960"/>
                  <a:pt x="1009" y="783"/>
                </a:cubicBezTo>
                <a:cubicBezTo>
                  <a:pt x="1065" y="606"/>
                  <a:pt x="1125" y="463"/>
                  <a:pt x="1176" y="349"/>
                </a:cubicBezTo>
                <a:cubicBezTo>
                  <a:pt x="1227" y="235"/>
                  <a:pt x="1249" y="156"/>
                  <a:pt x="1318" y="99"/>
                </a:cubicBezTo>
                <a:cubicBezTo>
                  <a:pt x="1387" y="42"/>
                  <a:pt x="1445" y="8"/>
                  <a:pt x="1591" y="4"/>
                </a:cubicBezTo>
                <a:cubicBezTo>
                  <a:pt x="1737" y="0"/>
                  <a:pt x="1997" y="9"/>
                  <a:pt x="2195" y="74"/>
                </a:cubicBezTo>
                <a:cubicBezTo>
                  <a:pt x="2393" y="139"/>
                  <a:pt x="2581" y="264"/>
                  <a:pt x="2779" y="392"/>
                </a:cubicBezTo>
                <a:cubicBezTo>
                  <a:pt x="2977" y="520"/>
                  <a:pt x="3181" y="688"/>
                  <a:pt x="3380" y="842"/>
                </a:cubicBezTo>
                <a:cubicBezTo>
                  <a:pt x="3579" y="996"/>
                  <a:pt x="3710" y="1086"/>
                  <a:pt x="3973" y="1318"/>
                </a:cubicBezTo>
                <a:cubicBezTo>
                  <a:pt x="4236" y="1550"/>
                  <a:pt x="4753" y="2045"/>
                  <a:pt x="4958" y="2236"/>
                </a:cubicBezTo>
              </a:path>
            </a:pathLst>
          </a:custGeom>
          <a:noFill/>
          <a:ln w="34925" cap="flat" cmpd="sng">
            <a:solidFill>
              <a:srgbClr val="008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51217" name="Text Box 21"/>
          <p:cNvSpPr txBox="1">
            <a:spLocks noChangeArrowheads="1"/>
          </p:cNvSpPr>
          <p:nvPr/>
        </p:nvSpPr>
        <p:spPr bwMode="auto">
          <a:xfrm>
            <a:off x="6232525" y="4637088"/>
            <a:ext cx="1841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type="none" w="lg" len="lg"/>
              </a14:hiddenLine>
            </a:ext>
          </a:extLst>
        </p:spPr>
        <p:txBody>
          <a:bodyPr wrap="none">
            <a:spAutoFit/>
          </a:bodyPr>
          <a:lstStyle>
            <a:lvl1pPr>
              <a:defRPr sz="4000" b="1">
                <a:solidFill>
                  <a:schemeClr val="tx1"/>
                </a:solidFill>
                <a:latin typeface="Arial" charset="0"/>
                <a:cs typeface="Arial" charset="0"/>
              </a:defRPr>
            </a:lvl1pPr>
            <a:lvl2pPr marL="742950" indent="-285750">
              <a:defRPr sz="4000" b="1">
                <a:solidFill>
                  <a:schemeClr val="tx1"/>
                </a:solidFill>
                <a:latin typeface="Arial" charset="0"/>
                <a:cs typeface="Arial" charset="0"/>
              </a:defRPr>
            </a:lvl2pPr>
            <a:lvl3pPr marL="1143000" indent="-228600">
              <a:defRPr sz="4000" b="1">
                <a:solidFill>
                  <a:schemeClr val="tx1"/>
                </a:solidFill>
                <a:latin typeface="Arial" charset="0"/>
                <a:cs typeface="Arial" charset="0"/>
              </a:defRPr>
            </a:lvl3pPr>
            <a:lvl4pPr marL="1600200" indent="-228600">
              <a:defRPr sz="4000" b="1">
                <a:solidFill>
                  <a:schemeClr val="tx1"/>
                </a:solidFill>
                <a:latin typeface="Arial" charset="0"/>
                <a:cs typeface="Arial" charset="0"/>
              </a:defRPr>
            </a:lvl4pPr>
            <a:lvl5pPr marL="2057400" indent="-228600">
              <a:defRPr sz="4000" b="1">
                <a:solidFill>
                  <a:schemeClr val="tx1"/>
                </a:solidFill>
                <a:latin typeface="Arial" charset="0"/>
                <a:cs typeface="Arial" charset="0"/>
              </a:defRPr>
            </a:lvl5pPr>
            <a:lvl6pPr marL="2514600" indent="-228600" algn="ctr"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eaLnBrk="0" fontAlgn="base" hangingPunct="0">
              <a:lnSpc>
                <a:spcPts val="4500"/>
              </a:lnSpc>
              <a:spcBef>
                <a:spcPct val="0"/>
              </a:spcBef>
              <a:spcAft>
                <a:spcPct val="0"/>
              </a:spcAft>
              <a:defRPr sz="4000" b="1">
                <a:solidFill>
                  <a:schemeClr val="tx1"/>
                </a:solidFill>
                <a:latin typeface="Arial" charset="0"/>
                <a:cs typeface="Arial" charset="0"/>
              </a:defRPr>
            </a:lvl9pPr>
          </a:lstStyle>
          <a:p>
            <a:pPr algn="l">
              <a:lnSpc>
                <a:spcPct val="100000"/>
              </a:lnSpc>
            </a:pPr>
            <a:endParaRPr lang="es-ES" sz="2800" b="0">
              <a:solidFill>
                <a:srgbClr val="8E8A82"/>
              </a:solidFill>
            </a:endParaRPr>
          </a:p>
        </p:txBody>
      </p:sp>
      <p:sp>
        <p:nvSpPr>
          <p:cNvPr id="1003542" name="Text Box 22"/>
          <p:cNvSpPr txBox="1">
            <a:spLocks noChangeArrowheads="1"/>
          </p:cNvSpPr>
          <p:nvPr/>
        </p:nvSpPr>
        <p:spPr bwMode="auto">
          <a:xfrm>
            <a:off x="2362200" y="5334000"/>
            <a:ext cx="5343525" cy="641350"/>
          </a:xfrm>
          <a:prstGeom prst="rect">
            <a:avLst/>
          </a:prstGeom>
          <a:solidFill>
            <a:srgbClr val="FFFF99"/>
          </a:solidFill>
          <a:ln>
            <a:noFill/>
          </a:ln>
          <a:extLst>
            <a:ext uri="{91240B29-F687-4f45-9708-019B960494DF}">
              <a14:hiddenLine xmlns:a14="http://schemas.microsoft.com/office/drawing/2010/main" xmlns="" w="38100">
                <a:solidFill>
                  <a:srgbClr val="000000"/>
                </a:solidFill>
                <a:miter lim="800000"/>
                <a:headEnd/>
                <a:tailEnd type="none" w="lg" len="lg"/>
              </a14:hiddenLine>
            </a:ext>
          </a:extLst>
        </p:spPr>
        <p:txBody>
          <a:bodyPr>
            <a:spAutoFit/>
          </a:bodyPr>
          <a:lstStyle>
            <a:lvl1pPr>
              <a:defRPr sz="4000" b="1">
                <a:solidFill>
                  <a:schemeClr val="tx1"/>
                </a:solidFill>
                <a:latin typeface="Arial" charset="0"/>
                <a:cs typeface="Arial" charset="0"/>
              </a:defRPr>
            </a:lvl1pPr>
            <a:lvl2pPr marL="742950" indent="-285750">
              <a:defRPr sz="4000" b="1">
                <a:solidFill>
                  <a:schemeClr val="tx1"/>
                </a:solidFill>
                <a:latin typeface="Arial" charset="0"/>
                <a:cs typeface="Arial" charset="0"/>
              </a:defRPr>
            </a:lvl2pPr>
            <a:lvl3pPr marL="1143000" indent="-228600">
              <a:defRPr sz="4000" b="1">
                <a:solidFill>
                  <a:schemeClr val="tx1"/>
                </a:solidFill>
                <a:latin typeface="Arial" charset="0"/>
                <a:cs typeface="Arial" charset="0"/>
              </a:defRPr>
            </a:lvl3pPr>
            <a:lvl4pPr marL="1600200" indent="-228600">
              <a:defRPr sz="4000" b="1">
                <a:solidFill>
                  <a:schemeClr val="tx1"/>
                </a:solidFill>
                <a:latin typeface="Arial" charset="0"/>
                <a:cs typeface="Arial" charset="0"/>
              </a:defRPr>
            </a:lvl4pPr>
            <a:lvl5pPr marL="2057400" indent="-228600">
              <a:defRPr sz="4000" b="1">
                <a:solidFill>
                  <a:schemeClr val="tx1"/>
                </a:solidFill>
                <a:latin typeface="Arial" charset="0"/>
                <a:cs typeface="Arial" charset="0"/>
              </a:defRPr>
            </a:lvl5pPr>
            <a:lvl6pPr marL="2514600" indent="-228600" algn="ctr"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eaLnBrk="0" fontAlgn="base" hangingPunct="0">
              <a:lnSpc>
                <a:spcPts val="4500"/>
              </a:lnSpc>
              <a:spcBef>
                <a:spcPct val="0"/>
              </a:spcBef>
              <a:spcAft>
                <a:spcPct val="0"/>
              </a:spcAft>
              <a:defRPr sz="4000" b="1">
                <a:solidFill>
                  <a:schemeClr val="tx1"/>
                </a:solidFill>
                <a:latin typeface="Arial" charset="0"/>
                <a:cs typeface="Arial" charset="0"/>
              </a:defRPr>
            </a:lvl9pPr>
          </a:lstStyle>
          <a:p>
            <a:pPr>
              <a:lnSpc>
                <a:spcPct val="100000"/>
              </a:lnSpc>
            </a:pPr>
            <a:r>
              <a:rPr lang="en-US" sz="3600">
                <a:solidFill>
                  <a:srgbClr val="BF3227"/>
                </a:solidFill>
              </a:rPr>
              <a:t>Role of air pollution ?</a:t>
            </a:r>
          </a:p>
        </p:txBody>
      </p:sp>
      <p:sp>
        <p:nvSpPr>
          <p:cNvPr id="2" name="CasellaDiTesto 1"/>
          <p:cNvSpPr txBox="1"/>
          <p:nvPr/>
        </p:nvSpPr>
        <p:spPr>
          <a:xfrm>
            <a:off x="3913974" y="6392862"/>
            <a:ext cx="3315768" cy="366861"/>
          </a:xfrm>
          <a:prstGeom prst="rect">
            <a:avLst/>
          </a:prstGeom>
          <a:noFill/>
        </p:spPr>
        <p:txBody>
          <a:bodyPr wrap="square" rtlCol="0">
            <a:spAutoFit/>
          </a:bodyPr>
          <a:lstStyle/>
          <a:p>
            <a:r>
              <a:rPr lang="it-IT" dirty="0" err="1" smtClean="0"/>
              <a:t>Courtesy</a:t>
            </a:r>
            <a:r>
              <a:rPr lang="it-IT" dirty="0" smtClean="0"/>
              <a:t> of N </a:t>
            </a:r>
            <a:r>
              <a:rPr lang="it-IT" dirty="0" err="1" smtClean="0"/>
              <a:t>Kuenzli</a:t>
            </a:r>
            <a:endParaRPr lang="it-IT" dirty="0"/>
          </a:p>
        </p:txBody>
      </p:sp>
    </p:spTree>
    <p:extLst>
      <p:ext uri="{BB962C8B-B14F-4D97-AF65-F5344CB8AC3E}">
        <p14:creationId xmlns:p14="http://schemas.microsoft.com/office/powerpoint/2010/main" val="26348269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3532"/>
                                        </p:tgtEl>
                                        <p:attrNameLst>
                                          <p:attrName>style.visibility</p:attrName>
                                        </p:attrNameLst>
                                      </p:cBhvr>
                                      <p:to>
                                        <p:strVal val="visible"/>
                                      </p:to>
                                    </p:set>
                                  </p:childTnLst>
                                  <p:subTnLst>
                                    <p:set>
                                      <p:cBhvr override="childStyle">
                                        <p:cTn dur="1" fill="hold" display="0" masterRel="nextClick" afterEffect="1"/>
                                        <p:tgtEl>
                                          <p:spTgt spid="100353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3534"/>
                                        </p:tgtEl>
                                        <p:attrNameLst>
                                          <p:attrName>style.visibility</p:attrName>
                                        </p:attrNameLst>
                                      </p:cBhvr>
                                      <p:to>
                                        <p:strVal val="visible"/>
                                      </p:to>
                                    </p:set>
                                  </p:childTnLst>
                                  <p:subTnLst>
                                    <p:set>
                                      <p:cBhvr override="childStyle">
                                        <p:cTn dur="1" fill="hold" display="0" masterRel="nextClick" afterEffect="1"/>
                                        <p:tgtEl>
                                          <p:spTgt spid="1003534"/>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0035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35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35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3536"/>
                                        </p:tgtEl>
                                        <p:attrNameLst>
                                          <p:attrName>style.visibility</p:attrName>
                                        </p:attrNameLst>
                                      </p:cBhvr>
                                      <p:to>
                                        <p:strVal val="visible"/>
                                      </p:to>
                                    </p:set>
                                  </p:childTnLst>
                                  <p:subTnLst>
                                    <p:set>
                                      <p:cBhvr override="childStyle">
                                        <p:cTn dur="1" fill="hold" display="0" masterRel="nextClick" afterEffect="1"/>
                                        <p:tgtEl>
                                          <p:spTgt spid="1003536"/>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00353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0035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35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3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32" grpId="0" animBg="1"/>
      <p:bldP spid="1003533" grpId="0"/>
      <p:bldP spid="1003534" grpId="0" animBg="1"/>
      <p:bldP spid="1003535" grpId="0"/>
      <p:bldP spid="1003536" grpId="0" animBg="1"/>
      <p:bldP spid="1003537" grpId="0"/>
      <p:bldP spid="1003538" grpId="0" animBg="1"/>
      <p:bldP spid="1003538" grpId="1" animBg="1"/>
      <p:bldP spid="1003539" grpId="0" animBg="1"/>
      <p:bldP spid="1003540" grpId="0" animBg="1"/>
      <p:bldP spid="10035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reeform 2"/>
          <p:cNvSpPr>
            <a:spLocks/>
          </p:cNvSpPr>
          <p:nvPr/>
        </p:nvSpPr>
        <p:spPr bwMode="auto">
          <a:xfrm>
            <a:off x="773113" y="1466850"/>
            <a:ext cx="7788275" cy="4210050"/>
          </a:xfrm>
          <a:custGeom>
            <a:avLst/>
            <a:gdLst>
              <a:gd name="T0" fmla="*/ 0 w 4906"/>
              <a:gd name="T1" fmla="*/ 2628 h 2652"/>
              <a:gd name="T2" fmla="*/ 89 w 4906"/>
              <a:gd name="T3" fmla="*/ 2580 h 2652"/>
              <a:gd name="T4" fmla="*/ 399 w 4906"/>
              <a:gd name="T5" fmla="*/ 2196 h 2652"/>
              <a:gd name="T6" fmla="*/ 640 w 4906"/>
              <a:gd name="T7" fmla="*/ 1764 h 2652"/>
              <a:gd name="T8" fmla="*/ 774 w 4906"/>
              <a:gd name="T9" fmla="*/ 1397 h 2652"/>
              <a:gd name="T10" fmla="*/ 931 w 4906"/>
              <a:gd name="T11" fmla="*/ 804 h 2652"/>
              <a:gd name="T12" fmla="*/ 1108 w 4906"/>
              <a:gd name="T13" fmla="*/ 324 h 2652"/>
              <a:gd name="T14" fmla="*/ 1308 w 4906"/>
              <a:gd name="T15" fmla="*/ 78 h 2652"/>
              <a:gd name="T16" fmla="*/ 1642 w 4906"/>
              <a:gd name="T17" fmla="*/ 3 h 2652"/>
              <a:gd name="T18" fmla="*/ 2151 w 4906"/>
              <a:gd name="T19" fmla="*/ 61 h 2652"/>
              <a:gd name="T20" fmla="*/ 2760 w 4906"/>
              <a:gd name="T21" fmla="*/ 278 h 2652"/>
              <a:gd name="T22" fmla="*/ 3295 w 4906"/>
              <a:gd name="T23" fmla="*/ 520 h 2652"/>
              <a:gd name="T24" fmla="*/ 3971 w 4906"/>
              <a:gd name="T25" fmla="*/ 854 h 2652"/>
              <a:gd name="T26" fmla="*/ 4906 w 4906"/>
              <a:gd name="T27" fmla="*/ 1422 h 26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06"/>
              <a:gd name="T43" fmla="*/ 0 h 2652"/>
              <a:gd name="T44" fmla="*/ 4906 w 4906"/>
              <a:gd name="T45" fmla="*/ 2652 h 26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06" h="2652">
                <a:moveTo>
                  <a:pt x="0" y="2628"/>
                </a:moveTo>
                <a:cubicBezTo>
                  <a:pt x="11" y="2640"/>
                  <a:pt x="22" y="2652"/>
                  <a:pt x="89" y="2580"/>
                </a:cubicBezTo>
                <a:cubicBezTo>
                  <a:pt x="155" y="2508"/>
                  <a:pt x="307" y="2332"/>
                  <a:pt x="399" y="2196"/>
                </a:cubicBezTo>
                <a:cubicBezTo>
                  <a:pt x="491" y="2060"/>
                  <a:pt x="577" y="1897"/>
                  <a:pt x="640" y="1764"/>
                </a:cubicBezTo>
                <a:cubicBezTo>
                  <a:pt x="703" y="1631"/>
                  <a:pt x="725" y="1557"/>
                  <a:pt x="774" y="1397"/>
                </a:cubicBezTo>
                <a:cubicBezTo>
                  <a:pt x="823" y="1237"/>
                  <a:pt x="875" y="983"/>
                  <a:pt x="931" y="804"/>
                </a:cubicBezTo>
                <a:cubicBezTo>
                  <a:pt x="987" y="625"/>
                  <a:pt x="1045" y="445"/>
                  <a:pt x="1108" y="324"/>
                </a:cubicBezTo>
                <a:cubicBezTo>
                  <a:pt x="1171" y="203"/>
                  <a:pt x="1219" y="132"/>
                  <a:pt x="1308" y="78"/>
                </a:cubicBezTo>
                <a:cubicBezTo>
                  <a:pt x="1397" y="24"/>
                  <a:pt x="1502" y="6"/>
                  <a:pt x="1642" y="3"/>
                </a:cubicBezTo>
                <a:cubicBezTo>
                  <a:pt x="1782" y="0"/>
                  <a:pt x="1965" y="15"/>
                  <a:pt x="2151" y="61"/>
                </a:cubicBezTo>
                <a:cubicBezTo>
                  <a:pt x="2337" y="107"/>
                  <a:pt x="2569" y="202"/>
                  <a:pt x="2760" y="278"/>
                </a:cubicBezTo>
                <a:cubicBezTo>
                  <a:pt x="2951" y="354"/>
                  <a:pt x="3093" y="424"/>
                  <a:pt x="3295" y="520"/>
                </a:cubicBezTo>
                <a:cubicBezTo>
                  <a:pt x="3497" y="616"/>
                  <a:pt x="3702" y="704"/>
                  <a:pt x="3971" y="854"/>
                </a:cubicBezTo>
                <a:cubicBezTo>
                  <a:pt x="4240" y="1004"/>
                  <a:pt x="4711" y="1304"/>
                  <a:pt x="4906" y="1422"/>
                </a:cubicBezTo>
              </a:path>
            </a:pathLst>
          </a:custGeom>
          <a:noFill/>
          <a:ln w="76200" cap="flat" cmpd="sng">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52227" name="Line 3"/>
          <p:cNvSpPr>
            <a:spLocks noChangeShapeType="1"/>
          </p:cNvSpPr>
          <p:nvPr/>
        </p:nvSpPr>
        <p:spPr bwMode="auto">
          <a:xfrm>
            <a:off x="703263" y="6096000"/>
            <a:ext cx="7878762" cy="0"/>
          </a:xfrm>
          <a:prstGeom prst="line">
            <a:avLst/>
          </a:prstGeom>
          <a:noFill/>
          <a:ln w="60325">
            <a:solidFill>
              <a:srgbClr val="00008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solidFill>
                <a:srgbClr val="000000"/>
              </a:solidFill>
            </a:endParaRPr>
          </a:p>
        </p:txBody>
      </p:sp>
      <p:sp>
        <p:nvSpPr>
          <p:cNvPr id="52228" name="Line 4"/>
          <p:cNvSpPr>
            <a:spLocks noChangeShapeType="1"/>
          </p:cNvSpPr>
          <p:nvPr/>
        </p:nvSpPr>
        <p:spPr bwMode="auto">
          <a:xfrm flipH="1" flipV="1">
            <a:off x="762000" y="1066800"/>
            <a:ext cx="11113" cy="5029200"/>
          </a:xfrm>
          <a:prstGeom prst="line">
            <a:avLst/>
          </a:prstGeom>
          <a:noFill/>
          <a:ln w="69850">
            <a:solidFill>
              <a:srgbClr val="00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solidFill>
                <a:srgbClr val="000000"/>
              </a:solidFill>
            </a:endParaRPr>
          </a:p>
        </p:txBody>
      </p:sp>
      <p:sp>
        <p:nvSpPr>
          <p:cNvPr id="52229" name="Text Box 5"/>
          <p:cNvSpPr txBox="1">
            <a:spLocks noChangeArrowheads="1"/>
          </p:cNvSpPr>
          <p:nvPr/>
        </p:nvSpPr>
        <p:spPr bwMode="auto">
          <a:xfrm>
            <a:off x="418744" y="76200"/>
            <a:ext cx="2016807" cy="106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defTabSz="762000">
              <a:defRPr sz="4000" b="1">
                <a:solidFill>
                  <a:schemeClr val="tx1"/>
                </a:solidFill>
                <a:latin typeface="Arial" charset="0"/>
                <a:cs typeface="Arial" charset="0"/>
              </a:defRPr>
            </a:lvl1pPr>
            <a:lvl2pPr marL="742950" indent="-285750" defTabSz="762000">
              <a:defRPr sz="4000" b="1">
                <a:solidFill>
                  <a:schemeClr val="tx1"/>
                </a:solidFill>
                <a:latin typeface="Arial" charset="0"/>
                <a:cs typeface="Arial" charset="0"/>
              </a:defRPr>
            </a:lvl2pPr>
            <a:lvl3pPr marL="1143000" indent="-228600" defTabSz="762000">
              <a:defRPr sz="4000" b="1">
                <a:solidFill>
                  <a:schemeClr val="tx1"/>
                </a:solidFill>
                <a:latin typeface="Arial" charset="0"/>
                <a:cs typeface="Arial" charset="0"/>
              </a:defRPr>
            </a:lvl3pPr>
            <a:lvl4pPr marL="1600200" indent="-228600" defTabSz="762000">
              <a:defRPr sz="4000" b="1">
                <a:solidFill>
                  <a:schemeClr val="tx1"/>
                </a:solidFill>
                <a:latin typeface="Arial" charset="0"/>
                <a:cs typeface="Arial" charset="0"/>
              </a:defRPr>
            </a:lvl4pPr>
            <a:lvl5pPr marL="2057400" indent="-228600" defTabSz="762000">
              <a:defRPr sz="4000" b="1">
                <a:solidFill>
                  <a:schemeClr val="tx1"/>
                </a:solidFill>
                <a:latin typeface="Arial" charset="0"/>
                <a:cs typeface="Arial" charset="0"/>
              </a:defRPr>
            </a:lvl5pPr>
            <a:lvl6pPr marL="25146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9pPr>
          </a:lstStyle>
          <a:p>
            <a:pPr>
              <a:lnSpc>
                <a:spcPct val="100000"/>
              </a:lnSpc>
            </a:pPr>
            <a:r>
              <a:rPr lang="de-CH" sz="1600" dirty="0">
                <a:solidFill>
                  <a:srgbClr val="468AB2"/>
                </a:solidFill>
              </a:rPr>
              <a:t>FEV1</a:t>
            </a:r>
          </a:p>
          <a:p>
            <a:pPr>
              <a:lnSpc>
                <a:spcPct val="100000"/>
              </a:lnSpc>
            </a:pPr>
            <a:r>
              <a:rPr lang="de-CH" sz="1600" dirty="0" err="1">
                <a:solidFill>
                  <a:srgbClr val="468AB2"/>
                </a:solidFill>
              </a:rPr>
              <a:t>theoretical</a:t>
            </a:r>
            <a:r>
              <a:rPr lang="de-CH" sz="1600" dirty="0">
                <a:solidFill>
                  <a:srgbClr val="468AB2"/>
                </a:solidFill>
              </a:rPr>
              <a:t> max.</a:t>
            </a:r>
          </a:p>
          <a:p>
            <a:pPr>
              <a:lnSpc>
                <a:spcPct val="100000"/>
              </a:lnSpc>
            </a:pPr>
            <a:endParaRPr lang="de-CH" sz="800" dirty="0">
              <a:solidFill>
                <a:srgbClr val="468AB2"/>
              </a:solidFill>
            </a:endParaRPr>
          </a:p>
          <a:p>
            <a:pPr>
              <a:lnSpc>
                <a:spcPct val="100000"/>
              </a:lnSpc>
            </a:pPr>
            <a:r>
              <a:rPr lang="de-CH" sz="1800" dirty="0">
                <a:solidFill>
                  <a:srgbClr val="468AB2"/>
                </a:solidFill>
              </a:rPr>
              <a:t>100%</a:t>
            </a:r>
            <a:r>
              <a:rPr lang="de-CH" sz="2400" dirty="0">
                <a:solidFill>
                  <a:srgbClr val="468AB2"/>
                </a:solidFill>
              </a:rPr>
              <a:t> </a:t>
            </a:r>
            <a:endParaRPr lang="de-CH" sz="1200" dirty="0">
              <a:solidFill>
                <a:srgbClr val="468AB2"/>
              </a:solidFill>
            </a:endParaRPr>
          </a:p>
        </p:txBody>
      </p:sp>
      <p:sp>
        <p:nvSpPr>
          <p:cNvPr id="52230" name="Text Box 6"/>
          <p:cNvSpPr txBox="1">
            <a:spLocks noChangeArrowheads="1"/>
          </p:cNvSpPr>
          <p:nvPr/>
        </p:nvSpPr>
        <p:spPr bwMode="auto">
          <a:xfrm>
            <a:off x="685800" y="6194425"/>
            <a:ext cx="83772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defTabSz="762000">
              <a:defRPr sz="4000" b="1">
                <a:solidFill>
                  <a:schemeClr val="tx1"/>
                </a:solidFill>
                <a:latin typeface="Arial" charset="0"/>
                <a:cs typeface="Arial" charset="0"/>
              </a:defRPr>
            </a:lvl1pPr>
            <a:lvl2pPr marL="742950" indent="-285750" defTabSz="762000">
              <a:defRPr sz="4000" b="1">
                <a:solidFill>
                  <a:schemeClr val="tx1"/>
                </a:solidFill>
                <a:latin typeface="Arial" charset="0"/>
                <a:cs typeface="Arial" charset="0"/>
              </a:defRPr>
            </a:lvl2pPr>
            <a:lvl3pPr marL="1143000" indent="-228600" defTabSz="762000">
              <a:defRPr sz="4000" b="1">
                <a:solidFill>
                  <a:schemeClr val="tx1"/>
                </a:solidFill>
                <a:latin typeface="Arial" charset="0"/>
                <a:cs typeface="Arial" charset="0"/>
              </a:defRPr>
            </a:lvl3pPr>
            <a:lvl4pPr marL="1600200" indent="-228600" defTabSz="762000">
              <a:defRPr sz="4000" b="1">
                <a:solidFill>
                  <a:schemeClr val="tx1"/>
                </a:solidFill>
                <a:latin typeface="Arial" charset="0"/>
                <a:cs typeface="Arial" charset="0"/>
              </a:defRPr>
            </a:lvl4pPr>
            <a:lvl5pPr marL="2057400" indent="-228600" defTabSz="762000">
              <a:defRPr sz="4000" b="1">
                <a:solidFill>
                  <a:schemeClr val="tx1"/>
                </a:solidFill>
                <a:latin typeface="Arial" charset="0"/>
                <a:cs typeface="Arial" charset="0"/>
              </a:defRPr>
            </a:lvl5pPr>
            <a:lvl6pPr marL="25146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9pPr>
          </a:lstStyle>
          <a:p>
            <a:pPr algn="l">
              <a:lnSpc>
                <a:spcPct val="100000"/>
              </a:lnSpc>
            </a:pPr>
            <a:r>
              <a:rPr lang="de-CH" sz="2000">
                <a:solidFill>
                  <a:srgbClr val="468AB2"/>
                </a:solidFill>
              </a:rPr>
              <a:t>0                           20                                                                        80  </a:t>
            </a:r>
            <a:r>
              <a:rPr lang="de-CH" sz="1800">
                <a:solidFill>
                  <a:srgbClr val="468AB2"/>
                </a:solidFill>
              </a:rPr>
              <a:t>Age</a:t>
            </a:r>
          </a:p>
        </p:txBody>
      </p:sp>
      <p:sp>
        <p:nvSpPr>
          <p:cNvPr id="52231" name="Rectangle 7"/>
          <p:cNvSpPr>
            <a:spLocks noGrp="1" noChangeArrowheads="1"/>
          </p:cNvSpPr>
          <p:nvPr>
            <p:ph type="title"/>
          </p:nvPr>
        </p:nvSpPr>
        <p:spPr>
          <a:xfrm>
            <a:off x="2057400" y="381000"/>
            <a:ext cx="7086600" cy="533400"/>
          </a:xfrm>
          <a:noFill/>
        </p:spPr>
        <p:txBody>
          <a:bodyPr>
            <a:noAutofit/>
          </a:bodyPr>
          <a:lstStyle/>
          <a:p>
            <a:r>
              <a:rPr lang="en-US" sz="2800" dirty="0" smtClean="0">
                <a:solidFill>
                  <a:schemeClr val="tx2"/>
                </a:solidFill>
                <a:latin typeface="Verdana" pitchFamily="34" charset="0"/>
                <a:cs typeface="Arial" charset="0"/>
              </a:rPr>
              <a:t>Air pollution and Reduced growth phase</a:t>
            </a:r>
            <a:r>
              <a:rPr lang="en-US" sz="2800" dirty="0" smtClean="0">
                <a:solidFill>
                  <a:srgbClr val="660066"/>
                </a:solidFill>
                <a:latin typeface="Verdana" pitchFamily="34" charset="0"/>
                <a:cs typeface="Arial" charset="0"/>
              </a:rPr>
              <a:t/>
            </a:r>
            <a:br>
              <a:rPr lang="en-US" sz="2800" dirty="0" smtClean="0">
                <a:solidFill>
                  <a:srgbClr val="660066"/>
                </a:solidFill>
                <a:latin typeface="Verdana" pitchFamily="34" charset="0"/>
                <a:cs typeface="Arial" charset="0"/>
              </a:rPr>
            </a:br>
            <a:endParaRPr lang="en-US" sz="1100" dirty="0" smtClean="0">
              <a:solidFill>
                <a:srgbClr val="660066"/>
              </a:solidFill>
              <a:latin typeface="Verdana" pitchFamily="34" charset="0"/>
              <a:cs typeface="Arial" charset="0"/>
            </a:endParaRPr>
          </a:p>
        </p:txBody>
      </p:sp>
      <p:sp>
        <p:nvSpPr>
          <p:cNvPr id="52232" name="Freeform 8"/>
          <p:cNvSpPr>
            <a:spLocks/>
          </p:cNvSpPr>
          <p:nvPr/>
        </p:nvSpPr>
        <p:spPr bwMode="auto">
          <a:xfrm>
            <a:off x="782638" y="2108200"/>
            <a:ext cx="7880350" cy="3563938"/>
          </a:xfrm>
          <a:custGeom>
            <a:avLst/>
            <a:gdLst>
              <a:gd name="T0" fmla="*/ 0 w 4964"/>
              <a:gd name="T1" fmla="*/ 2245 h 2245"/>
              <a:gd name="T2" fmla="*/ 141 w 4964"/>
              <a:gd name="T3" fmla="*/ 2170 h 2245"/>
              <a:gd name="T4" fmla="*/ 358 w 4964"/>
              <a:gd name="T5" fmla="*/ 2011 h 2245"/>
              <a:gd name="T6" fmla="*/ 596 w 4964"/>
              <a:gd name="T7" fmla="*/ 1767 h 2245"/>
              <a:gd name="T8" fmla="*/ 771 w 4964"/>
              <a:gd name="T9" fmla="*/ 1408 h 2245"/>
              <a:gd name="T10" fmla="*/ 989 w 4964"/>
              <a:gd name="T11" fmla="*/ 804 h 2245"/>
              <a:gd name="T12" fmla="*/ 1166 w 4964"/>
              <a:gd name="T13" fmla="*/ 324 h 2245"/>
              <a:gd name="T14" fmla="*/ 1366 w 4964"/>
              <a:gd name="T15" fmla="*/ 78 h 2245"/>
              <a:gd name="T16" fmla="*/ 1700 w 4964"/>
              <a:gd name="T17" fmla="*/ 3 h 2245"/>
              <a:gd name="T18" fmla="*/ 2209 w 4964"/>
              <a:gd name="T19" fmla="*/ 61 h 2245"/>
              <a:gd name="T20" fmla="*/ 2818 w 4964"/>
              <a:gd name="T21" fmla="*/ 278 h 2245"/>
              <a:gd name="T22" fmla="*/ 3353 w 4964"/>
              <a:gd name="T23" fmla="*/ 520 h 2245"/>
              <a:gd name="T24" fmla="*/ 4029 w 4964"/>
              <a:gd name="T25" fmla="*/ 854 h 2245"/>
              <a:gd name="T26" fmla="*/ 4964 w 4964"/>
              <a:gd name="T27" fmla="*/ 1422 h 2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64"/>
              <a:gd name="T43" fmla="*/ 0 h 2245"/>
              <a:gd name="T44" fmla="*/ 4964 w 4964"/>
              <a:gd name="T45" fmla="*/ 2245 h 2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64" h="2245">
                <a:moveTo>
                  <a:pt x="0" y="2245"/>
                </a:moveTo>
                <a:cubicBezTo>
                  <a:pt x="23" y="2233"/>
                  <a:pt x="81" y="2209"/>
                  <a:pt x="141" y="2170"/>
                </a:cubicBezTo>
                <a:cubicBezTo>
                  <a:pt x="201" y="2131"/>
                  <a:pt x="282" y="2078"/>
                  <a:pt x="358" y="2011"/>
                </a:cubicBezTo>
                <a:cubicBezTo>
                  <a:pt x="434" y="1944"/>
                  <a:pt x="527" y="1867"/>
                  <a:pt x="596" y="1767"/>
                </a:cubicBezTo>
                <a:cubicBezTo>
                  <a:pt x="665" y="1667"/>
                  <a:pt x="706" y="1568"/>
                  <a:pt x="771" y="1408"/>
                </a:cubicBezTo>
                <a:cubicBezTo>
                  <a:pt x="836" y="1248"/>
                  <a:pt x="923" y="985"/>
                  <a:pt x="989" y="804"/>
                </a:cubicBezTo>
                <a:cubicBezTo>
                  <a:pt x="1055" y="623"/>
                  <a:pt x="1103" y="445"/>
                  <a:pt x="1166" y="324"/>
                </a:cubicBezTo>
                <a:cubicBezTo>
                  <a:pt x="1229" y="203"/>
                  <a:pt x="1277" y="132"/>
                  <a:pt x="1366" y="78"/>
                </a:cubicBezTo>
                <a:cubicBezTo>
                  <a:pt x="1455" y="24"/>
                  <a:pt x="1560" y="6"/>
                  <a:pt x="1700" y="3"/>
                </a:cubicBezTo>
                <a:cubicBezTo>
                  <a:pt x="1840" y="0"/>
                  <a:pt x="2023" y="15"/>
                  <a:pt x="2209" y="61"/>
                </a:cubicBezTo>
                <a:cubicBezTo>
                  <a:pt x="2395" y="107"/>
                  <a:pt x="2627" y="202"/>
                  <a:pt x="2818" y="278"/>
                </a:cubicBezTo>
                <a:cubicBezTo>
                  <a:pt x="3009" y="354"/>
                  <a:pt x="3151" y="424"/>
                  <a:pt x="3353" y="520"/>
                </a:cubicBezTo>
                <a:cubicBezTo>
                  <a:pt x="3555" y="616"/>
                  <a:pt x="3760" y="704"/>
                  <a:pt x="4029" y="854"/>
                </a:cubicBezTo>
                <a:cubicBezTo>
                  <a:pt x="4298" y="1004"/>
                  <a:pt x="4769" y="1304"/>
                  <a:pt x="4964" y="1422"/>
                </a:cubicBezTo>
              </a:path>
            </a:pathLst>
          </a:custGeom>
          <a:noFill/>
          <a:ln w="114300" cap="flat" cmpd="sng">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52233" name="Freeform 9"/>
          <p:cNvSpPr>
            <a:spLocks/>
          </p:cNvSpPr>
          <p:nvPr/>
        </p:nvSpPr>
        <p:spPr bwMode="auto">
          <a:xfrm>
            <a:off x="806450" y="2057400"/>
            <a:ext cx="7880350" cy="3563938"/>
          </a:xfrm>
          <a:custGeom>
            <a:avLst/>
            <a:gdLst>
              <a:gd name="T0" fmla="*/ 0 w 4964"/>
              <a:gd name="T1" fmla="*/ 2245 h 2245"/>
              <a:gd name="T2" fmla="*/ 141 w 4964"/>
              <a:gd name="T3" fmla="*/ 2170 h 2245"/>
              <a:gd name="T4" fmla="*/ 358 w 4964"/>
              <a:gd name="T5" fmla="*/ 2011 h 2245"/>
              <a:gd name="T6" fmla="*/ 596 w 4964"/>
              <a:gd name="T7" fmla="*/ 1767 h 2245"/>
              <a:gd name="T8" fmla="*/ 771 w 4964"/>
              <a:gd name="T9" fmla="*/ 1408 h 2245"/>
              <a:gd name="T10" fmla="*/ 989 w 4964"/>
              <a:gd name="T11" fmla="*/ 804 h 2245"/>
              <a:gd name="T12" fmla="*/ 1166 w 4964"/>
              <a:gd name="T13" fmla="*/ 324 h 2245"/>
              <a:gd name="T14" fmla="*/ 1366 w 4964"/>
              <a:gd name="T15" fmla="*/ 78 h 2245"/>
              <a:gd name="T16" fmla="*/ 1700 w 4964"/>
              <a:gd name="T17" fmla="*/ 3 h 2245"/>
              <a:gd name="T18" fmla="*/ 2209 w 4964"/>
              <a:gd name="T19" fmla="*/ 61 h 2245"/>
              <a:gd name="T20" fmla="*/ 2818 w 4964"/>
              <a:gd name="T21" fmla="*/ 278 h 2245"/>
              <a:gd name="T22" fmla="*/ 3353 w 4964"/>
              <a:gd name="T23" fmla="*/ 520 h 2245"/>
              <a:gd name="T24" fmla="*/ 4029 w 4964"/>
              <a:gd name="T25" fmla="*/ 854 h 2245"/>
              <a:gd name="T26" fmla="*/ 4964 w 4964"/>
              <a:gd name="T27" fmla="*/ 1422 h 2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64"/>
              <a:gd name="T43" fmla="*/ 0 h 2245"/>
              <a:gd name="T44" fmla="*/ 4964 w 4964"/>
              <a:gd name="T45" fmla="*/ 2245 h 2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64" h="2245">
                <a:moveTo>
                  <a:pt x="0" y="2245"/>
                </a:moveTo>
                <a:cubicBezTo>
                  <a:pt x="23" y="2233"/>
                  <a:pt x="81" y="2209"/>
                  <a:pt x="141" y="2170"/>
                </a:cubicBezTo>
                <a:cubicBezTo>
                  <a:pt x="201" y="2131"/>
                  <a:pt x="282" y="2078"/>
                  <a:pt x="358" y="2011"/>
                </a:cubicBezTo>
                <a:cubicBezTo>
                  <a:pt x="434" y="1944"/>
                  <a:pt x="527" y="1867"/>
                  <a:pt x="596" y="1767"/>
                </a:cubicBezTo>
                <a:cubicBezTo>
                  <a:pt x="665" y="1667"/>
                  <a:pt x="706" y="1568"/>
                  <a:pt x="771" y="1408"/>
                </a:cubicBezTo>
                <a:cubicBezTo>
                  <a:pt x="836" y="1248"/>
                  <a:pt x="923" y="985"/>
                  <a:pt x="989" y="804"/>
                </a:cubicBezTo>
                <a:cubicBezTo>
                  <a:pt x="1055" y="623"/>
                  <a:pt x="1103" y="445"/>
                  <a:pt x="1166" y="324"/>
                </a:cubicBezTo>
                <a:cubicBezTo>
                  <a:pt x="1229" y="203"/>
                  <a:pt x="1277" y="132"/>
                  <a:pt x="1366" y="78"/>
                </a:cubicBezTo>
                <a:cubicBezTo>
                  <a:pt x="1455" y="24"/>
                  <a:pt x="1560" y="6"/>
                  <a:pt x="1700" y="3"/>
                </a:cubicBezTo>
                <a:cubicBezTo>
                  <a:pt x="1840" y="0"/>
                  <a:pt x="2023" y="15"/>
                  <a:pt x="2209" y="61"/>
                </a:cubicBezTo>
                <a:cubicBezTo>
                  <a:pt x="2395" y="107"/>
                  <a:pt x="2627" y="202"/>
                  <a:pt x="2818" y="278"/>
                </a:cubicBezTo>
                <a:cubicBezTo>
                  <a:pt x="3009" y="354"/>
                  <a:pt x="3151" y="424"/>
                  <a:pt x="3353" y="520"/>
                </a:cubicBezTo>
                <a:cubicBezTo>
                  <a:pt x="3555" y="616"/>
                  <a:pt x="3760" y="704"/>
                  <a:pt x="4029" y="854"/>
                </a:cubicBezTo>
                <a:cubicBezTo>
                  <a:pt x="4298" y="1004"/>
                  <a:pt x="4769" y="1304"/>
                  <a:pt x="4964" y="1422"/>
                </a:cubicBezTo>
              </a:path>
            </a:pathLst>
          </a:custGeom>
          <a:noFill/>
          <a:ln w="25400" cap="flat" cmpd="sng">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52234" name="Text Box 10"/>
          <p:cNvSpPr txBox="1">
            <a:spLocks noChangeArrowheads="1"/>
          </p:cNvSpPr>
          <p:nvPr/>
        </p:nvSpPr>
        <p:spPr bwMode="auto">
          <a:xfrm>
            <a:off x="6232525" y="4637088"/>
            <a:ext cx="1841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type="none" w="lg" len="lg"/>
              </a14:hiddenLine>
            </a:ext>
          </a:extLst>
        </p:spPr>
        <p:txBody>
          <a:bodyPr wrap="none">
            <a:spAutoFit/>
          </a:bodyPr>
          <a:lstStyle>
            <a:lvl1pPr>
              <a:defRPr sz="4000" b="1">
                <a:solidFill>
                  <a:schemeClr val="tx1"/>
                </a:solidFill>
                <a:latin typeface="Arial" charset="0"/>
                <a:cs typeface="Arial" charset="0"/>
              </a:defRPr>
            </a:lvl1pPr>
            <a:lvl2pPr marL="742950" indent="-285750">
              <a:defRPr sz="4000" b="1">
                <a:solidFill>
                  <a:schemeClr val="tx1"/>
                </a:solidFill>
                <a:latin typeface="Arial" charset="0"/>
                <a:cs typeface="Arial" charset="0"/>
              </a:defRPr>
            </a:lvl2pPr>
            <a:lvl3pPr marL="1143000" indent="-228600">
              <a:defRPr sz="4000" b="1">
                <a:solidFill>
                  <a:schemeClr val="tx1"/>
                </a:solidFill>
                <a:latin typeface="Arial" charset="0"/>
                <a:cs typeface="Arial" charset="0"/>
              </a:defRPr>
            </a:lvl3pPr>
            <a:lvl4pPr marL="1600200" indent="-228600">
              <a:defRPr sz="4000" b="1">
                <a:solidFill>
                  <a:schemeClr val="tx1"/>
                </a:solidFill>
                <a:latin typeface="Arial" charset="0"/>
                <a:cs typeface="Arial" charset="0"/>
              </a:defRPr>
            </a:lvl4pPr>
            <a:lvl5pPr marL="2057400" indent="-228600">
              <a:defRPr sz="4000" b="1">
                <a:solidFill>
                  <a:schemeClr val="tx1"/>
                </a:solidFill>
                <a:latin typeface="Arial" charset="0"/>
                <a:cs typeface="Arial" charset="0"/>
              </a:defRPr>
            </a:lvl5pPr>
            <a:lvl6pPr marL="2514600" indent="-228600" algn="ctr"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eaLnBrk="0" fontAlgn="base" hangingPunct="0">
              <a:lnSpc>
                <a:spcPts val="4500"/>
              </a:lnSpc>
              <a:spcBef>
                <a:spcPct val="0"/>
              </a:spcBef>
              <a:spcAft>
                <a:spcPct val="0"/>
              </a:spcAft>
              <a:defRPr sz="4000" b="1">
                <a:solidFill>
                  <a:schemeClr val="tx1"/>
                </a:solidFill>
                <a:latin typeface="Arial" charset="0"/>
                <a:cs typeface="Arial" charset="0"/>
              </a:defRPr>
            </a:lvl9pPr>
          </a:lstStyle>
          <a:p>
            <a:pPr algn="l">
              <a:lnSpc>
                <a:spcPct val="100000"/>
              </a:lnSpc>
            </a:pPr>
            <a:endParaRPr lang="es-ES" sz="2800" b="0">
              <a:solidFill>
                <a:srgbClr val="8E8A82"/>
              </a:solidFill>
            </a:endParaRPr>
          </a:p>
        </p:txBody>
      </p:sp>
      <p:sp>
        <p:nvSpPr>
          <p:cNvPr id="1315851" name="Rectangle 11"/>
          <p:cNvSpPr>
            <a:spLocks noChangeArrowheads="1"/>
          </p:cNvSpPr>
          <p:nvPr/>
        </p:nvSpPr>
        <p:spPr bwMode="auto">
          <a:xfrm>
            <a:off x="1447800" y="1066800"/>
            <a:ext cx="7543800" cy="4495800"/>
          </a:xfrm>
          <a:prstGeom prst="rect">
            <a:avLst/>
          </a:prstGeom>
          <a:solidFill>
            <a:srgbClr val="CCFFFF">
              <a:alpha val="89803"/>
            </a:srgbClr>
          </a:solidFill>
          <a:ln>
            <a:noFill/>
          </a:ln>
          <a:extLst>
            <a:ext uri="{91240B29-F687-4f45-9708-019B960494DF}">
              <a14:hiddenLine xmlns:a14="http://schemas.microsoft.com/office/drawing/2010/main" xmlns="" w="38100">
                <a:solidFill>
                  <a:srgbClr val="000000"/>
                </a:solidFill>
                <a:miter lim="800000"/>
                <a:headEnd/>
                <a:tailEnd type="none" w="lg" len="lg"/>
              </a14:hiddenLine>
            </a:ext>
          </a:extLst>
        </p:spPr>
        <p:txBody>
          <a:bodyPr anchor="ctr">
            <a:spAutoFit/>
          </a:bodyPr>
          <a:lstStyle/>
          <a:p>
            <a:endParaRPr lang="de-DE">
              <a:solidFill>
                <a:srgbClr val="000000"/>
              </a:solidFill>
            </a:endParaRPr>
          </a:p>
        </p:txBody>
      </p:sp>
      <p:sp>
        <p:nvSpPr>
          <p:cNvPr id="1315853" name="Oval 13"/>
          <p:cNvSpPr>
            <a:spLocks noChangeArrowheads="1"/>
          </p:cNvSpPr>
          <p:nvPr/>
        </p:nvSpPr>
        <p:spPr bwMode="auto">
          <a:xfrm>
            <a:off x="533400" y="3886200"/>
            <a:ext cx="1066800" cy="2743200"/>
          </a:xfrm>
          <a:prstGeom prst="ellipse">
            <a:avLst/>
          </a:prstGeom>
          <a:noFill/>
          <a:ln w="127000">
            <a:solidFill>
              <a:srgbClr val="FF0000"/>
            </a:solidFill>
            <a:round/>
            <a:headEnd/>
            <a:tailEnd type="none" w="lg" len="lg"/>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solidFill>
                <a:srgbClr val="000000"/>
              </a:solidFill>
            </a:endParaRPr>
          </a:p>
        </p:txBody>
      </p:sp>
      <p:sp>
        <p:nvSpPr>
          <p:cNvPr id="52237" name="Text Box 13"/>
          <p:cNvSpPr txBox="1">
            <a:spLocks noChangeArrowheads="1"/>
          </p:cNvSpPr>
          <p:nvPr/>
        </p:nvSpPr>
        <p:spPr bwMode="auto">
          <a:xfrm>
            <a:off x="1981200" y="2971800"/>
            <a:ext cx="6813550" cy="2227263"/>
          </a:xfrm>
          <a:prstGeom prst="rect">
            <a:avLst/>
          </a:prstGeom>
          <a:solidFill>
            <a:srgbClr val="FFFF99"/>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lvl1pPr defTabSz="762000">
              <a:defRPr sz="4000" b="1">
                <a:solidFill>
                  <a:schemeClr val="tx1"/>
                </a:solidFill>
                <a:latin typeface="Arial" charset="0"/>
                <a:cs typeface="Arial" charset="0"/>
              </a:defRPr>
            </a:lvl1pPr>
            <a:lvl2pPr defTabSz="762000">
              <a:defRPr sz="4000" b="1">
                <a:solidFill>
                  <a:schemeClr val="tx1"/>
                </a:solidFill>
                <a:latin typeface="Arial" charset="0"/>
                <a:cs typeface="Arial" charset="0"/>
              </a:defRPr>
            </a:lvl2pPr>
            <a:lvl3pPr defTabSz="762000">
              <a:defRPr sz="4000" b="1">
                <a:solidFill>
                  <a:schemeClr val="tx1"/>
                </a:solidFill>
                <a:latin typeface="Arial" charset="0"/>
                <a:cs typeface="Arial" charset="0"/>
              </a:defRPr>
            </a:lvl3pPr>
            <a:lvl4pPr defTabSz="762000">
              <a:defRPr sz="4000" b="1">
                <a:solidFill>
                  <a:schemeClr val="tx1"/>
                </a:solidFill>
                <a:latin typeface="Arial" charset="0"/>
                <a:cs typeface="Arial" charset="0"/>
              </a:defRPr>
            </a:lvl4pPr>
            <a:lvl5pPr defTabSz="762000">
              <a:defRPr sz="4000" b="1">
                <a:solidFill>
                  <a:schemeClr val="tx1"/>
                </a:solidFill>
                <a:latin typeface="Arial" charset="0"/>
                <a:cs typeface="Arial" charset="0"/>
              </a:defRPr>
            </a:lvl5pPr>
            <a:lvl6pPr algn="ctr" defTabSz="762000" eaLnBrk="0" fontAlgn="base" hangingPunct="0">
              <a:lnSpc>
                <a:spcPts val="4500"/>
              </a:lnSpc>
              <a:spcBef>
                <a:spcPct val="0"/>
              </a:spcBef>
              <a:spcAft>
                <a:spcPct val="0"/>
              </a:spcAft>
              <a:defRPr sz="4000" b="1">
                <a:solidFill>
                  <a:schemeClr val="tx1"/>
                </a:solidFill>
                <a:latin typeface="Arial" charset="0"/>
                <a:cs typeface="Arial" charset="0"/>
              </a:defRPr>
            </a:lvl6pPr>
            <a:lvl7pPr algn="ctr" defTabSz="762000" eaLnBrk="0" fontAlgn="base" hangingPunct="0">
              <a:lnSpc>
                <a:spcPts val="4500"/>
              </a:lnSpc>
              <a:spcBef>
                <a:spcPct val="0"/>
              </a:spcBef>
              <a:spcAft>
                <a:spcPct val="0"/>
              </a:spcAft>
              <a:defRPr sz="4000" b="1">
                <a:solidFill>
                  <a:schemeClr val="tx1"/>
                </a:solidFill>
                <a:latin typeface="Arial" charset="0"/>
                <a:cs typeface="Arial" charset="0"/>
              </a:defRPr>
            </a:lvl7pPr>
            <a:lvl8pPr algn="ctr" defTabSz="762000" eaLnBrk="0" fontAlgn="base" hangingPunct="0">
              <a:lnSpc>
                <a:spcPts val="4500"/>
              </a:lnSpc>
              <a:spcBef>
                <a:spcPct val="0"/>
              </a:spcBef>
              <a:spcAft>
                <a:spcPct val="0"/>
              </a:spcAft>
              <a:defRPr sz="4000" b="1">
                <a:solidFill>
                  <a:schemeClr val="tx1"/>
                </a:solidFill>
                <a:latin typeface="Arial" charset="0"/>
                <a:cs typeface="Arial" charset="0"/>
              </a:defRPr>
            </a:lvl8pPr>
            <a:lvl9pPr algn="ctr" defTabSz="762000" eaLnBrk="0" fontAlgn="base" hangingPunct="0">
              <a:lnSpc>
                <a:spcPts val="4500"/>
              </a:lnSpc>
              <a:spcBef>
                <a:spcPct val="0"/>
              </a:spcBef>
              <a:spcAft>
                <a:spcPct val="0"/>
              </a:spcAft>
              <a:defRPr sz="4000" b="1">
                <a:solidFill>
                  <a:schemeClr val="tx1"/>
                </a:solidFill>
                <a:latin typeface="Arial" charset="0"/>
                <a:cs typeface="Arial" charset="0"/>
              </a:defRPr>
            </a:lvl9pPr>
          </a:lstStyle>
          <a:p>
            <a:pPr>
              <a:lnSpc>
                <a:spcPct val="100000"/>
              </a:lnSpc>
            </a:pPr>
            <a:r>
              <a:rPr lang="de-CH" sz="2800">
                <a:solidFill>
                  <a:srgbClr val="000000"/>
                </a:solidFill>
              </a:rPr>
              <a:t>Air pollution during pregnancy affects lung function in newborns in Switzerland</a:t>
            </a:r>
          </a:p>
          <a:p>
            <a:pPr>
              <a:lnSpc>
                <a:spcPct val="100000"/>
              </a:lnSpc>
            </a:pPr>
            <a:endParaRPr lang="de-CH" sz="2800">
              <a:solidFill>
                <a:srgbClr val="000000"/>
              </a:solidFill>
            </a:endParaRPr>
          </a:p>
          <a:p>
            <a:pPr>
              <a:lnSpc>
                <a:spcPct val="100000"/>
              </a:lnSpc>
            </a:pPr>
            <a:r>
              <a:rPr lang="de-CH" sz="2800">
                <a:solidFill>
                  <a:srgbClr val="000000"/>
                </a:solidFill>
              </a:rPr>
              <a:t>Latzin et al, ERJ 2009</a:t>
            </a:r>
            <a:endParaRPr lang="en-GB" sz="2800">
              <a:solidFill>
                <a:srgbClr val="000000"/>
              </a:solidFill>
            </a:endParaRPr>
          </a:p>
        </p:txBody>
      </p:sp>
      <p:sp>
        <p:nvSpPr>
          <p:cNvPr id="2" name="CasellaDiTesto 1"/>
          <p:cNvSpPr txBox="1"/>
          <p:nvPr/>
        </p:nvSpPr>
        <p:spPr>
          <a:xfrm>
            <a:off x="4392538" y="6392862"/>
            <a:ext cx="3025212" cy="646331"/>
          </a:xfrm>
          <a:prstGeom prst="rect">
            <a:avLst/>
          </a:prstGeom>
          <a:noFill/>
        </p:spPr>
        <p:txBody>
          <a:bodyPr wrap="square" rtlCol="0">
            <a:spAutoFit/>
          </a:bodyPr>
          <a:lstStyle/>
          <a:p>
            <a:r>
              <a:rPr lang="it-IT" dirty="0" err="1"/>
              <a:t>Courtesy</a:t>
            </a:r>
            <a:r>
              <a:rPr lang="it-IT" dirty="0"/>
              <a:t> of N </a:t>
            </a:r>
            <a:r>
              <a:rPr lang="it-IT" dirty="0" err="1"/>
              <a:t>Kuenzli</a:t>
            </a:r>
            <a:endParaRPr lang="it-IT" dirty="0"/>
          </a:p>
          <a:p>
            <a:endParaRPr lang="it-IT" dirty="0"/>
          </a:p>
        </p:txBody>
      </p:sp>
    </p:spTree>
    <p:extLst>
      <p:ext uri="{BB962C8B-B14F-4D97-AF65-F5344CB8AC3E}">
        <p14:creationId xmlns:p14="http://schemas.microsoft.com/office/powerpoint/2010/main" val="4816266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58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5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51" grpId="0" animBg="1"/>
      <p:bldP spid="13158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106363"/>
            <a:ext cx="8875713" cy="208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aphicFrame>
        <p:nvGraphicFramePr>
          <p:cNvPr id="415747" name="Object 3"/>
          <p:cNvGraphicFramePr>
            <a:graphicFrameLocks noChangeAspect="1"/>
          </p:cNvGraphicFramePr>
          <p:nvPr/>
        </p:nvGraphicFramePr>
        <p:xfrm>
          <a:off x="1066800" y="2133600"/>
          <a:ext cx="5943600" cy="4511675"/>
        </p:xfrm>
        <a:graphic>
          <a:graphicData uri="http://schemas.openxmlformats.org/presentationml/2006/ole">
            <mc:AlternateContent xmlns:mc="http://schemas.openxmlformats.org/markup-compatibility/2006">
              <mc:Choice xmlns:v="urn:schemas-microsoft-com:vml" Requires="v">
                <p:oleObj spid="_x0000_s1034" name="Bitmap" r:id="rId5" imgW="5695238" imgH="4323810" progId="Paint.Picture">
                  <p:embed/>
                </p:oleObj>
              </mc:Choice>
              <mc:Fallback>
                <p:oleObj name="Bitmap" r:id="rId5" imgW="5695238" imgH="432381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133600"/>
                        <a:ext cx="5943600" cy="4511675"/>
                      </a:xfrm>
                      <a:prstGeom prst="rect">
                        <a:avLst/>
                      </a:prstGeom>
                      <a:noFill/>
                      <a:ln>
                        <a:noFill/>
                      </a:ln>
                      <a:effectLst/>
                      <a:extLst>
                        <a:ext uri="{909E8E84-426E-40dd-AFC4-6F175D3DCCD1}">
                          <a14:hiddenFill xmlns:a14="http://schemas.microsoft.com/office/drawing/2010/main" xmlns="">
                            <a:solidFill>
                              <a:srgbClr val="00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 name="CasellaDiTesto 1"/>
          <p:cNvSpPr txBox="1"/>
          <p:nvPr/>
        </p:nvSpPr>
        <p:spPr>
          <a:xfrm>
            <a:off x="6178609" y="6434983"/>
            <a:ext cx="2623559" cy="646331"/>
          </a:xfrm>
          <a:prstGeom prst="rect">
            <a:avLst/>
          </a:prstGeom>
          <a:noFill/>
        </p:spPr>
        <p:txBody>
          <a:bodyPr wrap="square" rtlCol="0">
            <a:spAutoFit/>
          </a:bodyPr>
          <a:lstStyle/>
          <a:p>
            <a:r>
              <a:rPr lang="it-IT" dirty="0" err="1"/>
              <a:t>Courtesy</a:t>
            </a:r>
            <a:r>
              <a:rPr lang="it-IT" dirty="0"/>
              <a:t> of N </a:t>
            </a:r>
            <a:r>
              <a:rPr lang="it-IT" dirty="0" err="1"/>
              <a:t>Kuenzli</a:t>
            </a:r>
            <a:endParaRPr lang="it-IT" dirty="0"/>
          </a:p>
          <a:p>
            <a:endParaRPr lang="it-IT" dirty="0"/>
          </a:p>
        </p:txBody>
      </p:sp>
    </p:spTree>
    <p:extLst>
      <p:ext uri="{BB962C8B-B14F-4D97-AF65-F5344CB8AC3E}">
        <p14:creationId xmlns:p14="http://schemas.microsoft.com/office/powerpoint/2010/main" val="2021722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62" y="658026"/>
            <a:ext cx="8772561" cy="5358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73164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p:cNvSpPr>
            <a:spLocks/>
          </p:cNvSpPr>
          <p:nvPr/>
        </p:nvSpPr>
        <p:spPr bwMode="auto">
          <a:xfrm>
            <a:off x="773113" y="1466850"/>
            <a:ext cx="7788275" cy="4210050"/>
          </a:xfrm>
          <a:custGeom>
            <a:avLst/>
            <a:gdLst>
              <a:gd name="T0" fmla="*/ 0 w 4906"/>
              <a:gd name="T1" fmla="*/ 2628 h 2652"/>
              <a:gd name="T2" fmla="*/ 89 w 4906"/>
              <a:gd name="T3" fmla="*/ 2580 h 2652"/>
              <a:gd name="T4" fmla="*/ 399 w 4906"/>
              <a:gd name="T5" fmla="*/ 2196 h 2652"/>
              <a:gd name="T6" fmla="*/ 640 w 4906"/>
              <a:gd name="T7" fmla="*/ 1764 h 2652"/>
              <a:gd name="T8" fmla="*/ 774 w 4906"/>
              <a:gd name="T9" fmla="*/ 1397 h 2652"/>
              <a:gd name="T10" fmla="*/ 931 w 4906"/>
              <a:gd name="T11" fmla="*/ 804 h 2652"/>
              <a:gd name="T12" fmla="*/ 1108 w 4906"/>
              <a:gd name="T13" fmla="*/ 324 h 2652"/>
              <a:gd name="T14" fmla="*/ 1308 w 4906"/>
              <a:gd name="T15" fmla="*/ 78 h 2652"/>
              <a:gd name="T16" fmla="*/ 1642 w 4906"/>
              <a:gd name="T17" fmla="*/ 3 h 2652"/>
              <a:gd name="T18" fmla="*/ 2151 w 4906"/>
              <a:gd name="T19" fmla="*/ 61 h 2652"/>
              <a:gd name="T20" fmla="*/ 2760 w 4906"/>
              <a:gd name="T21" fmla="*/ 278 h 2652"/>
              <a:gd name="T22" fmla="*/ 3295 w 4906"/>
              <a:gd name="T23" fmla="*/ 520 h 2652"/>
              <a:gd name="T24" fmla="*/ 3971 w 4906"/>
              <a:gd name="T25" fmla="*/ 854 h 2652"/>
              <a:gd name="T26" fmla="*/ 4906 w 4906"/>
              <a:gd name="T27" fmla="*/ 1422 h 26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06"/>
              <a:gd name="T43" fmla="*/ 0 h 2652"/>
              <a:gd name="T44" fmla="*/ 4906 w 4906"/>
              <a:gd name="T45" fmla="*/ 2652 h 26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06" h="2652">
                <a:moveTo>
                  <a:pt x="0" y="2628"/>
                </a:moveTo>
                <a:cubicBezTo>
                  <a:pt x="11" y="2640"/>
                  <a:pt x="22" y="2652"/>
                  <a:pt x="89" y="2580"/>
                </a:cubicBezTo>
                <a:cubicBezTo>
                  <a:pt x="155" y="2508"/>
                  <a:pt x="307" y="2332"/>
                  <a:pt x="399" y="2196"/>
                </a:cubicBezTo>
                <a:cubicBezTo>
                  <a:pt x="491" y="2060"/>
                  <a:pt x="577" y="1897"/>
                  <a:pt x="640" y="1764"/>
                </a:cubicBezTo>
                <a:cubicBezTo>
                  <a:pt x="703" y="1631"/>
                  <a:pt x="725" y="1557"/>
                  <a:pt x="774" y="1397"/>
                </a:cubicBezTo>
                <a:cubicBezTo>
                  <a:pt x="823" y="1237"/>
                  <a:pt x="875" y="983"/>
                  <a:pt x="931" y="804"/>
                </a:cubicBezTo>
                <a:cubicBezTo>
                  <a:pt x="987" y="625"/>
                  <a:pt x="1045" y="445"/>
                  <a:pt x="1108" y="324"/>
                </a:cubicBezTo>
                <a:cubicBezTo>
                  <a:pt x="1171" y="203"/>
                  <a:pt x="1219" y="132"/>
                  <a:pt x="1308" y="78"/>
                </a:cubicBezTo>
                <a:cubicBezTo>
                  <a:pt x="1397" y="24"/>
                  <a:pt x="1502" y="6"/>
                  <a:pt x="1642" y="3"/>
                </a:cubicBezTo>
                <a:cubicBezTo>
                  <a:pt x="1782" y="0"/>
                  <a:pt x="1965" y="15"/>
                  <a:pt x="2151" y="61"/>
                </a:cubicBezTo>
                <a:cubicBezTo>
                  <a:pt x="2337" y="107"/>
                  <a:pt x="2569" y="202"/>
                  <a:pt x="2760" y="278"/>
                </a:cubicBezTo>
                <a:cubicBezTo>
                  <a:pt x="2951" y="354"/>
                  <a:pt x="3093" y="424"/>
                  <a:pt x="3295" y="520"/>
                </a:cubicBezTo>
                <a:cubicBezTo>
                  <a:pt x="3497" y="616"/>
                  <a:pt x="3702" y="704"/>
                  <a:pt x="3971" y="854"/>
                </a:cubicBezTo>
                <a:cubicBezTo>
                  <a:pt x="4240" y="1004"/>
                  <a:pt x="4711" y="1304"/>
                  <a:pt x="4906" y="1422"/>
                </a:cubicBezTo>
              </a:path>
            </a:pathLst>
          </a:custGeom>
          <a:noFill/>
          <a:ln w="76200" cap="flat" cmpd="sng">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54275" name="Line 3"/>
          <p:cNvSpPr>
            <a:spLocks noChangeShapeType="1"/>
          </p:cNvSpPr>
          <p:nvPr/>
        </p:nvSpPr>
        <p:spPr bwMode="auto">
          <a:xfrm>
            <a:off x="703263" y="6096000"/>
            <a:ext cx="7878762" cy="0"/>
          </a:xfrm>
          <a:prstGeom prst="line">
            <a:avLst/>
          </a:prstGeom>
          <a:noFill/>
          <a:ln w="60325">
            <a:solidFill>
              <a:srgbClr val="00008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solidFill>
                <a:srgbClr val="000000"/>
              </a:solidFill>
            </a:endParaRPr>
          </a:p>
        </p:txBody>
      </p:sp>
      <p:sp>
        <p:nvSpPr>
          <p:cNvPr id="54276" name="Line 4"/>
          <p:cNvSpPr>
            <a:spLocks noChangeShapeType="1"/>
          </p:cNvSpPr>
          <p:nvPr/>
        </p:nvSpPr>
        <p:spPr bwMode="auto">
          <a:xfrm flipH="1" flipV="1">
            <a:off x="762000" y="1066800"/>
            <a:ext cx="11113" cy="5029200"/>
          </a:xfrm>
          <a:prstGeom prst="line">
            <a:avLst/>
          </a:prstGeom>
          <a:noFill/>
          <a:ln w="69850">
            <a:solidFill>
              <a:srgbClr val="00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solidFill>
                <a:srgbClr val="000000"/>
              </a:solidFill>
            </a:endParaRPr>
          </a:p>
        </p:txBody>
      </p:sp>
      <p:sp>
        <p:nvSpPr>
          <p:cNvPr id="54277" name="Text Box 5"/>
          <p:cNvSpPr txBox="1">
            <a:spLocks noChangeArrowheads="1"/>
          </p:cNvSpPr>
          <p:nvPr/>
        </p:nvSpPr>
        <p:spPr bwMode="auto">
          <a:xfrm>
            <a:off x="350378" y="76200"/>
            <a:ext cx="1880074" cy="106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defTabSz="762000">
              <a:defRPr sz="4000" b="1">
                <a:solidFill>
                  <a:schemeClr val="tx1"/>
                </a:solidFill>
                <a:latin typeface="Arial" charset="0"/>
                <a:cs typeface="Arial" charset="0"/>
              </a:defRPr>
            </a:lvl1pPr>
            <a:lvl2pPr marL="742950" indent="-285750" defTabSz="762000">
              <a:defRPr sz="4000" b="1">
                <a:solidFill>
                  <a:schemeClr val="tx1"/>
                </a:solidFill>
                <a:latin typeface="Arial" charset="0"/>
                <a:cs typeface="Arial" charset="0"/>
              </a:defRPr>
            </a:lvl2pPr>
            <a:lvl3pPr marL="1143000" indent="-228600" defTabSz="762000">
              <a:defRPr sz="4000" b="1">
                <a:solidFill>
                  <a:schemeClr val="tx1"/>
                </a:solidFill>
                <a:latin typeface="Arial" charset="0"/>
                <a:cs typeface="Arial" charset="0"/>
              </a:defRPr>
            </a:lvl3pPr>
            <a:lvl4pPr marL="1600200" indent="-228600" defTabSz="762000">
              <a:defRPr sz="4000" b="1">
                <a:solidFill>
                  <a:schemeClr val="tx1"/>
                </a:solidFill>
                <a:latin typeface="Arial" charset="0"/>
                <a:cs typeface="Arial" charset="0"/>
              </a:defRPr>
            </a:lvl4pPr>
            <a:lvl5pPr marL="2057400" indent="-228600" defTabSz="762000">
              <a:defRPr sz="4000" b="1">
                <a:solidFill>
                  <a:schemeClr val="tx1"/>
                </a:solidFill>
                <a:latin typeface="Arial" charset="0"/>
                <a:cs typeface="Arial" charset="0"/>
              </a:defRPr>
            </a:lvl5pPr>
            <a:lvl6pPr marL="25146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9pPr>
          </a:lstStyle>
          <a:p>
            <a:pPr>
              <a:lnSpc>
                <a:spcPct val="100000"/>
              </a:lnSpc>
            </a:pPr>
            <a:r>
              <a:rPr lang="de-CH" sz="1600">
                <a:solidFill>
                  <a:srgbClr val="468AB2"/>
                </a:solidFill>
              </a:rPr>
              <a:t>FEV1</a:t>
            </a:r>
          </a:p>
          <a:p>
            <a:pPr>
              <a:lnSpc>
                <a:spcPct val="100000"/>
              </a:lnSpc>
            </a:pPr>
            <a:r>
              <a:rPr lang="de-CH" sz="1600">
                <a:solidFill>
                  <a:srgbClr val="468AB2"/>
                </a:solidFill>
              </a:rPr>
              <a:t>theoretical max.</a:t>
            </a:r>
          </a:p>
          <a:p>
            <a:pPr>
              <a:lnSpc>
                <a:spcPct val="100000"/>
              </a:lnSpc>
            </a:pPr>
            <a:endParaRPr lang="de-CH" sz="800">
              <a:solidFill>
                <a:srgbClr val="468AB2"/>
              </a:solidFill>
            </a:endParaRPr>
          </a:p>
          <a:p>
            <a:pPr>
              <a:lnSpc>
                <a:spcPct val="100000"/>
              </a:lnSpc>
            </a:pPr>
            <a:r>
              <a:rPr lang="de-CH" sz="1800">
                <a:solidFill>
                  <a:srgbClr val="468AB2"/>
                </a:solidFill>
              </a:rPr>
              <a:t>100%</a:t>
            </a:r>
            <a:r>
              <a:rPr lang="de-CH" sz="2400">
                <a:solidFill>
                  <a:srgbClr val="468AB2"/>
                </a:solidFill>
              </a:rPr>
              <a:t> </a:t>
            </a:r>
            <a:endParaRPr lang="de-CH" sz="1200">
              <a:solidFill>
                <a:srgbClr val="468AB2"/>
              </a:solidFill>
            </a:endParaRPr>
          </a:p>
        </p:txBody>
      </p:sp>
      <p:sp>
        <p:nvSpPr>
          <p:cNvPr id="54278" name="Text Box 6"/>
          <p:cNvSpPr txBox="1">
            <a:spLocks noChangeArrowheads="1"/>
          </p:cNvSpPr>
          <p:nvPr/>
        </p:nvSpPr>
        <p:spPr bwMode="auto">
          <a:xfrm>
            <a:off x="685800" y="6194425"/>
            <a:ext cx="83772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defTabSz="762000">
              <a:defRPr sz="4000" b="1">
                <a:solidFill>
                  <a:schemeClr val="tx1"/>
                </a:solidFill>
                <a:latin typeface="Arial" charset="0"/>
                <a:cs typeface="Arial" charset="0"/>
              </a:defRPr>
            </a:lvl1pPr>
            <a:lvl2pPr marL="742950" indent="-285750" defTabSz="762000">
              <a:defRPr sz="4000" b="1">
                <a:solidFill>
                  <a:schemeClr val="tx1"/>
                </a:solidFill>
                <a:latin typeface="Arial" charset="0"/>
                <a:cs typeface="Arial" charset="0"/>
              </a:defRPr>
            </a:lvl2pPr>
            <a:lvl3pPr marL="1143000" indent="-228600" defTabSz="762000">
              <a:defRPr sz="4000" b="1">
                <a:solidFill>
                  <a:schemeClr val="tx1"/>
                </a:solidFill>
                <a:latin typeface="Arial" charset="0"/>
                <a:cs typeface="Arial" charset="0"/>
              </a:defRPr>
            </a:lvl3pPr>
            <a:lvl4pPr marL="1600200" indent="-228600" defTabSz="762000">
              <a:defRPr sz="4000" b="1">
                <a:solidFill>
                  <a:schemeClr val="tx1"/>
                </a:solidFill>
                <a:latin typeface="Arial" charset="0"/>
                <a:cs typeface="Arial" charset="0"/>
              </a:defRPr>
            </a:lvl4pPr>
            <a:lvl5pPr marL="2057400" indent="-228600" defTabSz="762000">
              <a:defRPr sz="4000" b="1">
                <a:solidFill>
                  <a:schemeClr val="tx1"/>
                </a:solidFill>
                <a:latin typeface="Arial" charset="0"/>
                <a:cs typeface="Arial" charset="0"/>
              </a:defRPr>
            </a:lvl5pPr>
            <a:lvl6pPr marL="25146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9pPr>
          </a:lstStyle>
          <a:p>
            <a:pPr algn="l">
              <a:lnSpc>
                <a:spcPct val="100000"/>
              </a:lnSpc>
            </a:pPr>
            <a:r>
              <a:rPr lang="de-CH" sz="2000">
                <a:solidFill>
                  <a:srgbClr val="468AB2"/>
                </a:solidFill>
              </a:rPr>
              <a:t>0                           20                                                                        80  </a:t>
            </a:r>
            <a:r>
              <a:rPr lang="de-CH" sz="1800">
                <a:solidFill>
                  <a:srgbClr val="468AB2"/>
                </a:solidFill>
              </a:rPr>
              <a:t>Age</a:t>
            </a:r>
          </a:p>
        </p:txBody>
      </p:sp>
      <p:sp>
        <p:nvSpPr>
          <p:cNvPr id="54279" name="Rectangle 7"/>
          <p:cNvSpPr>
            <a:spLocks noGrp="1" noChangeArrowheads="1"/>
          </p:cNvSpPr>
          <p:nvPr>
            <p:ph type="title"/>
          </p:nvPr>
        </p:nvSpPr>
        <p:spPr>
          <a:xfrm>
            <a:off x="2057400" y="533400"/>
            <a:ext cx="7086600" cy="609600"/>
          </a:xfrm>
          <a:noFill/>
        </p:spPr>
        <p:txBody>
          <a:bodyPr>
            <a:noAutofit/>
          </a:bodyPr>
          <a:lstStyle/>
          <a:p>
            <a:r>
              <a:rPr lang="en-US" sz="2400" dirty="0" smtClean="0">
                <a:solidFill>
                  <a:schemeClr val="tx2"/>
                </a:solidFill>
                <a:latin typeface="Verdana" pitchFamily="34" charset="0"/>
                <a:cs typeface="Arial" charset="0"/>
              </a:rPr>
              <a:t>Air pollution and Reduced growth phase</a:t>
            </a:r>
            <a:r>
              <a:rPr lang="en-US" sz="2400" dirty="0" smtClean="0">
                <a:solidFill>
                  <a:srgbClr val="FF3300"/>
                </a:solidFill>
                <a:latin typeface="Verdana" pitchFamily="34" charset="0"/>
                <a:cs typeface="Arial" charset="0"/>
              </a:rPr>
              <a:t/>
            </a:r>
            <a:br>
              <a:rPr lang="en-US" sz="2400" dirty="0" smtClean="0">
                <a:solidFill>
                  <a:srgbClr val="FF3300"/>
                </a:solidFill>
                <a:latin typeface="Verdana" pitchFamily="34" charset="0"/>
                <a:cs typeface="Arial" charset="0"/>
              </a:rPr>
            </a:br>
            <a:endParaRPr lang="en-US" sz="1050" dirty="0" smtClean="0">
              <a:solidFill>
                <a:srgbClr val="FF3300"/>
              </a:solidFill>
              <a:latin typeface="Verdana" pitchFamily="34" charset="0"/>
              <a:cs typeface="Arial" charset="0"/>
            </a:endParaRPr>
          </a:p>
        </p:txBody>
      </p:sp>
      <p:sp>
        <p:nvSpPr>
          <p:cNvPr id="54280" name="Freeform 8"/>
          <p:cNvSpPr>
            <a:spLocks/>
          </p:cNvSpPr>
          <p:nvPr/>
        </p:nvSpPr>
        <p:spPr bwMode="auto">
          <a:xfrm>
            <a:off x="782638" y="2108200"/>
            <a:ext cx="7880350" cy="3563938"/>
          </a:xfrm>
          <a:custGeom>
            <a:avLst/>
            <a:gdLst>
              <a:gd name="T0" fmla="*/ 0 w 4964"/>
              <a:gd name="T1" fmla="*/ 2245 h 2245"/>
              <a:gd name="T2" fmla="*/ 141 w 4964"/>
              <a:gd name="T3" fmla="*/ 2170 h 2245"/>
              <a:gd name="T4" fmla="*/ 358 w 4964"/>
              <a:gd name="T5" fmla="*/ 2011 h 2245"/>
              <a:gd name="T6" fmla="*/ 596 w 4964"/>
              <a:gd name="T7" fmla="*/ 1767 h 2245"/>
              <a:gd name="T8" fmla="*/ 771 w 4964"/>
              <a:gd name="T9" fmla="*/ 1408 h 2245"/>
              <a:gd name="T10" fmla="*/ 989 w 4964"/>
              <a:gd name="T11" fmla="*/ 804 h 2245"/>
              <a:gd name="T12" fmla="*/ 1166 w 4964"/>
              <a:gd name="T13" fmla="*/ 324 h 2245"/>
              <a:gd name="T14" fmla="*/ 1366 w 4964"/>
              <a:gd name="T15" fmla="*/ 78 h 2245"/>
              <a:gd name="T16" fmla="*/ 1700 w 4964"/>
              <a:gd name="T17" fmla="*/ 3 h 2245"/>
              <a:gd name="T18" fmla="*/ 2209 w 4964"/>
              <a:gd name="T19" fmla="*/ 61 h 2245"/>
              <a:gd name="T20" fmla="*/ 2818 w 4964"/>
              <a:gd name="T21" fmla="*/ 278 h 2245"/>
              <a:gd name="T22" fmla="*/ 3353 w 4964"/>
              <a:gd name="T23" fmla="*/ 520 h 2245"/>
              <a:gd name="T24" fmla="*/ 4029 w 4964"/>
              <a:gd name="T25" fmla="*/ 854 h 2245"/>
              <a:gd name="T26" fmla="*/ 4964 w 4964"/>
              <a:gd name="T27" fmla="*/ 1422 h 2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64"/>
              <a:gd name="T43" fmla="*/ 0 h 2245"/>
              <a:gd name="T44" fmla="*/ 4964 w 4964"/>
              <a:gd name="T45" fmla="*/ 2245 h 2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64" h="2245">
                <a:moveTo>
                  <a:pt x="0" y="2245"/>
                </a:moveTo>
                <a:cubicBezTo>
                  <a:pt x="23" y="2233"/>
                  <a:pt x="81" y="2209"/>
                  <a:pt x="141" y="2170"/>
                </a:cubicBezTo>
                <a:cubicBezTo>
                  <a:pt x="201" y="2131"/>
                  <a:pt x="282" y="2078"/>
                  <a:pt x="358" y="2011"/>
                </a:cubicBezTo>
                <a:cubicBezTo>
                  <a:pt x="434" y="1944"/>
                  <a:pt x="527" y="1867"/>
                  <a:pt x="596" y="1767"/>
                </a:cubicBezTo>
                <a:cubicBezTo>
                  <a:pt x="665" y="1667"/>
                  <a:pt x="706" y="1568"/>
                  <a:pt x="771" y="1408"/>
                </a:cubicBezTo>
                <a:cubicBezTo>
                  <a:pt x="836" y="1248"/>
                  <a:pt x="923" y="985"/>
                  <a:pt x="989" y="804"/>
                </a:cubicBezTo>
                <a:cubicBezTo>
                  <a:pt x="1055" y="623"/>
                  <a:pt x="1103" y="445"/>
                  <a:pt x="1166" y="324"/>
                </a:cubicBezTo>
                <a:cubicBezTo>
                  <a:pt x="1229" y="203"/>
                  <a:pt x="1277" y="132"/>
                  <a:pt x="1366" y="78"/>
                </a:cubicBezTo>
                <a:cubicBezTo>
                  <a:pt x="1455" y="24"/>
                  <a:pt x="1560" y="6"/>
                  <a:pt x="1700" y="3"/>
                </a:cubicBezTo>
                <a:cubicBezTo>
                  <a:pt x="1840" y="0"/>
                  <a:pt x="2023" y="15"/>
                  <a:pt x="2209" y="61"/>
                </a:cubicBezTo>
                <a:cubicBezTo>
                  <a:pt x="2395" y="107"/>
                  <a:pt x="2627" y="202"/>
                  <a:pt x="2818" y="278"/>
                </a:cubicBezTo>
                <a:cubicBezTo>
                  <a:pt x="3009" y="354"/>
                  <a:pt x="3151" y="424"/>
                  <a:pt x="3353" y="520"/>
                </a:cubicBezTo>
                <a:cubicBezTo>
                  <a:pt x="3555" y="616"/>
                  <a:pt x="3760" y="704"/>
                  <a:pt x="4029" y="854"/>
                </a:cubicBezTo>
                <a:cubicBezTo>
                  <a:pt x="4298" y="1004"/>
                  <a:pt x="4769" y="1304"/>
                  <a:pt x="4964" y="1422"/>
                </a:cubicBezTo>
              </a:path>
            </a:pathLst>
          </a:custGeom>
          <a:noFill/>
          <a:ln w="114300" cap="flat" cmpd="sng">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54281" name="Freeform 15"/>
          <p:cNvSpPr>
            <a:spLocks/>
          </p:cNvSpPr>
          <p:nvPr/>
        </p:nvSpPr>
        <p:spPr bwMode="auto">
          <a:xfrm>
            <a:off x="806450" y="2057400"/>
            <a:ext cx="7880350" cy="3563938"/>
          </a:xfrm>
          <a:custGeom>
            <a:avLst/>
            <a:gdLst>
              <a:gd name="T0" fmla="*/ 0 w 4964"/>
              <a:gd name="T1" fmla="*/ 2245 h 2245"/>
              <a:gd name="T2" fmla="*/ 141 w 4964"/>
              <a:gd name="T3" fmla="*/ 2170 h 2245"/>
              <a:gd name="T4" fmla="*/ 358 w 4964"/>
              <a:gd name="T5" fmla="*/ 2011 h 2245"/>
              <a:gd name="T6" fmla="*/ 596 w 4964"/>
              <a:gd name="T7" fmla="*/ 1767 h 2245"/>
              <a:gd name="T8" fmla="*/ 771 w 4964"/>
              <a:gd name="T9" fmla="*/ 1408 h 2245"/>
              <a:gd name="T10" fmla="*/ 989 w 4964"/>
              <a:gd name="T11" fmla="*/ 804 h 2245"/>
              <a:gd name="T12" fmla="*/ 1166 w 4964"/>
              <a:gd name="T13" fmla="*/ 324 h 2245"/>
              <a:gd name="T14" fmla="*/ 1366 w 4964"/>
              <a:gd name="T15" fmla="*/ 78 h 2245"/>
              <a:gd name="T16" fmla="*/ 1700 w 4964"/>
              <a:gd name="T17" fmla="*/ 3 h 2245"/>
              <a:gd name="T18" fmla="*/ 2209 w 4964"/>
              <a:gd name="T19" fmla="*/ 61 h 2245"/>
              <a:gd name="T20" fmla="*/ 2818 w 4964"/>
              <a:gd name="T21" fmla="*/ 278 h 2245"/>
              <a:gd name="T22" fmla="*/ 3353 w 4964"/>
              <a:gd name="T23" fmla="*/ 520 h 2245"/>
              <a:gd name="T24" fmla="*/ 4029 w 4964"/>
              <a:gd name="T25" fmla="*/ 854 h 2245"/>
              <a:gd name="T26" fmla="*/ 4964 w 4964"/>
              <a:gd name="T27" fmla="*/ 1422 h 2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64"/>
              <a:gd name="T43" fmla="*/ 0 h 2245"/>
              <a:gd name="T44" fmla="*/ 4964 w 4964"/>
              <a:gd name="T45" fmla="*/ 2245 h 2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64" h="2245">
                <a:moveTo>
                  <a:pt x="0" y="2245"/>
                </a:moveTo>
                <a:cubicBezTo>
                  <a:pt x="23" y="2233"/>
                  <a:pt x="81" y="2209"/>
                  <a:pt x="141" y="2170"/>
                </a:cubicBezTo>
                <a:cubicBezTo>
                  <a:pt x="201" y="2131"/>
                  <a:pt x="282" y="2078"/>
                  <a:pt x="358" y="2011"/>
                </a:cubicBezTo>
                <a:cubicBezTo>
                  <a:pt x="434" y="1944"/>
                  <a:pt x="527" y="1867"/>
                  <a:pt x="596" y="1767"/>
                </a:cubicBezTo>
                <a:cubicBezTo>
                  <a:pt x="665" y="1667"/>
                  <a:pt x="706" y="1568"/>
                  <a:pt x="771" y="1408"/>
                </a:cubicBezTo>
                <a:cubicBezTo>
                  <a:pt x="836" y="1248"/>
                  <a:pt x="923" y="985"/>
                  <a:pt x="989" y="804"/>
                </a:cubicBezTo>
                <a:cubicBezTo>
                  <a:pt x="1055" y="623"/>
                  <a:pt x="1103" y="445"/>
                  <a:pt x="1166" y="324"/>
                </a:cubicBezTo>
                <a:cubicBezTo>
                  <a:pt x="1229" y="203"/>
                  <a:pt x="1277" y="132"/>
                  <a:pt x="1366" y="78"/>
                </a:cubicBezTo>
                <a:cubicBezTo>
                  <a:pt x="1455" y="24"/>
                  <a:pt x="1560" y="6"/>
                  <a:pt x="1700" y="3"/>
                </a:cubicBezTo>
                <a:cubicBezTo>
                  <a:pt x="1840" y="0"/>
                  <a:pt x="2023" y="15"/>
                  <a:pt x="2209" y="61"/>
                </a:cubicBezTo>
                <a:cubicBezTo>
                  <a:pt x="2395" y="107"/>
                  <a:pt x="2627" y="202"/>
                  <a:pt x="2818" y="278"/>
                </a:cubicBezTo>
                <a:cubicBezTo>
                  <a:pt x="3009" y="354"/>
                  <a:pt x="3151" y="424"/>
                  <a:pt x="3353" y="520"/>
                </a:cubicBezTo>
                <a:cubicBezTo>
                  <a:pt x="3555" y="616"/>
                  <a:pt x="3760" y="704"/>
                  <a:pt x="4029" y="854"/>
                </a:cubicBezTo>
                <a:cubicBezTo>
                  <a:pt x="4298" y="1004"/>
                  <a:pt x="4769" y="1304"/>
                  <a:pt x="4964" y="1422"/>
                </a:cubicBezTo>
              </a:path>
            </a:pathLst>
          </a:custGeom>
          <a:noFill/>
          <a:ln w="25400" cap="flat" cmpd="sng">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54282" name="Text Box 17"/>
          <p:cNvSpPr txBox="1">
            <a:spLocks noChangeArrowheads="1"/>
          </p:cNvSpPr>
          <p:nvPr/>
        </p:nvSpPr>
        <p:spPr bwMode="auto">
          <a:xfrm>
            <a:off x="6232525" y="4637088"/>
            <a:ext cx="1841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type="none" w="lg" len="lg"/>
              </a14:hiddenLine>
            </a:ext>
          </a:extLst>
        </p:spPr>
        <p:txBody>
          <a:bodyPr wrap="none">
            <a:spAutoFit/>
          </a:bodyPr>
          <a:lstStyle>
            <a:lvl1pPr>
              <a:defRPr sz="4000" b="1">
                <a:solidFill>
                  <a:schemeClr val="tx1"/>
                </a:solidFill>
                <a:latin typeface="Arial" charset="0"/>
                <a:cs typeface="Arial" charset="0"/>
              </a:defRPr>
            </a:lvl1pPr>
            <a:lvl2pPr marL="742950" indent="-285750">
              <a:defRPr sz="4000" b="1">
                <a:solidFill>
                  <a:schemeClr val="tx1"/>
                </a:solidFill>
                <a:latin typeface="Arial" charset="0"/>
                <a:cs typeface="Arial" charset="0"/>
              </a:defRPr>
            </a:lvl2pPr>
            <a:lvl3pPr marL="1143000" indent="-228600">
              <a:defRPr sz="4000" b="1">
                <a:solidFill>
                  <a:schemeClr val="tx1"/>
                </a:solidFill>
                <a:latin typeface="Arial" charset="0"/>
                <a:cs typeface="Arial" charset="0"/>
              </a:defRPr>
            </a:lvl3pPr>
            <a:lvl4pPr marL="1600200" indent="-228600">
              <a:defRPr sz="4000" b="1">
                <a:solidFill>
                  <a:schemeClr val="tx1"/>
                </a:solidFill>
                <a:latin typeface="Arial" charset="0"/>
                <a:cs typeface="Arial" charset="0"/>
              </a:defRPr>
            </a:lvl4pPr>
            <a:lvl5pPr marL="2057400" indent="-228600">
              <a:defRPr sz="4000" b="1">
                <a:solidFill>
                  <a:schemeClr val="tx1"/>
                </a:solidFill>
                <a:latin typeface="Arial" charset="0"/>
                <a:cs typeface="Arial" charset="0"/>
              </a:defRPr>
            </a:lvl5pPr>
            <a:lvl6pPr marL="2514600" indent="-228600" algn="ctr"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eaLnBrk="0" fontAlgn="base" hangingPunct="0">
              <a:lnSpc>
                <a:spcPts val="4500"/>
              </a:lnSpc>
              <a:spcBef>
                <a:spcPct val="0"/>
              </a:spcBef>
              <a:spcAft>
                <a:spcPct val="0"/>
              </a:spcAft>
              <a:defRPr sz="4000" b="1">
                <a:solidFill>
                  <a:schemeClr val="tx1"/>
                </a:solidFill>
                <a:latin typeface="Arial" charset="0"/>
                <a:cs typeface="Arial" charset="0"/>
              </a:defRPr>
            </a:lvl9pPr>
          </a:lstStyle>
          <a:p>
            <a:pPr algn="l">
              <a:lnSpc>
                <a:spcPct val="100000"/>
              </a:lnSpc>
            </a:pPr>
            <a:endParaRPr lang="es-ES" sz="2800" b="0">
              <a:solidFill>
                <a:srgbClr val="8E8A82"/>
              </a:solidFill>
            </a:endParaRPr>
          </a:p>
        </p:txBody>
      </p:sp>
      <p:sp>
        <p:nvSpPr>
          <p:cNvPr id="1069076" name="Rectangle 20"/>
          <p:cNvSpPr>
            <a:spLocks noChangeArrowheads="1"/>
          </p:cNvSpPr>
          <p:nvPr/>
        </p:nvSpPr>
        <p:spPr bwMode="auto">
          <a:xfrm>
            <a:off x="2971800" y="1066800"/>
            <a:ext cx="5867400" cy="4495800"/>
          </a:xfrm>
          <a:prstGeom prst="rect">
            <a:avLst/>
          </a:prstGeom>
          <a:solidFill>
            <a:srgbClr val="CCFFFF">
              <a:alpha val="89803"/>
            </a:srgbClr>
          </a:solidFill>
          <a:ln>
            <a:noFill/>
          </a:ln>
          <a:extLst>
            <a:ext uri="{91240B29-F687-4f45-9708-019B960494DF}">
              <a14:hiddenLine xmlns:a14="http://schemas.microsoft.com/office/drawing/2010/main" xmlns="" w="38100">
                <a:solidFill>
                  <a:srgbClr val="000000"/>
                </a:solidFill>
                <a:miter lim="800000"/>
                <a:headEnd/>
                <a:tailEnd type="none" w="lg" len="lg"/>
              </a14:hiddenLine>
            </a:ext>
          </a:extLst>
        </p:spPr>
        <p:txBody>
          <a:bodyPr wrap="none" anchor="ctr">
            <a:spAutoFit/>
          </a:bodyPr>
          <a:lstStyle/>
          <a:p>
            <a:endParaRPr lang="de-DE">
              <a:solidFill>
                <a:srgbClr val="000000"/>
              </a:solidFill>
            </a:endParaRPr>
          </a:p>
        </p:txBody>
      </p:sp>
      <p:sp>
        <p:nvSpPr>
          <p:cNvPr id="1069077" name="Rectangle 21"/>
          <p:cNvSpPr>
            <a:spLocks noChangeArrowheads="1"/>
          </p:cNvSpPr>
          <p:nvPr/>
        </p:nvSpPr>
        <p:spPr bwMode="auto">
          <a:xfrm>
            <a:off x="838200" y="4800600"/>
            <a:ext cx="762000" cy="1219200"/>
          </a:xfrm>
          <a:prstGeom prst="rect">
            <a:avLst/>
          </a:prstGeom>
          <a:solidFill>
            <a:srgbClr val="CCFFFF">
              <a:alpha val="89803"/>
            </a:srgbClr>
          </a:solidFill>
          <a:ln>
            <a:noFill/>
          </a:ln>
          <a:extLst>
            <a:ext uri="{91240B29-F687-4f45-9708-019B960494DF}">
              <a14:hiddenLine xmlns:a14="http://schemas.microsoft.com/office/drawing/2010/main" xmlns="" w="38100">
                <a:solidFill>
                  <a:srgbClr val="000000"/>
                </a:solidFill>
                <a:miter lim="800000"/>
                <a:headEnd/>
                <a:tailEnd type="none" w="lg" len="lg"/>
              </a14:hiddenLine>
            </a:ext>
          </a:extLst>
        </p:spPr>
        <p:txBody>
          <a:bodyPr anchor="ctr">
            <a:spAutoFit/>
          </a:bodyPr>
          <a:lstStyle/>
          <a:p>
            <a:endParaRPr lang="de-DE">
              <a:solidFill>
                <a:srgbClr val="000000"/>
              </a:solidFill>
            </a:endParaRPr>
          </a:p>
        </p:txBody>
      </p:sp>
      <p:sp>
        <p:nvSpPr>
          <p:cNvPr id="1069075" name="Oval 19"/>
          <p:cNvSpPr>
            <a:spLocks noChangeArrowheads="1"/>
          </p:cNvSpPr>
          <p:nvPr/>
        </p:nvSpPr>
        <p:spPr bwMode="auto">
          <a:xfrm>
            <a:off x="1066800" y="1676400"/>
            <a:ext cx="2133600" cy="3581400"/>
          </a:xfrm>
          <a:prstGeom prst="ellipse">
            <a:avLst/>
          </a:prstGeom>
          <a:noFill/>
          <a:ln w="127000">
            <a:solidFill>
              <a:srgbClr val="660066"/>
            </a:solidFill>
            <a:round/>
            <a:headEnd/>
            <a:tailEnd type="none" w="lg" len="lg"/>
          </a:ln>
          <a:extLst>
            <a:ext uri="{909E8E84-426E-40dd-AFC4-6F175D3DCCD1}">
              <a14:hiddenFill xmlns:a14="http://schemas.microsoft.com/office/drawing/2010/main" xmlns="">
                <a:solidFill>
                  <a:srgbClr val="FFFFFF"/>
                </a:solidFill>
              </a14:hiddenFill>
            </a:ext>
          </a:extLst>
        </p:spPr>
        <p:txBody>
          <a:bodyPr anchor="ctr"/>
          <a:lstStyle/>
          <a:p>
            <a:endParaRPr lang="de-DE">
              <a:solidFill>
                <a:srgbClr val="000000"/>
              </a:solidFill>
            </a:endParaRPr>
          </a:p>
        </p:txBody>
      </p:sp>
      <p:sp>
        <p:nvSpPr>
          <p:cNvPr id="2" name="CasellaDiTesto 1"/>
          <p:cNvSpPr txBox="1"/>
          <p:nvPr/>
        </p:nvSpPr>
        <p:spPr>
          <a:xfrm>
            <a:off x="4503634" y="6392862"/>
            <a:ext cx="3119215" cy="646331"/>
          </a:xfrm>
          <a:prstGeom prst="rect">
            <a:avLst/>
          </a:prstGeom>
          <a:noFill/>
        </p:spPr>
        <p:txBody>
          <a:bodyPr wrap="square" rtlCol="0">
            <a:spAutoFit/>
          </a:bodyPr>
          <a:lstStyle/>
          <a:p>
            <a:r>
              <a:rPr lang="it-IT" dirty="0" err="1"/>
              <a:t>Courtesy</a:t>
            </a:r>
            <a:r>
              <a:rPr lang="it-IT" dirty="0"/>
              <a:t> of N </a:t>
            </a:r>
            <a:r>
              <a:rPr lang="it-IT" dirty="0" err="1"/>
              <a:t>Kuenzli</a:t>
            </a:r>
            <a:endParaRPr lang="it-IT" dirty="0"/>
          </a:p>
          <a:p>
            <a:endParaRPr lang="it-IT" dirty="0"/>
          </a:p>
        </p:txBody>
      </p:sp>
    </p:spTree>
    <p:extLst>
      <p:ext uri="{BB962C8B-B14F-4D97-AF65-F5344CB8AC3E}">
        <p14:creationId xmlns:p14="http://schemas.microsoft.com/office/powerpoint/2010/main" val="39573465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9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90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9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076" grpId="0" animBg="1"/>
      <p:bldP spid="1069077" grpId="0" animBg="1"/>
      <p:bldP spid="10690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HS_12_communit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744" y="120650"/>
            <a:ext cx="8374878" cy="6193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3011" name="Rectangle 3"/>
          <p:cNvSpPr>
            <a:spLocks noGrp="1" noChangeArrowheads="1"/>
          </p:cNvSpPr>
          <p:nvPr>
            <p:ph type="title"/>
          </p:nvPr>
        </p:nvSpPr>
        <p:spPr>
          <a:xfrm>
            <a:off x="1219200" y="152400"/>
            <a:ext cx="7848600" cy="1066800"/>
          </a:xfrm>
          <a:solidFill>
            <a:schemeClr val="tx1">
              <a:alpha val="80000"/>
            </a:schemeClr>
          </a:solidFill>
        </p:spPr>
        <p:txBody>
          <a:bodyPr/>
          <a:lstStyle/>
          <a:p>
            <a:r>
              <a:rPr lang="en-US" sz="2800" smtClean="0">
                <a:solidFill>
                  <a:schemeClr val="bg2"/>
                </a:solidFill>
                <a:effectLst>
                  <a:outerShdw blurRad="38100" dist="38100" dir="2700000" algn="tl">
                    <a:srgbClr val="C0C0C0"/>
                  </a:outerShdw>
                </a:effectLst>
                <a:latin typeface="Verdana" pitchFamily="34" charset="0"/>
              </a:rPr>
              <a:t>The University of Southern California </a:t>
            </a:r>
            <a:br>
              <a:rPr lang="en-US" sz="2800" smtClean="0">
                <a:solidFill>
                  <a:schemeClr val="bg2"/>
                </a:solidFill>
                <a:effectLst>
                  <a:outerShdw blurRad="38100" dist="38100" dir="2700000" algn="tl">
                    <a:srgbClr val="C0C0C0"/>
                  </a:outerShdw>
                </a:effectLst>
                <a:latin typeface="Verdana" pitchFamily="34" charset="0"/>
              </a:rPr>
            </a:br>
            <a:r>
              <a:rPr lang="en-US" sz="2800" smtClean="0">
                <a:solidFill>
                  <a:schemeClr val="bg2"/>
                </a:solidFill>
                <a:effectLst>
                  <a:outerShdw blurRad="38100" dist="38100" dir="2700000" algn="tl">
                    <a:srgbClr val="C0C0C0"/>
                  </a:outerShdw>
                </a:effectLst>
                <a:latin typeface="Verdana" pitchFamily="34" charset="0"/>
              </a:rPr>
              <a:t>Children’s Health Study</a:t>
            </a:r>
            <a:r>
              <a:rPr lang="en-US" sz="3200" smtClean="0">
                <a:solidFill>
                  <a:schemeClr val="bg2"/>
                </a:solidFill>
                <a:effectLst>
                  <a:outerShdw blurRad="38100" dist="38100" dir="2700000" algn="tl">
                    <a:srgbClr val="C0C0C0"/>
                  </a:outerShdw>
                </a:effectLst>
              </a:rPr>
              <a:t> </a:t>
            </a:r>
          </a:p>
        </p:txBody>
      </p:sp>
      <p:sp>
        <p:nvSpPr>
          <p:cNvPr id="55300" name="Line 4"/>
          <p:cNvSpPr>
            <a:spLocks noChangeShapeType="1"/>
          </p:cNvSpPr>
          <p:nvPr/>
        </p:nvSpPr>
        <p:spPr bwMode="auto">
          <a:xfrm>
            <a:off x="685800" y="6553200"/>
            <a:ext cx="3048000" cy="0"/>
          </a:xfrm>
          <a:prstGeom prst="line">
            <a:avLst/>
          </a:prstGeom>
          <a:noFill/>
          <a:ln w="38100">
            <a:solidFill>
              <a:schemeClr val="tx1"/>
            </a:solidFill>
            <a:round/>
            <a:headEnd/>
            <a:tailEnd type="none" w="lg" len="lg"/>
          </a:ln>
          <a:extLst>
            <a:ext uri="{909E8E84-426E-40dd-AFC4-6F175D3DCCD1}">
              <a14:hiddenFill xmlns:a14="http://schemas.microsoft.com/office/drawing/2010/main" xmlns="">
                <a:noFill/>
              </a14:hiddenFill>
            </a:ext>
          </a:extLst>
        </p:spPr>
        <p:txBody>
          <a:bodyPr wrap="none">
            <a:spAutoFit/>
          </a:bodyPr>
          <a:lstStyle/>
          <a:p>
            <a:endParaRPr lang="en-GB">
              <a:solidFill>
                <a:srgbClr val="FFFFFF"/>
              </a:solidFill>
            </a:endParaRPr>
          </a:p>
        </p:txBody>
      </p:sp>
      <p:sp>
        <p:nvSpPr>
          <p:cNvPr id="55301" name="Text Box 5"/>
          <p:cNvSpPr txBox="1">
            <a:spLocks noChangeArrowheads="1"/>
          </p:cNvSpPr>
          <p:nvPr/>
        </p:nvSpPr>
        <p:spPr bwMode="auto">
          <a:xfrm>
            <a:off x="0" y="5089525"/>
            <a:ext cx="5838825" cy="1006475"/>
          </a:xfrm>
          <a:prstGeom prst="rect">
            <a:avLst/>
          </a:prstGeom>
          <a:solidFill>
            <a:srgbClr val="C0C0C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4000" b="1">
                <a:solidFill>
                  <a:schemeClr val="tx1"/>
                </a:solidFill>
                <a:latin typeface="Arial" charset="0"/>
                <a:cs typeface="Arial" charset="0"/>
              </a:defRPr>
            </a:lvl1pPr>
            <a:lvl2pPr marL="742950" indent="-285750">
              <a:defRPr sz="4000" b="1">
                <a:solidFill>
                  <a:schemeClr val="tx1"/>
                </a:solidFill>
                <a:latin typeface="Arial" charset="0"/>
                <a:cs typeface="Arial" charset="0"/>
              </a:defRPr>
            </a:lvl2pPr>
            <a:lvl3pPr marL="1143000" indent="-228600">
              <a:defRPr sz="4000" b="1">
                <a:solidFill>
                  <a:schemeClr val="tx1"/>
                </a:solidFill>
                <a:latin typeface="Arial" charset="0"/>
                <a:cs typeface="Arial" charset="0"/>
              </a:defRPr>
            </a:lvl3pPr>
            <a:lvl4pPr marL="1600200" indent="-228600">
              <a:defRPr sz="4000" b="1">
                <a:solidFill>
                  <a:schemeClr val="tx1"/>
                </a:solidFill>
                <a:latin typeface="Arial" charset="0"/>
                <a:cs typeface="Arial" charset="0"/>
              </a:defRPr>
            </a:lvl4pPr>
            <a:lvl5pPr marL="2057400" indent="-228600">
              <a:defRPr sz="4000" b="1">
                <a:solidFill>
                  <a:schemeClr val="tx1"/>
                </a:solidFill>
                <a:latin typeface="Arial" charset="0"/>
                <a:cs typeface="Arial" charset="0"/>
              </a:defRPr>
            </a:lvl5pPr>
            <a:lvl6pPr marL="2514600" indent="-228600" algn="ctr"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eaLnBrk="0" fontAlgn="base" hangingPunct="0">
              <a:lnSpc>
                <a:spcPts val="4500"/>
              </a:lnSpc>
              <a:spcBef>
                <a:spcPct val="0"/>
              </a:spcBef>
              <a:spcAft>
                <a:spcPct val="0"/>
              </a:spcAft>
              <a:defRPr sz="4000" b="1">
                <a:solidFill>
                  <a:schemeClr val="tx1"/>
                </a:solidFill>
                <a:latin typeface="Arial" charset="0"/>
                <a:cs typeface="Arial" charset="0"/>
              </a:defRPr>
            </a:lvl9pPr>
          </a:lstStyle>
          <a:p>
            <a:pPr>
              <a:lnSpc>
                <a:spcPct val="100000"/>
              </a:lnSpc>
            </a:pPr>
            <a:r>
              <a:rPr lang="en-US" sz="2000" b="0">
                <a:solidFill>
                  <a:srgbClr val="000000"/>
                </a:solidFill>
                <a:latin typeface="Verdana" pitchFamily="34" charset="0"/>
              </a:rPr>
              <a:t>Gaudermann et al, New Engl J Med 2004,  </a:t>
            </a:r>
          </a:p>
          <a:p>
            <a:pPr>
              <a:lnSpc>
                <a:spcPct val="100000"/>
              </a:lnSpc>
            </a:pPr>
            <a:r>
              <a:rPr lang="en-US" sz="2000" b="0">
                <a:solidFill>
                  <a:srgbClr val="000000"/>
                </a:solidFill>
                <a:latin typeface="Verdana" pitchFamily="34" charset="0"/>
              </a:rPr>
              <a:t>Lancet 2007, AJRCCM 2002 &amp; 2000,</a:t>
            </a:r>
          </a:p>
          <a:p>
            <a:pPr>
              <a:lnSpc>
                <a:spcPct val="100000"/>
              </a:lnSpc>
            </a:pPr>
            <a:r>
              <a:rPr lang="en-US" sz="2000" b="0">
                <a:solidFill>
                  <a:srgbClr val="000000"/>
                </a:solidFill>
                <a:latin typeface="Verdana" pitchFamily="34" charset="0"/>
              </a:rPr>
              <a:t>Kuenzli et al, Am J Pub Health 2004</a:t>
            </a:r>
          </a:p>
        </p:txBody>
      </p:sp>
      <p:sp>
        <p:nvSpPr>
          <p:cNvPr id="2" name="CasellaDiTesto 1"/>
          <p:cNvSpPr txBox="1"/>
          <p:nvPr/>
        </p:nvSpPr>
        <p:spPr>
          <a:xfrm>
            <a:off x="4802736" y="6313789"/>
            <a:ext cx="3751604" cy="646331"/>
          </a:xfrm>
          <a:prstGeom prst="rect">
            <a:avLst/>
          </a:prstGeom>
          <a:noFill/>
        </p:spPr>
        <p:txBody>
          <a:bodyPr wrap="square" rtlCol="0">
            <a:spAutoFit/>
          </a:bodyPr>
          <a:lstStyle/>
          <a:p>
            <a:r>
              <a:rPr lang="it-IT" dirty="0" err="1"/>
              <a:t>Courtesy</a:t>
            </a:r>
            <a:r>
              <a:rPr lang="it-IT" dirty="0"/>
              <a:t> of N </a:t>
            </a:r>
            <a:r>
              <a:rPr lang="it-IT" dirty="0" err="1"/>
              <a:t>Kuenzli</a:t>
            </a:r>
            <a:endParaRPr lang="it-IT" dirty="0"/>
          </a:p>
          <a:p>
            <a:endParaRPr lang="it-IT" dirty="0"/>
          </a:p>
        </p:txBody>
      </p:sp>
    </p:spTree>
    <p:extLst>
      <p:ext uri="{BB962C8B-B14F-4D97-AF65-F5344CB8AC3E}">
        <p14:creationId xmlns:p14="http://schemas.microsoft.com/office/powerpoint/2010/main" val="42376165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a:xfrm>
            <a:off x="304800" y="76200"/>
            <a:ext cx="8839200" cy="1447800"/>
          </a:xfrm>
        </p:spPr>
        <p:txBody>
          <a:bodyPr/>
          <a:lstStyle/>
          <a:p>
            <a:pPr algn="l"/>
            <a:r>
              <a:rPr lang="en-US" sz="2400" smtClean="0">
                <a:solidFill>
                  <a:srgbClr val="BF3227"/>
                </a:solidFill>
                <a:effectLst/>
                <a:latin typeface="Verdana" pitchFamily="34" charset="0"/>
              </a:rPr>
              <a:t>Chronic effects on lung function growth led to significant deficits at age 18</a:t>
            </a:r>
            <a:r>
              <a:rPr lang="en-US" sz="1600" smtClean="0">
                <a:solidFill>
                  <a:srgbClr val="BF3227"/>
                </a:solidFill>
                <a:effectLst/>
                <a:latin typeface="Verdana" pitchFamily="34" charset="0"/>
              </a:rPr>
              <a:t/>
            </a:r>
            <a:br>
              <a:rPr lang="en-US" sz="1600" smtClean="0">
                <a:solidFill>
                  <a:srgbClr val="BF3227"/>
                </a:solidFill>
                <a:effectLst/>
                <a:latin typeface="Verdana" pitchFamily="34" charset="0"/>
              </a:rPr>
            </a:br>
            <a:r>
              <a:rPr lang="en-US" sz="2000" b="0" smtClean="0">
                <a:solidFill>
                  <a:schemeClr val="bg2"/>
                </a:solidFill>
                <a:effectLst/>
                <a:latin typeface="Verdana" pitchFamily="34" charset="0"/>
              </a:rPr>
              <a:t>Gauderman et al, NEJM 2004</a:t>
            </a:r>
          </a:p>
        </p:txBody>
      </p:sp>
      <p:graphicFrame>
        <p:nvGraphicFramePr>
          <p:cNvPr id="3074" name="Object 3"/>
          <p:cNvGraphicFramePr>
            <a:graphicFrameLocks noGrp="1" noChangeAspect="1"/>
          </p:cNvGraphicFramePr>
          <p:nvPr>
            <p:ph idx="1"/>
          </p:nvPr>
        </p:nvGraphicFramePr>
        <p:xfrm>
          <a:off x="457200" y="1447800"/>
          <a:ext cx="8229600" cy="5537200"/>
        </p:xfrm>
        <a:graphic>
          <a:graphicData uri="http://schemas.openxmlformats.org/presentationml/2006/ole">
            <mc:AlternateContent xmlns:mc="http://schemas.openxmlformats.org/markup-compatibility/2006">
              <mc:Choice xmlns:v="urn:schemas-microsoft-com:vml" Requires="v">
                <p:oleObj spid="_x0000_s2058" name="Diagramm" r:id="rId4" imgW="3962400" imgH="2369800" progId="Excel.Chart.8">
                  <p:embed/>
                </p:oleObj>
              </mc:Choice>
              <mc:Fallback>
                <p:oleObj name="Diagramm" r:id="rId4" imgW="3962400" imgH="23698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8229600" cy="553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002500" name="Text Box 4"/>
          <p:cNvSpPr txBox="1">
            <a:spLocks noChangeArrowheads="1"/>
          </p:cNvSpPr>
          <p:nvPr/>
        </p:nvSpPr>
        <p:spPr bwMode="auto">
          <a:xfrm>
            <a:off x="7740650" y="2100263"/>
            <a:ext cx="1233488" cy="641350"/>
          </a:xfrm>
          <a:prstGeom prst="rect">
            <a:avLst/>
          </a:prstGeom>
          <a:noFill/>
          <a:ln w="9525">
            <a:noFill/>
            <a:miter lim="800000"/>
            <a:headEnd/>
            <a:tailEnd/>
          </a:ln>
          <a:effectLst/>
        </p:spPr>
        <p:txBody>
          <a:bodyPr>
            <a:spAutoFit/>
          </a:bodyPr>
          <a:lstStyle/>
          <a:p>
            <a:pPr>
              <a:lnSpc>
                <a:spcPct val="100000"/>
              </a:lnSpc>
              <a:defRPr/>
            </a:pPr>
            <a:endParaRPr lang="es-ES" sz="3600">
              <a:solidFill>
                <a:srgbClr val="FFFF00"/>
              </a:solidFill>
              <a:effectLst>
                <a:outerShdw blurRad="38100" dist="38100" dir="2700000" algn="tl">
                  <a:srgbClr val="000000"/>
                </a:outerShdw>
              </a:effectLst>
            </a:endParaRPr>
          </a:p>
        </p:txBody>
      </p:sp>
      <p:sp>
        <p:nvSpPr>
          <p:cNvPr id="3077" name="Line 5"/>
          <p:cNvSpPr>
            <a:spLocks noChangeShapeType="1"/>
          </p:cNvSpPr>
          <p:nvPr/>
        </p:nvSpPr>
        <p:spPr bwMode="auto">
          <a:xfrm flipH="1">
            <a:off x="-846138" y="3352800"/>
            <a:ext cx="6096001" cy="35052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triangle" w="med" len="med"/>
              </a14:hiddenLine>
            </a:ext>
          </a:extLst>
        </p:spPr>
        <p:txBody>
          <a:bodyPr anchor="ctr"/>
          <a:lstStyle/>
          <a:p>
            <a:endParaRPr lang="en-GB">
              <a:solidFill>
                <a:srgbClr val="FFFFFF"/>
              </a:solidFill>
            </a:endParaRPr>
          </a:p>
        </p:txBody>
      </p:sp>
      <p:sp>
        <p:nvSpPr>
          <p:cNvPr id="3078" name="AutoShape 6"/>
          <p:cNvSpPr>
            <a:spLocks noChangeArrowheads="1"/>
          </p:cNvSpPr>
          <p:nvPr/>
        </p:nvSpPr>
        <p:spPr bwMode="auto">
          <a:xfrm>
            <a:off x="7891463" y="2590800"/>
            <a:ext cx="541337" cy="685800"/>
          </a:xfrm>
          <a:custGeom>
            <a:avLst/>
            <a:gdLst>
              <a:gd name="T0" fmla="*/ 379086 w 21600"/>
              <a:gd name="T1" fmla="*/ 0 h 21600"/>
              <a:gd name="T2" fmla="*/ 379086 w 21600"/>
              <a:gd name="T3" fmla="*/ 386016 h 21600"/>
              <a:gd name="T4" fmla="*/ 81125 w 21600"/>
              <a:gd name="T5" fmla="*/ 685800 h 21600"/>
              <a:gd name="T6" fmla="*/ 541337 w 21600"/>
              <a:gd name="T7" fmla="*/ 1930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GB">
              <a:solidFill>
                <a:srgbClr val="FFFFFF"/>
              </a:solidFill>
            </a:endParaRPr>
          </a:p>
        </p:txBody>
      </p:sp>
      <p:sp>
        <p:nvSpPr>
          <p:cNvPr id="3079" name="Line 7"/>
          <p:cNvSpPr>
            <a:spLocks noChangeShapeType="1"/>
          </p:cNvSpPr>
          <p:nvPr/>
        </p:nvSpPr>
        <p:spPr bwMode="auto">
          <a:xfrm>
            <a:off x="228600" y="1524000"/>
            <a:ext cx="8610600" cy="0"/>
          </a:xfrm>
          <a:prstGeom prst="line">
            <a:avLst/>
          </a:prstGeom>
          <a:noFill/>
          <a:ln w="57150" cmpd="thinThick">
            <a:solidFill>
              <a:srgbClr val="BF322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nchor="ctr"/>
          <a:lstStyle/>
          <a:p>
            <a:endParaRPr lang="en-GB">
              <a:solidFill>
                <a:srgbClr val="FFFFFF"/>
              </a:solidFill>
            </a:endParaRPr>
          </a:p>
        </p:txBody>
      </p:sp>
    </p:spTree>
    <p:extLst>
      <p:ext uri="{BB962C8B-B14F-4D97-AF65-F5344CB8AC3E}">
        <p14:creationId xmlns:p14="http://schemas.microsoft.com/office/powerpoint/2010/main" val="1854151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pic>
        <p:nvPicPr>
          <p:cNvPr id="2970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1792287"/>
            <a:ext cx="4478337" cy="430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9703" name="TextBox 10"/>
          <p:cNvSpPr txBox="1">
            <a:spLocks noChangeArrowheads="1"/>
          </p:cNvSpPr>
          <p:nvPr/>
        </p:nvSpPr>
        <p:spPr bwMode="auto">
          <a:xfrm>
            <a:off x="5486400" y="2006600"/>
            <a:ext cx="2488182" cy="3631763"/>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600">
                <a:solidFill>
                  <a:schemeClr val="tx1"/>
                </a:solidFill>
                <a:latin typeface="Arial" charset="0"/>
                <a:ea typeface="ＭＳ Ｐゴシック" pitchFamily="34" charset="-128"/>
              </a:defRPr>
            </a:lvl1pPr>
            <a:lvl2pPr marL="742950" indent="-285750">
              <a:defRPr sz="1600">
                <a:solidFill>
                  <a:schemeClr val="tx1"/>
                </a:solidFill>
                <a:latin typeface="Arial" charset="0"/>
                <a:ea typeface="ＭＳ Ｐゴシック" pitchFamily="34" charset="-128"/>
              </a:defRPr>
            </a:lvl2pPr>
            <a:lvl3pPr marL="1143000" indent="-228600">
              <a:defRPr sz="1600">
                <a:solidFill>
                  <a:schemeClr val="tx1"/>
                </a:solidFill>
                <a:latin typeface="Arial" charset="0"/>
                <a:ea typeface="ＭＳ Ｐゴシック" pitchFamily="34" charset="-128"/>
              </a:defRPr>
            </a:lvl3pPr>
            <a:lvl4pPr marL="1600200" indent="-228600">
              <a:defRPr sz="1600">
                <a:solidFill>
                  <a:schemeClr val="tx1"/>
                </a:solidFill>
                <a:latin typeface="Arial" charset="0"/>
                <a:ea typeface="ＭＳ Ｐゴシック" pitchFamily="34" charset="-128"/>
              </a:defRPr>
            </a:lvl4pPr>
            <a:lvl5pPr marL="2057400" indent="-228600">
              <a:defRPr sz="16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Arial" charset="0"/>
                <a:ea typeface="ＭＳ Ｐゴシック" pitchFamily="34" charset="-128"/>
              </a:defRPr>
            </a:lvl9pPr>
          </a:lstStyle>
          <a:p>
            <a:pPr algn="l">
              <a:lnSpc>
                <a:spcPct val="100000"/>
              </a:lnSpc>
              <a:spcBef>
                <a:spcPct val="50000"/>
              </a:spcBef>
            </a:pPr>
            <a:r>
              <a:rPr lang="en-US" sz="2000" dirty="0" smtClean="0">
                <a:solidFill>
                  <a:srgbClr val="5F5F5F"/>
                </a:solidFill>
                <a:cs typeface="+mn-cs"/>
              </a:rPr>
              <a:t>NO2</a:t>
            </a:r>
          </a:p>
          <a:p>
            <a:pPr algn="l">
              <a:lnSpc>
                <a:spcPct val="100000"/>
              </a:lnSpc>
              <a:spcBef>
                <a:spcPct val="50000"/>
              </a:spcBef>
            </a:pPr>
            <a:r>
              <a:rPr lang="en-US" sz="2000" dirty="0" err="1" smtClean="0">
                <a:solidFill>
                  <a:srgbClr val="5F5F5F"/>
                </a:solidFill>
                <a:cs typeface="+mn-cs"/>
              </a:rPr>
              <a:t>NOx</a:t>
            </a:r>
            <a:endParaRPr lang="en-US" sz="2000" dirty="0" smtClean="0">
              <a:solidFill>
                <a:srgbClr val="5F5F5F"/>
              </a:solidFill>
              <a:cs typeface="+mn-cs"/>
            </a:endParaRPr>
          </a:p>
          <a:p>
            <a:pPr algn="l">
              <a:lnSpc>
                <a:spcPct val="100000"/>
              </a:lnSpc>
              <a:spcBef>
                <a:spcPct val="50000"/>
              </a:spcBef>
            </a:pPr>
            <a:r>
              <a:rPr lang="en-US" sz="2000" dirty="0" smtClean="0">
                <a:solidFill>
                  <a:srgbClr val="5F5F5F"/>
                </a:solidFill>
                <a:cs typeface="+mn-cs"/>
              </a:rPr>
              <a:t>PM2.5</a:t>
            </a:r>
          </a:p>
          <a:p>
            <a:pPr algn="l">
              <a:lnSpc>
                <a:spcPct val="100000"/>
              </a:lnSpc>
              <a:spcBef>
                <a:spcPct val="50000"/>
              </a:spcBef>
            </a:pPr>
            <a:r>
              <a:rPr lang="en-US" sz="2000" dirty="0" smtClean="0">
                <a:solidFill>
                  <a:srgbClr val="5F5F5F"/>
                </a:solidFill>
                <a:cs typeface="+mn-cs"/>
              </a:rPr>
              <a:t>PM2.5 traffic (soot)</a:t>
            </a:r>
          </a:p>
          <a:p>
            <a:pPr algn="l">
              <a:lnSpc>
                <a:spcPct val="100000"/>
              </a:lnSpc>
              <a:spcBef>
                <a:spcPct val="50000"/>
              </a:spcBef>
            </a:pPr>
            <a:r>
              <a:rPr lang="en-US" sz="2000" dirty="0" smtClean="0">
                <a:solidFill>
                  <a:srgbClr val="5F5F5F"/>
                </a:solidFill>
                <a:cs typeface="+mn-cs"/>
              </a:rPr>
              <a:t>PM10</a:t>
            </a:r>
          </a:p>
          <a:p>
            <a:pPr algn="l">
              <a:lnSpc>
                <a:spcPct val="100000"/>
              </a:lnSpc>
              <a:spcBef>
                <a:spcPct val="50000"/>
              </a:spcBef>
            </a:pPr>
            <a:r>
              <a:rPr lang="en-US" sz="2000" dirty="0" err="1" smtClean="0">
                <a:solidFill>
                  <a:srgbClr val="5F5F5F"/>
                </a:solidFill>
                <a:cs typeface="+mn-cs"/>
              </a:rPr>
              <a:t>PMcoarse</a:t>
            </a:r>
            <a:endParaRPr lang="en-US" sz="2000" dirty="0" smtClean="0">
              <a:solidFill>
                <a:srgbClr val="5F5F5F"/>
              </a:solidFill>
              <a:cs typeface="+mn-cs"/>
            </a:endParaRPr>
          </a:p>
          <a:p>
            <a:pPr algn="l">
              <a:lnSpc>
                <a:spcPct val="100000"/>
              </a:lnSpc>
              <a:spcBef>
                <a:spcPct val="50000"/>
              </a:spcBef>
            </a:pPr>
            <a:r>
              <a:rPr lang="en-US" sz="2000" dirty="0" smtClean="0">
                <a:solidFill>
                  <a:srgbClr val="5F5F5F"/>
                </a:solidFill>
                <a:cs typeface="+mn-cs"/>
              </a:rPr>
              <a:t>Traffic street</a:t>
            </a:r>
          </a:p>
          <a:p>
            <a:pPr algn="l">
              <a:lnSpc>
                <a:spcPct val="100000"/>
              </a:lnSpc>
              <a:spcBef>
                <a:spcPct val="50000"/>
              </a:spcBef>
            </a:pPr>
            <a:r>
              <a:rPr lang="en-US" sz="2000" dirty="0" smtClean="0">
                <a:solidFill>
                  <a:srgbClr val="5F5F5F"/>
                </a:solidFill>
                <a:cs typeface="+mn-cs"/>
              </a:rPr>
              <a:t>Traffic buffer</a:t>
            </a:r>
          </a:p>
        </p:txBody>
      </p:sp>
      <p:sp>
        <p:nvSpPr>
          <p:cNvPr id="29698" name="Title 1"/>
          <p:cNvSpPr>
            <a:spLocks noGrp="1"/>
          </p:cNvSpPr>
          <p:nvPr>
            <p:ph type="title"/>
          </p:nvPr>
        </p:nvSpPr>
        <p:spPr>
          <a:xfrm>
            <a:off x="0" y="-76200"/>
            <a:ext cx="9144000" cy="2082800"/>
          </a:xfrm>
          <a:solidFill>
            <a:schemeClr val="accent1"/>
          </a:solidFill>
        </p:spPr>
        <p:txBody>
          <a:bodyPr>
            <a:normAutofit fontScale="90000"/>
          </a:bodyPr>
          <a:lstStyle/>
          <a:p>
            <a:pPr algn="ctr"/>
            <a:r>
              <a:rPr lang="sv-SE" sz="2800" dirty="0" err="1" smtClean="0">
                <a:solidFill>
                  <a:schemeClr val="bg2"/>
                </a:solidFill>
              </a:rPr>
              <a:t>Also</a:t>
            </a:r>
            <a:r>
              <a:rPr lang="sv-SE" sz="2800" dirty="0" smtClean="0">
                <a:solidFill>
                  <a:schemeClr val="bg2"/>
                </a:solidFill>
              </a:rPr>
              <a:t> </a:t>
            </a:r>
            <a:r>
              <a:rPr lang="sv-SE" sz="2800" dirty="0" err="1" smtClean="0">
                <a:solidFill>
                  <a:schemeClr val="bg2"/>
                </a:solidFill>
              </a:rPr>
              <a:t>confirmed</a:t>
            </a:r>
            <a:r>
              <a:rPr lang="sv-SE" sz="2800" dirty="0" smtClean="0">
                <a:solidFill>
                  <a:schemeClr val="bg2"/>
                </a:solidFill>
              </a:rPr>
              <a:t> in </a:t>
            </a:r>
            <a:r>
              <a:rPr lang="sv-SE" sz="2800" dirty="0" err="1" smtClean="0">
                <a:solidFill>
                  <a:schemeClr val="bg2"/>
                </a:solidFill>
              </a:rPr>
              <a:t>European</a:t>
            </a:r>
            <a:r>
              <a:rPr lang="sv-SE" sz="2800" dirty="0" smtClean="0">
                <a:solidFill>
                  <a:schemeClr val="bg2"/>
                </a:solidFill>
              </a:rPr>
              <a:t> ESCAPE </a:t>
            </a:r>
            <a:r>
              <a:rPr lang="sv-SE" sz="2800" dirty="0" err="1" smtClean="0">
                <a:solidFill>
                  <a:schemeClr val="bg2"/>
                </a:solidFill>
              </a:rPr>
              <a:t>study</a:t>
            </a:r>
            <a:r>
              <a:rPr lang="sv-SE" sz="2800" dirty="0" smtClean="0">
                <a:solidFill>
                  <a:schemeClr val="bg2"/>
                </a:solidFill>
              </a:rPr>
              <a:t>: </a:t>
            </a:r>
            <a:r>
              <a:rPr lang="sv-SE" sz="2800" dirty="0" err="1" smtClean="0">
                <a:solidFill>
                  <a:schemeClr val="bg2"/>
                </a:solidFill>
              </a:rPr>
              <a:t>Probability</a:t>
            </a:r>
            <a:r>
              <a:rPr lang="sv-SE" sz="2800" dirty="0" smtClean="0">
                <a:solidFill>
                  <a:schemeClr val="bg2"/>
                </a:solidFill>
              </a:rPr>
              <a:t> </a:t>
            </a:r>
            <a:r>
              <a:rPr lang="sv-SE" sz="2800" dirty="0" err="1" smtClean="0">
                <a:solidFill>
                  <a:schemeClr val="bg2"/>
                </a:solidFill>
              </a:rPr>
              <a:t>to</a:t>
            </a:r>
            <a:r>
              <a:rPr lang="sv-SE" sz="2800" dirty="0" smtClean="0">
                <a:solidFill>
                  <a:schemeClr val="bg2"/>
                </a:solidFill>
              </a:rPr>
              <a:t> </a:t>
            </a:r>
            <a:r>
              <a:rPr lang="sv-SE" sz="2800" dirty="0" err="1" smtClean="0">
                <a:solidFill>
                  <a:schemeClr val="bg2"/>
                </a:solidFill>
              </a:rPr>
              <a:t>have</a:t>
            </a:r>
            <a:r>
              <a:rPr lang="sv-SE" sz="2800" dirty="0" smtClean="0">
                <a:solidFill>
                  <a:schemeClr val="bg2"/>
                </a:solidFill>
              </a:rPr>
              <a:t> </a:t>
            </a:r>
            <a:r>
              <a:rPr lang="sv-SE" sz="2800" dirty="0" err="1" smtClean="0">
                <a:solidFill>
                  <a:schemeClr val="bg2"/>
                </a:solidFill>
              </a:rPr>
              <a:t>low</a:t>
            </a:r>
            <a:r>
              <a:rPr lang="sv-SE" sz="2800" dirty="0" smtClean="0">
                <a:solidFill>
                  <a:schemeClr val="bg2"/>
                </a:solidFill>
              </a:rPr>
              <a:t> </a:t>
            </a:r>
            <a:r>
              <a:rPr lang="sv-SE" sz="2800" dirty="0" err="1" smtClean="0">
                <a:solidFill>
                  <a:schemeClr val="bg2"/>
                </a:solidFill>
              </a:rPr>
              <a:t>lung</a:t>
            </a:r>
            <a:r>
              <a:rPr lang="sv-SE" sz="2800" dirty="0" smtClean="0">
                <a:solidFill>
                  <a:schemeClr val="bg2"/>
                </a:solidFill>
              </a:rPr>
              <a:t> </a:t>
            </a:r>
            <a:r>
              <a:rPr lang="sv-SE" sz="2800" dirty="0" err="1" smtClean="0">
                <a:solidFill>
                  <a:schemeClr val="bg2"/>
                </a:solidFill>
              </a:rPr>
              <a:t>function</a:t>
            </a:r>
            <a:r>
              <a:rPr lang="sv-SE" sz="2800" dirty="0" smtClean="0">
                <a:solidFill>
                  <a:schemeClr val="bg2"/>
                </a:solidFill>
              </a:rPr>
              <a:t> at 8 yrs </a:t>
            </a:r>
            <a:r>
              <a:rPr lang="sv-SE" sz="2800" dirty="0" err="1" smtClean="0">
                <a:solidFill>
                  <a:schemeClr val="bg2"/>
                </a:solidFill>
              </a:rPr>
              <a:t>of</a:t>
            </a:r>
            <a:r>
              <a:rPr lang="sv-SE" sz="2800" dirty="0" smtClean="0">
                <a:solidFill>
                  <a:schemeClr val="bg2"/>
                </a:solidFill>
              </a:rPr>
              <a:t> age is </a:t>
            </a:r>
            <a:r>
              <a:rPr lang="sv-SE" sz="2800" dirty="0" err="1" smtClean="0">
                <a:solidFill>
                  <a:schemeClr val="bg2"/>
                </a:solidFill>
              </a:rPr>
              <a:t>associated</a:t>
            </a:r>
            <a:r>
              <a:rPr lang="sv-SE" sz="2800" dirty="0" smtClean="0">
                <a:solidFill>
                  <a:schemeClr val="bg2"/>
                </a:solidFill>
              </a:rPr>
              <a:t> </a:t>
            </a:r>
            <a:r>
              <a:rPr lang="sv-SE" sz="2800" dirty="0" err="1" smtClean="0">
                <a:solidFill>
                  <a:schemeClr val="bg2"/>
                </a:solidFill>
              </a:rPr>
              <a:t>with</a:t>
            </a:r>
            <a:r>
              <a:rPr lang="sv-SE" sz="2800" dirty="0" smtClean="0">
                <a:solidFill>
                  <a:schemeClr val="bg2"/>
                </a:solidFill>
              </a:rPr>
              <a:t> air pollution </a:t>
            </a:r>
            <a:br>
              <a:rPr lang="sv-SE" sz="2800" dirty="0" smtClean="0">
                <a:solidFill>
                  <a:schemeClr val="bg2"/>
                </a:solidFill>
              </a:rPr>
            </a:br>
            <a:r>
              <a:rPr lang="sv-SE" sz="2000" dirty="0" err="1" smtClean="0">
                <a:solidFill>
                  <a:schemeClr val="bg1"/>
                </a:solidFill>
              </a:rPr>
              <a:t>Results</a:t>
            </a:r>
            <a:r>
              <a:rPr lang="sv-SE" sz="2000" dirty="0" smtClean="0">
                <a:solidFill>
                  <a:schemeClr val="bg1"/>
                </a:solidFill>
              </a:rPr>
              <a:t> from 5 </a:t>
            </a:r>
            <a:r>
              <a:rPr lang="sv-SE" sz="2000" dirty="0" err="1" smtClean="0">
                <a:solidFill>
                  <a:schemeClr val="bg1"/>
                </a:solidFill>
              </a:rPr>
              <a:t>European</a:t>
            </a:r>
            <a:r>
              <a:rPr lang="sv-SE" sz="2000" dirty="0" smtClean="0">
                <a:solidFill>
                  <a:schemeClr val="bg1"/>
                </a:solidFill>
              </a:rPr>
              <a:t> </a:t>
            </a:r>
            <a:r>
              <a:rPr lang="sv-SE" sz="2000" dirty="0" err="1" smtClean="0">
                <a:solidFill>
                  <a:schemeClr val="bg1"/>
                </a:solidFill>
              </a:rPr>
              <a:t>birth</a:t>
            </a:r>
            <a:r>
              <a:rPr lang="sv-SE" sz="2000" dirty="0" smtClean="0">
                <a:solidFill>
                  <a:schemeClr val="bg1"/>
                </a:solidFill>
              </a:rPr>
              <a:t> </a:t>
            </a:r>
            <a:r>
              <a:rPr lang="sv-SE" sz="2000" dirty="0" err="1" smtClean="0">
                <a:solidFill>
                  <a:schemeClr val="bg1"/>
                </a:solidFill>
              </a:rPr>
              <a:t>cohorts</a:t>
            </a:r>
            <a:r>
              <a:rPr lang="sv-SE" sz="2800" dirty="0" smtClean="0">
                <a:solidFill>
                  <a:schemeClr val="bg1"/>
                </a:solidFill>
              </a:rPr>
              <a:t/>
            </a:r>
            <a:br>
              <a:rPr lang="sv-SE" sz="2800" dirty="0" smtClean="0">
                <a:solidFill>
                  <a:schemeClr val="bg1"/>
                </a:solidFill>
              </a:rPr>
            </a:br>
            <a:r>
              <a:rPr lang="sv-SE" sz="2000" dirty="0" err="1" smtClean="0">
                <a:solidFill>
                  <a:schemeClr val="bg1"/>
                </a:solidFill>
              </a:rPr>
              <a:t>Gehring</a:t>
            </a:r>
            <a:r>
              <a:rPr lang="sv-SE" sz="2000" dirty="0" smtClean="0">
                <a:solidFill>
                  <a:schemeClr val="bg1"/>
                </a:solidFill>
              </a:rPr>
              <a:t> et al, </a:t>
            </a:r>
            <a:r>
              <a:rPr lang="sv-SE" sz="2000" dirty="0" err="1" smtClean="0">
                <a:solidFill>
                  <a:schemeClr val="bg1"/>
                </a:solidFill>
              </a:rPr>
              <a:t>Env</a:t>
            </a:r>
            <a:r>
              <a:rPr lang="sv-SE" sz="2000" dirty="0" smtClean="0">
                <a:solidFill>
                  <a:schemeClr val="bg1"/>
                </a:solidFill>
              </a:rPr>
              <a:t> Health </a:t>
            </a:r>
            <a:r>
              <a:rPr lang="sv-SE" sz="2000" dirty="0" err="1" smtClean="0">
                <a:solidFill>
                  <a:schemeClr val="bg1"/>
                </a:solidFill>
              </a:rPr>
              <a:t>Perspect</a:t>
            </a:r>
            <a:r>
              <a:rPr lang="sv-SE" sz="2000" dirty="0" smtClean="0">
                <a:solidFill>
                  <a:schemeClr val="bg1"/>
                </a:solidFill>
              </a:rPr>
              <a:t> in press</a:t>
            </a:r>
            <a:r>
              <a:rPr lang="sv-SE" dirty="0" smtClean="0">
                <a:solidFill>
                  <a:schemeClr val="bg1"/>
                </a:solidFill>
              </a:rPr>
              <a:t> </a:t>
            </a:r>
          </a:p>
        </p:txBody>
      </p:sp>
      <p:pic>
        <p:nvPicPr>
          <p:cNvPr id="297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839787"/>
            <a:ext cx="966018" cy="1207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0" y="4343400"/>
            <a:ext cx="8904718" cy="2209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2800" dirty="0" smtClean="0">
                <a:solidFill>
                  <a:schemeClr val="tx1"/>
                </a:solidFill>
              </a:rPr>
              <a:t>                   1                 2</a:t>
            </a:r>
            <a:endParaRPr lang="en-GB" sz="2800" dirty="0">
              <a:solidFill>
                <a:schemeClr val="tx1"/>
              </a:solidFill>
            </a:endParaRPr>
          </a:p>
        </p:txBody>
      </p:sp>
      <p:sp>
        <p:nvSpPr>
          <p:cNvPr id="29700" name="TextBox 8"/>
          <p:cNvSpPr txBox="1">
            <a:spLocks noChangeArrowheads="1"/>
          </p:cNvSpPr>
          <p:nvPr/>
        </p:nvSpPr>
        <p:spPr bwMode="auto">
          <a:xfrm>
            <a:off x="304800" y="5010090"/>
            <a:ext cx="5936240"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pitchFamily="34" charset="-128"/>
              </a:defRPr>
            </a:lvl1pPr>
            <a:lvl2pPr marL="742950" indent="-285750">
              <a:defRPr sz="1600">
                <a:solidFill>
                  <a:schemeClr val="tx1"/>
                </a:solidFill>
                <a:latin typeface="Arial" charset="0"/>
                <a:ea typeface="ＭＳ Ｐゴシック" pitchFamily="34" charset="-128"/>
              </a:defRPr>
            </a:lvl2pPr>
            <a:lvl3pPr marL="1143000" indent="-228600">
              <a:defRPr sz="1600">
                <a:solidFill>
                  <a:schemeClr val="tx1"/>
                </a:solidFill>
                <a:latin typeface="Arial" charset="0"/>
                <a:ea typeface="ＭＳ Ｐゴシック" pitchFamily="34" charset="-128"/>
              </a:defRPr>
            </a:lvl3pPr>
            <a:lvl4pPr marL="1600200" indent="-228600">
              <a:defRPr sz="1600">
                <a:solidFill>
                  <a:schemeClr val="tx1"/>
                </a:solidFill>
                <a:latin typeface="Arial" charset="0"/>
                <a:ea typeface="ＭＳ Ｐゴシック" pitchFamily="34" charset="-128"/>
              </a:defRPr>
            </a:lvl4pPr>
            <a:lvl5pPr marL="2057400" indent="-228600">
              <a:defRPr sz="16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Arial" charset="0"/>
                <a:ea typeface="ＭＳ Ｐゴシック" pitchFamily="34" charset="-128"/>
              </a:defRPr>
            </a:lvl9pPr>
          </a:lstStyle>
          <a:p>
            <a:pPr algn="l">
              <a:lnSpc>
                <a:spcPct val="100000"/>
              </a:lnSpc>
              <a:spcBef>
                <a:spcPct val="50000"/>
              </a:spcBef>
            </a:pPr>
            <a:r>
              <a:rPr lang="sv-SE" sz="2000" dirty="0" smtClean="0">
                <a:solidFill>
                  <a:srgbClr val="5F5F5F"/>
                </a:solidFill>
                <a:cs typeface="+mn-cs"/>
              </a:rPr>
              <a:t>   Odds-</a:t>
            </a:r>
            <a:r>
              <a:rPr lang="sv-SE" sz="2000" dirty="0" err="1" smtClean="0">
                <a:solidFill>
                  <a:srgbClr val="5F5F5F"/>
                </a:solidFill>
                <a:cs typeface="+mn-cs"/>
              </a:rPr>
              <a:t>Ratio</a:t>
            </a:r>
            <a:r>
              <a:rPr lang="sv-SE" sz="2000" dirty="0" smtClean="0">
                <a:solidFill>
                  <a:srgbClr val="5F5F5F"/>
                </a:solidFill>
                <a:cs typeface="+mn-cs"/>
              </a:rPr>
              <a:t> for </a:t>
            </a:r>
            <a:r>
              <a:rPr lang="sv-SE" sz="2000" dirty="0" err="1" smtClean="0">
                <a:solidFill>
                  <a:srgbClr val="5F5F5F"/>
                </a:solidFill>
                <a:cs typeface="+mn-cs"/>
              </a:rPr>
              <a:t>having</a:t>
            </a:r>
            <a:r>
              <a:rPr lang="sv-SE" sz="2000" dirty="0" smtClean="0">
                <a:solidFill>
                  <a:srgbClr val="5F5F5F"/>
                </a:solidFill>
                <a:cs typeface="+mn-cs"/>
              </a:rPr>
              <a:t>   FEV</a:t>
            </a:r>
            <a:r>
              <a:rPr lang="sv-SE" sz="2000" baseline="-25000" dirty="0" smtClean="0">
                <a:solidFill>
                  <a:srgbClr val="5F5F5F"/>
                </a:solidFill>
                <a:cs typeface="+mn-cs"/>
              </a:rPr>
              <a:t>1</a:t>
            </a:r>
            <a:r>
              <a:rPr lang="sv-SE" sz="2000" dirty="0" smtClean="0">
                <a:solidFill>
                  <a:srgbClr val="5F5F5F"/>
                </a:solidFill>
                <a:cs typeface="+mn-cs"/>
              </a:rPr>
              <a:t> &lt;85% </a:t>
            </a:r>
            <a:r>
              <a:rPr lang="sv-SE" sz="2000" dirty="0" err="1" smtClean="0">
                <a:solidFill>
                  <a:srgbClr val="5F5F5F"/>
                </a:solidFill>
                <a:cs typeface="+mn-cs"/>
              </a:rPr>
              <a:t>predicted</a:t>
            </a:r>
            <a:endParaRPr lang="sv-SE" sz="2000" dirty="0" smtClean="0">
              <a:solidFill>
                <a:srgbClr val="5F5F5F"/>
              </a:solidFill>
              <a:cs typeface="+mn-cs"/>
            </a:endParaRPr>
          </a:p>
        </p:txBody>
      </p:sp>
      <p:sp>
        <p:nvSpPr>
          <p:cNvPr id="5" name="CasellaDiTesto 4"/>
          <p:cNvSpPr txBox="1"/>
          <p:nvPr/>
        </p:nvSpPr>
        <p:spPr>
          <a:xfrm>
            <a:off x="5110385" y="6553200"/>
            <a:ext cx="3349951" cy="646331"/>
          </a:xfrm>
          <a:prstGeom prst="rect">
            <a:avLst/>
          </a:prstGeom>
          <a:noFill/>
        </p:spPr>
        <p:txBody>
          <a:bodyPr wrap="square" rtlCol="0">
            <a:spAutoFit/>
          </a:bodyPr>
          <a:lstStyle/>
          <a:p>
            <a:r>
              <a:rPr lang="it-IT" dirty="0" err="1"/>
              <a:t>Courtesy</a:t>
            </a:r>
            <a:r>
              <a:rPr lang="it-IT" dirty="0"/>
              <a:t> of N </a:t>
            </a:r>
            <a:r>
              <a:rPr lang="it-IT" dirty="0" err="1"/>
              <a:t>Kuenzli</a:t>
            </a:r>
            <a:endParaRPr lang="it-IT" dirty="0"/>
          </a:p>
          <a:p>
            <a:endParaRPr lang="it-IT" dirty="0"/>
          </a:p>
        </p:txBody>
      </p:sp>
    </p:spTree>
    <p:extLst>
      <p:ext uri="{BB962C8B-B14F-4D97-AF65-F5344CB8AC3E}">
        <p14:creationId xmlns:p14="http://schemas.microsoft.com/office/powerpoint/2010/main" val="2023083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062546" cy="26010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24" y="2601003"/>
            <a:ext cx="8180472" cy="33066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200108"/>
            <a:ext cx="4581525"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53888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reeform 2"/>
          <p:cNvSpPr>
            <a:spLocks/>
          </p:cNvSpPr>
          <p:nvPr/>
        </p:nvSpPr>
        <p:spPr bwMode="auto">
          <a:xfrm>
            <a:off x="773113" y="1466850"/>
            <a:ext cx="7788275" cy="4210050"/>
          </a:xfrm>
          <a:custGeom>
            <a:avLst/>
            <a:gdLst>
              <a:gd name="T0" fmla="*/ 0 w 4906"/>
              <a:gd name="T1" fmla="*/ 2628 h 2652"/>
              <a:gd name="T2" fmla="*/ 89 w 4906"/>
              <a:gd name="T3" fmla="*/ 2580 h 2652"/>
              <a:gd name="T4" fmla="*/ 399 w 4906"/>
              <a:gd name="T5" fmla="*/ 2196 h 2652"/>
              <a:gd name="T6" fmla="*/ 640 w 4906"/>
              <a:gd name="T7" fmla="*/ 1764 h 2652"/>
              <a:gd name="T8" fmla="*/ 774 w 4906"/>
              <a:gd name="T9" fmla="*/ 1397 h 2652"/>
              <a:gd name="T10" fmla="*/ 931 w 4906"/>
              <a:gd name="T11" fmla="*/ 804 h 2652"/>
              <a:gd name="T12" fmla="*/ 1108 w 4906"/>
              <a:gd name="T13" fmla="*/ 324 h 2652"/>
              <a:gd name="T14" fmla="*/ 1308 w 4906"/>
              <a:gd name="T15" fmla="*/ 78 h 2652"/>
              <a:gd name="T16" fmla="*/ 1642 w 4906"/>
              <a:gd name="T17" fmla="*/ 3 h 2652"/>
              <a:gd name="T18" fmla="*/ 2151 w 4906"/>
              <a:gd name="T19" fmla="*/ 61 h 2652"/>
              <a:gd name="T20" fmla="*/ 2760 w 4906"/>
              <a:gd name="T21" fmla="*/ 278 h 2652"/>
              <a:gd name="T22" fmla="*/ 3295 w 4906"/>
              <a:gd name="T23" fmla="*/ 520 h 2652"/>
              <a:gd name="T24" fmla="*/ 3971 w 4906"/>
              <a:gd name="T25" fmla="*/ 854 h 2652"/>
              <a:gd name="T26" fmla="*/ 4906 w 4906"/>
              <a:gd name="T27" fmla="*/ 1422 h 26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06"/>
              <a:gd name="T43" fmla="*/ 0 h 2652"/>
              <a:gd name="T44" fmla="*/ 4906 w 4906"/>
              <a:gd name="T45" fmla="*/ 2652 h 26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06" h="2652">
                <a:moveTo>
                  <a:pt x="0" y="2628"/>
                </a:moveTo>
                <a:cubicBezTo>
                  <a:pt x="11" y="2640"/>
                  <a:pt x="22" y="2652"/>
                  <a:pt x="89" y="2580"/>
                </a:cubicBezTo>
                <a:cubicBezTo>
                  <a:pt x="155" y="2508"/>
                  <a:pt x="307" y="2332"/>
                  <a:pt x="399" y="2196"/>
                </a:cubicBezTo>
                <a:cubicBezTo>
                  <a:pt x="491" y="2060"/>
                  <a:pt x="577" y="1897"/>
                  <a:pt x="640" y="1764"/>
                </a:cubicBezTo>
                <a:cubicBezTo>
                  <a:pt x="703" y="1631"/>
                  <a:pt x="725" y="1557"/>
                  <a:pt x="774" y="1397"/>
                </a:cubicBezTo>
                <a:cubicBezTo>
                  <a:pt x="823" y="1237"/>
                  <a:pt x="875" y="983"/>
                  <a:pt x="931" y="804"/>
                </a:cubicBezTo>
                <a:cubicBezTo>
                  <a:pt x="987" y="625"/>
                  <a:pt x="1045" y="445"/>
                  <a:pt x="1108" y="324"/>
                </a:cubicBezTo>
                <a:cubicBezTo>
                  <a:pt x="1171" y="203"/>
                  <a:pt x="1219" y="132"/>
                  <a:pt x="1308" y="78"/>
                </a:cubicBezTo>
                <a:cubicBezTo>
                  <a:pt x="1397" y="24"/>
                  <a:pt x="1502" y="6"/>
                  <a:pt x="1642" y="3"/>
                </a:cubicBezTo>
                <a:cubicBezTo>
                  <a:pt x="1782" y="0"/>
                  <a:pt x="1965" y="15"/>
                  <a:pt x="2151" y="61"/>
                </a:cubicBezTo>
                <a:cubicBezTo>
                  <a:pt x="2337" y="107"/>
                  <a:pt x="2569" y="202"/>
                  <a:pt x="2760" y="278"/>
                </a:cubicBezTo>
                <a:cubicBezTo>
                  <a:pt x="2951" y="354"/>
                  <a:pt x="3093" y="424"/>
                  <a:pt x="3295" y="520"/>
                </a:cubicBezTo>
                <a:cubicBezTo>
                  <a:pt x="3497" y="616"/>
                  <a:pt x="3702" y="704"/>
                  <a:pt x="3971" y="854"/>
                </a:cubicBezTo>
                <a:cubicBezTo>
                  <a:pt x="4240" y="1004"/>
                  <a:pt x="4711" y="1304"/>
                  <a:pt x="4906" y="1422"/>
                </a:cubicBezTo>
              </a:path>
            </a:pathLst>
          </a:custGeom>
          <a:noFill/>
          <a:ln w="76200" cap="flat" cmpd="sng">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61443" name="Line 3"/>
          <p:cNvSpPr>
            <a:spLocks noChangeShapeType="1"/>
          </p:cNvSpPr>
          <p:nvPr/>
        </p:nvSpPr>
        <p:spPr bwMode="auto">
          <a:xfrm>
            <a:off x="703263" y="6096000"/>
            <a:ext cx="7878762" cy="0"/>
          </a:xfrm>
          <a:prstGeom prst="line">
            <a:avLst/>
          </a:prstGeom>
          <a:noFill/>
          <a:ln w="60325">
            <a:solidFill>
              <a:srgbClr val="00008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solidFill>
                <a:srgbClr val="000000"/>
              </a:solidFill>
            </a:endParaRPr>
          </a:p>
        </p:txBody>
      </p:sp>
      <p:sp>
        <p:nvSpPr>
          <p:cNvPr id="61444" name="Line 4"/>
          <p:cNvSpPr>
            <a:spLocks noChangeShapeType="1"/>
          </p:cNvSpPr>
          <p:nvPr/>
        </p:nvSpPr>
        <p:spPr bwMode="auto">
          <a:xfrm flipH="1" flipV="1">
            <a:off x="762000" y="1066800"/>
            <a:ext cx="11113" cy="5029200"/>
          </a:xfrm>
          <a:prstGeom prst="line">
            <a:avLst/>
          </a:prstGeom>
          <a:noFill/>
          <a:ln w="69850">
            <a:solidFill>
              <a:srgbClr val="00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solidFill>
                <a:srgbClr val="000000"/>
              </a:solidFill>
            </a:endParaRPr>
          </a:p>
        </p:txBody>
      </p:sp>
      <p:sp>
        <p:nvSpPr>
          <p:cNvPr id="61445" name="Text Box 5"/>
          <p:cNvSpPr txBox="1">
            <a:spLocks noChangeArrowheads="1"/>
          </p:cNvSpPr>
          <p:nvPr/>
        </p:nvSpPr>
        <p:spPr bwMode="auto">
          <a:xfrm>
            <a:off x="96838" y="76200"/>
            <a:ext cx="2320925" cy="106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defTabSz="762000">
              <a:defRPr sz="4000" b="1">
                <a:solidFill>
                  <a:schemeClr val="tx1"/>
                </a:solidFill>
                <a:latin typeface="Arial" charset="0"/>
                <a:cs typeface="Arial" charset="0"/>
              </a:defRPr>
            </a:lvl1pPr>
            <a:lvl2pPr marL="742950" indent="-285750" defTabSz="762000">
              <a:defRPr sz="4000" b="1">
                <a:solidFill>
                  <a:schemeClr val="tx1"/>
                </a:solidFill>
                <a:latin typeface="Arial" charset="0"/>
                <a:cs typeface="Arial" charset="0"/>
              </a:defRPr>
            </a:lvl2pPr>
            <a:lvl3pPr marL="1143000" indent="-228600" defTabSz="762000">
              <a:defRPr sz="4000" b="1">
                <a:solidFill>
                  <a:schemeClr val="tx1"/>
                </a:solidFill>
                <a:latin typeface="Arial" charset="0"/>
                <a:cs typeface="Arial" charset="0"/>
              </a:defRPr>
            </a:lvl3pPr>
            <a:lvl4pPr marL="1600200" indent="-228600" defTabSz="762000">
              <a:defRPr sz="4000" b="1">
                <a:solidFill>
                  <a:schemeClr val="tx1"/>
                </a:solidFill>
                <a:latin typeface="Arial" charset="0"/>
                <a:cs typeface="Arial" charset="0"/>
              </a:defRPr>
            </a:lvl4pPr>
            <a:lvl5pPr marL="2057400" indent="-228600" defTabSz="762000">
              <a:defRPr sz="4000" b="1">
                <a:solidFill>
                  <a:schemeClr val="tx1"/>
                </a:solidFill>
                <a:latin typeface="Arial" charset="0"/>
                <a:cs typeface="Arial" charset="0"/>
              </a:defRPr>
            </a:lvl5pPr>
            <a:lvl6pPr marL="25146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9pPr>
          </a:lstStyle>
          <a:p>
            <a:pPr>
              <a:lnSpc>
                <a:spcPct val="100000"/>
              </a:lnSpc>
            </a:pPr>
            <a:r>
              <a:rPr lang="de-CH" sz="1600" dirty="0">
                <a:solidFill>
                  <a:srgbClr val="468AB2"/>
                </a:solidFill>
              </a:rPr>
              <a:t>FEV1</a:t>
            </a:r>
          </a:p>
          <a:p>
            <a:pPr>
              <a:lnSpc>
                <a:spcPct val="100000"/>
              </a:lnSpc>
            </a:pPr>
            <a:r>
              <a:rPr lang="de-CH" sz="1600" dirty="0" err="1">
                <a:solidFill>
                  <a:srgbClr val="468AB2"/>
                </a:solidFill>
              </a:rPr>
              <a:t>theoretical</a:t>
            </a:r>
            <a:r>
              <a:rPr lang="de-CH" sz="1600" dirty="0">
                <a:solidFill>
                  <a:srgbClr val="468AB2"/>
                </a:solidFill>
              </a:rPr>
              <a:t> max.</a:t>
            </a:r>
          </a:p>
          <a:p>
            <a:pPr>
              <a:lnSpc>
                <a:spcPct val="100000"/>
              </a:lnSpc>
            </a:pPr>
            <a:endParaRPr lang="de-CH" sz="800" dirty="0">
              <a:solidFill>
                <a:srgbClr val="468AB2"/>
              </a:solidFill>
            </a:endParaRPr>
          </a:p>
          <a:p>
            <a:pPr>
              <a:lnSpc>
                <a:spcPct val="100000"/>
              </a:lnSpc>
            </a:pPr>
            <a:r>
              <a:rPr lang="de-CH" sz="1800" dirty="0">
                <a:solidFill>
                  <a:srgbClr val="468AB2"/>
                </a:solidFill>
              </a:rPr>
              <a:t>100%</a:t>
            </a:r>
            <a:r>
              <a:rPr lang="de-CH" sz="2400" dirty="0">
                <a:solidFill>
                  <a:srgbClr val="468AB2"/>
                </a:solidFill>
              </a:rPr>
              <a:t> </a:t>
            </a:r>
            <a:endParaRPr lang="de-CH" sz="1200" dirty="0">
              <a:solidFill>
                <a:srgbClr val="468AB2"/>
              </a:solidFill>
            </a:endParaRPr>
          </a:p>
        </p:txBody>
      </p:sp>
      <p:sp>
        <p:nvSpPr>
          <p:cNvPr id="61446" name="Text Box 6"/>
          <p:cNvSpPr txBox="1">
            <a:spLocks noChangeArrowheads="1"/>
          </p:cNvSpPr>
          <p:nvPr/>
        </p:nvSpPr>
        <p:spPr bwMode="auto">
          <a:xfrm>
            <a:off x="685800" y="6194425"/>
            <a:ext cx="83772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defTabSz="762000">
              <a:defRPr sz="4000" b="1">
                <a:solidFill>
                  <a:schemeClr val="tx1"/>
                </a:solidFill>
                <a:latin typeface="Arial" charset="0"/>
                <a:cs typeface="Arial" charset="0"/>
              </a:defRPr>
            </a:lvl1pPr>
            <a:lvl2pPr marL="742950" indent="-285750" defTabSz="762000">
              <a:defRPr sz="4000" b="1">
                <a:solidFill>
                  <a:schemeClr val="tx1"/>
                </a:solidFill>
                <a:latin typeface="Arial" charset="0"/>
                <a:cs typeface="Arial" charset="0"/>
              </a:defRPr>
            </a:lvl2pPr>
            <a:lvl3pPr marL="1143000" indent="-228600" defTabSz="762000">
              <a:defRPr sz="4000" b="1">
                <a:solidFill>
                  <a:schemeClr val="tx1"/>
                </a:solidFill>
                <a:latin typeface="Arial" charset="0"/>
                <a:cs typeface="Arial" charset="0"/>
              </a:defRPr>
            </a:lvl3pPr>
            <a:lvl4pPr marL="1600200" indent="-228600" defTabSz="762000">
              <a:defRPr sz="4000" b="1">
                <a:solidFill>
                  <a:schemeClr val="tx1"/>
                </a:solidFill>
                <a:latin typeface="Arial" charset="0"/>
                <a:cs typeface="Arial" charset="0"/>
              </a:defRPr>
            </a:lvl4pPr>
            <a:lvl5pPr marL="2057400" indent="-228600" defTabSz="762000">
              <a:defRPr sz="4000" b="1">
                <a:solidFill>
                  <a:schemeClr val="tx1"/>
                </a:solidFill>
                <a:latin typeface="Arial" charset="0"/>
                <a:cs typeface="Arial" charset="0"/>
              </a:defRPr>
            </a:lvl5pPr>
            <a:lvl6pPr marL="25146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defTabSz="762000" eaLnBrk="0" fontAlgn="base" hangingPunct="0">
              <a:lnSpc>
                <a:spcPts val="4500"/>
              </a:lnSpc>
              <a:spcBef>
                <a:spcPct val="0"/>
              </a:spcBef>
              <a:spcAft>
                <a:spcPct val="0"/>
              </a:spcAft>
              <a:defRPr sz="4000" b="1">
                <a:solidFill>
                  <a:schemeClr val="tx1"/>
                </a:solidFill>
                <a:latin typeface="Arial" charset="0"/>
                <a:cs typeface="Arial" charset="0"/>
              </a:defRPr>
            </a:lvl9pPr>
          </a:lstStyle>
          <a:p>
            <a:pPr algn="l">
              <a:lnSpc>
                <a:spcPct val="100000"/>
              </a:lnSpc>
            </a:pPr>
            <a:r>
              <a:rPr lang="de-CH" sz="2000">
                <a:solidFill>
                  <a:srgbClr val="660066"/>
                </a:solidFill>
              </a:rPr>
              <a:t>0                           20                                                                        80  </a:t>
            </a:r>
            <a:r>
              <a:rPr lang="de-CH" sz="1800">
                <a:solidFill>
                  <a:srgbClr val="660066"/>
                </a:solidFill>
              </a:rPr>
              <a:t>Age</a:t>
            </a:r>
          </a:p>
        </p:txBody>
      </p:sp>
      <p:sp>
        <p:nvSpPr>
          <p:cNvPr id="61447" name="Rectangle 7"/>
          <p:cNvSpPr>
            <a:spLocks noGrp="1" noChangeArrowheads="1"/>
          </p:cNvSpPr>
          <p:nvPr>
            <p:ph type="title"/>
          </p:nvPr>
        </p:nvSpPr>
        <p:spPr>
          <a:xfrm>
            <a:off x="2057400" y="152400"/>
            <a:ext cx="7086600" cy="838200"/>
          </a:xfrm>
          <a:noFill/>
        </p:spPr>
        <p:txBody>
          <a:bodyPr>
            <a:normAutofit fontScale="90000"/>
          </a:bodyPr>
          <a:lstStyle/>
          <a:p>
            <a:r>
              <a:rPr lang="en-US" smtClean="0">
                <a:solidFill>
                  <a:srgbClr val="660066"/>
                </a:solidFill>
                <a:latin typeface="Verdana" pitchFamily="34" charset="0"/>
                <a:cs typeface="Arial" charset="0"/>
              </a:rPr>
              <a:t>Air pollution and accelerated decline</a:t>
            </a:r>
          </a:p>
        </p:txBody>
      </p:sp>
      <p:sp>
        <p:nvSpPr>
          <p:cNvPr id="61448" name="Text Box 11"/>
          <p:cNvSpPr txBox="1">
            <a:spLocks noChangeArrowheads="1"/>
          </p:cNvSpPr>
          <p:nvPr/>
        </p:nvSpPr>
        <p:spPr bwMode="auto">
          <a:xfrm>
            <a:off x="1524000" y="914400"/>
            <a:ext cx="37576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type="none" w="lg" len="lg"/>
              </a14:hiddenLine>
            </a:ext>
          </a:extLst>
        </p:spPr>
        <p:txBody>
          <a:bodyPr wrap="none">
            <a:spAutoFit/>
          </a:bodyPr>
          <a:lstStyle>
            <a:lvl1pPr>
              <a:defRPr sz="4000" b="1">
                <a:solidFill>
                  <a:schemeClr val="tx1"/>
                </a:solidFill>
                <a:latin typeface="Arial" charset="0"/>
                <a:cs typeface="Arial" charset="0"/>
              </a:defRPr>
            </a:lvl1pPr>
            <a:lvl2pPr marL="742950" indent="-285750">
              <a:defRPr sz="4000" b="1">
                <a:solidFill>
                  <a:schemeClr val="tx1"/>
                </a:solidFill>
                <a:latin typeface="Arial" charset="0"/>
                <a:cs typeface="Arial" charset="0"/>
              </a:defRPr>
            </a:lvl2pPr>
            <a:lvl3pPr marL="1143000" indent="-228600">
              <a:defRPr sz="4000" b="1">
                <a:solidFill>
                  <a:schemeClr val="tx1"/>
                </a:solidFill>
                <a:latin typeface="Arial" charset="0"/>
                <a:cs typeface="Arial" charset="0"/>
              </a:defRPr>
            </a:lvl3pPr>
            <a:lvl4pPr marL="1600200" indent="-228600">
              <a:defRPr sz="4000" b="1">
                <a:solidFill>
                  <a:schemeClr val="tx1"/>
                </a:solidFill>
                <a:latin typeface="Arial" charset="0"/>
                <a:cs typeface="Arial" charset="0"/>
              </a:defRPr>
            </a:lvl4pPr>
            <a:lvl5pPr marL="2057400" indent="-228600">
              <a:defRPr sz="4000" b="1">
                <a:solidFill>
                  <a:schemeClr val="tx1"/>
                </a:solidFill>
                <a:latin typeface="Arial" charset="0"/>
                <a:cs typeface="Arial" charset="0"/>
              </a:defRPr>
            </a:lvl5pPr>
            <a:lvl6pPr marL="2514600" indent="-228600" algn="ctr"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eaLnBrk="0" fontAlgn="base" hangingPunct="0">
              <a:lnSpc>
                <a:spcPts val="4500"/>
              </a:lnSpc>
              <a:spcBef>
                <a:spcPct val="0"/>
              </a:spcBef>
              <a:spcAft>
                <a:spcPct val="0"/>
              </a:spcAft>
              <a:defRPr sz="4000" b="1">
                <a:solidFill>
                  <a:schemeClr val="tx1"/>
                </a:solidFill>
                <a:latin typeface="Arial" charset="0"/>
                <a:cs typeface="Arial" charset="0"/>
              </a:defRPr>
            </a:lvl9pPr>
          </a:lstStyle>
          <a:p>
            <a:pPr algn="l">
              <a:lnSpc>
                <a:spcPct val="100000"/>
              </a:lnSpc>
            </a:pPr>
            <a:r>
              <a:rPr lang="en-US" sz="2000">
                <a:solidFill>
                  <a:srgbClr val="0066FF"/>
                </a:solidFill>
                <a:latin typeface="Verdana" pitchFamily="34" charset="0"/>
              </a:rPr>
              <a:t>Early initiation of decline</a:t>
            </a:r>
          </a:p>
        </p:txBody>
      </p:sp>
      <p:sp>
        <p:nvSpPr>
          <p:cNvPr id="61449" name="Freeform 12"/>
          <p:cNvSpPr>
            <a:spLocks/>
          </p:cNvSpPr>
          <p:nvPr/>
        </p:nvSpPr>
        <p:spPr bwMode="auto">
          <a:xfrm>
            <a:off x="739775" y="1458913"/>
            <a:ext cx="7870825" cy="4148137"/>
          </a:xfrm>
          <a:custGeom>
            <a:avLst/>
            <a:gdLst>
              <a:gd name="T0" fmla="*/ 49 w 4958"/>
              <a:gd name="T1" fmla="*/ 2570 h 2613"/>
              <a:gd name="T2" fmla="*/ 58 w 4958"/>
              <a:gd name="T3" fmla="*/ 2562 h 2613"/>
              <a:gd name="T4" fmla="*/ 399 w 4958"/>
              <a:gd name="T5" fmla="*/ 2261 h 2613"/>
              <a:gd name="T6" fmla="*/ 675 w 4958"/>
              <a:gd name="T7" fmla="*/ 1818 h 2613"/>
              <a:gd name="T8" fmla="*/ 842 w 4958"/>
              <a:gd name="T9" fmla="*/ 1409 h 2613"/>
              <a:gd name="T10" fmla="*/ 1009 w 4958"/>
              <a:gd name="T11" fmla="*/ 783 h 2613"/>
              <a:gd name="T12" fmla="*/ 1176 w 4958"/>
              <a:gd name="T13" fmla="*/ 349 h 2613"/>
              <a:gd name="T14" fmla="*/ 1318 w 4958"/>
              <a:gd name="T15" fmla="*/ 99 h 2613"/>
              <a:gd name="T16" fmla="*/ 1591 w 4958"/>
              <a:gd name="T17" fmla="*/ 4 h 2613"/>
              <a:gd name="T18" fmla="*/ 2195 w 4958"/>
              <a:gd name="T19" fmla="*/ 74 h 2613"/>
              <a:gd name="T20" fmla="*/ 2779 w 4958"/>
              <a:gd name="T21" fmla="*/ 392 h 2613"/>
              <a:gd name="T22" fmla="*/ 3380 w 4958"/>
              <a:gd name="T23" fmla="*/ 842 h 2613"/>
              <a:gd name="T24" fmla="*/ 3973 w 4958"/>
              <a:gd name="T25" fmla="*/ 1318 h 2613"/>
              <a:gd name="T26" fmla="*/ 4958 w 4958"/>
              <a:gd name="T27" fmla="*/ 2236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58"/>
              <a:gd name="T43" fmla="*/ 0 h 2613"/>
              <a:gd name="T44" fmla="*/ 4958 w 4958"/>
              <a:gd name="T45" fmla="*/ 2613 h 26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58" h="2613">
                <a:moveTo>
                  <a:pt x="49" y="2570"/>
                </a:moveTo>
                <a:cubicBezTo>
                  <a:pt x="52" y="2569"/>
                  <a:pt x="0" y="2613"/>
                  <a:pt x="58" y="2562"/>
                </a:cubicBezTo>
                <a:cubicBezTo>
                  <a:pt x="116" y="2511"/>
                  <a:pt x="296" y="2385"/>
                  <a:pt x="399" y="2261"/>
                </a:cubicBezTo>
                <a:cubicBezTo>
                  <a:pt x="502" y="2137"/>
                  <a:pt x="601" y="1960"/>
                  <a:pt x="675" y="1818"/>
                </a:cubicBezTo>
                <a:cubicBezTo>
                  <a:pt x="749" y="1676"/>
                  <a:pt x="786" y="1581"/>
                  <a:pt x="842" y="1409"/>
                </a:cubicBezTo>
                <a:cubicBezTo>
                  <a:pt x="898" y="1237"/>
                  <a:pt x="953" y="960"/>
                  <a:pt x="1009" y="783"/>
                </a:cubicBezTo>
                <a:cubicBezTo>
                  <a:pt x="1065" y="606"/>
                  <a:pt x="1125" y="463"/>
                  <a:pt x="1176" y="349"/>
                </a:cubicBezTo>
                <a:cubicBezTo>
                  <a:pt x="1227" y="235"/>
                  <a:pt x="1249" y="156"/>
                  <a:pt x="1318" y="99"/>
                </a:cubicBezTo>
                <a:cubicBezTo>
                  <a:pt x="1387" y="42"/>
                  <a:pt x="1445" y="8"/>
                  <a:pt x="1591" y="4"/>
                </a:cubicBezTo>
                <a:cubicBezTo>
                  <a:pt x="1737" y="0"/>
                  <a:pt x="1997" y="9"/>
                  <a:pt x="2195" y="74"/>
                </a:cubicBezTo>
                <a:cubicBezTo>
                  <a:pt x="2393" y="139"/>
                  <a:pt x="2581" y="264"/>
                  <a:pt x="2779" y="392"/>
                </a:cubicBezTo>
                <a:cubicBezTo>
                  <a:pt x="2977" y="520"/>
                  <a:pt x="3181" y="688"/>
                  <a:pt x="3380" y="842"/>
                </a:cubicBezTo>
                <a:cubicBezTo>
                  <a:pt x="3579" y="996"/>
                  <a:pt x="3710" y="1086"/>
                  <a:pt x="3973" y="1318"/>
                </a:cubicBezTo>
                <a:cubicBezTo>
                  <a:pt x="4236" y="1550"/>
                  <a:pt x="4753" y="2045"/>
                  <a:pt x="4958" y="2236"/>
                </a:cubicBezTo>
              </a:path>
            </a:pathLst>
          </a:custGeom>
          <a:noFill/>
          <a:ln w="114300" cap="flat" cmpd="sng">
            <a:solidFill>
              <a:srgbClr val="008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61451" name="Freeform 14"/>
          <p:cNvSpPr>
            <a:spLocks/>
          </p:cNvSpPr>
          <p:nvPr/>
        </p:nvSpPr>
        <p:spPr bwMode="auto">
          <a:xfrm>
            <a:off x="768350" y="1600200"/>
            <a:ext cx="7778750" cy="4037013"/>
          </a:xfrm>
          <a:custGeom>
            <a:avLst/>
            <a:gdLst>
              <a:gd name="T0" fmla="*/ 0 w 4900"/>
              <a:gd name="T1" fmla="*/ 2531 h 2543"/>
              <a:gd name="T2" fmla="*/ 59 w 4900"/>
              <a:gd name="T3" fmla="*/ 2498 h 2543"/>
              <a:gd name="T4" fmla="*/ 307 w 4900"/>
              <a:gd name="T5" fmla="*/ 2263 h 2543"/>
              <a:gd name="T6" fmla="*/ 583 w 4900"/>
              <a:gd name="T7" fmla="*/ 1820 h 2543"/>
              <a:gd name="T8" fmla="*/ 750 w 4900"/>
              <a:gd name="T9" fmla="*/ 1411 h 2543"/>
              <a:gd name="T10" fmla="*/ 917 w 4900"/>
              <a:gd name="T11" fmla="*/ 785 h 2543"/>
              <a:gd name="T12" fmla="*/ 1084 w 4900"/>
              <a:gd name="T13" fmla="*/ 351 h 2543"/>
              <a:gd name="T14" fmla="*/ 1226 w 4900"/>
              <a:gd name="T15" fmla="*/ 101 h 2543"/>
              <a:gd name="T16" fmla="*/ 1499 w 4900"/>
              <a:gd name="T17" fmla="*/ 6 h 2543"/>
              <a:gd name="T18" fmla="*/ 2008 w 4900"/>
              <a:gd name="T19" fmla="*/ 64 h 2543"/>
              <a:gd name="T20" fmla="*/ 2617 w 4900"/>
              <a:gd name="T21" fmla="*/ 281 h 2543"/>
              <a:gd name="T22" fmla="*/ 3152 w 4900"/>
              <a:gd name="T23" fmla="*/ 523 h 2543"/>
              <a:gd name="T24" fmla="*/ 3828 w 4900"/>
              <a:gd name="T25" fmla="*/ 857 h 2543"/>
              <a:gd name="T26" fmla="*/ 4900 w 4900"/>
              <a:gd name="T27" fmla="*/ 1521 h 25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00"/>
              <a:gd name="T43" fmla="*/ 0 h 2543"/>
              <a:gd name="T44" fmla="*/ 4900 w 4900"/>
              <a:gd name="T45" fmla="*/ 2543 h 25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00" h="2543">
                <a:moveTo>
                  <a:pt x="0" y="2531"/>
                </a:moveTo>
                <a:cubicBezTo>
                  <a:pt x="10" y="2524"/>
                  <a:pt x="8" y="2543"/>
                  <a:pt x="59" y="2498"/>
                </a:cubicBezTo>
                <a:cubicBezTo>
                  <a:pt x="110" y="2453"/>
                  <a:pt x="220" y="2376"/>
                  <a:pt x="307" y="2263"/>
                </a:cubicBezTo>
                <a:cubicBezTo>
                  <a:pt x="394" y="2150"/>
                  <a:pt x="509" y="1962"/>
                  <a:pt x="583" y="1820"/>
                </a:cubicBezTo>
                <a:cubicBezTo>
                  <a:pt x="657" y="1678"/>
                  <a:pt x="694" y="1583"/>
                  <a:pt x="750" y="1411"/>
                </a:cubicBezTo>
                <a:cubicBezTo>
                  <a:pt x="806" y="1239"/>
                  <a:pt x="861" y="962"/>
                  <a:pt x="917" y="785"/>
                </a:cubicBezTo>
                <a:cubicBezTo>
                  <a:pt x="973" y="608"/>
                  <a:pt x="1033" y="465"/>
                  <a:pt x="1084" y="351"/>
                </a:cubicBezTo>
                <a:cubicBezTo>
                  <a:pt x="1135" y="237"/>
                  <a:pt x="1157" y="158"/>
                  <a:pt x="1226" y="101"/>
                </a:cubicBezTo>
                <a:cubicBezTo>
                  <a:pt x="1295" y="44"/>
                  <a:pt x="1369" y="12"/>
                  <a:pt x="1499" y="6"/>
                </a:cubicBezTo>
                <a:cubicBezTo>
                  <a:pt x="1629" y="0"/>
                  <a:pt x="1822" y="18"/>
                  <a:pt x="2008" y="64"/>
                </a:cubicBezTo>
                <a:cubicBezTo>
                  <a:pt x="2194" y="110"/>
                  <a:pt x="2426" y="205"/>
                  <a:pt x="2617" y="281"/>
                </a:cubicBezTo>
                <a:cubicBezTo>
                  <a:pt x="2808" y="357"/>
                  <a:pt x="2950" y="427"/>
                  <a:pt x="3152" y="523"/>
                </a:cubicBezTo>
                <a:cubicBezTo>
                  <a:pt x="3354" y="619"/>
                  <a:pt x="3537" y="691"/>
                  <a:pt x="3828" y="857"/>
                </a:cubicBezTo>
                <a:cubicBezTo>
                  <a:pt x="4119" y="1023"/>
                  <a:pt x="4677" y="1383"/>
                  <a:pt x="4900" y="1521"/>
                </a:cubicBezTo>
              </a:path>
            </a:pathLst>
          </a:custGeom>
          <a:noFill/>
          <a:ln w="28575" cap="flat" cmpd="sng">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61452" name="Freeform 15"/>
          <p:cNvSpPr>
            <a:spLocks/>
          </p:cNvSpPr>
          <p:nvPr/>
        </p:nvSpPr>
        <p:spPr bwMode="auto">
          <a:xfrm>
            <a:off x="806450" y="2057400"/>
            <a:ext cx="7880350" cy="3563938"/>
          </a:xfrm>
          <a:custGeom>
            <a:avLst/>
            <a:gdLst>
              <a:gd name="T0" fmla="*/ 0 w 4964"/>
              <a:gd name="T1" fmla="*/ 2245 h 2245"/>
              <a:gd name="T2" fmla="*/ 141 w 4964"/>
              <a:gd name="T3" fmla="*/ 2170 h 2245"/>
              <a:gd name="T4" fmla="*/ 358 w 4964"/>
              <a:gd name="T5" fmla="*/ 2011 h 2245"/>
              <a:gd name="T6" fmla="*/ 596 w 4964"/>
              <a:gd name="T7" fmla="*/ 1767 h 2245"/>
              <a:gd name="T8" fmla="*/ 771 w 4964"/>
              <a:gd name="T9" fmla="*/ 1408 h 2245"/>
              <a:gd name="T10" fmla="*/ 989 w 4964"/>
              <a:gd name="T11" fmla="*/ 804 h 2245"/>
              <a:gd name="T12" fmla="*/ 1166 w 4964"/>
              <a:gd name="T13" fmla="*/ 324 h 2245"/>
              <a:gd name="T14" fmla="*/ 1366 w 4964"/>
              <a:gd name="T15" fmla="*/ 78 h 2245"/>
              <a:gd name="T16" fmla="*/ 1700 w 4964"/>
              <a:gd name="T17" fmla="*/ 3 h 2245"/>
              <a:gd name="T18" fmla="*/ 2209 w 4964"/>
              <a:gd name="T19" fmla="*/ 61 h 2245"/>
              <a:gd name="T20" fmla="*/ 2818 w 4964"/>
              <a:gd name="T21" fmla="*/ 278 h 2245"/>
              <a:gd name="T22" fmla="*/ 3353 w 4964"/>
              <a:gd name="T23" fmla="*/ 520 h 2245"/>
              <a:gd name="T24" fmla="*/ 4029 w 4964"/>
              <a:gd name="T25" fmla="*/ 854 h 2245"/>
              <a:gd name="T26" fmla="*/ 4964 w 4964"/>
              <a:gd name="T27" fmla="*/ 1422 h 2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64"/>
              <a:gd name="T43" fmla="*/ 0 h 2245"/>
              <a:gd name="T44" fmla="*/ 4964 w 4964"/>
              <a:gd name="T45" fmla="*/ 2245 h 2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64" h="2245">
                <a:moveTo>
                  <a:pt x="0" y="2245"/>
                </a:moveTo>
                <a:cubicBezTo>
                  <a:pt x="23" y="2233"/>
                  <a:pt x="81" y="2209"/>
                  <a:pt x="141" y="2170"/>
                </a:cubicBezTo>
                <a:cubicBezTo>
                  <a:pt x="201" y="2131"/>
                  <a:pt x="282" y="2078"/>
                  <a:pt x="358" y="2011"/>
                </a:cubicBezTo>
                <a:cubicBezTo>
                  <a:pt x="434" y="1944"/>
                  <a:pt x="527" y="1867"/>
                  <a:pt x="596" y="1767"/>
                </a:cubicBezTo>
                <a:cubicBezTo>
                  <a:pt x="665" y="1667"/>
                  <a:pt x="706" y="1568"/>
                  <a:pt x="771" y="1408"/>
                </a:cubicBezTo>
                <a:cubicBezTo>
                  <a:pt x="836" y="1248"/>
                  <a:pt x="923" y="985"/>
                  <a:pt x="989" y="804"/>
                </a:cubicBezTo>
                <a:cubicBezTo>
                  <a:pt x="1055" y="623"/>
                  <a:pt x="1103" y="445"/>
                  <a:pt x="1166" y="324"/>
                </a:cubicBezTo>
                <a:cubicBezTo>
                  <a:pt x="1229" y="203"/>
                  <a:pt x="1277" y="132"/>
                  <a:pt x="1366" y="78"/>
                </a:cubicBezTo>
                <a:cubicBezTo>
                  <a:pt x="1455" y="24"/>
                  <a:pt x="1560" y="6"/>
                  <a:pt x="1700" y="3"/>
                </a:cubicBezTo>
                <a:cubicBezTo>
                  <a:pt x="1840" y="0"/>
                  <a:pt x="2023" y="15"/>
                  <a:pt x="2209" y="61"/>
                </a:cubicBezTo>
                <a:cubicBezTo>
                  <a:pt x="2395" y="107"/>
                  <a:pt x="2627" y="202"/>
                  <a:pt x="2818" y="278"/>
                </a:cubicBezTo>
                <a:cubicBezTo>
                  <a:pt x="3009" y="354"/>
                  <a:pt x="3151" y="424"/>
                  <a:pt x="3353" y="520"/>
                </a:cubicBezTo>
                <a:cubicBezTo>
                  <a:pt x="3555" y="616"/>
                  <a:pt x="3760" y="704"/>
                  <a:pt x="4029" y="854"/>
                </a:cubicBezTo>
                <a:cubicBezTo>
                  <a:pt x="4298" y="1004"/>
                  <a:pt x="4769" y="1304"/>
                  <a:pt x="4964" y="1422"/>
                </a:cubicBezTo>
              </a:path>
            </a:pathLst>
          </a:custGeom>
          <a:noFill/>
          <a:ln w="25400" cap="flat" cmpd="sng">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61453" name="Freeform 16"/>
          <p:cNvSpPr>
            <a:spLocks/>
          </p:cNvSpPr>
          <p:nvPr/>
        </p:nvSpPr>
        <p:spPr bwMode="auto">
          <a:xfrm>
            <a:off x="685800" y="1447800"/>
            <a:ext cx="7870825" cy="4148138"/>
          </a:xfrm>
          <a:custGeom>
            <a:avLst/>
            <a:gdLst>
              <a:gd name="T0" fmla="*/ 49 w 4958"/>
              <a:gd name="T1" fmla="*/ 2570 h 2613"/>
              <a:gd name="T2" fmla="*/ 58 w 4958"/>
              <a:gd name="T3" fmla="*/ 2562 h 2613"/>
              <a:gd name="T4" fmla="*/ 399 w 4958"/>
              <a:gd name="T5" fmla="*/ 2261 h 2613"/>
              <a:gd name="T6" fmla="*/ 675 w 4958"/>
              <a:gd name="T7" fmla="*/ 1818 h 2613"/>
              <a:gd name="T8" fmla="*/ 842 w 4958"/>
              <a:gd name="T9" fmla="*/ 1409 h 2613"/>
              <a:gd name="T10" fmla="*/ 1009 w 4958"/>
              <a:gd name="T11" fmla="*/ 783 h 2613"/>
              <a:gd name="T12" fmla="*/ 1176 w 4958"/>
              <a:gd name="T13" fmla="*/ 349 h 2613"/>
              <a:gd name="T14" fmla="*/ 1318 w 4958"/>
              <a:gd name="T15" fmla="*/ 99 h 2613"/>
              <a:gd name="T16" fmla="*/ 1591 w 4958"/>
              <a:gd name="T17" fmla="*/ 4 h 2613"/>
              <a:gd name="T18" fmla="*/ 2195 w 4958"/>
              <a:gd name="T19" fmla="*/ 74 h 2613"/>
              <a:gd name="T20" fmla="*/ 2779 w 4958"/>
              <a:gd name="T21" fmla="*/ 392 h 2613"/>
              <a:gd name="T22" fmla="*/ 3380 w 4958"/>
              <a:gd name="T23" fmla="*/ 842 h 2613"/>
              <a:gd name="T24" fmla="*/ 3973 w 4958"/>
              <a:gd name="T25" fmla="*/ 1318 h 2613"/>
              <a:gd name="T26" fmla="*/ 4958 w 4958"/>
              <a:gd name="T27" fmla="*/ 2236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58"/>
              <a:gd name="T43" fmla="*/ 0 h 2613"/>
              <a:gd name="T44" fmla="*/ 4958 w 4958"/>
              <a:gd name="T45" fmla="*/ 2613 h 26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58" h="2613">
                <a:moveTo>
                  <a:pt x="49" y="2570"/>
                </a:moveTo>
                <a:cubicBezTo>
                  <a:pt x="52" y="2569"/>
                  <a:pt x="0" y="2613"/>
                  <a:pt x="58" y="2562"/>
                </a:cubicBezTo>
                <a:cubicBezTo>
                  <a:pt x="116" y="2511"/>
                  <a:pt x="296" y="2385"/>
                  <a:pt x="399" y="2261"/>
                </a:cubicBezTo>
                <a:cubicBezTo>
                  <a:pt x="502" y="2137"/>
                  <a:pt x="601" y="1960"/>
                  <a:pt x="675" y="1818"/>
                </a:cubicBezTo>
                <a:cubicBezTo>
                  <a:pt x="749" y="1676"/>
                  <a:pt x="786" y="1581"/>
                  <a:pt x="842" y="1409"/>
                </a:cubicBezTo>
                <a:cubicBezTo>
                  <a:pt x="898" y="1237"/>
                  <a:pt x="953" y="960"/>
                  <a:pt x="1009" y="783"/>
                </a:cubicBezTo>
                <a:cubicBezTo>
                  <a:pt x="1065" y="606"/>
                  <a:pt x="1125" y="463"/>
                  <a:pt x="1176" y="349"/>
                </a:cubicBezTo>
                <a:cubicBezTo>
                  <a:pt x="1227" y="235"/>
                  <a:pt x="1249" y="156"/>
                  <a:pt x="1318" y="99"/>
                </a:cubicBezTo>
                <a:cubicBezTo>
                  <a:pt x="1387" y="42"/>
                  <a:pt x="1445" y="8"/>
                  <a:pt x="1591" y="4"/>
                </a:cubicBezTo>
                <a:cubicBezTo>
                  <a:pt x="1737" y="0"/>
                  <a:pt x="1997" y="9"/>
                  <a:pt x="2195" y="74"/>
                </a:cubicBezTo>
                <a:cubicBezTo>
                  <a:pt x="2393" y="139"/>
                  <a:pt x="2581" y="264"/>
                  <a:pt x="2779" y="392"/>
                </a:cubicBezTo>
                <a:cubicBezTo>
                  <a:pt x="2977" y="520"/>
                  <a:pt x="3181" y="688"/>
                  <a:pt x="3380" y="842"/>
                </a:cubicBezTo>
                <a:cubicBezTo>
                  <a:pt x="3579" y="996"/>
                  <a:pt x="3710" y="1086"/>
                  <a:pt x="3973" y="1318"/>
                </a:cubicBezTo>
                <a:cubicBezTo>
                  <a:pt x="4236" y="1550"/>
                  <a:pt x="4753" y="2045"/>
                  <a:pt x="4958" y="2236"/>
                </a:cubicBezTo>
              </a:path>
            </a:pathLst>
          </a:custGeom>
          <a:noFill/>
          <a:ln w="34925" cap="flat" cmpd="sng">
            <a:solidFill>
              <a:srgbClr val="008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rgbClr val="000000"/>
              </a:solidFill>
            </a:endParaRPr>
          </a:p>
        </p:txBody>
      </p:sp>
      <p:sp>
        <p:nvSpPr>
          <p:cNvPr id="1159185" name="Text Box 17"/>
          <p:cNvSpPr txBox="1">
            <a:spLocks noChangeArrowheads="1"/>
          </p:cNvSpPr>
          <p:nvPr/>
        </p:nvSpPr>
        <p:spPr bwMode="auto">
          <a:xfrm>
            <a:off x="4876800" y="3429000"/>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EC3800"/>
                </a:solidFill>
                <a:miter lim="800000"/>
                <a:headEnd/>
                <a:tailEnd type="none" w="lg" len="lg"/>
              </a14:hiddenLine>
            </a:ext>
          </a:extLst>
        </p:spPr>
        <p:txBody>
          <a:bodyPr>
            <a:spAutoFit/>
          </a:bodyPr>
          <a:lstStyle>
            <a:lvl1pPr>
              <a:defRPr sz="4000" b="1">
                <a:solidFill>
                  <a:schemeClr val="tx1"/>
                </a:solidFill>
                <a:latin typeface="Arial" charset="0"/>
                <a:cs typeface="Arial" charset="0"/>
              </a:defRPr>
            </a:lvl1pPr>
            <a:lvl2pPr marL="742950" indent="-285750">
              <a:defRPr sz="4000" b="1">
                <a:solidFill>
                  <a:schemeClr val="tx1"/>
                </a:solidFill>
                <a:latin typeface="Arial" charset="0"/>
                <a:cs typeface="Arial" charset="0"/>
              </a:defRPr>
            </a:lvl2pPr>
            <a:lvl3pPr marL="1143000" indent="-228600">
              <a:defRPr sz="4000" b="1">
                <a:solidFill>
                  <a:schemeClr val="tx1"/>
                </a:solidFill>
                <a:latin typeface="Arial" charset="0"/>
                <a:cs typeface="Arial" charset="0"/>
              </a:defRPr>
            </a:lvl3pPr>
            <a:lvl4pPr marL="1600200" indent="-228600">
              <a:defRPr sz="4000" b="1">
                <a:solidFill>
                  <a:schemeClr val="tx1"/>
                </a:solidFill>
                <a:latin typeface="Arial" charset="0"/>
                <a:cs typeface="Arial" charset="0"/>
              </a:defRPr>
            </a:lvl4pPr>
            <a:lvl5pPr marL="2057400" indent="-228600">
              <a:defRPr sz="4000" b="1">
                <a:solidFill>
                  <a:schemeClr val="tx1"/>
                </a:solidFill>
                <a:latin typeface="Arial" charset="0"/>
                <a:cs typeface="Arial" charset="0"/>
              </a:defRPr>
            </a:lvl5pPr>
            <a:lvl6pPr marL="2514600" indent="-228600" algn="ctr" eaLnBrk="0" fontAlgn="base" hangingPunct="0">
              <a:lnSpc>
                <a:spcPts val="4500"/>
              </a:lnSpc>
              <a:spcBef>
                <a:spcPct val="0"/>
              </a:spcBef>
              <a:spcAft>
                <a:spcPct val="0"/>
              </a:spcAft>
              <a:defRPr sz="4000" b="1">
                <a:solidFill>
                  <a:schemeClr val="tx1"/>
                </a:solidFill>
                <a:latin typeface="Arial" charset="0"/>
                <a:cs typeface="Arial" charset="0"/>
              </a:defRPr>
            </a:lvl6pPr>
            <a:lvl7pPr marL="2971800" indent="-228600" algn="ctr" eaLnBrk="0" fontAlgn="base" hangingPunct="0">
              <a:lnSpc>
                <a:spcPts val="4500"/>
              </a:lnSpc>
              <a:spcBef>
                <a:spcPct val="0"/>
              </a:spcBef>
              <a:spcAft>
                <a:spcPct val="0"/>
              </a:spcAft>
              <a:defRPr sz="4000" b="1">
                <a:solidFill>
                  <a:schemeClr val="tx1"/>
                </a:solidFill>
                <a:latin typeface="Arial" charset="0"/>
                <a:cs typeface="Arial" charset="0"/>
              </a:defRPr>
            </a:lvl7pPr>
            <a:lvl8pPr marL="3429000" indent="-228600" algn="ctr" eaLnBrk="0" fontAlgn="base" hangingPunct="0">
              <a:lnSpc>
                <a:spcPts val="4500"/>
              </a:lnSpc>
              <a:spcBef>
                <a:spcPct val="0"/>
              </a:spcBef>
              <a:spcAft>
                <a:spcPct val="0"/>
              </a:spcAft>
              <a:defRPr sz="4000" b="1">
                <a:solidFill>
                  <a:schemeClr val="tx1"/>
                </a:solidFill>
                <a:latin typeface="Arial" charset="0"/>
                <a:cs typeface="Arial" charset="0"/>
              </a:defRPr>
            </a:lvl8pPr>
            <a:lvl9pPr marL="3886200" indent="-228600" algn="ctr" eaLnBrk="0" fontAlgn="base" hangingPunct="0">
              <a:lnSpc>
                <a:spcPts val="4500"/>
              </a:lnSpc>
              <a:spcBef>
                <a:spcPct val="0"/>
              </a:spcBef>
              <a:spcAft>
                <a:spcPct val="0"/>
              </a:spcAft>
              <a:defRPr sz="4000" b="1">
                <a:solidFill>
                  <a:schemeClr val="tx1"/>
                </a:solidFill>
                <a:latin typeface="Arial" charset="0"/>
                <a:cs typeface="Arial" charset="0"/>
              </a:defRPr>
            </a:lvl9pPr>
          </a:lstStyle>
          <a:p>
            <a:pPr>
              <a:lnSpc>
                <a:spcPct val="100000"/>
              </a:lnSpc>
            </a:pPr>
            <a:r>
              <a:rPr lang="en-US" sz="3200">
                <a:solidFill>
                  <a:srgbClr val="EC3800"/>
                </a:solidFill>
              </a:rPr>
              <a:t>???</a:t>
            </a:r>
          </a:p>
        </p:txBody>
      </p:sp>
      <p:sp>
        <p:nvSpPr>
          <p:cNvPr id="1159187" name="Rectangle 19"/>
          <p:cNvSpPr>
            <a:spLocks noChangeArrowheads="1"/>
          </p:cNvSpPr>
          <p:nvPr/>
        </p:nvSpPr>
        <p:spPr bwMode="auto">
          <a:xfrm>
            <a:off x="838200" y="1447800"/>
            <a:ext cx="2438400" cy="4495800"/>
          </a:xfrm>
          <a:prstGeom prst="rect">
            <a:avLst/>
          </a:prstGeom>
          <a:solidFill>
            <a:srgbClr val="CCFFFF">
              <a:alpha val="85097"/>
            </a:srgbClr>
          </a:solidFill>
          <a:ln>
            <a:noFill/>
          </a:ln>
          <a:extLst>
            <a:ext uri="{91240B29-F687-4f45-9708-019B960494DF}">
              <a14:hiddenLine xmlns:a14="http://schemas.microsoft.com/office/drawing/2010/main" xmlns="" w="38100">
                <a:solidFill>
                  <a:srgbClr val="000000"/>
                </a:solidFill>
                <a:miter lim="800000"/>
                <a:headEnd/>
                <a:tailEnd type="none" w="lg" len="lg"/>
              </a14:hiddenLine>
            </a:ext>
          </a:extLst>
        </p:spPr>
        <p:txBody>
          <a:bodyPr anchor="ctr">
            <a:spAutoFit/>
          </a:bodyPr>
          <a:lstStyle/>
          <a:p>
            <a:endParaRPr lang="de-DE">
              <a:solidFill>
                <a:srgbClr val="000000"/>
              </a:solidFill>
            </a:endParaRPr>
          </a:p>
        </p:txBody>
      </p:sp>
      <p:pic>
        <p:nvPicPr>
          <p:cNvPr id="6145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143000"/>
            <a:ext cx="5853113" cy="4114800"/>
          </a:xfrm>
          <a:prstGeom prst="rect">
            <a:avLst/>
          </a:prstGeom>
          <a:noFill/>
          <a:ln>
            <a:noFill/>
          </a:ln>
          <a:effectLst/>
          <a:extLst>
            <a:ext uri="{909E8E84-426E-40dd-AFC4-6F175D3DCCD1}">
              <a14:hiddenFill xmlns:a14="http://schemas.microsoft.com/office/drawing/2010/main" xmlns="">
                <a:solidFill>
                  <a:srgbClr val="00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4554908" y="6392862"/>
            <a:ext cx="3290131" cy="646331"/>
          </a:xfrm>
          <a:prstGeom prst="rect">
            <a:avLst/>
          </a:prstGeom>
          <a:noFill/>
        </p:spPr>
        <p:txBody>
          <a:bodyPr wrap="square" rtlCol="0">
            <a:spAutoFit/>
          </a:bodyPr>
          <a:lstStyle/>
          <a:p>
            <a:r>
              <a:rPr lang="it-IT" dirty="0" err="1"/>
              <a:t>Courtesy</a:t>
            </a:r>
            <a:r>
              <a:rPr lang="it-IT" dirty="0"/>
              <a:t> of N </a:t>
            </a:r>
            <a:r>
              <a:rPr lang="it-IT" dirty="0" err="1"/>
              <a:t>Kuenzli</a:t>
            </a:r>
            <a:endParaRPr lang="it-IT" dirty="0"/>
          </a:p>
          <a:p>
            <a:endParaRPr lang="it-IT" dirty="0"/>
          </a:p>
        </p:txBody>
      </p:sp>
    </p:spTree>
    <p:extLst>
      <p:ext uri="{BB962C8B-B14F-4D97-AF65-F5344CB8AC3E}">
        <p14:creationId xmlns:p14="http://schemas.microsoft.com/office/powerpoint/2010/main" val="941402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91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59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185" grpId="0" autoUpdateAnimBg="0"/>
      <p:bldP spid="1159187"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logo"/>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416425" y="2289175"/>
            <a:ext cx="4143375" cy="394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8435" name="Rectangle 2"/>
          <p:cNvSpPr>
            <a:spLocks noGrp="1" noChangeArrowheads="1"/>
          </p:cNvSpPr>
          <p:nvPr>
            <p:ph type="ctrTitle" idx="4294967295"/>
          </p:nvPr>
        </p:nvSpPr>
        <p:spPr>
          <a:xfrm>
            <a:off x="495300" y="819150"/>
            <a:ext cx="2057400" cy="1470025"/>
          </a:xfrm>
        </p:spPr>
        <p:txBody>
          <a:bodyPr/>
          <a:lstStyle/>
          <a:p>
            <a:pPr eaLnBrk="1" hangingPunct="1"/>
            <a:r>
              <a:rPr lang="es-ES" sz="7200" dirty="0" smtClean="0">
                <a:solidFill>
                  <a:schemeClr val="bg2"/>
                </a:solidFill>
              </a:rPr>
              <a:t>22</a:t>
            </a:r>
          </a:p>
        </p:txBody>
      </p:sp>
      <p:sp>
        <p:nvSpPr>
          <p:cNvPr id="1298436" name="Rectangle 6"/>
          <p:cNvSpPr>
            <a:spLocks noGrp="1" noChangeArrowheads="1"/>
          </p:cNvSpPr>
          <p:nvPr>
            <p:ph type="subTitle" idx="4294967295"/>
          </p:nvPr>
        </p:nvSpPr>
        <p:spPr>
          <a:xfrm>
            <a:off x="344488" y="2036763"/>
            <a:ext cx="8558212" cy="2763837"/>
          </a:xfrm>
        </p:spPr>
        <p:txBody>
          <a:bodyPr/>
          <a:lstStyle/>
          <a:p>
            <a:pPr eaLnBrk="1" hangingPunct="1">
              <a:lnSpc>
                <a:spcPct val="90000"/>
              </a:lnSpc>
              <a:spcAft>
                <a:spcPts val="600"/>
              </a:spcAft>
            </a:pPr>
            <a:r>
              <a:rPr lang="es-ES" sz="2200" b="1" dirty="0" smtClean="0"/>
              <a:t>A </a:t>
            </a:r>
            <a:r>
              <a:rPr lang="es-ES" sz="2200" b="1" dirty="0" err="1" smtClean="0"/>
              <a:t>Cohort</a:t>
            </a:r>
            <a:r>
              <a:rPr lang="es-ES" sz="2200" b="1" dirty="0" smtClean="0"/>
              <a:t> </a:t>
            </a:r>
            <a:r>
              <a:rPr lang="es-ES" sz="2200" b="1" dirty="0" err="1" smtClean="0"/>
              <a:t>Study</a:t>
            </a:r>
            <a:r>
              <a:rPr lang="es-ES" sz="2200" b="1" dirty="0" smtClean="0"/>
              <a:t> </a:t>
            </a:r>
          </a:p>
          <a:p>
            <a:pPr eaLnBrk="1" hangingPunct="1">
              <a:lnSpc>
                <a:spcPct val="90000"/>
              </a:lnSpc>
            </a:pPr>
            <a:endParaRPr lang="es-ES" sz="2200" b="1" dirty="0" smtClean="0"/>
          </a:p>
          <a:p>
            <a:pPr eaLnBrk="1" hangingPunct="1">
              <a:lnSpc>
                <a:spcPct val="90000"/>
              </a:lnSpc>
            </a:pPr>
            <a:r>
              <a:rPr lang="es-ES" sz="2200" dirty="0" smtClean="0"/>
              <a:t>SAPALDIA 1 : 1991/92   &gt;9600 </a:t>
            </a:r>
            <a:r>
              <a:rPr lang="es-ES" sz="2200" dirty="0" err="1" smtClean="0"/>
              <a:t>Participants</a:t>
            </a:r>
            <a:r>
              <a:rPr lang="es-ES" sz="2200" dirty="0" smtClean="0"/>
              <a:t> (</a:t>
            </a:r>
            <a:r>
              <a:rPr lang="es-ES" sz="2200" dirty="0" err="1" smtClean="0"/>
              <a:t>age</a:t>
            </a:r>
            <a:r>
              <a:rPr lang="es-ES" sz="2200" dirty="0" smtClean="0"/>
              <a:t> 18-60)</a:t>
            </a:r>
          </a:p>
          <a:p>
            <a:pPr eaLnBrk="1" hangingPunct="1">
              <a:lnSpc>
                <a:spcPct val="90000"/>
              </a:lnSpc>
            </a:pPr>
            <a:r>
              <a:rPr lang="es-ES" sz="2200" dirty="0" smtClean="0"/>
              <a:t>SAPALDIA 2:  2001/02   &gt;8000 </a:t>
            </a:r>
            <a:r>
              <a:rPr lang="es-ES" sz="2200" dirty="0" err="1" smtClean="0"/>
              <a:t>participated</a:t>
            </a:r>
            <a:r>
              <a:rPr lang="es-ES" sz="2200" dirty="0" smtClean="0"/>
              <a:t> </a:t>
            </a:r>
            <a:r>
              <a:rPr lang="es-ES" sz="2200" dirty="0" err="1" smtClean="0"/>
              <a:t>again</a:t>
            </a:r>
            <a:endParaRPr lang="es-ES" sz="2200" dirty="0" smtClean="0"/>
          </a:p>
          <a:p>
            <a:pPr eaLnBrk="1" hangingPunct="1">
              <a:lnSpc>
                <a:spcPct val="90000"/>
              </a:lnSpc>
            </a:pPr>
            <a:r>
              <a:rPr lang="es-ES" sz="2200" dirty="0" smtClean="0"/>
              <a:t>SAPALDIA 3:  2010/11   &gt;5000 </a:t>
            </a:r>
            <a:r>
              <a:rPr lang="es-ES" sz="2200" dirty="0" err="1" smtClean="0"/>
              <a:t>participated</a:t>
            </a:r>
            <a:r>
              <a:rPr lang="es-ES" sz="2200" dirty="0" smtClean="0"/>
              <a:t> a </a:t>
            </a:r>
            <a:r>
              <a:rPr lang="es-ES" sz="2200" dirty="0" err="1" smtClean="0"/>
              <a:t>third</a:t>
            </a:r>
            <a:r>
              <a:rPr lang="es-ES" sz="2200" dirty="0" smtClean="0"/>
              <a:t> time</a:t>
            </a:r>
          </a:p>
        </p:txBody>
      </p:sp>
      <p:sp>
        <p:nvSpPr>
          <p:cNvPr id="1298437" name="Text Box 3"/>
          <p:cNvSpPr txBox="1">
            <a:spLocks noChangeArrowheads="1"/>
          </p:cNvSpPr>
          <p:nvPr/>
        </p:nvSpPr>
        <p:spPr bwMode="auto">
          <a:xfrm>
            <a:off x="1812925" y="1131888"/>
            <a:ext cx="11207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000" b="1">
                <a:solidFill>
                  <a:schemeClr val="tx1"/>
                </a:solidFill>
                <a:latin typeface="Arial" charset="0"/>
                <a:cs typeface="Arial" charset="0"/>
              </a:defRPr>
            </a:lvl1pPr>
            <a:lvl2pPr marL="742950" indent="-285750" eaLnBrk="0" hangingPunct="0">
              <a:defRPr sz="4000" b="1">
                <a:solidFill>
                  <a:schemeClr val="tx1"/>
                </a:solidFill>
                <a:latin typeface="Arial" charset="0"/>
                <a:cs typeface="Arial" charset="0"/>
              </a:defRPr>
            </a:lvl2pPr>
            <a:lvl3pPr marL="1143000" indent="-228600" eaLnBrk="0" hangingPunct="0">
              <a:defRPr sz="4000" b="1">
                <a:solidFill>
                  <a:schemeClr val="tx1"/>
                </a:solidFill>
                <a:latin typeface="Arial" charset="0"/>
                <a:cs typeface="Arial" charset="0"/>
              </a:defRPr>
            </a:lvl3pPr>
            <a:lvl4pPr marL="1600200" indent="-228600" eaLnBrk="0" hangingPunct="0">
              <a:defRPr sz="4000" b="1">
                <a:solidFill>
                  <a:schemeClr val="tx1"/>
                </a:solidFill>
                <a:latin typeface="Arial" charset="0"/>
                <a:cs typeface="Arial" charset="0"/>
              </a:defRPr>
            </a:lvl4pPr>
            <a:lvl5pPr marL="2057400" indent="-228600" eaLnBrk="0" hangingPunct="0">
              <a:defRPr sz="4000" b="1">
                <a:solidFill>
                  <a:schemeClr val="tx1"/>
                </a:solidFill>
                <a:latin typeface="Arial" charset="0"/>
                <a:cs typeface="Arial" charset="0"/>
              </a:defRPr>
            </a:lvl5pPr>
            <a:lvl6pPr marL="2514600" indent="-228600" eaLnBrk="0" fontAlgn="base" hangingPunct="0">
              <a:spcBef>
                <a:spcPct val="0"/>
              </a:spcBef>
              <a:spcAft>
                <a:spcPct val="0"/>
              </a:spcAft>
              <a:defRPr sz="4000" b="1">
                <a:solidFill>
                  <a:schemeClr val="tx1"/>
                </a:solidFill>
                <a:latin typeface="Arial" charset="0"/>
                <a:cs typeface="Arial" charset="0"/>
              </a:defRPr>
            </a:lvl6pPr>
            <a:lvl7pPr marL="2971800" indent="-228600" eaLnBrk="0" fontAlgn="base" hangingPunct="0">
              <a:spcBef>
                <a:spcPct val="0"/>
              </a:spcBef>
              <a:spcAft>
                <a:spcPct val="0"/>
              </a:spcAft>
              <a:defRPr sz="4000" b="1">
                <a:solidFill>
                  <a:schemeClr val="tx1"/>
                </a:solidFill>
                <a:latin typeface="Arial" charset="0"/>
                <a:cs typeface="Arial" charset="0"/>
              </a:defRPr>
            </a:lvl7pPr>
            <a:lvl8pPr marL="3429000" indent="-228600" eaLnBrk="0" fontAlgn="base" hangingPunct="0">
              <a:spcBef>
                <a:spcPct val="0"/>
              </a:spcBef>
              <a:spcAft>
                <a:spcPct val="0"/>
              </a:spcAft>
              <a:defRPr sz="4000" b="1">
                <a:solidFill>
                  <a:schemeClr val="tx1"/>
                </a:solidFill>
                <a:latin typeface="Arial" charset="0"/>
                <a:cs typeface="Arial" charset="0"/>
              </a:defRPr>
            </a:lvl8pPr>
            <a:lvl9pPr marL="3886200" indent="-228600" eaLnBrk="0" fontAlgn="base" hangingPunct="0">
              <a:spcBef>
                <a:spcPct val="0"/>
              </a:spcBef>
              <a:spcAft>
                <a:spcPct val="0"/>
              </a:spcAft>
              <a:defRPr sz="4000" b="1">
                <a:solidFill>
                  <a:schemeClr val="tx1"/>
                </a:solidFill>
                <a:latin typeface="Arial" charset="0"/>
                <a:cs typeface="Arial" charset="0"/>
              </a:defRPr>
            </a:lvl9pPr>
          </a:lstStyle>
          <a:p>
            <a:pPr eaLnBrk="1" hangingPunct="1">
              <a:lnSpc>
                <a:spcPct val="100000"/>
              </a:lnSpc>
            </a:pPr>
            <a:r>
              <a:rPr lang="es-ES" sz="2400" smtClean="0">
                <a:solidFill>
                  <a:srgbClr val="468AB2"/>
                </a:solidFill>
                <a:latin typeface="Verdana" pitchFamily="34" charset="0"/>
              </a:rPr>
              <a:t>years</a:t>
            </a:r>
          </a:p>
        </p:txBody>
      </p:sp>
      <p:sp>
        <p:nvSpPr>
          <p:cNvPr id="1298438" name="Rectangle 4"/>
          <p:cNvSpPr>
            <a:spLocks noChangeArrowheads="1"/>
          </p:cNvSpPr>
          <p:nvPr/>
        </p:nvSpPr>
        <p:spPr bwMode="auto">
          <a:xfrm>
            <a:off x="2943225" y="625475"/>
            <a:ext cx="5616575"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eaLnBrk="1" hangingPunct="1">
              <a:lnSpc>
                <a:spcPct val="100000"/>
              </a:lnSpc>
            </a:pPr>
            <a:r>
              <a:rPr lang="es-ES" sz="7200" dirty="0" smtClean="0">
                <a:solidFill>
                  <a:srgbClr val="468AB2"/>
                </a:solidFill>
                <a:latin typeface="Verdana" pitchFamily="34" charset="0"/>
              </a:rPr>
              <a:t>SAPALDIA</a:t>
            </a:r>
          </a:p>
        </p:txBody>
      </p:sp>
      <p:sp>
        <p:nvSpPr>
          <p:cNvPr id="1298439" name="Text Box 7"/>
          <p:cNvSpPr txBox="1">
            <a:spLocks noChangeArrowheads="1"/>
          </p:cNvSpPr>
          <p:nvPr/>
        </p:nvSpPr>
        <p:spPr bwMode="auto">
          <a:xfrm>
            <a:off x="0" y="6278563"/>
            <a:ext cx="90011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4000" b="1">
                <a:solidFill>
                  <a:schemeClr val="tx1"/>
                </a:solidFill>
                <a:latin typeface="Arial" charset="0"/>
                <a:cs typeface="Arial" charset="0"/>
              </a:defRPr>
            </a:lvl1pPr>
            <a:lvl2pPr marL="742950" indent="-285750" eaLnBrk="0" hangingPunct="0">
              <a:defRPr sz="4000" b="1">
                <a:solidFill>
                  <a:schemeClr val="tx1"/>
                </a:solidFill>
                <a:latin typeface="Arial" charset="0"/>
                <a:cs typeface="Arial" charset="0"/>
              </a:defRPr>
            </a:lvl2pPr>
            <a:lvl3pPr marL="1143000" indent="-228600" eaLnBrk="0" hangingPunct="0">
              <a:defRPr sz="4000" b="1">
                <a:solidFill>
                  <a:schemeClr val="tx1"/>
                </a:solidFill>
                <a:latin typeface="Arial" charset="0"/>
                <a:cs typeface="Arial" charset="0"/>
              </a:defRPr>
            </a:lvl3pPr>
            <a:lvl4pPr marL="1600200" indent="-228600" eaLnBrk="0" hangingPunct="0">
              <a:defRPr sz="4000" b="1">
                <a:solidFill>
                  <a:schemeClr val="tx1"/>
                </a:solidFill>
                <a:latin typeface="Arial" charset="0"/>
                <a:cs typeface="Arial" charset="0"/>
              </a:defRPr>
            </a:lvl4pPr>
            <a:lvl5pPr marL="2057400" indent="-228600" eaLnBrk="0" hangingPunct="0">
              <a:defRPr sz="4000" b="1">
                <a:solidFill>
                  <a:schemeClr val="tx1"/>
                </a:solidFill>
                <a:latin typeface="Arial" charset="0"/>
                <a:cs typeface="Arial" charset="0"/>
              </a:defRPr>
            </a:lvl5pPr>
            <a:lvl6pPr marL="2514600" indent="-228600" eaLnBrk="0" fontAlgn="base" hangingPunct="0">
              <a:spcBef>
                <a:spcPct val="0"/>
              </a:spcBef>
              <a:spcAft>
                <a:spcPct val="0"/>
              </a:spcAft>
              <a:defRPr sz="4000" b="1">
                <a:solidFill>
                  <a:schemeClr val="tx1"/>
                </a:solidFill>
                <a:latin typeface="Arial" charset="0"/>
                <a:cs typeface="Arial" charset="0"/>
              </a:defRPr>
            </a:lvl6pPr>
            <a:lvl7pPr marL="2971800" indent="-228600" eaLnBrk="0" fontAlgn="base" hangingPunct="0">
              <a:spcBef>
                <a:spcPct val="0"/>
              </a:spcBef>
              <a:spcAft>
                <a:spcPct val="0"/>
              </a:spcAft>
              <a:defRPr sz="4000" b="1">
                <a:solidFill>
                  <a:schemeClr val="tx1"/>
                </a:solidFill>
                <a:latin typeface="Arial" charset="0"/>
                <a:cs typeface="Arial" charset="0"/>
              </a:defRPr>
            </a:lvl7pPr>
            <a:lvl8pPr marL="3429000" indent="-228600" eaLnBrk="0" fontAlgn="base" hangingPunct="0">
              <a:spcBef>
                <a:spcPct val="0"/>
              </a:spcBef>
              <a:spcAft>
                <a:spcPct val="0"/>
              </a:spcAft>
              <a:defRPr sz="4000" b="1">
                <a:solidFill>
                  <a:schemeClr val="tx1"/>
                </a:solidFill>
                <a:latin typeface="Arial" charset="0"/>
                <a:cs typeface="Arial" charset="0"/>
              </a:defRPr>
            </a:lvl8pPr>
            <a:lvl9pPr marL="3886200" indent="-228600" eaLnBrk="0" fontAlgn="base" hangingPunct="0">
              <a:spcBef>
                <a:spcPct val="0"/>
              </a:spcBef>
              <a:spcAft>
                <a:spcPct val="0"/>
              </a:spcAft>
              <a:defRPr sz="4000" b="1">
                <a:solidFill>
                  <a:schemeClr val="tx1"/>
                </a:solidFill>
                <a:latin typeface="Arial" charset="0"/>
                <a:cs typeface="Arial" charset="0"/>
              </a:defRPr>
            </a:lvl9pPr>
          </a:lstStyle>
          <a:p>
            <a:pPr>
              <a:lnSpc>
                <a:spcPct val="100000"/>
              </a:lnSpc>
            </a:pPr>
            <a:r>
              <a:rPr lang="es-ES" sz="1600" smtClean="0">
                <a:solidFill>
                  <a:srgbClr val="BF3227"/>
                </a:solidFill>
                <a:latin typeface="Verdana" pitchFamily="34" charset="0"/>
              </a:rPr>
              <a:t>Primary funding: Swiss National Science Foundation</a:t>
            </a:r>
          </a:p>
          <a:p>
            <a:pPr>
              <a:lnSpc>
                <a:spcPct val="100000"/>
              </a:lnSpc>
            </a:pPr>
            <a:r>
              <a:rPr lang="es-ES" sz="1600" smtClean="0">
                <a:solidFill>
                  <a:srgbClr val="BF3227"/>
                </a:solidFill>
                <a:latin typeface="Verdana" pitchFamily="34" charset="0"/>
              </a:rPr>
              <a:t>Additional funding: federal and cantonal agencies, Swiss Lung and others</a:t>
            </a:r>
          </a:p>
        </p:txBody>
      </p:sp>
      <p:sp>
        <p:nvSpPr>
          <p:cNvPr id="1298442" name="Text Box 10"/>
          <p:cNvSpPr txBox="1">
            <a:spLocks noChangeArrowheads="1"/>
          </p:cNvSpPr>
          <p:nvPr/>
        </p:nvSpPr>
        <p:spPr bwMode="auto">
          <a:xfrm>
            <a:off x="-125413" y="288925"/>
            <a:ext cx="9144001"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b="1">
                <a:solidFill>
                  <a:schemeClr val="tx1"/>
                </a:solidFill>
                <a:latin typeface="Arial" charset="0"/>
                <a:cs typeface="Arial" charset="0"/>
              </a:defRPr>
            </a:lvl1pPr>
            <a:lvl2pPr marL="742950" indent="-285750" eaLnBrk="0" hangingPunct="0">
              <a:defRPr sz="4000" b="1">
                <a:solidFill>
                  <a:schemeClr val="tx1"/>
                </a:solidFill>
                <a:latin typeface="Arial" charset="0"/>
                <a:cs typeface="Arial" charset="0"/>
              </a:defRPr>
            </a:lvl2pPr>
            <a:lvl3pPr marL="1143000" indent="-228600" eaLnBrk="0" hangingPunct="0">
              <a:defRPr sz="4000" b="1">
                <a:solidFill>
                  <a:schemeClr val="tx1"/>
                </a:solidFill>
                <a:latin typeface="Arial" charset="0"/>
                <a:cs typeface="Arial" charset="0"/>
              </a:defRPr>
            </a:lvl3pPr>
            <a:lvl4pPr marL="1600200" indent="-228600" eaLnBrk="0" hangingPunct="0">
              <a:defRPr sz="4000" b="1">
                <a:solidFill>
                  <a:schemeClr val="tx1"/>
                </a:solidFill>
                <a:latin typeface="Arial" charset="0"/>
                <a:cs typeface="Arial" charset="0"/>
              </a:defRPr>
            </a:lvl4pPr>
            <a:lvl5pPr marL="2057400" indent="-228600" eaLnBrk="0" hangingPunct="0">
              <a:defRPr sz="4000" b="1">
                <a:solidFill>
                  <a:schemeClr val="tx1"/>
                </a:solidFill>
                <a:latin typeface="Arial" charset="0"/>
                <a:cs typeface="Arial" charset="0"/>
              </a:defRPr>
            </a:lvl5pPr>
            <a:lvl6pPr marL="2514600" indent="-228600" eaLnBrk="0" fontAlgn="base" hangingPunct="0">
              <a:spcBef>
                <a:spcPct val="0"/>
              </a:spcBef>
              <a:spcAft>
                <a:spcPct val="0"/>
              </a:spcAft>
              <a:defRPr sz="4000" b="1">
                <a:solidFill>
                  <a:schemeClr val="tx1"/>
                </a:solidFill>
                <a:latin typeface="Arial" charset="0"/>
                <a:cs typeface="Arial" charset="0"/>
              </a:defRPr>
            </a:lvl6pPr>
            <a:lvl7pPr marL="2971800" indent="-228600" eaLnBrk="0" fontAlgn="base" hangingPunct="0">
              <a:spcBef>
                <a:spcPct val="0"/>
              </a:spcBef>
              <a:spcAft>
                <a:spcPct val="0"/>
              </a:spcAft>
              <a:defRPr sz="4000" b="1">
                <a:solidFill>
                  <a:schemeClr val="tx1"/>
                </a:solidFill>
                <a:latin typeface="Arial" charset="0"/>
                <a:cs typeface="Arial" charset="0"/>
              </a:defRPr>
            </a:lvl7pPr>
            <a:lvl8pPr marL="3429000" indent="-228600" eaLnBrk="0" fontAlgn="base" hangingPunct="0">
              <a:spcBef>
                <a:spcPct val="0"/>
              </a:spcBef>
              <a:spcAft>
                <a:spcPct val="0"/>
              </a:spcAft>
              <a:defRPr sz="4000" b="1">
                <a:solidFill>
                  <a:schemeClr val="tx1"/>
                </a:solidFill>
                <a:latin typeface="Arial" charset="0"/>
                <a:cs typeface="Arial" charset="0"/>
              </a:defRPr>
            </a:lvl8pPr>
            <a:lvl9pPr marL="3886200" indent="-228600" eaLnBrk="0" fontAlgn="base" hangingPunct="0">
              <a:spcBef>
                <a:spcPct val="0"/>
              </a:spcBef>
              <a:spcAft>
                <a:spcPct val="0"/>
              </a:spcAft>
              <a:defRPr sz="4000" b="1">
                <a:solidFill>
                  <a:schemeClr val="tx1"/>
                </a:solidFill>
                <a:latin typeface="Arial" charset="0"/>
                <a:cs typeface="Arial" charset="0"/>
              </a:defRPr>
            </a:lvl9pPr>
          </a:lstStyle>
          <a:p>
            <a:pPr eaLnBrk="1" hangingPunct="1">
              <a:lnSpc>
                <a:spcPct val="100000"/>
              </a:lnSpc>
            </a:pPr>
            <a:r>
              <a:rPr lang="es-ES" sz="2000" dirty="0" err="1" smtClean="0">
                <a:solidFill>
                  <a:srgbClr val="0000FF"/>
                </a:solidFill>
              </a:rPr>
              <a:t>Swiss</a:t>
            </a:r>
            <a:r>
              <a:rPr lang="es-ES" sz="2000" dirty="0" smtClean="0">
                <a:solidFill>
                  <a:srgbClr val="0000FF"/>
                </a:solidFill>
              </a:rPr>
              <a:t> </a:t>
            </a:r>
            <a:r>
              <a:rPr lang="es-ES" sz="2000" dirty="0" err="1" smtClean="0">
                <a:solidFill>
                  <a:srgbClr val="0000FF"/>
                </a:solidFill>
              </a:rPr>
              <a:t>Study</a:t>
            </a:r>
            <a:r>
              <a:rPr lang="es-ES" sz="2000" dirty="0" smtClean="0">
                <a:solidFill>
                  <a:srgbClr val="0000FF"/>
                </a:solidFill>
              </a:rPr>
              <a:t> </a:t>
            </a:r>
            <a:r>
              <a:rPr lang="es-ES" sz="2000" dirty="0" err="1" smtClean="0">
                <a:solidFill>
                  <a:srgbClr val="0000FF"/>
                </a:solidFill>
              </a:rPr>
              <a:t>on</a:t>
            </a:r>
            <a:r>
              <a:rPr lang="es-ES" sz="2000" dirty="0" smtClean="0">
                <a:solidFill>
                  <a:srgbClr val="0000FF"/>
                </a:solidFill>
              </a:rPr>
              <a:t> Air </a:t>
            </a:r>
            <a:r>
              <a:rPr lang="es-ES" sz="2000" dirty="0" err="1" smtClean="0">
                <a:solidFill>
                  <a:srgbClr val="0000FF"/>
                </a:solidFill>
              </a:rPr>
              <a:t>Pollution</a:t>
            </a:r>
            <a:r>
              <a:rPr lang="es-ES" sz="2000" dirty="0" smtClean="0">
                <a:solidFill>
                  <a:srgbClr val="0000FF"/>
                </a:solidFill>
              </a:rPr>
              <a:t> and </a:t>
            </a:r>
            <a:r>
              <a:rPr lang="es-ES" sz="2000" dirty="0" err="1" smtClean="0">
                <a:solidFill>
                  <a:srgbClr val="0000FF"/>
                </a:solidFill>
              </a:rPr>
              <a:t>Lung</a:t>
            </a:r>
            <a:r>
              <a:rPr lang="es-ES" sz="2000" dirty="0" smtClean="0">
                <a:solidFill>
                  <a:srgbClr val="0000FF"/>
                </a:solidFill>
              </a:rPr>
              <a:t> and </a:t>
            </a:r>
            <a:r>
              <a:rPr lang="es-ES" sz="2000" dirty="0" err="1" smtClean="0">
                <a:solidFill>
                  <a:srgbClr val="0000FF"/>
                </a:solidFill>
              </a:rPr>
              <a:t>Heart</a:t>
            </a:r>
            <a:r>
              <a:rPr lang="es-ES" sz="2000" dirty="0" smtClean="0">
                <a:solidFill>
                  <a:srgbClr val="0000FF"/>
                </a:solidFill>
              </a:rPr>
              <a:t> </a:t>
            </a:r>
            <a:r>
              <a:rPr lang="es-ES" sz="2000" dirty="0" err="1" smtClean="0">
                <a:solidFill>
                  <a:srgbClr val="0000FF"/>
                </a:solidFill>
              </a:rPr>
              <a:t>Diseases</a:t>
            </a:r>
            <a:r>
              <a:rPr lang="es-ES" sz="2000" dirty="0" smtClean="0">
                <a:solidFill>
                  <a:srgbClr val="0000FF"/>
                </a:solidFill>
              </a:rPr>
              <a:t> In </a:t>
            </a:r>
            <a:r>
              <a:rPr lang="es-ES" sz="2000" dirty="0" err="1" smtClean="0">
                <a:solidFill>
                  <a:srgbClr val="0000FF"/>
                </a:solidFill>
              </a:rPr>
              <a:t>Adults</a:t>
            </a:r>
            <a:endParaRPr lang="es-ES" sz="2000" dirty="0" smtClean="0">
              <a:solidFill>
                <a:srgbClr val="0000FF"/>
              </a:solidFill>
            </a:endParaRPr>
          </a:p>
        </p:txBody>
      </p:sp>
    </p:spTree>
    <p:extLst>
      <p:ext uri="{BB962C8B-B14F-4D97-AF65-F5344CB8AC3E}">
        <p14:creationId xmlns:p14="http://schemas.microsoft.com/office/powerpoint/2010/main" val="1272825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84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84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84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844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98436">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98436">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98436">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98436">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9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35" grpId="0"/>
      <p:bldP spid="1298436" grpId="0" build="p"/>
      <p:bldP spid="1298437" grpId="0"/>
      <p:bldP spid="1298438" grpId="0"/>
      <p:bldP spid="1298439" grpId="0"/>
      <p:bldP spid="12984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800" y="76200"/>
            <a:ext cx="8534400" cy="1828800"/>
          </a:xfrm>
        </p:spPr>
        <p:txBody>
          <a:bodyPr>
            <a:normAutofit fontScale="90000"/>
          </a:bodyPr>
          <a:lstStyle/>
          <a:p>
            <a:pPr eaLnBrk="1" hangingPunct="1"/>
            <a:r>
              <a:rPr lang="es-ES" sz="2600" b="1" dirty="0" smtClean="0">
                <a:solidFill>
                  <a:srgbClr val="BF3227"/>
                </a:solidFill>
                <a:latin typeface="Verdana" pitchFamily="34" charset="0"/>
              </a:rPr>
              <a:t>Reduction of lung function decline per 10 </a:t>
            </a:r>
            <a:r>
              <a:rPr lang="el-GR" sz="2600" b="1" dirty="0" smtClean="0">
                <a:solidFill>
                  <a:srgbClr val="BF3227"/>
                </a:solidFill>
                <a:latin typeface="Verdana" pitchFamily="34" charset="0"/>
              </a:rPr>
              <a:t>μ</a:t>
            </a:r>
            <a:r>
              <a:rPr lang="es-ES" sz="2600" b="1" dirty="0" smtClean="0">
                <a:solidFill>
                  <a:srgbClr val="BF3227"/>
                </a:solidFill>
                <a:latin typeface="Verdana" pitchFamily="34" charset="0"/>
              </a:rPr>
              <a:t>g/m</a:t>
            </a:r>
            <a:r>
              <a:rPr lang="es-ES" sz="2600" b="1" baseline="30000" dirty="0" smtClean="0">
                <a:solidFill>
                  <a:srgbClr val="BF3227"/>
                </a:solidFill>
                <a:latin typeface="Verdana" pitchFamily="34" charset="0"/>
              </a:rPr>
              <a:t>3</a:t>
            </a:r>
            <a:r>
              <a:rPr lang="es-ES" sz="2600" b="1" dirty="0" smtClean="0">
                <a:solidFill>
                  <a:srgbClr val="BF3227"/>
                </a:solidFill>
                <a:latin typeface="Verdana" pitchFamily="34" charset="0"/>
              </a:rPr>
              <a:t> </a:t>
            </a:r>
            <a:r>
              <a:rPr lang="es-ES" sz="2600" b="1" dirty="0" err="1" smtClean="0">
                <a:solidFill>
                  <a:srgbClr val="BF3227"/>
                </a:solidFill>
                <a:latin typeface="Verdana" pitchFamily="34" charset="0"/>
              </a:rPr>
              <a:t>reduction</a:t>
            </a:r>
            <a:r>
              <a:rPr lang="es-ES" sz="2600" b="1" dirty="0" smtClean="0">
                <a:solidFill>
                  <a:srgbClr val="BF3227"/>
                </a:solidFill>
                <a:latin typeface="Verdana" pitchFamily="34" charset="0"/>
              </a:rPr>
              <a:t> in home </a:t>
            </a:r>
            <a:r>
              <a:rPr lang="es-ES" sz="2600" b="1" dirty="0" err="1" smtClean="0">
                <a:solidFill>
                  <a:srgbClr val="BF3227"/>
                </a:solidFill>
                <a:latin typeface="Verdana" pitchFamily="34" charset="0"/>
              </a:rPr>
              <a:t>outdoor</a:t>
            </a:r>
            <a:r>
              <a:rPr lang="es-ES" sz="2600" b="1" dirty="0" smtClean="0">
                <a:solidFill>
                  <a:srgbClr val="BF3227"/>
                </a:solidFill>
                <a:latin typeface="Verdana" pitchFamily="34" charset="0"/>
              </a:rPr>
              <a:t> PM10 </a:t>
            </a:r>
            <a:r>
              <a:rPr lang="es-ES" sz="2600" b="1" dirty="0" err="1" smtClean="0">
                <a:solidFill>
                  <a:srgbClr val="BF3227"/>
                </a:solidFill>
                <a:latin typeface="Verdana" pitchFamily="34" charset="0"/>
              </a:rPr>
              <a:t>among</a:t>
            </a:r>
            <a:r>
              <a:rPr lang="es-ES" sz="2600" b="1" dirty="0" smtClean="0">
                <a:solidFill>
                  <a:srgbClr val="BF3227"/>
                </a:solidFill>
                <a:latin typeface="Verdana" pitchFamily="34" charset="0"/>
              </a:rPr>
              <a:t> 2’213 </a:t>
            </a:r>
            <a:r>
              <a:rPr lang="es-ES" sz="2600" b="1" dirty="0" err="1" smtClean="0">
                <a:solidFill>
                  <a:srgbClr val="BF3227"/>
                </a:solidFill>
                <a:latin typeface="Verdana" pitchFamily="34" charset="0"/>
              </a:rPr>
              <a:t>never</a:t>
            </a:r>
            <a:r>
              <a:rPr lang="es-ES" sz="2600" b="1" dirty="0" smtClean="0">
                <a:solidFill>
                  <a:srgbClr val="BF3227"/>
                </a:solidFill>
                <a:latin typeface="Verdana" pitchFamily="34" charset="0"/>
              </a:rPr>
              <a:t> </a:t>
            </a:r>
            <a:r>
              <a:rPr lang="es-ES" sz="2600" b="1" dirty="0" err="1" smtClean="0">
                <a:solidFill>
                  <a:srgbClr val="BF3227"/>
                </a:solidFill>
                <a:latin typeface="Verdana" pitchFamily="34" charset="0"/>
              </a:rPr>
              <a:t>smokers</a:t>
            </a:r>
            <a:r>
              <a:rPr lang="es-ES" sz="2600" b="1" dirty="0" smtClean="0">
                <a:solidFill>
                  <a:srgbClr val="BF3227"/>
                </a:solidFill>
                <a:latin typeface="Verdana" pitchFamily="34" charset="0"/>
              </a:rPr>
              <a:t> </a:t>
            </a:r>
            <a:br>
              <a:rPr lang="es-ES" sz="2600" b="1" dirty="0" smtClean="0">
                <a:solidFill>
                  <a:srgbClr val="BF3227"/>
                </a:solidFill>
                <a:latin typeface="Verdana" pitchFamily="34" charset="0"/>
              </a:rPr>
            </a:br>
            <a:r>
              <a:rPr lang="es-ES" sz="2600" b="1" dirty="0" smtClean="0">
                <a:solidFill>
                  <a:srgbClr val="BF3227"/>
                </a:solidFill>
                <a:latin typeface="Verdana" pitchFamily="34" charset="0"/>
              </a:rPr>
              <a:t>(</a:t>
            </a:r>
            <a:r>
              <a:rPr lang="es-ES" sz="2600" b="1" dirty="0" err="1" smtClean="0">
                <a:solidFill>
                  <a:srgbClr val="BF3227"/>
                </a:solidFill>
                <a:latin typeface="Verdana" pitchFamily="34" charset="0"/>
              </a:rPr>
              <a:t>The</a:t>
            </a:r>
            <a:r>
              <a:rPr lang="es-ES" sz="2600" b="1" dirty="0" smtClean="0">
                <a:solidFill>
                  <a:srgbClr val="BF3227"/>
                </a:solidFill>
                <a:latin typeface="Verdana" pitchFamily="34" charset="0"/>
              </a:rPr>
              <a:t> </a:t>
            </a:r>
            <a:r>
              <a:rPr lang="es-ES" sz="2600" b="1" dirty="0" err="1" smtClean="0">
                <a:solidFill>
                  <a:srgbClr val="BF3227"/>
                </a:solidFill>
                <a:latin typeface="Verdana" pitchFamily="34" charset="0"/>
              </a:rPr>
              <a:t>Swiss</a:t>
            </a:r>
            <a:r>
              <a:rPr lang="es-ES" sz="2600" b="1" dirty="0" smtClean="0">
                <a:solidFill>
                  <a:srgbClr val="BF3227"/>
                </a:solidFill>
                <a:latin typeface="Verdana" pitchFamily="34" charset="0"/>
              </a:rPr>
              <a:t> SAPALDIA </a:t>
            </a:r>
            <a:r>
              <a:rPr lang="es-ES" sz="2600" b="1" dirty="0" err="1" smtClean="0">
                <a:solidFill>
                  <a:srgbClr val="BF3227"/>
                </a:solidFill>
                <a:latin typeface="Verdana" pitchFamily="34" charset="0"/>
              </a:rPr>
              <a:t>Study</a:t>
            </a:r>
            <a:r>
              <a:rPr lang="es-ES" sz="2600" b="1" dirty="0" smtClean="0">
                <a:solidFill>
                  <a:srgbClr val="BF3227"/>
                </a:solidFill>
                <a:latin typeface="Verdana" pitchFamily="34" charset="0"/>
              </a:rPr>
              <a:t>)</a:t>
            </a:r>
            <a:r>
              <a:rPr lang="es-ES" sz="2800" dirty="0" smtClean="0"/>
              <a:t/>
            </a:r>
            <a:br>
              <a:rPr lang="es-ES" sz="2800" dirty="0" smtClean="0"/>
            </a:br>
            <a:r>
              <a:rPr lang="es-ES" sz="2400" dirty="0" err="1" smtClean="0">
                <a:latin typeface="Verdana" pitchFamily="34" charset="0"/>
              </a:rPr>
              <a:t>Downs</a:t>
            </a:r>
            <a:r>
              <a:rPr lang="es-ES" sz="2400" dirty="0" smtClean="0">
                <a:latin typeface="Verdana" pitchFamily="34" charset="0"/>
              </a:rPr>
              <a:t> et al, </a:t>
            </a:r>
            <a:r>
              <a:rPr lang="es-ES" sz="2400" dirty="0" err="1" smtClean="0">
                <a:latin typeface="Verdana" pitchFamily="34" charset="0"/>
              </a:rPr>
              <a:t>NewEnglJMed</a:t>
            </a:r>
            <a:r>
              <a:rPr lang="es-ES" sz="2400" dirty="0" smtClean="0">
                <a:latin typeface="Verdana" pitchFamily="34" charset="0"/>
              </a:rPr>
              <a:t> 2007</a:t>
            </a:r>
          </a:p>
        </p:txBody>
      </p:sp>
      <p:sp>
        <p:nvSpPr>
          <p:cNvPr id="66564" name="Line 4"/>
          <p:cNvSpPr>
            <a:spLocks noChangeShapeType="1"/>
          </p:cNvSpPr>
          <p:nvPr/>
        </p:nvSpPr>
        <p:spPr bwMode="auto">
          <a:xfrm>
            <a:off x="381000" y="1981200"/>
            <a:ext cx="8610600" cy="0"/>
          </a:xfrm>
          <a:prstGeom prst="line">
            <a:avLst/>
          </a:prstGeom>
          <a:noFill/>
          <a:ln w="57150" cmpd="thinThick">
            <a:solidFill>
              <a:srgbClr val="BF322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nchor="ctr"/>
          <a:lstStyle/>
          <a:p>
            <a:endParaRPr lang="en-GB">
              <a:solidFill>
                <a:srgbClr val="000000"/>
              </a:solidFill>
            </a:endParaRPr>
          </a:p>
        </p:txBody>
      </p:sp>
      <p:graphicFrame>
        <p:nvGraphicFramePr>
          <p:cNvPr id="66726" name="Group 166"/>
          <p:cNvGraphicFramePr>
            <a:graphicFrameLocks noGrp="1"/>
          </p:cNvGraphicFramePr>
          <p:nvPr/>
        </p:nvGraphicFramePr>
        <p:xfrm>
          <a:off x="304800" y="2133600"/>
          <a:ext cx="8458200" cy="4267201"/>
        </p:xfrm>
        <a:graphic>
          <a:graphicData uri="http://schemas.openxmlformats.org/drawingml/2006/table">
            <a:tbl>
              <a:tblPr/>
              <a:tblGrid>
                <a:gridCol w="3400425"/>
                <a:gridCol w="2320925"/>
                <a:gridCol w="2736850"/>
              </a:tblGrid>
              <a:tr h="854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CH" sz="2800" b="1" i="0" u="none" strike="noStrike" cap="none" normalizeH="0" baseline="0" smtClean="0">
                        <a:ln>
                          <a:noFill/>
                        </a:ln>
                        <a:solidFill>
                          <a:schemeClr val="tx1"/>
                        </a:solidFill>
                        <a:effectLst/>
                        <a:latin typeface="Verdana" pitchFamily="34" charset="0"/>
                      </a:endParaRPr>
                    </a:p>
                  </a:txBody>
                  <a:tcPr marL="92075" marR="92075" marT="46038" marB="4603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dirty="0" err="1" smtClean="0">
                          <a:ln>
                            <a:noFill/>
                          </a:ln>
                          <a:solidFill>
                            <a:schemeClr val="tx1"/>
                          </a:solidFill>
                          <a:effectLst/>
                          <a:latin typeface="Verdana" pitchFamily="34" charset="0"/>
                        </a:rPr>
                        <a:t>Effect</a:t>
                      </a:r>
                      <a:endParaRPr kumimoji="0" lang="de-CH" sz="2800" b="1" i="0" u="none" strike="noStrike" cap="none" normalizeH="0" baseline="0" dirty="0" smtClean="0">
                        <a:ln>
                          <a:noFill/>
                        </a:ln>
                        <a:solidFill>
                          <a:schemeClr val="tx1"/>
                        </a:solidFill>
                        <a:effectLst/>
                        <a:latin typeface="Verdana" pitchFamily="34" charset="0"/>
                      </a:endParaRP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smtClean="0">
                          <a:ln>
                            <a:noFill/>
                          </a:ln>
                          <a:solidFill>
                            <a:schemeClr val="tx1"/>
                          </a:solidFill>
                          <a:effectLst/>
                          <a:latin typeface="Verdana" pitchFamily="34" charset="0"/>
                        </a:rPr>
                        <a:t>P-value</a:t>
                      </a:r>
                    </a:p>
                  </a:txBody>
                  <a:tcPr marL="92075" marR="92075" marT="46038" marB="4603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r>
              <a:tr h="852488">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smtClean="0">
                          <a:ln>
                            <a:noFill/>
                          </a:ln>
                          <a:solidFill>
                            <a:schemeClr val="tx1"/>
                          </a:solidFill>
                          <a:effectLst/>
                          <a:latin typeface="Verdana" pitchFamily="34" charset="0"/>
                        </a:rPr>
                        <a:t>FVC</a:t>
                      </a:r>
                    </a:p>
                  </a:txBody>
                  <a:tcPr marL="92075" marR="92075" marT="46038" marB="4603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smtClean="0">
                          <a:ln>
                            <a:noFill/>
                          </a:ln>
                          <a:solidFill>
                            <a:schemeClr val="tx1"/>
                          </a:solidFill>
                          <a:effectLst/>
                          <a:latin typeface="Verdana" pitchFamily="34" charset="0"/>
                        </a:rPr>
                        <a:t>2.2 ml</a:t>
                      </a: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smtClean="0">
                          <a:ln>
                            <a:noFill/>
                          </a:ln>
                          <a:solidFill>
                            <a:schemeClr val="tx1"/>
                          </a:solidFill>
                          <a:effectLst/>
                          <a:latin typeface="Verdana" pitchFamily="34" charset="0"/>
                        </a:rPr>
                        <a:t>0.43</a:t>
                      </a:r>
                    </a:p>
                  </a:txBody>
                  <a:tcPr marL="92075" marR="92075" marT="46038" marB="4603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E7E7"/>
                    </a:solidFill>
                  </a:tcPr>
                </a:tc>
              </a:tr>
              <a:tr h="854075">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smtClean="0">
                          <a:ln>
                            <a:noFill/>
                          </a:ln>
                          <a:solidFill>
                            <a:srgbClr val="BF3227"/>
                          </a:solidFill>
                          <a:effectLst/>
                          <a:latin typeface="Verdana" pitchFamily="34" charset="0"/>
                        </a:rPr>
                        <a:t>FEV1</a:t>
                      </a:r>
                    </a:p>
                  </a:txBody>
                  <a:tcPr marL="92075" marR="92075" marT="46038" marB="4603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smtClean="0">
                          <a:ln>
                            <a:noFill/>
                          </a:ln>
                          <a:solidFill>
                            <a:srgbClr val="BF3227"/>
                          </a:solidFill>
                          <a:effectLst/>
                          <a:latin typeface="Verdana" pitchFamily="34" charset="0"/>
                        </a:rPr>
                        <a:t>4.2 ml</a:t>
                      </a: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dirty="0" smtClean="0">
                          <a:ln>
                            <a:noFill/>
                          </a:ln>
                          <a:solidFill>
                            <a:srgbClr val="BF3227"/>
                          </a:solidFill>
                          <a:effectLst/>
                          <a:latin typeface="Verdana" pitchFamily="34" charset="0"/>
                        </a:rPr>
                        <a:t>0.06</a:t>
                      </a:r>
                    </a:p>
                  </a:txBody>
                  <a:tcPr marL="92075" marR="92075" marT="46038" marB="4603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E7E7"/>
                    </a:solidFill>
                  </a:tcPr>
                </a:tc>
              </a:tr>
              <a:tr h="854075">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dirty="0" smtClean="0">
                          <a:ln>
                            <a:noFill/>
                          </a:ln>
                          <a:solidFill>
                            <a:srgbClr val="BF3227"/>
                          </a:solidFill>
                          <a:effectLst/>
                          <a:latin typeface="Verdana" pitchFamily="34" charset="0"/>
                        </a:rPr>
                        <a:t>FEV1 in % FVC</a:t>
                      </a:r>
                    </a:p>
                  </a:txBody>
                  <a:tcPr marL="92075" marR="92075" marT="46038" marB="4603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smtClean="0">
                          <a:ln>
                            <a:noFill/>
                          </a:ln>
                          <a:solidFill>
                            <a:srgbClr val="BF3227"/>
                          </a:solidFill>
                          <a:effectLst/>
                          <a:latin typeface="Verdana" pitchFamily="34" charset="0"/>
                        </a:rPr>
                        <a:t>0.05%</a:t>
                      </a: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smtClean="0">
                          <a:ln>
                            <a:noFill/>
                          </a:ln>
                          <a:solidFill>
                            <a:srgbClr val="BF3227"/>
                          </a:solidFill>
                          <a:effectLst/>
                          <a:latin typeface="Verdana" pitchFamily="34" charset="0"/>
                        </a:rPr>
                        <a:t>0.18</a:t>
                      </a:r>
                    </a:p>
                  </a:txBody>
                  <a:tcPr marL="92075" marR="92075" marT="46038" marB="4603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E7E7"/>
                    </a:solidFill>
                  </a:tcPr>
                </a:tc>
              </a:tr>
              <a:tr h="852488">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dirty="0" smtClean="0">
                          <a:ln>
                            <a:noFill/>
                          </a:ln>
                          <a:solidFill>
                            <a:srgbClr val="BF3227"/>
                          </a:solidFill>
                          <a:effectLst/>
                          <a:latin typeface="Verdana" pitchFamily="34" charset="0"/>
                        </a:rPr>
                        <a:t>FEF 25-75</a:t>
                      </a:r>
                    </a:p>
                  </a:txBody>
                  <a:tcPr marL="92075" marR="92075" marT="46038" marB="4603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smtClean="0">
                          <a:ln>
                            <a:noFill/>
                          </a:ln>
                          <a:solidFill>
                            <a:srgbClr val="BF3227"/>
                          </a:solidFill>
                          <a:effectLst/>
                          <a:latin typeface="Verdana" pitchFamily="34" charset="0"/>
                        </a:rPr>
                        <a:t>11.3 ml/s</a:t>
                      </a: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E7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CH" sz="2800" b="1" i="0" u="none" strike="noStrike" cap="none" normalizeH="0" baseline="0" dirty="0" smtClean="0">
                          <a:ln>
                            <a:noFill/>
                          </a:ln>
                          <a:solidFill>
                            <a:srgbClr val="BF3227"/>
                          </a:solidFill>
                          <a:effectLst/>
                          <a:latin typeface="Verdana" pitchFamily="34" charset="0"/>
                        </a:rPr>
                        <a:t>0.03</a:t>
                      </a:r>
                    </a:p>
                  </a:txBody>
                  <a:tcPr marL="92075" marR="92075" marT="46038" marB="46038"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E7E7"/>
                    </a:solidFill>
                  </a:tcPr>
                </a:tc>
              </a:tr>
            </a:tbl>
          </a:graphicData>
        </a:graphic>
      </p:graphicFrame>
    </p:spTree>
    <p:extLst>
      <p:ext uri="{BB962C8B-B14F-4D97-AF65-F5344CB8AC3E}">
        <p14:creationId xmlns:p14="http://schemas.microsoft.com/office/powerpoint/2010/main" val="155413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Line 21"/>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7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97283"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97284" name="Rectangle 2"/>
          <p:cNvSpPr>
            <a:spLocks noGrp="1" noChangeArrowheads="1"/>
          </p:cNvSpPr>
          <p:nvPr>
            <p:ph type="title"/>
          </p:nvPr>
        </p:nvSpPr>
        <p:spPr>
          <a:xfrm>
            <a:off x="100013" y="114300"/>
            <a:ext cx="9301162" cy="1143000"/>
          </a:xfrm>
        </p:spPr>
        <p:txBody>
          <a:bodyPr>
            <a:normAutofit fontScale="90000"/>
          </a:bodyPr>
          <a:lstStyle/>
          <a:p>
            <a:r>
              <a:rPr lang="es-ES" sz="3200" smtClean="0"/>
              <a:t>Two London city routes of physical excercise (walking for 2 hours) done by 60 asthmatics</a:t>
            </a:r>
            <a:br>
              <a:rPr lang="es-ES" sz="3200" smtClean="0"/>
            </a:br>
            <a:r>
              <a:rPr lang="es-ES" sz="2800" smtClean="0"/>
              <a:t>McCreanor, NEJM 2007</a:t>
            </a:r>
          </a:p>
        </p:txBody>
      </p:sp>
      <p:sp>
        <p:nvSpPr>
          <p:cNvPr id="97285" name="Line 12"/>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97286" name="Rectangle 3"/>
          <p:cNvSpPr>
            <a:spLocks noGrp="1" noChangeArrowheads="1"/>
          </p:cNvSpPr>
          <p:nvPr>
            <p:ph type="body" idx="1"/>
          </p:nvPr>
        </p:nvSpPr>
        <p:spPr/>
        <p:txBody>
          <a:bodyPr/>
          <a:lstStyle/>
          <a:p>
            <a:endParaRPr lang="es-ES" smtClean="0"/>
          </a:p>
        </p:txBody>
      </p:sp>
      <p:sp>
        <p:nvSpPr>
          <p:cNvPr id="97287"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pic>
        <p:nvPicPr>
          <p:cNvPr id="972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512608"/>
            <a:ext cx="9043987" cy="5208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995C00"/>
                  </a:outerShdw>
                </a:effectLst>
              </a14:hiddenEffects>
            </a:ext>
          </a:extLst>
        </p:spPr>
      </p:pic>
      <p:sp>
        <p:nvSpPr>
          <p:cNvPr id="97289" name="Line 14"/>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97290" name="Text Box 5"/>
          <p:cNvSpPr txBox="1">
            <a:spLocks noChangeArrowheads="1"/>
          </p:cNvSpPr>
          <p:nvPr/>
        </p:nvSpPr>
        <p:spPr bwMode="auto">
          <a:xfrm>
            <a:off x="6580188" y="2897188"/>
            <a:ext cx="2232025" cy="822325"/>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nSpc>
                <a:spcPct val="100000"/>
              </a:lnSpc>
            </a:pPr>
            <a:r>
              <a:rPr lang="es-ES" sz="2400" smtClean="0">
                <a:solidFill>
                  <a:srgbClr val="FFFFFF"/>
                </a:solidFill>
                <a:latin typeface="Arial" charset="0"/>
              </a:rPr>
              <a:t>Oxfordstr.</a:t>
            </a:r>
          </a:p>
          <a:p>
            <a:pPr>
              <a:lnSpc>
                <a:spcPct val="100000"/>
              </a:lnSpc>
            </a:pPr>
            <a:r>
              <a:rPr lang="es-ES" sz="2400" smtClean="0">
                <a:solidFill>
                  <a:srgbClr val="FFFFFF"/>
                </a:solidFill>
                <a:latin typeface="Arial" charset="0"/>
              </a:rPr>
              <a:t>DIESEL BUSSE</a:t>
            </a:r>
          </a:p>
        </p:txBody>
      </p:sp>
      <p:sp>
        <p:nvSpPr>
          <p:cNvPr id="97291" name="Line 15"/>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501766" name="Freeform 6"/>
          <p:cNvSpPr>
            <a:spLocks/>
          </p:cNvSpPr>
          <p:nvPr/>
        </p:nvSpPr>
        <p:spPr bwMode="auto">
          <a:xfrm>
            <a:off x="790575" y="4857750"/>
            <a:ext cx="2479675" cy="1504950"/>
          </a:xfrm>
          <a:custGeom>
            <a:avLst/>
            <a:gdLst>
              <a:gd name="T0" fmla="*/ 2147483647 w 1692"/>
              <a:gd name="T1" fmla="*/ 2147483647 h 948"/>
              <a:gd name="T2" fmla="*/ 2147483647 w 1692"/>
              <a:gd name="T3" fmla="*/ 2147483647 h 948"/>
              <a:gd name="T4" fmla="*/ 2147483647 w 1692"/>
              <a:gd name="T5" fmla="*/ 2147483647 h 948"/>
              <a:gd name="T6" fmla="*/ 2147483647 w 1692"/>
              <a:gd name="T7" fmla="*/ 2147483647 h 948"/>
              <a:gd name="T8" fmla="*/ 2147483647 w 1692"/>
              <a:gd name="T9" fmla="*/ 0 h 948"/>
              <a:gd name="T10" fmla="*/ 2147483647 w 1692"/>
              <a:gd name="T11" fmla="*/ 2147483647 h 948"/>
              <a:gd name="T12" fmla="*/ 0 w 1692"/>
              <a:gd name="T13" fmla="*/ 2147483647 h 948"/>
              <a:gd name="T14" fmla="*/ 2147483647 w 1692"/>
              <a:gd name="T15" fmla="*/ 2147483647 h 948"/>
              <a:gd name="T16" fmla="*/ 2147483647 w 1692"/>
              <a:gd name="T17" fmla="*/ 2147483647 h 948"/>
              <a:gd name="T18" fmla="*/ 2147483647 w 1692"/>
              <a:gd name="T19" fmla="*/ 2147483647 h 948"/>
              <a:gd name="T20" fmla="*/ 2147483647 w 1692"/>
              <a:gd name="T21" fmla="*/ 2147483647 h 948"/>
              <a:gd name="T22" fmla="*/ 2147483647 w 1692"/>
              <a:gd name="T23" fmla="*/ 2147483647 h 948"/>
              <a:gd name="T24" fmla="*/ 2147483647 w 1692"/>
              <a:gd name="T25" fmla="*/ 2147483647 h 948"/>
              <a:gd name="T26" fmla="*/ 2147483647 w 1692"/>
              <a:gd name="T27" fmla="*/ 2147483647 h 948"/>
              <a:gd name="T28" fmla="*/ 2147483647 w 1692"/>
              <a:gd name="T29" fmla="*/ 2147483647 h 948"/>
              <a:gd name="T30" fmla="*/ 2147483647 w 1692"/>
              <a:gd name="T31" fmla="*/ 2147483647 h 948"/>
              <a:gd name="T32" fmla="*/ 2147483647 w 1692"/>
              <a:gd name="T33" fmla="*/ 2147483647 h 9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92" h="948">
                <a:moveTo>
                  <a:pt x="1692" y="468"/>
                </a:moveTo>
                <a:lnTo>
                  <a:pt x="1128" y="216"/>
                </a:lnTo>
                <a:lnTo>
                  <a:pt x="768" y="948"/>
                </a:lnTo>
                <a:lnTo>
                  <a:pt x="612" y="240"/>
                </a:lnTo>
                <a:lnTo>
                  <a:pt x="384" y="0"/>
                </a:lnTo>
                <a:lnTo>
                  <a:pt x="96" y="216"/>
                </a:lnTo>
                <a:lnTo>
                  <a:pt x="0" y="396"/>
                </a:lnTo>
                <a:lnTo>
                  <a:pt x="24" y="516"/>
                </a:lnTo>
                <a:lnTo>
                  <a:pt x="168" y="588"/>
                </a:lnTo>
                <a:lnTo>
                  <a:pt x="408" y="564"/>
                </a:lnTo>
                <a:lnTo>
                  <a:pt x="504" y="420"/>
                </a:lnTo>
                <a:lnTo>
                  <a:pt x="480" y="312"/>
                </a:lnTo>
                <a:cubicBezTo>
                  <a:pt x="400" y="292"/>
                  <a:pt x="317" y="281"/>
                  <a:pt x="240" y="252"/>
                </a:cubicBezTo>
                <a:cubicBezTo>
                  <a:pt x="194" y="235"/>
                  <a:pt x="384" y="276"/>
                  <a:pt x="384" y="276"/>
                </a:cubicBezTo>
                <a:lnTo>
                  <a:pt x="1308" y="144"/>
                </a:lnTo>
                <a:lnTo>
                  <a:pt x="1392" y="60"/>
                </a:lnTo>
                <a:lnTo>
                  <a:pt x="1464" y="504"/>
                </a:lnTo>
              </a:path>
            </a:pathLst>
          </a:custGeom>
          <a:noFill/>
          <a:ln w="101600" cap="flat" cmpd="sng">
            <a:solidFill>
              <a:schemeClr val="bg1"/>
            </a:solidFill>
            <a:prstDash val="sysDot"/>
            <a:round/>
            <a:headEnd/>
            <a:tailEnd/>
          </a:ln>
          <a:effectLst/>
          <a:extLst>
            <a:ext uri="{909E8E84-426E-40dd-AFC4-6F175D3DCCD1}">
              <a14:hiddenFill xmlns:a14="http://schemas.microsoft.com/office/drawing/2010/main" xmlns="">
                <a:solidFill>
                  <a:srgbClr val="00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97293" name="Line 16"/>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97295" name="Line 17"/>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501768" name="AutoShape 8"/>
          <p:cNvSpPr>
            <a:spLocks noChangeArrowheads="1"/>
          </p:cNvSpPr>
          <p:nvPr/>
        </p:nvSpPr>
        <p:spPr bwMode="auto">
          <a:xfrm>
            <a:off x="6030913" y="2152650"/>
            <a:ext cx="422275" cy="742950"/>
          </a:xfrm>
          <a:prstGeom prst="moon">
            <a:avLst>
              <a:gd name="adj" fmla="val 50000"/>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97297" name="Line 18"/>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97298" name="Rectangle 9"/>
          <p:cNvSpPr>
            <a:spLocks noChangeArrowheads="1"/>
          </p:cNvSpPr>
          <p:nvPr/>
        </p:nvSpPr>
        <p:spPr bwMode="auto">
          <a:xfrm rot="-796239">
            <a:off x="6242050" y="2324100"/>
            <a:ext cx="2057400" cy="342900"/>
          </a:xfrm>
          <a:prstGeom prst="rect">
            <a:avLst/>
          </a:prstGeom>
          <a:noFill/>
          <a:ln w="101600">
            <a:solidFill>
              <a:srgbClr val="FF0000"/>
            </a:solidFill>
            <a:prstDash val="sysDot"/>
            <a:miter lim="800000"/>
            <a:headEnd/>
            <a:tailEnd/>
          </a:ln>
          <a:effectLst/>
          <a:extLst>
            <a:ext uri="{909E8E84-426E-40dd-AFC4-6F175D3DCCD1}">
              <a14:hiddenFill xmlns:a14="http://schemas.microsoft.com/office/drawing/2010/main" xmlns="">
                <a:solidFill>
                  <a:srgbClr val="00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97299" name="Line 1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501770" name="Freeform 10"/>
          <p:cNvSpPr>
            <a:spLocks/>
          </p:cNvSpPr>
          <p:nvPr/>
        </p:nvSpPr>
        <p:spPr bwMode="auto">
          <a:xfrm>
            <a:off x="2813050" y="4724400"/>
            <a:ext cx="827088" cy="1009650"/>
          </a:xfrm>
          <a:custGeom>
            <a:avLst/>
            <a:gdLst>
              <a:gd name="T0" fmla="*/ 2147483647 w 564"/>
              <a:gd name="T1" fmla="*/ 0 h 636"/>
              <a:gd name="T2" fmla="*/ 0 w 564"/>
              <a:gd name="T3" fmla="*/ 2147483647 h 636"/>
              <a:gd name="T4" fmla="*/ 0 w 564"/>
              <a:gd name="T5" fmla="*/ 2147483647 h 636"/>
              <a:gd name="T6" fmla="*/ 2147483647 w 564"/>
              <a:gd name="T7" fmla="*/ 2147483647 h 636"/>
              <a:gd name="T8" fmla="*/ 2147483647 w 564"/>
              <a:gd name="T9" fmla="*/ 2147483647 h 636"/>
              <a:gd name="T10" fmla="*/ 2147483647 w 564"/>
              <a:gd name="T11" fmla="*/ 2147483647 h 636"/>
              <a:gd name="T12" fmla="*/ 2147483647 w 564"/>
              <a:gd name="T13" fmla="*/ 2147483647 h 636"/>
              <a:gd name="T14" fmla="*/ 2147483647 w 564"/>
              <a:gd name="T15" fmla="*/ 2147483647 h 636"/>
              <a:gd name="T16" fmla="*/ 2147483647 w 564"/>
              <a:gd name="T17" fmla="*/ 2147483647 h 636"/>
              <a:gd name="T18" fmla="*/ 2147483647 w 564"/>
              <a:gd name="T19" fmla="*/ 2147483647 h 636"/>
              <a:gd name="T20" fmla="*/ 2147483647 w 564"/>
              <a:gd name="T21" fmla="*/ 2147483647 h 636"/>
              <a:gd name="T22" fmla="*/ 2147483647 w 564"/>
              <a:gd name="T23" fmla="*/ 2147483647 h 636"/>
              <a:gd name="T24" fmla="*/ 2147483647 w 564"/>
              <a:gd name="T25" fmla="*/ 2147483647 h 636"/>
              <a:gd name="T26" fmla="*/ 2147483647 w 564"/>
              <a:gd name="T27" fmla="*/ 2147483647 h 636"/>
              <a:gd name="T28" fmla="*/ 2147483647 w 564"/>
              <a:gd name="T29" fmla="*/ 0 h 6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4" h="636">
                <a:moveTo>
                  <a:pt x="336" y="0"/>
                </a:moveTo>
                <a:lnTo>
                  <a:pt x="0" y="132"/>
                </a:lnTo>
                <a:lnTo>
                  <a:pt x="0" y="204"/>
                </a:lnTo>
                <a:lnTo>
                  <a:pt x="312" y="120"/>
                </a:lnTo>
                <a:lnTo>
                  <a:pt x="312" y="372"/>
                </a:lnTo>
                <a:lnTo>
                  <a:pt x="168" y="624"/>
                </a:lnTo>
                <a:lnTo>
                  <a:pt x="276" y="612"/>
                </a:lnTo>
                <a:lnTo>
                  <a:pt x="372" y="324"/>
                </a:lnTo>
                <a:lnTo>
                  <a:pt x="408" y="588"/>
                </a:lnTo>
                <a:lnTo>
                  <a:pt x="516" y="636"/>
                </a:lnTo>
                <a:lnTo>
                  <a:pt x="396" y="300"/>
                </a:lnTo>
                <a:lnTo>
                  <a:pt x="408" y="108"/>
                </a:lnTo>
                <a:lnTo>
                  <a:pt x="528" y="228"/>
                </a:lnTo>
                <a:lnTo>
                  <a:pt x="564" y="144"/>
                </a:lnTo>
                <a:lnTo>
                  <a:pt x="336" y="0"/>
                </a:lnTo>
                <a:close/>
              </a:path>
            </a:pathLst>
          </a:custGeom>
          <a:solidFill>
            <a:schemeClr val="bg1"/>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97301" name="Line 20"/>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97302" name="Slide Number Placeholder 1"/>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fld id="{728293B4-EF1F-4D8F-ADB1-4F80E93C7A27}" type="slidenum">
              <a:rPr lang="en-US" sz="1400" b="0" smtClean="0">
                <a:solidFill>
                  <a:srgbClr val="FFFFFF"/>
                </a:solidFill>
              </a:rPr>
              <a:pPr/>
              <a:t>38</a:t>
            </a:fld>
            <a:endParaRPr lang="en-US" sz="1400" b="0" smtClean="0">
              <a:solidFill>
                <a:srgbClr val="FFFFFF"/>
              </a:solidFill>
            </a:endParaRPr>
          </a:p>
        </p:txBody>
      </p:sp>
    </p:spTree>
    <p:extLst>
      <p:ext uri="{BB962C8B-B14F-4D97-AF65-F5344CB8AC3E}">
        <p14:creationId xmlns:p14="http://schemas.microsoft.com/office/powerpoint/2010/main" val="146754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repeatCount="3000" accel="50000" decel="50000" fill="hold" grpId="0" nodeType="clickEffect">
                                  <p:stCondLst>
                                    <p:cond delay="0"/>
                                  </p:stCondLst>
                                  <p:childTnLst>
                                    <p:animMotion origin="layout" path="M -0.03076 0.05556 L -0.04038 -0.03611 L -0.17692 -0.00556 L -0.20769 -0.06111 L -0.26153 0.025 L -0.25961 0.075 L -0.21923 0.075 L -0.1923 0.05556 L -0.19038 0.02222 L -0.17307 -0.00833 L -0.12115 0.05278 L -0.15192 0.18889 L -0.075 0.13889 L -0.0923 -0.01667 L -0.03076 0.05556 Z " pathEditMode="relative" rAng="0" ptsTypes="AAAAAAAAAAAAAAA">
                                      <p:cBhvr>
                                        <p:cTn id="10" dur="5000" fill="hold"/>
                                        <p:tgtEl>
                                          <p:spTgt spid="501770"/>
                                        </p:tgtEl>
                                        <p:attrNameLst>
                                          <p:attrName>ppt_x</p:attrName>
                                          <p:attrName>ppt_y</p:attrName>
                                        </p:attrNameLst>
                                      </p:cBhvr>
                                      <p:rCtr x="-11538" y="833"/>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repeatCount="4000" accel="50000" decel="50000" fill="hold" grpId="0" nodeType="clickEffect">
                                  <p:stCondLst>
                                    <p:cond delay="0"/>
                                  </p:stCondLst>
                                  <p:childTnLst>
                                    <p:animMotion origin="layout" path="M -4.61538E-6 4.44444E-6 L 0.275 -0.06389 L 0.27885 -0.01389 L 0.01154 0.04722 L -4.61538E-6 4.44444E-6 Z " pathEditMode="relative" ptsTypes="AAAAA">
                                      <p:cBhvr>
                                        <p:cTn id="14" dur="5000" fill="hold"/>
                                        <p:tgtEl>
                                          <p:spTgt spid="50176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6" grpId="0" animBg="1"/>
      <p:bldP spid="501768" grpId="0" animBg="1"/>
      <p:bldP spid="50177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Line 15"/>
          <p:cNvSpPr>
            <a:spLocks noChangeShapeType="1"/>
          </p:cNvSpPr>
          <p:nvPr/>
        </p:nvSpPr>
        <p:spPr bwMode="auto">
          <a:xfrm>
            <a:off x="0" y="0"/>
            <a:ext cx="914400" cy="0"/>
          </a:xfrm>
          <a:prstGeom prst="line">
            <a:avLst/>
          </a:prstGeom>
          <a:noFill/>
          <a:ln w="0">
            <a:solidFill>
              <a:srgbClr val="FB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7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100355" name="Line 8"/>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graphicFrame>
        <p:nvGraphicFramePr>
          <p:cNvPr id="100356" name="Object 2"/>
          <p:cNvGraphicFramePr>
            <a:graphicFrameLocks noGrp="1" noChangeAspect="1"/>
          </p:cNvGraphicFramePr>
          <p:nvPr>
            <p:ph/>
          </p:nvPr>
        </p:nvGraphicFramePr>
        <p:xfrm>
          <a:off x="474663" y="1284288"/>
          <a:ext cx="8074025" cy="5516562"/>
        </p:xfrm>
        <a:graphic>
          <a:graphicData uri="http://schemas.openxmlformats.org/presentationml/2006/ole">
            <mc:AlternateContent xmlns:mc="http://schemas.openxmlformats.org/markup-compatibility/2006">
              <mc:Choice xmlns:v="urn:schemas-microsoft-com:vml" Requires="v">
                <p:oleObj spid="_x0000_s3082" name="Prism Project" r:id="rId4" imgW="3808476" imgH="2651760" progId="Prism.Document">
                  <p:embed/>
                </p:oleObj>
              </mc:Choice>
              <mc:Fallback>
                <p:oleObj name="Prism Project" r:id="rId4" imgW="3808476" imgH="2651760" progId="Prism.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63" y="1284288"/>
                        <a:ext cx="8074025" cy="5516562"/>
                      </a:xfrm>
                      <a:prstGeom prst="rect">
                        <a:avLst/>
                      </a:prstGeom>
                      <a:solidFill>
                        <a:srgbClr val="FFFF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00357" name="Line 9"/>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100358" name="Rectangle 3"/>
          <p:cNvSpPr>
            <a:spLocks noChangeArrowheads="1"/>
          </p:cNvSpPr>
          <p:nvPr/>
        </p:nvSpPr>
        <p:spPr bwMode="auto">
          <a:xfrm>
            <a:off x="33338" y="-49213"/>
            <a:ext cx="9023350" cy="2165351"/>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nSpc>
                <a:spcPct val="100000"/>
              </a:lnSpc>
            </a:pPr>
            <a:r>
              <a:rPr lang="en-GB" sz="2800" dirty="0" smtClean="0">
                <a:solidFill>
                  <a:schemeClr val="bg1"/>
                </a:solidFill>
                <a:cs typeface="+mn-cs"/>
              </a:rPr>
              <a:t>Lung function (FEV1) significantly decreased among asthmatics while walking in the heavily trafficked (diesel busses) Oxford street as compared to Hyde Park</a:t>
            </a:r>
            <a:r>
              <a:rPr lang="en-GB" sz="2400" dirty="0" smtClean="0">
                <a:solidFill>
                  <a:schemeClr val="bg1"/>
                </a:solidFill>
                <a:cs typeface="+mn-cs"/>
              </a:rPr>
              <a:t/>
            </a:r>
            <a:br>
              <a:rPr lang="en-GB" sz="2400" dirty="0" smtClean="0">
                <a:solidFill>
                  <a:schemeClr val="bg1"/>
                </a:solidFill>
                <a:cs typeface="+mn-cs"/>
              </a:rPr>
            </a:br>
            <a:r>
              <a:rPr lang="en-GB" sz="2000" dirty="0" err="1" smtClean="0">
                <a:solidFill>
                  <a:schemeClr val="bg1"/>
                </a:solidFill>
                <a:cs typeface="+mn-cs"/>
              </a:rPr>
              <a:t>McCreanor</a:t>
            </a:r>
            <a:r>
              <a:rPr lang="en-GB" sz="2000" dirty="0" smtClean="0">
                <a:solidFill>
                  <a:schemeClr val="bg1"/>
                </a:solidFill>
                <a:cs typeface="+mn-cs"/>
              </a:rPr>
              <a:t> et al, NEJM 2007</a:t>
            </a:r>
          </a:p>
        </p:txBody>
      </p:sp>
      <p:sp>
        <p:nvSpPr>
          <p:cNvPr id="100359" name="Line 10"/>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100360" name="Text Box 4"/>
          <p:cNvSpPr txBox="1">
            <a:spLocks noChangeArrowheads="1"/>
          </p:cNvSpPr>
          <p:nvPr/>
        </p:nvSpPr>
        <p:spPr bwMode="auto">
          <a:xfrm>
            <a:off x="5538788" y="2122488"/>
            <a:ext cx="18605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l">
              <a:lnSpc>
                <a:spcPct val="100000"/>
              </a:lnSpc>
            </a:pPr>
            <a:r>
              <a:rPr lang="es-ES" smtClean="0">
                <a:solidFill>
                  <a:srgbClr val="0000FF"/>
                </a:solidFill>
                <a:latin typeface="Tahoma" pitchFamily="34" charset="0"/>
              </a:rPr>
              <a:t>Hyde Park</a:t>
            </a:r>
          </a:p>
        </p:txBody>
      </p:sp>
      <p:sp>
        <p:nvSpPr>
          <p:cNvPr id="100361" name="Line 11"/>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100362" name="Text Box 5"/>
          <p:cNvSpPr txBox="1">
            <a:spLocks noChangeArrowheads="1"/>
          </p:cNvSpPr>
          <p:nvPr/>
        </p:nvSpPr>
        <p:spPr bwMode="auto">
          <a:xfrm>
            <a:off x="5280025" y="3170238"/>
            <a:ext cx="24066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l">
              <a:lnSpc>
                <a:spcPct val="100000"/>
              </a:lnSpc>
            </a:pPr>
            <a:r>
              <a:rPr lang="es-ES" smtClean="0">
                <a:solidFill>
                  <a:srgbClr val="FF0505"/>
                </a:solidFill>
                <a:latin typeface="Tahoma" pitchFamily="34" charset="0"/>
              </a:rPr>
              <a:t>Oxford Street</a:t>
            </a:r>
          </a:p>
        </p:txBody>
      </p:sp>
      <p:sp>
        <p:nvSpPr>
          <p:cNvPr id="100363" name="Line 12"/>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100364" name="Freeform 6"/>
          <p:cNvSpPr>
            <a:spLocks/>
          </p:cNvSpPr>
          <p:nvPr/>
        </p:nvSpPr>
        <p:spPr bwMode="auto">
          <a:xfrm>
            <a:off x="1828800" y="2381250"/>
            <a:ext cx="5749925" cy="1885950"/>
          </a:xfrm>
          <a:custGeom>
            <a:avLst/>
            <a:gdLst>
              <a:gd name="T0" fmla="*/ 0 w 3924"/>
              <a:gd name="T1" fmla="*/ 0 h 1188"/>
              <a:gd name="T2" fmla="*/ 2147483647 w 3924"/>
              <a:gd name="T3" fmla="*/ 2147483647 h 1188"/>
              <a:gd name="T4" fmla="*/ 2147483647 w 3924"/>
              <a:gd name="T5" fmla="*/ 2147483647 h 1188"/>
              <a:gd name="T6" fmla="*/ 2147483647 w 3924"/>
              <a:gd name="T7" fmla="*/ 2147483647 h 1188"/>
              <a:gd name="T8" fmla="*/ 2147483647 w 3924"/>
              <a:gd name="T9" fmla="*/ 2147483647 h 1188"/>
              <a:gd name="T10" fmla="*/ 2147483647 w 3924"/>
              <a:gd name="T11" fmla="*/ 2147483647 h 1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4" h="1188">
                <a:moveTo>
                  <a:pt x="0" y="0"/>
                </a:moveTo>
                <a:lnTo>
                  <a:pt x="564" y="828"/>
                </a:lnTo>
                <a:lnTo>
                  <a:pt x="1128" y="1188"/>
                </a:lnTo>
                <a:lnTo>
                  <a:pt x="1680" y="864"/>
                </a:lnTo>
                <a:lnTo>
                  <a:pt x="2796" y="864"/>
                </a:lnTo>
                <a:lnTo>
                  <a:pt x="3924" y="828"/>
                </a:lnTo>
              </a:path>
            </a:pathLst>
          </a:custGeom>
          <a:noFill/>
          <a:ln w="127000" cap="flat" cmpd="sng">
            <a:solidFill>
              <a:srgbClr val="FF0000"/>
            </a:solidFill>
            <a:prstDash val="solid"/>
            <a:round/>
            <a:headEnd/>
            <a:tailEnd/>
          </a:ln>
          <a:effectLst/>
          <a:extLst>
            <a:ext uri="{909E8E84-426E-40dd-AFC4-6F175D3DCCD1}">
              <a14:hiddenFill xmlns:a14="http://schemas.microsoft.com/office/drawing/2010/main" xmlns="">
                <a:solidFill>
                  <a:srgbClr val="00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100365" name="Line 13"/>
          <p:cNvSpPr>
            <a:spLocks noChangeShapeType="1"/>
          </p:cNvSpPr>
          <p:nvPr/>
        </p:nvSpPr>
        <p:spPr bwMode="auto">
          <a:xfrm>
            <a:off x="0" y="0"/>
            <a:ext cx="457200" cy="0"/>
          </a:xfrm>
          <a:prstGeom prst="line">
            <a:avLst/>
          </a:prstGeom>
          <a:noFill/>
          <a:ln w="0">
            <a:solidFill>
              <a:srgbClr val="FE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100366" name="Freeform 7"/>
          <p:cNvSpPr>
            <a:spLocks/>
          </p:cNvSpPr>
          <p:nvPr/>
        </p:nvSpPr>
        <p:spPr bwMode="auto">
          <a:xfrm>
            <a:off x="1828800" y="2362200"/>
            <a:ext cx="5732463" cy="609600"/>
          </a:xfrm>
          <a:custGeom>
            <a:avLst/>
            <a:gdLst>
              <a:gd name="T0" fmla="*/ 0 w 3912"/>
              <a:gd name="T1" fmla="*/ 0 h 384"/>
              <a:gd name="T2" fmla="*/ 2147483647 w 3912"/>
              <a:gd name="T3" fmla="*/ 2147483647 h 384"/>
              <a:gd name="T4" fmla="*/ 2147483647 w 3912"/>
              <a:gd name="T5" fmla="*/ 2147483647 h 384"/>
              <a:gd name="T6" fmla="*/ 2147483647 w 3912"/>
              <a:gd name="T7" fmla="*/ 2147483647 h 384"/>
              <a:gd name="T8" fmla="*/ 2147483647 w 3912"/>
              <a:gd name="T9" fmla="*/ 2147483647 h 384"/>
              <a:gd name="T10" fmla="*/ 2147483647 w 3912"/>
              <a:gd name="T11" fmla="*/ 2147483647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12" h="384">
                <a:moveTo>
                  <a:pt x="0" y="0"/>
                </a:moveTo>
                <a:lnTo>
                  <a:pt x="576" y="312"/>
                </a:lnTo>
                <a:lnTo>
                  <a:pt x="1128" y="384"/>
                </a:lnTo>
                <a:lnTo>
                  <a:pt x="1680" y="216"/>
                </a:lnTo>
                <a:lnTo>
                  <a:pt x="2796" y="228"/>
                </a:lnTo>
                <a:lnTo>
                  <a:pt x="3912" y="204"/>
                </a:lnTo>
              </a:path>
            </a:pathLst>
          </a:custGeom>
          <a:noFill/>
          <a:ln w="127000" cap="flat" cmpd="sng">
            <a:solidFill>
              <a:srgbClr val="0000FF"/>
            </a:solidFill>
            <a:prstDash val="solid"/>
            <a:round/>
            <a:headEnd/>
            <a:tailEnd/>
          </a:ln>
          <a:effectLst/>
          <a:extLst>
            <a:ext uri="{909E8E84-426E-40dd-AFC4-6F175D3DCCD1}">
              <a14:hiddenFill xmlns:a14="http://schemas.microsoft.com/office/drawing/2010/main" xmlns="">
                <a:solidFill>
                  <a:srgbClr val="00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100367" name="Line 14"/>
          <p:cNvSpPr>
            <a:spLocks noChangeShapeType="1"/>
          </p:cNvSpPr>
          <p:nvPr/>
        </p:nvSpPr>
        <p:spPr bwMode="auto">
          <a:xfrm>
            <a:off x="0" y="0"/>
            <a:ext cx="0" cy="457200"/>
          </a:xfrm>
          <a:prstGeom prst="line">
            <a:avLst/>
          </a:prstGeom>
          <a:noFill/>
          <a:ln w="0">
            <a:solidFill>
              <a:srgbClr val="FD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algn="ctr" rotWithShape="0">
                    <a:srgbClr val="989999"/>
                  </a:outerShdw>
                </a:effectLst>
              </a14:hiddenEffects>
            </a:ext>
          </a:extLst>
        </p:spPr>
        <p:txBody>
          <a:bodyPr wrap="none" anchor="ctr"/>
          <a:lstStyle/>
          <a:p>
            <a:pPr algn="l" eaLnBrk="1" hangingPunct="1">
              <a:lnSpc>
                <a:spcPct val="100000"/>
              </a:lnSpc>
            </a:pPr>
            <a:endParaRPr lang="en-GB" sz="2800" smtClean="0">
              <a:solidFill>
                <a:srgbClr val="FFFFFF"/>
              </a:solidFill>
              <a:latin typeface="Times New Roman" pitchFamily="18" charset="0"/>
              <a:cs typeface="+mn-cs"/>
            </a:endParaRPr>
          </a:p>
        </p:txBody>
      </p:sp>
      <p:sp>
        <p:nvSpPr>
          <p:cNvPr id="2" name="Slide Number Placeholder 1"/>
          <p:cNvSpPr>
            <a:spLocks noGrp="1"/>
          </p:cNvSpPr>
          <p:nvPr>
            <p:ph type="sldNum" sz="quarter" idx="11"/>
          </p:nvPr>
        </p:nvSpPr>
        <p:spPr/>
        <p:txBody>
          <a:bodyPr/>
          <a:lstStyle/>
          <a:p>
            <a:pPr>
              <a:defRPr/>
            </a:pPr>
            <a:r>
              <a:rPr lang="en-US" altLang="en-US" smtClean="0"/>
              <a:t>Page </a:t>
            </a:r>
            <a:fld id="{F3144245-6B0E-4087-BCE6-1C08B2AA7C8F}" type="slidenum">
              <a:rPr lang="en-US" altLang="en-US" smtClean="0"/>
              <a:pPr>
                <a:defRPr/>
              </a:pPr>
              <a:t>39</a:t>
            </a:fld>
            <a:endParaRPr lang="en-US" altLang="en-US"/>
          </a:p>
        </p:txBody>
      </p:sp>
    </p:spTree>
    <p:extLst>
      <p:ext uri="{BB962C8B-B14F-4D97-AF65-F5344CB8AC3E}">
        <p14:creationId xmlns:p14="http://schemas.microsoft.com/office/powerpoint/2010/main" val="36849268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Grp="1" noChangeAspect="1"/>
          </p:cNvGraphicFramePr>
          <p:nvPr>
            <p:ph type="chart" idx="1"/>
          </p:nvPr>
        </p:nvGraphicFramePr>
        <p:xfrm>
          <a:off x="1016000" y="1905000"/>
          <a:ext cx="6910212" cy="4114800"/>
        </p:xfrm>
        <a:graphic>
          <a:graphicData uri="http://schemas.openxmlformats.org/presentationml/2006/ole">
            <mc:AlternateContent xmlns:mc="http://schemas.openxmlformats.org/markup-compatibility/2006">
              <mc:Choice xmlns:v="urn:schemas-microsoft-com:vml" Requires="v">
                <p:oleObj spid="_x0000_s5130" name="Grafico" r:id="rId3" imgW="7772535" imgH="4114800" progId="MSGraph.Chart.8">
                  <p:embed followColorScheme="full"/>
                </p:oleObj>
              </mc:Choice>
              <mc:Fallback>
                <p:oleObj name="Grafico" r:id="rId3" imgW="7772535" imgH="4114800" progId="MSGraph.Chart.8">
                  <p:embed followColorScheme="full"/>
                  <p:pic>
                    <p:nvPicPr>
                      <p:cNvPr id="0" name=""/>
                      <p:cNvPicPr>
                        <a:picLocks noChangeAspect="1" noChangeArrowheads="1"/>
                      </p:cNvPicPr>
                      <p:nvPr/>
                    </p:nvPicPr>
                    <p:blipFill>
                      <a:blip r:embed="rId4"/>
                      <a:srcRect/>
                      <a:stretch>
                        <a:fillRect/>
                      </a:stretch>
                    </p:blipFill>
                    <p:spPr bwMode="auto">
                      <a:xfrm>
                        <a:off x="1016000" y="1905000"/>
                        <a:ext cx="6910212" cy="4114800"/>
                      </a:xfrm>
                      <a:prstGeom prst="rect">
                        <a:avLst/>
                      </a:prstGeom>
                    </p:spPr>
                  </p:pic>
                </p:oleObj>
              </mc:Fallback>
            </mc:AlternateContent>
          </a:graphicData>
        </a:graphic>
      </p:graphicFrame>
      <p:sp>
        <p:nvSpPr>
          <p:cNvPr id="19459" name="Rectangle 3"/>
          <p:cNvSpPr>
            <a:spLocks noGrp="1" noChangeArrowheads="1"/>
          </p:cNvSpPr>
          <p:nvPr>
            <p:ph type="title"/>
          </p:nvPr>
        </p:nvSpPr>
        <p:spPr/>
        <p:txBody>
          <a:bodyPr/>
          <a:lstStyle/>
          <a:p>
            <a:r>
              <a:rPr lang="en-US" altLang="it-IT"/>
              <a:t>Abitudine al fumo di sigaretta</a:t>
            </a:r>
          </a:p>
        </p:txBody>
      </p:sp>
      <p:sp>
        <p:nvSpPr>
          <p:cNvPr id="2" name="CasellaDiTesto 1"/>
          <p:cNvSpPr txBox="1"/>
          <p:nvPr/>
        </p:nvSpPr>
        <p:spPr>
          <a:xfrm>
            <a:off x="2350093" y="6238430"/>
            <a:ext cx="6152972" cy="376015"/>
          </a:xfrm>
          <a:prstGeom prst="rect">
            <a:avLst/>
          </a:prstGeom>
          <a:noFill/>
        </p:spPr>
        <p:txBody>
          <a:bodyPr wrap="square" rtlCol="0">
            <a:spAutoFit/>
          </a:bodyPr>
          <a:lstStyle/>
          <a:p>
            <a:r>
              <a:rPr lang="it-IT" dirty="0" smtClean="0"/>
              <a:t>Pistelli R et al. Tendenze Nuove 2006</a:t>
            </a:r>
            <a:endParaRPr lang="it-IT" dirty="0"/>
          </a:p>
        </p:txBody>
      </p:sp>
    </p:spTree>
    <p:extLst>
      <p:ext uri="{BB962C8B-B14F-4D97-AF65-F5344CB8AC3E}">
        <p14:creationId xmlns:p14="http://schemas.microsoft.com/office/powerpoint/2010/main" val="1763257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5"/>
          <p:cNvGraphicFramePr>
            <a:graphicFrameLocks noGrp="1" noChangeAspect="1"/>
          </p:cNvGraphicFramePr>
          <p:nvPr>
            <p:ph/>
            <p:extLst>
              <p:ext uri="{D42A27DB-BD31-4B8C-83A1-F6EECF244321}">
                <p14:modId xmlns:p14="http://schemas.microsoft.com/office/powerpoint/2010/main" val="1601862750"/>
              </p:ext>
            </p:extLst>
          </p:nvPr>
        </p:nvGraphicFramePr>
        <p:xfrm>
          <a:off x="755650" y="692150"/>
          <a:ext cx="7632700" cy="5545138"/>
        </p:xfrm>
        <a:graphic>
          <a:graphicData uri="http://schemas.openxmlformats.org/presentationml/2006/ole">
            <mc:AlternateContent xmlns:mc="http://schemas.openxmlformats.org/markup-compatibility/2006">
              <mc:Choice xmlns:v="urn:schemas-microsoft-com:vml" Requires="v">
                <p:oleObj spid="_x0000_s4106" name="Picture" r:id="rId3" imgW="4493260" imgH="3601720" progId="Word.Picture.8">
                  <p:embed/>
                </p:oleObj>
              </mc:Choice>
              <mc:Fallback>
                <p:oleObj name="Picture" r:id="rId3" imgW="4493260" imgH="360172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692150"/>
                        <a:ext cx="7632700" cy="55451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2" name="Rettangolo 1"/>
          <p:cNvSpPr/>
          <p:nvPr/>
        </p:nvSpPr>
        <p:spPr>
          <a:xfrm>
            <a:off x="3871245" y="5811140"/>
            <a:ext cx="982766" cy="31619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CasellaDiTesto 2"/>
          <p:cNvSpPr txBox="1"/>
          <p:nvPr/>
        </p:nvSpPr>
        <p:spPr>
          <a:xfrm>
            <a:off x="4033615" y="5811140"/>
            <a:ext cx="820396" cy="369332"/>
          </a:xfrm>
          <a:prstGeom prst="rect">
            <a:avLst/>
          </a:prstGeom>
          <a:noFill/>
        </p:spPr>
        <p:txBody>
          <a:bodyPr wrap="square" rtlCol="0">
            <a:spAutoFit/>
          </a:bodyPr>
          <a:lstStyle/>
          <a:p>
            <a:r>
              <a:rPr lang="it-IT" dirty="0" smtClean="0"/>
              <a:t>Date</a:t>
            </a:r>
            <a:endParaRPr lang="it-IT" dirty="0"/>
          </a:p>
        </p:txBody>
      </p:sp>
      <p:sp>
        <p:nvSpPr>
          <p:cNvPr id="4" name="CasellaDiTesto 3"/>
          <p:cNvSpPr txBox="1"/>
          <p:nvPr/>
        </p:nvSpPr>
        <p:spPr>
          <a:xfrm>
            <a:off x="401652" y="6298250"/>
            <a:ext cx="8221055" cy="600164"/>
          </a:xfrm>
          <a:prstGeom prst="rect">
            <a:avLst/>
          </a:prstGeom>
          <a:noFill/>
        </p:spPr>
        <p:txBody>
          <a:bodyPr wrap="square" rtlCol="0">
            <a:spAutoFit/>
          </a:bodyPr>
          <a:lstStyle/>
          <a:p>
            <a:r>
              <a:rPr lang="it-IT" sz="1100" dirty="0" err="1"/>
              <a:t>Lagorio</a:t>
            </a:r>
            <a:r>
              <a:rPr lang="it-IT" sz="1100" dirty="0"/>
              <a:t> S, </a:t>
            </a:r>
            <a:r>
              <a:rPr lang="it-IT" sz="1100" dirty="0" err="1"/>
              <a:t>Forastiere</a:t>
            </a:r>
            <a:r>
              <a:rPr lang="it-IT" sz="1100" dirty="0"/>
              <a:t> F, Pistelli R, </a:t>
            </a:r>
            <a:r>
              <a:rPr lang="it-IT" sz="1100" dirty="0" err="1"/>
              <a:t>Iavarone</a:t>
            </a:r>
            <a:r>
              <a:rPr lang="it-IT" sz="1100" dirty="0"/>
              <a:t> I, Fano V, Incalzi RA, Basso S, Benedetto RT, Della Corte AM, Fuso L, Maiolo C, </a:t>
            </a:r>
            <a:r>
              <a:rPr lang="it-IT" sz="1100" dirty="0" err="1"/>
              <a:t>Sammarro</a:t>
            </a:r>
            <a:r>
              <a:rPr lang="it-IT" sz="1100" dirty="0"/>
              <a:t> S, Serra M, </a:t>
            </a:r>
            <a:r>
              <a:rPr lang="it-IT" sz="1100" dirty="0" err="1"/>
              <a:t>Spadaro</a:t>
            </a:r>
            <a:r>
              <a:rPr lang="it-IT" sz="1100" dirty="0"/>
              <a:t> S, </a:t>
            </a:r>
            <a:r>
              <a:rPr lang="it-IT" sz="1100" dirty="0" err="1"/>
              <a:t>Tramaglino</a:t>
            </a:r>
            <a:r>
              <a:rPr lang="it-IT" sz="1100" dirty="0"/>
              <a:t> LM, Cattani G, Stacchini G, Marconi A, </a:t>
            </a:r>
            <a:r>
              <a:rPr lang="it-IT" sz="1100" dirty="0" err="1"/>
              <a:t>Ziemacki</a:t>
            </a:r>
            <a:r>
              <a:rPr lang="it-IT" sz="1100" dirty="0"/>
              <a:t> G, Ostro B. Air </a:t>
            </a:r>
            <a:r>
              <a:rPr lang="it-IT" sz="1100" dirty="0" err="1"/>
              <a:t>pollution</a:t>
            </a:r>
            <a:r>
              <a:rPr lang="it-IT" sz="1100" dirty="0"/>
              <a:t> and </a:t>
            </a:r>
            <a:r>
              <a:rPr lang="it-IT" sz="1100" dirty="0" err="1"/>
              <a:t>cardiac</a:t>
            </a:r>
            <a:r>
              <a:rPr lang="it-IT" sz="1100" dirty="0"/>
              <a:t> and </a:t>
            </a:r>
            <a:r>
              <a:rPr lang="it-IT" sz="1100" dirty="0" err="1"/>
              <a:t>respiratory</a:t>
            </a:r>
            <a:r>
              <a:rPr lang="it-IT" sz="1100" dirty="0"/>
              <a:t> </a:t>
            </a:r>
            <a:r>
              <a:rPr lang="it-IT" sz="1100" dirty="0" err="1"/>
              <a:t>function</a:t>
            </a:r>
            <a:r>
              <a:rPr lang="it-IT" sz="1100" dirty="0"/>
              <a:t> in a panel of </a:t>
            </a:r>
            <a:r>
              <a:rPr lang="it-IT" sz="1100" dirty="0" err="1"/>
              <a:t>patients</a:t>
            </a:r>
            <a:r>
              <a:rPr lang="it-IT" sz="1100" dirty="0"/>
              <a:t>. </a:t>
            </a:r>
            <a:r>
              <a:rPr lang="it-IT" sz="1100" dirty="0" err="1"/>
              <a:t>Ann</a:t>
            </a:r>
            <a:r>
              <a:rPr lang="it-IT" sz="1100" dirty="0"/>
              <a:t> </a:t>
            </a:r>
            <a:r>
              <a:rPr lang="it-IT" sz="1100" dirty="0" err="1"/>
              <a:t>Ist</a:t>
            </a:r>
            <a:r>
              <a:rPr lang="it-IT" sz="1100" dirty="0"/>
              <a:t> Super Sanità. 2003;39(3):395-404.</a:t>
            </a:r>
          </a:p>
        </p:txBody>
      </p:sp>
    </p:spTree>
    <p:extLst>
      <p:ext uri="{BB962C8B-B14F-4D97-AF65-F5344CB8AC3E}">
        <p14:creationId xmlns:p14="http://schemas.microsoft.com/office/powerpoint/2010/main" val="20771988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lgn="l">
              <a:spcBef>
                <a:spcPct val="20000"/>
              </a:spcBef>
              <a:buChar char="•"/>
              <a:tabLst>
                <a:tab pos="449263" algn="r"/>
                <a:tab pos="3060700" algn="ctr"/>
                <a:tab pos="6119813" algn="r"/>
              </a:tabLst>
              <a:defRPr kumimoji="1" sz="3200">
                <a:solidFill>
                  <a:schemeClr val="tx1"/>
                </a:solidFill>
                <a:latin typeface="Times New Roman" pitchFamily="18" charset="0"/>
              </a:defRPr>
            </a:lvl1pPr>
            <a:lvl2pPr marL="742950" indent="-285750" algn="l">
              <a:spcBef>
                <a:spcPct val="20000"/>
              </a:spcBef>
              <a:buChar char="–"/>
              <a:tabLst>
                <a:tab pos="449263" algn="r"/>
                <a:tab pos="3060700" algn="ctr"/>
                <a:tab pos="6119813" algn="r"/>
              </a:tabLst>
              <a:defRPr kumimoji="1" sz="2800">
                <a:solidFill>
                  <a:schemeClr val="tx1"/>
                </a:solidFill>
                <a:latin typeface="Times New Roman" pitchFamily="18" charset="0"/>
              </a:defRPr>
            </a:lvl2pPr>
            <a:lvl3pPr marL="1143000" indent="-228600" algn="l">
              <a:spcBef>
                <a:spcPct val="20000"/>
              </a:spcBef>
              <a:buChar char="•"/>
              <a:tabLst>
                <a:tab pos="449263" algn="r"/>
                <a:tab pos="3060700" algn="ctr"/>
                <a:tab pos="6119813" algn="r"/>
              </a:tabLst>
              <a:defRPr kumimoji="1" sz="2400">
                <a:solidFill>
                  <a:schemeClr val="tx1"/>
                </a:solidFill>
                <a:latin typeface="Times New Roman" pitchFamily="18" charset="0"/>
              </a:defRPr>
            </a:lvl3pPr>
            <a:lvl4pPr marL="1600200" indent="-228600" algn="l">
              <a:spcBef>
                <a:spcPct val="20000"/>
              </a:spcBef>
              <a:buChar char="–"/>
              <a:tabLst>
                <a:tab pos="449263" algn="r"/>
                <a:tab pos="3060700" algn="ctr"/>
                <a:tab pos="6119813" algn="r"/>
              </a:tabLst>
              <a:defRPr kumimoji="1" sz="2000">
                <a:solidFill>
                  <a:schemeClr val="tx1"/>
                </a:solidFill>
                <a:latin typeface="Times New Roman" pitchFamily="18" charset="0"/>
              </a:defRPr>
            </a:lvl4pPr>
            <a:lvl5pPr marL="2057400" indent="-228600" algn="l">
              <a:spcBef>
                <a:spcPct val="20000"/>
              </a:spcBef>
              <a:buChar char="»"/>
              <a:tabLst>
                <a:tab pos="449263" algn="r"/>
                <a:tab pos="3060700" algn="ctr"/>
                <a:tab pos="6119813" algn="r"/>
              </a:tabLst>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449263" algn="r"/>
                <a:tab pos="3060700" algn="ctr"/>
                <a:tab pos="6119813" algn="r"/>
              </a:tabLst>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449263" algn="r"/>
                <a:tab pos="3060700" algn="ctr"/>
                <a:tab pos="6119813" algn="r"/>
              </a:tabLst>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449263" algn="r"/>
                <a:tab pos="3060700" algn="ctr"/>
                <a:tab pos="6119813" algn="r"/>
              </a:tabLst>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449263" algn="r"/>
                <a:tab pos="3060700" algn="ctr"/>
                <a:tab pos="6119813" algn="r"/>
              </a:tabLst>
              <a:defRPr kumimoji="1" sz="2000">
                <a:solidFill>
                  <a:schemeClr val="tx1"/>
                </a:solidFill>
                <a:latin typeface="Times New Roman" pitchFamily="18" charset="0"/>
              </a:defRPr>
            </a:lvl9pPr>
          </a:lstStyle>
          <a:p>
            <a:pPr>
              <a:spcBef>
                <a:spcPct val="0"/>
              </a:spcBef>
              <a:buFontTx/>
              <a:buNone/>
            </a:pPr>
            <a:endParaRPr kumimoji="0" lang="it-IT" altLang="it-IT" sz="2400"/>
          </a:p>
        </p:txBody>
      </p:sp>
      <p:sp>
        <p:nvSpPr>
          <p:cNvPr id="3379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lgn="l">
              <a:spcBef>
                <a:spcPct val="20000"/>
              </a:spcBef>
              <a:buChar char="•"/>
              <a:tabLst>
                <a:tab pos="449263" algn="r"/>
                <a:tab pos="3060700" algn="ctr"/>
                <a:tab pos="6119813" algn="r"/>
              </a:tabLst>
              <a:defRPr kumimoji="1" sz="3200">
                <a:solidFill>
                  <a:schemeClr val="tx1"/>
                </a:solidFill>
                <a:latin typeface="Times New Roman" pitchFamily="18" charset="0"/>
              </a:defRPr>
            </a:lvl1pPr>
            <a:lvl2pPr marL="742950" indent="-285750" algn="l">
              <a:spcBef>
                <a:spcPct val="20000"/>
              </a:spcBef>
              <a:buChar char="–"/>
              <a:tabLst>
                <a:tab pos="449263" algn="r"/>
                <a:tab pos="3060700" algn="ctr"/>
                <a:tab pos="6119813" algn="r"/>
              </a:tabLst>
              <a:defRPr kumimoji="1" sz="2800">
                <a:solidFill>
                  <a:schemeClr val="tx1"/>
                </a:solidFill>
                <a:latin typeface="Times New Roman" pitchFamily="18" charset="0"/>
              </a:defRPr>
            </a:lvl2pPr>
            <a:lvl3pPr marL="1143000" indent="-228600" algn="l">
              <a:spcBef>
                <a:spcPct val="20000"/>
              </a:spcBef>
              <a:buChar char="•"/>
              <a:tabLst>
                <a:tab pos="449263" algn="r"/>
                <a:tab pos="3060700" algn="ctr"/>
                <a:tab pos="6119813" algn="r"/>
              </a:tabLst>
              <a:defRPr kumimoji="1" sz="2400">
                <a:solidFill>
                  <a:schemeClr val="tx1"/>
                </a:solidFill>
                <a:latin typeface="Times New Roman" pitchFamily="18" charset="0"/>
              </a:defRPr>
            </a:lvl3pPr>
            <a:lvl4pPr marL="1600200" indent="-228600" algn="l">
              <a:spcBef>
                <a:spcPct val="20000"/>
              </a:spcBef>
              <a:buChar char="–"/>
              <a:tabLst>
                <a:tab pos="449263" algn="r"/>
                <a:tab pos="3060700" algn="ctr"/>
                <a:tab pos="6119813" algn="r"/>
              </a:tabLst>
              <a:defRPr kumimoji="1" sz="2000">
                <a:solidFill>
                  <a:schemeClr val="tx1"/>
                </a:solidFill>
                <a:latin typeface="Times New Roman" pitchFamily="18" charset="0"/>
              </a:defRPr>
            </a:lvl4pPr>
            <a:lvl5pPr marL="2057400" indent="-228600" algn="l">
              <a:spcBef>
                <a:spcPct val="20000"/>
              </a:spcBef>
              <a:buChar char="»"/>
              <a:tabLst>
                <a:tab pos="449263" algn="r"/>
                <a:tab pos="3060700" algn="ctr"/>
                <a:tab pos="6119813" algn="r"/>
              </a:tabLst>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449263" algn="r"/>
                <a:tab pos="3060700" algn="ctr"/>
                <a:tab pos="6119813" algn="r"/>
              </a:tabLst>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449263" algn="r"/>
                <a:tab pos="3060700" algn="ctr"/>
                <a:tab pos="6119813" algn="r"/>
              </a:tabLst>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449263" algn="r"/>
                <a:tab pos="3060700" algn="ctr"/>
                <a:tab pos="6119813" algn="r"/>
              </a:tabLst>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449263" algn="r"/>
                <a:tab pos="3060700" algn="ctr"/>
                <a:tab pos="6119813" algn="r"/>
              </a:tabLst>
              <a:defRPr kumimoji="1" sz="2000">
                <a:solidFill>
                  <a:schemeClr val="tx1"/>
                </a:solidFill>
                <a:latin typeface="Times New Roman" pitchFamily="18" charset="0"/>
              </a:defRPr>
            </a:lvl9pPr>
          </a:lstStyle>
          <a:p>
            <a:pPr>
              <a:spcBef>
                <a:spcPct val="0"/>
              </a:spcBef>
              <a:buFontTx/>
              <a:buNone/>
            </a:pPr>
            <a:endParaRPr kumimoji="0" lang="it-IT" altLang="it-IT" sz="2400"/>
          </a:p>
        </p:txBody>
      </p:sp>
      <p:pic>
        <p:nvPicPr>
          <p:cNvPr id="33797" name="Picture 7" descr="D77C60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60350"/>
            <a:ext cx="7058025" cy="659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56972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La frequenza dei non fumatori fra i soggetti affetti da Patologia Ostruttiva Cronica delle vie aeree è più elevata di quanto comunemente atteso.</a:t>
            </a:r>
          </a:p>
          <a:p>
            <a:r>
              <a:rPr lang="it-IT" dirty="0" smtClean="0"/>
              <a:t>L’esposizione ad inquinamento causato dalla combustione di biomasse è sicuramente il più importante fattore di rischio per </a:t>
            </a:r>
            <a:r>
              <a:rPr lang="it-IT" dirty="0"/>
              <a:t>Patologia Ostruttiva Cronica delle vie aeree </a:t>
            </a:r>
            <a:r>
              <a:rPr lang="it-IT" dirty="0" smtClean="0"/>
              <a:t>a livello globale.</a:t>
            </a:r>
          </a:p>
          <a:p>
            <a:r>
              <a:rPr lang="it-IT" dirty="0" smtClean="0"/>
              <a:t>L’esposizione all’inquinamento atmosferico nelle aree urbane è un fattore di rischio non definitivamente accertato come causa di Patologia Ostruttiva Cronica delle vie aeree, ma è certamente un determinante delle riacutizzazioni che caratterizzano la BPCO e l’Asma.</a:t>
            </a:r>
          </a:p>
        </p:txBody>
      </p:sp>
    </p:spTree>
    <p:extLst>
      <p:ext uri="{BB962C8B-B14F-4D97-AF65-F5344CB8AC3E}">
        <p14:creationId xmlns:p14="http://schemas.microsoft.com/office/powerpoint/2010/main" val="43629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Due </a:t>
            </a:r>
            <a:r>
              <a:rPr lang="en-US" dirty="0" err="1" smtClean="0"/>
              <a:t>domande</a:t>
            </a:r>
            <a:endParaRPr lang="en-US" dirty="0"/>
          </a:p>
        </p:txBody>
      </p:sp>
      <p:sp>
        <p:nvSpPr>
          <p:cNvPr id="3" name="Segnaposto contenuto 2"/>
          <p:cNvSpPr>
            <a:spLocks noGrp="1"/>
          </p:cNvSpPr>
          <p:nvPr>
            <p:ph idx="1"/>
          </p:nvPr>
        </p:nvSpPr>
        <p:spPr/>
        <p:txBody>
          <a:bodyPr>
            <a:normAutofit fontScale="92500" lnSpcReduction="10000"/>
          </a:bodyPr>
          <a:lstStyle/>
          <a:p>
            <a:r>
              <a:rPr lang="it-IT" dirty="0"/>
              <a:t>Una domanda: La BPCO determinata da esposizione a fumo di tabacco (unico soggetto studiato nei più importanti RCT) e le diverse condizioni di Patologia Ostruttiva Cronica delle vie aeree dovute ad altri e numerosi determinanti sono una </a:t>
            </a:r>
            <a:r>
              <a:rPr lang="it-IT" dirty="0" smtClean="0"/>
              <a:t>medesima malattia? </a:t>
            </a:r>
          </a:p>
          <a:p>
            <a:r>
              <a:rPr lang="it-IT" dirty="0" smtClean="0"/>
              <a:t>Pensiamo che sia possibile applicare  a queste condizioni di Patologia Cronica Ostruttiva le stesse terapie valutate nei RCT sulla BPCO da fumo di tabacco?</a:t>
            </a:r>
            <a:endParaRPr lang="it-IT" dirty="0"/>
          </a:p>
          <a:p>
            <a:endParaRPr lang="it-IT" dirty="0"/>
          </a:p>
          <a:p>
            <a:endParaRPr lang="en-US" dirty="0"/>
          </a:p>
        </p:txBody>
      </p:sp>
    </p:spTree>
    <p:extLst>
      <p:ext uri="{BB962C8B-B14F-4D97-AF65-F5344CB8AC3E}">
        <p14:creationId xmlns:p14="http://schemas.microsoft.com/office/powerpoint/2010/main" val="124492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8675688"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8642350" cy="331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16563"/>
            <a:ext cx="4984750"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Rettangolo 4"/>
          <p:cNvSpPr>
            <a:spLocks noChangeArrowheads="1"/>
          </p:cNvSpPr>
          <p:nvPr/>
        </p:nvSpPr>
        <p:spPr bwMode="auto">
          <a:xfrm>
            <a:off x="250825" y="3683236"/>
            <a:ext cx="8569325" cy="1185923"/>
          </a:xfrm>
          <a:prstGeom prst="rect">
            <a:avLst/>
          </a:prstGeom>
          <a:solidFill>
            <a:srgbClr val="FF0000">
              <a:alpha val="23137"/>
            </a:srgbClr>
          </a:solidFill>
          <a:ln w="9525">
            <a:solidFill>
              <a:schemeClr val="tx1"/>
            </a:solidFill>
            <a:round/>
            <a:headEnd/>
            <a:tailEnd/>
          </a:ln>
        </p:spPr>
        <p:txBody>
          <a:bodyPr/>
          <a:lstStyle/>
          <a:p>
            <a:endParaRPr lang="it-IT"/>
          </a:p>
        </p:txBody>
      </p:sp>
    </p:spTree>
    <p:extLst>
      <p:ext uri="{BB962C8B-B14F-4D97-AF65-F5344CB8AC3E}">
        <p14:creationId xmlns:p14="http://schemas.microsoft.com/office/powerpoint/2010/main" val="852933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62024" y="59139"/>
            <a:ext cx="4656330" cy="6798679"/>
          </a:xfrm>
          <a:prstGeom prst="rect">
            <a:avLst/>
          </a:prstGeom>
        </p:spPr>
      </p:pic>
      <p:sp>
        <p:nvSpPr>
          <p:cNvPr id="3" name="Freccia a destra 2"/>
          <p:cNvSpPr/>
          <p:nvPr/>
        </p:nvSpPr>
        <p:spPr>
          <a:xfrm>
            <a:off x="1768979" y="846034"/>
            <a:ext cx="623843" cy="12818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Freccia a destra 3"/>
          <p:cNvSpPr/>
          <p:nvPr/>
        </p:nvSpPr>
        <p:spPr>
          <a:xfrm>
            <a:off x="1768979" y="5144569"/>
            <a:ext cx="623843" cy="1140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508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251520" y="-27384"/>
            <a:ext cx="8640960" cy="1143000"/>
          </a:xfrm>
        </p:spPr>
        <p:txBody>
          <a:bodyPr/>
          <a:lstStyle/>
          <a:p>
            <a:pPr eaLnBrk="1" hangingPunct="1">
              <a:defRPr/>
            </a:pPr>
            <a:r>
              <a:rPr lang="fr-FR" sz="4000" dirty="0" smtClean="0">
                <a:solidFill>
                  <a:srgbClr val="FFC819"/>
                </a:solidFill>
                <a:latin typeface="Arial" pitchFamily="34" charset="0"/>
              </a:rPr>
              <a:t>Indoor air pollution </a:t>
            </a:r>
            <a:r>
              <a:rPr lang="fr-FR" sz="4000" dirty="0" err="1" smtClean="0">
                <a:solidFill>
                  <a:srgbClr val="FFC819"/>
                </a:solidFill>
                <a:latin typeface="Arial" pitchFamily="34" charset="0"/>
              </a:rPr>
              <a:t>evolution</a:t>
            </a:r>
            <a:r>
              <a:rPr lang="fr-FR" sz="4000" dirty="0" smtClean="0">
                <a:solidFill>
                  <a:srgbClr val="FFC819"/>
                </a:solidFill>
                <a:latin typeface="Arial" pitchFamily="34" charset="0"/>
              </a:rPr>
              <a:t> </a:t>
            </a:r>
            <a:endParaRPr lang="en-GB" sz="4000" dirty="0" smtClean="0">
              <a:solidFill>
                <a:srgbClr val="FFC819"/>
              </a:solidFill>
            </a:endParaRPr>
          </a:p>
        </p:txBody>
      </p:sp>
      <p:pic>
        <p:nvPicPr>
          <p:cNvPr id="73733" name="Picture 4" descr="sources_polluants"/>
          <p:cNvPicPr>
            <a:picLocks noGrp="1" noChangeAspect="1" noChangeArrowheads="1"/>
          </p:cNvPicPr>
          <p:nvPr>
            <p:ph type="clipArt" sz="half" idx="2"/>
          </p:nvPr>
        </p:nvPicPr>
        <p:blipFill>
          <a:blip r:embed="rId3"/>
          <a:srcRect b="7870"/>
          <a:stretch>
            <a:fillRect/>
          </a:stretch>
        </p:blipFill>
        <p:spPr>
          <a:xfrm>
            <a:off x="3492500" y="1416149"/>
            <a:ext cx="5651500" cy="4738687"/>
          </a:xfrm>
        </p:spPr>
      </p:pic>
      <p:sp>
        <p:nvSpPr>
          <p:cNvPr id="293894" name="Rectangle 6"/>
          <p:cNvSpPr>
            <a:spLocks noGrp="1" noChangeArrowheads="1"/>
          </p:cNvSpPr>
          <p:nvPr>
            <p:ph type="body" sz="half" idx="1"/>
          </p:nvPr>
        </p:nvSpPr>
        <p:spPr>
          <a:xfrm>
            <a:off x="179512" y="1052587"/>
            <a:ext cx="3203575" cy="5328741"/>
          </a:xfrm>
          <a:solidFill>
            <a:schemeClr val="tx1"/>
          </a:solidFill>
        </p:spPr>
        <p:txBody>
          <a:bodyPr>
            <a:normAutofit/>
          </a:bodyPr>
          <a:lstStyle/>
          <a:p>
            <a:pPr marL="0" indent="0">
              <a:buNone/>
              <a:defRPr/>
            </a:pPr>
            <a:r>
              <a:rPr lang="fr-FR" sz="1800" dirty="0" err="1" smtClean="0">
                <a:solidFill>
                  <a:schemeClr val="bg1"/>
                </a:solidFill>
                <a:latin typeface="Arial" panose="020B0604020202020204" pitchFamily="34" charset="0"/>
                <a:cs typeface="Arial" panose="020B0604020202020204" pitchFamily="34" charset="0"/>
              </a:rPr>
              <a:t>Individuals</a:t>
            </a:r>
            <a:r>
              <a:rPr lang="fr-FR" sz="1800" dirty="0" smtClean="0">
                <a:solidFill>
                  <a:schemeClr val="bg1"/>
                </a:solidFill>
                <a:latin typeface="Arial" panose="020B0604020202020204" pitchFamily="34" charset="0"/>
                <a:cs typeface="Arial" panose="020B0604020202020204" pitchFamily="34" charset="0"/>
              </a:rPr>
              <a:t> </a:t>
            </a:r>
            <a:r>
              <a:rPr lang="fr-FR" sz="1800" dirty="0" err="1" smtClean="0">
                <a:solidFill>
                  <a:schemeClr val="bg1"/>
                </a:solidFill>
                <a:latin typeface="Arial" panose="020B0604020202020204" pitchFamily="34" charset="0"/>
                <a:cs typeface="Arial" panose="020B0604020202020204" pitchFamily="34" charset="0"/>
              </a:rPr>
              <a:t>spend</a:t>
            </a:r>
            <a:r>
              <a:rPr lang="fr-FR" sz="1800" dirty="0" smtClean="0">
                <a:solidFill>
                  <a:schemeClr val="bg1"/>
                </a:solidFill>
                <a:latin typeface="Arial" panose="020B0604020202020204" pitchFamily="34" charset="0"/>
                <a:cs typeface="Arial" panose="020B0604020202020204" pitchFamily="34" charset="0"/>
              </a:rPr>
              <a:t> up to 90% of </a:t>
            </a:r>
            <a:r>
              <a:rPr lang="fr-FR" sz="1800" dirty="0" err="1" smtClean="0">
                <a:solidFill>
                  <a:schemeClr val="bg1"/>
                </a:solidFill>
                <a:latin typeface="Arial" panose="020B0604020202020204" pitchFamily="34" charset="0"/>
                <a:cs typeface="Arial" panose="020B0604020202020204" pitchFamily="34" charset="0"/>
              </a:rPr>
              <a:t>their</a:t>
            </a:r>
            <a:r>
              <a:rPr lang="fr-FR" sz="1800" dirty="0" smtClean="0">
                <a:solidFill>
                  <a:schemeClr val="bg1"/>
                </a:solidFill>
                <a:latin typeface="Arial" panose="020B0604020202020204" pitchFamily="34" charset="0"/>
                <a:cs typeface="Arial" panose="020B0604020202020204" pitchFamily="34" charset="0"/>
              </a:rPr>
              <a:t> time </a:t>
            </a:r>
            <a:r>
              <a:rPr lang="fr-FR" sz="1800" dirty="0" err="1" smtClean="0">
                <a:solidFill>
                  <a:schemeClr val="bg1"/>
                </a:solidFill>
                <a:latin typeface="Arial" panose="020B0604020202020204" pitchFamily="34" charset="0"/>
                <a:cs typeface="Arial" panose="020B0604020202020204" pitchFamily="34" charset="0"/>
              </a:rPr>
              <a:t>indoors</a:t>
            </a:r>
            <a:r>
              <a:rPr lang="fr-FR" sz="1800" dirty="0" smtClean="0">
                <a:solidFill>
                  <a:schemeClr val="bg1"/>
                </a:solidFill>
                <a:latin typeface="Arial" panose="020B0604020202020204" pitchFamily="34" charset="0"/>
                <a:cs typeface="Arial" panose="020B0604020202020204" pitchFamily="34" charset="0"/>
              </a:rPr>
              <a:t> </a:t>
            </a:r>
          </a:p>
          <a:p>
            <a:pPr indent="14288">
              <a:buFont typeface="Wingdings" panose="05000000000000000000" pitchFamily="2" charset="2"/>
              <a:buChar char="Ø"/>
              <a:defRPr/>
            </a:pPr>
            <a:r>
              <a:rPr lang="fr-FR" sz="1800" dirty="0" smtClean="0">
                <a:solidFill>
                  <a:schemeClr val="bg1"/>
                </a:solidFill>
                <a:latin typeface="Arial" panose="020B0604020202020204" pitchFamily="34" charset="0"/>
                <a:cs typeface="Arial" panose="020B0604020202020204" pitchFamily="34" charset="0"/>
              </a:rPr>
              <a:t> House</a:t>
            </a:r>
          </a:p>
          <a:p>
            <a:pPr indent="14288">
              <a:buFont typeface="Wingdings" panose="05000000000000000000" pitchFamily="2" charset="2"/>
              <a:buChar char="Ø"/>
              <a:defRPr/>
            </a:pPr>
            <a:r>
              <a:rPr lang="fr-FR" sz="1800" dirty="0" smtClean="0">
                <a:solidFill>
                  <a:schemeClr val="bg1"/>
                </a:solidFill>
                <a:latin typeface="Arial" panose="020B0604020202020204" pitchFamily="34" charset="0"/>
                <a:cs typeface="Arial" panose="020B0604020202020204" pitchFamily="34" charset="0"/>
              </a:rPr>
              <a:t> Office/</a:t>
            </a:r>
            <a:r>
              <a:rPr lang="fr-FR" sz="1800" dirty="0" err="1" smtClean="0">
                <a:solidFill>
                  <a:schemeClr val="bg1"/>
                </a:solidFill>
                <a:latin typeface="Arial" panose="020B0604020202020204" pitchFamily="34" charset="0"/>
                <a:cs typeface="Arial" panose="020B0604020202020204" pitchFamily="34" charset="0"/>
              </a:rPr>
              <a:t>School</a:t>
            </a:r>
            <a:endParaRPr lang="fr-FR" sz="1800" dirty="0" smtClean="0">
              <a:solidFill>
                <a:schemeClr val="bg1"/>
              </a:solidFill>
              <a:latin typeface="Arial" panose="020B0604020202020204" pitchFamily="34" charset="0"/>
              <a:cs typeface="Arial" panose="020B0604020202020204" pitchFamily="34" charset="0"/>
            </a:endParaRPr>
          </a:p>
          <a:p>
            <a:pPr indent="14288">
              <a:buFont typeface="Wingdings" panose="05000000000000000000" pitchFamily="2" charset="2"/>
              <a:buChar char="Ø"/>
              <a:defRPr/>
            </a:pPr>
            <a:r>
              <a:rPr lang="fr-FR" sz="1800" dirty="0" smtClean="0">
                <a:solidFill>
                  <a:schemeClr val="bg1"/>
                </a:solidFill>
                <a:latin typeface="Arial" panose="020B0604020202020204" pitchFamily="34" charset="0"/>
                <a:cs typeface="Arial" panose="020B0604020202020204" pitchFamily="34" charset="0"/>
              </a:rPr>
              <a:t> Transports</a:t>
            </a:r>
          </a:p>
          <a:p>
            <a:pPr marL="0" indent="0">
              <a:buNone/>
            </a:pPr>
            <a:r>
              <a:rPr lang="fr-FR" sz="1800" dirty="0" err="1" smtClean="0">
                <a:solidFill>
                  <a:schemeClr val="bg1"/>
                </a:solidFill>
                <a:latin typeface="Arial" panose="020B0604020202020204" pitchFamily="34" charset="0"/>
                <a:cs typeface="Arial" panose="020B0604020202020204" pitchFamily="34" charset="0"/>
              </a:rPr>
              <a:t>Where</a:t>
            </a:r>
            <a:r>
              <a:rPr lang="fr-FR" sz="1800" dirty="0" smtClean="0">
                <a:solidFill>
                  <a:schemeClr val="bg1"/>
                </a:solidFill>
                <a:latin typeface="Arial" panose="020B0604020202020204" pitchFamily="34" charset="0"/>
                <a:cs typeface="Arial" panose="020B0604020202020204" pitchFamily="34" charset="0"/>
              </a:rPr>
              <a:t>:</a:t>
            </a:r>
          </a:p>
          <a:p>
            <a:pPr lvl="1"/>
            <a:r>
              <a:rPr lang="fr-FR" sz="1400" dirty="0" smtClean="0">
                <a:solidFill>
                  <a:schemeClr val="bg1"/>
                </a:solidFill>
                <a:latin typeface="Arial" panose="020B0604020202020204" pitchFamily="34" charset="0"/>
                <a:cs typeface="Arial" panose="020B0604020202020204" pitchFamily="34" charset="0"/>
              </a:rPr>
              <a:t>More </a:t>
            </a:r>
            <a:r>
              <a:rPr lang="fr-FR" sz="1400" dirty="0" err="1" smtClean="0">
                <a:solidFill>
                  <a:schemeClr val="bg1"/>
                </a:solidFill>
                <a:latin typeface="Arial" panose="020B0604020202020204" pitchFamily="34" charset="0"/>
                <a:cs typeface="Arial" panose="020B0604020202020204" pitchFamily="34" charset="0"/>
              </a:rPr>
              <a:t>pollutants</a:t>
            </a:r>
            <a:endParaRPr lang="fr-FR" sz="1400" dirty="0" smtClean="0">
              <a:solidFill>
                <a:schemeClr val="bg1"/>
              </a:solidFill>
              <a:latin typeface="Arial" panose="020B0604020202020204" pitchFamily="34" charset="0"/>
              <a:cs typeface="Arial" panose="020B0604020202020204" pitchFamily="34" charset="0"/>
            </a:endParaRPr>
          </a:p>
          <a:p>
            <a:pPr lvl="1"/>
            <a:r>
              <a:rPr lang="fr-FR" sz="1400" dirty="0" smtClean="0">
                <a:solidFill>
                  <a:schemeClr val="bg1"/>
                </a:solidFill>
                <a:latin typeface="Arial" panose="020B0604020202020204" pitchFamily="34" charset="0"/>
                <a:cs typeface="Arial" panose="020B0604020202020204" pitchFamily="34" charset="0"/>
              </a:rPr>
              <a:t>Concentrations (</a:t>
            </a:r>
            <a:r>
              <a:rPr lang="fr-FR" sz="1400" dirty="0" err="1" smtClean="0">
                <a:solidFill>
                  <a:schemeClr val="bg1"/>
                </a:solidFill>
                <a:latin typeface="Arial" panose="020B0604020202020204" pitchFamily="34" charset="0"/>
                <a:cs typeface="Arial" panose="020B0604020202020204" pitchFamily="34" charset="0"/>
              </a:rPr>
              <a:t>higher</a:t>
            </a:r>
            <a:r>
              <a:rPr lang="fr-FR" sz="1400" dirty="0" smtClean="0">
                <a:solidFill>
                  <a:schemeClr val="bg1"/>
                </a:solidFill>
                <a:latin typeface="Arial" panose="020B0604020202020204" pitchFamily="34" charset="0"/>
                <a:cs typeface="Arial" panose="020B0604020202020204" pitchFamily="34" charset="0"/>
              </a:rPr>
              <a:t> </a:t>
            </a:r>
            <a:r>
              <a:rPr lang="fr-FR" sz="1400" dirty="0" err="1" smtClean="0">
                <a:solidFill>
                  <a:schemeClr val="bg1"/>
                </a:solidFill>
                <a:latin typeface="Arial" panose="020B0604020202020204" pitchFamily="34" charset="0"/>
                <a:cs typeface="Arial" panose="020B0604020202020204" pitchFamily="34" charset="0"/>
              </a:rPr>
              <a:t>than</a:t>
            </a:r>
            <a:r>
              <a:rPr lang="fr-FR" sz="1400" dirty="0" smtClean="0">
                <a:solidFill>
                  <a:schemeClr val="bg1"/>
                </a:solidFill>
                <a:latin typeface="Arial" panose="020B0604020202020204" pitchFamily="34" charset="0"/>
                <a:cs typeface="Arial" panose="020B0604020202020204" pitchFamily="34" charset="0"/>
              </a:rPr>
              <a:t> </a:t>
            </a:r>
            <a:r>
              <a:rPr lang="fr-FR" sz="1400" dirty="0" err="1" smtClean="0">
                <a:solidFill>
                  <a:schemeClr val="bg1"/>
                </a:solidFill>
                <a:latin typeface="Arial" panose="020B0604020202020204" pitchFamily="34" charset="0"/>
                <a:cs typeface="Arial" panose="020B0604020202020204" pitchFamily="34" charset="0"/>
              </a:rPr>
              <a:t>outdoors</a:t>
            </a:r>
            <a:r>
              <a:rPr lang="fr-FR" sz="1400" dirty="0" smtClean="0">
                <a:solidFill>
                  <a:schemeClr val="bg1"/>
                </a:solidFill>
                <a:latin typeface="Arial" panose="020B0604020202020204" pitchFamily="34" charset="0"/>
                <a:cs typeface="Arial" panose="020B0604020202020204" pitchFamily="34" charset="0"/>
              </a:rPr>
              <a:t>)</a:t>
            </a:r>
          </a:p>
          <a:p>
            <a:pPr lvl="1"/>
            <a:r>
              <a:rPr lang="fr-FR" sz="1400" dirty="0" err="1" smtClean="0">
                <a:solidFill>
                  <a:schemeClr val="bg1"/>
                </a:solidFill>
                <a:latin typeface="Arial" panose="020B0604020202020204" pitchFamily="34" charset="0"/>
                <a:cs typeface="Arial" panose="020B0604020202020204" pitchFamily="34" charset="0"/>
              </a:rPr>
              <a:t>Environment</a:t>
            </a:r>
            <a:r>
              <a:rPr lang="fr-FR" sz="1400" dirty="0" smtClean="0">
                <a:solidFill>
                  <a:schemeClr val="bg1"/>
                </a:solidFill>
                <a:latin typeface="Arial" panose="020B0604020202020204" pitchFamily="34" charset="0"/>
                <a:cs typeface="Arial" panose="020B0604020202020204" pitchFamily="34" charset="0"/>
              </a:rPr>
              <a:t> </a:t>
            </a:r>
            <a:r>
              <a:rPr lang="fr-FR" sz="1400" dirty="0" err="1" smtClean="0">
                <a:solidFill>
                  <a:schemeClr val="bg1"/>
                </a:solidFill>
                <a:latin typeface="Arial" panose="020B0604020202020204" pitchFamily="34" charset="0"/>
                <a:cs typeface="Arial" panose="020B0604020202020204" pitchFamily="34" charset="0"/>
              </a:rPr>
              <a:t>is</a:t>
            </a:r>
            <a:r>
              <a:rPr lang="fr-FR" sz="1400" dirty="0" smtClean="0">
                <a:solidFill>
                  <a:schemeClr val="bg1"/>
                </a:solidFill>
                <a:latin typeface="Arial" panose="020B0604020202020204" pitchFamily="34" charset="0"/>
                <a:cs typeface="Arial" panose="020B0604020202020204" pitchFamily="34" charset="0"/>
              </a:rPr>
              <a:t> </a:t>
            </a:r>
            <a:r>
              <a:rPr lang="fr-FR" sz="1400" dirty="0" err="1" smtClean="0">
                <a:solidFill>
                  <a:schemeClr val="bg1"/>
                </a:solidFill>
                <a:latin typeface="Arial" panose="020B0604020202020204" pitchFamily="34" charset="0"/>
                <a:cs typeface="Arial" panose="020B0604020202020204" pitchFamily="34" charset="0"/>
              </a:rPr>
              <a:t>confined</a:t>
            </a:r>
            <a:endParaRPr lang="fr-FR" sz="1400" dirty="0">
              <a:solidFill>
                <a:schemeClr val="bg1"/>
              </a:solidFill>
              <a:latin typeface="Arial" panose="020B0604020202020204" pitchFamily="34" charset="0"/>
              <a:cs typeface="Arial" panose="020B0604020202020204" pitchFamily="34" charset="0"/>
            </a:endParaRPr>
          </a:p>
          <a:p>
            <a:pPr marL="0" indent="0">
              <a:buClr>
                <a:schemeClr val="hlink"/>
              </a:buClr>
              <a:buSzPct val="70000"/>
              <a:buNone/>
              <a:defRPr/>
            </a:pPr>
            <a:endParaRPr lang="fr-FR" sz="1800" dirty="0" smtClean="0">
              <a:solidFill>
                <a:srgbClr val="FF6600"/>
              </a:solidFill>
              <a:latin typeface="Arial" panose="020B0604020202020204" pitchFamily="34" charset="0"/>
              <a:cs typeface="Arial" panose="020B0604020202020204" pitchFamily="34" charset="0"/>
            </a:endParaRPr>
          </a:p>
          <a:p>
            <a:pPr>
              <a:buClr>
                <a:schemeClr val="hlink"/>
              </a:buClr>
              <a:buSzPct val="70000"/>
              <a:buFont typeface="Wingdings"/>
              <a:buChar char="à"/>
              <a:defRPr/>
            </a:pPr>
            <a:r>
              <a:rPr lang="fr-FR" sz="1800"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Increased</a:t>
            </a:r>
            <a:r>
              <a:rPr lang="fr-FR" sz="18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indoor air pollution? </a:t>
            </a:r>
          </a:p>
          <a:p>
            <a:pPr marL="0" indent="0">
              <a:buClr>
                <a:schemeClr val="hlink"/>
              </a:buClr>
              <a:buSzPct val="70000"/>
              <a:buNone/>
              <a:defRPr/>
            </a:pPr>
            <a:r>
              <a:rPr lang="fr-FR" sz="1800" b="1" dirty="0">
                <a:solidFill>
                  <a:srgbClr val="FF0000"/>
                </a:solidFill>
                <a:latin typeface="Arial" panose="020B0604020202020204" pitchFamily="34" charset="0"/>
                <a:cs typeface="Arial" panose="020B0604020202020204" pitchFamily="34" charset="0"/>
              </a:rPr>
              <a:t>Few data on </a:t>
            </a:r>
            <a:r>
              <a:rPr lang="fr-FR" sz="1800" b="1" dirty="0" err="1">
                <a:solidFill>
                  <a:srgbClr val="FF0000"/>
                </a:solidFill>
                <a:latin typeface="Arial" panose="020B0604020202020204" pitchFamily="34" charset="0"/>
                <a:cs typeface="Arial" panose="020B0604020202020204" pitchFamily="34" charset="0"/>
              </a:rPr>
              <a:t>their</a:t>
            </a:r>
            <a:r>
              <a:rPr lang="fr-FR" sz="1800" b="1" dirty="0">
                <a:solidFill>
                  <a:srgbClr val="FF0000"/>
                </a:solidFill>
                <a:latin typeface="Arial" panose="020B0604020202020204" pitchFamily="34" charset="0"/>
                <a:cs typeface="Arial" panose="020B0604020202020204" pitchFamily="34" charset="0"/>
              </a:rPr>
              <a:t> </a:t>
            </a:r>
            <a:r>
              <a:rPr lang="fr-FR" sz="1800" b="1" dirty="0" err="1">
                <a:solidFill>
                  <a:srgbClr val="FF0000"/>
                </a:solidFill>
                <a:latin typeface="Arial" panose="020B0604020202020204" pitchFamily="34" charset="0"/>
                <a:cs typeface="Arial" panose="020B0604020202020204" pitchFamily="34" charset="0"/>
              </a:rPr>
              <a:t>evolution</a:t>
            </a:r>
            <a:r>
              <a:rPr lang="fr-FR" sz="1800" b="1" dirty="0">
                <a:solidFill>
                  <a:srgbClr val="FF0000"/>
                </a:solidFill>
                <a:latin typeface="Arial" panose="020B0604020202020204" pitchFamily="34" charset="0"/>
                <a:cs typeface="Arial" panose="020B0604020202020204" pitchFamily="34" charset="0"/>
              </a:rPr>
              <a:t> but… </a:t>
            </a:r>
            <a:r>
              <a:rPr lang="fr-FR" sz="1800" b="1" dirty="0" err="1">
                <a:solidFill>
                  <a:srgbClr val="FF0000"/>
                </a:solidFill>
                <a:latin typeface="Arial" panose="020B0604020202020204" pitchFamily="34" charset="0"/>
                <a:cs typeface="Arial" panose="020B0604020202020204" pitchFamily="34" charset="0"/>
              </a:rPr>
              <a:t>likely</a:t>
            </a:r>
            <a:r>
              <a:rPr lang="fr-FR" sz="1800" b="1" dirty="0">
                <a:solidFill>
                  <a:srgbClr val="FF0000"/>
                </a:solidFill>
                <a:latin typeface="Arial" panose="020B0604020202020204" pitchFamily="34" charset="0"/>
                <a:cs typeface="Arial" panose="020B0604020202020204" pitchFamily="34" charset="0"/>
              </a:rPr>
              <a:t> </a:t>
            </a:r>
            <a:r>
              <a:rPr lang="fr-FR" sz="1800" b="1" dirty="0" err="1">
                <a:solidFill>
                  <a:srgbClr val="FF0000"/>
                </a:solidFill>
                <a:latin typeface="Arial" panose="020B0604020202020204" pitchFamily="34" charset="0"/>
                <a:cs typeface="Arial" panose="020B0604020202020204" pitchFamily="34" charset="0"/>
              </a:rPr>
              <a:t>increased</a:t>
            </a:r>
            <a:r>
              <a:rPr lang="fr-FR" sz="1800" b="1" dirty="0">
                <a:solidFill>
                  <a:srgbClr val="FF0000"/>
                </a:solidFill>
                <a:latin typeface="Arial" panose="020B0604020202020204" pitchFamily="34" charset="0"/>
                <a:cs typeface="Arial" panose="020B0604020202020204" pitchFamily="34" charset="0"/>
              </a:rPr>
              <a:t> </a:t>
            </a:r>
            <a:r>
              <a:rPr lang="fr-FR" sz="1800" b="1" dirty="0" err="1">
                <a:solidFill>
                  <a:srgbClr val="FF0000"/>
                </a:solidFill>
                <a:latin typeface="Arial" panose="020B0604020202020204" pitchFamily="34" charset="0"/>
                <a:cs typeface="Arial" panose="020B0604020202020204" pitchFamily="34" charset="0"/>
              </a:rPr>
              <a:t>exposure</a:t>
            </a:r>
            <a:r>
              <a:rPr lang="fr-FR" sz="1800" b="1" dirty="0">
                <a:solidFill>
                  <a:srgbClr val="FF0000"/>
                </a:solidFill>
                <a:latin typeface="Arial" panose="020B0604020202020204" pitchFamily="34" charset="0"/>
                <a:cs typeface="Arial" panose="020B0604020202020204" pitchFamily="34" charset="0"/>
              </a:rPr>
              <a:t> to indoor air </a:t>
            </a:r>
            <a:r>
              <a:rPr lang="fr-FR" sz="1800" b="1" dirty="0" err="1">
                <a:solidFill>
                  <a:srgbClr val="FF0000"/>
                </a:solidFill>
                <a:latin typeface="Arial" panose="020B0604020202020204" pitchFamily="34" charset="0"/>
                <a:cs typeface="Arial" panose="020B0604020202020204" pitchFamily="34" charset="0"/>
              </a:rPr>
              <a:t>pollutants</a:t>
            </a:r>
            <a:r>
              <a:rPr lang="fr-FR" sz="1800" b="1" dirty="0">
                <a:solidFill>
                  <a:srgbClr val="FF0000"/>
                </a:solidFill>
                <a:latin typeface="Arial" panose="020B0604020202020204" pitchFamily="34" charset="0"/>
                <a:cs typeface="Arial" panose="020B0604020202020204" pitchFamily="34" charset="0"/>
              </a:rPr>
              <a:t> due to modern </a:t>
            </a:r>
            <a:r>
              <a:rPr lang="fr-FR" sz="1800" b="1" dirty="0" err="1">
                <a:solidFill>
                  <a:srgbClr val="FF0000"/>
                </a:solidFill>
                <a:latin typeface="Arial" panose="020B0604020202020204" pitchFamily="34" charset="0"/>
                <a:cs typeface="Arial" panose="020B0604020202020204" pitchFamily="34" charset="0"/>
              </a:rPr>
              <a:t>lifestyle</a:t>
            </a:r>
            <a:r>
              <a:rPr lang="fr-FR" sz="1800" dirty="0">
                <a:solidFill>
                  <a:srgbClr val="FF0000"/>
                </a:solidFill>
                <a:latin typeface="Arial" panose="020B0604020202020204" pitchFamily="34" charset="0"/>
                <a:cs typeface="Arial" panose="020B0604020202020204" pitchFamily="34" charset="0"/>
              </a:rPr>
              <a:t>.</a:t>
            </a:r>
          </a:p>
          <a:p>
            <a:pPr>
              <a:buClr>
                <a:schemeClr val="hlink"/>
              </a:buClr>
              <a:buSzPct val="70000"/>
              <a:buFont typeface="Wingdings"/>
              <a:buChar char="à"/>
              <a:defRPr/>
            </a:pPr>
            <a:endParaRPr lang="fr-FR" sz="1800" dirty="0" smtClean="0">
              <a:solidFill>
                <a:srgbClr val="FF0000"/>
              </a:solidFill>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10"/>
          </p:nvPr>
        </p:nvSpPr>
        <p:spPr/>
        <p:txBody>
          <a:bodyPr/>
          <a:lstStyle/>
          <a:p>
            <a:pPr>
              <a:defRPr/>
            </a:pPr>
            <a:fld id="{F41F1E5F-D55C-4822-B729-4261581652B1}" type="slidenum">
              <a:rPr lang="fr-FR" smtClean="0"/>
              <a:pPr>
                <a:defRPr/>
              </a:pPr>
              <a:t>7</a:t>
            </a:fld>
            <a:endParaRPr lang="fr-FR"/>
          </a:p>
        </p:txBody>
      </p:sp>
      <p:pic>
        <p:nvPicPr>
          <p:cNvPr id="9" name="Picture 22" descr="retournefichier">
            <a:hlinkClick r:id="rId4"/>
          </p:cNvPr>
          <p:cNvPicPr>
            <a:picLocks noChangeAspect="1" noChangeArrowheads="1"/>
          </p:cNvPicPr>
          <p:nvPr/>
        </p:nvPicPr>
        <p:blipFill>
          <a:blip r:embed="rId5" cstate="print"/>
          <a:srcRect/>
          <a:stretch>
            <a:fillRect/>
          </a:stretch>
        </p:blipFill>
        <p:spPr bwMode="auto">
          <a:xfrm>
            <a:off x="3299707" y="1628800"/>
            <a:ext cx="984261" cy="1484236"/>
          </a:xfrm>
          <a:prstGeom prst="rect">
            <a:avLst/>
          </a:prstGeom>
          <a:noFill/>
          <a:ln w="9525">
            <a:noFill/>
            <a:miter lim="800000"/>
            <a:headEnd/>
            <a:tailEnd/>
          </a:ln>
        </p:spPr>
      </p:pic>
      <p:pic>
        <p:nvPicPr>
          <p:cNvPr id="11" name="Picture 26" descr="MesS1">
            <a:hlinkClick r:id="rId6"/>
          </p:cNvPr>
          <p:cNvPicPr>
            <a:picLocks noChangeAspect="1" noChangeArrowheads="1"/>
          </p:cNvPicPr>
          <p:nvPr/>
        </p:nvPicPr>
        <p:blipFill>
          <a:blip r:embed="rId7" cstate="print"/>
          <a:srcRect/>
          <a:stretch>
            <a:fillRect/>
          </a:stretch>
        </p:blipFill>
        <p:spPr bwMode="auto">
          <a:xfrm>
            <a:off x="7947801" y="5353595"/>
            <a:ext cx="1209122" cy="544711"/>
          </a:xfrm>
          <a:prstGeom prst="rect">
            <a:avLst/>
          </a:prstGeom>
          <a:noFill/>
          <a:ln w="9525">
            <a:noFill/>
            <a:miter lim="800000"/>
            <a:headEnd/>
            <a:tailEnd/>
          </a:ln>
        </p:spPr>
      </p:pic>
      <p:pic>
        <p:nvPicPr>
          <p:cNvPr id="12" name="Picture 28" descr="cuisiniere">
            <a:hlinkClick r:id="rId8"/>
          </p:cNvPr>
          <p:cNvPicPr>
            <a:picLocks noChangeAspect="1" noChangeArrowheads="1"/>
          </p:cNvPicPr>
          <p:nvPr/>
        </p:nvPicPr>
        <p:blipFill>
          <a:blip r:embed="rId9" cstate="print"/>
          <a:srcRect/>
          <a:stretch>
            <a:fillRect/>
          </a:stretch>
        </p:blipFill>
        <p:spPr bwMode="auto">
          <a:xfrm>
            <a:off x="4283968" y="2132856"/>
            <a:ext cx="1140110" cy="1652637"/>
          </a:xfrm>
          <a:prstGeom prst="rect">
            <a:avLst/>
          </a:prstGeom>
          <a:noFill/>
          <a:ln w="9525">
            <a:noFill/>
            <a:miter lim="800000"/>
            <a:headEnd/>
            <a:tailEnd/>
          </a:ln>
        </p:spPr>
      </p:pic>
      <p:pic>
        <p:nvPicPr>
          <p:cNvPr id="1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920" y="4941168"/>
            <a:ext cx="893153" cy="1207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6" name="Group 9"/>
          <p:cNvGrpSpPr>
            <a:grpSpLocks/>
          </p:cNvGrpSpPr>
          <p:nvPr/>
        </p:nvGrpSpPr>
        <p:grpSpPr bwMode="auto">
          <a:xfrm>
            <a:off x="6769321" y="6093480"/>
            <a:ext cx="2698750" cy="1223962"/>
            <a:chOff x="3593" y="3359"/>
            <a:chExt cx="2448" cy="1141"/>
          </a:xfrm>
        </p:grpSpPr>
        <p:pic>
          <p:nvPicPr>
            <p:cNvPr id="17" name="Picture 10" descr="muffasupesca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1" y="3359"/>
              <a:ext cx="1776" cy="1141"/>
            </a:xfrm>
            <a:prstGeom prst="rect">
              <a:avLst/>
            </a:prstGeom>
            <a:noFill/>
            <a:ln w="57150" cmpd="thinThick">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8" name="Text Box 11"/>
            <p:cNvSpPr txBox="1">
              <a:spLocks noChangeArrowheads="1"/>
            </p:cNvSpPr>
            <p:nvPr/>
          </p:nvSpPr>
          <p:spPr bwMode="auto">
            <a:xfrm>
              <a:off x="3593" y="3442"/>
              <a:ext cx="2448" cy="426"/>
            </a:xfrm>
            <a:prstGeom prst="rect">
              <a:avLst/>
            </a:prstGeom>
            <a:noFill/>
            <a:ln w="9525">
              <a:noFill/>
              <a:miter lim="800000"/>
              <a:headEnd/>
              <a:tailEnd/>
            </a:ln>
            <a:effectLst/>
          </p:spPr>
          <p:txBody>
            <a:bodyPr>
              <a:spAutoFit/>
            </a:bodyPr>
            <a:lstStyle/>
            <a:p>
              <a:pPr algn="ctr">
                <a:defRPr/>
              </a:pPr>
              <a:r>
                <a:rPr lang="it-IT" sz="2400" b="1" dirty="0">
                  <a:solidFill>
                    <a:srgbClr val="FFFF00"/>
                  </a:solidFill>
                  <a:effectLst>
                    <a:outerShdw blurRad="38100" dist="38100" dir="2700000" algn="tl">
                      <a:srgbClr val="000000"/>
                    </a:outerShdw>
                  </a:effectLst>
                  <a:latin typeface="Comic Sans MS" pitchFamily="66" charset="0"/>
                </a:rPr>
                <a:t>Mould</a:t>
              </a:r>
            </a:p>
          </p:txBody>
        </p:sp>
      </p:grpSp>
      <p:grpSp>
        <p:nvGrpSpPr>
          <p:cNvPr id="19" name="Group 30"/>
          <p:cNvGrpSpPr>
            <a:grpSpLocks/>
          </p:cNvGrpSpPr>
          <p:nvPr/>
        </p:nvGrpSpPr>
        <p:grpSpPr bwMode="auto">
          <a:xfrm>
            <a:off x="3965565" y="842963"/>
            <a:ext cx="3198806" cy="1217613"/>
            <a:chOff x="2498" y="794"/>
            <a:chExt cx="2015" cy="767"/>
          </a:xfrm>
        </p:grpSpPr>
        <p:pic>
          <p:nvPicPr>
            <p:cNvPr id="20"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88" y="837"/>
              <a:ext cx="1225" cy="724"/>
            </a:xfrm>
            <a:prstGeom prst="rect">
              <a:avLst/>
            </a:prstGeom>
            <a:noFill/>
            <a:ln w="57150" cmpd="thinThick">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21" name="Rectangle 29"/>
            <p:cNvSpPr>
              <a:spLocks noChangeArrowheads="1"/>
            </p:cNvSpPr>
            <p:nvPr/>
          </p:nvSpPr>
          <p:spPr bwMode="auto">
            <a:xfrm>
              <a:off x="2498" y="794"/>
              <a:ext cx="836" cy="404"/>
            </a:xfrm>
            <a:prstGeom prst="rect">
              <a:avLst/>
            </a:prstGeom>
            <a:noFill/>
            <a:ln w="9525">
              <a:noFill/>
              <a:miter lim="800000"/>
              <a:headEnd/>
              <a:tailEnd/>
            </a:ln>
            <a:effectLst/>
          </p:spPr>
          <p:txBody>
            <a:bodyPr wrap="none">
              <a:spAutoFit/>
            </a:bodyPr>
            <a:lstStyle/>
            <a:p>
              <a:pPr algn="ctr">
                <a:defRPr/>
              </a:pPr>
              <a:r>
                <a:rPr lang="it-IT" b="1" dirty="0">
                  <a:solidFill>
                    <a:srgbClr val="FFFF00"/>
                  </a:solidFill>
                  <a:effectLst>
                    <a:outerShdw blurRad="38100" dist="38100" dir="2700000" algn="tl">
                      <a:srgbClr val="000000"/>
                    </a:outerShdw>
                  </a:effectLst>
                  <a:latin typeface="Arial" pitchFamily="34" charset="0"/>
                </a:rPr>
                <a:t>House </a:t>
              </a:r>
            </a:p>
            <a:p>
              <a:pPr algn="ctr">
                <a:defRPr/>
              </a:pPr>
              <a:r>
                <a:rPr lang="it-IT" b="1" dirty="0">
                  <a:solidFill>
                    <a:srgbClr val="FFFF00"/>
                  </a:solidFill>
                  <a:effectLst>
                    <a:outerShdw blurRad="38100" dist="38100" dir="2700000" algn="tl">
                      <a:srgbClr val="000000"/>
                    </a:outerShdw>
                  </a:effectLst>
                  <a:latin typeface="Arial" pitchFamily="34" charset="0"/>
                </a:rPr>
                <a:t>dust mites</a:t>
              </a:r>
            </a:p>
          </p:txBody>
        </p:sp>
      </p:grpSp>
      <p:grpSp>
        <p:nvGrpSpPr>
          <p:cNvPr id="29" name="Group 22"/>
          <p:cNvGrpSpPr>
            <a:grpSpLocks/>
          </p:cNvGrpSpPr>
          <p:nvPr/>
        </p:nvGrpSpPr>
        <p:grpSpPr bwMode="auto">
          <a:xfrm>
            <a:off x="3419475" y="5516563"/>
            <a:ext cx="2606675" cy="1152525"/>
            <a:chOff x="2154" y="2931"/>
            <a:chExt cx="1642" cy="726"/>
          </a:xfrm>
        </p:grpSpPr>
        <p:grpSp>
          <p:nvGrpSpPr>
            <p:cNvPr id="30" name="Group 23"/>
            <p:cNvGrpSpPr>
              <a:grpSpLocks/>
            </p:cNvGrpSpPr>
            <p:nvPr/>
          </p:nvGrpSpPr>
          <p:grpSpPr bwMode="auto">
            <a:xfrm>
              <a:off x="2154" y="2931"/>
              <a:ext cx="1642" cy="726"/>
              <a:chOff x="2154" y="2931"/>
              <a:chExt cx="1642" cy="726"/>
            </a:xfrm>
          </p:grpSpPr>
          <p:sp>
            <p:nvSpPr>
              <p:cNvPr id="32" name="Rectangle 24"/>
              <p:cNvSpPr>
                <a:spLocks noChangeArrowheads="1"/>
              </p:cNvSpPr>
              <p:nvPr/>
            </p:nvSpPr>
            <p:spPr bwMode="auto">
              <a:xfrm>
                <a:off x="2154" y="2931"/>
                <a:ext cx="1633" cy="726"/>
              </a:xfrm>
              <a:prstGeom prst="rect">
                <a:avLst/>
              </a:prstGeom>
              <a:solidFill>
                <a:schemeClr val="bg1"/>
              </a:solidFill>
              <a:ln w="57150" cmpd="thinThick">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fr-FR"/>
              </a:p>
            </p:txBody>
          </p:sp>
          <p:pic>
            <p:nvPicPr>
              <p:cNvPr id="33"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4" y="2932"/>
                <a:ext cx="747" cy="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80" y="2933"/>
                <a:ext cx="916" cy="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 name="Text Box 27"/>
            <p:cNvSpPr txBox="1">
              <a:spLocks noChangeArrowheads="1"/>
            </p:cNvSpPr>
            <p:nvPr/>
          </p:nvSpPr>
          <p:spPr bwMode="auto">
            <a:xfrm>
              <a:off x="2699" y="2953"/>
              <a:ext cx="488" cy="250"/>
            </a:xfrm>
            <a:prstGeom prst="rect">
              <a:avLst/>
            </a:prstGeom>
            <a:noFill/>
            <a:ln w="9525">
              <a:noFill/>
              <a:miter lim="800000"/>
              <a:headEnd/>
              <a:tailEnd/>
            </a:ln>
            <a:effectLst/>
          </p:spPr>
          <p:txBody>
            <a:bodyPr>
              <a:spAutoFit/>
            </a:bodyPr>
            <a:lstStyle/>
            <a:p>
              <a:pPr algn="ctr">
                <a:defRPr/>
              </a:pPr>
              <a:r>
                <a:rPr lang="it-IT" sz="2000" b="1" dirty="0">
                  <a:solidFill>
                    <a:srgbClr val="FFFF00"/>
                  </a:solidFill>
                  <a:effectLst>
                    <a:outerShdw blurRad="38100" dist="38100" dir="2700000" algn="tl">
                      <a:srgbClr val="000000"/>
                    </a:outerShdw>
                  </a:effectLst>
                  <a:latin typeface="Comic Sans MS" pitchFamily="66" charset="0"/>
                </a:rPr>
                <a:t>NO</a:t>
              </a:r>
              <a:r>
                <a:rPr lang="it-IT" sz="2000" b="1" baseline="-25000" dirty="0">
                  <a:solidFill>
                    <a:srgbClr val="FFFF00"/>
                  </a:solidFill>
                  <a:effectLst>
                    <a:outerShdw blurRad="38100" dist="38100" dir="2700000" algn="tl">
                      <a:srgbClr val="000000"/>
                    </a:outerShdw>
                  </a:effectLst>
                  <a:latin typeface="Comic Sans MS" pitchFamily="66" charset="0"/>
                </a:rPr>
                <a:t>2</a:t>
              </a:r>
            </a:p>
          </p:txBody>
        </p:sp>
      </p:grpSp>
      <p:sp>
        <p:nvSpPr>
          <p:cNvPr id="4" name="Espace réservé du pied de page 3"/>
          <p:cNvSpPr>
            <a:spLocks noGrp="1"/>
          </p:cNvSpPr>
          <p:nvPr>
            <p:ph type="ftr" sz="quarter" idx="12"/>
          </p:nvPr>
        </p:nvSpPr>
        <p:spPr/>
        <p:txBody>
          <a:bodyPr/>
          <a:lstStyle/>
          <a:p>
            <a:pPr>
              <a:defRPr/>
            </a:pPr>
            <a:r>
              <a:rPr lang="fr-FR" smtClean="0"/>
              <a:t>Genova 2014</a:t>
            </a:r>
            <a:endParaRPr lang="fr-FR"/>
          </a:p>
        </p:txBody>
      </p:sp>
    </p:spTree>
    <p:extLst>
      <p:ext uri="{BB962C8B-B14F-4D97-AF65-F5344CB8AC3E}">
        <p14:creationId xmlns:p14="http://schemas.microsoft.com/office/powerpoint/2010/main" val="336765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89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89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89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389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3894">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3894">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3894">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389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3894">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38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ttangolo 1"/>
          <p:cNvSpPr>
            <a:spLocks noChangeArrowheads="1"/>
          </p:cNvSpPr>
          <p:nvPr/>
        </p:nvSpPr>
        <p:spPr bwMode="auto">
          <a:xfrm>
            <a:off x="0" y="260350"/>
            <a:ext cx="9144000" cy="637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it-IT"/>
              <a:t>Trans R Soc Trop Med Hyg. 2008 Sep;102(9):843-51. Epub 2008 Jul 17.</a:t>
            </a:r>
          </a:p>
          <a:p>
            <a:r>
              <a:rPr lang="en-US" altLang="it-IT" b="1"/>
              <a:t>Indoor air pollution from biomass fuel smoke is a major health concern in the developing world.</a:t>
            </a:r>
          </a:p>
          <a:p>
            <a:r>
              <a:rPr lang="en-US" altLang="it-IT">
                <a:hlinkClick r:id="rId2" action="ppaction://hlinkfile"/>
              </a:rPr>
              <a:t>Fullerton DG</a:t>
            </a:r>
            <a:r>
              <a:rPr lang="en-US" altLang="it-IT"/>
              <a:t>, </a:t>
            </a:r>
            <a:r>
              <a:rPr lang="en-US" altLang="it-IT">
                <a:hlinkClick r:id="rId3" action="ppaction://hlinkfile"/>
              </a:rPr>
              <a:t>Bruce N</a:t>
            </a:r>
            <a:r>
              <a:rPr lang="en-US" altLang="it-IT"/>
              <a:t>, </a:t>
            </a:r>
            <a:r>
              <a:rPr lang="en-US" altLang="it-IT">
                <a:hlinkClick r:id="rId4" action="ppaction://hlinkfile"/>
              </a:rPr>
              <a:t>Gordon SB</a:t>
            </a:r>
            <a:r>
              <a:rPr lang="en-US" altLang="it-IT"/>
              <a:t>.</a:t>
            </a:r>
          </a:p>
          <a:p>
            <a:r>
              <a:rPr lang="en-US" altLang="it-IT"/>
              <a:t>Liverpool School of Tropical Medicine, Pembroke Place, Liverpool L3 5QA, UK. duncan.fullerton@liverpool.ac.uk</a:t>
            </a:r>
          </a:p>
          <a:p>
            <a:r>
              <a:rPr lang="en-US" altLang="it-IT" b="1"/>
              <a:t>Abstract</a:t>
            </a:r>
          </a:p>
          <a:p>
            <a:r>
              <a:rPr lang="en-US" altLang="it-IT"/>
              <a:t>One-third of the world's population burn organic material such as wood, dung or charcoal (biomass fuel) for cooking, heating and lighting. This form of energy usage is associated with high levels of indoor air pollution and an increase in the incidence of respiratory infections, including pneumonia, tuberculosis and chronic obstructive pulmonary disease, low birthweight, cataracts, cardiovascular events and all-cause mortality both in adults and children. The mechanisms behind these associations are not fully understood. This review summarises the available information on biomass fuel use and health, highlighting the current gaps in knowledge.</a:t>
            </a:r>
          </a:p>
        </p:txBody>
      </p:sp>
    </p:spTree>
    <p:extLst>
      <p:ext uri="{BB962C8B-B14F-4D97-AF65-F5344CB8AC3E}">
        <p14:creationId xmlns:p14="http://schemas.microsoft.com/office/powerpoint/2010/main" val="3633575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8675688"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8642350" cy="331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16563"/>
            <a:ext cx="4984750"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p:cNvSpPr/>
          <p:nvPr/>
        </p:nvSpPr>
        <p:spPr>
          <a:xfrm>
            <a:off x="250824" y="3332860"/>
            <a:ext cx="6833639" cy="367469"/>
          </a:xfrm>
          <a:prstGeom prst="rect">
            <a:avLst/>
          </a:prstGeom>
          <a:solidFill>
            <a:schemeClr val="accent1">
              <a:alpha val="2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85766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1122</Words>
  <Application>Microsoft Office PowerPoint</Application>
  <PresentationFormat>Presentazione su schermo (4:3)</PresentationFormat>
  <Paragraphs>156</Paragraphs>
  <Slides>43</Slides>
  <Notes>12</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5</vt:i4>
      </vt:variant>
      <vt:variant>
        <vt:lpstr>Titoli diapositive</vt:lpstr>
      </vt:variant>
      <vt:variant>
        <vt:i4>43</vt:i4>
      </vt:variant>
    </vt:vector>
  </HeadingPairs>
  <TitlesOfParts>
    <vt:vector size="57" baseType="lpstr">
      <vt:lpstr>ＭＳ Ｐゴシック</vt:lpstr>
      <vt:lpstr>Arial</vt:lpstr>
      <vt:lpstr>Calibri</vt:lpstr>
      <vt:lpstr>Comic Sans MS</vt:lpstr>
      <vt:lpstr>Tahoma</vt:lpstr>
      <vt:lpstr>Times New Roman</vt:lpstr>
      <vt:lpstr>Verdana</vt:lpstr>
      <vt:lpstr>Wingdings</vt:lpstr>
      <vt:lpstr>Tema di Office</vt:lpstr>
      <vt:lpstr>Grafico</vt:lpstr>
      <vt:lpstr>Bitmap</vt:lpstr>
      <vt:lpstr>Diagramm</vt:lpstr>
      <vt:lpstr>Prism Project</vt:lpstr>
      <vt:lpstr>Picture</vt:lpstr>
      <vt:lpstr>La BPCO nei non fumatori </vt:lpstr>
      <vt:lpstr>Presentazione standard di PowerPoint</vt:lpstr>
      <vt:lpstr>Presentazione standard di PowerPoint</vt:lpstr>
      <vt:lpstr>Abitudine al fumo di sigaretta</vt:lpstr>
      <vt:lpstr>Presentazione standard di PowerPoint</vt:lpstr>
      <vt:lpstr>Presentazione standard di PowerPoint</vt:lpstr>
      <vt:lpstr>Indoor air pollution evolution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long history of living in a dangerous environment</vt:lpstr>
      <vt:lpstr>Presentazione standard di PowerPoint</vt:lpstr>
      <vt:lpstr>A fatal case during a critical environmental episode of pollution (Vesuvius area, 79 AD)</vt:lpstr>
      <vt:lpstr>Urban pollution  in the 19° century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Three mechanisms to reduce FEV1 O’Byrne &amp; Postma, AJRCCM 1999</vt:lpstr>
      <vt:lpstr>Air pollution and Reduced growth phase </vt:lpstr>
      <vt:lpstr>Presentazione standard di PowerPoint</vt:lpstr>
      <vt:lpstr>Air pollution and Reduced growth phase </vt:lpstr>
      <vt:lpstr>The University of Southern California  Children’s Health Study </vt:lpstr>
      <vt:lpstr>Chronic effects on lung function growth led to significant deficits at age 18 Gauderman et al, NEJM 2004</vt:lpstr>
      <vt:lpstr>Also confirmed in European ESCAPE study: Probability to have low lung function at 8 yrs of age is associated with air pollution  Results from 5 European birth cohorts Gehring et al, Env Health Perspect in press </vt:lpstr>
      <vt:lpstr>Presentazione standard di PowerPoint</vt:lpstr>
      <vt:lpstr>Air pollution and accelerated decline</vt:lpstr>
      <vt:lpstr>22</vt:lpstr>
      <vt:lpstr>Reduction of lung function decline per 10 μg/m3 reduction in home outdoor PM10 among 2’213 never smokers  (The Swiss SAPALDIA Study) Downs et al, NewEnglJMed 2007</vt:lpstr>
      <vt:lpstr>Two London city routes of physical excercise (walking for 2 hours) done by 60 asthmatics McCreanor, NEJM 2007</vt:lpstr>
      <vt:lpstr>Presentazione standard di PowerPoint</vt:lpstr>
      <vt:lpstr>Presentazione standard di PowerPoint</vt:lpstr>
      <vt:lpstr>Presentazione standard di PowerPoint</vt:lpstr>
      <vt:lpstr>Conclusioni</vt:lpstr>
      <vt:lpstr>Due domande</vt:lpstr>
    </vt:vector>
  </TitlesOfParts>
  <Company>Ospedale San camillo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BPCO nei non fumatori</dc:title>
  <dc:creator>Sandra Sammarro</dc:creator>
  <cp:lastModifiedBy>MDB</cp:lastModifiedBy>
  <cp:revision>26</cp:revision>
  <dcterms:created xsi:type="dcterms:W3CDTF">2015-04-06T15:48:38Z</dcterms:created>
  <dcterms:modified xsi:type="dcterms:W3CDTF">2015-04-15T06:45:10Z</dcterms:modified>
</cp:coreProperties>
</file>