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xlsm" ContentType="application/vnd.ms-excel.sheet.macroEnabled.12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6"/>
  </p:notesMasterIdLst>
  <p:sldIdLst>
    <p:sldId id="300" r:id="rId3"/>
    <p:sldId id="259" r:id="rId4"/>
    <p:sldId id="261" r:id="rId5"/>
    <p:sldId id="263" r:id="rId6"/>
    <p:sldId id="265" r:id="rId7"/>
    <p:sldId id="301" r:id="rId8"/>
    <p:sldId id="272" r:id="rId9"/>
    <p:sldId id="267" r:id="rId10"/>
    <p:sldId id="269" r:id="rId11"/>
    <p:sldId id="276" r:id="rId12"/>
    <p:sldId id="307" r:id="rId13"/>
    <p:sldId id="308" r:id="rId14"/>
    <p:sldId id="309" r:id="rId15"/>
    <p:sldId id="310" r:id="rId16"/>
    <p:sldId id="311" r:id="rId17"/>
    <p:sldId id="312" r:id="rId18"/>
    <p:sldId id="279" r:id="rId19"/>
    <p:sldId id="281" r:id="rId20"/>
    <p:sldId id="282" r:id="rId21"/>
    <p:sldId id="283" r:id="rId22"/>
    <p:sldId id="284" r:id="rId23"/>
    <p:sldId id="288" r:id="rId24"/>
    <p:sldId id="289" r:id="rId25"/>
    <p:sldId id="290" r:id="rId26"/>
    <p:sldId id="302" r:id="rId27"/>
    <p:sldId id="304" r:id="rId28"/>
    <p:sldId id="305" r:id="rId29"/>
    <p:sldId id="306" r:id="rId30"/>
    <p:sldId id="303" r:id="rId31"/>
    <p:sldId id="292" r:id="rId32"/>
    <p:sldId id="293" r:id="rId33"/>
    <p:sldId id="296" r:id="rId34"/>
    <p:sldId id="298" r:id="rId3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FA"/>
    <a:srgbClr val="00E200"/>
    <a:srgbClr val="DA2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70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9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con_attivazione_macro_di_Microsoft_Excel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9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0549450549450502E-2"/>
          <c:y val="0.128301886792453"/>
          <c:w val="0.60219780219780195"/>
          <c:h val="0.7773584905660380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DD2D32"/>
            </a:solidFill>
            <a:ln w="12663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FFFFFF"/>
              </a:solidFill>
              <a:ln w="12663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00ABEA"/>
              </a:solidFill>
              <a:ln w="12663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C0C0C0"/>
              </a:solidFill>
              <a:ln w="12663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</c:dPt>
          <c:dPt>
            <c:idx val="4"/>
            <c:bubble3D val="0"/>
            <c:explosion val="16"/>
            <c:spPr>
              <a:solidFill>
                <a:srgbClr val="FFF58C"/>
              </a:solidFill>
              <a:ln w="12663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4.1131374415301999E-2"/>
                  <c:y val="-0.14302025870050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0634164353478801"/>
                  <c:y val="1.8818091510071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5048388387897399"/>
                  <c:y val="4.7471519981045996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0427631655051799E-2"/>
                  <c:y val="-0.1499321252632790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 w="25325">
                <a:noFill/>
              </a:ln>
            </c:spPr>
            <c:txPr>
              <a:bodyPr/>
              <a:lstStyle/>
              <a:p>
                <a:pPr>
                  <a:defRPr sz="1321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inalatore</c:v>
                </c:pt>
                <c:pt idx="1">
                  <c:v>aria esalata</c:v>
                </c:pt>
                <c:pt idx="2">
                  <c:v>stomaco</c:v>
                </c:pt>
                <c:pt idx="3">
                  <c:v>orofaringe</c:v>
                </c:pt>
                <c:pt idx="4">
                  <c:v>polmone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9.5</c:v>
                </c:pt>
                <c:pt idx="1">
                  <c:v>1</c:v>
                </c:pt>
                <c:pt idx="2">
                  <c:v>35.1</c:v>
                </c:pt>
                <c:pt idx="3">
                  <c:v>46.6</c:v>
                </c:pt>
                <c:pt idx="4">
                  <c:v>7.8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solidFill>
              <a:srgbClr val="DD2D32"/>
            </a:solidFill>
            <a:ln w="25325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25325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FFF58C"/>
              </a:solidFill>
              <a:ln w="25325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4EE257"/>
              </a:solidFill>
              <a:ln w="25325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711FF"/>
              </a:solidFill>
              <a:ln w="25325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325">
                <a:noFill/>
              </a:ln>
            </c:spPr>
            <c:txPr>
              <a:bodyPr/>
              <a:lstStyle/>
              <a:p>
                <a:pPr>
                  <a:defRPr sz="1321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inalatore</c:v>
                </c:pt>
                <c:pt idx="1">
                  <c:v>aria esalata</c:v>
                </c:pt>
                <c:pt idx="2">
                  <c:v>stomaco</c:v>
                </c:pt>
                <c:pt idx="3">
                  <c:v>orofaringe</c:v>
                </c:pt>
                <c:pt idx="4">
                  <c:v>polmone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solidFill>
              <a:srgbClr val="FFF58C"/>
            </a:solidFill>
            <a:ln w="25325">
              <a:solidFill>
                <a:srgbClr val="0000D4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25325">
                <a:solidFill>
                  <a:srgbClr val="0000D4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DD2D32"/>
              </a:solidFill>
              <a:ln w="25325">
                <a:solidFill>
                  <a:srgbClr val="0000D4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rgbClr val="4EE257"/>
              </a:solidFill>
              <a:ln w="25325">
                <a:solidFill>
                  <a:srgbClr val="0000D4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711FF"/>
              </a:solidFill>
              <a:ln w="25325">
                <a:solidFill>
                  <a:srgbClr val="0000D4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325">
                <a:noFill/>
              </a:ln>
            </c:spPr>
            <c:txPr>
              <a:bodyPr/>
              <a:lstStyle/>
              <a:p>
                <a:pPr>
                  <a:defRPr sz="1321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inalatore</c:v>
                </c:pt>
                <c:pt idx="1">
                  <c:v>aria esalata</c:v>
                </c:pt>
                <c:pt idx="2">
                  <c:v>stomaco</c:v>
                </c:pt>
                <c:pt idx="3">
                  <c:v>orofaringe</c:v>
                </c:pt>
                <c:pt idx="4">
                  <c:v>polmone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</c:strCache>
            </c:strRef>
          </c:tx>
          <c:spPr>
            <a:solidFill>
              <a:srgbClr val="4EE257"/>
            </a:solidFill>
            <a:ln w="12663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12663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DD2D32"/>
              </a:solidFill>
              <a:ln w="12663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12663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</c:dPt>
          <c:dPt>
            <c:idx val="4"/>
            <c:bubble3D val="0"/>
            <c:spPr>
              <a:solidFill>
                <a:srgbClr val="6711FF"/>
              </a:solidFill>
              <a:ln w="12663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325">
                <a:noFill/>
              </a:ln>
            </c:spPr>
            <c:txPr>
              <a:bodyPr/>
              <a:lstStyle/>
              <a:p>
                <a:pPr>
                  <a:defRPr sz="1321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inalatore</c:v>
                </c:pt>
                <c:pt idx="1">
                  <c:v>aria esalata</c:v>
                </c:pt>
                <c:pt idx="2">
                  <c:v>stomaco</c:v>
                </c:pt>
                <c:pt idx="3">
                  <c:v>orofaringe</c:v>
                </c:pt>
                <c:pt idx="4">
                  <c:v>polmone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6711FF"/>
            </a:solidFill>
            <a:ln w="12663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12663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DD2D32"/>
              </a:solidFill>
              <a:ln w="12663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12663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4EE257"/>
              </a:solidFill>
              <a:ln w="12663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</c:dPt>
          <c:dLbls>
            <c:numFmt formatCode="0%" sourceLinked="0"/>
            <c:spPr>
              <a:noFill/>
              <a:ln w="25325">
                <a:noFill/>
              </a:ln>
            </c:spPr>
            <c:txPr>
              <a:bodyPr/>
              <a:lstStyle/>
              <a:p>
                <a:pPr>
                  <a:defRPr sz="1321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inalatore</c:v>
                </c:pt>
                <c:pt idx="1">
                  <c:v>aria esalata</c:v>
                </c:pt>
                <c:pt idx="2">
                  <c:v>stomaco</c:v>
                </c:pt>
                <c:pt idx="3">
                  <c:v>orofaringe</c:v>
                </c:pt>
                <c:pt idx="4">
                  <c:v>polmone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48</c:v>
                </c:pt>
                <c:pt idx="1">
                  <c:v>16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325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67" b="1" i="0" u="none" strike="noStrike" baseline="0">
                <a:solidFill>
                  <a:srgbClr val="0000FF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</c:legendEntry>
      <c:legendEntry>
        <c:idx val="1"/>
        <c:txPr>
          <a:bodyPr/>
          <a:lstStyle/>
          <a:p>
            <a:pPr>
              <a:defRPr sz="1167" b="1" i="0" u="none" strike="noStrike" baseline="0">
                <a:solidFill>
                  <a:srgbClr val="0000FF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</c:legendEntry>
      <c:legendEntry>
        <c:idx val="2"/>
        <c:txPr>
          <a:bodyPr/>
          <a:lstStyle/>
          <a:p>
            <a:pPr>
              <a:defRPr sz="1167" b="1" i="0" u="none" strike="noStrike" baseline="0">
                <a:solidFill>
                  <a:srgbClr val="0000FF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</c:legendEntry>
      <c:legendEntry>
        <c:idx val="3"/>
        <c:txPr>
          <a:bodyPr/>
          <a:lstStyle/>
          <a:p>
            <a:pPr>
              <a:defRPr sz="1167" b="1" i="0" u="none" strike="noStrike" baseline="0">
                <a:solidFill>
                  <a:srgbClr val="0000FF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</c:legendEntry>
      <c:legendEntry>
        <c:idx val="4"/>
        <c:txPr>
          <a:bodyPr/>
          <a:lstStyle/>
          <a:p>
            <a:pPr>
              <a:defRPr sz="1306" b="1" i="0" u="none" strike="noStrike" baseline="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</c:legendEntry>
      <c:layout>
        <c:manualLayout>
          <c:xMode val="edge"/>
          <c:yMode val="edge"/>
          <c:x val="0.74285714285714299"/>
          <c:y val="0.32830188679245298"/>
          <c:w val="0.19780219780219799"/>
          <c:h val="0.38113207547169797"/>
        </c:manualLayout>
      </c:layout>
      <c:overlay val="0"/>
      <c:spPr>
        <a:noFill/>
        <a:ln w="25325">
          <a:noFill/>
        </a:ln>
      </c:spPr>
      <c:txPr>
        <a:bodyPr/>
        <a:lstStyle/>
        <a:p>
          <a:pPr>
            <a:defRPr sz="1167" b="1" i="0" u="none" strike="noStrike" baseline="0">
              <a:solidFill>
                <a:srgbClr val="FCF305"/>
              </a:solidFill>
              <a:latin typeface="Arial"/>
              <a:ea typeface="Arial"/>
              <a:cs typeface="Arial"/>
            </a:defRPr>
          </a:pPr>
          <a:endParaRPr lang="it-IT"/>
        </a:p>
      </c:txPr>
    </c:legend>
    <c:plotVisOnly val="1"/>
    <c:dispBlanksAs val="span"/>
    <c:showDLblsOverMax val="0"/>
  </c:chart>
  <c:spPr>
    <a:noFill/>
    <a:ln>
      <a:noFill/>
    </a:ln>
  </c:spPr>
  <c:txPr>
    <a:bodyPr/>
    <a:lstStyle/>
    <a:p>
      <a:pPr>
        <a:defRPr sz="1521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it-I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829D3-802C-1645-83D6-251D2E30290B}" type="datetimeFigureOut">
              <a:rPr lang="it-IT" smtClean="0"/>
              <a:t>15/04/2015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28572-853F-A541-9FA2-7E6687DDD6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95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97533E-DF7E-48E7-865C-9EB69CBF7C0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77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BD0A99-A7E0-494B-96A7-97089D755D8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3587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8021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>
              <a:buFontTx/>
              <a:buChar char="•"/>
            </a:pPr>
            <a:endParaRPr lang="en-US" smtClean="0">
              <a:latin typeface="Arial" pitchFamily="34" charset="0"/>
            </a:endParaRPr>
          </a:p>
          <a:p>
            <a:pPr eaLnBrk="1" hangingPunct="1"/>
            <a:endParaRPr lang="en-US" sz="1000" b="1" smtClean="0">
              <a:latin typeface="Arial" pitchFamily="34" charset="0"/>
            </a:endParaRPr>
          </a:p>
          <a:p>
            <a:pPr eaLnBrk="1" hangingPunct="1"/>
            <a:endParaRPr lang="en-US" sz="1000" b="1" smtClean="0">
              <a:latin typeface="Arial" pitchFamily="34" charset="0"/>
            </a:endParaRPr>
          </a:p>
          <a:p>
            <a:pPr eaLnBrk="1" hangingPunct="1"/>
            <a:endParaRPr lang="en-US" sz="1000" b="1" smtClean="0">
              <a:latin typeface="Arial" pitchFamily="34" charset="0"/>
            </a:endParaRPr>
          </a:p>
          <a:p>
            <a:pPr eaLnBrk="1" hangingPunct="1"/>
            <a:endParaRPr lang="en-US" sz="1000" b="1" smtClean="0">
              <a:latin typeface="Arial" pitchFamily="34" charset="0"/>
            </a:endParaRPr>
          </a:p>
          <a:p>
            <a:pPr eaLnBrk="1" hangingPunct="1"/>
            <a:endParaRPr lang="en-US" sz="1000" b="1" smtClean="0">
              <a:latin typeface="Arial" pitchFamily="34" charset="0"/>
            </a:endParaRPr>
          </a:p>
          <a:p>
            <a:pPr eaLnBrk="1" hangingPunct="1"/>
            <a:r>
              <a:rPr lang="en-US" sz="1000" b="1" smtClean="0">
                <a:latin typeface="Arial" pitchFamily="34" charset="0"/>
              </a:rPr>
              <a:t>References</a:t>
            </a:r>
          </a:p>
          <a:p>
            <a:pPr eaLnBrk="1" hangingPunct="1"/>
            <a:r>
              <a:rPr lang="en-US" sz="1000" smtClean="0">
                <a:latin typeface="Arial" pitchFamily="34" charset="0"/>
              </a:rPr>
              <a:t>Leach CL, Davidson PJ, Hasselquist BE, Boudreau RJ. Lung deposition of hydrofluoroalkane-134a beclomethasone is greater than that of chlorofluorocarbon fluticasone and chlorofluorocarbon beclomethasone. </a:t>
            </a:r>
            <a:r>
              <a:rPr lang="en-US" sz="1000" i="1" smtClean="0">
                <a:latin typeface="Arial" pitchFamily="34" charset="0"/>
              </a:rPr>
              <a:t>Chest.</a:t>
            </a:r>
            <a:r>
              <a:rPr lang="en-US" sz="1000" smtClean="0">
                <a:latin typeface="Arial" pitchFamily="34" charset="0"/>
              </a:rPr>
              <a:t> 2002;122:510-516.</a:t>
            </a:r>
          </a:p>
          <a:p>
            <a:pPr eaLnBrk="1" hangingPunct="1"/>
            <a:r>
              <a:rPr lang="en-US" sz="1000" smtClean="0">
                <a:latin typeface="Arial" pitchFamily="34" charset="0"/>
              </a:rPr>
              <a:t>Borgstr</a:t>
            </a:r>
            <a:r>
              <a:rPr lang="en-US" sz="1000" smtClean="0">
                <a:latin typeface="Arial" pitchFamily="34" charset="0"/>
                <a:cs typeface="Arial" pitchFamily="34" charset="0"/>
              </a:rPr>
              <a:t>ö</a:t>
            </a:r>
            <a:r>
              <a:rPr lang="en-US" sz="1000" smtClean="0">
                <a:latin typeface="Arial" pitchFamily="34" charset="0"/>
              </a:rPr>
              <a:t>m L, Bondesson E, Moren F, Trofast E, Newman SP. Lung deposition of budesonide inhaled via turbuhaler</a:t>
            </a:r>
            <a:r>
              <a:rPr lang="en-US" sz="1000" smtClean="0">
                <a:latin typeface="Arial" pitchFamily="34" charset="0"/>
                <a:cs typeface="Arial" pitchFamily="34" charset="0"/>
                <a:sym typeface="Symbol" pitchFamily="18" charset="2"/>
              </a:rPr>
              <a:t>®</a:t>
            </a:r>
            <a:r>
              <a:rPr lang="en-US" sz="1000" smtClean="0">
                <a:latin typeface="Arial" pitchFamily="34" charset="0"/>
              </a:rPr>
              <a:t>: a comparison with terbutaline sulphate in normal subjects. </a:t>
            </a:r>
            <a:r>
              <a:rPr lang="en-US" sz="1000" i="1" smtClean="0">
                <a:latin typeface="Arial" pitchFamily="34" charset="0"/>
              </a:rPr>
              <a:t>Eur Respir J.</a:t>
            </a:r>
            <a:r>
              <a:rPr lang="en-US" sz="1000" smtClean="0">
                <a:latin typeface="Arial" pitchFamily="34" charset="0"/>
              </a:rPr>
              <a:t> 1994;7:69-73.</a:t>
            </a:r>
          </a:p>
          <a:p>
            <a:pPr eaLnBrk="1" hangingPunct="1"/>
            <a:r>
              <a:rPr lang="en-US" sz="1000" smtClean="0">
                <a:latin typeface="Arial" pitchFamily="34" charset="0"/>
              </a:rPr>
              <a:t>Pickering H, Pitcairn GR, Hirst PH, Bacon RE, Newman SP, Affrime MB, Marino M. Regional Lung Deposition of a Technetium 99m-Labeled Formulation of  Mometasone Furoate Administered by Hydrofluoroalkane 227 Metered-Dose Inhaler. </a:t>
            </a:r>
            <a:r>
              <a:rPr lang="en-US" sz="1000" i="1" smtClean="0">
                <a:latin typeface="Arial" pitchFamily="34" charset="0"/>
              </a:rPr>
              <a:t>Clin Ther</a:t>
            </a:r>
            <a:r>
              <a:rPr lang="en-US" sz="1000" smtClean="0">
                <a:latin typeface="Arial" pitchFamily="34" charset="0"/>
              </a:rPr>
              <a:t>. 2000;22:1483-1493.</a:t>
            </a:r>
          </a:p>
          <a:p>
            <a:pPr eaLnBrk="1" hangingPunct="1"/>
            <a:r>
              <a:rPr lang="en-US" sz="900" smtClean="0">
                <a:latin typeface="Arial" pitchFamily="34" charset="0"/>
              </a:rPr>
              <a:t>Hirst PH, Bacon RE, Pitcairn GR, Silvasti M, Newman SP. A comparison of the lung deposition of budesonide from Easyhaler, Turbuhaler and pMDI plus spacer in asthmatic patients. </a:t>
            </a:r>
            <a:r>
              <a:rPr lang="en-US" sz="900" i="1" smtClean="0">
                <a:latin typeface="Arial" pitchFamily="34" charset="0"/>
              </a:rPr>
              <a:t>Respir Med</a:t>
            </a:r>
            <a:r>
              <a:rPr lang="en-US" sz="900" smtClean="0">
                <a:latin typeface="Arial" pitchFamily="34" charset="0"/>
              </a:rPr>
              <a:t>. 2001;95:720-727.</a:t>
            </a:r>
          </a:p>
          <a:p>
            <a:pPr eaLnBrk="1" hangingPunct="1"/>
            <a:r>
              <a:rPr lang="en-US" sz="1000" smtClean="0">
                <a:latin typeface="Arial" pitchFamily="34" charset="0"/>
                <a:cs typeface="Times New Roman" pitchFamily="18" charset="0"/>
              </a:rPr>
              <a:t>Thorsson L, Edsb</a:t>
            </a:r>
            <a:r>
              <a:rPr lang="en-US" sz="1000" smtClean="0">
                <a:latin typeface="Arial" pitchFamily="34" charset="0"/>
                <a:cs typeface="Arial" pitchFamily="34" charset="0"/>
              </a:rPr>
              <a:t>ä</a:t>
            </a:r>
            <a:r>
              <a:rPr lang="en-US" sz="1000" smtClean="0">
                <a:latin typeface="Arial" pitchFamily="34" charset="0"/>
                <a:cs typeface="Times New Roman" pitchFamily="18" charset="0"/>
              </a:rPr>
              <a:t>cker S, Conradson T-B. Lung deposition of budesonide from trubuhaler is twice that from a pressurized metered-dose inhaler pMDI. Eur Respir J. 1994;7:1839-1844.</a:t>
            </a:r>
          </a:p>
          <a:p>
            <a:pPr eaLnBrk="1" hangingPunct="1"/>
            <a:r>
              <a:rPr lang="en-US" sz="1000" smtClean="0">
                <a:latin typeface="Arial" pitchFamily="34" charset="0"/>
                <a:cs typeface="Times New Roman" pitchFamily="18" charset="0"/>
              </a:rPr>
              <a:t>Thorsson L, Edsb</a:t>
            </a:r>
            <a:r>
              <a:rPr lang="en-US" sz="1000" smtClean="0">
                <a:latin typeface="Arial" pitchFamily="34" charset="0"/>
                <a:cs typeface="Arial" pitchFamily="34" charset="0"/>
              </a:rPr>
              <a:t>ä</a:t>
            </a:r>
            <a:r>
              <a:rPr lang="en-US" sz="1000" smtClean="0">
                <a:latin typeface="Arial" pitchFamily="34" charset="0"/>
                <a:cs typeface="Times New Roman" pitchFamily="18" charset="0"/>
              </a:rPr>
              <a:t>cker S, K</a:t>
            </a:r>
            <a:r>
              <a:rPr lang="en-US" sz="1000" smtClean="0">
                <a:latin typeface="Arial" pitchFamily="34" charset="0"/>
                <a:cs typeface="Arial" pitchFamily="34" charset="0"/>
              </a:rPr>
              <a:t>ä</a:t>
            </a:r>
            <a:r>
              <a:rPr lang="en-US" sz="1000" smtClean="0">
                <a:latin typeface="Arial" pitchFamily="34" charset="0"/>
                <a:cs typeface="Times New Roman" pitchFamily="18" charset="0"/>
              </a:rPr>
              <a:t>llen A, L</a:t>
            </a:r>
            <a:r>
              <a:rPr lang="en-US" sz="1000" smtClean="0">
                <a:latin typeface="Arial" pitchFamily="34" charset="0"/>
                <a:cs typeface="Arial" pitchFamily="34" charset="0"/>
              </a:rPr>
              <a:t>ö</a:t>
            </a:r>
            <a:r>
              <a:rPr lang="en-US" sz="1000" smtClean="0">
                <a:latin typeface="Arial" pitchFamily="34" charset="0"/>
                <a:cs typeface="Times New Roman" pitchFamily="18" charset="0"/>
              </a:rPr>
              <a:t>fdahl C-G. Pharmacokinetics and systemic activity of fluticasone via Diskus and pMDI, and of budesonide via Turbuhaler. </a:t>
            </a:r>
            <a:r>
              <a:rPr lang="en-US" sz="1000" i="1" smtClean="0">
                <a:latin typeface="Arial" pitchFamily="34" charset="0"/>
                <a:cs typeface="Times New Roman" pitchFamily="18" charset="0"/>
              </a:rPr>
              <a:t>J Clin Pharmacol.</a:t>
            </a:r>
            <a:r>
              <a:rPr lang="en-US" sz="1000" smtClean="0">
                <a:latin typeface="Arial" pitchFamily="34" charset="0"/>
                <a:cs typeface="Times New Roman" pitchFamily="18" charset="0"/>
              </a:rPr>
              <a:t> 2001;52:529-538. </a:t>
            </a:r>
            <a:endParaRPr lang="en-US" sz="1000" smtClean="0">
              <a:latin typeface="Arial" pitchFamily="34" charset="0"/>
            </a:endParaRPr>
          </a:p>
          <a:p>
            <a:pPr eaLnBrk="1" hangingPunct="1">
              <a:buFontTx/>
              <a:buChar char="•"/>
            </a:pPr>
            <a:endParaRPr lang="en-US" sz="1000" b="1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06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31A075-F89C-484D-B1EF-41A811C1FE1E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585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 bwMode="auto">
          <a:xfrm>
            <a:off x="938670" y="4347532"/>
            <a:ext cx="4996985" cy="447183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1000" smtClean="0"/>
              <a:t>Studio di fase I, condotto in condizioni aperte, in 12 volontari sani di sesso maschile.</a:t>
            </a:r>
          </a:p>
          <a:p>
            <a:pPr eaLnBrk="1" hangingPunct="1"/>
            <a:r>
              <a:rPr lang="it-IT" sz="1000" smtClean="0"/>
              <a:t>I volontari hanno assunto una singola dose da 200 µg di aclidinio radio-marcato (</a:t>
            </a:r>
            <a:r>
              <a:rPr lang="it-IT" sz="1000" baseline="30000" smtClean="0"/>
              <a:t>99m</a:t>
            </a:r>
            <a:r>
              <a:rPr lang="it-IT" sz="1000" smtClean="0"/>
              <a:t>Tc-aclidinio) attraverso l’inalatore Genuair®.</a:t>
            </a:r>
          </a:p>
          <a:p>
            <a:pPr eaLnBrk="1" hangingPunct="1"/>
            <a:endParaRPr lang="it-IT" sz="1000" smtClean="0"/>
          </a:p>
          <a:p>
            <a:pPr eaLnBrk="1" hangingPunct="1"/>
            <a:r>
              <a:rPr lang="it-IT" sz="1000" smtClean="0"/>
              <a:t>E’ stata dimostrata un’alta deposizione polmonare in presenza di un basso coefficiente di variazione inter-soggetti (24%). Nonostante questo studio non abbia fatto confronti diretti con altri inalatori, l’analisi della letteratura suggerisce che il Genuair® possa essere annoverato fra i gli inalatori a polvere secca più efficienti.</a:t>
            </a:r>
          </a:p>
          <a:p>
            <a:pPr eaLnBrk="1" hangingPunct="1"/>
            <a:endParaRPr lang="it-IT" sz="1000" smtClean="0"/>
          </a:p>
          <a:p>
            <a:pPr eaLnBrk="1" hangingPunct="1"/>
            <a:r>
              <a:rPr lang="it-IT" sz="1000" smtClean="0"/>
              <a:t>Il coefficiente di variazione (CV) degli inalatori nella deposizione polmonare varia comunemente intorno al 60%. Genuair® entra a far parte di un ristretto numero di inalatori caratterizzati da una deposizione polmonare &gt;30% e da un CV &lt;30%</a:t>
            </a:r>
          </a:p>
          <a:p>
            <a:pPr eaLnBrk="1" hangingPunct="1"/>
            <a:endParaRPr lang="it-IT" sz="1000" smtClean="0"/>
          </a:p>
          <a:p>
            <a:pPr eaLnBrk="1" hangingPunct="1"/>
            <a:r>
              <a:rPr lang="it-IT" sz="800" b="1" smtClean="0"/>
              <a:t>NOTA</a:t>
            </a:r>
          </a:p>
          <a:p>
            <a:r>
              <a:rPr lang="it-IT" sz="800" smtClean="0"/>
              <a:t>Ogni dose erogata (la dose che fuoriesce dal boccaglio) contiene 375 µg di bromuro di aclidinio, equivalenti a 322 µg di aclidinio. Tale dose corrisponde a una dose pre-determinata di 400 µg di bromuro di aclidinio, equivalenti a 343 µg di aclidinio.</a:t>
            </a:r>
          </a:p>
          <a:p>
            <a:r>
              <a:rPr lang="it-IT" sz="800" smtClean="0"/>
              <a:t>Ogni dose predeterminata contiene 12,6 mg di lattosio monoidrato. I pazienti con rari problemi ereditari di intolleranza al glucosio, deficit della lattasi di Lapp o malassorbimento di glucosio-galattosio non devono assumere questo medicinale</a:t>
            </a:r>
          </a:p>
          <a:p>
            <a:endParaRPr lang="it-IT" sz="800" smtClean="0"/>
          </a:p>
          <a:p>
            <a:r>
              <a:rPr lang="en-GB" sz="800" smtClean="0">
                <a:ea typeface="ＭＳ Ｐゴシック" pitchFamily="34" charset="-128"/>
                <a:cs typeface="Arial" pitchFamily="34" charset="0"/>
              </a:rPr>
              <a:t>Newman SP, Sutton DJ, Segarra R et al. </a:t>
            </a:r>
            <a:r>
              <a:rPr lang="en-GB" sz="800" i="1" smtClean="0">
                <a:ea typeface="ＭＳ Ｐゴシック" pitchFamily="34" charset="-128"/>
                <a:cs typeface="Arial" pitchFamily="34" charset="0"/>
              </a:rPr>
              <a:t>Respiration</a:t>
            </a:r>
            <a:r>
              <a:rPr lang="en-GB" sz="800" smtClean="0">
                <a:ea typeface="ＭＳ Ｐゴシック" pitchFamily="34" charset="-128"/>
                <a:cs typeface="Arial" pitchFamily="34" charset="0"/>
              </a:rPr>
              <a:t> 2009;78(3):322-328; </a:t>
            </a:r>
            <a:r>
              <a:rPr lang="it-IT" sz="800" i="1" smtClean="0">
                <a:ea typeface="ＭＳ Ｐゴシック" pitchFamily="34" charset="-128"/>
                <a:cs typeface="Arial" pitchFamily="34" charset="0"/>
              </a:rPr>
              <a:t>Eklira</a:t>
            </a:r>
            <a:r>
              <a:rPr lang="it-IT" sz="800" i="1" baseline="30000" smtClean="0">
                <a:ea typeface="ＭＳ Ｐゴシック" pitchFamily="34" charset="-128"/>
                <a:cs typeface="Arial" pitchFamily="34" charset="0"/>
              </a:rPr>
              <a:t>®</a:t>
            </a:r>
            <a:r>
              <a:rPr lang="it-IT" sz="800" i="1" smtClean="0">
                <a:ea typeface="ＭＳ Ｐゴシック" pitchFamily="34" charset="-128"/>
                <a:cs typeface="Arial" pitchFamily="34" charset="0"/>
              </a:rPr>
              <a:t> Genuair</a:t>
            </a:r>
            <a:r>
              <a:rPr lang="it-IT" sz="800" i="1" baseline="30000" smtClean="0">
                <a:ea typeface="ＭＳ Ｐゴシック" pitchFamily="34" charset="-128"/>
                <a:cs typeface="Arial" pitchFamily="34" charset="0"/>
              </a:rPr>
              <a:t>®</a:t>
            </a:r>
            <a:r>
              <a:rPr lang="it-IT" sz="800" i="1" smtClean="0">
                <a:ea typeface="ＭＳ Ｐゴシック" pitchFamily="34" charset="-128"/>
                <a:cs typeface="Arial" pitchFamily="34" charset="0"/>
              </a:rPr>
              <a:t>, Riassunto delle Caratteristiche del Prodotto</a:t>
            </a:r>
          </a:p>
          <a:p>
            <a:endParaRPr lang="en-US" sz="800" smtClean="0">
              <a:ea typeface="ＭＳ Ｐゴシック" pitchFamily="34" charset="-128"/>
              <a:cs typeface="Arial" pitchFamily="34" charset="0"/>
            </a:endParaRPr>
          </a:p>
          <a:p>
            <a:endParaRPr lang="it-IT" sz="1000" smtClean="0"/>
          </a:p>
        </p:txBody>
      </p:sp>
    </p:spTree>
    <p:extLst>
      <p:ext uri="{BB962C8B-B14F-4D97-AF65-F5344CB8AC3E}">
        <p14:creationId xmlns:p14="http://schemas.microsoft.com/office/powerpoint/2010/main" val="2920403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1000" smtClean="0"/>
              <a:t>Studio di fase I, condotto in condizioni aperte, in 12 volontari sani di sesso maschile.</a:t>
            </a:r>
          </a:p>
          <a:p>
            <a:pPr eaLnBrk="1" hangingPunct="1"/>
            <a:r>
              <a:rPr lang="it-IT" sz="1000" smtClean="0"/>
              <a:t>I volontari hanno assunto una singola dose da 200 µg di aclidinio radio-marcato (</a:t>
            </a:r>
            <a:r>
              <a:rPr lang="it-IT" sz="1000" baseline="30000" smtClean="0"/>
              <a:t>99m</a:t>
            </a:r>
            <a:r>
              <a:rPr lang="it-IT" sz="1000" smtClean="0"/>
              <a:t>Tc-aclidinio) attraverso l’inalatore Genuair®.</a:t>
            </a:r>
          </a:p>
          <a:p>
            <a:pPr eaLnBrk="1" hangingPunct="1"/>
            <a:endParaRPr lang="it-IT" sz="1000" smtClean="0"/>
          </a:p>
          <a:p>
            <a:pPr eaLnBrk="1" hangingPunct="1"/>
            <a:r>
              <a:rPr lang="it-IT" sz="1000" smtClean="0"/>
              <a:t>La deposizione del farmaco radio-marcato è avvenuta in tutte le 6 regioni polmonari, con prevalenza nelle parti centrali. </a:t>
            </a:r>
          </a:p>
          <a:p>
            <a:pPr eaLnBrk="1" hangingPunct="1"/>
            <a:r>
              <a:rPr lang="it-IT" sz="1000" smtClean="0"/>
              <a:t>Per i farmaci anti-colinergici una deposizione polmonare a simile andamento può essere utile in quanto si ritiene che i recettori muscarinici siano in maggior concentrazione sui bronchi rispetto alle vie respiratorie più periferiche.</a:t>
            </a:r>
          </a:p>
          <a:p>
            <a:pPr eaLnBrk="1" hangingPunct="1"/>
            <a:endParaRPr lang="it-IT" sz="1000" smtClean="0"/>
          </a:p>
          <a:p>
            <a:pPr eaLnBrk="1" hangingPunct="1"/>
            <a:r>
              <a:rPr lang="it-IT" sz="800" smtClean="0">
                <a:ea typeface="ＭＳ Ｐゴシック" pitchFamily="34" charset="-128"/>
                <a:cs typeface="Arial" pitchFamily="34" charset="0"/>
              </a:rPr>
              <a:t>Newman SP, Sutton DJ, Segarra R et al. </a:t>
            </a:r>
            <a:r>
              <a:rPr lang="it-IT" sz="800" i="1" smtClean="0">
                <a:ea typeface="ＭＳ Ｐゴシック" pitchFamily="34" charset="-128"/>
                <a:cs typeface="Arial" pitchFamily="34" charset="0"/>
              </a:rPr>
              <a:t>Respiration</a:t>
            </a:r>
            <a:r>
              <a:rPr lang="it-IT" sz="800" smtClean="0">
                <a:ea typeface="ＭＳ Ｐゴシック" pitchFamily="34" charset="-128"/>
                <a:cs typeface="Arial" pitchFamily="34" charset="0"/>
              </a:rPr>
              <a:t> 2009;78(3):322-328</a:t>
            </a:r>
            <a:endParaRPr lang="it-IT" sz="800" smtClean="0"/>
          </a:p>
        </p:txBody>
      </p:sp>
    </p:spTree>
    <p:extLst>
      <p:ext uri="{BB962C8B-B14F-4D97-AF65-F5344CB8AC3E}">
        <p14:creationId xmlns:p14="http://schemas.microsoft.com/office/powerpoint/2010/main" val="275366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A602-EBE6-4B7E-8040-80720E711BDC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139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798-DC6A-9B44-95C6-C8DD05F8E291}" type="datetimeFigureOut">
              <a:rPr lang="it-IT" smtClean="0"/>
              <a:t>15/04/2015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66BA-7E2D-4348-9226-0A722B239B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173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798-DC6A-9B44-95C6-C8DD05F8E291}" type="datetimeFigureOut">
              <a:rPr lang="it-IT" smtClean="0"/>
              <a:t>15/04/2015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66BA-7E2D-4348-9226-0A722B239B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936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798-DC6A-9B44-95C6-C8DD05F8E291}" type="datetimeFigureOut">
              <a:rPr lang="it-IT" smtClean="0"/>
              <a:t>15/04/2015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66BA-7E2D-4348-9226-0A722B239B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5374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2"/>
            <a:ext cx="7543800" cy="14319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34" y="1981200"/>
            <a:ext cx="36957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30" y="1981200"/>
            <a:ext cx="36957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fld id="{2D86CCAE-6D6D-4ED5-9CF1-5C3016687B98}" type="datetime1">
              <a:rPr lang="it-IT" altLang="it-IT"/>
              <a:pPr>
                <a:defRPr/>
              </a:pPr>
              <a:t>15/04/2015</a:t>
            </a:fld>
            <a:endParaRPr lang="it-IT" altLang="it-IT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047CAFF-6528-47A8-AF13-6B621B941F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4271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9B87A59-C83D-4D8D-AC6D-543E8F1F4D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893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94" y="2130448"/>
            <a:ext cx="7772612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89" y="3886200"/>
            <a:ext cx="6401223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365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3703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7" y="4406923"/>
            <a:ext cx="7772612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77" y="2906713"/>
            <a:ext cx="777261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11241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138" y="1604965"/>
            <a:ext cx="404644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017" y="1604965"/>
            <a:ext cx="404644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837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30" y="274638"/>
            <a:ext cx="822974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131" y="1535113"/>
            <a:ext cx="40407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131" y="2174875"/>
            <a:ext cx="40407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4661" y="1535113"/>
            <a:ext cx="404221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4661" y="2174875"/>
            <a:ext cx="40422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456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96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798-DC6A-9B44-95C6-C8DD05F8E291}" type="datetimeFigureOut">
              <a:rPr lang="it-IT" smtClean="0"/>
              <a:t>15/04/2015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66BA-7E2D-4348-9226-0A722B239B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452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964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30" y="273050"/>
            <a:ext cx="300802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14" y="273072"/>
            <a:ext cx="5111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130" y="1435103"/>
            <a:ext cx="300802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14619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1844" y="4800600"/>
            <a:ext cx="548696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1844" y="612775"/>
            <a:ext cx="548696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1844" y="5367338"/>
            <a:ext cx="548696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51792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614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8377" y="1604965"/>
            <a:ext cx="2057082" cy="452437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139" y="1604965"/>
            <a:ext cx="6035802" cy="452437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20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9" y="1600206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774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533415" y="279400"/>
            <a:ext cx="8077200" cy="61214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094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"/>
          <a:stretch/>
        </p:blipFill>
        <p:spPr>
          <a:xfrm>
            <a:off x="7316" y="35611"/>
            <a:ext cx="9139325" cy="682909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10" y="156187"/>
            <a:ext cx="1106275" cy="34560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69454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798-DC6A-9B44-95C6-C8DD05F8E291}" type="datetimeFigureOut">
              <a:rPr lang="it-IT" smtClean="0"/>
              <a:t>15/04/2015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66BA-7E2D-4348-9226-0A722B239B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19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798-DC6A-9B44-95C6-C8DD05F8E291}" type="datetimeFigureOut">
              <a:rPr lang="it-IT" smtClean="0"/>
              <a:t>15/04/2015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66BA-7E2D-4348-9226-0A722B239B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481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798-DC6A-9B44-95C6-C8DD05F8E291}" type="datetimeFigureOut">
              <a:rPr lang="it-IT" smtClean="0"/>
              <a:t>15/04/2015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66BA-7E2D-4348-9226-0A722B239B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04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798-DC6A-9B44-95C6-C8DD05F8E291}" type="datetimeFigureOut">
              <a:rPr lang="it-IT" smtClean="0"/>
              <a:t>15/04/2015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66BA-7E2D-4348-9226-0A722B239B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31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798-DC6A-9B44-95C6-C8DD05F8E291}" type="datetimeFigureOut">
              <a:rPr lang="it-IT" smtClean="0"/>
              <a:t>15/04/2015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66BA-7E2D-4348-9226-0A722B239B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8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798-DC6A-9B44-95C6-C8DD05F8E291}" type="datetimeFigureOut">
              <a:rPr lang="it-IT" smtClean="0"/>
              <a:t>15/04/2015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66BA-7E2D-4348-9226-0A722B239B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47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A798-DC6A-9B44-95C6-C8DD05F8E291}" type="datetimeFigureOut">
              <a:rPr lang="it-IT" smtClean="0"/>
              <a:t>15/04/2015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B66BA-7E2D-4348-9226-0A722B239B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502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EA798-DC6A-9B44-95C6-C8DD05F8E291}" type="datetimeFigureOut">
              <a:rPr lang="it-IT" smtClean="0"/>
              <a:t>15/04/2015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B66BA-7E2D-4348-9226-0A722B239B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1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11244"/>
            </a:gs>
            <a:gs pos="100000">
              <a:srgbClr val="063D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54980" y="2111375"/>
            <a:ext cx="587213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600" tIns="27000" rIns="66600" bIns="27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29" y="1604964"/>
            <a:ext cx="822833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468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ctr" defTabSz="449263" rtl="0" eaLnBrk="0" fontAlgn="base" hangingPunct="0">
        <a:lnSpc>
          <a:spcPct val="79000"/>
        </a:lnSpc>
        <a:spcBef>
          <a:spcPct val="0"/>
        </a:spcBef>
        <a:spcAft>
          <a:spcPct val="0"/>
        </a:spcAft>
        <a:buClr>
          <a:srgbClr val="8BE8F4"/>
        </a:buClr>
        <a:buSzPct val="100000"/>
        <a:buFont typeface="Arial" pitchFamily="34" charset="0"/>
        <a:defRPr sz="3700" b="1">
          <a:solidFill>
            <a:srgbClr val="8BE8F4"/>
          </a:solidFill>
          <a:latin typeface="+mj-lt"/>
          <a:ea typeface="MS PGothic" pitchFamily="34" charset="-128"/>
          <a:cs typeface="+mj-cs"/>
        </a:defRPr>
      </a:lvl1pPr>
      <a:lvl2pPr algn="ctr" defTabSz="449263" rtl="0" eaLnBrk="0" fontAlgn="base" hangingPunct="0">
        <a:lnSpc>
          <a:spcPct val="79000"/>
        </a:lnSpc>
        <a:spcBef>
          <a:spcPct val="0"/>
        </a:spcBef>
        <a:spcAft>
          <a:spcPct val="0"/>
        </a:spcAft>
        <a:buClr>
          <a:srgbClr val="8BE8F4"/>
        </a:buClr>
        <a:buSzPct val="100000"/>
        <a:buFont typeface="Arial" pitchFamily="34" charset="0"/>
        <a:defRPr sz="3700" b="1">
          <a:solidFill>
            <a:srgbClr val="8BE8F4"/>
          </a:solidFill>
          <a:latin typeface="Arial" charset="0"/>
          <a:ea typeface="MS PGothic" pitchFamily="34" charset="-128"/>
          <a:cs typeface="Lucida Sans Unicode" charset="0"/>
        </a:defRPr>
      </a:lvl2pPr>
      <a:lvl3pPr algn="ctr" defTabSz="449263" rtl="0" eaLnBrk="0" fontAlgn="base" hangingPunct="0">
        <a:lnSpc>
          <a:spcPct val="79000"/>
        </a:lnSpc>
        <a:spcBef>
          <a:spcPct val="0"/>
        </a:spcBef>
        <a:spcAft>
          <a:spcPct val="0"/>
        </a:spcAft>
        <a:buClr>
          <a:srgbClr val="8BE8F4"/>
        </a:buClr>
        <a:buSzPct val="100000"/>
        <a:buFont typeface="Arial" pitchFamily="34" charset="0"/>
        <a:defRPr sz="3700" b="1">
          <a:solidFill>
            <a:srgbClr val="8BE8F4"/>
          </a:solidFill>
          <a:latin typeface="Arial" charset="0"/>
          <a:ea typeface="MS PGothic" pitchFamily="34" charset="-128"/>
          <a:cs typeface="Lucida Sans Unicode" charset="0"/>
        </a:defRPr>
      </a:lvl3pPr>
      <a:lvl4pPr algn="ctr" defTabSz="449263" rtl="0" eaLnBrk="0" fontAlgn="base" hangingPunct="0">
        <a:lnSpc>
          <a:spcPct val="79000"/>
        </a:lnSpc>
        <a:spcBef>
          <a:spcPct val="0"/>
        </a:spcBef>
        <a:spcAft>
          <a:spcPct val="0"/>
        </a:spcAft>
        <a:buClr>
          <a:srgbClr val="8BE8F4"/>
        </a:buClr>
        <a:buSzPct val="100000"/>
        <a:buFont typeface="Arial" pitchFamily="34" charset="0"/>
        <a:defRPr sz="3700" b="1">
          <a:solidFill>
            <a:srgbClr val="8BE8F4"/>
          </a:solidFill>
          <a:latin typeface="Arial" charset="0"/>
          <a:ea typeface="MS PGothic" pitchFamily="34" charset="-128"/>
          <a:cs typeface="Lucida Sans Unicode" charset="0"/>
        </a:defRPr>
      </a:lvl4pPr>
      <a:lvl5pPr algn="ctr" defTabSz="449263" rtl="0" eaLnBrk="0" fontAlgn="base" hangingPunct="0">
        <a:lnSpc>
          <a:spcPct val="79000"/>
        </a:lnSpc>
        <a:spcBef>
          <a:spcPct val="0"/>
        </a:spcBef>
        <a:spcAft>
          <a:spcPct val="0"/>
        </a:spcAft>
        <a:buClr>
          <a:srgbClr val="8BE8F4"/>
        </a:buClr>
        <a:buSzPct val="100000"/>
        <a:buFont typeface="Arial" pitchFamily="34" charset="0"/>
        <a:defRPr sz="3700" b="1">
          <a:solidFill>
            <a:srgbClr val="8BE8F4"/>
          </a:solidFill>
          <a:latin typeface="Arial" charset="0"/>
          <a:ea typeface="MS PGothic" pitchFamily="34" charset="-128"/>
          <a:cs typeface="Lucida Sans Unicode" charset="0"/>
        </a:defRPr>
      </a:lvl5pPr>
      <a:lvl6pPr marL="457200" algn="ctr" defTabSz="449263" rtl="0" eaLnBrk="0" fontAlgn="base" hangingPunct="0">
        <a:lnSpc>
          <a:spcPct val="79000"/>
        </a:lnSpc>
        <a:spcBef>
          <a:spcPct val="0"/>
        </a:spcBef>
        <a:spcAft>
          <a:spcPct val="0"/>
        </a:spcAft>
        <a:buClr>
          <a:srgbClr val="8BE8F4"/>
        </a:buClr>
        <a:buSzPct val="100000"/>
        <a:buFont typeface="Arial" charset="0"/>
        <a:defRPr sz="3700" b="1">
          <a:solidFill>
            <a:srgbClr val="8BE8F4"/>
          </a:solidFill>
          <a:latin typeface="Arial" charset="0"/>
          <a:ea typeface="Lucida Sans Unicode" charset="0"/>
          <a:cs typeface="Lucida Sans Unicode" charset="0"/>
        </a:defRPr>
      </a:lvl6pPr>
      <a:lvl7pPr marL="914400" algn="ctr" defTabSz="449263" rtl="0" eaLnBrk="0" fontAlgn="base" hangingPunct="0">
        <a:lnSpc>
          <a:spcPct val="79000"/>
        </a:lnSpc>
        <a:spcBef>
          <a:spcPct val="0"/>
        </a:spcBef>
        <a:spcAft>
          <a:spcPct val="0"/>
        </a:spcAft>
        <a:buClr>
          <a:srgbClr val="8BE8F4"/>
        </a:buClr>
        <a:buSzPct val="100000"/>
        <a:buFont typeface="Arial" charset="0"/>
        <a:defRPr sz="3700" b="1">
          <a:solidFill>
            <a:srgbClr val="8BE8F4"/>
          </a:solidFill>
          <a:latin typeface="Arial" charset="0"/>
          <a:ea typeface="Lucida Sans Unicode" charset="0"/>
          <a:cs typeface="Lucida Sans Unicode" charset="0"/>
        </a:defRPr>
      </a:lvl7pPr>
      <a:lvl8pPr marL="1371600" algn="ctr" defTabSz="449263" rtl="0" eaLnBrk="0" fontAlgn="base" hangingPunct="0">
        <a:lnSpc>
          <a:spcPct val="79000"/>
        </a:lnSpc>
        <a:spcBef>
          <a:spcPct val="0"/>
        </a:spcBef>
        <a:spcAft>
          <a:spcPct val="0"/>
        </a:spcAft>
        <a:buClr>
          <a:srgbClr val="8BE8F4"/>
        </a:buClr>
        <a:buSzPct val="100000"/>
        <a:buFont typeface="Arial" charset="0"/>
        <a:defRPr sz="3700" b="1">
          <a:solidFill>
            <a:srgbClr val="8BE8F4"/>
          </a:solidFill>
          <a:latin typeface="Arial" charset="0"/>
          <a:ea typeface="Lucida Sans Unicode" charset="0"/>
          <a:cs typeface="Lucida Sans Unicode" charset="0"/>
        </a:defRPr>
      </a:lvl8pPr>
      <a:lvl9pPr marL="1828800" algn="ctr" defTabSz="449263" rtl="0" eaLnBrk="0" fontAlgn="base" hangingPunct="0">
        <a:lnSpc>
          <a:spcPct val="79000"/>
        </a:lnSpc>
        <a:spcBef>
          <a:spcPct val="0"/>
        </a:spcBef>
        <a:spcAft>
          <a:spcPct val="0"/>
        </a:spcAft>
        <a:buClr>
          <a:srgbClr val="8BE8F4"/>
        </a:buClr>
        <a:buSzPct val="100000"/>
        <a:buFont typeface="Arial" charset="0"/>
        <a:defRPr sz="3700" b="1">
          <a:solidFill>
            <a:srgbClr val="8BE8F4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F7FD3B"/>
        </a:buClr>
        <a:buSzPct val="100000"/>
        <a:buFont typeface="Times New Roman" pitchFamily="18" charset="0"/>
        <a:buChar char="•"/>
        <a:defRPr sz="3200">
          <a:solidFill>
            <a:srgbClr val="F7FD3B"/>
          </a:solidFill>
          <a:latin typeface="+mn-lt"/>
          <a:ea typeface="MS PGothic" pitchFamily="34" charset="-128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F7FD3B"/>
        </a:buClr>
        <a:buSzPct val="100000"/>
        <a:buFont typeface="Times New Roman" pitchFamily="18" charset="0"/>
        <a:buChar char="–"/>
        <a:defRPr sz="2800">
          <a:solidFill>
            <a:srgbClr val="F7FD3B"/>
          </a:solidFill>
          <a:latin typeface="+mn-lt"/>
          <a:ea typeface="Lucida Sans Unicode" charset="0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F7FD3B"/>
        </a:buClr>
        <a:buSzPct val="100000"/>
        <a:buFont typeface="Times New Roman" pitchFamily="18" charset="0"/>
        <a:buChar char="•"/>
        <a:defRPr sz="2400">
          <a:solidFill>
            <a:srgbClr val="F7FD3B"/>
          </a:solidFill>
          <a:latin typeface="+mn-lt"/>
          <a:ea typeface="Lucida Sans Unicode" charset="0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F7FD3B"/>
        </a:buClr>
        <a:buSzPct val="100000"/>
        <a:buFont typeface="Times New Roman" pitchFamily="18" charset="0"/>
        <a:buChar char="–"/>
        <a:defRPr sz="2000">
          <a:solidFill>
            <a:srgbClr val="F7FD3B"/>
          </a:solidFill>
          <a:latin typeface="+mn-lt"/>
          <a:ea typeface="Lucida Sans Unicode" charset="0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F7FD3B"/>
        </a:buClr>
        <a:buSzPct val="100000"/>
        <a:buFont typeface="Times New Roman" pitchFamily="18" charset="0"/>
        <a:buChar char="•"/>
        <a:defRPr sz="2000">
          <a:solidFill>
            <a:srgbClr val="F7FD3B"/>
          </a:solidFill>
          <a:latin typeface="+mn-lt"/>
          <a:ea typeface="Lucida Sans Unicode" charset="0"/>
          <a:cs typeface="+mn-cs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F7FD3B"/>
        </a:buClr>
        <a:buSzPct val="100000"/>
        <a:buFont typeface="Times New Roman" charset="0"/>
        <a:buChar char="•"/>
        <a:defRPr sz="2000">
          <a:solidFill>
            <a:srgbClr val="F7FD3B"/>
          </a:solidFill>
          <a:latin typeface="+mn-lt"/>
          <a:ea typeface="Lucida Sans Unicode" charset="0"/>
          <a:cs typeface="+mn-cs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F7FD3B"/>
        </a:buClr>
        <a:buSzPct val="100000"/>
        <a:buFont typeface="Times New Roman" charset="0"/>
        <a:buChar char="•"/>
        <a:defRPr sz="2000">
          <a:solidFill>
            <a:srgbClr val="F7FD3B"/>
          </a:solidFill>
          <a:latin typeface="+mn-lt"/>
          <a:ea typeface="Lucida Sans Unicode" charset="0"/>
          <a:cs typeface="+mn-cs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F7FD3B"/>
        </a:buClr>
        <a:buSzPct val="100000"/>
        <a:buFont typeface="Times New Roman" charset="0"/>
        <a:buChar char="•"/>
        <a:defRPr sz="2000">
          <a:solidFill>
            <a:srgbClr val="F7FD3B"/>
          </a:solidFill>
          <a:latin typeface="+mn-lt"/>
          <a:ea typeface="Lucida Sans Unicode" charset="0"/>
          <a:cs typeface="+mn-cs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F7FD3B"/>
        </a:buClr>
        <a:buSzPct val="100000"/>
        <a:buFont typeface="Times New Roman" charset="0"/>
        <a:buChar char="•"/>
        <a:defRPr sz="2000">
          <a:solidFill>
            <a:srgbClr val="F7FD3B"/>
          </a:solidFill>
          <a:latin typeface="+mn-lt"/>
          <a:ea typeface="Lucida Sans Unicode" charset="0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11" Type="http://schemas.openxmlformats.org/officeDocument/2006/relationships/image" Target="../media/image24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3.jpeg"/><Relationship Id="rId4" Type="http://schemas.openxmlformats.org/officeDocument/2006/relationships/image" Target="../media/image19.wmf"/><Relationship Id="rId9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44.png"/><Relationship Id="rId3" Type="http://schemas.openxmlformats.org/officeDocument/2006/relationships/video" Target="../media/media1.mpg"/><Relationship Id="rId7" Type="http://schemas.openxmlformats.org/officeDocument/2006/relationships/image" Target="../media/image40.emf"/><Relationship Id="rId12" Type="http://schemas.openxmlformats.org/officeDocument/2006/relationships/image" Target="../media/image43.png"/><Relationship Id="rId2" Type="http://schemas.microsoft.com/office/2007/relationships/media" Target="../media/media1.mp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Foglio_di_lavoro_di_Microsoft_Excel_97-20032.xls"/><Relationship Id="rId11" Type="http://schemas.openxmlformats.org/officeDocument/2006/relationships/image" Target="../media/image42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1.e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Foglio_di_lavoro_di_Microsoft_Excel_97-20033.xls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oleObject" Target="../embeddings/Foglio_di_lavoro_di_Microsoft_Excel_97-20031.xls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28" y="-1929"/>
            <a:ext cx="6441744" cy="686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7463" cy="47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logo fm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6" y="470615"/>
            <a:ext cx="843969" cy="86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525" y="143590"/>
            <a:ext cx="1240454" cy="104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890215" y="466694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 err="1">
                <a:solidFill>
                  <a:srgbClr val="FFFF00"/>
                </a:solidFill>
              </a:rPr>
              <a:t>Pierachille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b="1" dirty="0" err="1">
                <a:solidFill>
                  <a:srgbClr val="FFFF00"/>
                </a:solidFill>
              </a:rPr>
              <a:t>Santus</a:t>
            </a:r>
            <a:endParaRPr lang="it-IT" b="1" dirty="0">
              <a:solidFill>
                <a:srgbClr val="FFFF00"/>
              </a:solidFill>
            </a:endParaRPr>
          </a:p>
          <a:p>
            <a:pPr algn="ctr"/>
            <a:r>
              <a:rPr lang="it-IT" b="1" dirty="0">
                <a:solidFill>
                  <a:srgbClr val="FFFF00"/>
                </a:solidFill>
              </a:rPr>
              <a:t>Università degli Studi di Milano</a:t>
            </a:r>
          </a:p>
          <a:p>
            <a:pPr algn="ctr"/>
            <a:r>
              <a:rPr lang="it-IT" b="1" dirty="0">
                <a:solidFill>
                  <a:srgbClr val="FFFF00"/>
                </a:solidFill>
              </a:rPr>
              <a:t>Pneumologia Riabilitativa</a:t>
            </a:r>
          </a:p>
          <a:p>
            <a:pPr algn="ctr"/>
            <a:r>
              <a:rPr lang="it-IT" b="1" dirty="0">
                <a:solidFill>
                  <a:srgbClr val="FFFF00"/>
                </a:solidFill>
              </a:rPr>
              <a:t>Fondazione Salvatore Maugeri</a:t>
            </a:r>
          </a:p>
          <a:p>
            <a:pPr algn="ctr"/>
            <a:r>
              <a:rPr lang="it-IT" b="1" dirty="0">
                <a:solidFill>
                  <a:srgbClr val="FFFF00"/>
                </a:solidFill>
              </a:rPr>
              <a:t>Istituto Scientifico di MILANO – IRCCS</a:t>
            </a:r>
          </a:p>
          <a:p>
            <a:pPr algn="ctr"/>
            <a:r>
              <a:rPr lang="it-IT" b="1" u="sng" dirty="0">
                <a:solidFill>
                  <a:srgbClr val="FF0000"/>
                </a:solidFill>
              </a:rPr>
              <a:t>pierachille.santus@unimi.it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367463" y="2479275"/>
            <a:ext cx="6441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4000" b="1" dirty="0" smtClean="0">
                <a:solidFill>
                  <a:srgbClr val="00E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Tecnologia ed </a:t>
            </a:r>
            <a:r>
              <a:rPr lang="it-IT" sz="4000" b="1" dirty="0">
                <a:solidFill>
                  <a:srgbClr val="00E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innovazione </a:t>
            </a:r>
            <a:r>
              <a:rPr lang="it-IT" sz="4000" b="1" dirty="0" smtClean="0">
                <a:solidFill>
                  <a:srgbClr val="00E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lang="it-IT" sz="4000" b="1" dirty="0">
                <a:solidFill>
                  <a:srgbClr val="00E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servizio del </a:t>
            </a:r>
            <a:r>
              <a:rPr lang="it-IT" sz="4000" b="1" dirty="0" smtClean="0">
                <a:solidFill>
                  <a:srgbClr val="00E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Paziente</a:t>
            </a:r>
            <a:endParaRPr lang="it-IT" sz="4000" b="1" dirty="0">
              <a:solidFill>
                <a:srgbClr val="00E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69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5537" y="0"/>
            <a:ext cx="7740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defRPr/>
            </a:pPr>
            <a:r>
              <a:rPr lang="it-IT" sz="3600" b="1" kern="0" cap="all" dirty="0" smtClean="0">
                <a:ln/>
                <a:solidFill>
                  <a:srgbClr val="00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cs typeface="Arial" pitchFamily="34" charset="0"/>
              </a:rPr>
              <a:t>Importanza della corretta istruzione del paziente</a:t>
            </a:r>
            <a:endParaRPr lang="en-US" sz="3600" b="1" kern="0" cap="all" dirty="0" err="1">
              <a:ln/>
              <a:solidFill>
                <a:srgbClr val="0000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73909" y="1342088"/>
            <a:ext cx="4220518" cy="47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Sestini P </a:t>
            </a:r>
            <a:r>
              <a:rPr kumimoji="0" lang="it-IT" altLang="it-IT" sz="1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et</a:t>
            </a:r>
            <a:r>
              <a:rPr kumimoji="0" lang="it-IT" altLang="it-IT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al.</a:t>
            </a:r>
            <a:r>
              <a:rPr kumimoji="0" lang="it-IT" altLang="it-IT" sz="11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Journal </a:t>
            </a:r>
            <a:r>
              <a:rPr kumimoji="0" lang="it-IT" altLang="it-IT" sz="11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of</a:t>
            </a:r>
            <a:r>
              <a:rPr kumimoji="0" lang="it-IT" altLang="it-IT" sz="11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Aerosol Medicine 2006, 19 (2); 127–136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074" y="2450207"/>
            <a:ext cx="5749925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43138" y="6200477"/>
            <a:ext cx="1239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Istruzioni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81974" y="2716907"/>
            <a:ext cx="2627313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L’aumento del tempo dedicato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alle istruzioni corrisponde ad una riduzione del numero degli errori commessi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 rot="-5400000">
            <a:off x="-1728538" y="3983732"/>
            <a:ext cx="455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Normalized score of inhalation technique (lower is better)</a:t>
            </a:r>
          </a:p>
        </p:txBody>
      </p:sp>
    </p:spTree>
    <p:extLst>
      <p:ext uri="{BB962C8B-B14F-4D97-AF65-F5344CB8AC3E}">
        <p14:creationId xmlns:p14="http://schemas.microsoft.com/office/powerpoint/2010/main" val="27812643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8" name="Rectangle 4"/>
          <p:cNvSpPr>
            <a:spLocks noChangeArrowheads="1"/>
          </p:cNvSpPr>
          <p:nvPr/>
        </p:nvSpPr>
        <p:spPr bwMode="auto">
          <a:xfrm>
            <a:off x="1588" y="-26988"/>
            <a:ext cx="824282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3200" b="1" i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Le tecnologie attualmente a disposizione per la </a:t>
            </a:r>
            <a:r>
              <a:rPr lang="it-IT" sz="3200" b="1" i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tp</a:t>
            </a:r>
            <a:r>
              <a:rPr lang="it-IT" sz="3200" b="1" i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cronica delle malattie ostruttive</a:t>
            </a:r>
            <a:endParaRPr lang="it-IT" sz="3200" b="1" i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259632" y="1196752"/>
            <a:ext cx="1872208" cy="585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MDI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436096" y="1196752"/>
            <a:ext cx="1872208" cy="585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DPI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 l="8296" t="4457" r="14479"/>
          <a:stretch>
            <a:fillRect/>
          </a:stretch>
        </p:blipFill>
        <p:spPr bwMode="auto">
          <a:xfrm rot="5400000">
            <a:off x="217042" y="3391471"/>
            <a:ext cx="2179638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1907704" y="5229497"/>
          <a:ext cx="2371725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Photo Editor Photo" r:id="rId5" imgW="3753374" imgH="2534004" progId="">
                  <p:embed/>
                </p:oleObj>
              </mc:Choice>
              <mc:Fallback>
                <p:oleObj name="Photo Editor Photo" r:id="rId5" imgW="3753374" imgH="253400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091" r="11363"/>
                      <a:stretch>
                        <a:fillRect/>
                      </a:stretch>
                    </p:blipFill>
                    <p:spPr bwMode="auto">
                      <a:xfrm>
                        <a:off x="1907704" y="5229497"/>
                        <a:ext cx="2371725" cy="143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61025" r="17713" b="65750"/>
          <a:stretch>
            <a:fillRect/>
          </a:stretch>
        </p:blipFill>
        <p:spPr bwMode="auto">
          <a:xfrm>
            <a:off x="6876256" y="4509120"/>
            <a:ext cx="194421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 l="62600" t="35300" r="18500" b="29000"/>
          <a:stretch>
            <a:fillRect/>
          </a:stretch>
        </p:blipFill>
        <p:spPr bwMode="auto">
          <a:xfrm>
            <a:off x="6012160" y="4365104"/>
            <a:ext cx="12199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l="23225" t="68900" r="54725"/>
          <a:stretch>
            <a:fillRect/>
          </a:stretch>
        </p:blipFill>
        <p:spPr bwMode="auto">
          <a:xfrm>
            <a:off x="4644008" y="4993545"/>
            <a:ext cx="1584176" cy="167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Untitled-1"/>
          <p:cNvPicPr>
            <a:picLocks noChangeAspect="1" noChangeArrowheads="1"/>
          </p:cNvPicPr>
          <p:nvPr/>
        </p:nvPicPr>
        <p:blipFill>
          <a:blip r:embed="rId8" cstate="print"/>
          <a:srcRect l="9340" r="21084"/>
          <a:stretch>
            <a:fillRect/>
          </a:stretch>
        </p:blipFill>
        <p:spPr bwMode="auto">
          <a:xfrm>
            <a:off x="1259632" y="1772816"/>
            <a:ext cx="2054337" cy="190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 l="21336" t="15619" r="16790" b="47032"/>
          <a:stretch>
            <a:fillRect/>
          </a:stretch>
        </p:blipFill>
        <p:spPr bwMode="auto">
          <a:xfrm>
            <a:off x="5436096" y="1772816"/>
            <a:ext cx="208823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8084" name="AutoShape 4" descr="data:image/jpeg;base64,/9j/4AAQSkZJRgABAQAAAQABAAD/2wCEAAkGBhQSEBQUERQSFBQVFBUXGBgWFhQWGxcUFRohFBYWFxQXHCgeGxwjGhUUHy8gIycqLCwsFh4xNjAqNSYrLCkBCQoKDgwNGQ8PGSkkFhwqKyopKSwpKS4pKSktNTYsNC8pKSk1NSk1NTUuKTUuKTI1NSkpKS8pNS4pKSwpKSksKv/AABEIAJkAmgMBIgACEQEDEQH/xAAbAAEBAQADAQEAAAAAAAAAAAAFAAQBAwYCB//EAEQQAAIBAgIFBwgIBAUFAAAAAAECAAMRBCEFEjFBUQY0YXGBkbITIiRSc5Kh0hQjMkJydLHBB1Ni8BYXM0PRFURjguH/xAAZAQEBAQEBAQAAAAAAAAAAAAAAAQIEAwX/xAAiEQEAAgEDBQADAAAAAAAAAAAAARECAxIhBAUTMUEUIrH/2gAMAwEAAhEDEQA/AP1vlBygp4Slr1Lm5sqjaxnhX/ixWv5tGmB0lifhOP4sVD5eku4Uye0nOC6C5JHE02qCrTWwYhdrHV2m24dMBn/Nev8AyqXe0v8ANiv/ACqXe083oXRNKsCauIp0QCAAQSWJ3gDdPjT+hGwlbybENkGDDYynYf17pUfrGiMfisRQSqPo6h1vYipl2zbq4vjh+6pM/IrmGH/B+5jcijNXF8cP3VJauL44fuqROUAzVxfHD91SWri+OH7qkTlAM1cXxw/dUlq4vjhu6pE5nx+NFJC7btg3ljkFHSTAJq43FCqlNfo7MwJOVTzVH3j1nITXq4vjh+6pPvROCKgvUzq1DdugfdQdCj43iEAzVxfHD91SWri+OG7qkTnVisStNGdjZVBJ7IAtXHYoVkpD6OzMCTlU81RvPWcpqY4sZ2w7/wBI11J6mOU50HhjZq1QfWVTe3qoPsL2D9YoYGPR2kVqqbAqymzKdqtwM2QQebj3t96khPSQSAeu0bgflv8AFfnNL2f7zByArKtWuWYLfDuMyBnwzm/+K/OaXs/3nh5R6fkXyep1mNWs6BEIshYAuwzAz2CZuWjVGxJaqaZLKNUU21gqDILf+9sBlCP2/kVzDD/g/cxuD8kaJTA0FYWOoMuvP9IxIqlKUClOCZ5xKOIxa64rmhTJOoqAFioNrs53ngIHoyYRhz9IreU/2qRIp/1VNjP1DMCGYrk86DPFPnl5zMLjfa07cLpepRAUqjoosNQ5gD94HppTBg9N06mQNjwbKb4FBsf9fXWiPsU7PV6TtRP3M3aTx4o02c5nYo9Zjkq9pnXofAmnT87N3Os54s37DZA3ATmUoAlTn59gviMbglTn59gviMblR57H6HpYjGkVkVwtAEXvkS5vO7/BWD/kJ8f+Z3pz5vy6+MxSRQn+CsH/ACE+P/M+6PJDCIwZaFO42ZX/AFMYlA4AnMpQKUpQKDN6LUv/ALFRs/8Ax1Dv/C3wMZnxXohlKsAVIsQd4gY62VYE/eWyngQbkduXdD8RUYOQ1nGWRAOXRvBtfuE+cTV+jLqVjr0NzXGvTG643gesM5oXEK6DWYOhsVqLYjj53AyjE2j0qXsLEbRcX4ead/UeM7MNjKtG2t9ZSOQbep4MD9k/CaG0ecipDDK1v2+G+a6lOzKSBap5rruJte8gxUXGJxGsM6VHZ/VVIzP/AKg95McnnsDfDYk0j/p1TrJ0Pv77Ht656EQKUpQBKnPz7BfEY3BKnPz7BfEY3KgtOfN+XXxmKQtOfN+XXxmKSKpSlApSlApSlAoJpLG1Gr+QQMg1ddnXV1mGzVTWPeZox2Ldqgo0TZtrva+ou4AHaxhuJwVX6RSBrEhSD5RlXWQnLUGqACG2ZwNtHRdNf+3LHezlWJ7WYzK+jHNXXFNQoFlVbLt3nVbMzfiqxTLyjE8BqCw6TY2mdaFdsxUqj3FHeyk/CBnW6ta5pnibjvtu7O2d+Ax2sxZldkQ2FTW1lvsOqABkNl5zixVVDrguBnc6pseIZQP0tE8CQaaEAAFQbDLaOEAblVWptRurr5RSCgDAkkG4AAz2gR3DsSik5EqCeu2c82VXC4qofJKaTBXLAAtTY/asNtsgTbZPTo4IBGYIuD0QOZSlAEqc/PsF8RjcEqc/PsF8RjcqC05835dfGYpC05835dfGYpIqlKUClKcXgU6sTiVRSWIHXx4TJpXSwpCwzc7B+54CCU65Z7m9SodnR1blHTK6dLQnKN0+m3Q9RxTvqWdyWdnNvOPQM7AWAn1WxliyNqs1Q2BXYptkG4Wte/RMWMDJWpJXfVp1QwBXILUGwE77iasXhqlP7KAp5x8wbyNW4G7bDOc4RxA+jXLOTrEAHLZc7tdjxPwi+GxdTc4ccG2+8syvgadbzqVRQ2V1bjbhtE+EwjUz54K9IzHeJuKpyftElq2PbVsUIY2UHIrdsgdbt3zvZhTpjfqgADidgAh9SoDTKlg2sLADbfcctltt+icJU1QjO5LIQHViMsrFhlnY5gzEtw04ihq09ZrFgwZjxubEdVjaZ+T+IANWhe/kall3/Vt5y917dkH5X6Zu3kUOS2LkcdoHZke6dGgNIHy6MbXY+TbpDDWU96/Ga2TttjfG6nuJSlMPQJU5+fYL4jG4JU5+fYL4jG5UFpz5vy6+MxSFpz5vy6+MxSRVKUoHDTHitJolJqtwygXyO3gB2zYZ+T6TrvSrVaOsQnlSdXdtuP1moh3dH0v5GUxfr+F0xD1qt9tRz3dHUB+k9po3Ri0lsM2P2m3k/wB7p5TkIoaq7G11UAD8W0/Ce4kencM9ufix4iGLTOi1r0ih27VPBhsMK0VjaiJmCwU6rr96mw29h2jrno4Zj8IyVPLURdrWdNmuvR/UN3dI+a+hSoV87KT3MO7Ocf8ARQPs1Kq9GveddKnRxA1k81h9oDzWU8GWdg0dUH2azdv/ANvA+F5Pp95nbo1rA9dtsO07X8hT1bKQD9XexJO4G+5Yr5Cv669f9iAcpNE1FXyzN5S1gwOeqvFdmU1j7ZyunmQCx3sSb8SSc5odzSC6p+sDh8s7auxb8TOtsW1rA26FsP0nTOuuKcW7m36jgcWKtNXXYyg9+6d889yHY/Rc9gqOB1ZfveehnHMU7om4CVOfn2C+IxuCVOfn2C+IxuAWnPm/Lr4zFIWnPm/Lr4zFJFUpTpxWMSmutUYKOJ/bjA7jPyb+JC+SxobdUQHtXI/C0/R05Q0CQC+rfZrKyg9pE8x/Efk5UxQoGiuswYqTuCsNpPDIT006vl9TtOrjpdVE5zWM3EvE6N0gwdTSLB75at79Vht6p+v6Feq1FTXAV+jhuvwMI5JciaeEUMfPqkZsd3Qo3dc9MJMpj433Pq9LXzrTjiPv2XMpSmHyGHG6ISodbNKg2Ohsw69xHQZm+kYij/qKKyetTycD+pDt7DF5QDqGn6DZeUCn1X8w9zWnZicdRKEPUpapFjdlzB7ZorYVX+2qt1gH9Z0LoiiDcUqQP4F/4gfnVTBNrEU0qOlyFYI1iNxvab9H8lq9UjWU0k3ltp6ln6Cq2yGycz08k08vFiz4HBLRpqiCyqP7J6ZolKeb1CVOfn2C+IxuCVOfn2C+IxuVBac+b8uvjMUhac+b8uvjMUkVQLDA1KprFde1U004U0XJntxJvHYJTxAw1R1qZUqjl0fcGb7Ssd2eYgI6RrItMmoNZdmra+sTsAHTBsNoyvSDPTdUBzFA3ZB0a21T1ZRDEsHxFAbVAdxvBYWAPTtM3Yg5W3nIdsDBQ02AQtdTRY7L5q34XGR7YnOqvQV1KuAVIzvsh+hHKmrRJLeSYBSfUYayi/RcjugLSlKBSlKBSlKBSlKBSlKAJU5+fYL4jG4JU5+fYL4jG5UFpz5vy6+MxSFE6uOF/v0LL0lWuR3G8UBkVzPmpSDCzAEHcZ9SgBYjk5qutTDOabISQhuaeYsRq7uyfdDTOo1sUppNsDbaZ/Cw2dsany9MMLEAjgc4BWl9JUDSKtUB1rWFMhmbfYAS0DhWAepUFmqNe3qqBqqOwATbR0ZSQ3WminoUCaYvhK5cylKFUpSgUpSgUpSgUpTgmALU5+fYr4jG4EH1se9ti00U/iJJt3R2VGTSOjlqqAbgg3VhkVbiDMBpYxchUpMOJpm/bY2jRlIoP0z16PuN80vTPXo+43zRyUqA/TPXo+43zS9M9ej7jfNHJQA/TPXo+43zS9M9ej7jfNHJQA/TPXo+43zS9M9ej7jfNHJQA/TPXo+43zS9M9ej7jfNHJQA/TPXo+43zS9M9ej7jfNHJQA/TPXo+43zS9M9ej7jfNHJQA/TPXo+43zThqeMYWNSmo4qhv2XNo7KAdorRQpDfckkk5kk7STxiM4nMi0//9k="/>
          <p:cNvSpPr>
            <a:spLocks noChangeAspect="1" noChangeArrowheads="1"/>
          </p:cNvSpPr>
          <p:nvPr/>
        </p:nvSpPr>
        <p:spPr bwMode="auto">
          <a:xfrm>
            <a:off x="155575" y="-876300"/>
            <a:ext cx="1838325" cy="1828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8086" name="AutoShape 6" descr="data:image/jpeg;base64,/9j/4AAQSkZJRgABAQAAAQABAAD/2wCEAAkGBhQSEBQUERQSFBQVFBUXGBgWFhQWGxcUFRohFBYWFxQXHCgeGxwjGhUUHy8gIycqLCwsFh4xNjAqNSYrLCkBCQoKDgwNGQ8PGSkkFhwqKyopKSwpKS4pKSktNTYsNC8pKSk1NSk1NTUuKTUuKTI1NSkpKS8pNS4pKSwpKSksKv/AABEIAJkAmgMBIgACEQEDEQH/xAAbAAEBAQADAQEAAAAAAAAAAAAFAAQBAwYCB//EAEQQAAIBAgIFBwgIBAUFAAAAAAECAAMRBCEFEjFBUQY0YXGBkbITIiRSc5Kh0hQjMkJydLHBB1Ni8BYXM0PRFURjguH/xAAZAQEBAQEBAQAAAAAAAAAAAAAAAQIEAwX/xAAiEQEAAgEDBQADAAAAAAAAAAAAARECAxIhBAUTMUEUIrH/2gAMAwEAAhEDEQA/AP1vlBygp4Slr1Lm5sqjaxnhX/ixWv5tGmB0lifhOP4sVD5eku4Uye0nOC6C5JHE02qCrTWwYhdrHV2m24dMBn/Nev8AyqXe0v8ANiv/ACqXe083oXRNKsCauIp0QCAAQSWJ3gDdPjT+hGwlbybENkGDDYynYf17pUfrGiMfisRQSqPo6h1vYipl2zbq4vjh+6pM/IrmGH/B+5jcijNXF8cP3VJauL44fuqROUAzVxfHD91SWri+OH7qkTlAM1cXxw/dUlq4vjhu6pE5nx+NFJC7btg3ljkFHSTAJq43FCqlNfo7MwJOVTzVH3j1nITXq4vjh+6pPvROCKgvUzq1DdugfdQdCj43iEAzVxfHD91SWri+OG7qkTnVisStNGdjZVBJ7IAtXHYoVkpD6OzMCTlU81RvPWcpqY4sZ2w7/wBI11J6mOU50HhjZq1QfWVTe3qoPsL2D9YoYGPR2kVqqbAqymzKdqtwM2QQebj3t96khPSQSAeu0bgflv8AFfnNL2f7zByArKtWuWYLfDuMyBnwzm/+K/OaXs/3nh5R6fkXyep1mNWs6BEIshYAuwzAz2CZuWjVGxJaqaZLKNUU21gqDILf+9sBlCP2/kVzDD/g/cxuD8kaJTA0FYWOoMuvP9IxIqlKUClOCZ5xKOIxa64rmhTJOoqAFioNrs53ngIHoyYRhz9IreU/2qRIp/1VNjP1DMCGYrk86DPFPnl5zMLjfa07cLpepRAUqjoosNQ5gD94HppTBg9N06mQNjwbKb4FBsf9fXWiPsU7PV6TtRP3M3aTx4o02c5nYo9Zjkq9pnXofAmnT87N3Os54s37DZA3ATmUoAlTn59gviMbglTn59gviMblR57H6HpYjGkVkVwtAEXvkS5vO7/BWD/kJ8f+Z3pz5vy6+MxSRQn+CsH/ACE+P/M+6PJDCIwZaFO42ZX/AFMYlA4AnMpQKUpQKDN6LUv/ALFRs/8Ax1Dv/C3wMZnxXohlKsAVIsQd4gY62VYE/eWyngQbkduXdD8RUYOQ1nGWRAOXRvBtfuE+cTV+jLqVjr0NzXGvTG643gesM5oXEK6DWYOhsVqLYjj53AyjE2j0qXsLEbRcX4ead/UeM7MNjKtG2t9ZSOQbep4MD9k/CaG0ecipDDK1v2+G+a6lOzKSBap5rruJte8gxUXGJxGsM6VHZ/VVIzP/AKg95McnnsDfDYk0j/p1TrJ0Pv77Ht656EQKUpQBKnPz7BfEY3BKnPz7BfEY3KgtOfN+XXxmKQtOfN+XXxmKSKpSlApSlApSlAoJpLG1Gr+QQMg1ddnXV1mGzVTWPeZox2Ldqgo0TZtrva+ou4AHaxhuJwVX6RSBrEhSD5RlXWQnLUGqACG2ZwNtHRdNf+3LHezlWJ7WYzK+jHNXXFNQoFlVbLt3nVbMzfiqxTLyjE8BqCw6TY2mdaFdsxUqj3FHeyk/CBnW6ta5pnibjvtu7O2d+Ax2sxZldkQ2FTW1lvsOqABkNl5zixVVDrguBnc6pseIZQP0tE8CQaaEAAFQbDLaOEAblVWptRurr5RSCgDAkkG4AAz2gR3DsSik5EqCeu2c82VXC4qofJKaTBXLAAtTY/asNtsgTbZPTo4IBGYIuD0QOZSlAEqc/PsF8RjcEqc/PsF8RjcqC05835dfGYpC05835dfGYpIqlKUClKcXgU6sTiVRSWIHXx4TJpXSwpCwzc7B+54CCU65Z7m9SodnR1blHTK6dLQnKN0+m3Q9RxTvqWdyWdnNvOPQM7AWAn1WxliyNqs1Q2BXYptkG4Wte/RMWMDJWpJXfVp1QwBXILUGwE77iasXhqlP7KAp5x8wbyNW4G7bDOc4RxA+jXLOTrEAHLZc7tdjxPwi+GxdTc4ccG2+8syvgadbzqVRQ2V1bjbhtE+EwjUz54K9IzHeJuKpyftElq2PbVsUIY2UHIrdsgdbt3zvZhTpjfqgADidgAh9SoDTKlg2sLADbfcctltt+icJU1QjO5LIQHViMsrFhlnY5gzEtw04ihq09ZrFgwZjxubEdVjaZ+T+IANWhe/kall3/Vt5y917dkH5X6Zu3kUOS2LkcdoHZke6dGgNIHy6MbXY+TbpDDWU96/Ga2TttjfG6nuJSlMPQJU5+fYL4jG4JU5+fYL4jG5UFpz5vy6+MxSFpz5vy6+MxSRVKUoHDTHitJolJqtwygXyO3gB2zYZ+T6TrvSrVaOsQnlSdXdtuP1moh3dH0v5GUxfr+F0xD1qt9tRz3dHUB+k9po3Ri0lsM2P2m3k/wB7p5TkIoaq7G11UAD8W0/Ce4kencM9ufix4iGLTOi1r0ih27VPBhsMK0VjaiJmCwU6rr96mw29h2jrno4Zj8IyVPLURdrWdNmuvR/UN3dI+a+hSoV87KT3MO7Ocf8ARQPs1Kq9GveddKnRxA1k81h9oDzWU8GWdg0dUH2azdv/ANvA+F5Pp95nbo1rA9dtsO07X8hT1bKQD9XexJO4G+5Yr5Cv669f9iAcpNE1FXyzN5S1gwOeqvFdmU1j7ZyunmQCx3sSb8SSc5odzSC6p+sDh8s7auxb8TOtsW1rA26FsP0nTOuuKcW7m36jgcWKtNXXYyg9+6d889yHY/Rc9gqOB1ZfveehnHMU7om4CVOfn2C+IxuCVOfn2C+IxuAWnPm/Lr4zFIWnPm/Lr4zFJFUpTpxWMSmutUYKOJ/bjA7jPyb+JC+SxobdUQHtXI/C0/R05Q0CQC+rfZrKyg9pE8x/Efk5UxQoGiuswYqTuCsNpPDIT006vl9TtOrjpdVE5zWM3EvE6N0gwdTSLB75at79Vht6p+v6Feq1FTXAV+jhuvwMI5JciaeEUMfPqkZsd3Qo3dc9MJMpj433Pq9LXzrTjiPv2XMpSmHyGHG6ISodbNKg2Ohsw69xHQZm+kYij/qKKyetTycD+pDt7DF5QDqGn6DZeUCn1X8w9zWnZicdRKEPUpapFjdlzB7ZorYVX+2qt1gH9Z0LoiiDcUqQP4F/4gfnVTBNrEU0qOlyFYI1iNxvab9H8lq9UjWU0k3ltp6ln6Cq2yGycz08k08vFiz4HBLRpqiCyqP7J6ZolKeb1CVOfn2C+IxuCVOfn2C+IxuVBac+b8uvjMUhac+b8uvjMUkVQLDA1KprFde1U004U0XJntxJvHYJTxAw1R1qZUqjl0fcGb7Ssd2eYgI6RrItMmoNZdmra+sTsAHTBsNoyvSDPTdUBzFA3ZB0a21T1ZRDEsHxFAbVAdxvBYWAPTtM3Yg5W3nIdsDBQ02AQtdTRY7L5q34XGR7YnOqvQV1KuAVIzvsh+hHKmrRJLeSYBSfUYayi/RcjugLSlKBSlKBSlKBSlKBSlKAJU5+fYL4jG4JU5+fYL4jG5UFpz5vy6+MxSFE6uOF/v0LL0lWuR3G8UBkVzPmpSDCzAEHcZ9SgBYjk5qutTDOabISQhuaeYsRq7uyfdDTOo1sUppNsDbaZ/Cw2dsany9MMLEAjgc4BWl9JUDSKtUB1rWFMhmbfYAS0DhWAepUFmqNe3qqBqqOwATbR0ZSQ3WminoUCaYvhK5cylKFUpSgUpSgUpSgUpTgmALU5+fYr4jG4EH1se9ti00U/iJJt3R2VGTSOjlqqAbgg3VhkVbiDMBpYxchUpMOJpm/bY2jRlIoP0z16PuN80vTPXo+43zRyUqA/TPXo+43zS9M9ej7jfNHJQA/TPXo+43zS9M9ej7jfNHJQA/TPXo+43zS9M9ej7jfNHJQA/TPXo+43zS9M9ej7jfNHJQA/TPXo+43zS9M9ej7jfNHJQA/TPXo+43zS9M9ej7jfNHJQA/TPXo+43zThqeMYWNSmo4qhv2XNo7KAdorRQpDfckkk5kk7STxiM4nMi0//9k="/>
          <p:cNvSpPr>
            <a:spLocks noChangeAspect="1" noChangeArrowheads="1"/>
          </p:cNvSpPr>
          <p:nvPr/>
        </p:nvSpPr>
        <p:spPr bwMode="auto">
          <a:xfrm>
            <a:off x="155575" y="-876300"/>
            <a:ext cx="1838325" cy="1828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8088" name="Picture 8" descr="http://i374.photobucket.com/albums/oo189/mguild04253/Breezhaler_we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6296" y="3223244"/>
            <a:ext cx="1714500" cy="1285876"/>
          </a:xfrm>
          <a:prstGeom prst="rect">
            <a:avLst/>
          </a:prstGeom>
          <a:noFill/>
        </p:spPr>
      </p:pic>
      <p:pic>
        <p:nvPicPr>
          <p:cNvPr id="558090" name="Picture 10" descr="http://altocasertano.files.wordpress.com/2013/07/inhalator_0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99992" y="3861048"/>
            <a:ext cx="1556692" cy="115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92990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7740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35000"/>
              </a:spcBef>
              <a:defRPr/>
            </a:pPr>
            <a:r>
              <a:rPr lang="it-IT" sz="3200" b="1" i="1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+mn-cs"/>
              </a:rPr>
              <a:t>Deposizione polmonare con la tecnologia </a:t>
            </a:r>
            <a:r>
              <a:rPr lang="it-IT" sz="3200" b="1" i="1" kern="0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+mn-cs"/>
              </a:rPr>
              <a:t>Modulite</a:t>
            </a:r>
            <a:r>
              <a:rPr lang="it-IT" sz="3200" b="1" i="1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+mn-cs"/>
              </a:rPr>
              <a:t> </a:t>
            </a:r>
            <a:endParaRPr lang="en-US" sz="3200" b="1" i="1" kern="0" dirty="0" err="1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+mn-c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50825" y="1268413"/>
          <a:ext cx="85344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SPW 4.0 Graph" r:id="rId3" imgW="9700560" imgH="6339240" progId="SigmaPlotGraphicObject.10">
                  <p:embed/>
                </p:oleObj>
              </mc:Choice>
              <mc:Fallback>
                <p:oleObj name="SPW 4.0 Graph" r:id="rId3" imgW="9700560" imgH="6339240" progId="SigmaPlotGraphicObject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784" t="4787" r="3317" b="7617"/>
                      <a:stretch>
                        <a:fillRect/>
                      </a:stretch>
                    </p:blipFill>
                    <p:spPr bwMode="auto">
                      <a:xfrm>
                        <a:off x="250825" y="1268413"/>
                        <a:ext cx="85344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40200" y="5084763"/>
            <a:ext cx="3671888" cy="336550"/>
          </a:xfrm>
          <a:prstGeom prst="rect">
            <a:avLst/>
          </a:prstGeom>
          <a:solidFill>
            <a:srgbClr val="C3E7FD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Deposition varies between individuals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19250" y="2781300"/>
          <a:ext cx="1223963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Photo House" r:id="rId5" imgW="7626757" imgH="7413378" progId="">
                  <p:embed/>
                </p:oleObj>
              </mc:Choice>
              <mc:Fallback>
                <p:oleObj name="Photo House" r:id="rId5" imgW="7626757" imgH="741337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0044" t="50923" r="22557" b="11726"/>
                      <a:stretch>
                        <a:fillRect/>
                      </a:stretch>
                    </p:blipFill>
                    <p:spPr bwMode="auto">
                      <a:xfrm>
                        <a:off x="1619250" y="2781300"/>
                        <a:ext cx="1223963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076825" y="1773238"/>
          <a:ext cx="1150938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Photo House" r:id="rId7" imgW="7626757" imgH="7413378" progId="">
                  <p:embed/>
                </p:oleObj>
              </mc:Choice>
              <mc:Fallback>
                <p:oleObj name="Photo House" r:id="rId7" imgW="7626757" imgH="741337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0044" t="13573" r="22557" b="49077"/>
                      <a:stretch>
                        <a:fillRect/>
                      </a:stretch>
                    </p:blipFill>
                    <p:spPr bwMode="auto">
                      <a:xfrm>
                        <a:off x="5076825" y="1773238"/>
                        <a:ext cx="1150938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259388" y="2844800"/>
            <a:ext cx="766762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QVAR</a:t>
            </a:r>
          </a:p>
          <a:p>
            <a:pPr algn="ctr" eaLnBrk="0" hangingPunct="0">
              <a:defRPr/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67.9%</a:t>
            </a:r>
            <a:endParaRPr lang="en-GB" sz="1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676400" y="2205038"/>
            <a:ext cx="1163638" cy="584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Beclovent</a:t>
            </a: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0" hangingPunct="0">
              <a:defRPr/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16.9%</a:t>
            </a:r>
            <a:endParaRPr lang="en-GB" sz="1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746304" y="6508750"/>
            <a:ext cx="2362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400" i="1" dirty="0" err="1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Dolovich</a:t>
            </a:r>
            <a:r>
              <a:rPr lang="en-US" sz="1400" i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et al 2002</a:t>
            </a:r>
          </a:p>
        </p:txBody>
      </p:sp>
    </p:spTree>
    <p:extLst>
      <p:ext uri="{BB962C8B-B14F-4D97-AF65-F5344CB8AC3E}">
        <p14:creationId xmlns:p14="http://schemas.microsoft.com/office/powerpoint/2010/main" val="19716103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rPr>
              <a:t>CONFIDENTIAL – FOR INTERNAL USE ONLY</a:t>
            </a:r>
          </a:p>
        </p:txBody>
      </p:sp>
      <p:grpSp>
        <p:nvGrpSpPr>
          <p:cNvPr id="2" name="Group 39"/>
          <p:cNvGrpSpPr>
            <a:grpSpLocks noChangeAspect="1"/>
          </p:cNvGrpSpPr>
          <p:nvPr/>
        </p:nvGrpSpPr>
        <p:grpSpPr bwMode="auto">
          <a:xfrm>
            <a:off x="2287588" y="3495675"/>
            <a:ext cx="4567237" cy="2813050"/>
            <a:chOff x="1247" y="1253"/>
            <a:chExt cx="3386" cy="2086"/>
          </a:xfrm>
        </p:grpSpPr>
        <p:pic>
          <p:nvPicPr>
            <p:cNvPr id="2867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26414" t="19263" r="28139" b="33852"/>
            <a:stretch>
              <a:fillRect/>
            </a:stretch>
          </p:blipFill>
          <p:spPr bwMode="auto">
            <a:xfrm>
              <a:off x="1247" y="1616"/>
              <a:ext cx="2495" cy="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8" name="Freeform 7"/>
            <p:cNvSpPr>
              <a:spLocks noChangeAspect="1"/>
            </p:cNvSpPr>
            <p:nvPr/>
          </p:nvSpPr>
          <p:spPr bwMode="auto">
            <a:xfrm>
              <a:off x="1726" y="2493"/>
              <a:ext cx="167" cy="115"/>
            </a:xfrm>
            <a:custGeom>
              <a:avLst/>
              <a:gdLst>
                <a:gd name="T0" fmla="*/ 0 w 181"/>
                <a:gd name="T1" fmla="*/ 26 h 117"/>
                <a:gd name="T2" fmla="*/ 10 w 181"/>
                <a:gd name="T3" fmla="*/ 4 h 117"/>
                <a:gd name="T4" fmla="*/ 17 w 181"/>
                <a:gd name="T5" fmla="*/ 29 h 117"/>
                <a:gd name="T6" fmla="*/ 18 w 181"/>
                <a:gd name="T7" fmla="*/ 74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117"/>
                <a:gd name="T14" fmla="*/ 181 w 181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117">
                  <a:moveTo>
                    <a:pt x="0" y="26"/>
                  </a:moveTo>
                  <a:cubicBezTo>
                    <a:pt x="32" y="13"/>
                    <a:pt x="64" y="0"/>
                    <a:pt x="90" y="4"/>
                  </a:cubicBezTo>
                  <a:cubicBezTo>
                    <a:pt x="116" y="8"/>
                    <a:pt x="143" y="30"/>
                    <a:pt x="158" y="49"/>
                  </a:cubicBezTo>
                  <a:cubicBezTo>
                    <a:pt x="173" y="68"/>
                    <a:pt x="177" y="92"/>
                    <a:pt x="181" y="117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8679" name="Line 10"/>
            <p:cNvSpPr>
              <a:spLocks noChangeAspect="1" noChangeShapeType="1"/>
            </p:cNvSpPr>
            <p:nvPr/>
          </p:nvSpPr>
          <p:spPr bwMode="auto">
            <a:xfrm flipH="1">
              <a:off x="1662" y="2920"/>
              <a:ext cx="16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grpSp>
          <p:nvGrpSpPr>
            <p:cNvPr id="3" name="Group 21"/>
            <p:cNvGrpSpPr>
              <a:grpSpLocks noChangeAspect="1"/>
            </p:cNvGrpSpPr>
            <p:nvPr/>
          </p:nvGrpSpPr>
          <p:grpSpPr bwMode="auto">
            <a:xfrm>
              <a:off x="1277" y="1696"/>
              <a:ext cx="1532" cy="1186"/>
              <a:chOff x="2405" y="1611"/>
              <a:chExt cx="1661" cy="1208"/>
            </a:xfrm>
          </p:grpSpPr>
          <p:sp>
            <p:nvSpPr>
              <p:cNvPr id="28686" name="Freeform 22"/>
              <p:cNvSpPr>
                <a:spLocks noChangeAspect="1"/>
              </p:cNvSpPr>
              <p:nvPr/>
            </p:nvSpPr>
            <p:spPr bwMode="auto">
              <a:xfrm>
                <a:off x="3141" y="2109"/>
                <a:ext cx="118" cy="710"/>
              </a:xfrm>
              <a:custGeom>
                <a:avLst/>
                <a:gdLst>
                  <a:gd name="T0" fmla="*/ 114 w 118"/>
                  <a:gd name="T1" fmla="*/ 703 h 710"/>
                  <a:gd name="T2" fmla="*/ 0 w 118"/>
                  <a:gd name="T3" fmla="*/ 703 h 710"/>
                  <a:gd name="T4" fmla="*/ 114 w 118"/>
                  <a:gd name="T5" fmla="*/ 658 h 710"/>
                  <a:gd name="T6" fmla="*/ 23 w 118"/>
                  <a:gd name="T7" fmla="*/ 658 h 710"/>
                  <a:gd name="T8" fmla="*/ 68 w 118"/>
                  <a:gd name="T9" fmla="*/ 635 h 710"/>
                  <a:gd name="T10" fmla="*/ 68 w 118"/>
                  <a:gd name="T11" fmla="*/ 545 h 710"/>
                  <a:gd name="T12" fmla="*/ 68 w 118"/>
                  <a:gd name="T13" fmla="*/ 0 h 7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8"/>
                  <a:gd name="T22" fmla="*/ 0 h 710"/>
                  <a:gd name="T23" fmla="*/ 118 w 118"/>
                  <a:gd name="T24" fmla="*/ 710 h 7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8" h="710">
                    <a:moveTo>
                      <a:pt x="114" y="703"/>
                    </a:moveTo>
                    <a:cubicBezTo>
                      <a:pt x="57" y="706"/>
                      <a:pt x="0" y="710"/>
                      <a:pt x="0" y="703"/>
                    </a:cubicBezTo>
                    <a:cubicBezTo>
                      <a:pt x="0" y="696"/>
                      <a:pt x="110" y="665"/>
                      <a:pt x="114" y="658"/>
                    </a:cubicBezTo>
                    <a:cubicBezTo>
                      <a:pt x="118" y="651"/>
                      <a:pt x="31" y="662"/>
                      <a:pt x="23" y="658"/>
                    </a:cubicBezTo>
                    <a:cubicBezTo>
                      <a:pt x="15" y="654"/>
                      <a:pt x="61" y="654"/>
                      <a:pt x="68" y="635"/>
                    </a:cubicBezTo>
                    <a:cubicBezTo>
                      <a:pt x="75" y="616"/>
                      <a:pt x="68" y="651"/>
                      <a:pt x="68" y="545"/>
                    </a:cubicBezTo>
                    <a:cubicBezTo>
                      <a:pt x="68" y="439"/>
                      <a:pt x="68" y="110"/>
                      <a:pt x="68" y="0"/>
                    </a:cubicBez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687" name="Line 23"/>
              <p:cNvSpPr>
                <a:spLocks noChangeAspect="1" noChangeShapeType="1"/>
              </p:cNvSpPr>
              <p:nvPr/>
            </p:nvSpPr>
            <p:spPr bwMode="auto">
              <a:xfrm>
                <a:off x="2620" y="1837"/>
                <a:ext cx="22" cy="24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688" name="Line 24"/>
              <p:cNvSpPr>
                <a:spLocks noChangeAspect="1" noChangeShapeType="1"/>
              </p:cNvSpPr>
              <p:nvPr/>
            </p:nvSpPr>
            <p:spPr bwMode="auto">
              <a:xfrm>
                <a:off x="2731" y="1837"/>
                <a:ext cx="0" cy="24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689" name="Line 25"/>
              <p:cNvSpPr>
                <a:spLocks noChangeAspect="1" noChangeShapeType="1"/>
              </p:cNvSpPr>
              <p:nvPr/>
            </p:nvSpPr>
            <p:spPr bwMode="auto">
              <a:xfrm flipH="1">
                <a:off x="2846" y="1860"/>
                <a:ext cx="23" cy="22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690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2402" y="1611"/>
                <a:ext cx="629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85284" tIns="44348" rIns="85284" bIns="44348">
                <a:spAutoFit/>
              </a:bodyPr>
              <a:lstStyle/>
              <a:p>
                <a:pPr algn="ctr" defTabSz="865188" eaLnBrk="0" hangingPunct="0">
                  <a:spcBef>
                    <a:spcPct val="50000"/>
                  </a:spcBef>
                </a:pPr>
                <a:r>
                  <a:rPr lang="en-GB" sz="1100">
                    <a:solidFill>
                      <a:srgbClr val="005395"/>
                    </a:solidFill>
                    <a:latin typeface="Trebuchet MS" pitchFamily="34" charset="0"/>
                    <a:ea typeface="ヒラギノ角ゴ Pro W3"/>
                    <a:cs typeface="ヒラギノ角ゴ Pro W3"/>
                  </a:rPr>
                  <a:t>Air intake</a:t>
                </a:r>
              </a:p>
            </p:txBody>
          </p:sp>
          <p:sp>
            <p:nvSpPr>
              <p:cNvPr id="28691" name="Text Box 27"/>
              <p:cNvSpPr txBox="1">
                <a:spLocks noChangeAspect="1" noChangeArrowheads="1"/>
              </p:cNvSpPr>
              <p:nvPr/>
            </p:nvSpPr>
            <p:spPr bwMode="auto">
              <a:xfrm>
                <a:off x="3428" y="1813"/>
                <a:ext cx="638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85284" tIns="44348" rIns="85284" bIns="44348">
                <a:spAutoFit/>
              </a:bodyPr>
              <a:lstStyle/>
              <a:p>
                <a:pPr algn="ctr" defTabSz="865188" eaLnBrk="0" hangingPunct="0">
                  <a:spcBef>
                    <a:spcPct val="50000"/>
                  </a:spcBef>
                </a:pPr>
                <a:r>
                  <a:rPr lang="en-GB" sz="1100">
                    <a:solidFill>
                      <a:srgbClr val="005395"/>
                    </a:solidFill>
                    <a:latin typeface="Trebuchet MS" pitchFamily="34" charset="0"/>
                    <a:ea typeface="ヒラギノ角ゴ Pro W3"/>
                    <a:cs typeface="ヒラギノ角ゴ Pro W3"/>
                  </a:rPr>
                  <a:t>Inhalation</a:t>
                </a:r>
              </a:p>
            </p:txBody>
          </p:sp>
          <p:sp>
            <p:nvSpPr>
              <p:cNvPr id="28692" name="Line 28"/>
              <p:cNvSpPr>
                <a:spLocks noChangeAspect="1" noChangeShapeType="1"/>
              </p:cNvSpPr>
              <p:nvPr/>
            </p:nvSpPr>
            <p:spPr bwMode="auto">
              <a:xfrm flipH="1">
                <a:off x="3207" y="1973"/>
                <a:ext cx="407" cy="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pic>
          <p:nvPicPr>
            <p:cNvPr id="28681" name="Picture 29"/>
            <p:cNvPicPr>
              <a:picLocks noChangeAspect="1" noChangeArrowheads="1"/>
            </p:cNvPicPr>
            <p:nvPr/>
          </p:nvPicPr>
          <p:blipFill>
            <a:blip r:embed="rId3" cstate="print"/>
            <a:srcRect l="27553" t="33757" r="21054" b="33755"/>
            <a:stretch>
              <a:fillRect/>
            </a:stretch>
          </p:blipFill>
          <p:spPr bwMode="auto">
            <a:xfrm>
              <a:off x="3205" y="1253"/>
              <a:ext cx="1428" cy="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30"/>
            <p:cNvGrpSpPr>
              <a:grpSpLocks noChangeAspect="1"/>
            </p:cNvGrpSpPr>
            <p:nvPr/>
          </p:nvGrpSpPr>
          <p:grpSpPr bwMode="auto">
            <a:xfrm>
              <a:off x="2071" y="1996"/>
              <a:ext cx="1662" cy="800"/>
              <a:chOff x="3016" y="1678"/>
              <a:chExt cx="1662" cy="800"/>
            </a:xfrm>
          </p:grpSpPr>
          <p:sp>
            <p:nvSpPr>
              <p:cNvPr id="28684" name="Text Box 31"/>
              <p:cNvSpPr txBox="1">
                <a:spLocks noChangeAspect="1" noChangeArrowheads="1"/>
              </p:cNvSpPr>
              <p:nvPr/>
            </p:nvSpPr>
            <p:spPr bwMode="auto">
              <a:xfrm>
                <a:off x="3843" y="1678"/>
                <a:ext cx="831" cy="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85284" tIns="44348" rIns="85284" bIns="44348">
                <a:spAutoFit/>
              </a:bodyPr>
              <a:lstStyle/>
              <a:p>
                <a:pPr algn="ctr" defTabSz="865188" eaLnBrk="0" hangingPunct="0">
                  <a:spcBef>
                    <a:spcPct val="50000"/>
                  </a:spcBef>
                </a:pPr>
                <a:r>
                  <a:rPr lang="en-GB" sz="1100">
                    <a:solidFill>
                      <a:srgbClr val="005395"/>
                    </a:solidFill>
                    <a:latin typeface="Trebuchet MS" pitchFamily="34" charset="0"/>
                    <a:ea typeface="ヒラギノ角ゴ Pro W3"/>
                    <a:cs typeface="ヒラギノ角ゴ Pro W3"/>
                  </a:rPr>
                  <a:t>De-Aggregation</a:t>
                </a:r>
              </a:p>
            </p:txBody>
          </p:sp>
          <p:sp>
            <p:nvSpPr>
              <p:cNvPr id="28685" name="Line 32"/>
              <p:cNvSpPr>
                <a:spLocks noChangeAspect="1" noChangeShapeType="1"/>
              </p:cNvSpPr>
              <p:nvPr/>
            </p:nvSpPr>
            <p:spPr bwMode="auto">
              <a:xfrm flipH="1">
                <a:off x="3016" y="1841"/>
                <a:ext cx="1011" cy="6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8683" name="Line 33"/>
            <p:cNvSpPr>
              <a:spLocks noChangeAspect="1" noChangeShapeType="1"/>
            </p:cNvSpPr>
            <p:nvPr/>
          </p:nvSpPr>
          <p:spPr bwMode="auto">
            <a:xfrm flipH="1">
              <a:off x="3341" y="1661"/>
              <a:ext cx="681" cy="3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</p:grpSp>
      <p:sp>
        <p:nvSpPr>
          <p:cNvPr id="28675" name="Text Box 40"/>
          <p:cNvSpPr txBox="1">
            <a:spLocks noChangeArrowheads="1"/>
          </p:cNvSpPr>
          <p:nvPr/>
        </p:nvSpPr>
        <p:spPr bwMode="auto">
          <a:xfrm>
            <a:off x="250825" y="1916113"/>
            <a:ext cx="8569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000">
                <a:latin typeface="Trebuchet MS" pitchFamily="34" charset="0"/>
                <a:cs typeface="Arial" pitchFamily="34" charset="0"/>
              </a:rPr>
              <a:t>Dopo l’esposizione della dose al flusso d’aria, la polvere é trasportata attraverso il cyclone dove si verifica la separazione del principio attivo dal carrier (disaggregazione).</a:t>
            </a:r>
          </a:p>
        </p:txBody>
      </p:sp>
      <p:sp>
        <p:nvSpPr>
          <p:cNvPr id="28676" name="Rectangle 42"/>
          <p:cNvSpPr>
            <a:spLocks noGrp="1" noChangeArrowheads="1"/>
          </p:cNvSpPr>
          <p:nvPr>
            <p:ph type="title"/>
          </p:nvPr>
        </p:nvSpPr>
        <p:spPr>
          <a:xfrm>
            <a:off x="1331640" y="188640"/>
            <a:ext cx="6202363" cy="633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600" b="1" dirty="0" err="1" smtClean="0">
                <a:ea typeface="ＭＳ Ｐゴシック" pitchFamily="34" charset="-128"/>
              </a:rPr>
              <a:t>Meccanismo</a:t>
            </a:r>
            <a:r>
              <a:rPr lang="en-GB" sz="3600" b="1" dirty="0" smtClean="0">
                <a:ea typeface="ＭＳ Ｐゴシック" pitchFamily="34" charset="-128"/>
              </a:rPr>
              <a:t> di </a:t>
            </a:r>
            <a:r>
              <a:rPr lang="en-GB" sz="3600" b="1" dirty="0" err="1" smtClean="0">
                <a:ea typeface="ＭＳ Ｐゴシック" pitchFamily="34" charset="-128"/>
              </a:rPr>
              <a:t>disaggregazione</a:t>
            </a:r>
            <a:endParaRPr lang="en-GB" sz="3600" b="1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01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7"/>
          <p:cNvSpPr>
            <a:spLocks noChangeShapeType="1"/>
          </p:cNvSpPr>
          <p:nvPr/>
        </p:nvSpPr>
        <p:spPr bwMode="auto">
          <a:xfrm rot="-5400000">
            <a:off x="1739107" y="1907381"/>
            <a:ext cx="0" cy="128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>
              <a:latin typeface="+mj-lt"/>
              <a:cs typeface="+mn-cs"/>
            </a:endParaRPr>
          </a:p>
        </p:txBody>
      </p:sp>
      <p:sp>
        <p:nvSpPr>
          <p:cNvPr id="43011" name="TextBox 59"/>
          <p:cNvSpPr txBox="1">
            <a:spLocks noChangeArrowheads="1"/>
          </p:cNvSpPr>
          <p:nvPr/>
        </p:nvSpPr>
        <p:spPr bwMode="auto">
          <a:xfrm>
            <a:off x="1322388" y="1790700"/>
            <a:ext cx="393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1600" b="1" smtClean="0">
                <a:latin typeface="+mj-lt"/>
                <a:ea typeface="ヒラギノ角ゴ Pro W3"/>
                <a:cs typeface="ヒラギノ角ゴ Pro W3"/>
              </a:rPr>
              <a:t>70</a:t>
            </a:r>
            <a:endParaRPr lang="en-US" sz="1600" b="1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3012" name="Line 12"/>
          <p:cNvSpPr>
            <a:spLocks noChangeShapeType="1"/>
          </p:cNvSpPr>
          <p:nvPr/>
        </p:nvSpPr>
        <p:spPr bwMode="auto">
          <a:xfrm rot="-5400000">
            <a:off x="1736726" y="2354262"/>
            <a:ext cx="0" cy="123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>
              <a:latin typeface="+mj-lt"/>
              <a:cs typeface="+mn-cs"/>
            </a:endParaRPr>
          </a:p>
        </p:txBody>
      </p:sp>
      <p:sp>
        <p:nvSpPr>
          <p:cNvPr id="43013" name="TextBox 59"/>
          <p:cNvSpPr txBox="1">
            <a:spLocks noChangeArrowheads="1"/>
          </p:cNvSpPr>
          <p:nvPr/>
        </p:nvSpPr>
        <p:spPr bwMode="auto">
          <a:xfrm>
            <a:off x="1322388" y="2235200"/>
            <a:ext cx="393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1600" b="1" smtClean="0">
                <a:latin typeface="+mj-lt"/>
                <a:ea typeface="ヒラギノ角ゴ Pro W3"/>
                <a:cs typeface="ヒラギノ角ゴ Pro W3"/>
              </a:rPr>
              <a:t>60</a:t>
            </a:r>
            <a:endParaRPr lang="en-US" sz="1600" b="1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3014" name="Line 14"/>
          <p:cNvSpPr>
            <a:spLocks noChangeShapeType="1"/>
          </p:cNvSpPr>
          <p:nvPr/>
        </p:nvSpPr>
        <p:spPr bwMode="auto">
          <a:xfrm rot="-5400000">
            <a:off x="1736726" y="3246437"/>
            <a:ext cx="0" cy="123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>
              <a:latin typeface="+mj-lt"/>
              <a:cs typeface="+mn-cs"/>
            </a:endParaRPr>
          </a:p>
        </p:txBody>
      </p:sp>
      <p:sp>
        <p:nvSpPr>
          <p:cNvPr id="43015" name="TextBox 59"/>
          <p:cNvSpPr txBox="1">
            <a:spLocks noChangeArrowheads="1"/>
          </p:cNvSpPr>
          <p:nvPr/>
        </p:nvSpPr>
        <p:spPr bwMode="auto">
          <a:xfrm>
            <a:off x="1322388" y="3125788"/>
            <a:ext cx="393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1600" b="1" dirty="0" smtClean="0">
                <a:latin typeface="+mj-lt"/>
                <a:ea typeface="ヒラギノ角ゴ Pro W3"/>
                <a:cs typeface="ヒラギノ角ゴ Pro W3"/>
              </a:rPr>
              <a:t>40</a:t>
            </a:r>
            <a:endParaRPr lang="en-US" sz="1600" b="1" dirty="0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3016" name="Line 16"/>
          <p:cNvSpPr>
            <a:spLocks noChangeShapeType="1"/>
          </p:cNvSpPr>
          <p:nvPr/>
        </p:nvSpPr>
        <p:spPr bwMode="auto">
          <a:xfrm rot="-5400000">
            <a:off x="1736726" y="4137025"/>
            <a:ext cx="0" cy="123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>
              <a:latin typeface="+mj-lt"/>
              <a:cs typeface="+mn-cs"/>
            </a:endParaRPr>
          </a:p>
        </p:txBody>
      </p:sp>
      <p:sp>
        <p:nvSpPr>
          <p:cNvPr id="43017" name="TextBox 59"/>
          <p:cNvSpPr txBox="1">
            <a:spLocks noChangeArrowheads="1"/>
          </p:cNvSpPr>
          <p:nvPr/>
        </p:nvSpPr>
        <p:spPr bwMode="auto">
          <a:xfrm>
            <a:off x="1243013" y="4030663"/>
            <a:ext cx="473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1600" b="1" dirty="0" smtClean="0">
                <a:latin typeface="+mj-lt"/>
                <a:ea typeface="ヒラギノ角ゴ Pro W3"/>
                <a:cs typeface="ヒラギノ角ゴ Pro W3"/>
              </a:rPr>
              <a:t>20</a:t>
            </a:r>
            <a:endParaRPr lang="en-US" sz="1600" b="1" dirty="0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3018" name="TextBox 59"/>
          <p:cNvSpPr txBox="1">
            <a:spLocks noChangeArrowheads="1"/>
          </p:cNvSpPr>
          <p:nvPr/>
        </p:nvSpPr>
        <p:spPr bwMode="auto">
          <a:xfrm>
            <a:off x="1231900" y="4908550"/>
            <a:ext cx="484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1600" b="1" smtClean="0">
                <a:latin typeface="+mj-lt"/>
                <a:ea typeface="ヒラギノ角ゴ Pro W3"/>
                <a:cs typeface="ヒラギノ角ゴ Pro W3"/>
              </a:rPr>
              <a:t>0</a:t>
            </a:r>
            <a:endParaRPr lang="en-US" sz="1600" b="1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3019" name="Line 31"/>
          <p:cNvSpPr>
            <a:spLocks noChangeShapeType="1"/>
          </p:cNvSpPr>
          <p:nvPr/>
        </p:nvSpPr>
        <p:spPr bwMode="auto">
          <a:xfrm>
            <a:off x="1792288" y="1963738"/>
            <a:ext cx="0" cy="3125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>
              <a:latin typeface="+mj-lt"/>
              <a:cs typeface="+mn-cs"/>
            </a:endParaRPr>
          </a:p>
        </p:txBody>
      </p:sp>
      <p:sp>
        <p:nvSpPr>
          <p:cNvPr id="7180" name="Line 32"/>
          <p:cNvSpPr>
            <a:spLocks noChangeShapeType="1"/>
          </p:cNvSpPr>
          <p:nvPr/>
        </p:nvSpPr>
        <p:spPr bwMode="auto">
          <a:xfrm>
            <a:off x="1676400" y="5091113"/>
            <a:ext cx="61261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54"/>
          <p:cNvSpPr>
            <a:spLocks noChangeShapeType="1"/>
          </p:cNvSpPr>
          <p:nvPr/>
        </p:nvSpPr>
        <p:spPr bwMode="auto">
          <a:xfrm>
            <a:off x="5319713" y="5087938"/>
            <a:ext cx="1238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Text Box 57"/>
          <p:cNvSpPr txBox="1">
            <a:spLocks noChangeArrowheads="1"/>
          </p:cNvSpPr>
          <p:nvPr/>
        </p:nvSpPr>
        <p:spPr bwMode="auto">
          <a:xfrm>
            <a:off x="1695450" y="5540375"/>
            <a:ext cx="5397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sz="1000" b="1" dirty="0" smtClean="0">
                <a:solidFill>
                  <a:srgbClr val="000000"/>
                </a:solidFill>
                <a:latin typeface="+mj-lt"/>
                <a:ea typeface="ヒラギノ角ゴ Pro W3"/>
                <a:cs typeface="ヒラギノ角ゴ Pro W3"/>
              </a:rPr>
              <a:t>CV = 24%</a:t>
            </a:r>
          </a:p>
          <a:p>
            <a:pPr eaLnBrk="1" hangingPunct="1">
              <a:defRPr/>
            </a:pPr>
            <a:r>
              <a:rPr lang="it-IT" sz="1000" dirty="0" smtClean="0">
                <a:latin typeface="+mj-lt"/>
                <a:ea typeface="ヒラギノ角ゴ Pro W3"/>
                <a:cs typeface="ヒラギノ角ゴ Pro W3"/>
              </a:rPr>
              <a:t>CV, coefficiente di variazione; dati ottenuti da 12 adulti maschi sani dopo l’inalazione di una singola dose di </a:t>
            </a:r>
            <a:r>
              <a:rPr lang="it-IT" sz="1000" dirty="0" err="1" smtClean="0">
                <a:latin typeface="+mj-lt"/>
                <a:ea typeface="ヒラギノ角ゴ Pro W3"/>
                <a:cs typeface="ヒラギノ角ゴ Pro W3"/>
              </a:rPr>
              <a:t>aclidinium</a:t>
            </a:r>
            <a:r>
              <a:rPr lang="it-IT" sz="1000" dirty="0" smtClean="0">
                <a:latin typeface="+mj-lt"/>
                <a:ea typeface="ヒラギノ角ゴ Pro W3"/>
                <a:cs typeface="ヒラギノ角ゴ Pro W3"/>
              </a:rPr>
              <a:t> 200 </a:t>
            </a:r>
            <a:r>
              <a:rPr lang="it-IT" sz="1000" dirty="0" err="1" smtClean="0">
                <a:latin typeface="+mj-lt"/>
                <a:ea typeface="ヒラギノ角ゴ Pro W3"/>
                <a:sym typeface="Symbol" pitchFamily="18" charset="2"/>
              </a:rPr>
              <a:t>μ</a:t>
            </a:r>
            <a:r>
              <a:rPr lang="it-IT" sz="1000" dirty="0" err="1" smtClean="0">
                <a:latin typeface="+mj-lt"/>
                <a:ea typeface="ヒラギノ角ゴ Pro W3"/>
                <a:cs typeface="ヒラギノ角ゴ Pro W3"/>
                <a:sym typeface="Symbol" pitchFamily="18" charset="2"/>
              </a:rPr>
              <a:t>g</a:t>
            </a:r>
            <a:r>
              <a:rPr lang="it-IT" sz="1000" dirty="0" smtClean="0">
                <a:latin typeface="+mj-lt"/>
                <a:ea typeface="ヒラギノ角ゴ Pro W3"/>
                <a:cs typeface="ヒラギノ角ゴ Pro W3"/>
                <a:sym typeface="Symbol" pitchFamily="18" charset="2"/>
              </a:rPr>
              <a:t> </a:t>
            </a:r>
            <a:r>
              <a:rPr lang="it-IT" sz="1000" dirty="0" err="1" smtClean="0">
                <a:latin typeface="+mj-lt"/>
                <a:ea typeface="ヒラギノ角ゴ Pro W3"/>
                <a:cs typeface="ヒラギノ角ゴ Pro W3"/>
                <a:sym typeface="Symbol" pitchFamily="18" charset="2"/>
              </a:rPr>
              <a:t>radiomarcato</a:t>
            </a:r>
            <a:r>
              <a:rPr lang="it-IT" sz="1000" dirty="0" smtClean="0">
                <a:latin typeface="+mj-lt"/>
                <a:ea typeface="ヒラギノ角ゴ Pro W3"/>
                <a:cs typeface="ヒラギノ角ゴ Pro W3"/>
                <a:sym typeface="Symbol" pitchFamily="18" charset="2"/>
              </a:rPr>
              <a:t> con </a:t>
            </a:r>
            <a:r>
              <a:rPr lang="it-IT" sz="1000" dirty="0" smtClean="0">
                <a:latin typeface="+mj-lt"/>
                <a:ea typeface="ヒラギノ角ゴ Pro W3"/>
                <a:cs typeface="ヒラギノ角ゴ Pro W3"/>
              </a:rPr>
              <a:t>99mTc</a:t>
            </a:r>
            <a:endParaRPr lang="it-IT" sz="1000" dirty="0" smtClean="0">
              <a:latin typeface="+mj-lt"/>
              <a:ea typeface="ヒラギノ角ゴ Pro W3"/>
              <a:cs typeface="ヒラギノ角ゴ Pro W3"/>
              <a:sym typeface="Symbol" pitchFamily="18" charset="2"/>
            </a:endParaRPr>
          </a:p>
        </p:txBody>
      </p:sp>
      <p:sp>
        <p:nvSpPr>
          <p:cNvPr id="43023" name="TextBox 64"/>
          <p:cNvSpPr txBox="1">
            <a:spLocks noChangeArrowheads="1"/>
          </p:cNvSpPr>
          <p:nvPr/>
        </p:nvSpPr>
        <p:spPr bwMode="auto">
          <a:xfrm rot="16200000">
            <a:off x="-409575" y="3357563"/>
            <a:ext cx="3040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latin typeface="+mj-lt"/>
                <a:ea typeface="ヒラギノ角ゴ Pro W3"/>
                <a:cs typeface="ヒラギノ角ゴ Pro W3"/>
              </a:rPr>
              <a:t>% </a:t>
            </a:r>
            <a:r>
              <a:rPr lang="en-US" b="1" dirty="0" err="1" smtClean="0">
                <a:latin typeface="+mj-lt"/>
                <a:ea typeface="ヒラギノ角ゴ Pro W3"/>
                <a:cs typeface="ヒラギノ角ゴ Pro W3"/>
              </a:rPr>
              <a:t>della</a:t>
            </a:r>
            <a:r>
              <a:rPr lang="en-US" b="1" dirty="0" smtClean="0">
                <a:latin typeface="+mj-lt"/>
                <a:ea typeface="ヒラギノ角ゴ Pro W3"/>
                <a:cs typeface="ヒラギノ角ゴ Pro W3"/>
              </a:rPr>
              <a:t> dose pre-</a:t>
            </a:r>
            <a:r>
              <a:rPr lang="en-US" b="1" dirty="0" err="1" smtClean="0">
                <a:latin typeface="+mj-lt"/>
                <a:ea typeface="ヒラギノ角ゴ Pro W3"/>
                <a:cs typeface="ヒラギノ角ゴ Pro W3"/>
              </a:rPr>
              <a:t>determinata</a:t>
            </a:r>
            <a:endParaRPr lang="en-US" b="1" dirty="0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3024" name="TextBox 59"/>
          <p:cNvSpPr txBox="1">
            <a:spLocks noChangeArrowheads="1"/>
          </p:cNvSpPr>
          <p:nvPr/>
        </p:nvSpPr>
        <p:spPr bwMode="auto">
          <a:xfrm>
            <a:off x="1798638" y="5219700"/>
            <a:ext cx="1487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b="1" dirty="0" err="1" smtClean="0">
                <a:latin typeface="+mj-lt"/>
                <a:ea typeface="ヒラギノ角ゴ Pro W3"/>
                <a:cs typeface="ヒラギノ角ゴ Pro W3"/>
              </a:rPr>
              <a:t>Polmoni</a:t>
            </a:r>
            <a:endParaRPr lang="en-US" b="1" dirty="0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3025" name="TextBox 59"/>
          <p:cNvSpPr txBox="1">
            <a:spLocks noChangeArrowheads="1"/>
          </p:cNvSpPr>
          <p:nvPr/>
        </p:nvSpPr>
        <p:spPr bwMode="auto">
          <a:xfrm>
            <a:off x="3167063" y="5219700"/>
            <a:ext cx="1692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b="1" dirty="0" err="1" smtClean="0">
                <a:latin typeface="+mj-lt"/>
                <a:ea typeface="ヒラギノ角ゴ Pro W3"/>
                <a:cs typeface="ヒラギノ角ゴ Pro W3"/>
              </a:rPr>
              <a:t>Orofaringe</a:t>
            </a:r>
            <a:endParaRPr lang="en-US" b="1" dirty="0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3026" name="TextBox 59"/>
          <p:cNvSpPr txBox="1">
            <a:spLocks noChangeArrowheads="1"/>
          </p:cNvSpPr>
          <p:nvPr/>
        </p:nvSpPr>
        <p:spPr bwMode="auto">
          <a:xfrm>
            <a:off x="4786313" y="5216525"/>
            <a:ext cx="1497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b="1" dirty="0" err="1" smtClean="0">
                <a:latin typeface="+mj-lt"/>
                <a:ea typeface="ヒラギノ角ゴ Pro W3"/>
                <a:cs typeface="ヒラギノ角ゴ Pro W3"/>
              </a:rPr>
              <a:t>Inalatore</a:t>
            </a:r>
            <a:endParaRPr lang="en-US" b="1" dirty="0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3027" name="Line 7"/>
          <p:cNvSpPr>
            <a:spLocks noChangeShapeType="1"/>
          </p:cNvSpPr>
          <p:nvPr/>
        </p:nvSpPr>
        <p:spPr bwMode="auto">
          <a:xfrm rot="-5400000">
            <a:off x="1739107" y="2797969"/>
            <a:ext cx="0" cy="128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>
              <a:latin typeface="+mj-lt"/>
              <a:cs typeface="+mn-cs"/>
            </a:endParaRPr>
          </a:p>
        </p:txBody>
      </p:sp>
      <p:sp>
        <p:nvSpPr>
          <p:cNvPr id="43028" name="TextBox 59"/>
          <p:cNvSpPr txBox="1">
            <a:spLocks noChangeArrowheads="1"/>
          </p:cNvSpPr>
          <p:nvPr/>
        </p:nvSpPr>
        <p:spPr bwMode="auto">
          <a:xfrm>
            <a:off x="1322388" y="2681288"/>
            <a:ext cx="393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1600" b="1" dirty="0" smtClean="0">
                <a:latin typeface="+mj-lt"/>
                <a:ea typeface="ヒラギノ角ゴ Pro W3"/>
                <a:cs typeface="ヒラギノ角ゴ Pro W3"/>
              </a:rPr>
              <a:t>50</a:t>
            </a:r>
            <a:endParaRPr lang="en-US" sz="1600" b="1" dirty="0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3029" name="Line 7"/>
          <p:cNvSpPr>
            <a:spLocks noChangeShapeType="1"/>
          </p:cNvSpPr>
          <p:nvPr/>
        </p:nvSpPr>
        <p:spPr bwMode="auto">
          <a:xfrm rot="-5400000">
            <a:off x="1739107" y="3688556"/>
            <a:ext cx="0" cy="128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>
              <a:latin typeface="+mj-lt"/>
              <a:cs typeface="+mn-cs"/>
            </a:endParaRPr>
          </a:p>
        </p:txBody>
      </p:sp>
      <p:sp>
        <p:nvSpPr>
          <p:cNvPr id="43030" name="TextBox 59"/>
          <p:cNvSpPr txBox="1">
            <a:spLocks noChangeArrowheads="1"/>
          </p:cNvSpPr>
          <p:nvPr/>
        </p:nvSpPr>
        <p:spPr bwMode="auto">
          <a:xfrm>
            <a:off x="1322388" y="3571875"/>
            <a:ext cx="393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1600" b="1" smtClean="0">
                <a:latin typeface="+mj-lt"/>
                <a:ea typeface="ヒラギノ角ゴ Pro W3"/>
                <a:cs typeface="ヒラギノ角ゴ Pro W3"/>
              </a:rPr>
              <a:t>30</a:t>
            </a:r>
            <a:endParaRPr lang="en-US" sz="1600" b="1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3031" name="Line 7"/>
          <p:cNvSpPr>
            <a:spLocks noChangeShapeType="1"/>
          </p:cNvSpPr>
          <p:nvPr/>
        </p:nvSpPr>
        <p:spPr bwMode="auto">
          <a:xfrm rot="-5400000">
            <a:off x="1739107" y="4580731"/>
            <a:ext cx="0" cy="128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>
              <a:latin typeface="+mj-lt"/>
              <a:cs typeface="+mn-cs"/>
            </a:endParaRPr>
          </a:p>
        </p:txBody>
      </p:sp>
      <p:sp>
        <p:nvSpPr>
          <p:cNvPr id="43032" name="TextBox 59"/>
          <p:cNvSpPr txBox="1">
            <a:spLocks noChangeArrowheads="1"/>
          </p:cNvSpPr>
          <p:nvPr/>
        </p:nvSpPr>
        <p:spPr bwMode="auto">
          <a:xfrm>
            <a:off x="1322388" y="4462463"/>
            <a:ext cx="393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1600" b="1" smtClean="0">
                <a:latin typeface="+mj-lt"/>
                <a:ea typeface="ヒラギノ角ゴ Pro W3"/>
                <a:cs typeface="ヒラギノ角ゴ Pro W3"/>
              </a:rPr>
              <a:t>10</a:t>
            </a:r>
            <a:endParaRPr lang="en-US" sz="1600" b="1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3033" name="TextBox 59"/>
          <p:cNvSpPr txBox="1">
            <a:spLocks noChangeArrowheads="1"/>
          </p:cNvSpPr>
          <p:nvPr/>
        </p:nvSpPr>
        <p:spPr bwMode="auto">
          <a:xfrm>
            <a:off x="6337300" y="5216525"/>
            <a:ext cx="1811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b="1" dirty="0" smtClean="0">
                <a:latin typeface="+mj-lt"/>
                <a:ea typeface="ヒラギノ角ゴ Pro W3"/>
                <a:cs typeface="ヒラギノ角ゴ Pro W3"/>
              </a:rPr>
              <a:t>Aria </a:t>
            </a:r>
            <a:r>
              <a:rPr lang="en-GB" b="1" dirty="0" err="1" smtClean="0">
                <a:latin typeface="+mj-lt"/>
                <a:ea typeface="ヒラギノ角ゴ Pro W3"/>
                <a:cs typeface="ヒラギノ角ゴ Pro W3"/>
              </a:rPr>
              <a:t>espirata</a:t>
            </a:r>
            <a:endParaRPr lang="en-US" b="1" dirty="0" smtClean="0">
              <a:latin typeface="+mj-lt"/>
              <a:ea typeface="ヒラギノ角ゴ Pro W3"/>
              <a:cs typeface="ヒラギノ角ゴ Pro W3"/>
            </a:endParaRPr>
          </a:p>
        </p:txBody>
      </p:sp>
      <p:cxnSp>
        <p:nvCxnSpPr>
          <p:cNvPr id="7194" name="Straight Connector 75"/>
          <p:cNvCxnSpPr>
            <a:cxnSpLocks noChangeShapeType="1"/>
          </p:cNvCxnSpPr>
          <p:nvPr/>
        </p:nvCxnSpPr>
        <p:spPr bwMode="auto">
          <a:xfrm>
            <a:off x="2362200" y="3756025"/>
            <a:ext cx="4381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95" name="Straight Connector 76"/>
          <p:cNvCxnSpPr>
            <a:cxnSpLocks noChangeShapeType="1"/>
          </p:cNvCxnSpPr>
          <p:nvPr/>
        </p:nvCxnSpPr>
        <p:spPr bwMode="auto">
          <a:xfrm>
            <a:off x="3854450" y="2657475"/>
            <a:ext cx="4381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96" name="Straight Connector 77"/>
          <p:cNvCxnSpPr>
            <a:cxnSpLocks noChangeShapeType="1"/>
          </p:cNvCxnSpPr>
          <p:nvPr/>
        </p:nvCxnSpPr>
        <p:spPr bwMode="auto">
          <a:xfrm>
            <a:off x="5346700" y="4568825"/>
            <a:ext cx="4381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97" name="Straight Connector 78"/>
          <p:cNvCxnSpPr>
            <a:cxnSpLocks noChangeShapeType="1"/>
          </p:cNvCxnSpPr>
          <p:nvPr/>
        </p:nvCxnSpPr>
        <p:spPr bwMode="auto">
          <a:xfrm>
            <a:off x="6899275" y="4930775"/>
            <a:ext cx="4381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9422" name="Oval 79"/>
          <p:cNvSpPr>
            <a:spLocks noChangeArrowheads="1"/>
          </p:cNvSpPr>
          <p:nvPr/>
        </p:nvSpPr>
        <p:spPr bwMode="auto">
          <a:xfrm>
            <a:off x="2532063" y="32400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23" name="Oval 80"/>
          <p:cNvSpPr>
            <a:spLocks noChangeArrowheads="1"/>
          </p:cNvSpPr>
          <p:nvPr/>
        </p:nvSpPr>
        <p:spPr bwMode="auto">
          <a:xfrm>
            <a:off x="2514600" y="33877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24" name="Oval 81"/>
          <p:cNvSpPr>
            <a:spLocks noChangeArrowheads="1"/>
          </p:cNvSpPr>
          <p:nvPr/>
        </p:nvSpPr>
        <p:spPr bwMode="auto">
          <a:xfrm>
            <a:off x="2535238" y="3433763"/>
            <a:ext cx="73025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25" name="Oval 82"/>
          <p:cNvSpPr>
            <a:spLocks noChangeArrowheads="1"/>
          </p:cNvSpPr>
          <p:nvPr/>
        </p:nvSpPr>
        <p:spPr bwMode="auto">
          <a:xfrm>
            <a:off x="2514600" y="35353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26" name="Oval 83"/>
          <p:cNvSpPr>
            <a:spLocks noChangeArrowheads="1"/>
          </p:cNvSpPr>
          <p:nvPr/>
        </p:nvSpPr>
        <p:spPr bwMode="auto">
          <a:xfrm>
            <a:off x="2514600" y="35861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27" name="Oval 84"/>
          <p:cNvSpPr>
            <a:spLocks noChangeArrowheads="1"/>
          </p:cNvSpPr>
          <p:nvPr/>
        </p:nvSpPr>
        <p:spPr bwMode="auto">
          <a:xfrm>
            <a:off x="2620963" y="35702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28" name="Oval 85"/>
          <p:cNvSpPr>
            <a:spLocks noChangeArrowheads="1"/>
          </p:cNvSpPr>
          <p:nvPr/>
        </p:nvSpPr>
        <p:spPr bwMode="auto">
          <a:xfrm>
            <a:off x="2489200" y="3748088"/>
            <a:ext cx="71438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29" name="Oval 86"/>
          <p:cNvSpPr>
            <a:spLocks noChangeArrowheads="1"/>
          </p:cNvSpPr>
          <p:nvPr/>
        </p:nvSpPr>
        <p:spPr bwMode="auto">
          <a:xfrm>
            <a:off x="2586038" y="37433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30" name="Oval 87"/>
          <p:cNvSpPr>
            <a:spLocks noChangeArrowheads="1"/>
          </p:cNvSpPr>
          <p:nvPr/>
        </p:nvSpPr>
        <p:spPr bwMode="auto">
          <a:xfrm>
            <a:off x="2527300" y="39036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31" name="Oval 88"/>
          <p:cNvSpPr>
            <a:spLocks noChangeArrowheads="1"/>
          </p:cNvSpPr>
          <p:nvPr/>
        </p:nvSpPr>
        <p:spPr bwMode="auto">
          <a:xfrm>
            <a:off x="2527300" y="39846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32" name="Oval 89"/>
          <p:cNvSpPr>
            <a:spLocks noChangeArrowheads="1"/>
          </p:cNvSpPr>
          <p:nvPr/>
        </p:nvSpPr>
        <p:spPr bwMode="auto">
          <a:xfrm>
            <a:off x="2527300" y="42084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33" name="Oval 90"/>
          <p:cNvSpPr>
            <a:spLocks noChangeArrowheads="1"/>
          </p:cNvSpPr>
          <p:nvPr/>
        </p:nvSpPr>
        <p:spPr bwMode="auto">
          <a:xfrm>
            <a:off x="2527300" y="43227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34" name="Oval 91"/>
          <p:cNvSpPr>
            <a:spLocks noChangeArrowheads="1"/>
          </p:cNvSpPr>
          <p:nvPr/>
        </p:nvSpPr>
        <p:spPr bwMode="auto">
          <a:xfrm>
            <a:off x="4013200" y="30321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35" name="Oval 96"/>
          <p:cNvSpPr>
            <a:spLocks noChangeArrowheads="1"/>
          </p:cNvSpPr>
          <p:nvPr/>
        </p:nvSpPr>
        <p:spPr bwMode="auto">
          <a:xfrm>
            <a:off x="4013200" y="29813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36" name="Oval 97"/>
          <p:cNvSpPr>
            <a:spLocks noChangeArrowheads="1"/>
          </p:cNvSpPr>
          <p:nvPr/>
        </p:nvSpPr>
        <p:spPr bwMode="auto">
          <a:xfrm>
            <a:off x="4017963" y="28971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37" name="Oval 98"/>
          <p:cNvSpPr>
            <a:spLocks noChangeArrowheads="1"/>
          </p:cNvSpPr>
          <p:nvPr/>
        </p:nvSpPr>
        <p:spPr bwMode="auto">
          <a:xfrm>
            <a:off x="4005263" y="2816225"/>
            <a:ext cx="71437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38" name="Oval 99"/>
          <p:cNvSpPr>
            <a:spLocks noChangeArrowheads="1"/>
          </p:cNvSpPr>
          <p:nvPr/>
        </p:nvSpPr>
        <p:spPr bwMode="auto">
          <a:xfrm>
            <a:off x="4097338" y="28924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39" name="Oval 100"/>
          <p:cNvSpPr>
            <a:spLocks noChangeArrowheads="1"/>
          </p:cNvSpPr>
          <p:nvPr/>
        </p:nvSpPr>
        <p:spPr bwMode="auto">
          <a:xfrm>
            <a:off x="4008438" y="26384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40" name="Oval 101"/>
          <p:cNvSpPr>
            <a:spLocks noChangeArrowheads="1"/>
          </p:cNvSpPr>
          <p:nvPr/>
        </p:nvSpPr>
        <p:spPr bwMode="auto">
          <a:xfrm>
            <a:off x="4008438" y="2554288"/>
            <a:ext cx="73025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41" name="Oval 102"/>
          <p:cNvSpPr>
            <a:spLocks noChangeArrowheads="1"/>
          </p:cNvSpPr>
          <p:nvPr/>
        </p:nvSpPr>
        <p:spPr bwMode="auto">
          <a:xfrm>
            <a:off x="4094163" y="25542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42" name="Oval 103"/>
          <p:cNvSpPr>
            <a:spLocks noChangeArrowheads="1"/>
          </p:cNvSpPr>
          <p:nvPr/>
        </p:nvSpPr>
        <p:spPr bwMode="auto">
          <a:xfrm>
            <a:off x="4013200" y="2363788"/>
            <a:ext cx="71438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43" name="Oval 104"/>
          <p:cNvSpPr>
            <a:spLocks noChangeArrowheads="1"/>
          </p:cNvSpPr>
          <p:nvPr/>
        </p:nvSpPr>
        <p:spPr bwMode="auto">
          <a:xfrm>
            <a:off x="4021138" y="23082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44" name="Oval 105"/>
          <p:cNvSpPr>
            <a:spLocks noChangeArrowheads="1"/>
          </p:cNvSpPr>
          <p:nvPr/>
        </p:nvSpPr>
        <p:spPr bwMode="auto">
          <a:xfrm>
            <a:off x="5486400" y="4103688"/>
            <a:ext cx="71438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45" name="Oval 106"/>
          <p:cNvSpPr>
            <a:spLocks noChangeArrowheads="1"/>
          </p:cNvSpPr>
          <p:nvPr/>
        </p:nvSpPr>
        <p:spPr bwMode="auto">
          <a:xfrm>
            <a:off x="5481638" y="44545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46" name="Oval 107"/>
          <p:cNvSpPr>
            <a:spLocks noChangeArrowheads="1"/>
          </p:cNvSpPr>
          <p:nvPr/>
        </p:nvSpPr>
        <p:spPr bwMode="auto">
          <a:xfrm>
            <a:off x="5507038" y="4513263"/>
            <a:ext cx="73025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47" name="Oval 108"/>
          <p:cNvSpPr>
            <a:spLocks noChangeArrowheads="1"/>
          </p:cNvSpPr>
          <p:nvPr/>
        </p:nvSpPr>
        <p:spPr bwMode="auto">
          <a:xfrm>
            <a:off x="5494338" y="4551363"/>
            <a:ext cx="73025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48" name="Oval 109"/>
          <p:cNvSpPr>
            <a:spLocks noChangeArrowheads="1"/>
          </p:cNvSpPr>
          <p:nvPr/>
        </p:nvSpPr>
        <p:spPr bwMode="auto">
          <a:xfrm>
            <a:off x="5503863" y="46497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49" name="Oval 110"/>
          <p:cNvSpPr>
            <a:spLocks noChangeArrowheads="1"/>
          </p:cNvSpPr>
          <p:nvPr/>
        </p:nvSpPr>
        <p:spPr bwMode="auto">
          <a:xfrm>
            <a:off x="5414963" y="4716463"/>
            <a:ext cx="71437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50" name="Oval 111"/>
          <p:cNvSpPr>
            <a:spLocks noChangeArrowheads="1"/>
          </p:cNvSpPr>
          <p:nvPr/>
        </p:nvSpPr>
        <p:spPr bwMode="auto">
          <a:xfrm>
            <a:off x="5503863" y="48021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51" name="Oval 112"/>
          <p:cNvSpPr>
            <a:spLocks noChangeArrowheads="1"/>
          </p:cNvSpPr>
          <p:nvPr/>
        </p:nvSpPr>
        <p:spPr bwMode="auto">
          <a:xfrm>
            <a:off x="5583238" y="4725988"/>
            <a:ext cx="73025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52" name="Oval 113"/>
          <p:cNvSpPr>
            <a:spLocks noChangeArrowheads="1"/>
          </p:cNvSpPr>
          <p:nvPr/>
        </p:nvSpPr>
        <p:spPr bwMode="auto">
          <a:xfrm>
            <a:off x="5380038" y="4589463"/>
            <a:ext cx="73025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53" name="Oval 114"/>
          <p:cNvSpPr>
            <a:spLocks noChangeArrowheads="1"/>
          </p:cNvSpPr>
          <p:nvPr/>
        </p:nvSpPr>
        <p:spPr bwMode="auto">
          <a:xfrm>
            <a:off x="5384800" y="45180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54" name="Oval 115"/>
          <p:cNvSpPr>
            <a:spLocks noChangeArrowheads="1"/>
          </p:cNvSpPr>
          <p:nvPr/>
        </p:nvSpPr>
        <p:spPr bwMode="auto">
          <a:xfrm>
            <a:off x="5634038" y="44418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55" name="Oval 116"/>
          <p:cNvSpPr>
            <a:spLocks noChangeArrowheads="1"/>
          </p:cNvSpPr>
          <p:nvPr/>
        </p:nvSpPr>
        <p:spPr bwMode="auto">
          <a:xfrm>
            <a:off x="5630863" y="45227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56" name="Oval 117"/>
          <p:cNvSpPr>
            <a:spLocks noChangeArrowheads="1"/>
          </p:cNvSpPr>
          <p:nvPr/>
        </p:nvSpPr>
        <p:spPr bwMode="auto">
          <a:xfrm>
            <a:off x="6937375" y="4929188"/>
            <a:ext cx="71438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57" name="Oval 118"/>
          <p:cNvSpPr>
            <a:spLocks noChangeArrowheads="1"/>
          </p:cNvSpPr>
          <p:nvPr/>
        </p:nvSpPr>
        <p:spPr bwMode="auto">
          <a:xfrm>
            <a:off x="7005638" y="4784725"/>
            <a:ext cx="71437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58" name="Oval 119"/>
          <p:cNvSpPr>
            <a:spLocks noChangeArrowheads="1"/>
          </p:cNvSpPr>
          <p:nvPr/>
        </p:nvSpPr>
        <p:spPr bwMode="auto">
          <a:xfrm>
            <a:off x="7089775" y="4751388"/>
            <a:ext cx="71438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59" name="Oval 120"/>
          <p:cNvSpPr>
            <a:spLocks noChangeArrowheads="1"/>
          </p:cNvSpPr>
          <p:nvPr/>
        </p:nvSpPr>
        <p:spPr bwMode="auto">
          <a:xfrm>
            <a:off x="7170738" y="4767263"/>
            <a:ext cx="71437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60" name="Oval 121"/>
          <p:cNvSpPr>
            <a:spLocks noChangeArrowheads="1"/>
          </p:cNvSpPr>
          <p:nvPr/>
        </p:nvSpPr>
        <p:spPr bwMode="auto">
          <a:xfrm>
            <a:off x="7094538" y="4848225"/>
            <a:ext cx="71437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61" name="Oval 122"/>
          <p:cNvSpPr>
            <a:spLocks noChangeArrowheads="1"/>
          </p:cNvSpPr>
          <p:nvPr/>
        </p:nvSpPr>
        <p:spPr bwMode="auto">
          <a:xfrm>
            <a:off x="7292975" y="48942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62" name="Oval 123"/>
          <p:cNvSpPr>
            <a:spLocks noChangeArrowheads="1"/>
          </p:cNvSpPr>
          <p:nvPr/>
        </p:nvSpPr>
        <p:spPr bwMode="auto">
          <a:xfrm>
            <a:off x="7165975" y="48942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63" name="Oval 124"/>
          <p:cNvSpPr>
            <a:spLocks noChangeArrowheads="1"/>
          </p:cNvSpPr>
          <p:nvPr/>
        </p:nvSpPr>
        <p:spPr bwMode="auto">
          <a:xfrm>
            <a:off x="7102475" y="4903788"/>
            <a:ext cx="71438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64" name="Oval 125"/>
          <p:cNvSpPr>
            <a:spLocks noChangeArrowheads="1"/>
          </p:cNvSpPr>
          <p:nvPr/>
        </p:nvSpPr>
        <p:spPr bwMode="auto">
          <a:xfrm>
            <a:off x="7018338" y="4911725"/>
            <a:ext cx="71437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65" name="Oval 126"/>
          <p:cNvSpPr>
            <a:spLocks noChangeArrowheads="1"/>
          </p:cNvSpPr>
          <p:nvPr/>
        </p:nvSpPr>
        <p:spPr bwMode="auto">
          <a:xfrm>
            <a:off x="7013575" y="49831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66" name="Oval 127"/>
          <p:cNvSpPr>
            <a:spLocks noChangeArrowheads="1"/>
          </p:cNvSpPr>
          <p:nvPr/>
        </p:nvSpPr>
        <p:spPr bwMode="auto">
          <a:xfrm>
            <a:off x="7081838" y="49799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67" name="Oval 128"/>
          <p:cNvSpPr>
            <a:spLocks noChangeArrowheads="1"/>
          </p:cNvSpPr>
          <p:nvPr/>
        </p:nvSpPr>
        <p:spPr bwMode="auto">
          <a:xfrm>
            <a:off x="7161213" y="4979988"/>
            <a:ext cx="73025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9468" name="Oval 129"/>
          <p:cNvSpPr>
            <a:spLocks noChangeArrowheads="1"/>
          </p:cNvSpPr>
          <p:nvPr/>
        </p:nvSpPr>
        <p:spPr bwMode="auto">
          <a:xfrm>
            <a:off x="4013200" y="1919288"/>
            <a:ext cx="71438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cxnSp>
        <p:nvCxnSpPr>
          <p:cNvPr id="7339" name="Straight Arrow Connector 131"/>
          <p:cNvCxnSpPr>
            <a:cxnSpLocks noChangeShapeType="1"/>
          </p:cNvCxnSpPr>
          <p:nvPr/>
        </p:nvCxnSpPr>
        <p:spPr bwMode="auto">
          <a:xfrm rot="10800000" flipV="1">
            <a:off x="2986088" y="3021013"/>
            <a:ext cx="1827212" cy="668337"/>
          </a:xfrm>
          <a:prstGeom prst="straightConnector1">
            <a:avLst/>
          </a:prstGeom>
          <a:noFill/>
          <a:ln w="101600">
            <a:solidFill>
              <a:srgbClr val="00B05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340" name="TextBox 59"/>
          <p:cNvSpPr txBox="1">
            <a:spLocks noChangeArrowheads="1"/>
          </p:cNvSpPr>
          <p:nvPr/>
        </p:nvSpPr>
        <p:spPr bwMode="auto">
          <a:xfrm>
            <a:off x="4949825" y="2049463"/>
            <a:ext cx="396216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GB" sz="1400" b="1" dirty="0">
                <a:latin typeface="Arial" pitchFamily="34" charset="0"/>
                <a:ea typeface="ヒラギノ角ゴ Pro W3"/>
                <a:cs typeface="ヒラギノ角ゴ Pro W3"/>
              </a:rPr>
              <a:t>Circa  </a:t>
            </a:r>
            <a:r>
              <a:rPr lang="en-GB" sz="1600" b="1" dirty="0">
                <a:solidFill>
                  <a:srgbClr val="00B050"/>
                </a:solidFill>
                <a:latin typeface="Arial" pitchFamily="34" charset="0"/>
                <a:ea typeface="ヒラギノ角ゴ Pro W3"/>
                <a:cs typeface="ヒラギノ角ゴ Pro W3"/>
              </a:rPr>
              <a:t>30.1%</a:t>
            </a:r>
            <a:r>
              <a:rPr lang="en-GB" sz="1400" b="1" dirty="0">
                <a:latin typeface="Arial" pitchFamily="34" charset="0"/>
                <a:ea typeface="ヒラギノ角ゴ Pro W3"/>
                <a:cs typeface="ヒラギノ角ゴ Pro W3"/>
              </a:rPr>
              <a:t> </a:t>
            </a:r>
            <a:r>
              <a:rPr lang="en-GB" sz="1400" b="1" dirty="0" err="1">
                <a:latin typeface="Arial" pitchFamily="34" charset="0"/>
                <a:ea typeface="ヒラギノ角ゴ Pro W3"/>
                <a:cs typeface="ヒラギノ角ゴ Pro W3"/>
              </a:rPr>
              <a:t>della</a:t>
            </a:r>
            <a:r>
              <a:rPr lang="en-GB" sz="1400" b="1" dirty="0">
                <a:latin typeface="Arial" pitchFamily="34" charset="0"/>
                <a:ea typeface="ヒラギノ角ゴ Pro W3"/>
                <a:cs typeface="ヒラギノ角ゴ Pro W3"/>
              </a:rPr>
              <a:t> dose </a:t>
            </a:r>
            <a:r>
              <a:rPr lang="en-GB" sz="1400" b="1" dirty="0" err="1" smtClean="0">
                <a:latin typeface="Arial" pitchFamily="34" charset="0"/>
                <a:ea typeface="ヒラギノ角ゴ Pro W3"/>
                <a:cs typeface="ヒラギノ角ゴ Pro W3"/>
              </a:rPr>
              <a:t>predeterminata</a:t>
            </a:r>
            <a:endParaRPr lang="en-GB" sz="1400" b="1" dirty="0">
              <a:latin typeface="Arial" pitchFamily="34" charset="0"/>
              <a:ea typeface="ヒラギノ角ゴ Pro W3"/>
              <a:cs typeface="ヒラギノ角ゴ Pro W3"/>
            </a:endParaRPr>
          </a:p>
          <a:p>
            <a:pPr algn="ctr" eaLnBrk="1" hangingPunct="1"/>
            <a:endParaRPr lang="en-GB" sz="1400" b="1" dirty="0">
              <a:latin typeface="Arial" pitchFamily="34" charset="0"/>
              <a:ea typeface="ヒラギノ角ゴ Pro W3"/>
              <a:cs typeface="ヒラギノ角ゴ Pro W3"/>
            </a:endParaRPr>
          </a:p>
          <a:p>
            <a:pPr algn="ctr" eaLnBrk="1" hangingPunct="1"/>
            <a:r>
              <a:rPr lang="en-GB" sz="1400" b="1" dirty="0">
                <a:latin typeface="Arial" pitchFamily="34" charset="0"/>
                <a:ea typeface="ヒラギノ角ゴ Pro W3"/>
                <a:cs typeface="ヒラギノ角ゴ Pro W3"/>
              </a:rPr>
              <a:t>Circa  </a:t>
            </a:r>
            <a:r>
              <a:rPr lang="en-GB" sz="1600" b="1" dirty="0">
                <a:solidFill>
                  <a:srgbClr val="00B050"/>
                </a:solidFill>
                <a:latin typeface="Arial" pitchFamily="34" charset="0"/>
                <a:ea typeface="ヒラギノ角ゴ Pro W3"/>
                <a:cs typeface="ヒラギノ角ゴ Pro W3"/>
              </a:rPr>
              <a:t>34.0%</a:t>
            </a:r>
            <a:r>
              <a:rPr lang="en-GB" sz="1400" b="1" dirty="0">
                <a:latin typeface="Arial" pitchFamily="34" charset="0"/>
                <a:ea typeface="ヒラギノ角ゴ Pro W3"/>
                <a:cs typeface="ヒラギノ角ゴ Pro W3"/>
              </a:rPr>
              <a:t> </a:t>
            </a:r>
            <a:r>
              <a:rPr lang="en-GB" sz="1400" b="1" dirty="0" err="1">
                <a:latin typeface="Arial" pitchFamily="34" charset="0"/>
                <a:ea typeface="ヒラギノ角ゴ Pro W3"/>
                <a:cs typeface="ヒラギノ角ゴ Pro W3"/>
              </a:rPr>
              <a:t>della</a:t>
            </a:r>
            <a:r>
              <a:rPr lang="en-GB" sz="1400" b="1" dirty="0">
                <a:latin typeface="Arial" pitchFamily="34" charset="0"/>
                <a:ea typeface="ヒラギノ角ゴ Pro W3"/>
                <a:cs typeface="ヒラギノ角ゴ Pro W3"/>
              </a:rPr>
              <a:t> dose </a:t>
            </a:r>
            <a:r>
              <a:rPr lang="en-GB" sz="1400" b="1" dirty="0" err="1">
                <a:latin typeface="Arial" pitchFamily="34" charset="0"/>
                <a:ea typeface="ヒラギノ角ゴ Pro W3"/>
                <a:cs typeface="ヒラギノ角ゴ Pro W3"/>
              </a:rPr>
              <a:t>erogata</a:t>
            </a:r>
            <a:r>
              <a:rPr lang="en-GB" sz="1400" b="1" dirty="0">
                <a:latin typeface="Arial" pitchFamily="34" charset="0"/>
                <a:ea typeface="ヒラギノ角ゴ Pro W3"/>
                <a:cs typeface="ヒラギノ角ゴ Pro W3"/>
              </a:rPr>
              <a:t> </a:t>
            </a:r>
          </a:p>
        </p:txBody>
      </p:sp>
      <p:sp>
        <p:nvSpPr>
          <p:cNvPr id="43087" name="Rectangle 135"/>
          <p:cNvSpPr>
            <a:spLocks noChangeArrowheads="1"/>
          </p:cNvSpPr>
          <p:nvPr/>
        </p:nvSpPr>
        <p:spPr bwMode="auto">
          <a:xfrm>
            <a:off x="4935538" y="2033588"/>
            <a:ext cx="3771900" cy="946150"/>
          </a:xfrm>
          <a:prstGeom prst="rect">
            <a:avLst/>
          </a:prstGeom>
          <a:noFill/>
          <a:ln w="28575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defRPr/>
            </a:pPr>
            <a:endParaRPr lang="it-IT" sz="2000" b="1" dirty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7342" name="Footer Placeholder 3"/>
          <p:cNvSpPr txBox="1">
            <a:spLocks noGrp="1"/>
          </p:cNvSpPr>
          <p:nvPr/>
        </p:nvSpPr>
        <p:spPr bwMode="auto">
          <a:xfrm>
            <a:off x="100013" y="6604000"/>
            <a:ext cx="904398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marL="2286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GB" sz="800" dirty="0">
                <a:latin typeface="Arial" pitchFamily="34" charset="0"/>
                <a:ea typeface="ＭＳ Ｐゴシック" pitchFamily="34" charset="-128"/>
              </a:rPr>
              <a:t>Newman SP, Sutton DJ, </a:t>
            </a:r>
            <a:r>
              <a:rPr lang="en-GB" sz="800" dirty="0" err="1">
                <a:latin typeface="Arial" pitchFamily="34" charset="0"/>
                <a:ea typeface="ＭＳ Ｐゴシック" pitchFamily="34" charset="-128"/>
              </a:rPr>
              <a:t>Segarra</a:t>
            </a:r>
            <a:r>
              <a:rPr lang="en-GB" sz="800" dirty="0">
                <a:latin typeface="Arial" pitchFamily="34" charset="0"/>
                <a:ea typeface="ＭＳ Ｐゴシック" pitchFamily="34" charset="-128"/>
              </a:rPr>
              <a:t> R et al. </a:t>
            </a:r>
            <a:r>
              <a:rPr lang="en-GB" sz="800" i="1" dirty="0">
                <a:latin typeface="Arial" pitchFamily="34" charset="0"/>
                <a:ea typeface="ＭＳ Ｐゴシック" pitchFamily="34" charset="-128"/>
              </a:rPr>
              <a:t>Respiration</a:t>
            </a:r>
            <a:r>
              <a:rPr lang="en-GB" sz="800" dirty="0">
                <a:latin typeface="Arial" pitchFamily="34" charset="0"/>
                <a:ea typeface="ＭＳ Ｐゴシック" pitchFamily="34" charset="-128"/>
              </a:rPr>
              <a:t> 2009;78(3):322-328</a:t>
            </a:r>
            <a:endParaRPr lang="en-US" sz="80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3" name="Rectangle 5"/>
          <p:cNvSpPr txBox="1">
            <a:spLocks/>
          </p:cNvSpPr>
          <p:nvPr/>
        </p:nvSpPr>
        <p:spPr bwMode="auto">
          <a:xfrm>
            <a:off x="488950" y="17463"/>
            <a:ext cx="82184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dirty="0" err="1" smtClean="0">
                <a:ea typeface="ＭＳ Ｐゴシック" pitchFamily="34" charset="-128"/>
              </a:rPr>
              <a:t>Genuair</a:t>
            </a:r>
            <a:r>
              <a:rPr lang="it-IT" sz="3200" b="1" dirty="0" smtClean="0">
                <a:ea typeface="ＭＳ Ｐゴシック" pitchFamily="34" charset="-128"/>
              </a:rPr>
              <a:t>®</a:t>
            </a:r>
            <a:r>
              <a:rPr lang="it-IT" sz="3200" dirty="0" smtClean="0">
                <a:ea typeface="ＭＳ Ｐゴシック" pitchFamily="34" charset="-128"/>
              </a:rPr>
              <a:t/>
            </a:r>
            <a:br>
              <a:rPr lang="it-IT" sz="3200" dirty="0" smtClean="0">
                <a:ea typeface="ＭＳ Ｐゴシック" pitchFamily="34" charset="-128"/>
              </a:rPr>
            </a:br>
            <a:r>
              <a:rPr lang="it-IT" sz="3200" dirty="0" smtClean="0">
                <a:ea typeface="ＭＳ Ｐゴシック" pitchFamily="34" charset="-128"/>
              </a:rPr>
              <a:t>Deposizione polmonare</a:t>
            </a:r>
          </a:p>
        </p:txBody>
      </p:sp>
    </p:spTree>
    <p:extLst>
      <p:ext uri="{BB962C8B-B14F-4D97-AF65-F5344CB8AC3E}">
        <p14:creationId xmlns:p14="http://schemas.microsoft.com/office/powerpoint/2010/main" val="295506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76" y="548680"/>
            <a:ext cx="8071864" cy="565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139952" y="6381328"/>
            <a:ext cx="4392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latin typeface="Arial" pitchFamily="34" charset="0"/>
                <a:ea typeface="ＭＳ Ｐゴシック" pitchFamily="34" charset="-128"/>
              </a:rPr>
              <a:t>Newman </a:t>
            </a:r>
            <a:r>
              <a:rPr lang="en-GB" sz="1400" dirty="0" smtClean="0">
                <a:latin typeface="Arial" pitchFamily="34" charset="0"/>
                <a:ea typeface="ＭＳ Ｐゴシック" pitchFamily="34" charset="-128"/>
              </a:rPr>
              <a:t>SP </a:t>
            </a:r>
            <a:r>
              <a:rPr lang="en-GB" sz="1400" dirty="0">
                <a:latin typeface="Arial" pitchFamily="34" charset="0"/>
                <a:ea typeface="ＭＳ Ｐゴシック" pitchFamily="34" charset="-128"/>
              </a:rPr>
              <a:t>et al. </a:t>
            </a:r>
            <a:r>
              <a:rPr lang="en-GB" sz="1400" i="1" dirty="0">
                <a:latin typeface="Arial" pitchFamily="34" charset="0"/>
                <a:ea typeface="ＭＳ Ｐゴシック" pitchFamily="34" charset="-128"/>
              </a:rPr>
              <a:t>Respiration</a:t>
            </a:r>
            <a:r>
              <a:rPr lang="en-GB" sz="1400" dirty="0">
                <a:latin typeface="Arial" pitchFamily="34" charset="0"/>
                <a:ea typeface="ＭＳ Ｐゴシック" pitchFamily="34" charset="-128"/>
              </a:rPr>
              <a:t> 2009;78(3):322-328</a:t>
            </a:r>
            <a:endParaRPr lang="en-US" sz="1400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96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Line 7"/>
          <p:cNvSpPr>
            <a:spLocks noChangeShapeType="1"/>
          </p:cNvSpPr>
          <p:nvPr/>
        </p:nvSpPr>
        <p:spPr bwMode="auto">
          <a:xfrm rot="-5400000">
            <a:off x="1739107" y="1907381"/>
            <a:ext cx="0" cy="128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>
              <a:latin typeface="+mj-lt"/>
              <a:cs typeface="+mn-cs"/>
            </a:endParaRPr>
          </a:p>
        </p:txBody>
      </p:sp>
      <p:sp>
        <p:nvSpPr>
          <p:cNvPr id="44035" name="TextBox 59"/>
          <p:cNvSpPr txBox="1">
            <a:spLocks noChangeArrowheads="1"/>
          </p:cNvSpPr>
          <p:nvPr/>
        </p:nvSpPr>
        <p:spPr bwMode="auto">
          <a:xfrm>
            <a:off x="1322388" y="1790700"/>
            <a:ext cx="393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1600" b="1" smtClean="0">
                <a:latin typeface="+mj-lt"/>
                <a:ea typeface="ヒラギノ角ゴ Pro W3"/>
                <a:cs typeface="ヒラギノ角ゴ Pro W3"/>
              </a:rPr>
              <a:t>16</a:t>
            </a:r>
            <a:endParaRPr lang="en-US" sz="1600" b="1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4036" name="Line 14"/>
          <p:cNvSpPr>
            <a:spLocks noChangeShapeType="1"/>
          </p:cNvSpPr>
          <p:nvPr/>
        </p:nvSpPr>
        <p:spPr bwMode="auto">
          <a:xfrm rot="-5400000">
            <a:off x="1736726" y="3468687"/>
            <a:ext cx="0" cy="123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>
              <a:latin typeface="+mj-lt"/>
              <a:cs typeface="+mn-cs"/>
            </a:endParaRPr>
          </a:p>
        </p:txBody>
      </p:sp>
      <p:sp>
        <p:nvSpPr>
          <p:cNvPr id="44037" name="TextBox 59"/>
          <p:cNvSpPr txBox="1">
            <a:spLocks noChangeArrowheads="1"/>
          </p:cNvSpPr>
          <p:nvPr/>
        </p:nvSpPr>
        <p:spPr bwMode="auto">
          <a:xfrm>
            <a:off x="1427163" y="3349625"/>
            <a:ext cx="288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1600" b="1" smtClean="0">
                <a:latin typeface="+mj-lt"/>
                <a:ea typeface="ヒラギノ角ゴ Pro W3"/>
                <a:cs typeface="ヒラギノ角ゴ Pro W3"/>
              </a:rPr>
              <a:t>8</a:t>
            </a:r>
            <a:endParaRPr lang="en-US" sz="1600" b="1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4038" name="Line 31"/>
          <p:cNvSpPr>
            <a:spLocks noChangeShapeType="1"/>
          </p:cNvSpPr>
          <p:nvPr/>
        </p:nvSpPr>
        <p:spPr bwMode="auto">
          <a:xfrm>
            <a:off x="1792288" y="1963738"/>
            <a:ext cx="0" cy="3125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>
              <a:latin typeface="+mj-lt"/>
              <a:cs typeface="+mn-cs"/>
            </a:endParaRPr>
          </a:p>
        </p:txBody>
      </p:sp>
      <p:sp>
        <p:nvSpPr>
          <p:cNvPr id="44039" name="TextBox 59"/>
          <p:cNvSpPr txBox="1">
            <a:spLocks noChangeArrowheads="1"/>
          </p:cNvSpPr>
          <p:nvPr/>
        </p:nvSpPr>
        <p:spPr bwMode="auto">
          <a:xfrm>
            <a:off x="1231900" y="4908550"/>
            <a:ext cx="484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1600" b="1" smtClean="0">
                <a:latin typeface="+mj-lt"/>
                <a:ea typeface="ヒラギノ角ゴ Pro W3"/>
                <a:cs typeface="ヒラギノ角ゴ Pro W3"/>
              </a:rPr>
              <a:t>0</a:t>
            </a:r>
            <a:endParaRPr lang="en-US" sz="1600" b="1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8200" name="Line 32"/>
          <p:cNvSpPr>
            <a:spLocks noChangeShapeType="1"/>
          </p:cNvSpPr>
          <p:nvPr/>
        </p:nvSpPr>
        <p:spPr bwMode="auto">
          <a:xfrm>
            <a:off x="1676400" y="5091113"/>
            <a:ext cx="61341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54"/>
          <p:cNvSpPr>
            <a:spLocks noChangeShapeType="1"/>
          </p:cNvSpPr>
          <p:nvPr/>
        </p:nvSpPr>
        <p:spPr bwMode="auto">
          <a:xfrm>
            <a:off x="5319713" y="5087938"/>
            <a:ext cx="1238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Box 64"/>
          <p:cNvSpPr txBox="1">
            <a:spLocks noChangeArrowheads="1"/>
          </p:cNvSpPr>
          <p:nvPr/>
        </p:nvSpPr>
        <p:spPr bwMode="auto">
          <a:xfrm rot="16200000">
            <a:off x="-537368" y="3323431"/>
            <a:ext cx="312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latin typeface="+mj-lt"/>
                <a:ea typeface="ヒラギノ角ゴ Pro W3"/>
                <a:cs typeface="ヒラギノ角ゴ Pro W3"/>
              </a:rPr>
              <a:t>% dose </a:t>
            </a:r>
            <a:r>
              <a:rPr lang="en-US" b="1" dirty="0" err="1" smtClean="0">
                <a:latin typeface="+mj-lt"/>
                <a:ea typeface="ヒラギノ角ゴ Pro W3"/>
                <a:cs typeface="ヒラギノ角ゴ Pro W3"/>
              </a:rPr>
              <a:t>predeterminata</a:t>
            </a:r>
            <a:endParaRPr lang="en-US" b="1" dirty="0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4043" name="Line 7"/>
          <p:cNvSpPr>
            <a:spLocks noChangeShapeType="1"/>
          </p:cNvSpPr>
          <p:nvPr/>
        </p:nvSpPr>
        <p:spPr bwMode="auto">
          <a:xfrm rot="-5400000">
            <a:off x="1739107" y="2686844"/>
            <a:ext cx="0" cy="128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>
              <a:latin typeface="+mj-lt"/>
              <a:cs typeface="+mn-cs"/>
            </a:endParaRPr>
          </a:p>
        </p:txBody>
      </p:sp>
      <p:sp>
        <p:nvSpPr>
          <p:cNvPr id="44044" name="TextBox 59"/>
          <p:cNvSpPr txBox="1">
            <a:spLocks noChangeArrowheads="1"/>
          </p:cNvSpPr>
          <p:nvPr/>
        </p:nvSpPr>
        <p:spPr bwMode="auto">
          <a:xfrm>
            <a:off x="1322388" y="2570163"/>
            <a:ext cx="393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1600" b="1" smtClean="0">
                <a:latin typeface="+mj-lt"/>
                <a:ea typeface="ヒラギノ角ゴ Pro W3"/>
                <a:cs typeface="ヒラギノ角ゴ Pro W3"/>
              </a:rPr>
              <a:t>12</a:t>
            </a:r>
            <a:endParaRPr lang="en-US" sz="1600" b="1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4045" name="Line 7"/>
          <p:cNvSpPr>
            <a:spLocks noChangeShapeType="1"/>
          </p:cNvSpPr>
          <p:nvPr/>
        </p:nvSpPr>
        <p:spPr bwMode="auto">
          <a:xfrm rot="-5400000">
            <a:off x="1739107" y="4245769"/>
            <a:ext cx="0" cy="128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>
              <a:latin typeface="+mj-lt"/>
              <a:cs typeface="+mn-cs"/>
            </a:endParaRPr>
          </a:p>
        </p:txBody>
      </p:sp>
      <p:sp>
        <p:nvSpPr>
          <p:cNvPr id="44046" name="TextBox 59"/>
          <p:cNvSpPr txBox="1">
            <a:spLocks noChangeArrowheads="1"/>
          </p:cNvSpPr>
          <p:nvPr/>
        </p:nvSpPr>
        <p:spPr bwMode="auto">
          <a:xfrm>
            <a:off x="1427163" y="4129088"/>
            <a:ext cx="28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sz="1600" b="1" smtClean="0">
                <a:latin typeface="+mj-lt"/>
                <a:ea typeface="ヒラギノ角ゴ Pro W3"/>
                <a:cs typeface="ヒラギノ角ゴ Pro W3"/>
              </a:rPr>
              <a:t>4</a:t>
            </a:r>
            <a:endParaRPr lang="en-US" sz="1600" b="1" smtClean="0">
              <a:latin typeface="+mj-lt"/>
              <a:ea typeface="ヒラギノ角ゴ Pro W3"/>
              <a:cs typeface="ヒラギノ角ゴ Pro W3"/>
            </a:endParaRPr>
          </a:p>
        </p:txBody>
      </p:sp>
      <p:sp>
        <p:nvSpPr>
          <p:cNvPr id="44047" name="TextBox 59"/>
          <p:cNvSpPr txBox="1">
            <a:spLocks noChangeArrowheads="1"/>
          </p:cNvSpPr>
          <p:nvPr/>
        </p:nvSpPr>
        <p:spPr bwMode="auto">
          <a:xfrm>
            <a:off x="3487738" y="5529263"/>
            <a:ext cx="2617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err="1" smtClean="0">
                <a:latin typeface="+mj-lt"/>
                <a:ea typeface="ヒラギノ角ゴ Pro W3"/>
                <a:cs typeface="ヒラギノ角ゴ Pro W3"/>
              </a:rPr>
              <a:t>Regioni</a:t>
            </a:r>
            <a:r>
              <a:rPr lang="en-US" b="1" dirty="0" smtClean="0">
                <a:latin typeface="+mj-lt"/>
                <a:ea typeface="ヒラギノ角ゴ Pro W3"/>
                <a:cs typeface="ヒラギノ角ゴ Pro W3"/>
              </a:rPr>
              <a:t> </a:t>
            </a:r>
            <a:r>
              <a:rPr lang="en-US" b="1" dirty="0" err="1" smtClean="0">
                <a:latin typeface="+mj-lt"/>
                <a:ea typeface="ヒラギノ角ゴ Pro W3"/>
                <a:cs typeface="ヒラギノ角ゴ Pro W3"/>
              </a:rPr>
              <a:t>polmonari</a:t>
            </a:r>
            <a:endParaRPr lang="en-US" b="1" dirty="0" smtClean="0">
              <a:latin typeface="+mj-lt"/>
              <a:ea typeface="ヒラギノ角ゴ Pro W3"/>
              <a:cs typeface="ヒラギノ角ゴ Pro W3"/>
            </a:endParaRPr>
          </a:p>
        </p:txBody>
      </p:sp>
      <p:grpSp>
        <p:nvGrpSpPr>
          <p:cNvPr id="8208" name="Group 35"/>
          <p:cNvGrpSpPr>
            <a:grpSpLocks/>
          </p:cNvGrpSpPr>
          <p:nvPr/>
        </p:nvGrpSpPr>
        <p:grpSpPr bwMode="auto">
          <a:xfrm>
            <a:off x="2209800" y="5086350"/>
            <a:ext cx="296863" cy="531813"/>
            <a:chOff x="2209659" y="4772025"/>
            <a:chExt cx="297147" cy="530996"/>
          </a:xfrm>
        </p:grpSpPr>
        <p:sp>
          <p:nvSpPr>
            <p:cNvPr id="8460" name="Line 55"/>
            <p:cNvSpPr>
              <a:spLocks noChangeShapeType="1"/>
            </p:cNvSpPr>
            <p:nvPr/>
          </p:nvSpPr>
          <p:spPr bwMode="auto">
            <a:xfrm rot="10800000">
              <a:off x="2357307" y="4772025"/>
              <a:ext cx="0" cy="1238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1" name="Text Box 56"/>
            <p:cNvSpPr txBox="1">
              <a:spLocks noChangeArrowheads="1"/>
            </p:cNvSpPr>
            <p:nvPr/>
          </p:nvSpPr>
          <p:spPr bwMode="auto">
            <a:xfrm>
              <a:off x="2209659" y="4966988"/>
              <a:ext cx="297147" cy="336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GB" sz="1600" b="1">
                  <a:latin typeface="Arial" pitchFamily="34" charset="0"/>
                  <a:ea typeface="ヒラギノ角ゴ Pro W3"/>
                  <a:cs typeface="ヒラギノ角ゴ Pro W3"/>
                </a:rPr>
                <a:t>1</a:t>
              </a:r>
              <a:endParaRPr lang="en-US" sz="1600" b="1">
                <a:latin typeface="Arial" pitchFamily="34" charset="0"/>
                <a:ea typeface="ヒラギノ角ゴ Pro W3"/>
                <a:cs typeface="ヒラギノ角ゴ Pro W3"/>
              </a:endParaRPr>
            </a:p>
          </p:txBody>
        </p:sp>
      </p:grpSp>
      <p:grpSp>
        <p:nvGrpSpPr>
          <p:cNvPr id="8209" name="Group 34"/>
          <p:cNvGrpSpPr>
            <a:grpSpLocks/>
          </p:cNvGrpSpPr>
          <p:nvPr/>
        </p:nvGrpSpPr>
        <p:grpSpPr bwMode="auto">
          <a:xfrm>
            <a:off x="7000875" y="5086350"/>
            <a:ext cx="296863" cy="531813"/>
            <a:chOff x="7057191" y="4772025"/>
            <a:chExt cx="295440" cy="530996"/>
          </a:xfrm>
        </p:grpSpPr>
        <p:sp>
          <p:nvSpPr>
            <p:cNvPr id="8458" name="Line 76"/>
            <p:cNvSpPr>
              <a:spLocks noChangeShapeType="1"/>
            </p:cNvSpPr>
            <p:nvPr/>
          </p:nvSpPr>
          <p:spPr bwMode="auto">
            <a:xfrm rot="10800000">
              <a:off x="7206133" y="4772025"/>
              <a:ext cx="0" cy="1238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9" name="Text Box 77"/>
            <p:cNvSpPr txBox="1">
              <a:spLocks noChangeArrowheads="1"/>
            </p:cNvSpPr>
            <p:nvPr/>
          </p:nvSpPr>
          <p:spPr bwMode="auto">
            <a:xfrm>
              <a:off x="7057191" y="4966988"/>
              <a:ext cx="295440" cy="336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GB" sz="1600" b="1">
                  <a:latin typeface="Arial" pitchFamily="34" charset="0"/>
                  <a:ea typeface="ヒラギノ角ゴ Pro W3"/>
                  <a:cs typeface="ヒラギノ角ゴ Pro W3"/>
                </a:rPr>
                <a:t>6</a:t>
              </a:r>
              <a:endParaRPr lang="en-US" sz="1600" b="1">
                <a:latin typeface="Arial" pitchFamily="34" charset="0"/>
                <a:ea typeface="ヒラギノ角ゴ Pro W3"/>
                <a:cs typeface="ヒラギノ角ゴ Pro W3"/>
              </a:endParaRPr>
            </a:p>
          </p:txBody>
        </p:sp>
      </p:grpSp>
      <p:grpSp>
        <p:nvGrpSpPr>
          <p:cNvPr id="8210" name="Group 36"/>
          <p:cNvGrpSpPr>
            <a:grpSpLocks/>
          </p:cNvGrpSpPr>
          <p:nvPr/>
        </p:nvGrpSpPr>
        <p:grpSpPr bwMode="auto">
          <a:xfrm>
            <a:off x="3168650" y="5086350"/>
            <a:ext cx="296863" cy="531813"/>
            <a:chOff x="2209659" y="4772025"/>
            <a:chExt cx="297147" cy="530996"/>
          </a:xfrm>
        </p:grpSpPr>
        <p:sp>
          <p:nvSpPr>
            <p:cNvPr id="8456" name="Line 55"/>
            <p:cNvSpPr>
              <a:spLocks noChangeShapeType="1"/>
            </p:cNvSpPr>
            <p:nvPr/>
          </p:nvSpPr>
          <p:spPr bwMode="auto">
            <a:xfrm rot="10800000">
              <a:off x="2357307" y="4772025"/>
              <a:ext cx="0" cy="1238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7" name="Text Box 56"/>
            <p:cNvSpPr txBox="1">
              <a:spLocks noChangeArrowheads="1"/>
            </p:cNvSpPr>
            <p:nvPr/>
          </p:nvSpPr>
          <p:spPr bwMode="auto">
            <a:xfrm>
              <a:off x="2209659" y="4966988"/>
              <a:ext cx="297147" cy="336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GB" sz="1600" b="1">
                  <a:latin typeface="Arial" pitchFamily="34" charset="0"/>
                  <a:ea typeface="ヒラギノ角ゴ Pro W3"/>
                  <a:cs typeface="ヒラギノ角ゴ Pro W3"/>
                </a:rPr>
                <a:t>2</a:t>
              </a:r>
              <a:endParaRPr lang="en-US" sz="1600" b="1">
                <a:latin typeface="Arial" pitchFamily="34" charset="0"/>
                <a:ea typeface="ヒラギノ角ゴ Pro W3"/>
                <a:cs typeface="ヒラギノ角ゴ Pro W3"/>
              </a:endParaRPr>
            </a:p>
          </p:txBody>
        </p:sp>
      </p:grpSp>
      <p:grpSp>
        <p:nvGrpSpPr>
          <p:cNvPr id="8211" name="Group 42"/>
          <p:cNvGrpSpPr>
            <a:grpSpLocks/>
          </p:cNvGrpSpPr>
          <p:nvPr/>
        </p:nvGrpSpPr>
        <p:grpSpPr bwMode="auto">
          <a:xfrm>
            <a:off x="4125913" y="5086350"/>
            <a:ext cx="296862" cy="531813"/>
            <a:chOff x="2209659" y="4772025"/>
            <a:chExt cx="297147" cy="530996"/>
          </a:xfrm>
        </p:grpSpPr>
        <p:sp>
          <p:nvSpPr>
            <p:cNvPr id="8454" name="Line 55"/>
            <p:cNvSpPr>
              <a:spLocks noChangeShapeType="1"/>
            </p:cNvSpPr>
            <p:nvPr/>
          </p:nvSpPr>
          <p:spPr bwMode="auto">
            <a:xfrm rot="10800000">
              <a:off x="2357307" y="4772025"/>
              <a:ext cx="0" cy="1238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5" name="Text Box 56"/>
            <p:cNvSpPr txBox="1">
              <a:spLocks noChangeArrowheads="1"/>
            </p:cNvSpPr>
            <p:nvPr/>
          </p:nvSpPr>
          <p:spPr bwMode="auto">
            <a:xfrm>
              <a:off x="2209659" y="4966988"/>
              <a:ext cx="297147" cy="336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GB" sz="1600" b="1">
                  <a:latin typeface="Arial" pitchFamily="34" charset="0"/>
                  <a:ea typeface="ヒラギノ角ゴ Pro W3"/>
                  <a:cs typeface="ヒラギノ角ゴ Pro W3"/>
                </a:rPr>
                <a:t>3</a:t>
              </a:r>
              <a:endParaRPr lang="en-US" sz="1600" b="1">
                <a:latin typeface="Arial" pitchFamily="34" charset="0"/>
                <a:ea typeface="ヒラギノ角ゴ Pro W3"/>
                <a:cs typeface="ヒラギノ角ゴ Pro W3"/>
              </a:endParaRPr>
            </a:p>
          </p:txBody>
        </p:sp>
      </p:grpSp>
      <p:grpSp>
        <p:nvGrpSpPr>
          <p:cNvPr id="8212" name="Group 45"/>
          <p:cNvGrpSpPr>
            <a:grpSpLocks/>
          </p:cNvGrpSpPr>
          <p:nvPr/>
        </p:nvGrpSpPr>
        <p:grpSpPr bwMode="auto">
          <a:xfrm>
            <a:off x="5084763" y="5086350"/>
            <a:ext cx="296862" cy="531813"/>
            <a:chOff x="2209659" y="4772025"/>
            <a:chExt cx="297147" cy="530996"/>
          </a:xfrm>
        </p:grpSpPr>
        <p:sp>
          <p:nvSpPr>
            <p:cNvPr id="8452" name="Line 55"/>
            <p:cNvSpPr>
              <a:spLocks noChangeShapeType="1"/>
            </p:cNvSpPr>
            <p:nvPr/>
          </p:nvSpPr>
          <p:spPr bwMode="auto">
            <a:xfrm rot="10800000">
              <a:off x="2357307" y="4772025"/>
              <a:ext cx="0" cy="1238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3" name="Text Box 56"/>
            <p:cNvSpPr txBox="1">
              <a:spLocks noChangeArrowheads="1"/>
            </p:cNvSpPr>
            <p:nvPr/>
          </p:nvSpPr>
          <p:spPr bwMode="auto">
            <a:xfrm>
              <a:off x="2209659" y="4966988"/>
              <a:ext cx="297147" cy="336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GB" sz="1600" b="1">
                  <a:latin typeface="Arial" pitchFamily="34" charset="0"/>
                  <a:ea typeface="ヒラギノ角ゴ Pro W3"/>
                  <a:cs typeface="ヒラギノ角ゴ Pro W3"/>
                </a:rPr>
                <a:t>4</a:t>
              </a:r>
              <a:endParaRPr lang="en-US" sz="1600" b="1">
                <a:latin typeface="Arial" pitchFamily="34" charset="0"/>
                <a:ea typeface="ヒラギノ角ゴ Pro W3"/>
                <a:cs typeface="ヒラギノ角ゴ Pro W3"/>
              </a:endParaRPr>
            </a:p>
          </p:txBody>
        </p:sp>
      </p:grpSp>
      <p:grpSp>
        <p:nvGrpSpPr>
          <p:cNvPr id="8213" name="Group 48"/>
          <p:cNvGrpSpPr>
            <a:grpSpLocks/>
          </p:cNvGrpSpPr>
          <p:nvPr/>
        </p:nvGrpSpPr>
        <p:grpSpPr bwMode="auto">
          <a:xfrm>
            <a:off x="6043613" y="5086350"/>
            <a:ext cx="296862" cy="531813"/>
            <a:chOff x="2209659" y="4772025"/>
            <a:chExt cx="297147" cy="530996"/>
          </a:xfrm>
        </p:grpSpPr>
        <p:sp>
          <p:nvSpPr>
            <p:cNvPr id="8450" name="Line 55"/>
            <p:cNvSpPr>
              <a:spLocks noChangeShapeType="1"/>
            </p:cNvSpPr>
            <p:nvPr/>
          </p:nvSpPr>
          <p:spPr bwMode="auto">
            <a:xfrm rot="10800000">
              <a:off x="2357307" y="4772025"/>
              <a:ext cx="0" cy="1238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1" name="Text Box 56"/>
            <p:cNvSpPr txBox="1">
              <a:spLocks noChangeArrowheads="1"/>
            </p:cNvSpPr>
            <p:nvPr/>
          </p:nvSpPr>
          <p:spPr bwMode="auto">
            <a:xfrm>
              <a:off x="2209659" y="4966988"/>
              <a:ext cx="297147" cy="336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GB" sz="1600" b="1">
                  <a:latin typeface="Arial" pitchFamily="34" charset="0"/>
                  <a:ea typeface="ヒラギノ角ゴ Pro W3"/>
                  <a:cs typeface="ヒラギノ角ゴ Pro W3"/>
                </a:rPr>
                <a:t>5</a:t>
              </a:r>
              <a:endParaRPr lang="en-US" sz="1600" b="1">
                <a:latin typeface="Arial" pitchFamily="34" charset="0"/>
                <a:ea typeface="ヒラギノ角ゴ Pro W3"/>
                <a:cs typeface="ヒラギノ角ゴ Pro W3"/>
              </a:endParaRPr>
            </a:p>
          </p:txBody>
        </p:sp>
      </p:grpSp>
      <p:cxnSp>
        <p:nvCxnSpPr>
          <p:cNvPr id="8214" name="Straight Connector 57"/>
          <p:cNvCxnSpPr>
            <a:cxnSpLocks noChangeShapeType="1"/>
          </p:cNvCxnSpPr>
          <p:nvPr/>
        </p:nvCxnSpPr>
        <p:spPr bwMode="auto">
          <a:xfrm>
            <a:off x="2152650" y="3171825"/>
            <a:ext cx="4381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0439" name="Oval 58"/>
          <p:cNvSpPr>
            <a:spLocks noChangeArrowheads="1"/>
          </p:cNvSpPr>
          <p:nvPr/>
        </p:nvSpPr>
        <p:spPr bwMode="auto">
          <a:xfrm>
            <a:off x="2446338" y="40608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cxnSp>
        <p:nvCxnSpPr>
          <p:cNvPr id="8218" name="Straight Connector 59"/>
          <p:cNvCxnSpPr>
            <a:cxnSpLocks noChangeShapeType="1"/>
          </p:cNvCxnSpPr>
          <p:nvPr/>
        </p:nvCxnSpPr>
        <p:spPr bwMode="auto">
          <a:xfrm>
            <a:off x="3086100" y="4352925"/>
            <a:ext cx="4381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19" name="Straight Connector 60"/>
          <p:cNvCxnSpPr>
            <a:cxnSpLocks noChangeShapeType="1"/>
          </p:cNvCxnSpPr>
          <p:nvPr/>
        </p:nvCxnSpPr>
        <p:spPr bwMode="auto">
          <a:xfrm>
            <a:off x="4065588" y="4187825"/>
            <a:ext cx="4381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20" name="Straight Connector 61"/>
          <p:cNvCxnSpPr>
            <a:cxnSpLocks noChangeShapeType="1"/>
          </p:cNvCxnSpPr>
          <p:nvPr/>
        </p:nvCxnSpPr>
        <p:spPr bwMode="auto">
          <a:xfrm>
            <a:off x="5035550" y="4117975"/>
            <a:ext cx="4381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21" name="Straight Connector 62"/>
          <p:cNvCxnSpPr>
            <a:cxnSpLocks noChangeShapeType="1"/>
          </p:cNvCxnSpPr>
          <p:nvPr/>
        </p:nvCxnSpPr>
        <p:spPr bwMode="auto">
          <a:xfrm>
            <a:off x="6013450" y="4276725"/>
            <a:ext cx="4381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22" name="Straight Connector 63"/>
          <p:cNvCxnSpPr>
            <a:cxnSpLocks noChangeShapeType="1"/>
          </p:cNvCxnSpPr>
          <p:nvPr/>
        </p:nvCxnSpPr>
        <p:spPr bwMode="auto">
          <a:xfrm>
            <a:off x="6911975" y="4562475"/>
            <a:ext cx="4381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0445" name="Oval 64"/>
          <p:cNvSpPr>
            <a:spLocks noChangeArrowheads="1"/>
          </p:cNvSpPr>
          <p:nvPr/>
        </p:nvSpPr>
        <p:spPr bwMode="auto">
          <a:xfrm>
            <a:off x="2332038" y="4065588"/>
            <a:ext cx="73025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46" name="Oval 65"/>
          <p:cNvSpPr>
            <a:spLocks noChangeArrowheads="1"/>
          </p:cNvSpPr>
          <p:nvPr/>
        </p:nvSpPr>
        <p:spPr bwMode="auto">
          <a:xfrm>
            <a:off x="2328863" y="38242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47" name="Oval 66"/>
          <p:cNvSpPr>
            <a:spLocks noChangeArrowheads="1"/>
          </p:cNvSpPr>
          <p:nvPr/>
        </p:nvSpPr>
        <p:spPr bwMode="auto">
          <a:xfrm>
            <a:off x="2324100" y="35401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48" name="Oval 67"/>
          <p:cNvSpPr>
            <a:spLocks noChangeArrowheads="1"/>
          </p:cNvSpPr>
          <p:nvPr/>
        </p:nvSpPr>
        <p:spPr bwMode="auto">
          <a:xfrm>
            <a:off x="3294063" y="38877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49" name="Oval 68"/>
          <p:cNvSpPr>
            <a:spLocks noChangeArrowheads="1"/>
          </p:cNvSpPr>
          <p:nvPr/>
        </p:nvSpPr>
        <p:spPr bwMode="auto">
          <a:xfrm>
            <a:off x="3175000" y="41116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50" name="Oval 69"/>
          <p:cNvSpPr>
            <a:spLocks noChangeArrowheads="1"/>
          </p:cNvSpPr>
          <p:nvPr/>
        </p:nvSpPr>
        <p:spPr bwMode="auto">
          <a:xfrm>
            <a:off x="3302000" y="41195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51" name="Oval 70"/>
          <p:cNvSpPr>
            <a:spLocks noChangeArrowheads="1"/>
          </p:cNvSpPr>
          <p:nvPr/>
        </p:nvSpPr>
        <p:spPr bwMode="auto">
          <a:xfrm>
            <a:off x="3433763" y="41544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52" name="Oval 71"/>
          <p:cNvSpPr>
            <a:spLocks noChangeArrowheads="1"/>
          </p:cNvSpPr>
          <p:nvPr/>
        </p:nvSpPr>
        <p:spPr bwMode="auto">
          <a:xfrm>
            <a:off x="3306763" y="4259263"/>
            <a:ext cx="71437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53" name="Oval 72"/>
          <p:cNvSpPr>
            <a:spLocks noChangeArrowheads="1"/>
          </p:cNvSpPr>
          <p:nvPr/>
        </p:nvSpPr>
        <p:spPr bwMode="auto">
          <a:xfrm>
            <a:off x="3297238" y="4386263"/>
            <a:ext cx="73025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54" name="Oval 73"/>
          <p:cNvSpPr>
            <a:spLocks noChangeArrowheads="1"/>
          </p:cNvSpPr>
          <p:nvPr/>
        </p:nvSpPr>
        <p:spPr bwMode="auto">
          <a:xfrm>
            <a:off x="3411538" y="4306888"/>
            <a:ext cx="73025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55" name="Oval 74"/>
          <p:cNvSpPr>
            <a:spLocks noChangeArrowheads="1"/>
          </p:cNvSpPr>
          <p:nvPr/>
        </p:nvSpPr>
        <p:spPr bwMode="auto">
          <a:xfrm>
            <a:off x="3179763" y="4297363"/>
            <a:ext cx="71437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56" name="Oval 75"/>
          <p:cNvSpPr>
            <a:spLocks noChangeArrowheads="1"/>
          </p:cNvSpPr>
          <p:nvPr/>
        </p:nvSpPr>
        <p:spPr bwMode="auto">
          <a:xfrm>
            <a:off x="3289300" y="45307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57" name="Oval 76"/>
          <p:cNvSpPr>
            <a:spLocks noChangeArrowheads="1"/>
          </p:cNvSpPr>
          <p:nvPr/>
        </p:nvSpPr>
        <p:spPr bwMode="auto">
          <a:xfrm>
            <a:off x="3294063" y="4670425"/>
            <a:ext cx="71437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58" name="Oval 77"/>
          <p:cNvSpPr>
            <a:spLocks noChangeArrowheads="1"/>
          </p:cNvSpPr>
          <p:nvPr/>
        </p:nvSpPr>
        <p:spPr bwMode="auto">
          <a:xfrm>
            <a:off x="3411538" y="46831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59" name="Oval 78"/>
          <p:cNvSpPr>
            <a:spLocks noChangeArrowheads="1"/>
          </p:cNvSpPr>
          <p:nvPr/>
        </p:nvSpPr>
        <p:spPr bwMode="auto">
          <a:xfrm>
            <a:off x="4262438" y="3789363"/>
            <a:ext cx="73025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60" name="Oval 79"/>
          <p:cNvSpPr>
            <a:spLocks noChangeArrowheads="1"/>
          </p:cNvSpPr>
          <p:nvPr/>
        </p:nvSpPr>
        <p:spPr bwMode="auto">
          <a:xfrm>
            <a:off x="4254500" y="38703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61" name="Oval 80"/>
          <p:cNvSpPr>
            <a:spLocks noChangeArrowheads="1"/>
          </p:cNvSpPr>
          <p:nvPr/>
        </p:nvSpPr>
        <p:spPr bwMode="auto">
          <a:xfrm>
            <a:off x="4178300" y="40354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62" name="Oval 81"/>
          <p:cNvSpPr>
            <a:spLocks noChangeArrowheads="1"/>
          </p:cNvSpPr>
          <p:nvPr/>
        </p:nvSpPr>
        <p:spPr bwMode="auto">
          <a:xfrm>
            <a:off x="4305300" y="40306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63" name="Oval 82"/>
          <p:cNvSpPr>
            <a:spLocks noChangeArrowheads="1"/>
          </p:cNvSpPr>
          <p:nvPr/>
        </p:nvSpPr>
        <p:spPr bwMode="auto">
          <a:xfrm>
            <a:off x="4445000" y="4090988"/>
            <a:ext cx="71438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64" name="Oval 83"/>
          <p:cNvSpPr>
            <a:spLocks noChangeArrowheads="1"/>
          </p:cNvSpPr>
          <p:nvPr/>
        </p:nvSpPr>
        <p:spPr bwMode="auto">
          <a:xfrm>
            <a:off x="4313238" y="40862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65" name="Oval 84"/>
          <p:cNvSpPr>
            <a:spLocks noChangeArrowheads="1"/>
          </p:cNvSpPr>
          <p:nvPr/>
        </p:nvSpPr>
        <p:spPr bwMode="auto">
          <a:xfrm>
            <a:off x="4198938" y="40989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66" name="Oval 85"/>
          <p:cNvSpPr>
            <a:spLocks noChangeArrowheads="1"/>
          </p:cNvSpPr>
          <p:nvPr/>
        </p:nvSpPr>
        <p:spPr bwMode="auto">
          <a:xfrm>
            <a:off x="4249738" y="4167188"/>
            <a:ext cx="73025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67" name="Oval 86"/>
          <p:cNvSpPr>
            <a:spLocks noChangeArrowheads="1"/>
          </p:cNvSpPr>
          <p:nvPr/>
        </p:nvSpPr>
        <p:spPr bwMode="auto">
          <a:xfrm>
            <a:off x="4246563" y="42814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68" name="Oval 87"/>
          <p:cNvSpPr>
            <a:spLocks noChangeArrowheads="1"/>
          </p:cNvSpPr>
          <p:nvPr/>
        </p:nvSpPr>
        <p:spPr bwMode="auto">
          <a:xfrm>
            <a:off x="4254500" y="43529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69" name="Oval 88"/>
          <p:cNvSpPr>
            <a:spLocks noChangeArrowheads="1"/>
          </p:cNvSpPr>
          <p:nvPr/>
        </p:nvSpPr>
        <p:spPr bwMode="auto">
          <a:xfrm>
            <a:off x="4246563" y="45227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70" name="Oval 89"/>
          <p:cNvSpPr>
            <a:spLocks noChangeArrowheads="1"/>
          </p:cNvSpPr>
          <p:nvPr/>
        </p:nvSpPr>
        <p:spPr bwMode="auto">
          <a:xfrm>
            <a:off x="4246563" y="4581525"/>
            <a:ext cx="71437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71" name="Oval 90"/>
          <p:cNvSpPr>
            <a:spLocks noChangeArrowheads="1"/>
          </p:cNvSpPr>
          <p:nvPr/>
        </p:nvSpPr>
        <p:spPr bwMode="auto">
          <a:xfrm>
            <a:off x="5186363" y="4513263"/>
            <a:ext cx="71437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72" name="Oval 91"/>
          <p:cNvSpPr>
            <a:spLocks noChangeArrowheads="1"/>
          </p:cNvSpPr>
          <p:nvPr/>
        </p:nvSpPr>
        <p:spPr bwMode="auto">
          <a:xfrm>
            <a:off x="5199063" y="44465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73" name="Oval 92"/>
          <p:cNvSpPr>
            <a:spLocks noChangeArrowheads="1"/>
          </p:cNvSpPr>
          <p:nvPr/>
        </p:nvSpPr>
        <p:spPr bwMode="auto">
          <a:xfrm>
            <a:off x="5199063" y="43830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74" name="Oval 93"/>
          <p:cNvSpPr>
            <a:spLocks noChangeArrowheads="1"/>
          </p:cNvSpPr>
          <p:nvPr/>
        </p:nvSpPr>
        <p:spPr bwMode="auto">
          <a:xfrm>
            <a:off x="5138738" y="4090988"/>
            <a:ext cx="73025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75" name="Oval 94"/>
          <p:cNvSpPr>
            <a:spLocks noChangeArrowheads="1"/>
          </p:cNvSpPr>
          <p:nvPr/>
        </p:nvSpPr>
        <p:spPr bwMode="auto">
          <a:xfrm>
            <a:off x="5253038" y="4116388"/>
            <a:ext cx="73025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76" name="Oval 95"/>
          <p:cNvSpPr>
            <a:spLocks noChangeArrowheads="1"/>
          </p:cNvSpPr>
          <p:nvPr/>
        </p:nvSpPr>
        <p:spPr bwMode="auto">
          <a:xfrm>
            <a:off x="5240338" y="4056063"/>
            <a:ext cx="73025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77" name="Oval 96"/>
          <p:cNvSpPr>
            <a:spLocks noChangeArrowheads="1"/>
          </p:cNvSpPr>
          <p:nvPr/>
        </p:nvSpPr>
        <p:spPr bwMode="auto">
          <a:xfrm>
            <a:off x="5148263" y="4022725"/>
            <a:ext cx="71437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78" name="Oval 97"/>
          <p:cNvSpPr>
            <a:spLocks noChangeArrowheads="1"/>
          </p:cNvSpPr>
          <p:nvPr/>
        </p:nvSpPr>
        <p:spPr bwMode="auto">
          <a:xfrm>
            <a:off x="5245100" y="39846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79" name="Oval 98"/>
          <p:cNvSpPr>
            <a:spLocks noChangeArrowheads="1"/>
          </p:cNvSpPr>
          <p:nvPr/>
        </p:nvSpPr>
        <p:spPr bwMode="auto">
          <a:xfrm>
            <a:off x="5135563" y="3933825"/>
            <a:ext cx="71437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80" name="Oval 99"/>
          <p:cNvSpPr>
            <a:spLocks noChangeArrowheads="1"/>
          </p:cNvSpPr>
          <p:nvPr/>
        </p:nvSpPr>
        <p:spPr bwMode="auto">
          <a:xfrm>
            <a:off x="5135563" y="3844925"/>
            <a:ext cx="71437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81" name="Oval 100"/>
          <p:cNvSpPr>
            <a:spLocks noChangeArrowheads="1"/>
          </p:cNvSpPr>
          <p:nvPr/>
        </p:nvSpPr>
        <p:spPr bwMode="auto">
          <a:xfrm>
            <a:off x="5257800" y="38703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82" name="Oval 101"/>
          <p:cNvSpPr>
            <a:spLocks noChangeArrowheads="1"/>
          </p:cNvSpPr>
          <p:nvPr/>
        </p:nvSpPr>
        <p:spPr bwMode="auto">
          <a:xfrm>
            <a:off x="5189538" y="37306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83" name="Oval 102"/>
          <p:cNvSpPr>
            <a:spLocks noChangeArrowheads="1"/>
          </p:cNvSpPr>
          <p:nvPr/>
        </p:nvSpPr>
        <p:spPr bwMode="auto">
          <a:xfrm>
            <a:off x="6176963" y="38242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84" name="Oval 103"/>
          <p:cNvSpPr>
            <a:spLocks noChangeArrowheads="1"/>
          </p:cNvSpPr>
          <p:nvPr/>
        </p:nvSpPr>
        <p:spPr bwMode="auto">
          <a:xfrm>
            <a:off x="6113463" y="3984625"/>
            <a:ext cx="71437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85" name="Oval 104"/>
          <p:cNvSpPr>
            <a:spLocks noChangeArrowheads="1"/>
          </p:cNvSpPr>
          <p:nvPr/>
        </p:nvSpPr>
        <p:spPr bwMode="auto">
          <a:xfrm>
            <a:off x="6235700" y="39544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86" name="Oval 105"/>
          <p:cNvSpPr>
            <a:spLocks noChangeArrowheads="1"/>
          </p:cNvSpPr>
          <p:nvPr/>
        </p:nvSpPr>
        <p:spPr bwMode="auto">
          <a:xfrm>
            <a:off x="6108700" y="41322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87" name="Oval 106"/>
          <p:cNvSpPr>
            <a:spLocks noChangeArrowheads="1"/>
          </p:cNvSpPr>
          <p:nvPr/>
        </p:nvSpPr>
        <p:spPr bwMode="auto">
          <a:xfrm>
            <a:off x="6103938" y="4205288"/>
            <a:ext cx="73025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88" name="Oval 107"/>
          <p:cNvSpPr>
            <a:spLocks noChangeArrowheads="1"/>
          </p:cNvSpPr>
          <p:nvPr/>
        </p:nvSpPr>
        <p:spPr bwMode="auto">
          <a:xfrm>
            <a:off x="6248400" y="42005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89" name="Oval 108"/>
          <p:cNvSpPr>
            <a:spLocks noChangeArrowheads="1"/>
          </p:cNvSpPr>
          <p:nvPr/>
        </p:nvSpPr>
        <p:spPr bwMode="auto">
          <a:xfrm>
            <a:off x="6248400" y="41243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90" name="Oval 109"/>
          <p:cNvSpPr>
            <a:spLocks noChangeArrowheads="1"/>
          </p:cNvSpPr>
          <p:nvPr/>
        </p:nvSpPr>
        <p:spPr bwMode="auto">
          <a:xfrm>
            <a:off x="6121400" y="4344988"/>
            <a:ext cx="71438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91" name="Oval 110"/>
          <p:cNvSpPr>
            <a:spLocks noChangeArrowheads="1"/>
          </p:cNvSpPr>
          <p:nvPr/>
        </p:nvSpPr>
        <p:spPr bwMode="auto">
          <a:xfrm>
            <a:off x="6253163" y="43703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92" name="Oval 112"/>
          <p:cNvSpPr>
            <a:spLocks noChangeArrowheads="1"/>
          </p:cNvSpPr>
          <p:nvPr/>
        </p:nvSpPr>
        <p:spPr bwMode="auto">
          <a:xfrm>
            <a:off x="6172200" y="44624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93" name="Oval 113"/>
          <p:cNvSpPr>
            <a:spLocks noChangeArrowheads="1"/>
          </p:cNvSpPr>
          <p:nvPr/>
        </p:nvSpPr>
        <p:spPr bwMode="auto">
          <a:xfrm>
            <a:off x="6108700" y="4586288"/>
            <a:ext cx="71438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94" name="Oval 114"/>
          <p:cNvSpPr>
            <a:spLocks noChangeArrowheads="1"/>
          </p:cNvSpPr>
          <p:nvPr/>
        </p:nvSpPr>
        <p:spPr bwMode="auto">
          <a:xfrm>
            <a:off x="6240463" y="4564063"/>
            <a:ext cx="71437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95" name="Oval 115"/>
          <p:cNvSpPr>
            <a:spLocks noChangeArrowheads="1"/>
          </p:cNvSpPr>
          <p:nvPr/>
        </p:nvSpPr>
        <p:spPr bwMode="auto">
          <a:xfrm>
            <a:off x="7040563" y="4246563"/>
            <a:ext cx="71437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96" name="Oval 116"/>
          <p:cNvSpPr>
            <a:spLocks noChangeArrowheads="1"/>
          </p:cNvSpPr>
          <p:nvPr/>
        </p:nvSpPr>
        <p:spPr bwMode="auto">
          <a:xfrm>
            <a:off x="7158038" y="42640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97" name="Oval 117"/>
          <p:cNvSpPr>
            <a:spLocks noChangeArrowheads="1"/>
          </p:cNvSpPr>
          <p:nvPr/>
        </p:nvSpPr>
        <p:spPr bwMode="auto">
          <a:xfrm>
            <a:off x="7035800" y="43481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98" name="Oval 118"/>
          <p:cNvSpPr>
            <a:spLocks noChangeArrowheads="1"/>
          </p:cNvSpPr>
          <p:nvPr/>
        </p:nvSpPr>
        <p:spPr bwMode="auto">
          <a:xfrm>
            <a:off x="7167563" y="4365625"/>
            <a:ext cx="71437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499" name="Oval 119"/>
          <p:cNvSpPr>
            <a:spLocks noChangeArrowheads="1"/>
          </p:cNvSpPr>
          <p:nvPr/>
        </p:nvSpPr>
        <p:spPr bwMode="auto">
          <a:xfrm>
            <a:off x="7091363" y="44719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00" name="Oval 120"/>
          <p:cNvSpPr>
            <a:spLocks noChangeArrowheads="1"/>
          </p:cNvSpPr>
          <p:nvPr/>
        </p:nvSpPr>
        <p:spPr bwMode="auto">
          <a:xfrm>
            <a:off x="7035800" y="45434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01" name="Oval 121"/>
          <p:cNvSpPr>
            <a:spLocks noChangeArrowheads="1"/>
          </p:cNvSpPr>
          <p:nvPr/>
        </p:nvSpPr>
        <p:spPr bwMode="auto">
          <a:xfrm>
            <a:off x="7158038" y="45688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02" name="Oval 122"/>
          <p:cNvSpPr>
            <a:spLocks noChangeArrowheads="1"/>
          </p:cNvSpPr>
          <p:nvPr/>
        </p:nvSpPr>
        <p:spPr bwMode="auto">
          <a:xfrm>
            <a:off x="7104063" y="4665663"/>
            <a:ext cx="71437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03" name="Oval 123"/>
          <p:cNvSpPr>
            <a:spLocks noChangeArrowheads="1"/>
          </p:cNvSpPr>
          <p:nvPr/>
        </p:nvSpPr>
        <p:spPr bwMode="auto">
          <a:xfrm>
            <a:off x="7040563" y="4703763"/>
            <a:ext cx="71437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04" name="Oval 124"/>
          <p:cNvSpPr>
            <a:spLocks noChangeArrowheads="1"/>
          </p:cNvSpPr>
          <p:nvPr/>
        </p:nvSpPr>
        <p:spPr bwMode="auto">
          <a:xfrm>
            <a:off x="7158038" y="46958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05" name="Oval 125"/>
          <p:cNvSpPr>
            <a:spLocks noChangeArrowheads="1"/>
          </p:cNvSpPr>
          <p:nvPr/>
        </p:nvSpPr>
        <p:spPr bwMode="auto">
          <a:xfrm>
            <a:off x="7167563" y="4822825"/>
            <a:ext cx="71437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06" name="Oval 126"/>
          <p:cNvSpPr>
            <a:spLocks noChangeArrowheads="1"/>
          </p:cNvSpPr>
          <p:nvPr/>
        </p:nvSpPr>
        <p:spPr bwMode="auto">
          <a:xfrm>
            <a:off x="7023100" y="4805363"/>
            <a:ext cx="71438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07" name="Oval 127"/>
          <p:cNvSpPr>
            <a:spLocks noChangeArrowheads="1"/>
          </p:cNvSpPr>
          <p:nvPr/>
        </p:nvSpPr>
        <p:spPr bwMode="auto">
          <a:xfrm>
            <a:off x="2214563" y="3014663"/>
            <a:ext cx="71437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08" name="Oval 128"/>
          <p:cNvSpPr>
            <a:spLocks noChangeArrowheads="1"/>
          </p:cNvSpPr>
          <p:nvPr/>
        </p:nvSpPr>
        <p:spPr bwMode="auto">
          <a:xfrm>
            <a:off x="2324100" y="29178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09" name="Oval 129"/>
          <p:cNvSpPr>
            <a:spLocks noChangeArrowheads="1"/>
          </p:cNvSpPr>
          <p:nvPr/>
        </p:nvSpPr>
        <p:spPr bwMode="auto">
          <a:xfrm>
            <a:off x="2328863" y="3019425"/>
            <a:ext cx="71437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10" name="Oval 130"/>
          <p:cNvSpPr>
            <a:spLocks noChangeArrowheads="1"/>
          </p:cNvSpPr>
          <p:nvPr/>
        </p:nvSpPr>
        <p:spPr bwMode="auto">
          <a:xfrm>
            <a:off x="2328863" y="3070225"/>
            <a:ext cx="71437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11" name="Oval 131"/>
          <p:cNvSpPr>
            <a:spLocks noChangeArrowheads="1"/>
          </p:cNvSpPr>
          <p:nvPr/>
        </p:nvSpPr>
        <p:spPr bwMode="auto">
          <a:xfrm>
            <a:off x="2463800" y="3019425"/>
            <a:ext cx="71438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12" name="Oval 132"/>
          <p:cNvSpPr>
            <a:spLocks noChangeArrowheads="1"/>
          </p:cNvSpPr>
          <p:nvPr/>
        </p:nvSpPr>
        <p:spPr bwMode="auto">
          <a:xfrm>
            <a:off x="2332038" y="2371725"/>
            <a:ext cx="73025" cy="71438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13" name="Oval 133"/>
          <p:cNvSpPr>
            <a:spLocks noChangeArrowheads="1"/>
          </p:cNvSpPr>
          <p:nvPr/>
        </p:nvSpPr>
        <p:spPr bwMode="auto">
          <a:xfrm>
            <a:off x="2332038" y="2316163"/>
            <a:ext cx="73025" cy="73025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0514" name="Oval 134"/>
          <p:cNvSpPr>
            <a:spLocks noChangeArrowheads="1"/>
          </p:cNvSpPr>
          <p:nvPr/>
        </p:nvSpPr>
        <p:spPr bwMode="auto">
          <a:xfrm>
            <a:off x="2328863" y="2236788"/>
            <a:ext cx="71437" cy="71437"/>
          </a:xfrm>
          <a:prstGeom prst="ellipse">
            <a:avLst/>
          </a:prstGeom>
          <a:solidFill>
            <a:srgbClr val="00B050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endParaRPr lang="en-US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8433" name="Freeform 147"/>
          <p:cNvSpPr>
            <a:spLocks/>
          </p:cNvSpPr>
          <p:nvPr/>
        </p:nvSpPr>
        <p:spPr bwMode="auto">
          <a:xfrm>
            <a:off x="6807200" y="1679575"/>
            <a:ext cx="1201738" cy="1627188"/>
          </a:xfrm>
          <a:custGeom>
            <a:avLst/>
            <a:gdLst>
              <a:gd name="T0" fmla="*/ 2147483647 w 424"/>
              <a:gd name="T1" fmla="*/ 2147483647 h 574"/>
              <a:gd name="T2" fmla="*/ 2147483647 w 424"/>
              <a:gd name="T3" fmla="*/ 2147483647 h 574"/>
              <a:gd name="T4" fmla="*/ 2147483647 w 424"/>
              <a:gd name="T5" fmla="*/ 2147483647 h 574"/>
              <a:gd name="T6" fmla="*/ 2147483647 w 424"/>
              <a:gd name="T7" fmla="*/ 2147483647 h 574"/>
              <a:gd name="T8" fmla="*/ 2147483647 w 424"/>
              <a:gd name="T9" fmla="*/ 2147483647 h 574"/>
              <a:gd name="T10" fmla="*/ 2147483647 w 424"/>
              <a:gd name="T11" fmla="*/ 2147483647 h 574"/>
              <a:gd name="T12" fmla="*/ 2147483647 w 424"/>
              <a:gd name="T13" fmla="*/ 2147483647 h 574"/>
              <a:gd name="T14" fmla="*/ 2147483647 w 424"/>
              <a:gd name="T15" fmla="*/ 2147483647 h 5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4"/>
              <a:gd name="T25" fmla="*/ 0 h 574"/>
              <a:gd name="T26" fmla="*/ 424 w 424"/>
              <a:gd name="T27" fmla="*/ 574 h 57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4" h="574">
                <a:moveTo>
                  <a:pt x="7" y="433"/>
                </a:moveTo>
                <a:cubicBezTo>
                  <a:pt x="7" y="132"/>
                  <a:pt x="7" y="132"/>
                  <a:pt x="7" y="132"/>
                </a:cubicBezTo>
                <a:cubicBezTo>
                  <a:pt x="7" y="132"/>
                  <a:pt x="0" y="0"/>
                  <a:pt x="112" y="41"/>
                </a:cubicBezTo>
                <a:cubicBezTo>
                  <a:pt x="112" y="41"/>
                  <a:pt x="220" y="69"/>
                  <a:pt x="247" y="98"/>
                </a:cubicBezTo>
                <a:cubicBezTo>
                  <a:pt x="273" y="128"/>
                  <a:pt x="379" y="286"/>
                  <a:pt x="385" y="402"/>
                </a:cubicBezTo>
                <a:cubicBezTo>
                  <a:pt x="385" y="402"/>
                  <a:pt x="424" y="541"/>
                  <a:pt x="308" y="557"/>
                </a:cubicBezTo>
                <a:cubicBezTo>
                  <a:pt x="112" y="557"/>
                  <a:pt x="112" y="557"/>
                  <a:pt x="112" y="557"/>
                </a:cubicBezTo>
                <a:cubicBezTo>
                  <a:pt x="112" y="557"/>
                  <a:pt x="7" y="574"/>
                  <a:pt x="7" y="433"/>
                </a:cubicBezTo>
                <a:close/>
              </a:path>
            </a:pathLst>
          </a:custGeom>
          <a:noFill/>
          <a:ln w="19050" cap="flat" cmpd="sng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4" name="Freeform 148"/>
          <p:cNvSpPr>
            <a:spLocks/>
          </p:cNvSpPr>
          <p:nvPr/>
        </p:nvSpPr>
        <p:spPr bwMode="auto">
          <a:xfrm>
            <a:off x="6813550" y="1858963"/>
            <a:ext cx="815975" cy="1019175"/>
          </a:xfrm>
          <a:custGeom>
            <a:avLst/>
            <a:gdLst>
              <a:gd name="T0" fmla="*/ 2147483647 w 286"/>
              <a:gd name="T1" fmla="*/ 2147483647 h 354"/>
              <a:gd name="T2" fmla="*/ 2147483647 w 286"/>
              <a:gd name="T3" fmla="*/ 2147483647 h 354"/>
              <a:gd name="T4" fmla="*/ 2147483647 w 286"/>
              <a:gd name="T5" fmla="*/ 2147483647 h 354"/>
              <a:gd name="T6" fmla="*/ 2147483647 w 286"/>
              <a:gd name="T7" fmla="*/ 2147483647 h 354"/>
              <a:gd name="T8" fmla="*/ 2147483647 w 286"/>
              <a:gd name="T9" fmla="*/ 2147483647 h 354"/>
              <a:gd name="T10" fmla="*/ 2147483647 w 286"/>
              <a:gd name="T11" fmla="*/ 2147483647 h 354"/>
              <a:gd name="T12" fmla="*/ 2147483647 w 286"/>
              <a:gd name="T13" fmla="*/ 2147483647 h 354"/>
              <a:gd name="T14" fmla="*/ 2147483647 w 286"/>
              <a:gd name="T15" fmla="*/ 2147483647 h 35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86"/>
              <a:gd name="T25" fmla="*/ 0 h 354"/>
              <a:gd name="T26" fmla="*/ 286 w 286"/>
              <a:gd name="T27" fmla="*/ 354 h 35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86" h="354">
                <a:moveTo>
                  <a:pt x="5" y="267"/>
                </a:moveTo>
                <a:cubicBezTo>
                  <a:pt x="5" y="81"/>
                  <a:pt x="5" y="81"/>
                  <a:pt x="5" y="81"/>
                </a:cubicBezTo>
                <a:cubicBezTo>
                  <a:pt x="5" y="81"/>
                  <a:pt x="0" y="0"/>
                  <a:pt x="76" y="25"/>
                </a:cubicBezTo>
                <a:cubicBezTo>
                  <a:pt x="76" y="25"/>
                  <a:pt x="149" y="43"/>
                  <a:pt x="167" y="61"/>
                </a:cubicBezTo>
                <a:cubicBezTo>
                  <a:pt x="184" y="79"/>
                  <a:pt x="256" y="176"/>
                  <a:pt x="260" y="248"/>
                </a:cubicBezTo>
                <a:cubicBezTo>
                  <a:pt x="260" y="248"/>
                  <a:pt x="286" y="333"/>
                  <a:pt x="208" y="343"/>
                </a:cubicBezTo>
                <a:cubicBezTo>
                  <a:pt x="76" y="343"/>
                  <a:pt x="76" y="343"/>
                  <a:pt x="76" y="343"/>
                </a:cubicBezTo>
                <a:cubicBezTo>
                  <a:pt x="76" y="343"/>
                  <a:pt x="5" y="354"/>
                  <a:pt x="5" y="267"/>
                </a:cubicBezTo>
                <a:close/>
              </a:path>
            </a:pathLst>
          </a:custGeom>
          <a:noFill/>
          <a:ln w="19050" cap="flat" cmpd="sng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5" name="Freeform 149"/>
          <p:cNvSpPr>
            <a:spLocks/>
          </p:cNvSpPr>
          <p:nvPr/>
        </p:nvSpPr>
        <p:spPr bwMode="auto">
          <a:xfrm>
            <a:off x="6840538" y="1939925"/>
            <a:ext cx="650875" cy="785813"/>
          </a:xfrm>
          <a:custGeom>
            <a:avLst/>
            <a:gdLst>
              <a:gd name="T0" fmla="*/ 2147483647 w 229"/>
              <a:gd name="T1" fmla="*/ 2147483647 h 277"/>
              <a:gd name="T2" fmla="*/ 2147483647 w 229"/>
              <a:gd name="T3" fmla="*/ 2147483647 h 277"/>
              <a:gd name="T4" fmla="*/ 2147483647 w 229"/>
              <a:gd name="T5" fmla="*/ 2147483647 h 277"/>
              <a:gd name="T6" fmla="*/ 2147483647 w 229"/>
              <a:gd name="T7" fmla="*/ 2147483647 h 277"/>
              <a:gd name="T8" fmla="*/ 2147483647 w 229"/>
              <a:gd name="T9" fmla="*/ 2147483647 h 277"/>
              <a:gd name="T10" fmla="*/ 2147483647 w 229"/>
              <a:gd name="T11" fmla="*/ 2147483647 h 277"/>
              <a:gd name="T12" fmla="*/ 2147483647 w 229"/>
              <a:gd name="T13" fmla="*/ 2147483647 h 277"/>
              <a:gd name="T14" fmla="*/ 2147483647 w 229"/>
              <a:gd name="T15" fmla="*/ 2147483647 h 2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9"/>
              <a:gd name="T25" fmla="*/ 0 h 277"/>
              <a:gd name="T26" fmla="*/ 229 w 229"/>
              <a:gd name="T27" fmla="*/ 277 h 27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9" h="277">
                <a:moveTo>
                  <a:pt x="4" y="209"/>
                </a:moveTo>
                <a:cubicBezTo>
                  <a:pt x="4" y="64"/>
                  <a:pt x="4" y="64"/>
                  <a:pt x="4" y="64"/>
                </a:cubicBezTo>
                <a:cubicBezTo>
                  <a:pt x="4" y="64"/>
                  <a:pt x="0" y="0"/>
                  <a:pt x="60" y="20"/>
                </a:cubicBezTo>
                <a:cubicBezTo>
                  <a:pt x="60" y="20"/>
                  <a:pt x="119" y="33"/>
                  <a:pt x="133" y="48"/>
                </a:cubicBezTo>
                <a:cubicBezTo>
                  <a:pt x="147" y="62"/>
                  <a:pt x="204" y="138"/>
                  <a:pt x="208" y="194"/>
                </a:cubicBezTo>
                <a:cubicBezTo>
                  <a:pt x="208" y="194"/>
                  <a:pt x="229" y="261"/>
                  <a:pt x="166" y="269"/>
                </a:cubicBezTo>
                <a:cubicBezTo>
                  <a:pt x="60" y="269"/>
                  <a:pt x="60" y="269"/>
                  <a:pt x="60" y="269"/>
                </a:cubicBezTo>
                <a:cubicBezTo>
                  <a:pt x="60" y="269"/>
                  <a:pt x="4" y="277"/>
                  <a:pt x="4" y="209"/>
                </a:cubicBezTo>
                <a:close/>
              </a:path>
            </a:pathLst>
          </a:custGeom>
          <a:noFill/>
          <a:ln w="19050" cap="flat" cmpd="sng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6" name="Freeform 150"/>
          <p:cNvSpPr>
            <a:spLocks/>
          </p:cNvSpPr>
          <p:nvPr/>
        </p:nvSpPr>
        <p:spPr bwMode="auto">
          <a:xfrm>
            <a:off x="6821488" y="2049463"/>
            <a:ext cx="549275" cy="530225"/>
          </a:xfrm>
          <a:custGeom>
            <a:avLst/>
            <a:gdLst>
              <a:gd name="T0" fmla="*/ 2147483647 w 194"/>
              <a:gd name="T1" fmla="*/ 2147483647 h 187"/>
              <a:gd name="T2" fmla="*/ 2147483647 w 194"/>
              <a:gd name="T3" fmla="*/ 2147483647 h 187"/>
              <a:gd name="T4" fmla="*/ 2147483647 w 194"/>
              <a:gd name="T5" fmla="*/ 2147483647 h 187"/>
              <a:gd name="T6" fmla="*/ 2147483647 w 194"/>
              <a:gd name="T7" fmla="*/ 2147483647 h 187"/>
              <a:gd name="T8" fmla="*/ 2147483647 w 194"/>
              <a:gd name="T9" fmla="*/ 2147483647 h 187"/>
              <a:gd name="T10" fmla="*/ 2147483647 w 194"/>
              <a:gd name="T11" fmla="*/ 2147483647 h 187"/>
              <a:gd name="T12" fmla="*/ 2147483647 w 194"/>
              <a:gd name="T13" fmla="*/ 2147483647 h 187"/>
              <a:gd name="T14" fmla="*/ 2147483647 w 194"/>
              <a:gd name="T15" fmla="*/ 2147483647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4"/>
              <a:gd name="T25" fmla="*/ 0 h 187"/>
              <a:gd name="T26" fmla="*/ 194 w 194"/>
              <a:gd name="T27" fmla="*/ 187 h 18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4" h="187">
                <a:moveTo>
                  <a:pt x="3" y="141"/>
                </a:moveTo>
                <a:cubicBezTo>
                  <a:pt x="3" y="43"/>
                  <a:pt x="3" y="43"/>
                  <a:pt x="3" y="43"/>
                </a:cubicBezTo>
                <a:cubicBezTo>
                  <a:pt x="3" y="43"/>
                  <a:pt x="0" y="0"/>
                  <a:pt x="51" y="13"/>
                </a:cubicBezTo>
                <a:cubicBezTo>
                  <a:pt x="51" y="13"/>
                  <a:pt x="100" y="23"/>
                  <a:pt x="113" y="32"/>
                </a:cubicBezTo>
                <a:cubicBezTo>
                  <a:pt x="125" y="42"/>
                  <a:pt x="173" y="93"/>
                  <a:pt x="176" y="131"/>
                </a:cubicBezTo>
                <a:cubicBezTo>
                  <a:pt x="176" y="131"/>
                  <a:pt x="194" y="176"/>
                  <a:pt x="141" y="181"/>
                </a:cubicBezTo>
                <a:cubicBezTo>
                  <a:pt x="51" y="181"/>
                  <a:pt x="51" y="181"/>
                  <a:pt x="51" y="181"/>
                </a:cubicBezTo>
                <a:cubicBezTo>
                  <a:pt x="51" y="181"/>
                  <a:pt x="3" y="187"/>
                  <a:pt x="3" y="141"/>
                </a:cubicBezTo>
                <a:close/>
              </a:path>
            </a:pathLst>
          </a:custGeom>
          <a:noFill/>
          <a:ln w="19050" cap="flat" cmpd="sng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7" name="Freeform 151"/>
          <p:cNvSpPr>
            <a:spLocks/>
          </p:cNvSpPr>
          <p:nvPr/>
        </p:nvSpPr>
        <p:spPr bwMode="auto">
          <a:xfrm>
            <a:off x="6810375" y="1785938"/>
            <a:ext cx="955675" cy="1236662"/>
          </a:xfrm>
          <a:custGeom>
            <a:avLst/>
            <a:gdLst>
              <a:gd name="T0" fmla="*/ 2147483647 w 337"/>
              <a:gd name="T1" fmla="*/ 2147483647 h 436"/>
              <a:gd name="T2" fmla="*/ 2147483647 w 337"/>
              <a:gd name="T3" fmla="*/ 2147483647 h 436"/>
              <a:gd name="T4" fmla="*/ 2147483647 w 337"/>
              <a:gd name="T5" fmla="*/ 2147483647 h 436"/>
              <a:gd name="T6" fmla="*/ 2147483647 w 337"/>
              <a:gd name="T7" fmla="*/ 2147483647 h 436"/>
              <a:gd name="T8" fmla="*/ 2147483647 w 337"/>
              <a:gd name="T9" fmla="*/ 2147483647 h 436"/>
              <a:gd name="T10" fmla="*/ 2147483647 w 337"/>
              <a:gd name="T11" fmla="*/ 2147483647 h 436"/>
              <a:gd name="T12" fmla="*/ 2147483647 w 337"/>
              <a:gd name="T13" fmla="*/ 2147483647 h 436"/>
              <a:gd name="T14" fmla="*/ 2147483647 w 337"/>
              <a:gd name="T15" fmla="*/ 2147483647 h 4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7"/>
              <a:gd name="T25" fmla="*/ 0 h 436"/>
              <a:gd name="T26" fmla="*/ 337 w 337"/>
              <a:gd name="T27" fmla="*/ 436 h 4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7" h="436">
                <a:moveTo>
                  <a:pt x="6" y="329"/>
                </a:moveTo>
                <a:cubicBezTo>
                  <a:pt x="6" y="100"/>
                  <a:pt x="6" y="100"/>
                  <a:pt x="6" y="100"/>
                </a:cubicBezTo>
                <a:cubicBezTo>
                  <a:pt x="6" y="100"/>
                  <a:pt x="0" y="0"/>
                  <a:pt x="89" y="31"/>
                </a:cubicBezTo>
                <a:cubicBezTo>
                  <a:pt x="89" y="31"/>
                  <a:pt x="175" y="53"/>
                  <a:pt x="196" y="75"/>
                </a:cubicBezTo>
                <a:cubicBezTo>
                  <a:pt x="218" y="97"/>
                  <a:pt x="301" y="218"/>
                  <a:pt x="307" y="306"/>
                </a:cubicBezTo>
                <a:cubicBezTo>
                  <a:pt x="307" y="306"/>
                  <a:pt x="337" y="411"/>
                  <a:pt x="245" y="423"/>
                </a:cubicBezTo>
                <a:cubicBezTo>
                  <a:pt x="89" y="423"/>
                  <a:pt x="89" y="423"/>
                  <a:pt x="89" y="423"/>
                </a:cubicBezTo>
                <a:cubicBezTo>
                  <a:pt x="89" y="423"/>
                  <a:pt x="6" y="436"/>
                  <a:pt x="6" y="329"/>
                </a:cubicBezTo>
                <a:close/>
              </a:path>
            </a:pathLst>
          </a:custGeom>
          <a:noFill/>
          <a:ln w="19050" cap="flat" cmpd="sng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8" name="Freeform 152"/>
          <p:cNvSpPr>
            <a:spLocks/>
          </p:cNvSpPr>
          <p:nvPr/>
        </p:nvSpPr>
        <p:spPr bwMode="auto">
          <a:xfrm>
            <a:off x="6813550" y="1735138"/>
            <a:ext cx="1108075" cy="1433512"/>
          </a:xfrm>
          <a:custGeom>
            <a:avLst/>
            <a:gdLst>
              <a:gd name="T0" fmla="*/ 2147483647 w 390"/>
              <a:gd name="T1" fmla="*/ 2147483647 h 505"/>
              <a:gd name="T2" fmla="*/ 2147483647 w 390"/>
              <a:gd name="T3" fmla="*/ 2147483647 h 505"/>
              <a:gd name="T4" fmla="*/ 2147483647 w 390"/>
              <a:gd name="T5" fmla="*/ 2147483647 h 505"/>
              <a:gd name="T6" fmla="*/ 2147483647 w 390"/>
              <a:gd name="T7" fmla="*/ 2147483647 h 505"/>
              <a:gd name="T8" fmla="*/ 2147483647 w 390"/>
              <a:gd name="T9" fmla="*/ 2147483647 h 505"/>
              <a:gd name="T10" fmla="*/ 2147483647 w 390"/>
              <a:gd name="T11" fmla="*/ 2147483647 h 505"/>
              <a:gd name="T12" fmla="*/ 2147483647 w 390"/>
              <a:gd name="T13" fmla="*/ 2147483647 h 505"/>
              <a:gd name="T14" fmla="*/ 2147483647 w 390"/>
              <a:gd name="T15" fmla="*/ 2147483647 h 5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0"/>
              <a:gd name="T25" fmla="*/ 0 h 505"/>
              <a:gd name="T26" fmla="*/ 390 w 390"/>
              <a:gd name="T27" fmla="*/ 505 h 50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0" h="505">
                <a:moveTo>
                  <a:pt x="6" y="381"/>
                </a:moveTo>
                <a:cubicBezTo>
                  <a:pt x="6" y="116"/>
                  <a:pt x="6" y="116"/>
                  <a:pt x="6" y="116"/>
                </a:cubicBezTo>
                <a:cubicBezTo>
                  <a:pt x="6" y="116"/>
                  <a:pt x="0" y="0"/>
                  <a:pt x="103" y="37"/>
                </a:cubicBezTo>
                <a:cubicBezTo>
                  <a:pt x="103" y="37"/>
                  <a:pt x="202" y="61"/>
                  <a:pt x="227" y="87"/>
                </a:cubicBezTo>
                <a:cubicBezTo>
                  <a:pt x="251" y="113"/>
                  <a:pt x="348" y="252"/>
                  <a:pt x="354" y="354"/>
                </a:cubicBezTo>
                <a:cubicBezTo>
                  <a:pt x="354" y="354"/>
                  <a:pt x="390" y="475"/>
                  <a:pt x="283" y="489"/>
                </a:cubicBezTo>
                <a:cubicBezTo>
                  <a:pt x="103" y="489"/>
                  <a:pt x="103" y="489"/>
                  <a:pt x="103" y="489"/>
                </a:cubicBezTo>
                <a:cubicBezTo>
                  <a:pt x="103" y="489"/>
                  <a:pt x="6" y="505"/>
                  <a:pt x="6" y="381"/>
                </a:cubicBezTo>
                <a:close/>
              </a:path>
            </a:pathLst>
          </a:custGeom>
          <a:noFill/>
          <a:ln w="19050" cap="flat" cmpd="sng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9" name="Text Box 56"/>
          <p:cNvSpPr txBox="1">
            <a:spLocks noChangeArrowheads="1"/>
          </p:cNvSpPr>
          <p:nvPr/>
        </p:nvSpPr>
        <p:spPr bwMode="auto">
          <a:xfrm>
            <a:off x="5694363" y="1770063"/>
            <a:ext cx="881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GB" sz="1600" b="1">
                <a:latin typeface="Arial" pitchFamily="34" charset="0"/>
                <a:ea typeface="ヒラギノ角ゴ Pro W3"/>
                <a:cs typeface="ヒラギノ角ゴ Pro W3"/>
              </a:rPr>
              <a:t>Interno</a:t>
            </a:r>
            <a:endParaRPr lang="en-US" sz="1600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8440" name="Text Box 56"/>
          <p:cNvSpPr txBox="1">
            <a:spLocks noChangeArrowheads="1"/>
          </p:cNvSpPr>
          <p:nvPr/>
        </p:nvSpPr>
        <p:spPr bwMode="auto">
          <a:xfrm>
            <a:off x="7739063" y="1770063"/>
            <a:ext cx="947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GB" sz="1600" b="1">
                <a:latin typeface="Arial" pitchFamily="34" charset="0"/>
                <a:ea typeface="ヒラギノ角ゴ Pro W3"/>
                <a:cs typeface="ヒラギノ角ゴ Pro W3"/>
              </a:rPr>
              <a:t>Esterno</a:t>
            </a:r>
            <a:endParaRPr lang="en-US" sz="1600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8441" name="Text Box 56"/>
          <p:cNvSpPr txBox="1">
            <a:spLocks noChangeArrowheads="1"/>
          </p:cNvSpPr>
          <p:nvPr/>
        </p:nvSpPr>
        <p:spPr bwMode="auto">
          <a:xfrm>
            <a:off x="6910388" y="2209800"/>
            <a:ext cx="268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GB" sz="1200" b="1">
                <a:latin typeface="Arial" pitchFamily="34" charset="0"/>
                <a:ea typeface="ヒラギノ角ゴ Pro W3"/>
                <a:cs typeface="ヒラギノ角ゴ Pro W3"/>
              </a:rPr>
              <a:t>1</a:t>
            </a:r>
            <a:endParaRPr lang="en-US" sz="1200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8442" name="Text Box 56"/>
          <p:cNvSpPr txBox="1">
            <a:spLocks noChangeArrowheads="1"/>
          </p:cNvSpPr>
          <p:nvPr/>
        </p:nvSpPr>
        <p:spPr bwMode="auto">
          <a:xfrm>
            <a:off x="7210425" y="2452688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GB" sz="1200" b="1">
                <a:latin typeface="Arial" pitchFamily="34" charset="0"/>
                <a:ea typeface="ヒラギノ角ゴ Pro W3"/>
                <a:cs typeface="ヒラギノ角ゴ Pro W3"/>
              </a:rPr>
              <a:t>2</a:t>
            </a:r>
            <a:endParaRPr lang="en-US" sz="1200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8443" name="Text Box 56"/>
          <p:cNvSpPr txBox="1">
            <a:spLocks noChangeArrowheads="1"/>
          </p:cNvSpPr>
          <p:nvPr/>
        </p:nvSpPr>
        <p:spPr bwMode="auto">
          <a:xfrm>
            <a:off x="7300913" y="2606675"/>
            <a:ext cx="268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GB" sz="1200" b="1">
                <a:latin typeface="Arial" pitchFamily="34" charset="0"/>
                <a:ea typeface="ヒラギノ角ゴ Pro W3"/>
                <a:cs typeface="ヒラギノ角ゴ Pro W3"/>
              </a:rPr>
              <a:t>3</a:t>
            </a:r>
            <a:endParaRPr lang="en-US" sz="1200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8444" name="Text Box 56"/>
          <p:cNvSpPr txBox="1">
            <a:spLocks noChangeArrowheads="1"/>
          </p:cNvSpPr>
          <p:nvPr/>
        </p:nvSpPr>
        <p:spPr bwMode="auto">
          <a:xfrm>
            <a:off x="7405688" y="2746375"/>
            <a:ext cx="268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GB" sz="1200" b="1">
                <a:latin typeface="Arial" pitchFamily="34" charset="0"/>
                <a:ea typeface="ヒラギノ角ゴ Pro W3"/>
                <a:cs typeface="ヒラギノ角ゴ Pro W3"/>
              </a:rPr>
              <a:t>4</a:t>
            </a:r>
            <a:endParaRPr lang="en-US" sz="1200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8445" name="Text Box 56"/>
          <p:cNvSpPr txBox="1">
            <a:spLocks noChangeArrowheads="1"/>
          </p:cNvSpPr>
          <p:nvPr/>
        </p:nvSpPr>
        <p:spPr bwMode="auto">
          <a:xfrm>
            <a:off x="7510463" y="2884488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GB" sz="1200" b="1">
                <a:latin typeface="Arial" pitchFamily="34" charset="0"/>
                <a:ea typeface="ヒラギノ角ゴ Pro W3"/>
                <a:cs typeface="ヒラギノ角ゴ Pro W3"/>
              </a:rPr>
              <a:t>5</a:t>
            </a:r>
            <a:endParaRPr lang="en-US" sz="1200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8446" name="Text Box 56"/>
          <p:cNvSpPr txBox="1">
            <a:spLocks noChangeArrowheads="1"/>
          </p:cNvSpPr>
          <p:nvPr/>
        </p:nvSpPr>
        <p:spPr bwMode="auto">
          <a:xfrm>
            <a:off x="7615238" y="3024188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GB" sz="1200" b="1">
                <a:latin typeface="Arial" pitchFamily="34" charset="0"/>
                <a:ea typeface="ヒラギノ角ゴ Pro W3"/>
                <a:cs typeface="ヒラギノ角ゴ Pro W3"/>
              </a:rPr>
              <a:t>6</a:t>
            </a:r>
            <a:endParaRPr lang="en-US" sz="1200" b="1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8447" name="Rectangle 5"/>
          <p:cNvSpPr txBox="1">
            <a:spLocks/>
          </p:cNvSpPr>
          <p:nvPr/>
        </p:nvSpPr>
        <p:spPr bwMode="auto">
          <a:xfrm>
            <a:off x="488950" y="17463"/>
            <a:ext cx="82184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it-IT" sz="2900" b="1">
                <a:ea typeface="ＭＳ Ｐゴシック" pitchFamily="34" charset="-128"/>
              </a:rPr>
              <a:t>Genuair®</a:t>
            </a:r>
            <a:r>
              <a:rPr lang="it-IT" sz="2900">
                <a:ea typeface="ＭＳ Ｐゴシック" pitchFamily="34" charset="-128"/>
              </a:rPr>
              <a:t/>
            </a:r>
            <a:br>
              <a:rPr lang="it-IT" sz="2900">
                <a:ea typeface="ＭＳ Ｐゴシック" pitchFamily="34" charset="-128"/>
              </a:rPr>
            </a:br>
            <a:r>
              <a:rPr lang="it-IT" sz="2900">
                <a:ea typeface="ＭＳ Ｐゴシック" pitchFamily="34" charset="-128"/>
              </a:rPr>
              <a:t>Pattern di distribuzione intrapolmonare</a:t>
            </a:r>
          </a:p>
        </p:txBody>
      </p:sp>
      <p:sp>
        <p:nvSpPr>
          <p:cNvPr id="131" name="Text Box 57"/>
          <p:cNvSpPr txBox="1">
            <a:spLocks noChangeArrowheads="1"/>
          </p:cNvSpPr>
          <p:nvPr/>
        </p:nvSpPr>
        <p:spPr bwMode="auto">
          <a:xfrm>
            <a:off x="1695450" y="5849938"/>
            <a:ext cx="53975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sz="1000" b="1" dirty="0" smtClean="0">
                <a:solidFill>
                  <a:srgbClr val="000000"/>
                </a:solidFill>
                <a:latin typeface="+mj-lt"/>
                <a:ea typeface="ヒラギノ角ゴ Pro W3"/>
                <a:cs typeface="ヒラギノ角ゴ Pro W3"/>
              </a:rPr>
              <a:t>CV = 24%</a:t>
            </a:r>
          </a:p>
          <a:p>
            <a:pPr eaLnBrk="1" hangingPunct="1">
              <a:defRPr/>
            </a:pPr>
            <a:r>
              <a:rPr lang="it-IT" sz="1000" dirty="0" smtClean="0">
                <a:latin typeface="+mj-lt"/>
                <a:ea typeface="ヒラギノ角ゴ Pro W3"/>
                <a:cs typeface="ヒラギノ角ゴ Pro W3"/>
              </a:rPr>
              <a:t>CV, coefficiente di variazione; dati ottenuti da 12 adulti maschi sani dopo l’inalazione di una singola dose di </a:t>
            </a:r>
            <a:r>
              <a:rPr lang="it-IT" sz="1000" dirty="0" err="1" smtClean="0">
                <a:latin typeface="+mj-lt"/>
                <a:ea typeface="ヒラギノ角ゴ Pro W3"/>
                <a:cs typeface="ヒラギノ角ゴ Pro W3"/>
              </a:rPr>
              <a:t>aclidinium</a:t>
            </a:r>
            <a:r>
              <a:rPr lang="it-IT" sz="1000" dirty="0" smtClean="0">
                <a:latin typeface="+mj-lt"/>
                <a:ea typeface="ヒラギノ角ゴ Pro W3"/>
                <a:cs typeface="ヒラギノ角ゴ Pro W3"/>
              </a:rPr>
              <a:t> 200 </a:t>
            </a:r>
            <a:r>
              <a:rPr lang="it-IT" sz="1000" dirty="0" err="1" smtClean="0">
                <a:latin typeface="+mj-lt"/>
                <a:ea typeface="ヒラギノ角ゴ Pro W3"/>
                <a:sym typeface="Symbol" pitchFamily="18" charset="2"/>
              </a:rPr>
              <a:t>μ</a:t>
            </a:r>
            <a:r>
              <a:rPr lang="it-IT" sz="1000" dirty="0" err="1" smtClean="0">
                <a:latin typeface="+mj-lt"/>
                <a:ea typeface="ヒラギノ角ゴ Pro W3"/>
                <a:cs typeface="ヒラギノ角ゴ Pro W3"/>
                <a:sym typeface="Symbol" pitchFamily="18" charset="2"/>
              </a:rPr>
              <a:t>g</a:t>
            </a:r>
            <a:r>
              <a:rPr lang="it-IT" sz="1000" dirty="0" smtClean="0">
                <a:latin typeface="+mj-lt"/>
                <a:ea typeface="ヒラギノ角ゴ Pro W3"/>
                <a:cs typeface="ヒラギノ角ゴ Pro W3"/>
                <a:sym typeface="Symbol" pitchFamily="18" charset="2"/>
              </a:rPr>
              <a:t> </a:t>
            </a:r>
            <a:r>
              <a:rPr lang="it-IT" sz="1000" dirty="0" err="1" smtClean="0">
                <a:latin typeface="+mj-lt"/>
                <a:ea typeface="ヒラギノ角ゴ Pro W3"/>
                <a:cs typeface="ヒラギノ角ゴ Pro W3"/>
                <a:sym typeface="Symbol" pitchFamily="18" charset="2"/>
              </a:rPr>
              <a:t>radiomarcato</a:t>
            </a:r>
            <a:r>
              <a:rPr lang="it-IT" sz="1000" dirty="0" smtClean="0">
                <a:latin typeface="+mj-lt"/>
                <a:ea typeface="ヒラギノ角ゴ Pro W3"/>
                <a:cs typeface="ヒラギノ角ゴ Pro W3"/>
                <a:sym typeface="Symbol" pitchFamily="18" charset="2"/>
              </a:rPr>
              <a:t> con </a:t>
            </a:r>
            <a:r>
              <a:rPr lang="it-IT" sz="1000" dirty="0" smtClean="0">
                <a:latin typeface="+mj-lt"/>
                <a:ea typeface="ヒラギノ角ゴ Pro W3"/>
                <a:cs typeface="ヒラギノ角ゴ Pro W3"/>
              </a:rPr>
              <a:t>99mTc</a:t>
            </a:r>
            <a:endParaRPr lang="it-IT" sz="1000" dirty="0" smtClean="0">
              <a:latin typeface="+mj-lt"/>
              <a:ea typeface="ヒラギノ角ゴ Pro W3"/>
              <a:cs typeface="ヒラギノ角ゴ Pro W3"/>
              <a:sym typeface="Symbol" pitchFamily="18" charset="2"/>
            </a:endParaRPr>
          </a:p>
        </p:txBody>
      </p:sp>
      <p:sp>
        <p:nvSpPr>
          <p:cNvPr id="8449" name="Footer Placeholder 3"/>
          <p:cNvSpPr txBox="1">
            <a:spLocks noGrp="1"/>
          </p:cNvSpPr>
          <p:nvPr/>
        </p:nvSpPr>
        <p:spPr bwMode="auto">
          <a:xfrm>
            <a:off x="100013" y="6604000"/>
            <a:ext cx="904398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marL="2286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GB" sz="800">
                <a:latin typeface="Arial" pitchFamily="34" charset="0"/>
                <a:ea typeface="ＭＳ Ｐゴシック" pitchFamily="34" charset="-128"/>
              </a:rPr>
              <a:t>Newman SP, Sutton DJ, Segarra R et al. </a:t>
            </a:r>
            <a:r>
              <a:rPr lang="en-GB" sz="800" i="1">
                <a:latin typeface="Arial" pitchFamily="34" charset="0"/>
                <a:ea typeface="ＭＳ Ｐゴシック" pitchFamily="34" charset="-128"/>
              </a:rPr>
              <a:t>Respiration</a:t>
            </a:r>
            <a:r>
              <a:rPr lang="en-GB" sz="800">
                <a:latin typeface="Arial" pitchFamily="34" charset="0"/>
                <a:ea typeface="ＭＳ Ｐゴシック" pitchFamily="34" charset="-128"/>
              </a:rPr>
              <a:t> 2009;78(3):322-328</a:t>
            </a:r>
            <a:endParaRPr lang="en-US" sz="80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483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6037" y="5580067"/>
            <a:ext cx="862965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US" sz="3200" b="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Respimat</a:t>
            </a:r>
            <a:r>
              <a:rPr lang="en-US" sz="3200" b="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is a marriage of </a:t>
            </a:r>
            <a:r>
              <a:rPr lang="en-US" sz="3200" b="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pMDI</a:t>
            </a:r>
            <a:r>
              <a:rPr lang="en-US" sz="3200" b="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portability </a:t>
            </a:r>
            <a:endParaRPr lang="en-US" sz="3200" b="0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en-US" sz="3200" b="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 </a:t>
            </a:r>
            <a:r>
              <a:rPr lang="en-US" sz="3200" b="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small-volume </a:t>
            </a:r>
            <a:r>
              <a:rPr lang="en-US" sz="3200" b="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nebuliser</a:t>
            </a:r>
            <a:r>
              <a:rPr lang="en-US" sz="3200" b="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easy of use. </a:t>
            </a:r>
            <a:endParaRPr lang="it-IT" sz="3200" b="0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9859" name="Picture 2"/>
          <p:cNvPicPr>
            <a:picLocks noChangeAspect="1" noChangeArrowheads="1"/>
          </p:cNvPicPr>
          <p:nvPr/>
        </p:nvPicPr>
        <p:blipFill>
          <a:blip r:embed="rId2"/>
          <a:srcRect t="12505" b="24989"/>
          <a:stretch>
            <a:fillRect/>
          </a:stretch>
        </p:blipFill>
        <p:spPr bwMode="auto">
          <a:xfrm>
            <a:off x="268290" y="274323"/>
            <a:ext cx="8813801" cy="92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4723" y="623415"/>
            <a:ext cx="1617304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603" y="822487"/>
            <a:ext cx="122516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2" name="Picture 4"/>
          <p:cNvPicPr>
            <a:picLocks noChangeArrowheads="1"/>
          </p:cNvPicPr>
          <p:nvPr/>
        </p:nvPicPr>
        <p:blipFill>
          <a:blip r:embed="rId5"/>
          <a:srcRect l="37122" r="1428" b="7176"/>
          <a:stretch>
            <a:fillRect/>
          </a:stretch>
        </p:blipFill>
        <p:spPr bwMode="auto">
          <a:xfrm>
            <a:off x="971551" y="2012952"/>
            <a:ext cx="1557338" cy="192881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49863" name="Picture 5" descr="http://www.elettromedicali.it/ecommerce/images/lg/ampo4.jpg"/>
          <p:cNvPicPr>
            <a:picLocks noChangeAspect="1" noChangeArrowheads="1"/>
          </p:cNvPicPr>
          <p:nvPr/>
        </p:nvPicPr>
        <p:blipFill>
          <a:blip r:embed="rId6"/>
          <a:srcRect l="16516"/>
          <a:stretch>
            <a:fillRect/>
          </a:stretch>
        </p:blipFill>
        <p:spPr bwMode="auto">
          <a:xfrm>
            <a:off x="5535613" y="1995492"/>
            <a:ext cx="2417762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64" name="Callout con freccia in giù 1"/>
          <p:cNvSpPr>
            <a:spLocks noChangeArrowheads="1"/>
          </p:cNvSpPr>
          <p:nvPr/>
        </p:nvSpPr>
        <p:spPr bwMode="auto">
          <a:xfrm>
            <a:off x="2681289" y="2130429"/>
            <a:ext cx="2573336" cy="1927225"/>
          </a:xfrm>
          <a:prstGeom prst="downArrowCallout">
            <a:avLst>
              <a:gd name="adj1" fmla="val 24977"/>
              <a:gd name="adj2" fmla="val 24977"/>
              <a:gd name="adj3" fmla="val 25000"/>
              <a:gd name="adj4" fmla="val 6497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altLang="it-IT" sz="2800" b="0">
              <a:latin typeface="Tahoma" pitchFamily="34" charset="0"/>
            </a:endParaRPr>
          </a:p>
        </p:txBody>
      </p:sp>
      <p:pic>
        <p:nvPicPr>
          <p:cNvPr id="249865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81289" y="4140204"/>
            <a:ext cx="2387599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961149" y="2349501"/>
            <a:ext cx="24327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dirty="0">
                <a:solidFill>
                  <a:schemeClr val="bg1"/>
                </a:solidFill>
                <a:latin typeface="+mj-lt"/>
              </a:rPr>
              <a:t>«</a:t>
            </a:r>
            <a:r>
              <a:rPr lang="it-IT" sz="2800" i="1" dirty="0" err="1">
                <a:solidFill>
                  <a:schemeClr val="bg1"/>
                </a:solidFill>
                <a:latin typeface="+mj-lt"/>
              </a:rPr>
              <a:t>metered</a:t>
            </a:r>
            <a:r>
              <a:rPr lang="it-IT" sz="2800" i="1" dirty="0">
                <a:solidFill>
                  <a:schemeClr val="bg1"/>
                </a:solidFill>
                <a:latin typeface="+mj-lt"/>
              </a:rPr>
              <a:t> dose </a:t>
            </a:r>
          </a:p>
          <a:p>
            <a:pPr algn="ctr">
              <a:defRPr/>
            </a:pPr>
            <a:r>
              <a:rPr lang="it-IT" sz="2800" i="1" dirty="0" err="1">
                <a:solidFill>
                  <a:schemeClr val="bg1"/>
                </a:solidFill>
                <a:latin typeface="+mj-lt"/>
              </a:rPr>
              <a:t>liquid</a:t>
            </a:r>
            <a:r>
              <a:rPr lang="it-IT" sz="28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800" i="1" dirty="0" err="1">
                <a:solidFill>
                  <a:schemeClr val="bg1"/>
                </a:solidFill>
                <a:latin typeface="+mj-lt"/>
              </a:rPr>
              <a:t>inhaler</a:t>
            </a:r>
            <a:r>
              <a:rPr lang="it-IT" sz="2800" dirty="0">
                <a:solidFill>
                  <a:schemeClr val="bg1"/>
                </a:solidFill>
                <a:latin typeface="+mj-lt"/>
              </a:rPr>
              <a:t>»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l="30199" t="70064" r="32992"/>
          <a:stretch>
            <a:fillRect/>
          </a:stretch>
        </p:blipFill>
        <p:spPr bwMode="auto">
          <a:xfrm>
            <a:off x="3313229" y="839286"/>
            <a:ext cx="2817707" cy="44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526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230109_Respimat_Schema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33446" t="6990" r="24555" b="7748"/>
          <a:stretch>
            <a:fillRect/>
          </a:stretch>
        </p:blipFill>
        <p:spPr>
          <a:xfrm>
            <a:off x="219516" y="1052736"/>
            <a:ext cx="1664185" cy="38884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 b="4001"/>
          <a:stretch>
            <a:fillRect/>
          </a:stretch>
        </p:blipFill>
        <p:spPr bwMode="auto">
          <a:xfrm>
            <a:off x="1732351" y="1052736"/>
            <a:ext cx="712812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3706" y="4959222"/>
            <a:ext cx="8640960" cy="174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+mj-lt"/>
              </a:rPr>
              <a:t>Uniblock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+mj-lt"/>
              </a:rPr>
              <a:t>: the key component of the 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+mj-lt"/>
              </a:rPr>
              <a:t>Respimat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+mj-lt"/>
              </a:rPr>
              <a:t>. It </a:t>
            </a:r>
            <a:r>
              <a:rPr lang="en-GB" sz="2400" dirty="0" smtClean="0">
                <a:solidFill>
                  <a:srgbClr val="0000FF"/>
                </a:solidFill>
                <a:latin typeface="+mj-lt"/>
              </a:rPr>
              <a:t>produces two fine jets of liquid that converge at a precisely set angle and then collide; the collision </a:t>
            </a:r>
            <a:r>
              <a:rPr lang="en-GB" sz="2400" dirty="0" err="1" smtClean="0">
                <a:solidFill>
                  <a:srgbClr val="0000FF"/>
                </a:solidFill>
                <a:latin typeface="+mj-lt"/>
              </a:rPr>
              <a:t>aerolises</a:t>
            </a:r>
            <a:r>
              <a:rPr lang="en-GB" sz="2400" dirty="0" smtClean="0">
                <a:solidFill>
                  <a:srgbClr val="0000FF"/>
                </a:solidFill>
                <a:latin typeface="+mj-lt"/>
              </a:rPr>
              <a:t> the liquid to form a slow-moving cloud of inhalable particles, the Soft Mist.</a:t>
            </a:r>
            <a:endParaRPr lang="en-GB" sz="2400" dirty="0" smtClean="0">
              <a:solidFill>
                <a:srgbClr val="0000FF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0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1" y="74613"/>
            <a:ext cx="7345363" cy="1206500"/>
          </a:xfrm>
        </p:spPr>
        <p:txBody>
          <a:bodyPr/>
          <a:lstStyle/>
          <a:p>
            <a:pPr eaLnBrk="1" hangingPunct="1"/>
            <a:r>
              <a:rPr lang="de-DE" sz="3600" dirty="0" smtClean="0">
                <a:solidFill>
                  <a:srgbClr val="0000FF"/>
                </a:solidFill>
                <a:latin typeface="Times New Roman" pitchFamily="18" charset="0"/>
              </a:rPr>
              <a:t>The </a:t>
            </a:r>
            <a:r>
              <a:rPr lang="de-DE" sz="3600" dirty="0" err="1" smtClean="0">
                <a:solidFill>
                  <a:srgbClr val="0000FF"/>
                </a:solidFill>
                <a:latin typeface="Times New Roman" pitchFamily="18" charset="0"/>
              </a:rPr>
              <a:t>world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</a:rPr>
              <a:t>'</a:t>
            </a:r>
            <a:r>
              <a:rPr lang="de-DE" sz="3600" dirty="0" smtClean="0">
                <a:solidFill>
                  <a:srgbClr val="0000FF"/>
                </a:solidFill>
                <a:latin typeface="Times New Roman" pitchFamily="18" charset="0"/>
              </a:rPr>
              <a:t>s </a:t>
            </a:r>
            <a:r>
              <a:rPr lang="de-DE" sz="3600" dirty="0" err="1" smtClean="0">
                <a:solidFill>
                  <a:srgbClr val="0000FF"/>
                </a:solidFill>
                <a:latin typeface="Times New Roman" pitchFamily="18" charset="0"/>
              </a:rPr>
              <a:t>largest</a:t>
            </a:r>
            <a:r>
              <a:rPr lang="de-DE" sz="36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de-DE" sz="3600" dirty="0" err="1" smtClean="0">
                <a:solidFill>
                  <a:srgbClr val="0000FF"/>
                </a:solidFill>
                <a:latin typeface="Times New Roman" pitchFamily="18" charset="0"/>
              </a:rPr>
              <a:t>Respimat</a:t>
            </a:r>
            <a:r>
              <a:rPr lang="de-DE" sz="36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de-DE" sz="3600" dirty="0" err="1" smtClean="0">
                <a:solidFill>
                  <a:srgbClr val="0000FF"/>
                </a:solidFill>
                <a:latin typeface="Times New Roman" pitchFamily="18" charset="0"/>
              </a:rPr>
              <a:t>nozzle</a:t>
            </a:r>
            <a:r>
              <a:rPr lang="de-DE" sz="3600" dirty="0" smtClean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de-DE" sz="3600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de-DE" sz="3600" dirty="0" smtClean="0">
                <a:solidFill>
                  <a:srgbClr val="0000FF"/>
                </a:solidFill>
                <a:latin typeface="Times New Roman" pitchFamily="18" charset="0"/>
              </a:rPr>
              <a:t>      (</a:t>
            </a:r>
            <a:r>
              <a:rPr lang="de-DE" sz="3600" dirty="0" err="1" smtClean="0">
                <a:solidFill>
                  <a:srgbClr val="0000FF"/>
                </a:solidFill>
                <a:latin typeface="Times New Roman" pitchFamily="18" charset="0"/>
              </a:rPr>
              <a:t>Scale</a:t>
            </a:r>
            <a:r>
              <a:rPr lang="de-DE" sz="36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GB" sz="3600" dirty="0" smtClean="0">
                <a:solidFill>
                  <a:srgbClr val="0000FF"/>
                </a:solidFill>
                <a:latin typeface="Times New Roman" pitchFamily="18" charset="0"/>
              </a:rPr>
              <a:t>300 000 : 1)</a:t>
            </a:r>
            <a:endParaRPr lang="de-DE" sz="360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409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575353" y="1700808"/>
          <a:ext cx="4349131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0" name="Photo Editor Photo" r:id="rId3" imgW="21638095" imgH="16228571" progId="">
                  <p:embed/>
                </p:oleObj>
              </mc:Choice>
              <mc:Fallback>
                <p:oleObj name="Photo Editor Photo" r:id="rId3" imgW="21638095" imgH="16228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5353" y="1700808"/>
                        <a:ext cx="4349131" cy="460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33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940" name="Object 4"/>
          <p:cNvGraphicFramePr>
            <a:graphicFrameLocks noChangeAspect="1"/>
          </p:cNvGraphicFramePr>
          <p:nvPr/>
        </p:nvGraphicFramePr>
        <p:xfrm>
          <a:off x="347531" y="1700809"/>
          <a:ext cx="3968441" cy="4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1" name="Photo Editor Photo" r:id="rId5" imgW="11885714" imgH="9142857" progId="">
                  <p:embed/>
                </p:oleObj>
              </mc:Choice>
              <mc:Fallback>
                <p:oleObj name="Photo Editor Photo" r:id="rId5" imgW="11885714" imgH="91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531" y="1700809"/>
                        <a:ext cx="3968441" cy="4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33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5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8" name="Rectangle 4"/>
          <p:cNvSpPr>
            <a:spLocks noChangeArrowheads="1"/>
          </p:cNvSpPr>
          <p:nvPr/>
        </p:nvSpPr>
        <p:spPr bwMode="auto">
          <a:xfrm>
            <a:off x="1588" y="-26988"/>
            <a:ext cx="84582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Perché la terapia inalatoria?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2476" y="6262099"/>
            <a:ext cx="38481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1196975"/>
            <a:ext cx="6483350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23946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84667" y="630238"/>
          <a:ext cx="4072467" cy="280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4" name="Worksheet" r:id="rId6" imgW="9296332" imgH="5692143" progId="Excel.Sheet.8">
                  <p:embed/>
                </p:oleObj>
              </mc:Choice>
              <mc:Fallback>
                <p:oleObj name="Worksheet" r:id="rId6" imgW="9296332" imgH="5692143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263" r="1949"/>
                      <a:stretch>
                        <a:fillRect/>
                      </a:stretch>
                    </p:blipFill>
                    <p:spPr bwMode="auto">
                      <a:xfrm>
                        <a:off x="84667" y="630238"/>
                        <a:ext cx="4072467" cy="280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33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6948199" y="227762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0" hangingPunct="0"/>
            <a:endParaRPr lang="it-IT" sz="4400">
              <a:solidFill>
                <a:srgbClr val="EAEAEA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126" name="Text Box 12"/>
          <p:cNvSpPr txBox="1">
            <a:spLocks noChangeArrowheads="1"/>
          </p:cNvSpPr>
          <p:nvPr/>
        </p:nvSpPr>
        <p:spPr bwMode="auto">
          <a:xfrm>
            <a:off x="0" y="3253504"/>
            <a:ext cx="23042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hangingPunct="0"/>
            <a:r>
              <a:rPr lang="en-GB" sz="1100" dirty="0" err="1">
                <a:latin typeface="Times New Roman" pitchFamily="18" charset="0"/>
                <a:ea typeface="+mn-ea"/>
              </a:rPr>
              <a:t>Hochrainer</a:t>
            </a:r>
            <a:r>
              <a:rPr lang="en-GB" sz="1100" dirty="0">
                <a:latin typeface="Times New Roman" pitchFamily="18" charset="0"/>
                <a:ea typeface="+mn-ea"/>
              </a:rPr>
              <a:t> </a:t>
            </a:r>
            <a:r>
              <a:rPr lang="en-GB" sz="1100" i="1" dirty="0">
                <a:latin typeface="Times New Roman" pitchFamily="18" charset="0"/>
                <a:ea typeface="+mn-ea"/>
              </a:rPr>
              <a:t>et </a:t>
            </a:r>
            <a:r>
              <a:rPr lang="en-GB" sz="1100" i="1" dirty="0" smtClean="0">
                <a:latin typeface="Times New Roman" pitchFamily="18" charset="0"/>
                <a:ea typeface="+mn-ea"/>
              </a:rPr>
              <a:t>al </a:t>
            </a:r>
            <a:r>
              <a:rPr lang="en-GB" sz="1100" dirty="0" smtClean="0">
                <a:latin typeface="Times New Roman" pitchFamily="18" charset="0"/>
                <a:ea typeface="+mn-ea"/>
              </a:rPr>
              <a:t> J </a:t>
            </a:r>
            <a:r>
              <a:rPr lang="en-GB" sz="1100" dirty="0">
                <a:latin typeface="Times New Roman" pitchFamily="18" charset="0"/>
                <a:ea typeface="+mn-ea"/>
              </a:rPr>
              <a:t>Aerosol </a:t>
            </a:r>
            <a:r>
              <a:rPr lang="en-GB" sz="1100" dirty="0" smtClean="0">
                <a:latin typeface="Times New Roman" pitchFamily="18" charset="0"/>
                <a:ea typeface="+mn-ea"/>
              </a:rPr>
              <a:t>Med 2005</a:t>
            </a:r>
            <a:endParaRPr lang="en-GB" sz="1100" dirty="0">
              <a:latin typeface="Times New Roman" pitchFamily="18" charset="0"/>
              <a:ea typeface="+mn-ea"/>
            </a:endParaRPr>
          </a:p>
        </p:txBody>
      </p:sp>
      <p:graphicFrame>
        <p:nvGraphicFramePr>
          <p:cNvPr id="2752515" name="Object 3"/>
          <p:cNvGraphicFramePr>
            <a:graphicFrameLocks noChangeAspect="1"/>
          </p:cNvGraphicFramePr>
          <p:nvPr/>
        </p:nvGraphicFramePr>
        <p:xfrm>
          <a:off x="4254500" y="633413"/>
          <a:ext cx="4598811" cy="274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5" name="Foglio di lavoro" r:id="rId9" imgW="9144085" imgH="5638804" progId="Excel.Sheet.8">
                  <p:embed/>
                </p:oleObj>
              </mc:Choice>
              <mc:Fallback>
                <p:oleObj name="Foglio di lavoro" r:id="rId9" imgW="9144085" imgH="563880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263" r="3114"/>
                      <a:stretch>
                        <a:fillRect/>
                      </a:stretch>
                    </p:blipFill>
                    <p:spPr bwMode="auto">
                      <a:xfrm>
                        <a:off x="4254500" y="633413"/>
                        <a:ext cx="4598811" cy="274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33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12359" y="3503953"/>
            <a:ext cx="6243508" cy="3312368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hangingPunct="0"/>
            <a:endParaRPr lang="it-IT" sz="4400">
              <a:solidFill>
                <a:srgbClr val="EAEAEA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1315160" y="3503953"/>
            <a:ext cx="3075304" cy="3312368"/>
          </a:xfrm>
          <a:prstGeom prst="rect">
            <a:avLst/>
          </a:prstGeom>
          <a:solidFill>
            <a:srgbClr val="11111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hangingPunct="0"/>
            <a:endParaRPr lang="it-IT" sz="4400">
              <a:solidFill>
                <a:srgbClr val="EAEAEA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4371647" y="3567654"/>
            <a:ext cx="1517050" cy="3248669"/>
          </a:xfrm>
          <a:prstGeom prst="rect">
            <a:avLst/>
          </a:prstGeom>
          <a:gradFill rotWithShape="1">
            <a:gsLst>
              <a:gs pos="0">
                <a:srgbClr val="111111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hangingPunct="0"/>
            <a:endParaRPr lang="it-IT" sz="4400">
              <a:solidFill>
                <a:srgbClr val="EAEAEA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69222" y="5231975"/>
            <a:ext cx="748870" cy="36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4" tIns="45708" rIns="91414" bIns="45708">
            <a:spAutoFit/>
          </a:bodyPr>
          <a:lstStyle/>
          <a:p>
            <a:pPr algn="ctr" defTabSz="914400" eaLnBrk="0" hangingPunct="0">
              <a:lnSpc>
                <a:spcPct val="98000"/>
              </a:lnSpc>
            </a:pPr>
            <a:r>
              <a:rPr lang="de-DE" b="1" dirty="0" err="1">
                <a:solidFill>
                  <a:srgbClr val="FFFFFF"/>
                </a:solidFill>
                <a:latin typeface="Arial" charset="0"/>
                <a:ea typeface="+mn-ea"/>
              </a:rPr>
              <a:t>pMDI</a:t>
            </a:r>
            <a:endParaRPr lang="de-DE" b="1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4395" y="4006425"/>
            <a:ext cx="1223360" cy="36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4" tIns="45708" rIns="91414" bIns="45708">
            <a:spAutoFit/>
          </a:bodyPr>
          <a:lstStyle/>
          <a:p>
            <a:pPr algn="ctr" defTabSz="914400" eaLnBrk="0" hangingPunct="0">
              <a:lnSpc>
                <a:spcPct val="98000"/>
              </a:lnSpc>
            </a:pPr>
            <a:r>
              <a:rPr lang="de-DE" b="1" dirty="0" err="1" smtClean="0">
                <a:solidFill>
                  <a:srgbClr val="FFFFFF"/>
                </a:solidFill>
                <a:latin typeface="Arial" charset="0"/>
                <a:ea typeface="+mn-ea"/>
              </a:rPr>
              <a:t>Respimat</a:t>
            </a:r>
            <a:endParaRPr lang="de-DE" b="1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pic>
        <p:nvPicPr>
          <p:cNvPr id="14" name="Picture 13" descr="Neu-2"/>
          <p:cNvPicPr>
            <a:picLocks noChangeAspect="1" noChangeArrowheads="1"/>
          </p:cNvPicPr>
          <p:nvPr/>
        </p:nvPicPr>
        <p:blipFill>
          <a:blip r:embed="rId11" cstate="print"/>
          <a:srcRect l="22601"/>
          <a:stretch>
            <a:fillRect/>
          </a:stretch>
        </p:blipFill>
        <p:spPr bwMode="auto">
          <a:xfrm>
            <a:off x="4679072" y="4787294"/>
            <a:ext cx="1012600" cy="1308302"/>
          </a:xfrm>
          <a:prstGeom prst="rect">
            <a:avLst/>
          </a:prstGeom>
          <a:noFill/>
        </p:spPr>
      </p:pic>
      <p:pic>
        <p:nvPicPr>
          <p:cNvPr id="15" name="Picture 28" descr="Bild1_neu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28273" y="3742197"/>
            <a:ext cx="1504475" cy="1129439"/>
          </a:xfrm>
          <a:prstGeom prst="rect">
            <a:avLst/>
          </a:prstGeom>
          <a:noFill/>
        </p:spPr>
      </p:pic>
      <p:pic>
        <p:nvPicPr>
          <p:cNvPr id="2" name="Video slide 43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33374" y="3567651"/>
            <a:ext cx="2980267" cy="2743200"/>
          </a:xfrm>
          <a:prstGeom prst="rect">
            <a:avLst/>
          </a:prstGeom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26094" y="744156"/>
            <a:ext cx="3904434" cy="657225"/>
          </a:xfrm>
        </p:spPr>
        <p:txBody>
          <a:bodyPr/>
          <a:lstStyle/>
          <a:p>
            <a:pPr algn="ctr" eaLnBrk="1" hangingPunct="1"/>
            <a:r>
              <a:rPr lang="en-GB" sz="3400" b="1" dirty="0" smtClean="0">
                <a:effectLst/>
                <a:latin typeface="Times New Roman" pitchFamily="18" charset="0"/>
              </a:rPr>
              <a:t>Cloud duration</a:t>
            </a:r>
            <a:endParaRPr lang="de-DE" sz="3400" b="1" dirty="0" smtClean="0">
              <a:effectLst/>
              <a:latin typeface="Times New Roman" pitchFamily="18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978315" y="662429"/>
            <a:ext cx="3904434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r>
              <a:rPr lang="en-GB" sz="3400" b="1" kern="0" dirty="0" smtClean="0">
                <a:latin typeface="Times New Roman" pitchFamily="18" charset="0"/>
                <a:ea typeface="+mn-ea"/>
              </a:rPr>
              <a:t>Cloud velocity</a:t>
            </a:r>
            <a:endParaRPr lang="de-DE" sz="3400" b="1" kern="0" dirty="0" smtClean="0">
              <a:latin typeface="Times New Roman" pitchFamily="18" charset="0"/>
              <a:ea typeface="+mn-ea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326838" y="4008535"/>
            <a:ext cx="27881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Respimat</a:t>
            </a:r>
            <a:r>
              <a:rPr lang="it-IT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reduces</a:t>
            </a:r>
            <a:r>
              <a:rPr lang="it-IT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it-IT" sz="2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need</a:t>
            </a:r>
            <a:r>
              <a:rPr lang="it-IT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</a:t>
            </a:r>
            <a:r>
              <a:rPr lang="it-IT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hand-breath</a:t>
            </a:r>
            <a:r>
              <a:rPr lang="it-IT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coordination</a:t>
            </a:r>
            <a:r>
              <a:rPr lang="it-IT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!</a:t>
            </a:r>
            <a:endParaRPr lang="it-IT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6573586" y="3984804"/>
            <a:ext cx="2441395" cy="1962723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213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2"/>
          <a:srcRect r="4793"/>
          <a:stretch>
            <a:fillRect/>
          </a:stretch>
        </p:blipFill>
        <p:spPr bwMode="auto">
          <a:xfrm>
            <a:off x="3614" y="653143"/>
            <a:ext cx="6919701" cy="144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7127" y="803685"/>
            <a:ext cx="1485484" cy="129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17067" y="5424352"/>
            <a:ext cx="8425544" cy="1042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it-IT" sz="20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Drug</a:t>
            </a:r>
            <a:r>
              <a:rPr lang="it-IT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delivery </a:t>
            </a:r>
            <a:r>
              <a:rPr lang="it-IT" sz="20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</a:t>
            </a:r>
            <a:r>
              <a:rPr lang="it-IT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</a:t>
            </a:r>
            <a:r>
              <a:rPr lang="en-US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lungs with </a:t>
            </a:r>
            <a:r>
              <a:rPr lang="en-US" sz="20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Respimat</a:t>
            </a:r>
            <a:r>
              <a:rPr lang="en-US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is more efficient than with HFA-</a:t>
            </a:r>
            <a:r>
              <a:rPr lang="en-US" sz="20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pMDI</a:t>
            </a:r>
            <a:r>
              <a:rPr lang="en-US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b="1" u="sng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even with poor inhaler technique</a:t>
            </a:r>
            <a:r>
              <a:rPr lang="en-US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it-IT" sz="20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4572" y="2099538"/>
            <a:ext cx="3372556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1" name="Picture 5"/>
          <p:cNvPicPr>
            <a:picLocks noChangeAspect="1" noChangeArrowheads="1"/>
          </p:cNvPicPr>
          <p:nvPr/>
        </p:nvPicPr>
        <p:blipFill>
          <a:blip r:embed="rId5"/>
          <a:srcRect r="5481"/>
          <a:stretch>
            <a:fillRect/>
          </a:stretch>
        </p:blipFill>
        <p:spPr bwMode="auto">
          <a:xfrm>
            <a:off x="8467" y="2348020"/>
            <a:ext cx="3663648" cy="290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3" name="Picture 7"/>
          <p:cNvPicPr>
            <a:picLocks noChangeAspect="1" noChangeArrowheads="1"/>
          </p:cNvPicPr>
          <p:nvPr/>
        </p:nvPicPr>
        <p:blipFill>
          <a:blip r:embed="rId6"/>
          <a:srcRect l="35048"/>
          <a:stretch>
            <a:fillRect/>
          </a:stretch>
        </p:blipFill>
        <p:spPr bwMode="auto">
          <a:xfrm>
            <a:off x="5152565" y="3118757"/>
            <a:ext cx="3991436" cy="213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/>
          <a:srcRect r="75661"/>
          <a:stretch>
            <a:fillRect/>
          </a:stretch>
        </p:blipFill>
        <p:spPr bwMode="auto">
          <a:xfrm>
            <a:off x="3657606" y="3118730"/>
            <a:ext cx="1584479" cy="213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6516915" y="3837216"/>
            <a:ext cx="2452914" cy="37555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6565293" y="4740750"/>
            <a:ext cx="2452914" cy="375557"/>
          </a:xfrm>
          <a:prstGeom prst="rect">
            <a:avLst/>
          </a:prstGeom>
          <a:noFill/>
          <a:ln w="19050">
            <a:solidFill>
              <a:srgbClr val="000066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4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7122" y="257288"/>
            <a:ext cx="8527038" cy="1139712"/>
          </a:xfrm>
          <a:prstGeom prst="rect">
            <a:avLst/>
          </a:prstGeom>
          <a:noFill/>
        </p:spPr>
        <p:txBody>
          <a:bodyPr/>
          <a:lstStyle>
            <a:lvl1pPr algn="ctr" defTabSz="547688" rtl="0" eaLnBrk="0" fontAlgn="base" hangingPunct="0">
              <a:spcBef>
                <a:spcPct val="0"/>
              </a:spcBef>
              <a:spcAft>
                <a:spcPct val="0"/>
              </a:spcAft>
              <a:defRPr sz="5300" kern="1200">
                <a:solidFill>
                  <a:schemeClr val="tx1"/>
                </a:solidFill>
                <a:latin typeface="+mj-lt"/>
                <a:ea typeface="ヒラギノ角ゴ Pro W3" charset="-128"/>
                <a:cs typeface="ヒラギノ角ゴ Pro W3" charset="-128"/>
              </a:defRPr>
            </a:lvl1pPr>
            <a:lvl2pPr algn="ctr" defTabSz="547688" rtl="0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2pPr>
            <a:lvl3pPr algn="ctr" defTabSz="547688" rtl="0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3pPr>
            <a:lvl4pPr algn="ctr" defTabSz="547688" rtl="0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4pPr>
            <a:lvl5pPr algn="ctr" defTabSz="547688" rtl="0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5pPr>
            <a:lvl6pPr marL="548644" algn="ctr" defTabSz="548644" rtl="0" fontAlgn="base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6pPr>
            <a:lvl7pPr marL="1097287" algn="ctr" defTabSz="548644" rtl="0" fontAlgn="base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7pPr>
            <a:lvl8pPr marL="1645931" algn="ctr" defTabSz="548644" rtl="0" fontAlgn="base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8pPr>
            <a:lvl9pPr marL="2194575" algn="ctr" defTabSz="548644" rtl="0" fontAlgn="base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en-US" sz="3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Particle size distribution for </a:t>
            </a:r>
            <a:r>
              <a:rPr lang="en-US" sz="3200" dirty="0" err="1" smtClean="0">
                <a:solidFill>
                  <a:srgbClr val="0000FF"/>
                </a:solidFill>
                <a:latin typeface="Arial Black" panose="020B0A04020102020204" pitchFamily="34" charset="0"/>
              </a:rPr>
              <a:t>Respimat</a:t>
            </a:r>
            <a:endParaRPr lang="en-GB" sz="32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588963" y="1397000"/>
            <a:ext cx="7948612" cy="46878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ChangeAspect="1" noChangeArrowheads="1"/>
          </p:cNvSpPr>
          <p:nvPr/>
        </p:nvSpPr>
        <p:spPr bwMode="auto">
          <a:xfrm>
            <a:off x="1295400" y="5227638"/>
            <a:ext cx="280988" cy="468312"/>
          </a:xfrm>
          <a:prstGeom prst="rect">
            <a:avLst/>
          </a:prstGeom>
          <a:solidFill>
            <a:srgbClr val="129FC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ChangeAspect="1" noChangeArrowheads="1"/>
          </p:cNvSpPr>
          <p:nvPr/>
        </p:nvSpPr>
        <p:spPr bwMode="auto">
          <a:xfrm>
            <a:off x="1990725" y="4935538"/>
            <a:ext cx="292100" cy="760412"/>
          </a:xfrm>
          <a:prstGeom prst="rect">
            <a:avLst/>
          </a:prstGeom>
          <a:solidFill>
            <a:srgbClr val="129FC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ChangeAspect="1" noChangeArrowheads="1"/>
          </p:cNvSpPr>
          <p:nvPr/>
        </p:nvSpPr>
        <p:spPr bwMode="auto">
          <a:xfrm>
            <a:off x="2698750" y="3948119"/>
            <a:ext cx="280988" cy="1747837"/>
          </a:xfrm>
          <a:prstGeom prst="rect">
            <a:avLst/>
          </a:prstGeom>
          <a:solidFill>
            <a:srgbClr val="129FC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spect="1" noChangeArrowheads="1"/>
          </p:cNvSpPr>
          <p:nvPr/>
        </p:nvSpPr>
        <p:spPr bwMode="auto">
          <a:xfrm>
            <a:off x="3394075" y="3595688"/>
            <a:ext cx="292100" cy="2100262"/>
          </a:xfrm>
          <a:prstGeom prst="rect">
            <a:avLst/>
          </a:prstGeom>
          <a:solidFill>
            <a:srgbClr val="129FC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spect="1" noChangeArrowheads="1"/>
          </p:cNvSpPr>
          <p:nvPr/>
        </p:nvSpPr>
        <p:spPr bwMode="auto">
          <a:xfrm>
            <a:off x="4102100" y="4821238"/>
            <a:ext cx="280988" cy="874712"/>
          </a:xfrm>
          <a:prstGeom prst="rect">
            <a:avLst/>
          </a:prstGeom>
          <a:solidFill>
            <a:srgbClr val="129FC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spect="1" noChangeArrowheads="1"/>
          </p:cNvSpPr>
          <p:nvPr/>
        </p:nvSpPr>
        <p:spPr bwMode="auto">
          <a:xfrm>
            <a:off x="4799013" y="4530731"/>
            <a:ext cx="280987" cy="1165225"/>
          </a:xfrm>
          <a:prstGeom prst="rect">
            <a:avLst/>
          </a:prstGeom>
          <a:solidFill>
            <a:srgbClr val="129FC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0"/>
          <p:cNvSpPr>
            <a:spLocks noChangeAspect="1" noChangeArrowheads="1"/>
          </p:cNvSpPr>
          <p:nvPr/>
        </p:nvSpPr>
        <p:spPr bwMode="auto">
          <a:xfrm>
            <a:off x="5494338" y="4999038"/>
            <a:ext cx="290512" cy="696912"/>
          </a:xfrm>
          <a:prstGeom prst="rect">
            <a:avLst/>
          </a:prstGeom>
          <a:solidFill>
            <a:srgbClr val="129FC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1"/>
          <p:cNvSpPr>
            <a:spLocks noChangeAspect="1" noChangeArrowheads="1"/>
          </p:cNvSpPr>
          <p:nvPr/>
        </p:nvSpPr>
        <p:spPr bwMode="auto">
          <a:xfrm>
            <a:off x="6202363" y="4873631"/>
            <a:ext cx="279400" cy="822325"/>
          </a:xfrm>
          <a:prstGeom prst="rect">
            <a:avLst/>
          </a:prstGeom>
          <a:solidFill>
            <a:srgbClr val="129FC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2"/>
          <p:cNvSpPr>
            <a:spLocks noChangeAspect="1" noChangeArrowheads="1"/>
          </p:cNvSpPr>
          <p:nvPr/>
        </p:nvSpPr>
        <p:spPr bwMode="auto">
          <a:xfrm>
            <a:off x="6896100" y="5227638"/>
            <a:ext cx="292100" cy="468312"/>
          </a:xfrm>
          <a:prstGeom prst="rect">
            <a:avLst/>
          </a:prstGeom>
          <a:solidFill>
            <a:srgbClr val="129FC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3"/>
          <p:cNvSpPr>
            <a:spLocks noChangeAspect="1" noChangeArrowheads="1"/>
          </p:cNvSpPr>
          <p:nvPr/>
        </p:nvSpPr>
        <p:spPr bwMode="auto">
          <a:xfrm>
            <a:off x="7604125" y="4999038"/>
            <a:ext cx="280988" cy="696912"/>
          </a:xfrm>
          <a:prstGeom prst="rect">
            <a:avLst/>
          </a:prstGeom>
          <a:solidFill>
            <a:srgbClr val="129FC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 14"/>
          <p:cNvSpPr>
            <a:spLocks noChangeAspect="1" noChangeShapeType="1"/>
          </p:cNvSpPr>
          <p:nvPr/>
        </p:nvSpPr>
        <p:spPr bwMode="auto">
          <a:xfrm>
            <a:off x="1087441" y="1609728"/>
            <a:ext cx="1587" cy="4086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e 15"/>
          <p:cNvSpPr>
            <a:spLocks noChangeAspect="1" noChangeShapeType="1"/>
          </p:cNvSpPr>
          <p:nvPr/>
        </p:nvSpPr>
        <p:spPr bwMode="auto">
          <a:xfrm>
            <a:off x="1036641" y="5695950"/>
            <a:ext cx="103187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ine 16"/>
          <p:cNvSpPr>
            <a:spLocks noChangeAspect="1" noChangeShapeType="1"/>
          </p:cNvSpPr>
          <p:nvPr/>
        </p:nvSpPr>
        <p:spPr bwMode="auto">
          <a:xfrm>
            <a:off x="982666" y="5111750"/>
            <a:ext cx="103187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17"/>
          <p:cNvSpPr>
            <a:spLocks noChangeAspect="1" noChangeShapeType="1"/>
          </p:cNvSpPr>
          <p:nvPr/>
        </p:nvSpPr>
        <p:spPr bwMode="auto">
          <a:xfrm>
            <a:off x="982666" y="4530725"/>
            <a:ext cx="103187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ne 18"/>
          <p:cNvSpPr>
            <a:spLocks noChangeAspect="1" noChangeShapeType="1"/>
          </p:cNvSpPr>
          <p:nvPr/>
        </p:nvSpPr>
        <p:spPr bwMode="auto">
          <a:xfrm>
            <a:off x="982666" y="3948115"/>
            <a:ext cx="103187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19"/>
          <p:cNvSpPr>
            <a:spLocks noChangeAspect="1" noChangeShapeType="1"/>
          </p:cNvSpPr>
          <p:nvPr/>
        </p:nvSpPr>
        <p:spPr bwMode="auto">
          <a:xfrm>
            <a:off x="982666" y="3355975"/>
            <a:ext cx="103187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20"/>
          <p:cNvSpPr>
            <a:spLocks noChangeAspect="1" noChangeShapeType="1"/>
          </p:cNvSpPr>
          <p:nvPr/>
        </p:nvSpPr>
        <p:spPr bwMode="auto">
          <a:xfrm>
            <a:off x="982666" y="2774950"/>
            <a:ext cx="103187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21"/>
          <p:cNvSpPr>
            <a:spLocks noChangeAspect="1" noChangeShapeType="1"/>
          </p:cNvSpPr>
          <p:nvPr/>
        </p:nvSpPr>
        <p:spPr bwMode="auto">
          <a:xfrm>
            <a:off x="982666" y="2192344"/>
            <a:ext cx="103187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e 22"/>
          <p:cNvSpPr>
            <a:spLocks noChangeAspect="1" noChangeShapeType="1"/>
          </p:cNvSpPr>
          <p:nvPr/>
        </p:nvSpPr>
        <p:spPr bwMode="auto">
          <a:xfrm>
            <a:off x="982666" y="1609725"/>
            <a:ext cx="103187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23"/>
          <p:cNvSpPr>
            <a:spLocks noChangeAspect="1" noChangeShapeType="1"/>
          </p:cNvSpPr>
          <p:nvPr/>
        </p:nvSpPr>
        <p:spPr bwMode="auto">
          <a:xfrm>
            <a:off x="1087438" y="5695950"/>
            <a:ext cx="7005637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Line 24"/>
          <p:cNvSpPr>
            <a:spLocks noChangeAspect="1" noChangeShapeType="1"/>
          </p:cNvSpPr>
          <p:nvPr/>
        </p:nvSpPr>
        <p:spPr bwMode="auto">
          <a:xfrm flipV="1">
            <a:off x="1087441" y="5643569"/>
            <a:ext cx="1587" cy="1031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44"/>
          <p:cNvSpPr>
            <a:spLocks noChangeAspect="1" noChangeArrowheads="1"/>
          </p:cNvSpPr>
          <p:nvPr/>
        </p:nvSpPr>
        <p:spPr bwMode="auto">
          <a:xfrm>
            <a:off x="765937" y="5600701"/>
            <a:ext cx="171522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" name="Rectangle 45"/>
          <p:cNvSpPr>
            <a:spLocks noChangeAspect="1" noChangeArrowheads="1"/>
          </p:cNvSpPr>
          <p:nvPr/>
        </p:nvSpPr>
        <p:spPr bwMode="auto">
          <a:xfrm>
            <a:off x="765937" y="5019676"/>
            <a:ext cx="171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Rectangle 46"/>
          <p:cNvSpPr>
            <a:spLocks noChangeAspect="1" noChangeArrowheads="1"/>
          </p:cNvSpPr>
          <p:nvPr/>
        </p:nvSpPr>
        <p:spPr bwMode="auto">
          <a:xfrm>
            <a:off x="662721" y="4437063"/>
            <a:ext cx="34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Rectangle 47"/>
          <p:cNvSpPr>
            <a:spLocks noChangeAspect="1" noChangeArrowheads="1"/>
          </p:cNvSpPr>
          <p:nvPr/>
        </p:nvSpPr>
        <p:spPr bwMode="auto">
          <a:xfrm>
            <a:off x="662721" y="3856038"/>
            <a:ext cx="34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9" name="Rectangle 48"/>
          <p:cNvSpPr>
            <a:spLocks noChangeAspect="1" noChangeArrowheads="1"/>
          </p:cNvSpPr>
          <p:nvPr/>
        </p:nvSpPr>
        <p:spPr bwMode="auto">
          <a:xfrm>
            <a:off x="662721" y="3262313"/>
            <a:ext cx="34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Rectangle 49"/>
          <p:cNvSpPr>
            <a:spLocks noChangeAspect="1" noChangeArrowheads="1"/>
          </p:cNvSpPr>
          <p:nvPr/>
        </p:nvSpPr>
        <p:spPr bwMode="auto">
          <a:xfrm>
            <a:off x="662721" y="2679700"/>
            <a:ext cx="34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1" name="Rectangle 50"/>
          <p:cNvSpPr>
            <a:spLocks noChangeAspect="1" noChangeArrowheads="1"/>
          </p:cNvSpPr>
          <p:nvPr/>
        </p:nvSpPr>
        <p:spPr bwMode="auto">
          <a:xfrm>
            <a:off x="662721" y="2098675"/>
            <a:ext cx="34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2" name="Rectangle 51"/>
          <p:cNvSpPr>
            <a:spLocks noChangeAspect="1" noChangeArrowheads="1"/>
          </p:cNvSpPr>
          <p:nvPr/>
        </p:nvSpPr>
        <p:spPr bwMode="auto">
          <a:xfrm>
            <a:off x="662721" y="1516064"/>
            <a:ext cx="34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Text Box 59"/>
          <p:cNvSpPr txBox="1">
            <a:spLocks noChangeArrowheads="1"/>
          </p:cNvSpPr>
          <p:nvPr/>
        </p:nvSpPr>
        <p:spPr bwMode="auto">
          <a:xfrm>
            <a:off x="6038297" y="6284378"/>
            <a:ext cx="2628900" cy="27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4" tIns="45708" rIns="91414" bIns="45708" anchor="ctr">
            <a:spAutoFit/>
          </a:bodyPr>
          <a:lstStyle/>
          <a:p>
            <a:pPr algn="r" eaLnBrk="0" hangingPunct="0">
              <a:lnSpc>
                <a:spcPct val="98000"/>
              </a:lnSpc>
            </a:pPr>
            <a:r>
              <a:rPr lang="en-GB" sz="1200" dirty="0" err="1">
                <a:latin typeface="Arial" pitchFamily="34" charset="0"/>
                <a:cs typeface="Arial" pitchFamily="34" charset="0"/>
              </a:rPr>
              <a:t>Zierenberg</a:t>
            </a:r>
            <a:r>
              <a:rPr lang="en-GB" sz="1200" i="1" dirty="0">
                <a:latin typeface="Arial" pitchFamily="34" charset="0"/>
                <a:cs typeface="Arial" pitchFamily="34" charset="0"/>
              </a:rPr>
              <a:t> B. J Aerosol Med 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1999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61"/>
          <p:cNvSpPr>
            <a:spLocks noChangeAspect="1" noChangeArrowheads="1"/>
          </p:cNvSpPr>
          <p:nvPr/>
        </p:nvSpPr>
        <p:spPr bwMode="auto">
          <a:xfrm>
            <a:off x="1990899" y="6165304"/>
            <a:ext cx="312102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 particle range (µm)</a:t>
            </a:r>
          </a:p>
        </p:txBody>
      </p:sp>
      <p:sp>
        <p:nvSpPr>
          <p:cNvPr id="35" name="Rectangle 62"/>
          <p:cNvSpPr>
            <a:spLocks noChangeAspect="1" noChangeArrowheads="1"/>
          </p:cNvSpPr>
          <p:nvPr/>
        </p:nvSpPr>
        <p:spPr bwMode="auto">
          <a:xfrm rot="16200000">
            <a:off x="-1786123" y="3429329"/>
            <a:ext cx="41758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 of emitted dose (%)</a:t>
            </a:r>
          </a:p>
        </p:txBody>
      </p:sp>
      <p:sp>
        <p:nvSpPr>
          <p:cNvPr id="36" name="Rectangle 63"/>
          <p:cNvSpPr>
            <a:spLocks noChangeAspect="1" noChangeArrowheads="1"/>
          </p:cNvSpPr>
          <p:nvPr/>
        </p:nvSpPr>
        <p:spPr bwMode="auto">
          <a:xfrm>
            <a:off x="1321879" y="5853114"/>
            <a:ext cx="30296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&lt;0.4</a:t>
            </a:r>
          </a:p>
        </p:txBody>
      </p:sp>
      <p:sp>
        <p:nvSpPr>
          <p:cNvPr id="37" name="Rectangle 64"/>
          <p:cNvSpPr>
            <a:spLocks noChangeAspect="1" noChangeArrowheads="1"/>
          </p:cNvSpPr>
          <p:nvPr/>
        </p:nvSpPr>
        <p:spPr bwMode="auto">
          <a:xfrm>
            <a:off x="1868024" y="5853114"/>
            <a:ext cx="60112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0.4–&lt;0.7</a:t>
            </a:r>
          </a:p>
        </p:txBody>
      </p:sp>
      <p:sp>
        <p:nvSpPr>
          <p:cNvPr id="38" name="Rectangle 65"/>
          <p:cNvSpPr>
            <a:spLocks noChangeAspect="1" noChangeArrowheads="1"/>
          </p:cNvSpPr>
          <p:nvPr/>
        </p:nvSpPr>
        <p:spPr bwMode="auto">
          <a:xfrm>
            <a:off x="2563349" y="5853114"/>
            <a:ext cx="60112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0.7–&lt;1.1</a:t>
            </a:r>
          </a:p>
        </p:txBody>
      </p:sp>
      <p:sp>
        <p:nvSpPr>
          <p:cNvPr id="39" name="Rectangle 66"/>
          <p:cNvSpPr>
            <a:spLocks noChangeAspect="1" noChangeArrowheads="1"/>
          </p:cNvSpPr>
          <p:nvPr/>
        </p:nvSpPr>
        <p:spPr bwMode="auto">
          <a:xfrm>
            <a:off x="3241212" y="5853114"/>
            <a:ext cx="60112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1.1–&lt;2.1</a:t>
            </a:r>
          </a:p>
        </p:txBody>
      </p:sp>
      <p:sp>
        <p:nvSpPr>
          <p:cNvPr id="40" name="Rectangle 67"/>
          <p:cNvSpPr>
            <a:spLocks noChangeAspect="1" noChangeArrowheads="1"/>
          </p:cNvSpPr>
          <p:nvPr/>
        </p:nvSpPr>
        <p:spPr bwMode="auto">
          <a:xfrm>
            <a:off x="3961937" y="5853114"/>
            <a:ext cx="60112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2.1–&lt;3.3</a:t>
            </a:r>
          </a:p>
        </p:txBody>
      </p:sp>
      <p:sp>
        <p:nvSpPr>
          <p:cNvPr id="41" name="Rectangle 68"/>
          <p:cNvSpPr>
            <a:spLocks noChangeAspect="1" noChangeArrowheads="1"/>
          </p:cNvSpPr>
          <p:nvPr/>
        </p:nvSpPr>
        <p:spPr bwMode="auto">
          <a:xfrm>
            <a:off x="4646149" y="5853114"/>
            <a:ext cx="60112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3.3–&lt;4.7</a:t>
            </a:r>
          </a:p>
        </p:txBody>
      </p:sp>
      <p:sp>
        <p:nvSpPr>
          <p:cNvPr id="42" name="Rectangle 69"/>
          <p:cNvSpPr>
            <a:spLocks noChangeAspect="1" noChangeArrowheads="1"/>
          </p:cNvSpPr>
          <p:nvPr/>
        </p:nvSpPr>
        <p:spPr bwMode="auto">
          <a:xfrm>
            <a:off x="5350999" y="5853114"/>
            <a:ext cx="60112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4.7–&lt;5.8</a:t>
            </a:r>
          </a:p>
        </p:txBody>
      </p:sp>
      <p:sp>
        <p:nvSpPr>
          <p:cNvPr id="43" name="Rectangle 70"/>
          <p:cNvSpPr>
            <a:spLocks noChangeAspect="1" noChangeArrowheads="1"/>
          </p:cNvSpPr>
          <p:nvPr/>
        </p:nvSpPr>
        <p:spPr bwMode="auto">
          <a:xfrm>
            <a:off x="6051087" y="5853114"/>
            <a:ext cx="60112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5.8–&lt;9.0</a:t>
            </a:r>
          </a:p>
        </p:txBody>
      </p:sp>
      <p:sp>
        <p:nvSpPr>
          <p:cNvPr id="44" name="Rectangle 71"/>
          <p:cNvSpPr>
            <a:spLocks noChangeAspect="1" noChangeArrowheads="1"/>
          </p:cNvSpPr>
          <p:nvPr/>
        </p:nvSpPr>
        <p:spPr bwMode="auto">
          <a:xfrm>
            <a:off x="6731670" y="5853114"/>
            <a:ext cx="68608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9.0–&lt;10.0</a:t>
            </a:r>
          </a:p>
        </p:txBody>
      </p:sp>
      <p:sp>
        <p:nvSpPr>
          <p:cNvPr id="45" name="Rectangle 72"/>
          <p:cNvSpPr>
            <a:spLocks noChangeAspect="1" noChangeArrowheads="1"/>
          </p:cNvSpPr>
          <p:nvPr/>
        </p:nvSpPr>
        <p:spPr bwMode="auto">
          <a:xfrm>
            <a:off x="7599871" y="5853114"/>
            <a:ext cx="3494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³10.0</a:t>
            </a:r>
          </a:p>
        </p:txBody>
      </p:sp>
      <p:sp>
        <p:nvSpPr>
          <p:cNvPr id="46" name="Rectangle 73"/>
          <p:cNvSpPr>
            <a:spLocks noChangeAspect="1" noChangeArrowheads="1"/>
          </p:cNvSpPr>
          <p:nvPr/>
        </p:nvSpPr>
        <p:spPr bwMode="auto">
          <a:xfrm>
            <a:off x="169320" y="6112068"/>
            <a:ext cx="1455527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Andersen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cascade</a:t>
            </a:r>
          </a:p>
          <a:p>
            <a:pPr algn="ctr" eaLnBrk="0" hangingPunct="0"/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sp>
        <p:nvSpPr>
          <p:cNvPr id="47" name="Rettangolo 46"/>
          <p:cNvSpPr/>
          <p:nvPr/>
        </p:nvSpPr>
        <p:spPr bwMode="auto">
          <a:xfrm>
            <a:off x="2418777" y="3212976"/>
            <a:ext cx="2112235" cy="29523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2137994" y="2498853"/>
            <a:ext cx="4479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it-IT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 in the </a:t>
            </a:r>
            <a:r>
              <a:rPr lang="it-IT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it-IT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0.7</a:t>
            </a:r>
            <a:r>
              <a:rPr lang="it-IT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-3.3</a:t>
            </a:r>
            <a:endParaRPr lang="it-IT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02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Grafik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6" t="11196" r="1238" b="7348"/>
          <a:stretch/>
        </p:blipFill>
        <p:spPr bwMode="auto">
          <a:xfrm>
            <a:off x="444331" y="2633148"/>
            <a:ext cx="7534690" cy="360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546101" y="509588"/>
            <a:ext cx="8101013" cy="105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pitchFamily="34" charset="0"/>
              </a:defRPr>
            </a:lvl2pPr>
            <a:lvl3pPr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pitchFamily="34" charset="0"/>
              </a:defRPr>
            </a:lvl3pPr>
            <a:lvl4pPr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pitchFamily="34" charset="0"/>
              </a:defRPr>
            </a:lvl4pPr>
            <a:lvl5pPr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pitchFamily="34" charset="0"/>
              </a:defRPr>
            </a:lvl9pPr>
          </a:lstStyle>
          <a:p>
            <a:endParaRPr lang="en-US" sz="2400" kern="0" dirty="0"/>
          </a:p>
        </p:txBody>
      </p:sp>
      <p:sp>
        <p:nvSpPr>
          <p:cNvPr id="17" name="TextBox 16"/>
          <p:cNvSpPr txBox="1"/>
          <p:nvPr/>
        </p:nvSpPr>
        <p:spPr>
          <a:xfrm>
            <a:off x="2206451" y="2197618"/>
            <a:ext cx="1784836" cy="408623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Respimat</a:t>
            </a:r>
            <a:endParaRPr lang="en-GB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331838" y="2197618"/>
            <a:ext cx="1767836" cy="408623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Breezhaler</a:t>
            </a:r>
            <a:r>
              <a:rPr lang="en-GB" b="1" baseline="30000" dirty="0" smtClean="0"/>
              <a:t> </a:t>
            </a:r>
            <a:r>
              <a:rPr lang="en-GB" b="1" dirty="0" smtClean="0"/>
              <a:t>DPI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244171" y="2197618"/>
            <a:ext cx="1632199" cy="408623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Genuair</a:t>
            </a:r>
            <a:r>
              <a:rPr lang="en-GB" b="1" baseline="30000" dirty="0" smtClean="0"/>
              <a:t> </a:t>
            </a:r>
            <a:r>
              <a:rPr lang="en-GB" b="1" dirty="0" smtClean="0"/>
              <a:t>DPI</a:t>
            </a:r>
            <a:endParaRPr lang="en-GB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440536" y="6379608"/>
            <a:ext cx="31072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/>
              <a:t>Ciciliani AM, et al. </a:t>
            </a:r>
            <a:r>
              <a:rPr lang="de-DE" altLang="en-US" sz="1000" i="1" dirty="0" smtClean="0"/>
              <a:t>Respiratory Drug Delivery </a:t>
            </a:r>
            <a:r>
              <a:rPr lang="de-DE" altLang="en-US" sz="1000" dirty="0" smtClean="0"/>
              <a:t>2014.</a:t>
            </a:r>
            <a:endParaRPr lang="en-GB" sz="1000" b="1" dirty="0">
              <a:solidFill>
                <a:srgbClr val="FF0000"/>
              </a:solidFill>
            </a:endParaRPr>
          </a:p>
        </p:txBody>
      </p:sp>
      <p:sp>
        <p:nvSpPr>
          <p:cNvPr id="16" name="CasellaDiTesto 5"/>
          <p:cNvSpPr txBox="1">
            <a:spLocks noChangeArrowheads="1"/>
          </p:cNvSpPr>
          <p:nvPr/>
        </p:nvSpPr>
        <p:spPr bwMode="auto">
          <a:xfrm>
            <a:off x="-117565" y="20802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400" b="0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Respimat</a:t>
            </a:r>
            <a:r>
              <a:rPr lang="it-IT" altLang="it-IT" sz="2400" b="0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altLang="it-IT" sz="2400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induces</a:t>
            </a:r>
            <a:r>
              <a:rPr lang="it-IT" altLang="it-IT" sz="2400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altLang="it-IT" sz="2400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higher</a:t>
            </a:r>
            <a:r>
              <a:rPr lang="it-IT" altLang="it-IT" sz="2400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altLang="it-IT" sz="2400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lung</a:t>
            </a:r>
            <a:r>
              <a:rPr lang="it-IT" altLang="it-IT" sz="2400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altLang="it-IT" sz="2400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deposition</a:t>
            </a:r>
            <a:r>
              <a:rPr lang="it-IT" altLang="it-IT" sz="2400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and </a:t>
            </a:r>
            <a:r>
              <a:rPr lang="it-IT" altLang="it-IT" sz="2400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l</a:t>
            </a:r>
            <a:r>
              <a:rPr lang="it-IT" altLang="it-IT" sz="2400" b="0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ower</a:t>
            </a:r>
            <a:r>
              <a:rPr lang="it-IT" altLang="it-IT" sz="2400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altLang="it-IT" sz="2400" b="0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throat</a:t>
            </a:r>
            <a:r>
              <a:rPr lang="it-IT" altLang="it-IT" sz="2400" b="0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altLang="it-IT" sz="2400" b="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deposition</a:t>
            </a:r>
            <a:r>
              <a:rPr lang="it-IT" altLang="it-IT" sz="2400" b="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altLang="it-IT" sz="2400" b="0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</a:t>
            </a:r>
            <a:r>
              <a:rPr lang="it-IT" altLang="it-IT" sz="2400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an</a:t>
            </a:r>
            <a:r>
              <a:rPr lang="it-IT" altLang="it-IT" sz="2400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altLang="it-IT" sz="2400" b="0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DPIs</a:t>
            </a:r>
            <a:r>
              <a:rPr lang="it-IT" altLang="it-IT" sz="2400" b="0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it-IT" altLang="it-IT" sz="2400" b="0" i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in vitro </a:t>
            </a:r>
            <a:r>
              <a:rPr lang="it-IT" altLang="it-IT" sz="2400" b="0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analysis</a:t>
            </a:r>
            <a:r>
              <a:rPr lang="it-IT" altLang="it-IT" sz="2400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)</a:t>
            </a:r>
            <a:r>
              <a:rPr lang="it-IT" altLang="it-IT" sz="2400" b="0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it-IT" altLang="it-IT" sz="2400" b="0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2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" y="2133603"/>
            <a:ext cx="9144644" cy="38567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" y="-1"/>
            <a:ext cx="9144644" cy="18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903"/>
            <a:ext cx="69088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571" y="1063494"/>
            <a:ext cx="104986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7277" y="1495547"/>
            <a:ext cx="2688286" cy="21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312" y="1940480"/>
            <a:ext cx="249627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9605" y="1940480"/>
            <a:ext cx="393643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 cstate="print"/>
          <a:srcRect t="6121"/>
          <a:stretch>
            <a:fillRect/>
          </a:stretch>
        </p:blipFill>
        <p:spPr bwMode="auto">
          <a:xfrm>
            <a:off x="6652196" y="1964071"/>
            <a:ext cx="2387600" cy="220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4037" y="4100723"/>
            <a:ext cx="239575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54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27"/>
            <a:ext cx="9144000" cy="101866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294" y="6397812"/>
            <a:ext cx="5010524" cy="34933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400" y="3263900"/>
            <a:ext cx="1473200" cy="3175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400" y="3263900"/>
            <a:ext cx="1473200" cy="3175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400" y="3263900"/>
            <a:ext cx="1473200" cy="317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100" y="3289300"/>
            <a:ext cx="1435100" cy="2667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100" y="3289300"/>
            <a:ext cx="1435100" cy="2667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752" y="6385112"/>
            <a:ext cx="1267542" cy="3302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56765"/>
            <a:ext cx="9144000" cy="45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76200"/>
            <a:ext cx="6908800" cy="67056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294" y="6397812"/>
            <a:ext cx="5010524" cy="3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4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812800"/>
            <a:ext cx="5880100" cy="52324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98" y="941293"/>
            <a:ext cx="7529778" cy="466129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0" y="0"/>
            <a:ext cx="5085016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290235" y="3365269"/>
            <a:ext cx="5010524" cy="3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1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733175"/>
            <a:ext cx="8864600" cy="321235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294" y="6397812"/>
            <a:ext cx="5010524" cy="3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8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06" y="0"/>
            <a:ext cx="7291294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75294" y="3902635"/>
            <a:ext cx="5010524" cy="3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6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576351"/>
              </p:ext>
            </p:extLst>
          </p:nvPr>
        </p:nvGraphicFramePr>
        <p:xfrm>
          <a:off x="808038" y="1390650"/>
          <a:ext cx="7718425" cy="4735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522788" y="6173561"/>
            <a:ext cx="4051300" cy="277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defRPr/>
            </a:pPr>
            <a:r>
              <a:rPr lang="de-DE" sz="1200" dirty="0" err="1">
                <a:solidFill>
                  <a:srgbClr val="03326E"/>
                </a:solidFill>
                <a:latin typeface="Tahoma" pitchFamily="34" charset="0"/>
                <a:cs typeface="+mn-cs"/>
              </a:rPr>
              <a:t>Labrune</a:t>
            </a:r>
            <a:r>
              <a:rPr lang="de-DE" sz="1200" dirty="0">
                <a:solidFill>
                  <a:srgbClr val="03326E"/>
                </a:solidFill>
                <a:latin typeface="Tahoma" pitchFamily="34" charset="0"/>
                <a:cs typeface="+mn-cs"/>
              </a:rPr>
              <a:t> et al. </a:t>
            </a:r>
            <a:r>
              <a:rPr lang="de-DE" sz="1200" dirty="0" err="1">
                <a:solidFill>
                  <a:srgbClr val="03326E"/>
                </a:solidFill>
                <a:latin typeface="Tahoma" pitchFamily="34" charset="0"/>
                <a:cs typeface="+mn-cs"/>
              </a:rPr>
              <a:t>Monaldi</a:t>
            </a:r>
            <a:r>
              <a:rPr lang="de-DE" sz="1200" dirty="0">
                <a:solidFill>
                  <a:srgbClr val="03326E"/>
                </a:solidFill>
                <a:latin typeface="Tahoma" pitchFamily="34" charset="0"/>
                <a:cs typeface="+mn-cs"/>
              </a:rPr>
              <a:t> </a:t>
            </a:r>
            <a:r>
              <a:rPr lang="de-DE" sz="1200" dirty="0" err="1">
                <a:solidFill>
                  <a:srgbClr val="03326E"/>
                </a:solidFill>
                <a:latin typeface="Tahoma" pitchFamily="34" charset="0"/>
                <a:cs typeface="+mn-cs"/>
              </a:rPr>
              <a:t>Arch</a:t>
            </a:r>
            <a:r>
              <a:rPr lang="de-DE" sz="1200" dirty="0">
                <a:solidFill>
                  <a:srgbClr val="03326E"/>
                </a:solidFill>
                <a:latin typeface="Tahoma" pitchFamily="34" charset="0"/>
                <a:cs typeface="+mn-cs"/>
              </a:rPr>
              <a:t> </a:t>
            </a:r>
            <a:r>
              <a:rPr lang="de-DE" sz="1200" dirty="0" err="1">
                <a:solidFill>
                  <a:srgbClr val="03326E"/>
                </a:solidFill>
                <a:latin typeface="Tahoma" pitchFamily="34" charset="0"/>
                <a:cs typeface="+mn-cs"/>
              </a:rPr>
              <a:t>Chest</a:t>
            </a:r>
            <a:r>
              <a:rPr lang="de-DE" sz="1200" dirty="0">
                <a:solidFill>
                  <a:srgbClr val="03326E"/>
                </a:solidFill>
                <a:latin typeface="Tahoma" pitchFamily="34" charset="0"/>
                <a:cs typeface="+mn-cs"/>
              </a:rPr>
              <a:t> Dis 1994; 49: 254-257</a:t>
            </a: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276066" y="230144"/>
            <a:ext cx="8493443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buClr>
                <a:srgbClr val="FFFF00"/>
              </a:buClr>
              <a:defRPr/>
            </a:pPr>
            <a:r>
              <a:rPr lang="de-DE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DEPOSIZIONE DI UN AEROSOL EROGATO DA UN INALATORE MDI</a:t>
            </a:r>
          </a:p>
        </p:txBody>
      </p:sp>
    </p:spTree>
    <p:extLst>
      <p:ext uri="{BB962C8B-B14F-4D97-AF65-F5344CB8AC3E}">
        <p14:creationId xmlns:p14="http://schemas.microsoft.com/office/powerpoint/2010/main" val="8229931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0292"/>
            <a:ext cx="7334956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9370" y="1638755"/>
            <a:ext cx="3246564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198" y="2290947"/>
            <a:ext cx="3456449" cy="311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7581" y="2290947"/>
            <a:ext cx="2753839" cy="314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21125" y="5467121"/>
            <a:ext cx="4641623" cy="110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0" y="6004853"/>
            <a:ext cx="2033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Nasal</a:t>
            </a:r>
            <a:r>
              <a:rPr lang="it-IT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breathing</a:t>
            </a:r>
            <a:r>
              <a:rPr lang="it-IT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it-IT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5622456"/>
            <a:ext cx="363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Respimat</a:t>
            </a:r>
            <a:r>
              <a:rPr lang="it-IT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+ </a:t>
            </a:r>
            <a:r>
              <a:rPr lang="it-IT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spacer</a:t>
            </a:r>
            <a:r>
              <a:rPr lang="it-IT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+soothermask</a:t>
            </a:r>
            <a:endParaRPr lang="it-IT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>
            <a:off x="5304202" y="3575957"/>
            <a:ext cx="1648141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5700933" y="4185569"/>
            <a:ext cx="1251411" cy="0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4917141" y="3026210"/>
            <a:ext cx="2035203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6952344" y="2826155"/>
            <a:ext cx="1793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Upper </a:t>
            </a:r>
            <a:r>
              <a:rPr lang="it-IT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airways</a:t>
            </a:r>
            <a:endParaRPr lang="it-IT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957178" y="338678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Right </a:t>
            </a:r>
            <a:r>
              <a:rPr lang="it-IT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lung</a:t>
            </a:r>
            <a:endParaRPr lang="it-IT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991042" y="4012721"/>
            <a:ext cx="116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Stomach</a:t>
            </a:r>
            <a:endParaRPr lang="it-IT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8979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91042" y="1421268"/>
            <a:ext cx="1838678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705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2"/>
          <a:srcRect r="823"/>
          <a:stretch>
            <a:fillRect/>
          </a:stretch>
        </p:blipFill>
        <p:spPr bwMode="auto">
          <a:xfrm>
            <a:off x="2162630" y="669472"/>
            <a:ext cx="6969082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3478" y="1504496"/>
            <a:ext cx="656307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http://www.liebertpub.com/images/cover.ihax?w=209&amp;code=JAMP&amp;g="/>
          <p:cNvPicPr>
            <a:picLocks noChangeAspect="1" noChangeArrowheads="1"/>
          </p:cNvPicPr>
          <p:nvPr/>
        </p:nvPicPr>
        <p:blipFill>
          <a:blip r:embed="rId4"/>
          <a:srcRect l="7277" b="16693"/>
          <a:stretch>
            <a:fillRect/>
          </a:stretch>
        </p:blipFill>
        <p:spPr bwMode="auto">
          <a:xfrm>
            <a:off x="54197" y="696682"/>
            <a:ext cx="793116" cy="122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8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2510" y="731594"/>
            <a:ext cx="1310119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849" name="Picture 9"/>
          <p:cNvPicPr>
            <a:picLocks noChangeAspect="1" noChangeArrowheads="1"/>
          </p:cNvPicPr>
          <p:nvPr/>
        </p:nvPicPr>
        <p:blipFill>
          <a:blip r:embed="rId6"/>
          <a:srcRect r="3553"/>
          <a:stretch>
            <a:fillRect/>
          </a:stretch>
        </p:blipFill>
        <p:spPr bwMode="auto">
          <a:xfrm>
            <a:off x="2046837" y="2016989"/>
            <a:ext cx="6710437" cy="332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85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238" y="3783875"/>
            <a:ext cx="1581573" cy="100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851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9829" y="5259696"/>
            <a:ext cx="1713954" cy="112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852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9023" y="2330044"/>
            <a:ext cx="1700380" cy="97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81290" y="1994763"/>
            <a:ext cx="184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Respimat</a:t>
            </a:r>
            <a:r>
              <a:rPr lang="it-IT" dirty="0" smtClean="0"/>
              <a:t> </a:t>
            </a:r>
            <a:r>
              <a:rPr lang="it-IT" dirty="0" err="1" smtClean="0"/>
              <a:t>adapter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86072" y="3442563"/>
            <a:ext cx="220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Aerotrach</a:t>
            </a:r>
            <a:r>
              <a:rPr lang="it-IT" dirty="0" smtClean="0"/>
              <a:t> + </a:t>
            </a:r>
            <a:r>
              <a:rPr lang="it-IT" dirty="0" err="1" smtClean="0"/>
              <a:t>Respimat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7743" y="4920843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pMDI+</a:t>
            </a:r>
            <a:r>
              <a:rPr lang="it-IT" dirty="0" smtClean="0"/>
              <a:t> </a:t>
            </a:r>
            <a:r>
              <a:rPr lang="it-IT" dirty="0" err="1" smtClean="0"/>
              <a:t>spacer</a:t>
            </a:r>
            <a:endParaRPr lang="it-IT" dirty="0"/>
          </a:p>
        </p:txBody>
      </p:sp>
      <p:pic>
        <p:nvPicPr>
          <p:cNvPr id="291853" name="Picture 13"/>
          <p:cNvPicPr>
            <a:picLocks noChangeAspect="1" noChangeArrowheads="1"/>
          </p:cNvPicPr>
          <p:nvPr/>
        </p:nvPicPr>
        <p:blipFill>
          <a:blip r:embed="rId10"/>
          <a:srcRect b="13671"/>
          <a:stretch>
            <a:fillRect/>
          </a:stretch>
        </p:blipFill>
        <p:spPr bwMode="auto">
          <a:xfrm>
            <a:off x="1818220" y="5337398"/>
            <a:ext cx="7097163" cy="121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17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41"/>
          <p:cNvSpPr txBox="1">
            <a:spLocks noChangeArrowheads="1"/>
          </p:cNvSpPr>
          <p:nvPr/>
        </p:nvSpPr>
        <p:spPr bwMode="auto">
          <a:xfrm>
            <a:off x="3623117" y="1773238"/>
            <a:ext cx="926216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0" smtClean="0">
                <a:latin typeface="+mj-lt"/>
              </a:rPr>
              <a:t>Patient</a:t>
            </a:r>
          </a:p>
        </p:txBody>
      </p:sp>
      <p:cxnSp>
        <p:nvCxnSpPr>
          <p:cNvPr id="4" name="Connettore 1 3"/>
          <p:cNvCxnSpPr/>
          <p:nvPr/>
        </p:nvCxnSpPr>
        <p:spPr>
          <a:xfrm>
            <a:off x="2076450" y="2270125"/>
            <a:ext cx="57610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 flipV="1">
            <a:off x="4060825" y="2125663"/>
            <a:ext cx="0" cy="144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0"/>
          <p:cNvSpPr>
            <a:spLocks noChangeArrowheads="1"/>
          </p:cNvSpPr>
          <p:nvPr/>
        </p:nvSpPr>
        <p:spPr bwMode="auto">
          <a:xfrm>
            <a:off x="238125" y="2420938"/>
            <a:ext cx="3303340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sz="2000" b="0" smtClean="0">
                <a:latin typeface="+mj-lt"/>
              </a:rPr>
              <a:t>Conscious inhalation possible </a:t>
            </a:r>
            <a:endParaRPr lang="it-IT" altLang="it-IT" sz="2000" b="0" smtClean="0">
              <a:latin typeface="+mj-lt"/>
            </a:endParaRPr>
          </a:p>
        </p:txBody>
      </p:sp>
      <p:sp>
        <p:nvSpPr>
          <p:cNvPr id="7" name="Rettangolo 51"/>
          <p:cNvSpPr>
            <a:spLocks noChangeArrowheads="1"/>
          </p:cNvSpPr>
          <p:nvPr/>
        </p:nvSpPr>
        <p:spPr bwMode="auto">
          <a:xfrm>
            <a:off x="6427789" y="2438404"/>
            <a:ext cx="3036887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0" dirty="0" smtClean="0">
                <a:latin typeface="+mj-lt"/>
              </a:rPr>
              <a:t>Conscious inhalation </a:t>
            </a:r>
          </a:p>
          <a:p>
            <a:pPr algn="ctr" eaLnBrk="1" hangingPunct="1">
              <a:defRPr/>
            </a:pPr>
            <a:r>
              <a:rPr lang="en-US" altLang="it-IT" sz="2000" b="0" dirty="0" smtClean="0">
                <a:latin typeface="+mj-lt"/>
              </a:rPr>
              <a:t>    not possible </a:t>
            </a:r>
            <a:endParaRPr lang="it-IT" altLang="it-IT" sz="2000" b="0" dirty="0" smtClean="0">
              <a:latin typeface="+mj-lt"/>
            </a:endParaRPr>
          </a:p>
        </p:txBody>
      </p:sp>
      <p:sp>
        <p:nvSpPr>
          <p:cNvPr id="8" name="Rettangolo 52"/>
          <p:cNvSpPr>
            <a:spLocks noChangeArrowheads="1"/>
          </p:cNvSpPr>
          <p:nvPr/>
        </p:nvSpPr>
        <p:spPr bwMode="auto">
          <a:xfrm>
            <a:off x="66677" y="3397250"/>
            <a:ext cx="6075189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sz="2000" b="0" dirty="0" smtClean="0">
                <a:latin typeface="+mj-lt"/>
              </a:rPr>
              <a:t>Inspiratory flow </a:t>
            </a:r>
            <a:r>
              <a:rPr lang="en-US" altLang="it-IT" sz="2000" dirty="0" smtClean="0">
                <a:solidFill>
                  <a:srgbClr val="FF0000"/>
                </a:solidFill>
                <a:latin typeface="+mj-lt"/>
              </a:rPr>
              <a:t>&gt;</a:t>
            </a:r>
            <a:r>
              <a:rPr lang="en-US" altLang="it-IT" sz="2000" b="0" dirty="0" smtClean="0">
                <a:latin typeface="+mj-lt"/>
              </a:rPr>
              <a:t>30 L/min      inspiratory flow </a:t>
            </a:r>
            <a:r>
              <a:rPr lang="en-US" altLang="it-IT" sz="2000" dirty="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en-US" altLang="it-IT" sz="2000" b="0" dirty="0" smtClean="0">
                <a:latin typeface="+mj-lt"/>
              </a:rPr>
              <a:t>30 L/min </a:t>
            </a:r>
            <a:endParaRPr lang="it-IT" altLang="it-IT" sz="2000" b="0" dirty="0" smtClean="0">
              <a:latin typeface="+mj-lt"/>
            </a:endParaRPr>
          </a:p>
        </p:txBody>
      </p:sp>
      <p:sp>
        <p:nvSpPr>
          <p:cNvPr id="9" name="Rettangolo 53"/>
          <p:cNvSpPr>
            <a:spLocks noChangeArrowheads="1"/>
          </p:cNvSpPr>
          <p:nvPr/>
        </p:nvSpPr>
        <p:spPr bwMode="auto">
          <a:xfrm>
            <a:off x="46038" y="4221164"/>
            <a:ext cx="1544654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sz="2000" b="0" dirty="0" smtClean="0">
                <a:latin typeface="+mj-lt"/>
              </a:rPr>
              <a:t>Hand breath </a:t>
            </a:r>
          </a:p>
          <a:p>
            <a:pPr eaLnBrk="1" hangingPunct="1">
              <a:defRPr/>
            </a:pPr>
            <a:r>
              <a:rPr lang="en-US" altLang="it-IT" sz="2000" b="0" dirty="0" smtClean="0">
                <a:latin typeface="+mj-lt"/>
              </a:rPr>
              <a:t>coordination</a:t>
            </a:r>
            <a:endParaRPr lang="it-IT" altLang="it-IT" sz="2000" b="0" dirty="0" smtClean="0">
              <a:latin typeface="+mj-lt"/>
            </a:endParaRPr>
          </a:p>
        </p:txBody>
      </p:sp>
      <p:cxnSp>
        <p:nvCxnSpPr>
          <p:cNvPr id="10" name="Connettore 2 9"/>
          <p:cNvCxnSpPr/>
          <p:nvPr/>
        </p:nvCxnSpPr>
        <p:spPr>
          <a:xfrm>
            <a:off x="7835900" y="2270129"/>
            <a:ext cx="0" cy="14287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2076450" y="2270129"/>
            <a:ext cx="0" cy="14287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1116015" y="3133725"/>
            <a:ext cx="3775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flipV="1">
            <a:off x="2076450" y="2773363"/>
            <a:ext cx="0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4891088" y="3133725"/>
            <a:ext cx="0" cy="28733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1116013" y="3133725"/>
            <a:ext cx="0" cy="28733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63"/>
          <p:cNvSpPr>
            <a:spLocks noChangeArrowheads="1"/>
          </p:cNvSpPr>
          <p:nvPr/>
        </p:nvSpPr>
        <p:spPr bwMode="auto">
          <a:xfrm>
            <a:off x="1619251" y="4243389"/>
            <a:ext cx="2000869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sz="2000" b="0" dirty="0" smtClean="0">
                <a:latin typeface="+mj-lt"/>
              </a:rPr>
              <a:t>    Hand breath</a:t>
            </a:r>
          </a:p>
          <a:p>
            <a:pPr eaLnBrk="1" hangingPunct="1">
              <a:defRPr/>
            </a:pPr>
            <a:r>
              <a:rPr lang="en-US" altLang="it-IT" sz="2000" b="0" dirty="0" smtClean="0">
                <a:latin typeface="+mj-lt"/>
              </a:rPr>
              <a:t> dis-coordination </a:t>
            </a:r>
            <a:endParaRPr lang="it-IT" altLang="it-IT" sz="6600" b="0" dirty="0" smtClean="0">
              <a:latin typeface="+mj-lt"/>
            </a:endParaRPr>
          </a:p>
        </p:txBody>
      </p:sp>
      <p:sp>
        <p:nvSpPr>
          <p:cNvPr id="17" name="Rettangolo 64"/>
          <p:cNvSpPr>
            <a:spLocks noChangeArrowheads="1"/>
          </p:cNvSpPr>
          <p:nvPr/>
        </p:nvSpPr>
        <p:spPr bwMode="auto">
          <a:xfrm>
            <a:off x="3665538" y="4243389"/>
            <a:ext cx="1569660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sz="2000" b="0" dirty="0" smtClean="0">
                <a:latin typeface="+mj-lt"/>
              </a:rPr>
              <a:t>Hand breath </a:t>
            </a:r>
          </a:p>
          <a:p>
            <a:pPr eaLnBrk="1" hangingPunct="1">
              <a:defRPr/>
            </a:pPr>
            <a:r>
              <a:rPr lang="en-US" altLang="it-IT" sz="2000" b="0" dirty="0" smtClean="0">
                <a:latin typeface="+mj-lt"/>
              </a:rPr>
              <a:t>coordination </a:t>
            </a:r>
            <a:endParaRPr lang="it-IT" altLang="it-IT" sz="2000" b="0" dirty="0" smtClean="0">
              <a:latin typeface="+mj-lt"/>
            </a:endParaRPr>
          </a:p>
        </p:txBody>
      </p:sp>
      <p:sp>
        <p:nvSpPr>
          <p:cNvPr id="18" name="Rettangolo 65"/>
          <p:cNvSpPr>
            <a:spLocks noChangeArrowheads="1"/>
          </p:cNvSpPr>
          <p:nvPr/>
        </p:nvSpPr>
        <p:spPr bwMode="auto">
          <a:xfrm>
            <a:off x="5299076" y="4221164"/>
            <a:ext cx="2000869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sz="2000" b="0" dirty="0" smtClean="0">
                <a:latin typeface="+mj-lt"/>
              </a:rPr>
              <a:t>   Hand breath</a:t>
            </a:r>
          </a:p>
          <a:p>
            <a:pPr eaLnBrk="1" hangingPunct="1">
              <a:defRPr/>
            </a:pPr>
            <a:r>
              <a:rPr lang="en-US" altLang="it-IT" sz="2000" b="0" dirty="0" smtClean="0">
                <a:latin typeface="+mj-lt"/>
              </a:rPr>
              <a:t> </a:t>
            </a:r>
            <a:r>
              <a:rPr lang="en-GB" altLang="it-IT" sz="2000" b="0" dirty="0" smtClean="0">
                <a:latin typeface="+mj-lt"/>
              </a:rPr>
              <a:t>dis-coordination</a:t>
            </a:r>
            <a:r>
              <a:rPr lang="en-US" altLang="it-IT" sz="2000" b="0" dirty="0" smtClean="0">
                <a:latin typeface="+mj-lt"/>
              </a:rPr>
              <a:t> </a:t>
            </a:r>
            <a:endParaRPr lang="it-IT" altLang="it-IT" sz="6600" b="0" dirty="0" smtClean="0">
              <a:latin typeface="+mj-lt"/>
            </a:endParaRPr>
          </a:p>
        </p:txBody>
      </p:sp>
      <p:cxnSp>
        <p:nvCxnSpPr>
          <p:cNvPr id="19" name="Connettore 1 18"/>
          <p:cNvCxnSpPr/>
          <p:nvPr/>
        </p:nvCxnSpPr>
        <p:spPr>
          <a:xfrm>
            <a:off x="923925" y="4070350"/>
            <a:ext cx="17287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V="1">
            <a:off x="1563688" y="3709988"/>
            <a:ext cx="0" cy="360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2652713" y="4070353"/>
            <a:ext cx="0" cy="14287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923925" y="4070353"/>
            <a:ext cx="0" cy="14287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4124325" y="4141788"/>
            <a:ext cx="17287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V="1">
            <a:off x="4891088" y="3781429"/>
            <a:ext cx="0" cy="3603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5853113" y="4141788"/>
            <a:ext cx="0" cy="14446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4124325" y="4141788"/>
            <a:ext cx="0" cy="14446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8094665" y="3213100"/>
            <a:ext cx="1587" cy="193675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86"/>
          <p:cNvSpPr>
            <a:spLocks noChangeArrowheads="1"/>
          </p:cNvSpPr>
          <p:nvPr/>
        </p:nvSpPr>
        <p:spPr bwMode="auto">
          <a:xfrm>
            <a:off x="92075" y="5532442"/>
            <a:ext cx="1498600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b="0" dirty="0" err="1" smtClean="0">
                <a:latin typeface="+mj-lt"/>
              </a:rPr>
              <a:t>pMDI</a:t>
            </a:r>
            <a:endParaRPr lang="en-US" altLang="it-IT" b="0" dirty="0" smtClean="0">
              <a:latin typeface="+mj-lt"/>
            </a:endParaRPr>
          </a:p>
          <a:p>
            <a:pPr eaLnBrk="1" hangingPunct="1">
              <a:defRPr/>
            </a:pPr>
            <a:r>
              <a:rPr lang="en-US" altLang="it-IT" b="0" dirty="0" smtClean="0">
                <a:latin typeface="+mj-lt"/>
              </a:rPr>
              <a:t>DPI</a:t>
            </a:r>
          </a:p>
          <a:p>
            <a:pPr eaLnBrk="1" hangingPunct="1">
              <a:defRPr/>
            </a:pPr>
            <a:r>
              <a:rPr lang="en-US" altLang="it-IT" b="0" dirty="0" smtClean="0"/>
              <a:t>RESPIMAT</a:t>
            </a:r>
            <a:r>
              <a:rPr lang="en-US" altLang="it-IT" dirty="0" smtClean="0"/>
              <a:t> </a:t>
            </a:r>
            <a:endParaRPr lang="it-IT" altLang="it-IT" dirty="0" smtClean="0"/>
          </a:p>
        </p:txBody>
      </p:sp>
      <p:sp>
        <p:nvSpPr>
          <p:cNvPr id="29" name="Rettangolo 28"/>
          <p:cNvSpPr/>
          <p:nvPr/>
        </p:nvSpPr>
        <p:spPr>
          <a:xfrm>
            <a:off x="55563" y="5500692"/>
            <a:ext cx="1535112" cy="112077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6000" b="0" dirty="0">
              <a:latin typeface="+mj-lt"/>
            </a:endParaRPr>
          </a:p>
        </p:txBody>
      </p:sp>
      <p:sp>
        <p:nvSpPr>
          <p:cNvPr id="30" name="Rettangolo 88"/>
          <p:cNvSpPr>
            <a:spLocks noChangeArrowheads="1"/>
          </p:cNvSpPr>
          <p:nvPr/>
        </p:nvSpPr>
        <p:spPr bwMode="auto">
          <a:xfrm>
            <a:off x="1782763" y="5532440"/>
            <a:ext cx="1437112" cy="175432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b="0" dirty="0" err="1" smtClean="0">
                <a:latin typeface="+mj-lt"/>
              </a:rPr>
              <a:t>pMDI+spacer</a:t>
            </a:r>
            <a:endParaRPr lang="en-US" altLang="it-IT" b="0" dirty="0" smtClean="0">
              <a:latin typeface="+mj-lt"/>
            </a:endParaRPr>
          </a:p>
          <a:p>
            <a:pPr eaLnBrk="1" hangingPunct="1">
              <a:defRPr/>
            </a:pPr>
            <a:r>
              <a:rPr lang="en-US" altLang="it-IT" b="0" dirty="0" smtClean="0">
                <a:latin typeface="+mj-lt"/>
              </a:rPr>
              <a:t>DPI</a:t>
            </a:r>
          </a:p>
          <a:p>
            <a:pPr eaLnBrk="1" hangingPunct="1">
              <a:defRPr/>
            </a:pPr>
            <a:r>
              <a:rPr lang="en-US" altLang="it-IT" b="0" dirty="0" smtClean="0">
                <a:solidFill>
                  <a:srgbClr val="000000"/>
                </a:solidFill>
              </a:rPr>
              <a:t>RESPIMAT</a:t>
            </a:r>
            <a:endParaRPr lang="it-IT" altLang="it-IT" b="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altLang="it-IT" b="0" dirty="0" smtClean="0">
              <a:latin typeface="+mj-lt"/>
            </a:endParaRPr>
          </a:p>
          <a:p>
            <a:pPr eaLnBrk="1" hangingPunct="1">
              <a:defRPr/>
            </a:pPr>
            <a:endParaRPr lang="en-US" altLang="it-IT" b="0" dirty="0" smtClean="0">
              <a:latin typeface="+mj-lt"/>
            </a:endParaRPr>
          </a:p>
          <a:p>
            <a:pPr eaLnBrk="1" hangingPunct="1">
              <a:defRPr/>
            </a:pPr>
            <a:endParaRPr lang="it-IT" altLang="it-IT" b="0" dirty="0" smtClean="0">
              <a:latin typeface="+mj-lt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1782763" y="5500692"/>
            <a:ext cx="1587500" cy="112077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6000" b="0" dirty="0">
              <a:latin typeface="+mj-lt"/>
            </a:endParaRPr>
          </a:p>
        </p:txBody>
      </p:sp>
      <p:sp>
        <p:nvSpPr>
          <p:cNvPr id="32" name="Rettangolo 90"/>
          <p:cNvSpPr>
            <a:spLocks noChangeArrowheads="1"/>
          </p:cNvSpPr>
          <p:nvPr/>
        </p:nvSpPr>
        <p:spPr bwMode="auto">
          <a:xfrm>
            <a:off x="3551241" y="5592766"/>
            <a:ext cx="1701107" cy="75405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b="0" dirty="0" err="1" smtClean="0">
                <a:latin typeface="+mj-lt"/>
              </a:rPr>
              <a:t>pMDI</a:t>
            </a:r>
            <a:r>
              <a:rPr lang="en-US" altLang="it-IT" b="0" dirty="0" smtClean="0">
                <a:latin typeface="+mj-lt"/>
              </a:rPr>
              <a:t> +/- spacer</a:t>
            </a:r>
          </a:p>
          <a:p>
            <a:pPr eaLnBrk="1" hangingPunct="1">
              <a:lnSpc>
                <a:spcPts val="3000"/>
              </a:lnSpc>
              <a:defRPr/>
            </a:pPr>
            <a:r>
              <a:rPr lang="en-US" altLang="it-IT" b="0" dirty="0" smtClean="0">
                <a:solidFill>
                  <a:srgbClr val="000000"/>
                </a:solidFill>
              </a:rPr>
              <a:t>RESPIMAT</a:t>
            </a:r>
            <a:endParaRPr lang="it-IT" altLang="it-IT" b="0" dirty="0" smtClean="0">
              <a:solidFill>
                <a:srgbClr val="000000"/>
              </a:solidFill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3548065" y="5508625"/>
            <a:ext cx="1811337" cy="111283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6000" b="0" dirty="0">
              <a:latin typeface="+mj-lt"/>
            </a:endParaRPr>
          </a:p>
        </p:txBody>
      </p:sp>
      <p:sp>
        <p:nvSpPr>
          <p:cNvPr id="34" name="Rettangolo 92"/>
          <p:cNvSpPr>
            <a:spLocks noChangeArrowheads="1"/>
          </p:cNvSpPr>
          <p:nvPr/>
        </p:nvSpPr>
        <p:spPr bwMode="auto">
          <a:xfrm>
            <a:off x="5457826" y="5592766"/>
            <a:ext cx="1537876" cy="103105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b="0" dirty="0" err="1" smtClean="0">
                <a:latin typeface="+mj-lt"/>
              </a:rPr>
              <a:t>pMDI</a:t>
            </a:r>
            <a:r>
              <a:rPr lang="en-US" altLang="it-IT" b="0" dirty="0" smtClean="0">
                <a:latin typeface="+mj-lt"/>
              </a:rPr>
              <a:t> + spacer</a:t>
            </a:r>
          </a:p>
          <a:p>
            <a:pPr eaLnBrk="1" hangingPunct="1">
              <a:lnSpc>
                <a:spcPts val="3000"/>
              </a:lnSpc>
              <a:defRPr/>
            </a:pPr>
            <a:r>
              <a:rPr lang="en-US" altLang="it-IT" b="0" dirty="0" smtClean="0">
                <a:solidFill>
                  <a:srgbClr val="000000"/>
                </a:solidFill>
              </a:rPr>
              <a:t>RESPIMAT</a:t>
            </a:r>
            <a:r>
              <a:rPr lang="en-US" altLang="it-IT" dirty="0" smtClean="0">
                <a:solidFill>
                  <a:srgbClr val="000000"/>
                </a:solidFill>
              </a:rPr>
              <a:t> </a:t>
            </a:r>
            <a:endParaRPr lang="en-US" altLang="it-IT" b="0" dirty="0" smtClean="0">
              <a:solidFill>
                <a:srgbClr val="000000"/>
              </a:solidFill>
              <a:latin typeface="+mj-lt"/>
            </a:endParaRPr>
          </a:p>
          <a:p>
            <a:pPr eaLnBrk="1" hangingPunct="1">
              <a:defRPr/>
            </a:pPr>
            <a:endParaRPr lang="en-US" altLang="it-IT" b="0" dirty="0" smtClean="0">
              <a:latin typeface="+mj-lt"/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5459413" y="5508625"/>
            <a:ext cx="1730375" cy="111283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6000" b="0" dirty="0">
              <a:latin typeface="+mj-lt"/>
            </a:endParaRPr>
          </a:p>
        </p:txBody>
      </p:sp>
      <p:sp>
        <p:nvSpPr>
          <p:cNvPr id="36" name="Rettangolo 94"/>
          <p:cNvSpPr>
            <a:spLocks noChangeArrowheads="1"/>
          </p:cNvSpPr>
          <p:nvPr/>
        </p:nvSpPr>
        <p:spPr bwMode="auto">
          <a:xfrm>
            <a:off x="7348538" y="5592766"/>
            <a:ext cx="1487908" cy="103105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b="0" dirty="0" err="1" smtClean="0">
                <a:latin typeface="+mj-lt"/>
              </a:rPr>
              <a:t>pMDI</a:t>
            </a:r>
            <a:r>
              <a:rPr lang="en-US" altLang="it-IT" b="0" dirty="0" smtClean="0">
                <a:latin typeface="+mj-lt"/>
              </a:rPr>
              <a:t> +spacer</a:t>
            </a:r>
          </a:p>
          <a:p>
            <a:pPr eaLnBrk="1" hangingPunct="1">
              <a:defRPr/>
            </a:pPr>
            <a:r>
              <a:rPr lang="en-US" altLang="it-IT" b="0" dirty="0" smtClean="0">
                <a:latin typeface="+mj-lt"/>
              </a:rPr>
              <a:t>Nebulizer</a:t>
            </a:r>
          </a:p>
          <a:p>
            <a:pPr eaLnBrk="1" hangingPunct="1">
              <a:lnSpc>
                <a:spcPts val="3000"/>
              </a:lnSpc>
              <a:defRPr/>
            </a:pPr>
            <a:r>
              <a:rPr lang="en-US" altLang="it-IT" b="0" dirty="0" smtClean="0">
                <a:solidFill>
                  <a:srgbClr val="000000"/>
                </a:solidFill>
              </a:rPr>
              <a:t>RESPIMAT</a:t>
            </a:r>
            <a:endParaRPr lang="it-IT" altLang="it-IT" b="0" dirty="0" smtClean="0">
              <a:solidFill>
                <a:srgbClr val="000000"/>
              </a:solidFill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7388225" y="5500692"/>
            <a:ext cx="1600200" cy="112077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6000" b="0" dirty="0">
              <a:latin typeface="+mj-lt"/>
            </a:endParaRPr>
          </a:p>
        </p:txBody>
      </p:sp>
      <p:cxnSp>
        <p:nvCxnSpPr>
          <p:cNvPr id="38" name="Connettore 2 37"/>
          <p:cNvCxnSpPr/>
          <p:nvPr/>
        </p:nvCxnSpPr>
        <p:spPr>
          <a:xfrm>
            <a:off x="6208713" y="4886325"/>
            <a:ext cx="0" cy="50323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>
            <a:off x="4297363" y="4886325"/>
            <a:ext cx="0" cy="50323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>
            <a:off x="2652713" y="4886325"/>
            <a:ext cx="0" cy="50323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>
            <a:off x="865188" y="4884742"/>
            <a:ext cx="0" cy="50323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9113" name="Picture 2"/>
          <p:cNvPicPr>
            <a:picLocks noChangeAspect="1" noChangeArrowheads="1"/>
          </p:cNvPicPr>
          <p:nvPr/>
        </p:nvPicPr>
        <p:blipFill>
          <a:blip r:embed="rId2"/>
          <a:srcRect b="43016"/>
          <a:stretch>
            <a:fillRect/>
          </a:stretch>
        </p:blipFill>
        <p:spPr bwMode="auto">
          <a:xfrm>
            <a:off x="-16297" y="-11746"/>
            <a:ext cx="6778625" cy="107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114" name="Picture 3"/>
          <p:cNvPicPr>
            <a:picLocks noChangeAspect="1" noChangeArrowheads="1"/>
          </p:cNvPicPr>
          <p:nvPr/>
        </p:nvPicPr>
        <p:blipFill>
          <a:blip r:embed="rId3"/>
          <a:srcRect t="7552" b="7552"/>
          <a:stretch>
            <a:fillRect/>
          </a:stretch>
        </p:blipFill>
        <p:spPr bwMode="auto">
          <a:xfrm>
            <a:off x="6748782" y="-11746"/>
            <a:ext cx="12255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115" name="Picture 2"/>
          <p:cNvPicPr>
            <a:picLocks noChangeAspect="1" noChangeArrowheads="1"/>
          </p:cNvPicPr>
          <p:nvPr/>
        </p:nvPicPr>
        <p:blipFill>
          <a:blip r:embed="rId2"/>
          <a:srcRect t="67938"/>
          <a:stretch>
            <a:fillRect/>
          </a:stretch>
        </p:blipFill>
        <p:spPr bwMode="auto">
          <a:xfrm>
            <a:off x="-16297" y="1067753"/>
            <a:ext cx="6778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11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327" y="780418"/>
            <a:ext cx="2633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757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6" grpId="0"/>
      <p:bldP spid="17" grpId="0"/>
      <p:bldP spid="18" grpId="0"/>
      <p:bldP spid="28" grpId="0"/>
      <p:bldP spid="30" grpId="0"/>
      <p:bldP spid="32" grpId="0"/>
      <p:bldP spid="34" grpId="0"/>
      <p:bldP spid="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168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143379" y="163773"/>
            <a:ext cx="285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</a:rPr>
              <a:t>CONCLUSIONI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64024" y="1405719"/>
            <a:ext cx="8259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L’INNOVAZIONE TECNOLOGICA E’ A SERVIZIO DEL PAZIENTE SE FAVORISCE VANTAGGI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IN TERMINI DI: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68740" y="2988860"/>
            <a:ext cx="1809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FF00"/>
                </a:solidFill>
              </a:rPr>
              <a:t>SICUREZZA</a:t>
            </a:r>
            <a:endParaRPr lang="it-IT" sz="2800" b="1" dirty="0">
              <a:solidFill>
                <a:srgbClr val="FFFF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68740" y="3822482"/>
            <a:ext cx="1695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800" b="1" dirty="0" smtClean="0">
                <a:solidFill>
                  <a:srgbClr val="FFFF00"/>
                </a:solidFill>
              </a:rPr>
              <a:t>EFFICACIA</a:t>
            </a:r>
            <a:endParaRPr lang="it-IT" sz="2800" b="1" dirty="0">
              <a:solidFill>
                <a:srgbClr val="FFFF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68740" y="4764178"/>
            <a:ext cx="3102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800" b="1" dirty="0" smtClean="0">
                <a:solidFill>
                  <a:srgbClr val="FFFF00"/>
                </a:solidFill>
              </a:rPr>
              <a:t>SEMPLICITA’ D’USO</a:t>
            </a:r>
            <a:endParaRPr lang="it-IT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6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3730625" y="2493963"/>
            <a:ext cx="3716338" cy="0"/>
          </a:xfrm>
          <a:prstGeom prst="line">
            <a:avLst/>
          </a:prstGeom>
          <a:noFill/>
          <a:ln w="12700" cap="sq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it-IT" sz="2400">
              <a:solidFill>
                <a:srgbClr val="000066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3730625" y="5986463"/>
            <a:ext cx="3716338" cy="0"/>
          </a:xfrm>
          <a:prstGeom prst="line">
            <a:avLst/>
          </a:prstGeom>
          <a:noFill/>
          <a:ln w="12700" cap="sq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it-IT" sz="2400">
              <a:solidFill>
                <a:srgbClr val="000066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3716338" y="1557338"/>
            <a:ext cx="0" cy="673100"/>
          </a:xfrm>
          <a:prstGeom prst="line">
            <a:avLst/>
          </a:prstGeom>
          <a:noFill/>
          <a:ln w="12700" cap="sq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it-IT" sz="2400">
              <a:solidFill>
                <a:srgbClr val="000066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6389" name="Line 14"/>
          <p:cNvSpPr>
            <a:spLocks noChangeShapeType="1"/>
          </p:cNvSpPr>
          <p:nvPr/>
        </p:nvSpPr>
        <p:spPr bwMode="auto">
          <a:xfrm>
            <a:off x="8755063" y="4992688"/>
            <a:ext cx="0" cy="496887"/>
          </a:xfrm>
          <a:prstGeom prst="line">
            <a:avLst/>
          </a:prstGeom>
          <a:noFill/>
          <a:ln w="12700" cap="sq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it-IT" sz="2400">
              <a:solidFill>
                <a:srgbClr val="000066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6390" name="Line 15"/>
          <p:cNvSpPr>
            <a:spLocks noChangeShapeType="1"/>
          </p:cNvSpPr>
          <p:nvPr/>
        </p:nvSpPr>
        <p:spPr bwMode="auto">
          <a:xfrm>
            <a:off x="8755063" y="5489575"/>
            <a:ext cx="0" cy="496888"/>
          </a:xfrm>
          <a:prstGeom prst="line">
            <a:avLst/>
          </a:prstGeom>
          <a:noFill/>
          <a:ln w="12700" cap="sq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it-IT" sz="2400">
              <a:solidFill>
                <a:srgbClr val="000066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6391" name="Line 16"/>
          <p:cNvSpPr>
            <a:spLocks noChangeShapeType="1"/>
          </p:cNvSpPr>
          <p:nvPr/>
        </p:nvSpPr>
        <p:spPr bwMode="auto">
          <a:xfrm>
            <a:off x="7446963" y="5986463"/>
            <a:ext cx="1308100" cy="0"/>
          </a:xfrm>
          <a:prstGeom prst="line">
            <a:avLst/>
          </a:prstGeom>
          <a:noFill/>
          <a:ln w="12700" cap="sq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it-IT" sz="2400">
              <a:solidFill>
                <a:srgbClr val="000066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34152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908050"/>
            <a:ext cx="3471863" cy="482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4153" name="Rectangle 24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45525" cy="6254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Tahoma" pitchFamily="34" charset="0"/>
              </a:rPr>
              <a:t>Lung Deposition of Inhaled Corticosteroids</a:t>
            </a:r>
            <a:endParaRPr lang="en-GB" sz="2800" b="1" dirty="0" smtClean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16394" name="Text Box 26"/>
          <p:cNvSpPr txBox="1">
            <a:spLocks noChangeArrowheads="1"/>
          </p:cNvSpPr>
          <p:nvPr/>
        </p:nvSpPr>
        <p:spPr bwMode="auto">
          <a:xfrm>
            <a:off x="1252538" y="6262688"/>
            <a:ext cx="2262187" cy="51911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endParaRPr lang="en-GB" sz="2800" i="1">
              <a:solidFill>
                <a:srgbClr val="000066"/>
              </a:solidFill>
              <a:latin typeface="Arial MT Bd" charset="0"/>
              <a:cs typeface="+mn-cs"/>
            </a:endParaRPr>
          </a:p>
        </p:txBody>
      </p:sp>
      <p:sp>
        <p:nvSpPr>
          <p:cNvPr id="16395" name="Text Box 27"/>
          <p:cNvSpPr txBox="1">
            <a:spLocks noChangeArrowheads="1"/>
          </p:cNvSpPr>
          <p:nvPr/>
        </p:nvSpPr>
        <p:spPr bwMode="auto">
          <a:xfrm>
            <a:off x="0" y="5734050"/>
            <a:ext cx="8647611" cy="969496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95000"/>
              </a:lnSpc>
              <a:defRPr/>
            </a:pPr>
            <a:r>
              <a:rPr lang="en-US" altLang="zh-CN" sz="1000" b="1" dirty="0">
                <a:solidFill>
                  <a:srgbClr val="BAD41A"/>
                </a:solidFill>
                <a:ea typeface="SimSun" pitchFamily="2" charset="-122"/>
                <a:cs typeface="+mn-cs"/>
              </a:rPr>
              <a:t>Deposition characteristics of </a:t>
            </a:r>
            <a:r>
              <a:rPr lang="en-US" altLang="zh-CN" sz="1000" b="1" baseline="30000" dirty="0">
                <a:solidFill>
                  <a:srgbClr val="BAD41A"/>
                </a:solidFill>
                <a:ea typeface="SimSun" pitchFamily="2" charset="-122"/>
                <a:cs typeface="+mn-cs"/>
              </a:rPr>
              <a:t>99m</a:t>
            </a:r>
            <a:r>
              <a:rPr lang="en-US" altLang="zh-CN" sz="1000" b="1" dirty="0">
                <a:solidFill>
                  <a:srgbClr val="BAD41A"/>
                </a:solidFill>
                <a:ea typeface="SimSun" pitchFamily="2" charset="-122"/>
                <a:cs typeface="+mn-cs"/>
              </a:rPr>
              <a:t>Tc-labeled CIC (ex-actuator)</a:t>
            </a:r>
            <a:r>
              <a:rPr lang="en-US" sz="1000" dirty="0">
                <a:solidFill>
                  <a:srgbClr val="FFFFFF"/>
                </a:solidFill>
                <a:cs typeface="+mn-cs"/>
              </a:rPr>
              <a:t> </a:t>
            </a:r>
            <a:br>
              <a:rPr lang="en-US" sz="1000" dirty="0">
                <a:solidFill>
                  <a:srgbClr val="FFFFFF"/>
                </a:solidFill>
                <a:cs typeface="+mn-cs"/>
              </a:rPr>
            </a:br>
            <a:r>
              <a:rPr lang="en-US" sz="1000" baseline="30000" dirty="0">
                <a:solidFill>
                  <a:srgbClr val="0000FF"/>
                </a:solidFill>
                <a:cs typeface="+mn-cs"/>
              </a:rPr>
              <a:t>1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Bethke TD, et al. </a:t>
            </a:r>
            <a:r>
              <a:rPr lang="en-US" sz="1000" i="1" dirty="0" err="1">
                <a:solidFill>
                  <a:srgbClr val="0000FF"/>
                </a:solidFill>
                <a:cs typeface="Times New Roman" pitchFamily="18" charset="0"/>
              </a:rPr>
              <a:t>Eur</a:t>
            </a:r>
            <a:r>
              <a:rPr lang="en-US" sz="1000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FF"/>
                </a:solidFill>
                <a:cs typeface="Times New Roman" pitchFamily="18" charset="0"/>
              </a:rPr>
              <a:t>Respir</a:t>
            </a:r>
            <a:r>
              <a:rPr lang="en-US" sz="1000" i="1" dirty="0">
                <a:solidFill>
                  <a:srgbClr val="0000FF"/>
                </a:solidFill>
                <a:cs typeface="Times New Roman" pitchFamily="18" charset="0"/>
              </a:rPr>
              <a:t> J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. 2002;38:109s; </a:t>
            </a:r>
            <a:r>
              <a:rPr lang="en-US" sz="1000" baseline="30000" dirty="0">
                <a:solidFill>
                  <a:srgbClr val="0000FF"/>
                </a:solidFill>
                <a:cs typeface="+mn-cs"/>
              </a:rPr>
              <a:t>2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Newman S, et al. </a:t>
            </a:r>
            <a:r>
              <a:rPr lang="en-US" sz="1000" i="1" dirty="0" err="1">
                <a:solidFill>
                  <a:srgbClr val="0000FF"/>
                </a:solidFill>
                <a:cs typeface="Times New Roman" pitchFamily="18" charset="0"/>
              </a:rPr>
              <a:t>Eur</a:t>
            </a:r>
            <a:r>
              <a:rPr lang="en-US" sz="1000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FF"/>
                </a:solidFill>
                <a:cs typeface="Times New Roman" pitchFamily="18" charset="0"/>
              </a:rPr>
              <a:t>Respir</a:t>
            </a:r>
            <a:r>
              <a:rPr lang="en-US" sz="1000" i="1" dirty="0">
                <a:solidFill>
                  <a:srgbClr val="0000FF"/>
                </a:solidFill>
                <a:cs typeface="Times New Roman" pitchFamily="18" charset="0"/>
              </a:rPr>
              <a:t> J.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 2004; 24:583s</a:t>
            </a:r>
            <a:r>
              <a:rPr lang="en-US" sz="1000" dirty="0">
                <a:solidFill>
                  <a:srgbClr val="0000FF"/>
                </a:solidFill>
                <a:cs typeface="+mn-cs"/>
              </a:rPr>
              <a:t>; </a:t>
            </a:r>
            <a:r>
              <a:rPr lang="en-US" sz="1000" baseline="30000" dirty="0">
                <a:solidFill>
                  <a:srgbClr val="0000FF"/>
                </a:solidFill>
                <a:cs typeface="+mn-cs"/>
              </a:rPr>
              <a:t>3</a:t>
            </a:r>
            <a:r>
              <a:rPr lang="en-US" sz="1000" dirty="0">
                <a:solidFill>
                  <a:srgbClr val="0000FF"/>
                </a:solidFill>
                <a:cs typeface="+mn-cs"/>
              </a:rPr>
              <a:t>Thorsson L, et al. </a:t>
            </a:r>
            <a:r>
              <a:rPr lang="en-US" sz="1000" i="1" dirty="0">
                <a:solidFill>
                  <a:srgbClr val="0000FF"/>
                </a:solidFill>
                <a:cs typeface="+mn-cs"/>
              </a:rPr>
              <a:t>Br</a:t>
            </a:r>
            <a:r>
              <a:rPr lang="en-US" sz="1000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sz="1000" i="1" dirty="0">
                <a:solidFill>
                  <a:srgbClr val="0000FF"/>
                </a:solidFill>
                <a:cs typeface="+mn-cs"/>
              </a:rPr>
              <a:t>J </a:t>
            </a:r>
            <a:r>
              <a:rPr lang="en-US" sz="1000" i="1" dirty="0" err="1">
                <a:solidFill>
                  <a:srgbClr val="0000FF"/>
                </a:solidFill>
                <a:cs typeface="+mn-cs"/>
              </a:rPr>
              <a:t>Clin</a:t>
            </a:r>
            <a:r>
              <a:rPr lang="en-US" sz="1000" i="1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sz="1000" i="1" dirty="0" err="1">
                <a:solidFill>
                  <a:srgbClr val="0000FF"/>
                </a:solidFill>
                <a:cs typeface="+mn-cs"/>
              </a:rPr>
              <a:t>Pharmacol</a:t>
            </a:r>
            <a:r>
              <a:rPr lang="en-US" sz="1000" i="1" dirty="0">
                <a:solidFill>
                  <a:srgbClr val="0000FF"/>
                </a:solidFill>
                <a:cs typeface="+mn-cs"/>
              </a:rPr>
              <a:t>.</a:t>
            </a:r>
            <a:r>
              <a:rPr lang="en-US" sz="1000" dirty="0">
                <a:solidFill>
                  <a:srgbClr val="0000FF"/>
                </a:solidFill>
                <a:cs typeface="+mn-cs"/>
              </a:rPr>
              <a:t> 2001;52:529-538; </a:t>
            </a:r>
            <a:r>
              <a:rPr lang="en-US" sz="1000" baseline="30000" dirty="0">
                <a:solidFill>
                  <a:srgbClr val="0000FF"/>
                </a:solidFill>
                <a:cs typeface="+mn-cs"/>
              </a:rPr>
              <a:t>4</a:t>
            </a:r>
            <a:r>
              <a:rPr lang="en-US" sz="1000" dirty="0">
                <a:solidFill>
                  <a:srgbClr val="0000FF"/>
                </a:solidFill>
                <a:cs typeface="+mn-cs"/>
              </a:rPr>
              <a:t>Pickering H, et al. </a:t>
            </a:r>
            <a:r>
              <a:rPr lang="en-US" sz="1000" i="1" dirty="0" err="1">
                <a:solidFill>
                  <a:srgbClr val="0000FF"/>
                </a:solidFill>
                <a:cs typeface="+mn-cs"/>
              </a:rPr>
              <a:t>Clin</a:t>
            </a:r>
            <a:r>
              <a:rPr lang="en-US" sz="1000" i="1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sz="1000" i="1" dirty="0" err="1">
                <a:solidFill>
                  <a:srgbClr val="0000FF"/>
                </a:solidFill>
                <a:cs typeface="+mn-cs"/>
              </a:rPr>
              <a:t>Ther</a:t>
            </a:r>
            <a:r>
              <a:rPr lang="en-US" sz="1000" i="1" dirty="0">
                <a:solidFill>
                  <a:srgbClr val="0000FF"/>
                </a:solidFill>
                <a:cs typeface="+mn-cs"/>
              </a:rPr>
              <a:t>.</a:t>
            </a:r>
            <a:r>
              <a:rPr lang="en-US" sz="1000" dirty="0">
                <a:solidFill>
                  <a:srgbClr val="0000FF"/>
                </a:solidFill>
                <a:cs typeface="+mn-cs"/>
              </a:rPr>
              <a:t> 2000;22:1483-1493; </a:t>
            </a:r>
            <a:r>
              <a:rPr lang="en-US" sz="1000" baseline="30000" dirty="0">
                <a:solidFill>
                  <a:srgbClr val="0000FF"/>
                </a:solidFill>
                <a:cs typeface="+mn-cs"/>
              </a:rPr>
              <a:t>5</a:t>
            </a:r>
            <a:r>
              <a:rPr lang="en-US" sz="1000" dirty="0">
                <a:solidFill>
                  <a:srgbClr val="0000FF"/>
                </a:solidFill>
                <a:cs typeface="+mn-cs"/>
              </a:rPr>
              <a:t>Hirst PH, et al. </a:t>
            </a:r>
            <a:r>
              <a:rPr lang="en-US" sz="1000" i="1" dirty="0" err="1">
                <a:solidFill>
                  <a:srgbClr val="0000FF"/>
                </a:solidFill>
                <a:cs typeface="+mn-cs"/>
              </a:rPr>
              <a:t>Respir</a:t>
            </a:r>
            <a:r>
              <a:rPr lang="en-US" sz="1000" i="1" dirty="0">
                <a:solidFill>
                  <a:srgbClr val="0000FF"/>
                </a:solidFill>
                <a:cs typeface="+mn-cs"/>
              </a:rPr>
              <a:t> Med</a:t>
            </a:r>
            <a:r>
              <a:rPr lang="en-US" sz="1000" dirty="0">
                <a:solidFill>
                  <a:srgbClr val="0000FF"/>
                </a:solidFill>
                <a:cs typeface="+mn-cs"/>
              </a:rPr>
              <a:t>. 2001;95:720-727; </a:t>
            </a:r>
            <a:r>
              <a:rPr lang="en-US" sz="1000" baseline="30000" dirty="0">
                <a:solidFill>
                  <a:srgbClr val="0000FF"/>
                </a:solidFill>
                <a:cs typeface="+mn-cs"/>
              </a:rPr>
              <a:t>6</a:t>
            </a:r>
            <a:r>
              <a:rPr lang="en-US" sz="1000" dirty="0">
                <a:solidFill>
                  <a:srgbClr val="0000FF"/>
                </a:solidFill>
                <a:cs typeface="+mn-cs"/>
              </a:rPr>
              <a:t>Borgstr</a:t>
            </a:r>
            <a:r>
              <a:rPr lang="en-US" sz="1000" dirty="0">
                <a:solidFill>
                  <a:srgbClr val="0000FF"/>
                </a:solidFill>
              </a:rPr>
              <a:t>ö</a:t>
            </a:r>
            <a:r>
              <a:rPr lang="en-US" sz="1000" dirty="0">
                <a:solidFill>
                  <a:srgbClr val="0000FF"/>
                </a:solidFill>
                <a:cs typeface="+mn-cs"/>
              </a:rPr>
              <a:t>m L, et al. </a:t>
            </a:r>
            <a:r>
              <a:rPr lang="en-US" sz="1000" i="1" dirty="0" err="1">
                <a:solidFill>
                  <a:srgbClr val="0000FF"/>
                </a:solidFill>
                <a:cs typeface="+mn-cs"/>
              </a:rPr>
              <a:t>Eur</a:t>
            </a:r>
            <a:r>
              <a:rPr lang="en-US" sz="1000" i="1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sz="1000" i="1" dirty="0" err="1">
                <a:solidFill>
                  <a:srgbClr val="0000FF"/>
                </a:solidFill>
                <a:cs typeface="+mn-cs"/>
              </a:rPr>
              <a:t>Respir</a:t>
            </a:r>
            <a:r>
              <a:rPr lang="en-US" sz="1000" i="1" dirty="0">
                <a:solidFill>
                  <a:srgbClr val="0000FF"/>
                </a:solidFill>
                <a:cs typeface="+mn-cs"/>
              </a:rPr>
              <a:t> J.</a:t>
            </a:r>
            <a:r>
              <a:rPr lang="en-US" sz="1000" dirty="0">
                <a:solidFill>
                  <a:srgbClr val="0000FF"/>
                </a:solidFill>
                <a:cs typeface="+mn-cs"/>
              </a:rPr>
              <a:t> 1994;7:69-73; </a:t>
            </a:r>
            <a:r>
              <a:rPr lang="en-US" sz="1000" baseline="30000" dirty="0">
                <a:solidFill>
                  <a:srgbClr val="0000FF"/>
                </a:solidFill>
                <a:cs typeface="+mn-cs"/>
              </a:rPr>
              <a:t>7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Thorsson L, et al. </a:t>
            </a:r>
            <a:r>
              <a:rPr lang="en-US" sz="1000" i="1" dirty="0" err="1">
                <a:solidFill>
                  <a:srgbClr val="0000FF"/>
                </a:solidFill>
                <a:cs typeface="Times New Roman" pitchFamily="18" charset="0"/>
              </a:rPr>
              <a:t>Eur</a:t>
            </a:r>
            <a:r>
              <a:rPr lang="en-US" sz="1000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FF"/>
                </a:solidFill>
                <a:cs typeface="Times New Roman" pitchFamily="18" charset="0"/>
              </a:rPr>
              <a:t>Respir</a:t>
            </a:r>
            <a:r>
              <a:rPr lang="en-US" sz="1000" i="1" dirty="0">
                <a:solidFill>
                  <a:srgbClr val="0000FF"/>
                </a:solidFill>
                <a:cs typeface="Times New Roman" pitchFamily="18" charset="0"/>
              </a:rPr>
              <a:t> J.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 1994;7:1839-1844; </a:t>
            </a:r>
            <a:r>
              <a:rPr lang="en-US" sz="1000" baseline="30000" dirty="0">
                <a:solidFill>
                  <a:srgbClr val="0000FF"/>
                </a:solidFill>
                <a:cs typeface="+mn-cs"/>
              </a:rPr>
              <a:t>8</a:t>
            </a:r>
            <a:r>
              <a:rPr lang="en-US" sz="1000" dirty="0">
                <a:solidFill>
                  <a:srgbClr val="0000FF"/>
                </a:solidFill>
                <a:cs typeface="+mn-cs"/>
              </a:rPr>
              <a:t>Leach CL, et al. </a:t>
            </a:r>
            <a:r>
              <a:rPr lang="en-US" sz="1000" i="1" dirty="0">
                <a:solidFill>
                  <a:srgbClr val="0000FF"/>
                </a:solidFill>
                <a:cs typeface="+mn-cs"/>
              </a:rPr>
              <a:t>Chest.</a:t>
            </a:r>
            <a:r>
              <a:rPr lang="en-US" sz="1000" dirty="0">
                <a:solidFill>
                  <a:srgbClr val="0000FF"/>
                </a:solidFill>
                <a:cs typeface="+mn-cs"/>
              </a:rPr>
              <a:t> 2002;122:510-516; </a:t>
            </a:r>
            <a:r>
              <a:rPr lang="en-US" sz="1000" baseline="30000" dirty="0">
                <a:solidFill>
                  <a:srgbClr val="0000FF"/>
                </a:solidFill>
                <a:cs typeface="+mn-cs"/>
              </a:rPr>
              <a:t>9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Leach CL, et al. </a:t>
            </a:r>
            <a:r>
              <a:rPr lang="en-US" sz="1000" i="1" dirty="0" err="1">
                <a:solidFill>
                  <a:srgbClr val="0000FF"/>
                </a:solidFill>
                <a:cs typeface="Times New Roman" pitchFamily="18" charset="0"/>
              </a:rPr>
              <a:t>Eur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1000" i="1" dirty="0" err="1">
                <a:solidFill>
                  <a:srgbClr val="0000FF"/>
                </a:solidFill>
                <a:cs typeface="Times New Roman" pitchFamily="18" charset="0"/>
              </a:rPr>
              <a:t>Respir</a:t>
            </a:r>
            <a:r>
              <a:rPr lang="en-US" sz="1000" i="1" dirty="0">
                <a:solidFill>
                  <a:srgbClr val="0000FF"/>
                </a:solidFill>
                <a:cs typeface="Times New Roman" pitchFamily="18" charset="0"/>
              </a:rPr>
              <a:t> J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. 1998;12:1346-1353; </a:t>
            </a:r>
            <a:r>
              <a:rPr lang="en-US" sz="1000" baseline="30000" dirty="0">
                <a:solidFill>
                  <a:srgbClr val="0000FF"/>
                </a:solidFill>
                <a:cs typeface="+mn-cs"/>
              </a:rPr>
              <a:t>10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Newman SP, et al. </a:t>
            </a:r>
            <a:r>
              <a:rPr lang="en-US" sz="1000" i="1" dirty="0">
                <a:solidFill>
                  <a:srgbClr val="0000FF"/>
                </a:solidFill>
                <a:cs typeface="Times New Roman" pitchFamily="18" charset="0"/>
              </a:rPr>
              <a:t>J Aerosol Med.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 2001;14:217-225; </a:t>
            </a:r>
            <a:r>
              <a:rPr lang="en-US" sz="1000" baseline="30000" dirty="0">
                <a:solidFill>
                  <a:srgbClr val="0000FF"/>
                </a:solidFill>
                <a:cs typeface="Times New Roman" pitchFamily="18" charset="0"/>
              </a:rPr>
              <a:t>11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Warren S, et al. </a:t>
            </a:r>
            <a:r>
              <a:rPr lang="en-US" sz="1000" i="1" dirty="0">
                <a:solidFill>
                  <a:srgbClr val="0000FF"/>
                </a:solidFill>
                <a:cs typeface="Times New Roman" pitchFamily="18" charset="0"/>
              </a:rPr>
              <a:t>J Aerosol Med.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 2002;15:15-25; </a:t>
            </a:r>
            <a:r>
              <a:rPr lang="en-US" sz="1000" baseline="30000" dirty="0">
                <a:solidFill>
                  <a:srgbClr val="0000FF"/>
                </a:solidFill>
                <a:cs typeface="Times New Roman" pitchFamily="18" charset="0"/>
              </a:rPr>
              <a:t>12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Thorsson L, et al. </a:t>
            </a:r>
            <a:r>
              <a:rPr lang="en-US" sz="1000" i="1" dirty="0" err="1">
                <a:solidFill>
                  <a:srgbClr val="0000FF"/>
                </a:solidFill>
                <a:cs typeface="Times New Roman" pitchFamily="18" charset="0"/>
              </a:rPr>
              <a:t>Int</a:t>
            </a:r>
            <a:r>
              <a:rPr lang="en-US" sz="1000" i="1" dirty="0">
                <a:solidFill>
                  <a:srgbClr val="0000FF"/>
                </a:solidFill>
                <a:cs typeface="Times New Roman" pitchFamily="18" charset="0"/>
              </a:rPr>
              <a:t> J Pharm.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 1998;168:119-127;  *From pharmacokinetic rather than </a:t>
            </a:r>
            <a:r>
              <a:rPr lang="en-US" sz="1000" dirty="0" err="1">
                <a:solidFill>
                  <a:srgbClr val="0000FF"/>
                </a:solidFill>
                <a:cs typeface="Times New Roman" pitchFamily="18" charset="0"/>
              </a:rPr>
              <a:t>scintigraphic</a:t>
            </a:r>
            <a:r>
              <a:rPr lang="en-US" sz="1000" dirty="0">
                <a:solidFill>
                  <a:srgbClr val="0000FF"/>
                </a:solidFill>
                <a:cs typeface="Times New Roman" pitchFamily="18" charset="0"/>
              </a:rPr>
              <a:t> experimentation.</a:t>
            </a:r>
          </a:p>
        </p:txBody>
      </p:sp>
      <p:sp>
        <p:nvSpPr>
          <p:cNvPr id="16396" name="Rectangle 30"/>
          <p:cNvSpPr>
            <a:spLocks noChangeArrowheads="1"/>
          </p:cNvSpPr>
          <p:nvPr/>
        </p:nvSpPr>
        <p:spPr bwMode="auto">
          <a:xfrm>
            <a:off x="492125" y="2420938"/>
            <a:ext cx="2784475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30000"/>
              </a:lnSpc>
              <a:defRPr/>
            </a:pPr>
            <a:r>
              <a:rPr lang="de-DE" b="1" dirty="0" err="1">
                <a:solidFill>
                  <a:srgbClr val="03326E"/>
                </a:solidFill>
                <a:cs typeface="+mn-cs"/>
              </a:rPr>
              <a:t>Fluticasone</a:t>
            </a:r>
            <a:r>
              <a:rPr lang="de-DE" b="1" dirty="0">
                <a:solidFill>
                  <a:srgbClr val="03326E"/>
                </a:solidFill>
                <a:cs typeface="+mn-cs"/>
              </a:rPr>
              <a:t> DPI</a:t>
            </a:r>
            <a:br>
              <a:rPr lang="de-DE" b="1" dirty="0">
                <a:solidFill>
                  <a:srgbClr val="03326E"/>
                </a:solidFill>
                <a:cs typeface="+mn-cs"/>
              </a:rPr>
            </a:br>
            <a:r>
              <a:rPr lang="de-DE" b="1" dirty="0" err="1">
                <a:solidFill>
                  <a:srgbClr val="03326E"/>
                </a:solidFill>
                <a:cs typeface="+mn-cs"/>
              </a:rPr>
              <a:t>Fluticasone</a:t>
            </a:r>
            <a:r>
              <a:rPr lang="de-DE" b="1" dirty="0">
                <a:solidFill>
                  <a:srgbClr val="03326E"/>
                </a:solidFill>
                <a:cs typeface="+mn-cs"/>
              </a:rPr>
              <a:t> MDI</a:t>
            </a:r>
            <a:r>
              <a:rPr lang="en-GB" b="1" baseline="30000" dirty="0">
                <a:solidFill>
                  <a:srgbClr val="03326E"/>
                </a:solidFill>
                <a:cs typeface="+mn-cs"/>
              </a:rPr>
              <a:t/>
            </a:r>
            <a:br>
              <a:rPr lang="en-GB" b="1" baseline="30000" dirty="0">
                <a:solidFill>
                  <a:srgbClr val="03326E"/>
                </a:solidFill>
                <a:cs typeface="+mn-cs"/>
              </a:rPr>
            </a:br>
            <a:r>
              <a:rPr lang="en-US" b="1" dirty="0">
                <a:solidFill>
                  <a:srgbClr val="03326E"/>
                </a:solidFill>
                <a:latin typeface="Arial MT Bd" charset="0"/>
                <a:cs typeface="+mn-cs"/>
              </a:rPr>
              <a:t>Budesonide MDI</a:t>
            </a:r>
            <a:br>
              <a:rPr lang="en-US" b="1" dirty="0">
                <a:solidFill>
                  <a:srgbClr val="03326E"/>
                </a:solidFill>
                <a:latin typeface="Arial MT Bd" charset="0"/>
                <a:cs typeface="+mn-cs"/>
              </a:rPr>
            </a:br>
            <a:r>
              <a:rPr lang="de-DE" b="1" dirty="0" err="1">
                <a:solidFill>
                  <a:srgbClr val="03326E"/>
                </a:solidFill>
                <a:cs typeface="+mn-cs"/>
              </a:rPr>
              <a:t>Budesonide</a:t>
            </a:r>
            <a:r>
              <a:rPr lang="de-DE" b="1" dirty="0">
                <a:solidFill>
                  <a:srgbClr val="03326E"/>
                </a:solidFill>
                <a:cs typeface="+mn-cs"/>
              </a:rPr>
              <a:t> DPI</a:t>
            </a:r>
            <a:br>
              <a:rPr lang="de-DE" b="1" dirty="0">
                <a:solidFill>
                  <a:srgbClr val="03326E"/>
                </a:solidFill>
                <a:cs typeface="+mn-cs"/>
              </a:rPr>
            </a:br>
            <a:r>
              <a:rPr lang="en-US" b="1" dirty="0" err="1">
                <a:solidFill>
                  <a:srgbClr val="03326E"/>
                </a:solidFill>
                <a:cs typeface="+mn-cs"/>
              </a:rPr>
              <a:t>Mometasone</a:t>
            </a:r>
            <a:r>
              <a:rPr lang="en-US" b="1" dirty="0">
                <a:solidFill>
                  <a:srgbClr val="03326E"/>
                </a:solidFill>
                <a:cs typeface="+mn-cs"/>
              </a:rPr>
              <a:t> HFA MDI</a:t>
            </a:r>
            <a:br>
              <a:rPr lang="en-US" b="1" dirty="0">
                <a:solidFill>
                  <a:srgbClr val="03326E"/>
                </a:solidFill>
                <a:cs typeface="+mn-cs"/>
              </a:rPr>
            </a:br>
            <a:r>
              <a:rPr lang="de-DE" b="1" dirty="0">
                <a:solidFill>
                  <a:srgbClr val="03326E"/>
                </a:solidFill>
                <a:cs typeface="+mn-cs"/>
              </a:rPr>
              <a:t>BDP HFA MDI</a:t>
            </a:r>
            <a:br>
              <a:rPr lang="de-DE" b="1" dirty="0">
                <a:solidFill>
                  <a:srgbClr val="03326E"/>
                </a:solidFill>
                <a:cs typeface="+mn-cs"/>
              </a:rPr>
            </a:br>
            <a:r>
              <a:rPr lang="de-DE" b="1" dirty="0">
                <a:solidFill>
                  <a:srgbClr val="03326E"/>
                </a:solidFill>
                <a:cs typeface="+mn-cs"/>
              </a:rPr>
              <a:t>BDP CFC MDI </a:t>
            </a:r>
            <a:endParaRPr lang="en-GB" b="1" baseline="30000" dirty="0">
              <a:solidFill>
                <a:srgbClr val="03326E"/>
              </a:solidFill>
              <a:cs typeface="+mn-cs"/>
            </a:endParaRPr>
          </a:p>
          <a:p>
            <a:pPr eaLnBrk="0" hangingPunct="0">
              <a:lnSpc>
                <a:spcPct val="130000"/>
              </a:lnSpc>
              <a:defRPr/>
            </a:pPr>
            <a:r>
              <a:rPr lang="en-US" b="1" dirty="0">
                <a:solidFill>
                  <a:srgbClr val="03326E"/>
                </a:solidFill>
                <a:latin typeface="Arial MT Bd" charset="0"/>
                <a:cs typeface="+mn-cs"/>
              </a:rPr>
              <a:t>BDP DPI</a:t>
            </a:r>
            <a:r>
              <a:rPr lang="en-US" b="1" dirty="0">
                <a:solidFill>
                  <a:srgbClr val="03326E"/>
                </a:solidFill>
                <a:cs typeface="+mn-cs"/>
              </a:rPr>
              <a:t> </a:t>
            </a:r>
          </a:p>
          <a:p>
            <a:pPr eaLnBrk="0" hangingPunct="0">
              <a:lnSpc>
                <a:spcPct val="130000"/>
              </a:lnSpc>
              <a:defRPr/>
            </a:pPr>
            <a:r>
              <a:rPr lang="en-US" b="1" dirty="0" err="1">
                <a:solidFill>
                  <a:srgbClr val="03326E"/>
                </a:solidFill>
                <a:cs typeface="+mn-cs"/>
              </a:rPr>
              <a:t>Ciclesonide</a:t>
            </a:r>
            <a:r>
              <a:rPr lang="en-US" b="1" dirty="0">
                <a:solidFill>
                  <a:srgbClr val="03326E"/>
                </a:solidFill>
                <a:cs typeface="+mn-cs"/>
              </a:rPr>
              <a:t> HFA MDI</a:t>
            </a:r>
            <a:endParaRPr lang="en-GB" b="1" dirty="0">
              <a:solidFill>
                <a:srgbClr val="03326E"/>
              </a:solidFill>
              <a:cs typeface="+mn-cs"/>
            </a:endParaRPr>
          </a:p>
        </p:txBody>
      </p:sp>
      <p:sp>
        <p:nvSpPr>
          <p:cNvPr id="16397" name="Text Box 36"/>
          <p:cNvSpPr txBox="1">
            <a:spLocks noChangeArrowheads="1"/>
          </p:cNvSpPr>
          <p:nvPr/>
        </p:nvSpPr>
        <p:spPr bwMode="auto">
          <a:xfrm>
            <a:off x="3968750" y="1412875"/>
            <a:ext cx="387350" cy="366713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0000FF"/>
                </a:solidFill>
                <a:latin typeface="Arial MT Bd" charset="0"/>
                <a:cs typeface="+mn-cs"/>
              </a:rPr>
              <a:t>%</a:t>
            </a:r>
          </a:p>
        </p:txBody>
      </p:sp>
      <p:sp>
        <p:nvSpPr>
          <p:cNvPr id="16398" name="Rectangle 39"/>
          <p:cNvSpPr>
            <a:spLocks noChangeArrowheads="1"/>
          </p:cNvSpPr>
          <p:nvPr/>
        </p:nvSpPr>
        <p:spPr bwMode="auto">
          <a:xfrm>
            <a:off x="2795588" y="2414588"/>
            <a:ext cx="2784475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r>
              <a:rPr lang="de-DE" b="1" dirty="0">
                <a:solidFill>
                  <a:srgbClr val="0000FF"/>
                </a:solidFill>
                <a:cs typeface="+mn-cs"/>
              </a:rPr>
              <a:t>12</a:t>
            </a:r>
            <a:br>
              <a:rPr lang="de-DE" b="1" dirty="0">
                <a:solidFill>
                  <a:srgbClr val="0000FF"/>
                </a:solidFill>
                <a:cs typeface="+mn-cs"/>
              </a:rPr>
            </a:br>
            <a:r>
              <a:rPr lang="de-DE" b="1" dirty="0">
                <a:solidFill>
                  <a:srgbClr val="0000FF"/>
                </a:solidFill>
                <a:cs typeface="+mn-cs"/>
              </a:rPr>
              <a:t>12-20</a:t>
            </a:r>
            <a:r>
              <a:rPr lang="en-GB" b="1" baseline="30000" dirty="0">
                <a:solidFill>
                  <a:srgbClr val="0000FF"/>
                </a:solidFill>
                <a:cs typeface="+mn-cs"/>
              </a:rPr>
              <a:t/>
            </a:r>
            <a:br>
              <a:rPr lang="en-GB" b="1" baseline="30000" dirty="0">
                <a:solidFill>
                  <a:srgbClr val="0000FF"/>
                </a:solidFill>
                <a:cs typeface="+mn-cs"/>
              </a:rPr>
            </a:br>
            <a:r>
              <a:rPr lang="en-US" b="1" dirty="0">
                <a:solidFill>
                  <a:srgbClr val="0000FF"/>
                </a:solidFill>
                <a:latin typeface="Arial MT Bd" charset="0"/>
                <a:cs typeface="+mn-cs"/>
              </a:rPr>
              <a:t>12-18</a:t>
            </a:r>
            <a:br>
              <a:rPr lang="en-US" b="1" dirty="0">
                <a:solidFill>
                  <a:srgbClr val="0000FF"/>
                </a:solidFill>
                <a:latin typeface="Arial MT Bd" charset="0"/>
                <a:cs typeface="+mn-cs"/>
              </a:rPr>
            </a:br>
            <a:r>
              <a:rPr lang="de-DE" b="1" dirty="0">
                <a:solidFill>
                  <a:srgbClr val="0000FF"/>
                </a:solidFill>
                <a:cs typeface="+mn-cs"/>
              </a:rPr>
              <a:t>15-42</a:t>
            </a:r>
            <a:br>
              <a:rPr lang="de-DE" b="1" dirty="0">
                <a:solidFill>
                  <a:srgbClr val="0000FF"/>
                </a:solidFill>
                <a:cs typeface="+mn-cs"/>
              </a:rPr>
            </a:br>
            <a:r>
              <a:rPr lang="en-US" b="1" dirty="0">
                <a:solidFill>
                  <a:srgbClr val="0000FF"/>
                </a:solidFill>
                <a:cs typeface="+mn-cs"/>
              </a:rPr>
              <a:t>14</a:t>
            </a:r>
            <a:br>
              <a:rPr lang="en-US" b="1" dirty="0">
                <a:solidFill>
                  <a:srgbClr val="0000FF"/>
                </a:solidFill>
                <a:cs typeface="+mn-cs"/>
              </a:rPr>
            </a:br>
            <a:r>
              <a:rPr lang="de-DE" b="1" dirty="0">
                <a:solidFill>
                  <a:srgbClr val="0000FF"/>
                </a:solidFill>
                <a:cs typeface="+mn-cs"/>
              </a:rPr>
              <a:t>53-60</a:t>
            </a:r>
          </a:p>
          <a:p>
            <a:pPr algn="ctr" eaLnBrk="0" hangingPunct="0">
              <a:lnSpc>
                <a:spcPct val="130000"/>
              </a:lnSpc>
              <a:defRPr/>
            </a:pPr>
            <a:r>
              <a:rPr lang="de-DE" b="1" dirty="0">
                <a:solidFill>
                  <a:srgbClr val="0000FF"/>
                </a:solidFill>
                <a:cs typeface="+mn-cs"/>
              </a:rPr>
              <a:t>4-7</a:t>
            </a:r>
            <a:endParaRPr lang="en-GB" b="1" baseline="30000" dirty="0">
              <a:solidFill>
                <a:srgbClr val="0000FF"/>
              </a:solidFill>
              <a:cs typeface="+mn-cs"/>
            </a:endParaRPr>
          </a:p>
          <a:p>
            <a:pPr algn="ctr" eaLnBrk="0" hangingPunct="0">
              <a:lnSpc>
                <a:spcPct val="130000"/>
              </a:lnSpc>
              <a:defRPr/>
            </a:pPr>
            <a:r>
              <a:rPr lang="en-US" b="1" dirty="0">
                <a:solidFill>
                  <a:srgbClr val="0000FF"/>
                </a:solidFill>
                <a:latin typeface="Arial MT Bd" charset="0"/>
                <a:cs typeface="+mn-cs"/>
              </a:rPr>
              <a:t>19</a:t>
            </a:r>
            <a:endParaRPr lang="en-US" b="1" dirty="0">
              <a:solidFill>
                <a:srgbClr val="0000FF"/>
              </a:solidFill>
              <a:cs typeface="+mn-cs"/>
            </a:endParaRPr>
          </a:p>
          <a:p>
            <a:pPr algn="ctr" eaLnBrk="0" hangingPunct="0">
              <a:lnSpc>
                <a:spcPct val="130000"/>
              </a:lnSpc>
              <a:defRPr/>
            </a:pPr>
            <a:r>
              <a:rPr lang="en-US" b="1" dirty="0">
                <a:solidFill>
                  <a:srgbClr val="0000FF"/>
                </a:solidFill>
                <a:cs typeface="+mn-cs"/>
              </a:rPr>
              <a:t>52</a:t>
            </a:r>
            <a:endParaRPr lang="en-GB" b="1" dirty="0">
              <a:solidFill>
                <a:srgbClr val="0000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6276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GB" sz="2400" b="1" i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POLVERE O SPRAY PER INALAZIONE ?</a:t>
            </a:r>
            <a:endParaRPr lang="en-US" sz="2400" b="1" i="1" cap="all" dirty="0" smtClean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12900" y="1825625"/>
            <a:ext cx="3429000" cy="1892300"/>
          </a:xfrm>
        </p:spPr>
        <p:txBody>
          <a:bodyPr>
            <a:normAutofit lnSpcReduction="10000"/>
          </a:bodyPr>
          <a:lstStyle/>
          <a:p>
            <a:r>
              <a:rPr lang="it-IT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Portabilità</a:t>
            </a:r>
          </a:p>
          <a:p>
            <a:r>
              <a:rPr lang="it-IT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Facilità d’uso (in pazienti propriamente istruiti o in grado di coordinarsi adeguatamente) </a:t>
            </a:r>
          </a:p>
          <a:p>
            <a:r>
              <a:rPr lang="it-IT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Performance indipendente da flusso inspiratorio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1854200"/>
            <a:ext cx="3689350" cy="1778000"/>
          </a:xfrm>
        </p:spPr>
        <p:txBody>
          <a:bodyPr>
            <a:normAutofit lnSpcReduction="10000"/>
          </a:bodyPr>
          <a:lstStyle/>
          <a:p>
            <a:r>
              <a:rPr lang="it-IT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Portabilità</a:t>
            </a:r>
          </a:p>
          <a:p>
            <a:r>
              <a:rPr lang="it-IT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Facilità d’uso (non necessaria la coordinazione mano/respiro)</a:t>
            </a:r>
          </a:p>
          <a:p>
            <a:r>
              <a:rPr lang="it-IT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Minor broncospasmo paradosso da freon</a:t>
            </a:r>
          </a:p>
          <a:p>
            <a:r>
              <a:rPr lang="it-IT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Maggior deposizione polmonare?</a:t>
            </a:r>
          </a:p>
          <a:p>
            <a:endParaRPr lang="en-US" sz="16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165100" y="2649538"/>
            <a:ext cx="12573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</a:pPr>
            <a:r>
              <a:rPr lang="de-DE" b="1">
                <a:solidFill>
                  <a:srgbClr val="00FF00"/>
                </a:solidFill>
              </a:rPr>
              <a:t>Vantaggi</a:t>
            </a:r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155575" y="5286375"/>
            <a:ext cx="172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</a:pPr>
            <a:r>
              <a:rPr lang="de-DE" b="1">
                <a:solidFill>
                  <a:srgbClr val="FF0000"/>
                </a:solidFill>
              </a:rPr>
              <a:t>Svantaggi</a:t>
            </a:r>
          </a:p>
        </p:txBody>
      </p:sp>
      <p:sp>
        <p:nvSpPr>
          <p:cNvPr id="146439" name="Rectangle 7"/>
          <p:cNvSpPr>
            <a:spLocks noChangeArrowheads="1"/>
          </p:cNvSpPr>
          <p:nvPr/>
        </p:nvSpPr>
        <p:spPr bwMode="auto">
          <a:xfrm>
            <a:off x="1689100" y="4584700"/>
            <a:ext cx="33401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lang="it-IT" sz="1600" b="1" dirty="0"/>
              <a:t>Deposizione orofaringea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lang="it-IT" sz="1600" b="1" dirty="0"/>
              <a:t>Performance dipendente da corretto impiego (es.: pazienti non in grado di coordinare efficacemente mano/respiro)</a:t>
            </a:r>
          </a:p>
        </p:txBody>
      </p:sp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5184775" y="4711700"/>
            <a:ext cx="35687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lang="it-IT" sz="1600" b="1" dirty="0"/>
              <a:t>Variabilità tra erogatori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lang="it-IT" sz="1600" b="1" dirty="0"/>
              <a:t>Performance dipendente da flusso inspiratorio</a:t>
            </a:r>
            <a:endParaRPr lang="en-US" sz="1600" b="1" dirty="0"/>
          </a:p>
        </p:txBody>
      </p:sp>
      <p:sp>
        <p:nvSpPr>
          <p:cNvPr id="146441" name="Rectangle 9"/>
          <p:cNvSpPr>
            <a:spLocks noChangeArrowheads="1"/>
          </p:cNvSpPr>
          <p:nvPr/>
        </p:nvSpPr>
        <p:spPr bwMode="auto">
          <a:xfrm>
            <a:off x="2339975" y="1349375"/>
            <a:ext cx="172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FFFF00"/>
              </a:buClr>
            </a:pPr>
            <a:r>
              <a:rPr lang="de-DE" b="1" dirty="0"/>
              <a:t>MDI</a:t>
            </a:r>
          </a:p>
        </p:txBody>
      </p:sp>
      <p:sp>
        <p:nvSpPr>
          <p:cNvPr id="146442" name="Rectangle 10"/>
          <p:cNvSpPr>
            <a:spLocks noChangeArrowheads="1"/>
          </p:cNvSpPr>
          <p:nvPr/>
        </p:nvSpPr>
        <p:spPr bwMode="auto">
          <a:xfrm>
            <a:off x="6302375" y="1349375"/>
            <a:ext cx="172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FFFF00"/>
              </a:buClr>
            </a:pPr>
            <a:r>
              <a:rPr lang="de-DE" b="1" dirty="0"/>
              <a:t>DPI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1511300" y="1790700"/>
            <a:ext cx="7416800" cy="4724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it-IT" sz="2400" baseline="-2500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1511300" y="4445000"/>
            <a:ext cx="7416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it-IT" sz="2400">
              <a:solidFill>
                <a:srgbClr val="000066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5181600" y="1790700"/>
            <a:ext cx="0" cy="47117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it-IT" sz="2400">
              <a:solidFill>
                <a:srgbClr val="000066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179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785" y="1121508"/>
            <a:ext cx="7765772" cy="57136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9" y="0"/>
            <a:ext cx="1278647" cy="14649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16632"/>
            <a:ext cx="3675236" cy="76170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 bwMode="auto">
          <a:xfrm>
            <a:off x="1403648" y="1988840"/>
            <a:ext cx="7560840" cy="914400"/>
          </a:xfrm>
          <a:prstGeom prst="rect">
            <a:avLst/>
          </a:prstGeom>
          <a:solidFill>
            <a:srgbClr val="FFFF00">
              <a:alpha val="47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7FD3B"/>
              </a:buClr>
              <a:buSzPct val="100000"/>
              <a:buFont typeface="Times New Roman" charset="0"/>
              <a:buNone/>
            </a:pPr>
            <a:endParaRPr lang="it-IT" sz="2400">
              <a:solidFill>
                <a:srgbClr val="000000"/>
              </a:solidFill>
            </a:endParaRPr>
          </a:p>
        </p:txBody>
      </p:sp>
      <p:cxnSp>
        <p:nvCxnSpPr>
          <p:cNvPr id="7" name="Connettore 1 6"/>
          <p:cNvCxnSpPr/>
          <p:nvPr/>
        </p:nvCxnSpPr>
        <p:spPr bwMode="auto">
          <a:xfrm>
            <a:off x="2483768" y="1628800"/>
            <a:ext cx="2016224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26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3" name="Object 4"/>
          <p:cNvGraphicFramePr>
            <a:graphicFrameLocks noChangeAspect="1"/>
          </p:cNvGraphicFramePr>
          <p:nvPr/>
        </p:nvGraphicFramePr>
        <p:xfrm>
          <a:off x="415925" y="1622425"/>
          <a:ext cx="8243888" cy="505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Foglio di lavoro" r:id="rId4" imgW="5829300" imgH="4000500" progId="Excel.Sheet.8">
                  <p:embed/>
                </p:oleObj>
              </mc:Choice>
              <mc:Fallback>
                <p:oleObj name="Foglio di lavoro" r:id="rId4" imgW="5829300" imgH="40005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" y="1622425"/>
                        <a:ext cx="8243888" cy="505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15925" y="4394200"/>
            <a:ext cx="8364538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18% TERAPIA SOSPESA SPONTANEAMENTE PERCHE</a:t>
            </a:r>
            <a:r>
              <a:rPr lang="ja-JP" altLang="it-IT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’</a:t>
            </a:r>
            <a:r>
              <a:rPr lang="it-IT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it-IT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RITENUTA COMPLESSA</a:t>
            </a:r>
            <a:r>
              <a:rPr lang="it-IT" smtClean="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5925" y="84138"/>
            <a:ext cx="8243888" cy="14620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81563" y="84138"/>
            <a:ext cx="3657600" cy="2190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09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408128" y="260725"/>
            <a:ext cx="8331325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defTabSz="76200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76200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76200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76200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76200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7620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7FD3B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7620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7FD3B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7620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7FD3B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7620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7FD3B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35000"/>
              </a:spcBef>
            </a:pPr>
            <a:r>
              <a:rPr lang="en-US" sz="4000" dirty="0">
                <a:solidFill>
                  <a:srgbClr val="0000FF"/>
                </a:solidFill>
                <a:latin typeface="Arial Black" panose="020B0A04020102020204" pitchFamily="34" charset="0"/>
                <a:ea typeface="Tahoma" pitchFamily="34" charset="0"/>
                <a:cs typeface="Tahoma" pitchFamily="34" charset="0"/>
              </a:rPr>
              <a:t>Why adherence matters</a:t>
            </a:r>
            <a:endParaRPr lang="it-IT" altLang="it-IT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312496" y="1656493"/>
            <a:ext cx="86074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sz="3200" i="1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“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Of all medication-related hospital admissions in the US, 33 to 69 % are </a:t>
            </a:r>
            <a:r>
              <a:rPr lang="en-US" sz="3200" i="1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due 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to poor medication adherence, with </a:t>
            </a:r>
            <a:r>
              <a:rPr lang="en-US" sz="3200" i="1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 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resultant cost ranging from $100  </a:t>
            </a:r>
            <a:r>
              <a:rPr lang="en-US" sz="3200" i="1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to 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$300 billion a year.”</a:t>
            </a:r>
          </a:p>
          <a:p>
            <a:pPr marL="514350" indent="-514350" algn="ctr" eaLnBrk="1" hangingPunct="1">
              <a:buClr>
                <a:srgbClr val="0DAEFF"/>
              </a:buClr>
              <a:buFont typeface="+mj-lt"/>
              <a:buAutoNum type="arabicPeriod"/>
            </a:pP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514350" indent="-514350" algn="ctr" eaLnBrk="1" hangingPunct="1">
              <a:buClr>
                <a:srgbClr val="0DAEFF"/>
              </a:buClr>
              <a:buFont typeface="+mj-lt"/>
              <a:buAutoNum type="arabicPeriod"/>
            </a:pPr>
            <a:endParaRPr lang="en-US" sz="4000" dirty="0" smtClean="0">
              <a:solidFill>
                <a:srgbClr val="FFFFFF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616209" y="5534495"/>
            <a:ext cx="38182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Tahoma" pitchFamily="34" charset="0"/>
                <a:cs typeface="Tahoma" pitchFamily="34" charset="0"/>
              </a:rPr>
              <a:t>Benner JS et al. </a:t>
            </a:r>
            <a:r>
              <a:rPr lang="en-US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Tahoma" pitchFamily="34" charset="0"/>
                <a:cs typeface="Tahoma" pitchFamily="34" charset="0"/>
              </a:rPr>
              <a:t>JAMA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Tahoma" pitchFamily="34" charset="0"/>
                <a:cs typeface="Tahoma" pitchFamily="34" charset="0"/>
              </a:rPr>
              <a:t> 2002.</a:t>
            </a:r>
          </a:p>
          <a:p>
            <a:pPr algn="r" eaLnBrk="1" hangingPunct="1"/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Tahoma" pitchFamily="34" charset="0"/>
                <a:cs typeface="Tahoma" pitchFamily="34" charset="0"/>
              </a:rPr>
              <a:t>DiMatteo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Tahoma" pitchFamily="34" charset="0"/>
                <a:cs typeface="Tahoma" pitchFamily="34" charset="0"/>
              </a:rPr>
              <a:t> MR </a:t>
            </a:r>
            <a:r>
              <a:rPr lang="en-US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Tahoma" pitchFamily="34" charset="0"/>
                <a:cs typeface="Tahoma" pitchFamily="34" charset="0"/>
              </a:rPr>
              <a:t>Med Care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Tahoma" pitchFamily="34" charset="0"/>
                <a:cs typeface="Tahoma" pitchFamily="34" charset="0"/>
              </a:rPr>
              <a:t> 2004 </a:t>
            </a:r>
          </a:p>
        </p:txBody>
      </p:sp>
    </p:spTree>
    <p:extLst>
      <p:ext uri="{BB962C8B-B14F-4D97-AF65-F5344CB8AC3E}">
        <p14:creationId xmlns:p14="http://schemas.microsoft.com/office/powerpoint/2010/main" val="96938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86680" y="260192"/>
            <a:ext cx="8577263" cy="107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334" tIns="42667" rIns="85334" bIns="42667">
            <a:spAutoFit/>
          </a:bodyPr>
          <a:lstStyle/>
          <a:p>
            <a:pPr algn="ctr" defTabSz="852488"/>
            <a:r>
              <a:rPr lang="en-US" sz="3200" b="1" dirty="0">
                <a:solidFill>
                  <a:srgbClr val="0000FF"/>
                </a:solidFill>
                <a:latin typeface="Arial Black" panose="020B0A04020102020204" pitchFamily="34" charset="0"/>
                <a:ea typeface="Tahoma" pitchFamily="34" charset="0"/>
                <a:cs typeface="Tahoma" pitchFamily="34" charset="0"/>
              </a:rPr>
              <a:t>Consequences </a:t>
            </a:r>
            <a:r>
              <a:rPr lang="en-US" sz="3200" b="1" dirty="0" smtClean="0">
                <a:solidFill>
                  <a:srgbClr val="0000FF"/>
                </a:solidFill>
                <a:latin typeface="Arial Black" panose="020B0A04020102020204" pitchFamily="34" charset="0"/>
                <a:ea typeface="Tahoma" pitchFamily="34" charset="0"/>
                <a:cs typeface="Tahoma" pitchFamily="34" charset="0"/>
              </a:rPr>
              <a:t>of non-adherence to treatment</a:t>
            </a:r>
            <a:endParaRPr lang="en-US" sz="3200" b="1" dirty="0">
              <a:solidFill>
                <a:srgbClr val="0000FF"/>
              </a:solidFill>
              <a:latin typeface="Arial Black" panose="020B0A040201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24810" y="5985000"/>
            <a:ext cx="4888498" cy="3631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5334" tIns="42667" rIns="85334" bIns="42667" anchor="b">
            <a:spAutoFit/>
          </a:bodyPr>
          <a:lstStyle/>
          <a:p>
            <a:pPr defTabSz="853046">
              <a:defRPr/>
            </a:pPr>
            <a:r>
              <a:rPr lang="it-IT" sz="1800" i="1" dirty="0">
                <a:solidFill>
                  <a:srgbClr val="0070C0"/>
                </a:solidFill>
                <a:latin typeface="Arial Black" panose="020B0A04020102020204" pitchFamily="34" charset="0"/>
              </a:rPr>
              <a:t>Canonica </a:t>
            </a:r>
            <a:r>
              <a:rPr lang="it-IT" sz="1800" i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et</a:t>
            </a:r>
            <a:r>
              <a:rPr lang="it-IT" sz="1800" i="1" dirty="0">
                <a:solidFill>
                  <a:srgbClr val="0070C0"/>
                </a:solidFill>
                <a:latin typeface="Arial Black" panose="020B0A04020102020204" pitchFamily="34" charset="0"/>
              </a:rPr>
              <a:t> al. </a:t>
            </a:r>
            <a:r>
              <a:rPr lang="it-IT" sz="1800" i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Allergy</a:t>
            </a:r>
            <a:r>
              <a:rPr lang="it-IT" sz="1800" i="1" dirty="0">
                <a:solidFill>
                  <a:srgbClr val="0070C0"/>
                </a:solidFill>
                <a:latin typeface="Arial Black" panose="020B0A04020102020204" pitchFamily="34" charset="0"/>
              </a:rPr>
              <a:t> 2007; 62 : 668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 l="2522" t="7520"/>
          <a:stretch>
            <a:fillRect/>
          </a:stretch>
        </p:blipFill>
        <p:spPr bwMode="auto">
          <a:xfrm>
            <a:off x="50815" y="1657017"/>
            <a:ext cx="8913128" cy="40513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39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ＭＳ Ｐゴシック"/>
        <a:cs typeface="Lucida Sans Unicode"/>
      </a:majorFont>
      <a:minorFont>
        <a:latin typeface="Times New Roman"/>
        <a:ea typeface="ＭＳ Ｐゴシック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>
            <a:srgbClr val="F7FD3B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>
            <a:srgbClr val="F7FD3B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Lucida Sans Unicode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1297</Words>
  <Application>Microsoft Office PowerPoint</Application>
  <PresentationFormat>Presentazione su schermo (4:3)</PresentationFormat>
  <Paragraphs>238</Paragraphs>
  <Slides>33</Slides>
  <Notes>6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5</vt:i4>
      </vt:variant>
      <vt:variant>
        <vt:lpstr>Titoli diapositive</vt:lpstr>
      </vt:variant>
      <vt:variant>
        <vt:i4>33</vt:i4>
      </vt:variant>
    </vt:vector>
  </HeadingPairs>
  <TitlesOfParts>
    <vt:vector size="53" baseType="lpstr">
      <vt:lpstr>MS PGothic</vt:lpstr>
      <vt:lpstr>MS PGothic</vt:lpstr>
      <vt:lpstr>SimSun</vt:lpstr>
      <vt:lpstr>Arial</vt:lpstr>
      <vt:lpstr>Arial Black</vt:lpstr>
      <vt:lpstr>Arial MT Bd</vt:lpstr>
      <vt:lpstr>Calibri</vt:lpstr>
      <vt:lpstr>Lucida Sans Unicode</vt:lpstr>
      <vt:lpstr>Symbol</vt:lpstr>
      <vt:lpstr>Tahoma</vt:lpstr>
      <vt:lpstr>Times New Roman</vt:lpstr>
      <vt:lpstr>Trebuchet MS</vt:lpstr>
      <vt:lpstr>ヒラギノ角ゴ Pro W3</vt:lpstr>
      <vt:lpstr>Tema di Office</vt:lpstr>
      <vt:lpstr>Blank Presentation</vt:lpstr>
      <vt:lpstr>Foglio di lavoro</vt:lpstr>
      <vt:lpstr>Photo Editor Photo</vt:lpstr>
      <vt:lpstr>SPW 4.0 Graph</vt:lpstr>
      <vt:lpstr>Photo House</vt:lpstr>
      <vt:lpstr>Worksheet</vt:lpstr>
      <vt:lpstr>Presentazione standard di PowerPoint</vt:lpstr>
      <vt:lpstr>Presentazione standard di PowerPoint</vt:lpstr>
      <vt:lpstr>Presentazione standard di PowerPoint</vt:lpstr>
      <vt:lpstr>Lung Deposition of Inhaled Corticosteroids</vt:lpstr>
      <vt:lpstr>POLVERE O SPRAY PER INALAZIONE 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Meccanismo di disaggregazione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world's largest Respimat nozzle       (Scale 300 000 : 1)</vt:lpstr>
      <vt:lpstr>Cloud duration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Azienda Ospedaliera San Paolo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Pierachille Santus</dc:creator>
  <cp:lastModifiedBy>MDB</cp:lastModifiedBy>
  <cp:revision>43</cp:revision>
  <dcterms:created xsi:type="dcterms:W3CDTF">2015-02-19T11:39:18Z</dcterms:created>
  <dcterms:modified xsi:type="dcterms:W3CDTF">2015-04-15T06:39:53Z</dcterms:modified>
</cp:coreProperties>
</file>