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70" r:id="rId4"/>
    <p:sldId id="305" r:id="rId5"/>
    <p:sldId id="278" r:id="rId6"/>
    <p:sldId id="280" r:id="rId7"/>
    <p:sldId id="282" r:id="rId8"/>
    <p:sldId id="271" r:id="rId9"/>
    <p:sldId id="261" r:id="rId10"/>
    <p:sldId id="262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8" r:id="rId19"/>
    <p:sldId id="272" r:id="rId20"/>
    <p:sldId id="266" r:id="rId21"/>
    <p:sldId id="267" r:id="rId22"/>
    <p:sldId id="268" r:id="rId23"/>
    <p:sldId id="269" r:id="rId24"/>
    <p:sldId id="273" r:id="rId25"/>
    <p:sldId id="289" r:id="rId26"/>
    <p:sldId id="290" r:id="rId27"/>
    <p:sldId id="295" r:id="rId28"/>
    <p:sldId id="297" r:id="rId29"/>
    <p:sldId id="274" r:id="rId30"/>
    <p:sldId id="298" r:id="rId31"/>
    <p:sldId id="300" r:id="rId32"/>
    <p:sldId id="302" r:id="rId33"/>
    <p:sldId id="304" r:id="rId34"/>
    <p:sldId id="299" r:id="rId35"/>
    <p:sldId id="30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4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1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1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3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9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3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1D7A2-4497-4B98-835F-8ECD3E6407BA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720DD-123A-4080-A109-629823C57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TV15-273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V. Colby MD</a:t>
            </a:r>
          </a:p>
          <a:p>
            <a:r>
              <a:rPr lang="en-US" dirty="0" smtClean="0"/>
              <a:t>Mayo Clinic in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3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6015335"/>
            <a:ext cx="7620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…and interstitial infiltrates of mononuclear cells</a:t>
            </a:r>
            <a:endParaRPr lang="en-US" sz="2800" b="1" dirty="0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4572000" y="4419600"/>
            <a:ext cx="1066800" cy="159573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152400"/>
            <a:ext cx="5638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…that are vaguely granulomatous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 rot="19217936">
            <a:off x="377461" y="1553418"/>
            <a:ext cx="4885155" cy="270286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4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88979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Another piece of </a:t>
            </a:r>
            <a:r>
              <a:rPr lang="en-US" sz="2800" b="1" dirty="0" err="1" smtClean="0"/>
              <a:t>nonfibrotic</a:t>
            </a:r>
            <a:r>
              <a:rPr lang="en-US" sz="2800" b="1" dirty="0" smtClean="0"/>
              <a:t> lung with cellular </a:t>
            </a:r>
            <a:r>
              <a:rPr lang="en-US" sz="2800" b="1" dirty="0" smtClean="0"/>
              <a:t>infiltrates…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24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5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2200" y="304800"/>
            <a:ext cx="44691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…a</a:t>
            </a:r>
            <a:r>
              <a:rPr lang="en-US" sz="2800" b="1" dirty="0" smtClean="0"/>
              <a:t>nd </a:t>
            </a:r>
            <a:r>
              <a:rPr lang="en-US" sz="2800" b="1" dirty="0" smtClean="0"/>
              <a:t>some airspace fibrin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1800" y="828020"/>
            <a:ext cx="1624982" cy="23723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2"/>
          </p:cNvCxnSpPr>
          <p:nvPr/>
        </p:nvCxnSpPr>
        <p:spPr>
          <a:xfrm flipH="1">
            <a:off x="4419600" y="828020"/>
            <a:ext cx="177183" cy="30581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001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…and perivascular </a:t>
            </a:r>
            <a:r>
              <a:rPr lang="en-US" sz="2800" b="1" dirty="0" smtClean="0"/>
              <a:t>infiltrates but not a true vasculitis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357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Based on these pathologic findings the </a:t>
            </a:r>
            <a:br>
              <a:rPr lang="en-US" dirty="0" smtClean="0"/>
            </a:br>
            <a:r>
              <a:rPr lang="en-US" dirty="0" smtClean="0"/>
              <a:t>differential is still: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Infection (including opportunistic)</a:t>
            </a:r>
          </a:p>
          <a:p>
            <a:pPr lvl="1"/>
            <a:r>
              <a:rPr lang="en-US" dirty="0" smtClean="0"/>
              <a:t>Drug reaction (Methotrexate in this case)</a:t>
            </a:r>
          </a:p>
          <a:p>
            <a:pPr lvl="1"/>
            <a:r>
              <a:rPr lang="en-US" dirty="0" smtClean="0"/>
              <a:t>RA-related ILD (acute, subacute, chronic)</a:t>
            </a:r>
          </a:p>
          <a:p>
            <a:pPr lvl="1"/>
            <a:r>
              <a:rPr lang="en-US" dirty="0" smtClean="0"/>
              <a:t>Other- now less likely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800600"/>
            <a:ext cx="7467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As shown in the following examples…..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749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u="sng" dirty="0" smtClean="0"/>
              <a:t>Pneumocystis</a:t>
            </a:r>
            <a:r>
              <a:rPr lang="en-US" dirty="0" smtClean="0"/>
              <a:t> </a:t>
            </a:r>
            <a:r>
              <a:rPr lang="en-US" dirty="0" smtClean="0"/>
              <a:t>pneumonia in a patient </a:t>
            </a:r>
            <a:r>
              <a:rPr lang="en-US" dirty="0" smtClean="0"/>
              <a:t>with RA on low dose Methotrexate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3616" y="1974374"/>
            <a:ext cx="5363765" cy="4267199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7" t="34502" r="26300" b="30422"/>
          <a:stretch/>
        </p:blipFill>
        <p:spPr>
          <a:xfrm>
            <a:off x="67731" y="5181600"/>
            <a:ext cx="1284666" cy="1634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/>
        </p:blipFill>
        <p:spPr>
          <a:xfrm rot="5400000">
            <a:off x="4239415" y="1941252"/>
            <a:ext cx="5271035" cy="4301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5" t="45640" r="32665" b="41491"/>
          <a:stretch/>
        </p:blipFill>
        <p:spPr>
          <a:xfrm rot="16200000">
            <a:off x="7540977" y="5257800"/>
            <a:ext cx="1840089" cy="1230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57400" y="5521579"/>
            <a:ext cx="50292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…And in such cases BAL may be negative for PCP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534180"/>
            <a:ext cx="73180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Airspace fibrin and interstitial inflammation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53200" y="3352800"/>
            <a:ext cx="533400" cy="56856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5800" y="2971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53000" y="3733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791200" y="3300046"/>
            <a:ext cx="533400" cy="62132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Methotrexate reactions in 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3110" y="1670832"/>
            <a:ext cx="5869781" cy="4419600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7772" y="1715860"/>
            <a:ext cx="5779779" cy="4351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38200" y="5675293"/>
            <a:ext cx="74676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Airspace fibrin and macrophages and perivascular </a:t>
            </a:r>
            <a:r>
              <a:rPr lang="en-US" sz="3200" b="1" dirty="0" smtClean="0"/>
              <a:t>infiltrates</a:t>
            </a:r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0" y="1828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86400" y="20574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RA-related ILD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3130" y="1699702"/>
            <a:ext cx="5711428" cy="4300369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664" y="1706908"/>
            <a:ext cx="5769768" cy="434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66800" y="5943600"/>
            <a:ext cx="7010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Perivascular infiltrates and airspace fibrin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3400" y="19812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467600" y="1828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3352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57400" y="34290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1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Cultures and stains </a:t>
            </a:r>
            <a:r>
              <a:rPr lang="en-US" dirty="0" smtClean="0"/>
              <a:t>for micro-organisms</a:t>
            </a:r>
          </a:p>
          <a:p>
            <a:pPr lvl="1"/>
            <a:r>
              <a:rPr lang="en-US" dirty="0" smtClean="0"/>
              <a:t>Stains for AFB and fungi are negative</a:t>
            </a:r>
          </a:p>
          <a:p>
            <a:pPr lvl="1"/>
            <a:r>
              <a:rPr lang="en-US" dirty="0" smtClean="0"/>
              <a:t>Cultures were also negative</a:t>
            </a:r>
          </a:p>
          <a:p>
            <a:pPr lvl="1"/>
            <a:r>
              <a:rPr lang="en-US" dirty="0" smtClean="0"/>
              <a:t>Infection becomes very unlikely</a:t>
            </a:r>
          </a:p>
          <a:p>
            <a:r>
              <a:rPr lang="en-US" u="sng" dirty="0" smtClean="0"/>
              <a:t>Drug/MTX reaction and RA-ILD </a:t>
            </a:r>
            <a:r>
              <a:rPr lang="en-US" dirty="0" smtClean="0"/>
              <a:t>remain in the differential </a:t>
            </a:r>
            <a:endParaRPr lang="en-US" dirty="0" smtClean="0"/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…</a:t>
            </a:r>
            <a:r>
              <a:rPr lang="en-US" b="1" i="1" dirty="0" smtClean="0">
                <a:solidFill>
                  <a:srgbClr val="FF0000"/>
                </a:solidFill>
              </a:rPr>
              <a:t>and these are rarely separable based solely on the </a:t>
            </a:r>
            <a:r>
              <a:rPr lang="en-US" b="1" i="1" dirty="0" smtClean="0">
                <a:solidFill>
                  <a:srgbClr val="FF0000"/>
                </a:solidFill>
              </a:rPr>
              <a:t>histology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Old adage in pathology: Look at </a:t>
            </a:r>
            <a:r>
              <a:rPr lang="en-US" u="sng" dirty="0" smtClean="0"/>
              <a:t>ALL</a:t>
            </a:r>
            <a:r>
              <a:rPr lang="en-US" dirty="0" smtClean="0"/>
              <a:t> the tissue!</a:t>
            </a:r>
          </a:p>
          <a:p>
            <a:pPr lvl="1"/>
            <a:r>
              <a:rPr lang="en-US" dirty="0" smtClean="0"/>
              <a:t>There’s one more piece (It was a </a:t>
            </a:r>
            <a:r>
              <a:rPr lang="en-US" u="sng" dirty="0" smtClean="0"/>
              <a:t>superb </a:t>
            </a:r>
            <a:r>
              <a:rPr lang="en-US" dirty="0" err="1" smtClean="0"/>
              <a:t>TBBx</a:t>
            </a:r>
            <a:r>
              <a:rPr lang="en-US" dirty="0" smtClean="0"/>
              <a:t>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Conflicts of Interest (</a:t>
            </a:r>
            <a:r>
              <a:rPr lang="en-US" smtClean="0"/>
              <a:t>TV Colby MD)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>
              <a:solidFill>
                <a:srgbClr val="FF0000"/>
              </a:solidFill>
            </a:endParaRPr>
          </a:p>
          <a:p>
            <a:pPr marL="2743200" lvl="6" indent="0">
              <a:buNone/>
            </a:pPr>
            <a:r>
              <a:rPr lang="en-US" sz="6600" b="1" dirty="0">
                <a:solidFill>
                  <a:srgbClr val="FF0000"/>
                </a:solidFill>
              </a:rPr>
              <a:t>N</a:t>
            </a:r>
            <a:r>
              <a:rPr lang="en-US" sz="6600" b="1" dirty="0" smtClean="0">
                <a:solidFill>
                  <a:srgbClr val="FF0000"/>
                </a:solidFill>
              </a:rPr>
              <a:t>ONE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7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0" y="152400"/>
            <a:ext cx="41323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…and here it is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19800"/>
            <a:ext cx="82222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Again…airspace fibrin and interstitial inflammation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86400" y="32766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057400" y="18288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0" y="5715000"/>
            <a:ext cx="70104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..</a:t>
            </a:r>
            <a:r>
              <a:rPr lang="en-US" sz="2800" b="1" u="sng" dirty="0" smtClean="0"/>
              <a:t>AND</a:t>
            </a:r>
            <a:r>
              <a:rPr lang="en-US" sz="2800" b="1" dirty="0" smtClean="0"/>
              <a:t> some </a:t>
            </a:r>
            <a:r>
              <a:rPr lang="en-US" sz="2800" b="1" dirty="0" smtClean="0"/>
              <a:t>large lymphoid cells NOT typical of either RA-ILD or MTX reaction !!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1219200" y="990600"/>
            <a:ext cx="6400800" cy="457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0" y="5827693"/>
            <a:ext cx="70104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 large lymphoid cells NOT typical of either RA-ILD or MTX reaction !!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533400" y="990600"/>
            <a:ext cx="7543800" cy="4724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0" y="5715000"/>
            <a:ext cx="70104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 large lymphoid cells NOT typical of either RA-ILD or MTX reaction !!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57800" y="4572000"/>
            <a:ext cx="22098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9933" y="4159956"/>
            <a:ext cx="1143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Mitotic figure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85144" y="381000"/>
            <a:ext cx="70104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These cells are </a:t>
            </a:r>
            <a:r>
              <a:rPr lang="en-US" sz="2800" b="1" u="sng" dirty="0" smtClean="0"/>
              <a:t>ABNORMAL</a:t>
            </a:r>
            <a:r>
              <a:rPr lang="en-US" sz="2800" b="1" dirty="0" smtClean="0"/>
              <a:t> and suggest lymphoproliferative disease (incl. Lymphoma)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98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Differential Expands 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explain the abnormal lymphoid cells?</a:t>
            </a:r>
          </a:p>
          <a:p>
            <a:pPr lvl="1"/>
            <a:r>
              <a:rPr lang="en-US" dirty="0" smtClean="0"/>
              <a:t>Atypical </a:t>
            </a:r>
            <a:r>
              <a:rPr lang="en-US" dirty="0" smtClean="0"/>
              <a:t>reactive proliferation</a:t>
            </a:r>
            <a:endParaRPr lang="en-US" dirty="0" smtClean="0"/>
          </a:p>
          <a:p>
            <a:pPr lvl="1"/>
            <a:r>
              <a:rPr lang="en-US" dirty="0" smtClean="0"/>
              <a:t>Lymphoma</a:t>
            </a:r>
          </a:p>
          <a:p>
            <a:pPr lvl="1"/>
            <a:r>
              <a:rPr lang="en-US" dirty="0" smtClean="0"/>
              <a:t>Iatrogenic immunodeficiency-associated lympho- proliferative </a:t>
            </a:r>
            <a:r>
              <a:rPr lang="en-US" dirty="0" smtClean="0"/>
              <a:t>disorder as described with….</a:t>
            </a:r>
            <a:endParaRPr lang="en-US" dirty="0" smtClean="0"/>
          </a:p>
          <a:p>
            <a:pPr lvl="2"/>
            <a:r>
              <a:rPr lang="en-US" dirty="0" smtClean="0"/>
              <a:t>Methotrexate</a:t>
            </a:r>
          </a:p>
          <a:p>
            <a:pPr lvl="2"/>
            <a:r>
              <a:rPr lang="en-US" dirty="0" smtClean="0"/>
              <a:t>Antagonists of TNF</a:t>
            </a:r>
            <a:r>
              <a:rPr lang="el-GR" dirty="0" smtClean="0"/>
              <a:t>α</a:t>
            </a:r>
            <a:endParaRPr lang="en-US" dirty="0" smtClean="0"/>
          </a:p>
          <a:p>
            <a:pPr lvl="2"/>
            <a:r>
              <a:rPr lang="en-US" dirty="0" smtClean="0"/>
              <a:t>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Iatrogenic immunodeficiency-associated lymphoproliferative disorders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First reported in RA patients treated with methotrexate</a:t>
            </a:r>
          </a:p>
          <a:p>
            <a:r>
              <a:rPr lang="en-US" sz="2800" dirty="0" smtClean="0"/>
              <a:t>Spectrum of lymphoid proliferations (B &gt; T cell &gt;HL)</a:t>
            </a:r>
          </a:p>
          <a:p>
            <a:pPr lvl="1"/>
            <a:r>
              <a:rPr lang="en-US" sz="2400" dirty="0" smtClean="0"/>
              <a:t>Polymorphous, </a:t>
            </a:r>
            <a:r>
              <a:rPr lang="en-US" sz="2400" dirty="0" err="1" smtClean="0"/>
              <a:t>monomorphous</a:t>
            </a:r>
            <a:r>
              <a:rPr lang="en-US" sz="2400" dirty="0" smtClean="0"/>
              <a:t>, Hodgkin-like</a:t>
            </a:r>
          </a:p>
          <a:p>
            <a:pPr lvl="1"/>
            <a:r>
              <a:rPr lang="en-US" sz="2400" dirty="0" smtClean="0"/>
              <a:t>~50% EBV driven</a:t>
            </a:r>
          </a:p>
          <a:p>
            <a:pPr lvl="1"/>
            <a:r>
              <a:rPr lang="en-US" sz="2400" dirty="0" smtClean="0"/>
              <a:t>Frequently </a:t>
            </a:r>
            <a:r>
              <a:rPr lang="en-US" sz="2400" dirty="0" err="1" smtClean="0"/>
              <a:t>extranodal</a:t>
            </a:r>
            <a:r>
              <a:rPr lang="en-US" sz="2400" dirty="0" smtClean="0"/>
              <a:t> (including lung)</a:t>
            </a:r>
          </a:p>
          <a:p>
            <a:pPr lvl="1"/>
            <a:r>
              <a:rPr lang="en-US" sz="2400" dirty="0" smtClean="0"/>
              <a:t>Many regress when drug withdrawn</a:t>
            </a:r>
          </a:p>
          <a:p>
            <a:pPr lvl="1"/>
            <a:r>
              <a:rPr lang="en-US" sz="2400" dirty="0" smtClean="0"/>
              <a:t>Some behave aggressively</a:t>
            </a:r>
          </a:p>
          <a:p>
            <a:pPr lvl="1"/>
            <a:r>
              <a:rPr lang="en-US" sz="2400" dirty="0" smtClean="0"/>
              <a:t>May respond to lymphoma therapy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91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MTX-Associated LPD</a:t>
            </a:r>
            <a:endParaRPr lang="en-US" alt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124200"/>
          </a:xfrm>
        </p:spPr>
        <p:txBody>
          <a:bodyPr/>
          <a:lstStyle/>
          <a:p>
            <a:r>
              <a:rPr lang="en-US" altLang="en-US" dirty="0"/>
              <a:t>63F with RA</a:t>
            </a:r>
          </a:p>
          <a:p>
            <a:r>
              <a:rPr lang="en-US" altLang="en-US" dirty="0"/>
              <a:t>Treated with methotrexate and steroids</a:t>
            </a:r>
          </a:p>
          <a:p>
            <a:r>
              <a:rPr lang="en-US" altLang="en-US" dirty="0"/>
              <a:t>Found to have multiple pulmonary nodules</a:t>
            </a:r>
          </a:p>
          <a:p>
            <a:r>
              <a:rPr lang="en-US" altLang="en-US" dirty="0"/>
              <a:t>CT </a:t>
            </a:r>
            <a:r>
              <a:rPr lang="en-US" altLang="en-US" dirty="0" smtClean="0"/>
              <a:t>scans:</a:t>
            </a:r>
            <a:endParaRPr lang="en-US" altLang="en-US" dirty="0"/>
          </a:p>
        </p:txBody>
      </p:sp>
      <p:pic>
        <p:nvPicPr>
          <p:cNvPr id="4" name="Picture 3" descr="ct120006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4692" r="15723" b="20057"/>
          <a:stretch/>
        </p:blipFill>
        <p:spPr bwMode="auto">
          <a:xfrm>
            <a:off x="228600" y="3349682"/>
            <a:ext cx="4114800" cy="3302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t120008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22107" r="15229" b="21573"/>
          <a:stretch/>
        </p:blipFill>
        <p:spPr bwMode="auto">
          <a:xfrm>
            <a:off x="4724400" y="3349682"/>
            <a:ext cx="4258562" cy="3293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2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tx l-prolif tv06-369-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725"/>
            <a:ext cx="8153400" cy="613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 dirty="0">
                <a:solidFill>
                  <a:srgbClr val="000000"/>
                </a:solidFill>
              </a:rPr>
              <a:t>Methotrexate-Associated  </a:t>
            </a:r>
            <a:r>
              <a:rPr lang="en-US" altLang="en-US" sz="3200" b="1" dirty="0" err="1">
                <a:solidFill>
                  <a:srgbClr val="000000"/>
                </a:solidFill>
              </a:rPr>
              <a:t>Lymphoproliferation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33796" name="Picture 4" descr="mtx l-prolif tv06-369-5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/>
          <a:stretch>
            <a:fillRect/>
          </a:stretch>
        </p:blipFill>
        <p:spPr bwMode="auto">
          <a:xfrm>
            <a:off x="5502275" y="838200"/>
            <a:ext cx="3641725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7086600" y="838200"/>
            <a:ext cx="2057400" cy="6032500"/>
            <a:chOff x="4464" y="528"/>
            <a:chExt cx="1296" cy="3800"/>
          </a:xfrm>
        </p:grpSpPr>
        <p:pic>
          <p:nvPicPr>
            <p:cNvPr id="33798" name="Picture 6" descr="mtx l-prolif tv06-369-7"/>
            <p:cNvPicPr>
              <a:picLocks noChangeAspect="1" noChangeArrowheads="1"/>
            </p:cNvPicPr>
            <p:nvPr/>
          </p:nvPicPr>
          <p:blipFill>
            <a:blip r:embed="rId5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9" t="19661" r="23656" b="48465"/>
            <a:stretch>
              <a:fillRect/>
            </a:stretch>
          </p:blipFill>
          <p:spPr bwMode="auto">
            <a:xfrm>
              <a:off x="4500" y="2976"/>
              <a:ext cx="1260" cy="13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9" name="Picture 7" descr="mtx l-prolif tv06-369-11"/>
            <p:cNvPicPr>
              <a:picLocks noChangeAspect="1" noChangeArrowheads="1"/>
            </p:cNvPicPr>
            <p:nvPr/>
          </p:nvPicPr>
          <p:blipFill>
            <a:blip r:embed="rId6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26" t="39726" r="29213" b="25955"/>
            <a:stretch>
              <a:fillRect/>
            </a:stretch>
          </p:blipFill>
          <p:spPr bwMode="auto">
            <a:xfrm rot="16200000">
              <a:off x="4440" y="552"/>
              <a:ext cx="1344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4870" y="1622"/>
              <a:ext cx="890" cy="2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EBV ISH</a:t>
              </a:r>
            </a:p>
          </p:txBody>
        </p:sp>
        <p:sp>
          <p:nvSpPr>
            <p:cNvPr id="33801" name="Text Box 9"/>
            <p:cNvSpPr txBox="1">
              <a:spLocks noChangeArrowheads="1"/>
            </p:cNvSpPr>
            <p:nvPr/>
          </p:nvSpPr>
          <p:spPr bwMode="auto">
            <a:xfrm>
              <a:off x="5184" y="4070"/>
              <a:ext cx="576" cy="2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00"/>
                  </a:solidFill>
                </a:rPr>
                <a:t>CD20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1909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Back to our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1295400"/>
          </a:xfrm>
        </p:spPr>
        <p:txBody>
          <a:bodyPr/>
          <a:lstStyle/>
          <a:p>
            <a:r>
              <a:rPr lang="en-US" dirty="0" smtClean="0"/>
              <a:t>What are the abnormal lymphoid cells ?</a:t>
            </a:r>
          </a:p>
          <a:p>
            <a:r>
              <a:rPr lang="en-US" dirty="0" smtClean="0"/>
              <a:t>Is there evidence of EBV 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62350"/>
            <a:ext cx="419100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2350"/>
            <a:ext cx="419100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362450"/>
            <a:ext cx="3124200" cy="234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40757"/>
            <a:ext cx="6248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large cells are, as expected, B-cells.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87958" y="2902940"/>
            <a:ext cx="4343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EBV studies are negative.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862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TV15-273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DIAGNOSIS</a:t>
            </a:r>
          </a:p>
          <a:p>
            <a:pPr lvl="1"/>
            <a:r>
              <a:rPr lang="en-US" u="sng" dirty="0" smtClean="0"/>
              <a:t>Descriptive</a:t>
            </a:r>
            <a:r>
              <a:rPr lang="en-US" dirty="0" smtClean="0"/>
              <a:t>: Lymphoid infiltrate and acute lung injury, MTX reaction vs. MTX associated </a:t>
            </a:r>
            <a:r>
              <a:rPr lang="en-US" dirty="0" err="1" smtClean="0"/>
              <a:t>lymphoproliferation</a:t>
            </a:r>
            <a:endParaRPr lang="en-US" dirty="0" smtClean="0"/>
          </a:p>
          <a:p>
            <a:pPr lvl="1"/>
            <a:r>
              <a:rPr lang="en-US" dirty="0" smtClean="0"/>
              <a:t>Infection remains in the d/d</a:t>
            </a:r>
          </a:p>
          <a:p>
            <a:pPr lvl="1"/>
            <a:r>
              <a:rPr lang="en-US" dirty="0" smtClean="0"/>
              <a:t>RA-related disease remains in the d/d</a:t>
            </a:r>
          </a:p>
          <a:p>
            <a:r>
              <a:rPr lang="en-US" dirty="0" smtClean="0"/>
              <a:t>Does this diagnosis explain the CT findings ??</a:t>
            </a:r>
          </a:p>
          <a:p>
            <a:pPr lvl="1"/>
            <a:r>
              <a:rPr lang="en-US" dirty="0" smtClean="0"/>
              <a:t>No !!</a:t>
            </a:r>
          </a:p>
          <a:p>
            <a:pPr lvl="1"/>
            <a:r>
              <a:rPr lang="en-US" dirty="0" smtClean="0"/>
              <a:t>Why ??</a:t>
            </a:r>
          </a:p>
          <a:p>
            <a:pPr lvl="1"/>
            <a:r>
              <a:rPr lang="en-US" dirty="0" smtClean="0"/>
              <a:t>We don’t see the chronic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TV15-273 (Pathologist’s History)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62F with acute respiratory failure</a:t>
            </a:r>
          </a:p>
          <a:p>
            <a:pPr lvl="1"/>
            <a:r>
              <a:rPr lang="en-US" dirty="0" smtClean="0"/>
              <a:t>Increased dyspnea, hypoxia</a:t>
            </a:r>
          </a:p>
          <a:p>
            <a:r>
              <a:rPr lang="en-US" dirty="0" smtClean="0"/>
              <a:t>CT peripheral upper lobe and lower lobe honeycombing and ground glass opacities in the mid lung zones</a:t>
            </a:r>
          </a:p>
          <a:p>
            <a:r>
              <a:rPr lang="en-US" dirty="0" smtClean="0"/>
              <a:t>Mediastinal adenopathy</a:t>
            </a:r>
          </a:p>
          <a:p>
            <a:r>
              <a:rPr lang="en-US" dirty="0" smtClean="0"/>
              <a:t>RA diagnosed 1 year ago; started on Methotrexate 8 months ago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TV15-273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Clinically MTX toxicity was favored</a:t>
            </a:r>
          </a:p>
          <a:p>
            <a:r>
              <a:rPr lang="en-US" dirty="0" smtClean="0"/>
              <a:t>MTX stopped and steroids given</a:t>
            </a:r>
          </a:p>
          <a:p>
            <a:r>
              <a:rPr lang="en-US" dirty="0" smtClean="0"/>
              <a:t>Hypoxia improved and patient off oxygen</a:t>
            </a:r>
          </a:p>
          <a:p>
            <a:r>
              <a:rPr lang="en-US" dirty="0" smtClean="0"/>
              <a:t>Clearing of the ground glass changes on CT</a:t>
            </a:r>
          </a:p>
          <a:p>
            <a:r>
              <a:rPr lang="en-US" dirty="0" smtClean="0"/>
              <a:t>Persistence of the chronic changes on CT</a:t>
            </a:r>
          </a:p>
          <a:p>
            <a:pPr lvl="1"/>
            <a:r>
              <a:rPr lang="en-US" dirty="0" smtClean="0"/>
              <a:t>c/w both a drug reaction and RA-ILD</a:t>
            </a:r>
          </a:p>
          <a:p>
            <a:endParaRPr lang="en-US" dirty="0"/>
          </a:p>
          <a:p>
            <a:r>
              <a:rPr lang="en-US" dirty="0" smtClean="0"/>
              <a:t>Don’t know what she really </a:t>
            </a:r>
            <a:r>
              <a:rPr lang="en-US" dirty="0" smtClean="0"/>
              <a:t>had…perhaps an early MTX-associated </a:t>
            </a:r>
            <a:r>
              <a:rPr lang="en-US" dirty="0" err="1" smtClean="0"/>
              <a:t>lymphoproliferation</a:t>
            </a:r>
            <a:r>
              <a:rPr lang="en-US" dirty="0" smtClean="0"/>
              <a:t> that was reversible…</a:t>
            </a:r>
          </a:p>
          <a:p>
            <a:r>
              <a:rPr lang="en-US" dirty="0" smtClean="0"/>
              <a:t>..But </a:t>
            </a:r>
            <a:r>
              <a:rPr lang="en-US" dirty="0" smtClean="0"/>
              <a:t>you cannot argue with </a:t>
            </a:r>
            <a:r>
              <a:rPr lang="en-US" dirty="0" smtClean="0"/>
              <a:t>the outcome </a:t>
            </a:r>
            <a:r>
              <a:rPr lang="en-US" dirty="0" smtClean="0"/>
              <a:t>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19877" r="8197" b="14981"/>
          <a:stretch/>
        </p:blipFill>
        <p:spPr bwMode="auto">
          <a:xfrm>
            <a:off x="0" y="9524"/>
            <a:ext cx="4572000" cy="343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1878" r="666" b="15844"/>
          <a:stretch/>
        </p:blipFill>
        <p:spPr bwMode="auto">
          <a:xfrm>
            <a:off x="4572000" y="0"/>
            <a:ext cx="4572000" cy="339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13281"/>
          <a:stretch/>
        </p:blipFill>
        <p:spPr bwMode="auto">
          <a:xfrm>
            <a:off x="4572000" y="3352799"/>
            <a:ext cx="4632994" cy="349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12/15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1/16</a:t>
            </a:r>
            <a:endParaRPr lang="en-US" sz="24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2851" r="11399" b="15820"/>
          <a:stretch/>
        </p:blipFill>
        <p:spPr bwMode="auto">
          <a:xfrm>
            <a:off x="0" y="3445459"/>
            <a:ext cx="46044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2" r="5859" b="11718"/>
          <a:stretch/>
        </p:blipFill>
        <p:spPr bwMode="auto">
          <a:xfrm>
            <a:off x="-1" y="0"/>
            <a:ext cx="4571999" cy="341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3086"/>
          <a:stretch/>
        </p:blipFill>
        <p:spPr bwMode="auto">
          <a:xfrm>
            <a:off x="4572000" y="9525"/>
            <a:ext cx="4572000" cy="34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9765"/>
          <a:stretch/>
        </p:blipFill>
        <p:spPr bwMode="auto">
          <a:xfrm>
            <a:off x="4572000" y="3445221"/>
            <a:ext cx="4572000" cy="338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12/15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1/16</a:t>
            </a:r>
            <a:endParaRPr lang="en-US" sz="2400" b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20899" r="8791" b="12891"/>
          <a:stretch/>
        </p:blipFill>
        <p:spPr bwMode="auto">
          <a:xfrm>
            <a:off x="19050" y="3404758"/>
            <a:ext cx="4572001" cy="34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5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21476" r="24897" b="14130"/>
          <a:stretch/>
        </p:blipFill>
        <p:spPr bwMode="auto">
          <a:xfrm>
            <a:off x="9524" y="22947"/>
            <a:ext cx="4562476" cy="34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 b="13671"/>
          <a:stretch/>
        </p:blipFill>
        <p:spPr bwMode="auto">
          <a:xfrm>
            <a:off x="4572000" y="0"/>
            <a:ext cx="4572000" cy="343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3" b="8594"/>
          <a:stretch/>
        </p:blipFill>
        <p:spPr bwMode="auto">
          <a:xfrm>
            <a:off x="4594580" y="3407358"/>
            <a:ext cx="4549420" cy="345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12/15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152400"/>
            <a:ext cx="106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1/16</a:t>
            </a:r>
            <a:endParaRPr lang="en-US" sz="24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23047" r="8398" b="13476"/>
          <a:stretch/>
        </p:blipFill>
        <p:spPr bwMode="auto">
          <a:xfrm>
            <a:off x="9524" y="3383979"/>
            <a:ext cx="4562475" cy="3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3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this case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Transbronchial</a:t>
            </a:r>
            <a:r>
              <a:rPr lang="en-US" dirty="0" smtClean="0"/>
              <a:t> forceps biopsies can still be useful</a:t>
            </a:r>
          </a:p>
          <a:p>
            <a:r>
              <a:rPr lang="en-US" dirty="0" smtClean="0"/>
              <a:t>Histology </a:t>
            </a:r>
            <a:r>
              <a:rPr lang="en-US" dirty="0" smtClean="0"/>
              <a:t>does not reliably distinguish a drug </a:t>
            </a:r>
            <a:r>
              <a:rPr lang="en-US" dirty="0" smtClean="0"/>
              <a:t>reaction </a:t>
            </a:r>
            <a:r>
              <a:rPr lang="en-US" dirty="0" smtClean="0"/>
              <a:t>from </a:t>
            </a:r>
            <a:r>
              <a:rPr lang="en-US" dirty="0" smtClean="0"/>
              <a:t>RA-related changes</a:t>
            </a:r>
          </a:p>
          <a:p>
            <a:r>
              <a:rPr lang="en-US" dirty="0"/>
              <a:t>Usefulness of radiologic findings prior to the drug therapy</a:t>
            </a:r>
          </a:p>
          <a:p>
            <a:r>
              <a:rPr lang="en-US" dirty="0" smtClean="0"/>
              <a:t>Usefulness </a:t>
            </a:r>
            <a:r>
              <a:rPr lang="en-US" dirty="0" smtClean="0"/>
              <a:t>of CT in putting histology in perspective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e</a:t>
            </a:r>
            <a:r>
              <a:rPr lang="en-US" dirty="0" smtClean="0"/>
              <a:t>. We </a:t>
            </a:r>
            <a:r>
              <a:rPr lang="en-US" dirty="0" smtClean="0"/>
              <a:t>did </a:t>
            </a:r>
            <a:r>
              <a:rPr lang="en-US" u="sng" dirty="0" smtClean="0"/>
              <a:t>not</a:t>
            </a:r>
            <a:r>
              <a:rPr lang="en-US" dirty="0" smtClean="0"/>
              <a:t> </a:t>
            </a:r>
            <a:r>
              <a:rPr lang="en-US" dirty="0" smtClean="0"/>
              <a:t>get a sample of the chronic </a:t>
            </a:r>
            <a:r>
              <a:rPr lang="en-US" dirty="0" smtClean="0"/>
              <a:t>changes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this case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 on MTX can lead to a broad D/D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MTX-associated </a:t>
            </a:r>
            <a:r>
              <a:rPr lang="en-US" dirty="0" err="1" smtClean="0"/>
              <a:t>lymphoproliferations</a:t>
            </a:r>
            <a:r>
              <a:rPr lang="en-US" dirty="0" smtClean="0"/>
              <a:t> are not that uncommon.</a:t>
            </a:r>
          </a:p>
          <a:p>
            <a:r>
              <a:rPr lang="en-US" dirty="0" smtClean="0"/>
              <a:t>As clinicians know well definitive diagnoses may be elusive and this case is illustrative of that.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THANK YOU FOR YOUR ATTENTION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19877" r="8197" b="14981"/>
          <a:stretch/>
        </p:blipFill>
        <p:spPr bwMode="auto">
          <a:xfrm>
            <a:off x="0" y="9524"/>
            <a:ext cx="4572000" cy="343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2851" r="11399" b="15820"/>
          <a:stretch/>
        </p:blipFill>
        <p:spPr bwMode="auto">
          <a:xfrm>
            <a:off x="4571999" y="0"/>
            <a:ext cx="46044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2" r="5859" b="11718"/>
          <a:stretch/>
        </p:blipFill>
        <p:spPr bwMode="auto">
          <a:xfrm>
            <a:off x="-1" y="3424667"/>
            <a:ext cx="4571999" cy="341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20899" r="8791" b="12891"/>
          <a:stretch/>
        </p:blipFill>
        <p:spPr bwMode="auto">
          <a:xfrm>
            <a:off x="4572000" y="3424667"/>
            <a:ext cx="4572001" cy="34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4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8084" r="24897" b="11618"/>
          <a:stretch/>
        </p:blipFill>
        <p:spPr bwMode="auto">
          <a:xfrm>
            <a:off x="228600" y="152399"/>
            <a:ext cx="3810000" cy="315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23242" r="10157" b="10351"/>
          <a:stretch/>
        </p:blipFill>
        <p:spPr bwMode="auto">
          <a:xfrm>
            <a:off x="5105400" y="112067"/>
            <a:ext cx="3905250" cy="32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23047" r="8398" b="13476"/>
          <a:stretch/>
        </p:blipFill>
        <p:spPr bwMode="auto">
          <a:xfrm>
            <a:off x="2533650" y="2895600"/>
            <a:ext cx="40767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20277"/>
            <a:ext cx="8382000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RADIOLOGIC INTERPRETATION (KC)</a:t>
            </a:r>
          </a:p>
          <a:p>
            <a:r>
              <a:rPr lang="en-US" dirty="0" smtClean="0"/>
              <a:t>Looks </a:t>
            </a:r>
            <a:r>
              <a:rPr lang="en-US" dirty="0"/>
              <a:t>like patient has emphysema in the upper lobes and has a lot of peripheral ground glass in addition to a component of mild interlobular septal thickening more in the lower lobes. I wonder if this could have represented diffuse alveolar damage.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 the posterior lower lobes extensive cystic change is </a:t>
            </a:r>
            <a:r>
              <a:rPr lang="en-US" dirty="0" smtClean="0"/>
              <a:t>noted, </a:t>
            </a:r>
            <a:r>
              <a:rPr lang="en-US" dirty="0"/>
              <a:t>likely areas of advanced honey combing. 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Favor both </a:t>
            </a:r>
            <a:r>
              <a:rPr lang="en-US" dirty="0"/>
              <a:t>acute inflammation and combined pulmonary fibrosis and emphysema.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5410200"/>
            <a:ext cx="5334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Thus: Acute </a:t>
            </a:r>
            <a:r>
              <a:rPr lang="en-US" sz="2800" b="1" u="sng" dirty="0" smtClean="0">
                <a:solidFill>
                  <a:srgbClr val="FF0000"/>
                </a:solidFill>
              </a:rPr>
              <a:t>AND</a:t>
            </a:r>
            <a:r>
              <a:rPr lang="en-US" sz="2800" b="1" dirty="0" smtClean="0">
                <a:solidFill>
                  <a:srgbClr val="FF0000"/>
                </a:solidFill>
              </a:rPr>
              <a:t> Chronic Changes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1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6 tv15-27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8" b="9189"/>
          <a:stretch/>
        </p:blipFill>
        <p:spPr>
          <a:xfrm>
            <a:off x="14415" y="0"/>
            <a:ext cx="9189155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54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a common clinical problem leading to a lung </a:t>
            </a:r>
            <a:r>
              <a:rPr lang="en-US" dirty="0" smtClean="0"/>
              <a:t>biopsy (</a:t>
            </a:r>
            <a:r>
              <a:rPr lang="en-US" u="sng" dirty="0" smtClean="0"/>
              <a:t>RA with new infiltrates</a:t>
            </a:r>
            <a:r>
              <a:rPr lang="en-US" dirty="0" smtClean="0"/>
              <a:t>)….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4038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Clinical differential</a:t>
            </a:r>
          </a:p>
          <a:p>
            <a:pPr lvl="1"/>
            <a:r>
              <a:rPr lang="en-US" dirty="0" smtClean="0"/>
              <a:t>Infection (including opportunistic)</a:t>
            </a:r>
          </a:p>
          <a:p>
            <a:pPr lvl="1"/>
            <a:r>
              <a:rPr lang="en-US" dirty="0" smtClean="0"/>
              <a:t>Drug reaction (Methotrexate in this case)</a:t>
            </a:r>
          </a:p>
          <a:p>
            <a:pPr lvl="1"/>
            <a:r>
              <a:rPr lang="en-US" dirty="0" smtClean="0"/>
              <a:t>RA-related ILD (acute, subacute, chronic)</a:t>
            </a:r>
          </a:p>
          <a:p>
            <a:pPr lvl="2"/>
            <a:r>
              <a:rPr lang="en-US" dirty="0" smtClean="0"/>
              <a:t>Acute exacerbation of the chronic ILD</a:t>
            </a:r>
          </a:p>
          <a:p>
            <a:pPr lvl="1"/>
            <a:r>
              <a:rPr lang="en-US" dirty="0" smtClean="0"/>
              <a:t>Other/unrelated</a:t>
            </a:r>
          </a:p>
          <a:p>
            <a:r>
              <a:rPr lang="en-US" dirty="0" smtClean="0"/>
              <a:t>Prior history/radiologic findings are extremely important.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dirty="0" smtClean="0"/>
              <a:t>TV15-273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Transbronchial</a:t>
            </a:r>
            <a:r>
              <a:rPr lang="en-US" dirty="0" smtClean="0"/>
              <a:t> forceps biopsy was performed and provided an excellent specimen…..</a:t>
            </a:r>
          </a:p>
        </p:txBody>
      </p:sp>
      <p:pic>
        <p:nvPicPr>
          <p:cNvPr id="4" name="Picture 3" descr="MTX in RA rxn vs lymprolif tv15-273_0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" t="4309" r="2126" b="2761"/>
          <a:stretch/>
        </p:blipFill>
        <p:spPr>
          <a:xfrm>
            <a:off x="1295400" y="1756703"/>
            <a:ext cx="6629400" cy="4988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43200" y="5791200"/>
            <a:ext cx="368052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Nonfibrotic</a:t>
            </a:r>
            <a:r>
              <a:rPr lang="en-US" sz="2800" b="1" dirty="0" smtClean="0"/>
              <a:t> lung with cellular </a:t>
            </a:r>
            <a:r>
              <a:rPr lang="en-US" sz="2800" b="1" dirty="0" smtClean="0"/>
              <a:t>infiltrates…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041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X in RA rxn vs lymprolif tv15-273_02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091535"/>
            <a:ext cx="3863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…Airspace </a:t>
            </a:r>
            <a:r>
              <a:rPr lang="en-US" sz="2800" b="1" dirty="0" smtClean="0"/>
              <a:t>macrophages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2057400" y="1143000"/>
            <a:ext cx="48768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806</Words>
  <Application>Microsoft Office PowerPoint</Application>
  <PresentationFormat>On-screen Show (4:3)</PresentationFormat>
  <Paragraphs>135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TV15-273</vt:lpstr>
      <vt:lpstr>Conflicts of Interest (TV Colby MD)</vt:lpstr>
      <vt:lpstr>TV15-273 (Pathologist’s History)</vt:lpstr>
      <vt:lpstr>PowerPoint Presentation</vt:lpstr>
      <vt:lpstr>PowerPoint Presentation</vt:lpstr>
      <vt:lpstr>PowerPoint Presentation</vt:lpstr>
      <vt:lpstr>This is a common clinical problem leading to a lung biopsy (RA with new infiltrates)….</vt:lpstr>
      <vt:lpstr>TV15-273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Based on these pathologic findings the  differential is still:</vt:lpstr>
      <vt:lpstr>Pneumocystis pneumonia in a patient with RA on low dose Methotrexate</vt:lpstr>
      <vt:lpstr>Methotrexate reactions in RA</vt:lpstr>
      <vt:lpstr>RA-related ILD</vt:lpstr>
      <vt:lpstr>What to do now?</vt:lpstr>
      <vt:lpstr>What to do now?</vt:lpstr>
      <vt:lpstr>PowerPoint Presentation</vt:lpstr>
      <vt:lpstr>PowerPoint Presentation</vt:lpstr>
      <vt:lpstr>PowerPoint Presentation</vt:lpstr>
      <vt:lpstr>PowerPoint Presentation</vt:lpstr>
      <vt:lpstr>The Differential Expands !!</vt:lpstr>
      <vt:lpstr>Iatrogenic immunodeficiency-associated lymphoproliferative disorders </vt:lpstr>
      <vt:lpstr>MTX-Associated LPD</vt:lpstr>
      <vt:lpstr>Methotrexate-Associated  Lymphoproliferation</vt:lpstr>
      <vt:lpstr>Back to our case</vt:lpstr>
      <vt:lpstr>TV15-273</vt:lpstr>
      <vt:lpstr>TV15-273 Follow-up</vt:lpstr>
      <vt:lpstr>PowerPoint Presentation</vt:lpstr>
      <vt:lpstr>PowerPoint Presentation</vt:lpstr>
      <vt:lpstr>PowerPoint Presentation</vt:lpstr>
      <vt:lpstr>Lessons from this case - 1</vt:lpstr>
      <vt:lpstr>Lessons from this case - 2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TV15-273</dc:title>
  <dc:creator>Thomas V Colby</dc:creator>
  <cp:lastModifiedBy>Thomas V Colby</cp:lastModifiedBy>
  <cp:revision>28</cp:revision>
  <dcterms:created xsi:type="dcterms:W3CDTF">2015-12-13T18:41:49Z</dcterms:created>
  <dcterms:modified xsi:type="dcterms:W3CDTF">2016-03-10T21:34:20Z</dcterms:modified>
</cp:coreProperties>
</file>