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3.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78" r:id="rId4"/>
    <p:sldId id="259" r:id="rId5"/>
    <p:sldId id="260"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7" r:id="rId20"/>
    <p:sldId id="280" r:id="rId21"/>
    <p:sldId id="279" r:id="rId22"/>
    <p:sldId id="258" r:id="rId23"/>
    <p:sldId id="276" r:id="rId24"/>
    <p:sldId id="261" r:id="rId25"/>
    <p:sldId id="26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5" d="100"/>
          <a:sy n="75" d="100"/>
        </p:scale>
        <p:origin x="-2352"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925D87-C8A6-2543-B1CF-BEE9D952FE09}" type="datetimeFigureOut">
              <a:rPr lang="en-US" smtClean="0"/>
              <a:t>12/04/16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51228-2E2E-E24B-96DB-4DE5324E0AF6}" type="slidenum">
              <a:rPr lang="en-US" smtClean="0"/>
              <a:t>‹#›</a:t>
            </a:fld>
            <a:endParaRPr lang="en-US"/>
          </a:p>
        </p:txBody>
      </p:sp>
    </p:spTree>
    <p:extLst>
      <p:ext uri="{BB962C8B-B14F-4D97-AF65-F5344CB8AC3E}">
        <p14:creationId xmlns:p14="http://schemas.microsoft.com/office/powerpoint/2010/main" val="23397784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lack </a:t>
            </a:r>
            <a:r>
              <a:rPr lang="en-US" dirty="0" err="1" smtClean="0"/>
              <a:t>ofinflammation</a:t>
            </a:r>
            <a:r>
              <a:rPr lang="en-US" dirty="0" smtClean="0"/>
              <a:t> in the smokers without</a:t>
            </a:r>
            <a:r>
              <a:rPr lang="en-US" baseline="0" dirty="0" smtClean="0"/>
              <a:t> </a:t>
            </a:r>
            <a:r>
              <a:rPr lang="en-US" baseline="0" dirty="0" err="1" smtClean="0"/>
              <a:t>copd</a:t>
            </a:r>
            <a:r>
              <a:rPr lang="en-US" baseline="0" dirty="0" smtClean="0"/>
              <a:t> is fundamental fact and it could be explained en base a </a:t>
            </a:r>
            <a:r>
              <a:rPr lang="en-US" baseline="0" dirty="0" err="1" smtClean="0"/>
              <a:t>una</a:t>
            </a:r>
            <a:r>
              <a:rPr lang="en-US" baseline="0" dirty="0" smtClean="0"/>
              <a:t> inflammation de </a:t>
            </a:r>
            <a:r>
              <a:rPr lang="en-US" baseline="0" dirty="0" err="1" smtClean="0"/>
              <a:t>tipo</a:t>
            </a:r>
            <a:r>
              <a:rPr lang="en-US" baseline="0" dirty="0" smtClean="0"/>
              <a:t> </a:t>
            </a:r>
            <a:r>
              <a:rPr lang="en-US" baseline="0" dirty="0" err="1" smtClean="0"/>
              <a:t>immunitario</a:t>
            </a:r>
            <a:r>
              <a:rPr lang="en-US" baseline="0" dirty="0" smtClean="0"/>
              <a:t> </a:t>
            </a:r>
            <a:r>
              <a:rPr lang="en-US" baseline="0" dirty="0" err="1" smtClean="0"/>
              <a:t>como</a:t>
            </a:r>
            <a:r>
              <a:rPr lang="en-US" baseline="0" dirty="0" smtClean="0"/>
              <a:t> </a:t>
            </a:r>
            <a:r>
              <a:rPr lang="en-US" baseline="0" dirty="0" err="1" smtClean="0"/>
              <a:t>hemos</a:t>
            </a:r>
            <a:r>
              <a:rPr lang="en-US" baseline="0" dirty="0" smtClean="0"/>
              <a:t> </a:t>
            </a:r>
            <a:r>
              <a:rPr lang="en-US" baseline="0" dirty="0" err="1" smtClean="0"/>
              <a:t>descrito</a:t>
            </a:r>
            <a:r>
              <a:rPr lang="en-US" baseline="0" dirty="0" smtClean="0"/>
              <a:t> </a:t>
            </a:r>
            <a:r>
              <a:rPr lang="en-US" baseline="0" dirty="0" err="1" smtClean="0"/>
              <a:t>que</a:t>
            </a:r>
            <a:r>
              <a:rPr lang="en-US" baseline="0" dirty="0" smtClean="0"/>
              <a:t> </a:t>
            </a:r>
            <a:r>
              <a:rPr lang="en-US" baseline="0" dirty="0" err="1" smtClean="0"/>
              <a:t>puede</a:t>
            </a:r>
            <a:r>
              <a:rPr lang="en-US" baseline="0" dirty="0" smtClean="0"/>
              <a:t> </a:t>
            </a:r>
            <a:r>
              <a:rPr lang="en-US" baseline="0" dirty="0" err="1" smtClean="0"/>
              <a:t>suceder</a:t>
            </a:r>
            <a:r>
              <a:rPr lang="en-US" baseline="0" dirty="0" smtClean="0"/>
              <a:t> en </a:t>
            </a:r>
            <a:r>
              <a:rPr lang="en-US" baseline="0" dirty="0" err="1" smtClean="0"/>
              <a:t>copd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C7ABE6E-3A7B-F84B-ACB2-828D6B95E562}" type="slidenum">
              <a:rPr lang="en-US" smtClean="0"/>
              <a:t>4</a:t>
            </a:fld>
            <a:endParaRPr lang="en-US"/>
          </a:p>
        </p:txBody>
      </p:sp>
    </p:spTree>
    <p:extLst>
      <p:ext uri="{BB962C8B-B14F-4D97-AF65-F5344CB8AC3E}">
        <p14:creationId xmlns:p14="http://schemas.microsoft.com/office/powerpoint/2010/main" val="263400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AABC8-564D-4757-9714-8F763ACE0CF2}" type="slidenum">
              <a:rPr lang="en-US"/>
              <a:pPr/>
              <a:t>25</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dirty="0"/>
              <a:t>(</a:t>
            </a:r>
            <a:r>
              <a:rPr lang="en-US" dirty="0" err="1"/>
              <a:t>b,c</a:t>
            </a:r>
            <a:r>
              <a:rPr lang="en-US" dirty="0"/>
              <a:t>) Cumulative data</a:t>
            </a:r>
          </a:p>
          <a:p>
            <a:r>
              <a:rPr lang="en-US" dirty="0"/>
              <a:t>(mean ± </a:t>
            </a:r>
            <a:r>
              <a:rPr lang="en-US" dirty="0" err="1"/>
              <a:t>s.d.</a:t>
            </a:r>
            <a:r>
              <a:rPr lang="en-US" dirty="0"/>
              <a:t>) from control and </a:t>
            </a:r>
            <a:r>
              <a:rPr lang="en-US" dirty="0" err="1"/>
              <a:t>emphysemic</a:t>
            </a:r>
            <a:r>
              <a:rPr lang="en-US" dirty="0"/>
              <a:t> subjects showing percentage of</a:t>
            </a:r>
          </a:p>
          <a:p>
            <a:r>
              <a:rPr lang="en-US" dirty="0"/>
              <a:t>TR cells in peripheral blood and lung. *P ¼ 0.013.</a:t>
            </a:r>
          </a:p>
          <a:p>
            <a:r>
              <a:rPr lang="en-US" dirty="0"/>
              <a:t>autoimmunity</a:t>
            </a:r>
          </a:p>
          <a:p>
            <a:r>
              <a:rPr lang="en-US" dirty="0"/>
              <a:t>is characterized by a lack of regulatory T (TR) cells, a subset of</a:t>
            </a:r>
          </a:p>
          <a:p>
            <a:r>
              <a:rPr lang="en-US" dirty="0"/>
              <a:t>TH cells that play key roles in modulating inflammation in autoimmunity7.</a:t>
            </a:r>
          </a:p>
          <a:p>
            <a:r>
              <a:rPr lang="en-US" dirty="0"/>
              <a:t>We reasoned that TH1 responses to elastin peptides in the</a:t>
            </a:r>
          </a:p>
          <a:p>
            <a:r>
              <a:rPr lang="en-US" dirty="0"/>
              <a:t>lungs of emphysema subjects might be the result of a lack of either</a:t>
            </a:r>
          </a:p>
          <a:p>
            <a:r>
              <a:rPr lang="en-US" dirty="0"/>
              <a:t>TR-cell populations and/or TR function. We conducted a functional</a:t>
            </a:r>
          </a:p>
          <a:p>
            <a:r>
              <a:rPr lang="en-US" dirty="0"/>
              <a:t>analysis of TR cells in emphysema and control subjects, using several</a:t>
            </a:r>
          </a:p>
          <a:p>
            <a:r>
              <a:rPr lang="en-US" dirty="0" err="1"/>
              <a:t>effector:target</a:t>
            </a:r>
            <a:r>
              <a:rPr lang="en-US" dirty="0"/>
              <a:t> ratios (that is, CD4+CD25+:CD4+CD25–). We found that autologous target T-cell proliferation and cytokine secretion were</a:t>
            </a:r>
          </a:p>
          <a:p>
            <a:r>
              <a:rPr lang="en-US" dirty="0"/>
              <a:t>markedly inhibited in both groups of subjects, indicating normal</a:t>
            </a:r>
          </a:p>
          <a:p>
            <a:r>
              <a:rPr lang="en-US" dirty="0"/>
              <a:t>TR-cell function in peripheral blood of emphysema subjects (Supplementary</a:t>
            </a:r>
          </a:p>
          <a:p>
            <a:r>
              <a:rPr lang="en-US" dirty="0"/>
              <a:t>Fig. 3 online).</a:t>
            </a:r>
          </a:p>
          <a:p>
            <a:r>
              <a:rPr lang="en-US" dirty="0"/>
              <a:t>We next determined the abundance of TR cells in peripheral</a:t>
            </a:r>
          </a:p>
          <a:p>
            <a:r>
              <a:rPr lang="en-US" dirty="0"/>
              <a:t>blood and whole lungs of both groups of subjects. TR cells (CD4+/</a:t>
            </a:r>
          </a:p>
          <a:p>
            <a:r>
              <a:rPr lang="en-US" dirty="0"/>
              <a:t>CD25hi/CD62L+) were present at the same frequency in the peripheral</a:t>
            </a:r>
          </a:p>
          <a:p>
            <a:r>
              <a:rPr lang="en-US" dirty="0"/>
              <a:t>blood of control and emphysema subjects, although they comprised</a:t>
            </a:r>
          </a:p>
          <a:p>
            <a:r>
              <a:rPr lang="en-US" dirty="0"/>
              <a:t>only approximately 2% of all peripheral blood mononuclear cells</a:t>
            </a:r>
          </a:p>
          <a:p>
            <a:r>
              <a:rPr lang="en-US" dirty="0"/>
              <a:t>(Fig. 2a–c). However, we found that significantly fewer TR cells were</a:t>
            </a:r>
          </a:p>
          <a:p>
            <a:r>
              <a:rPr lang="en-US" dirty="0"/>
              <a:t>present in the lungs of subjects with emphysema relative to control</a:t>
            </a:r>
          </a:p>
          <a:p>
            <a:r>
              <a:rPr lang="en-US" dirty="0"/>
              <a:t>subjects. We also found significantly less mRNA for FOXP3,</a:t>
            </a:r>
          </a:p>
          <a:p>
            <a:r>
              <a:rPr lang="en-US" dirty="0"/>
              <a:t>a transcription factor that is critical for the development of TR</a:t>
            </a:r>
          </a:p>
          <a:p>
            <a:r>
              <a:rPr lang="en-US" dirty="0"/>
              <a:t>cells, and less IL-10 secretion from the whole lung of subjects</a:t>
            </a:r>
          </a:p>
          <a:p>
            <a:r>
              <a:rPr lang="en-US" dirty="0"/>
              <a:t>with emphysema as compared to control </a:t>
            </a:r>
            <a:r>
              <a:rPr lang="en-US" dirty="0" smtClean="0"/>
              <a:t>subjects</a:t>
            </a:r>
          </a:p>
          <a:p>
            <a:r>
              <a:rPr lang="en-US" dirty="0" err="1" smtClean="0"/>
              <a:t>Agusti</a:t>
            </a:r>
            <a:r>
              <a:rPr lang="en-US" dirty="0" smtClean="0"/>
              <a:t>: white peripheral blood grey </a:t>
            </a:r>
            <a:r>
              <a:rPr lang="en-US" dirty="0" err="1" smtClean="0"/>
              <a:t>Bal</a:t>
            </a:r>
            <a:endParaRPr lang="en-US" dirty="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D5D252F-52A8-49B8-A4D9-747A2084B98B}" type="slidenum">
              <a:rPr lang="en-US" smtClean="0"/>
              <a:pPr/>
              <a:t>5</a:t>
            </a:fld>
            <a:endParaRPr lang="en-US" smtClean="0"/>
          </a:p>
        </p:txBody>
      </p:sp>
      <p:sp>
        <p:nvSpPr>
          <p:cNvPr id="501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C171F2E-F4DD-4495-8916-8139FE558672}" type="slidenum">
              <a:rPr lang="en-CA" sz="1200">
                <a:latin typeface="Times New Roman" pitchFamily="18" charset="0"/>
              </a:rPr>
              <a:pPr algn="r"/>
              <a:t>5</a:t>
            </a:fld>
            <a:endParaRPr lang="en-CA" sz="1200">
              <a:latin typeface="Times New Roman" pitchFamily="18" charset="0"/>
            </a:endParaRPr>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a:ln/>
        </p:spPr>
        <p:txBody>
          <a:bodyPr/>
          <a:lstStyle/>
          <a:p>
            <a:pPr eaLnBrk="1" hangingPunct="1"/>
            <a:r>
              <a:rPr lang="en-US" b="1" smtClean="0"/>
              <a:t>Figure 3. Initial Response to Cigarette Smoke — Step 1 in the Process Leading to COPD.</a:t>
            </a:r>
          </a:p>
          <a:p>
            <a:pPr eaLnBrk="1" hangingPunct="1"/>
            <a:r>
              <a:rPr lang="en-US" smtClean="0"/>
              <a:t>Cigarette smoke injures epithelial cells, which release “danger signals” that act as ligands for toll-like receptors (TLRs) in the epithelium.</a:t>
            </a:r>
          </a:p>
          <a:p>
            <a:pPr eaLnBrk="1" hangingPunct="1"/>
            <a:r>
              <a:rPr lang="en-US" smtClean="0"/>
              <a:t>These actions trigger the production of chemokines and cytokines, which results in an innate inflammation. Products from the inflammatory</a:t>
            </a:r>
          </a:p>
          <a:p>
            <a:pPr eaLnBrk="1" hangingPunct="1"/>
            <a:r>
              <a:rPr lang="en-US" smtClean="0"/>
              <a:t>cells may injure the extracellular matrix, leading to the release of TLR ligands and consequent TLR activation, which will promote</a:t>
            </a:r>
          </a:p>
          <a:p>
            <a:pPr eaLnBrk="1" hangingPunct="1"/>
            <a:r>
              <a:rPr lang="en-US" smtClean="0"/>
              <a:t>further inflammation, tissue injury, and the production of antigenic substances. This chain of events may cause dendritic cells to mature</a:t>
            </a:r>
          </a:p>
          <a:p>
            <a:pPr eaLnBrk="1" hangingPunct="1"/>
            <a:r>
              <a:rPr lang="en-US" smtClean="0"/>
              <a:t>and migrate to local lymph organs, where, if the conditions are favorable, T-cell activation may result, with progression of the disease. If</a:t>
            </a:r>
          </a:p>
          <a:p>
            <a:pPr eaLnBrk="1" hangingPunct="1"/>
            <a:r>
              <a:rPr lang="en-US" smtClean="0"/>
              <a:t>the innate inflammation in step 1 is minimized or controlled, the inflammation will not progress to adaptive immunity, and the disease</a:t>
            </a:r>
          </a:p>
          <a:p>
            <a:pPr eaLnBrk="1" hangingPunct="1"/>
            <a:r>
              <a:rPr lang="en-US" smtClean="0"/>
              <a:t>may be arrested. These processes are typical of smokers who do not have COPD Gold stage 1. HSP denotes heat-shock protein. GMCSF</a:t>
            </a:r>
          </a:p>
          <a:p>
            <a:pPr eaLnBrk="1" hangingPunct="1"/>
            <a:r>
              <a:rPr lang="en-US" smtClean="0"/>
              <a:t>denotes granulocyte-macrophage colony-stimulating factor, HSP heat-shock protein, ICAM-1 intercellular adhesion molecule 1,</a:t>
            </a:r>
          </a:p>
          <a:p>
            <a:pPr eaLnBrk="1" hangingPunct="1"/>
            <a:r>
              <a:rPr lang="en-US" smtClean="0"/>
              <a:t>MCP-1 monocyte chemoattractant protein 1, and TNF tumor necrosis factor.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4BC6365-0832-7E4E-B2F4-AF68C6CB2A76}" type="slidenum">
              <a:rPr lang="en-US"/>
              <a:pPr/>
              <a:t>6</a:t>
            </a:fld>
            <a:endParaRPr lang="en-US"/>
          </a:p>
        </p:txBody>
      </p:sp>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a:fld id="{A2E389DC-DE5E-1146-B8BE-E2A4C9E3E7E9}" type="slidenum">
              <a:rPr lang="en-CA" sz="1200">
                <a:latin typeface="Times New Roman" charset="0"/>
              </a:rPr>
              <a:pPr algn="r"/>
              <a:t>6</a:t>
            </a:fld>
            <a:endParaRPr lang="en-CA" sz="1200">
              <a:latin typeface="Times New Roman" charset="0"/>
            </a:endParaRPr>
          </a:p>
        </p:txBody>
      </p:sp>
      <p:sp>
        <p:nvSpPr>
          <p:cNvPr id="3072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4" name="Rectangle 3"/>
          <p:cNvSpPr>
            <a:spLocks noGrp="1" noChangeArrowheads="1"/>
          </p:cNvSpPr>
          <p:nvPr>
            <p:ph type="body" idx="1"/>
          </p:nvPr>
        </p:nvSpPr>
        <p:spPr/>
        <p:txBody>
          <a:bodyPr/>
          <a:lstStyle/>
          <a:p>
            <a:r>
              <a:rPr lang="en-US" b="1" dirty="0"/>
              <a:t>Figure 4. Proliferation of T Cells — Step 2 in the Process Leading to COPD.</a:t>
            </a:r>
          </a:p>
          <a:p>
            <a:r>
              <a:rPr lang="en-US" dirty="0"/>
              <a:t>When step 1 is successful, mature </a:t>
            </a:r>
            <a:r>
              <a:rPr lang="en-US" dirty="0" err="1"/>
              <a:t>dendritic</a:t>
            </a:r>
            <a:r>
              <a:rPr lang="en-US" dirty="0"/>
              <a:t> cells migrate to local lymphatic</a:t>
            </a:r>
          </a:p>
          <a:p>
            <a:r>
              <a:rPr lang="en-US" dirty="0"/>
              <a:t>organs, whereupon stimulation by toll-like receptors (TLRs) express </a:t>
            </a:r>
            <a:r>
              <a:rPr lang="en-US" dirty="0" err="1"/>
              <a:t>costimulatory</a:t>
            </a:r>
            <a:endParaRPr lang="en-US" dirty="0"/>
          </a:p>
          <a:p>
            <a:r>
              <a:rPr lang="en-US" dirty="0"/>
              <a:t>CD80–CD86 and cytokines, creating a propitious milieu for T-cell</a:t>
            </a:r>
          </a:p>
          <a:p>
            <a:r>
              <a:rPr lang="en-US" dirty="0"/>
              <a:t>antigen presentation and proliferation into effector CD4+ type 1 helper (Th1)</a:t>
            </a:r>
          </a:p>
          <a:p>
            <a:r>
              <a:rPr lang="en-US" dirty="0"/>
              <a:t>T cells and </a:t>
            </a:r>
            <a:r>
              <a:rPr lang="en-US" dirty="0" err="1"/>
              <a:t>cytolytic</a:t>
            </a:r>
            <a:r>
              <a:rPr lang="en-US" dirty="0"/>
              <a:t> CD8+ T cells. Interleukin-6, secreted by the </a:t>
            </a:r>
            <a:r>
              <a:rPr lang="en-US" dirty="0" err="1"/>
              <a:t>dendritic</a:t>
            </a:r>
            <a:endParaRPr lang="en-US" dirty="0"/>
          </a:p>
          <a:p>
            <a:r>
              <a:rPr lang="en-US" dirty="0"/>
              <a:t>cells, favors the production of effector T cells by overcoming the signals from</a:t>
            </a:r>
          </a:p>
          <a:p>
            <a:r>
              <a:rPr lang="en-US" dirty="0"/>
              <a:t>regulatory T (</a:t>
            </a:r>
            <a:r>
              <a:rPr lang="en-US" dirty="0" err="1"/>
              <a:t>Treg</a:t>
            </a:r>
            <a:r>
              <a:rPr lang="en-US" dirty="0"/>
              <a:t>) cells. Upon activation, effector T cells express </a:t>
            </a:r>
            <a:r>
              <a:rPr lang="en-US" dirty="0" err="1"/>
              <a:t>tissuespecific</a:t>
            </a:r>
            <a:endParaRPr lang="en-US" dirty="0"/>
          </a:p>
          <a:p>
            <a:r>
              <a:rPr lang="en-US" dirty="0" err="1"/>
              <a:t>chemokine</a:t>
            </a:r>
            <a:r>
              <a:rPr lang="en-US" dirty="0"/>
              <a:t> receptors. Immune regulation or tolerance mechanisms</a:t>
            </a:r>
          </a:p>
          <a:p>
            <a:r>
              <a:rPr lang="en-US" dirty="0"/>
              <a:t>will determine at this stage the degree of proliferation of T-cell effectors,</a:t>
            </a:r>
          </a:p>
          <a:p>
            <a:r>
              <a:rPr lang="en-US" dirty="0"/>
              <a:t>homing, and eventually, disease severity. (An absence of tolerance is associated</a:t>
            </a:r>
          </a:p>
          <a:p>
            <a:r>
              <a:rPr lang="en-US" dirty="0"/>
              <a:t>with Gold stage 3 or stage 4, moderate tolerance with Gold stage 2,</a:t>
            </a:r>
          </a:p>
          <a:p>
            <a:r>
              <a:rPr lang="en-US" dirty="0"/>
              <a:t>and full tolerance, with Gold stage 1.) MHC denotes major-</a:t>
            </a:r>
            <a:r>
              <a:rPr lang="en-US" dirty="0" err="1"/>
              <a:t>histocompatibility</a:t>
            </a:r>
            <a:endParaRPr lang="en-US" dirty="0"/>
          </a:p>
          <a:p>
            <a:r>
              <a:rPr lang="en-US" dirty="0"/>
              <a:t>complex.</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1162FE-5DB2-4C41-863D-04AD453A34EA}" type="slidenum">
              <a:rPr lang="en-US" sz="1200"/>
              <a:pPr eaLnBrk="1" hangingPunct="1"/>
              <a:t>7</a:t>
            </a:fld>
            <a:endParaRPr lang="en-US" sz="1200"/>
          </a:p>
        </p:txBody>
      </p:sp>
      <p:sp>
        <p:nvSpPr>
          <p:cNvPr id="358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13748B4-CDCA-AA4B-897E-C026A6CB4ADA}" type="slidenum">
              <a:rPr lang="en-CA" sz="1200">
                <a:latin typeface="Times New Roman" charset="0"/>
              </a:rPr>
              <a:pPr algn="r" eaLnBrk="1" hangingPunct="1"/>
              <a:t>7</a:t>
            </a:fld>
            <a:endParaRPr lang="en-CA" sz="1200">
              <a:latin typeface="Times New Roman"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1"/>
              <a:t>Figure 5. The Adaptive Immune Reaction — Step 3 in the Process Leading to COPD.</a:t>
            </a:r>
          </a:p>
          <a:p>
            <a:pPr eaLnBrk="1" hangingPunct="1">
              <a:lnSpc>
                <a:spcPct val="90000"/>
              </a:lnSpc>
            </a:pPr>
            <a:r>
              <a:rPr lang="en-US"/>
              <a:t>With the failure of tolerance or immune regulation in step 2, an adaptive immune inflammation (autoimmune) develops</a:t>
            </a:r>
          </a:p>
          <a:p>
            <a:pPr eaLnBrk="1" hangingPunct="1">
              <a:lnSpc>
                <a:spcPct val="90000"/>
              </a:lnSpc>
            </a:pPr>
            <a:r>
              <a:rPr lang="en-US"/>
              <a:t>in the lung, consisting of CD4+ type 1 helper (Th1) T cells, cytolytic CD8+ T cells, and IgG-producing B cells.</a:t>
            </a:r>
          </a:p>
          <a:p>
            <a:pPr eaLnBrk="1" hangingPunct="1">
              <a:lnSpc>
                <a:spcPct val="90000"/>
              </a:lnSpc>
            </a:pPr>
            <a:r>
              <a:rPr lang="en-US"/>
              <a:t>Regulatory T cells (Treg) and γδ CD8+ T cells would attempt to modulate the inflammatory process and the severity</a:t>
            </a:r>
          </a:p>
          <a:p>
            <a:pPr eaLnBrk="1" hangingPunct="1">
              <a:lnSpc>
                <a:spcPct val="90000"/>
              </a:lnSpc>
            </a:pPr>
            <a:r>
              <a:rPr lang="en-US"/>
              <a:t>of COPD would depend on the balance between effector and regulatory signals. The resulting immune inflammation,</a:t>
            </a:r>
          </a:p>
          <a:p>
            <a:pPr eaLnBrk="1" hangingPunct="1">
              <a:lnSpc>
                <a:spcPct val="90000"/>
              </a:lnSpc>
            </a:pPr>
            <a:r>
              <a:rPr lang="en-US"/>
              <a:t>induced by CD4+ Th1 T cells and consisting of activated innate immune cells producing oxidative stress and</a:t>
            </a:r>
          </a:p>
          <a:p>
            <a:pPr eaLnBrk="1" hangingPunct="1">
              <a:lnSpc>
                <a:spcPct val="90000"/>
              </a:lnSpc>
            </a:pPr>
            <a:r>
              <a:rPr lang="en-US"/>
              <a:t>proteinases, along with cytolytic CD8+ T cells and B cells, leads to cellular necrosis and apoptosis, immune and</a:t>
            </a:r>
          </a:p>
          <a:p>
            <a:pPr eaLnBrk="1" hangingPunct="1">
              <a:lnSpc>
                <a:spcPct val="90000"/>
              </a:lnSpc>
            </a:pPr>
            <a:r>
              <a:rPr lang="en-US"/>
              <a:t>complement deposition, tissue injury with airway remodeling, and emphysema, as well as the release of additional</a:t>
            </a:r>
          </a:p>
          <a:p>
            <a:pPr eaLnBrk="1" hangingPunct="1">
              <a:lnSpc>
                <a:spcPct val="90000"/>
              </a:lnSpc>
            </a:pPr>
            <a:r>
              <a:rPr lang="en-US"/>
              <a:t>antigenic material, which perpetuates the process. In step 3, the full autoimmune process has developed, producing</a:t>
            </a:r>
          </a:p>
          <a:p>
            <a:pPr eaLnBrk="1" hangingPunct="1">
              <a:lnSpc>
                <a:spcPct val="90000"/>
              </a:lnSpc>
            </a:pPr>
            <a:r>
              <a:rPr lang="en-US"/>
              <a:t>the most severe disease (Gold stage 3 and stage 4). NO denotes nitric oxide and ROS reactive oxygen species.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1. Activation of T cells requires two signals. T cell activation occurs</a:t>
            </a:r>
          </a:p>
          <a:p>
            <a:r>
              <a:rPr lang="en-US" sz="1200" b="0" i="0" u="none" strike="noStrike" kern="1200" baseline="0" dirty="0" smtClean="0">
                <a:solidFill>
                  <a:schemeClr val="tx1"/>
                </a:solidFill>
                <a:latin typeface="+mn-lt"/>
                <a:ea typeface="+mn-ea"/>
                <a:cs typeface="+mn-cs"/>
              </a:rPr>
              <a:t>only after interaction between </a:t>
            </a:r>
            <a:r>
              <a:rPr lang="en-US" sz="1200" b="0" i="0" u="none" strike="noStrike" kern="1200" baseline="0" dirty="0" err="1" smtClean="0">
                <a:solidFill>
                  <a:schemeClr val="tx1"/>
                </a:solidFill>
                <a:latin typeface="+mn-lt"/>
                <a:ea typeface="+mn-ea"/>
                <a:cs typeface="+mn-cs"/>
              </a:rPr>
              <a:t>Tcell</a:t>
            </a:r>
            <a:r>
              <a:rPr lang="en-US" sz="1200" b="0" i="0" u="none" strike="noStrike" kern="1200" baseline="0" dirty="0" smtClean="0">
                <a:solidFill>
                  <a:schemeClr val="tx1"/>
                </a:solidFill>
                <a:latin typeface="+mn-lt"/>
                <a:ea typeface="+mn-ea"/>
                <a:cs typeface="+mn-cs"/>
              </a:rPr>
              <a:t> receptor (TCR) and antigen in the context of</a:t>
            </a:r>
          </a:p>
          <a:p>
            <a:r>
              <a:rPr lang="en-US" sz="1200" b="0" i="0" u="none" strike="noStrike" kern="1200" baseline="0" dirty="0" smtClean="0">
                <a:solidFill>
                  <a:schemeClr val="tx1"/>
                </a:solidFill>
                <a:latin typeface="+mn-lt"/>
                <a:ea typeface="+mn-ea"/>
                <a:cs typeface="+mn-cs"/>
              </a:rPr>
              <a:t>MHC (signal 1) plus CD28 </a:t>
            </a:r>
            <a:r>
              <a:rPr lang="en-US" sz="1200" b="0" i="0" u="none" strike="noStrike" kern="1200" baseline="0" dirty="0" err="1" smtClean="0">
                <a:solidFill>
                  <a:schemeClr val="tx1"/>
                </a:solidFill>
                <a:latin typeface="+mn-lt"/>
                <a:ea typeface="+mn-ea"/>
                <a:cs typeface="+mn-cs"/>
              </a:rPr>
              <a:t>costimulation</a:t>
            </a:r>
            <a:r>
              <a:rPr lang="en-US" sz="1200" b="0" i="0" u="none" strike="noStrike" kern="1200" baseline="0" dirty="0" smtClean="0">
                <a:solidFill>
                  <a:schemeClr val="tx1"/>
                </a:solidFill>
                <a:latin typeface="+mn-lt"/>
                <a:ea typeface="+mn-ea"/>
                <a:cs typeface="+mn-cs"/>
              </a:rPr>
              <a:t> (signal 2).</a:t>
            </a:r>
            <a:endParaRPr lang="en-US" dirty="0"/>
          </a:p>
        </p:txBody>
      </p:sp>
      <p:sp>
        <p:nvSpPr>
          <p:cNvPr id="4" name="Slide Number Placeholder 3"/>
          <p:cNvSpPr>
            <a:spLocks noGrp="1"/>
          </p:cNvSpPr>
          <p:nvPr>
            <p:ph type="sldNum" sz="quarter" idx="10"/>
          </p:nvPr>
        </p:nvSpPr>
        <p:spPr/>
        <p:txBody>
          <a:bodyPr/>
          <a:lstStyle/>
          <a:p>
            <a:fld id="{5C7ABE6E-3A7B-F84B-ACB2-828D6B95E562}" type="slidenum">
              <a:rPr lang="en-US" smtClean="0"/>
              <a:t>14</a:t>
            </a:fld>
            <a:endParaRPr lang="en-US"/>
          </a:p>
        </p:txBody>
      </p:sp>
    </p:spTree>
    <p:extLst>
      <p:ext uri="{BB962C8B-B14F-4D97-AF65-F5344CB8AC3E}">
        <p14:creationId xmlns:p14="http://schemas.microsoft.com/office/powerpoint/2010/main" val="65604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86CEDBA-CB5F-7D44-9507-5E095B86EE15}" type="slidenum">
              <a:rPr lang="en-US"/>
              <a:pPr/>
              <a:t>15</a:t>
            </a:fld>
            <a:endParaRPr lang="en-US"/>
          </a:p>
        </p:txBody>
      </p:sp>
      <p:sp>
        <p:nvSpPr>
          <p:cNvPr id="4097" name="Text Box 1"/>
          <p:cNvSpPr txBox="1">
            <a:spLocks noGrp="1" noRot="1" noChangeAspect="1" noChangeArrowheads="1"/>
          </p:cNvSpPr>
          <p:nvPr>
            <p:ph type="sldImg"/>
          </p:nvPr>
        </p:nvSpPr>
        <p:spPr bwMode="auto">
          <a:xfrm>
            <a:off x="993775" y="641350"/>
            <a:ext cx="4217988" cy="3163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bwMode="auto">
          <a:xfrm>
            <a:off x="620527" y="4009159"/>
            <a:ext cx="4965606" cy="3798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7915" rIns="0" bIns="0"/>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pPr>
            <a:r>
              <a:rPr lang="en-US" sz="900">
                <a:latin typeface="Arial Unicode MS" charset="0"/>
                <a:cs typeface="Arial Unicode MS" charset="0"/>
              </a:rPr>
              <a:t>Figure 1. T-cell Activation in the Lymph Node. Two immunologic signals are required for T-cell activation in the lymph node: stimulation of the T-cell receptor (TCR) by the MHC (immunologic signal 1), and stimulation of CD28 by the B7 costimulatory molecules (immunologic signal 2). However, binding of the B7 costimulatory molecules to CTLA-4 blocks immunologic signal 2, and therefore blocks T-cell activation. Antibody blockade of CTLA-4, for example, by ipilimumab, derepresses signaling by CD28, permitting T-cell activation.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CXCR3 is a chemokine receptor preferentially expressed on lymphocytes, particularly on type-1 T-lymphocytes. Smokers who develop chronic obstructive pulmonary disease (COPD) have a chronic </a:t>
            </a:r>
            <a:r>
              <a:rPr lang="en-US" sz="1200" kern="1200" dirty="0" err="1" smtClean="0">
                <a:solidFill>
                  <a:schemeClr val="tx1"/>
                </a:solidFill>
                <a:latin typeface="+mn-lt"/>
                <a:ea typeface="+mn-ea"/>
                <a:cs typeface="+mn-cs"/>
              </a:rPr>
              <a:t>bronchopulmonary</a:t>
            </a:r>
            <a:r>
              <a:rPr lang="en-US" sz="1200" kern="1200" dirty="0" smtClean="0">
                <a:solidFill>
                  <a:schemeClr val="tx1"/>
                </a:solidFill>
                <a:latin typeface="+mn-lt"/>
                <a:ea typeface="+mn-ea"/>
                <a:cs typeface="+mn-cs"/>
              </a:rPr>
              <a:t> inflammation that is characterized by an increased infiltration of T-lymphocytes, particularly CD8(+), in the airways and lung parenchyma. To investigate the expression of CXCR3 and its ligand </a:t>
            </a:r>
            <a:r>
              <a:rPr lang="en-US" sz="1200" b="1" kern="1200" dirty="0" smtClean="0">
                <a:solidFill>
                  <a:schemeClr val="tx1"/>
                </a:solidFill>
                <a:latin typeface="+mn-lt"/>
                <a:ea typeface="+mn-ea"/>
                <a:cs typeface="+mn-cs"/>
              </a:rPr>
              <a:t>(IP-10) </a:t>
            </a:r>
            <a:r>
              <a:rPr lang="en-US" sz="1200" kern="1200" dirty="0" smtClean="0">
                <a:solidFill>
                  <a:schemeClr val="tx1"/>
                </a:solidFill>
                <a:latin typeface="+mn-lt"/>
                <a:ea typeface="+mn-ea"/>
                <a:cs typeface="+mn-cs"/>
              </a:rPr>
              <a:t>interferon-induced protein 10/CXCL10 in COPD, we counted the number of CXCR3(+) cells and analyzed the expression of CXCL10 in the peripheral airways of 19 patients undergoing lung resection for localized pulmonary lesions. We examined lung specimens from seven smokers with fixed airflow limitation (COPD), five smokers with normal lung function, and seven nonsmoking subjects with normal lung function. The number of CXCR3(+) cells was </a:t>
            </a:r>
            <a:r>
              <a:rPr lang="en-US" sz="1200" kern="1200" dirty="0" err="1" smtClean="0">
                <a:solidFill>
                  <a:schemeClr val="tx1"/>
                </a:solidFill>
                <a:latin typeface="+mn-lt"/>
                <a:ea typeface="+mn-ea"/>
                <a:cs typeface="+mn-cs"/>
              </a:rPr>
              <a:t>immunohistochemically</a:t>
            </a:r>
            <a:r>
              <a:rPr lang="en-US" sz="1200" kern="1200" dirty="0" smtClean="0">
                <a:solidFill>
                  <a:schemeClr val="tx1"/>
                </a:solidFill>
                <a:latin typeface="+mn-lt"/>
                <a:ea typeface="+mn-ea"/>
                <a:cs typeface="+mn-cs"/>
              </a:rPr>
              <a:t> quantified in the epithelium, in the </a:t>
            </a:r>
            <a:r>
              <a:rPr lang="en-US" sz="1200" kern="1200" dirty="0" err="1" smtClean="0">
                <a:solidFill>
                  <a:schemeClr val="tx1"/>
                </a:solidFill>
                <a:latin typeface="+mn-lt"/>
                <a:ea typeface="+mn-ea"/>
                <a:cs typeface="+mn-cs"/>
              </a:rPr>
              <a:t>submucosa</a:t>
            </a:r>
            <a:r>
              <a:rPr lang="en-US" sz="1200" kern="1200" dirty="0" smtClean="0">
                <a:solidFill>
                  <a:schemeClr val="tx1"/>
                </a:solidFill>
                <a:latin typeface="+mn-lt"/>
                <a:ea typeface="+mn-ea"/>
                <a:cs typeface="+mn-cs"/>
              </a:rPr>
              <a:t>, and in the adventitia of peripheral airways. The number of CXCR3(+) cells in the epithelium and </a:t>
            </a:r>
            <a:r>
              <a:rPr lang="en-US" sz="1200" kern="1200" dirty="0" err="1" smtClean="0">
                <a:solidFill>
                  <a:schemeClr val="tx1"/>
                </a:solidFill>
                <a:latin typeface="+mn-lt"/>
                <a:ea typeface="+mn-ea"/>
                <a:cs typeface="+mn-cs"/>
              </a:rPr>
              <a:t>submucosa</a:t>
            </a:r>
            <a:r>
              <a:rPr lang="en-US" sz="1200" kern="1200" dirty="0" smtClean="0">
                <a:solidFill>
                  <a:schemeClr val="tx1"/>
                </a:solidFill>
                <a:latin typeface="+mn-lt"/>
                <a:ea typeface="+mn-ea"/>
                <a:cs typeface="+mn-cs"/>
              </a:rPr>
              <a:t> was increased in smokers with COPD as compared with nonsmoking subjects, but not as compared with smokers with normal lung function. </a:t>
            </a:r>
            <a:r>
              <a:rPr lang="en-US" sz="1200" kern="1200" dirty="0" err="1" smtClean="0">
                <a:solidFill>
                  <a:schemeClr val="tx1"/>
                </a:solidFill>
                <a:latin typeface="+mn-lt"/>
                <a:ea typeface="+mn-ea"/>
                <a:cs typeface="+mn-cs"/>
              </a:rPr>
              <a:t>Immunoreactivity</a:t>
            </a:r>
            <a:r>
              <a:rPr lang="en-US" sz="1200" kern="1200" dirty="0" smtClean="0">
                <a:solidFill>
                  <a:schemeClr val="tx1"/>
                </a:solidFill>
                <a:latin typeface="+mn-lt"/>
                <a:ea typeface="+mn-ea"/>
                <a:cs typeface="+mn-cs"/>
              </a:rPr>
              <a:t> for the CXCR3-ligand CXCL10 was present in the bronchiolar epithelium of smokers with COPD but not in the bronchiolar epithelium of smoking and nonsmoking control subjects. Most CXCR3(+) cells </a:t>
            </a:r>
            <a:r>
              <a:rPr lang="en-US" sz="1200" kern="1200" dirty="0" err="1" smtClean="0">
                <a:solidFill>
                  <a:schemeClr val="tx1"/>
                </a:solidFill>
                <a:latin typeface="+mn-lt"/>
                <a:ea typeface="+mn-ea"/>
                <a:cs typeface="+mn-cs"/>
              </a:rPr>
              <a:t>coexpressed</a:t>
            </a:r>
            <a:r>
              <a:rPr lang="en-US" sz="1200" kern="1200" dirty="0" smtClean="0">
                <a:solidFill>
                  <a:schemeClr val="tx1"/>
                </a:solidFill>
                <a:latin typeface="+mn-lt"/>
                <a:ea typeface="+mn-ea"/>
                <a:cs typeface="+mn-cs"/>
              </a:rPr>
              <a:t> CD8 and produced interferon gamma. These findings suggest that the CXCR3/CXCL10 axis may be involved in the T cell recruitment that occurs in peripheral airways of smokers with COPD and that these T cells may have a type-1 profile.  MIG /ccxl9</a:t>
            </a:r>
          </a:p>
          <a:p>
            <a:endParaRPr lang="en-US" dirty="0"/>
          </a:p>
        </p:txBody>
      </p:sp>
      <p:sp>
        <p:nvSpPr>
          <p:cNvPr id="4" name="Slide Number Placeholder 3"/>
          <p:cNvSpPr>
            <a:spLocks noGrp="1"/>
          </p:cNvSpPr>
          <p:nvPr>
            <p:ph type="sldNum" sz="quarter" idx="10"/>
          </p:nvPr>
        </p:nvSpPr>
        <p:spPr/>
        <p:txBody>
          <a:bodyPr/>
          <a:lstStyle/>
          <a:p>
            <a:fld id="{5C7ABE6E-3A7B-F84B-ACB2-828D6B95E562}" type="slidenum">
              <a:rPr lang="en-US" smtClean="0"/>
              <a:t>18</a:t>
            </a:fld>
            <a:endParaRPr lang="en-US"/>
          </a:p>
        </p:txBody>
      </p:sp>
    </p:spTree>
    <p:extLst>
      <p:ext uri="{BB962C8B-B14F-4D97-AF65-F5344CB8AC3E}">
        <p14:creationId xmlns:p14="http://schemas.microsoft.com/office/powerpoint/2010/main" val="2396418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F0C97E4-D82A-49B0-8D35-D3B135B495E4}" type="slidenum">
              <a:rPr lang="en-US" smtClean="0"/>
              <a:pPr/>
              <a:t>19</a:t>
            </a:fld>
            <a:endParaRPr lang="en-US" smtClean="0"/>
          </a:p>
        </p:txBody>
      </p:sp>
      <p:sp>
        <p:nvSpPr>
          <p:cNvPr id="5325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2831E5-5612-4825-9115-6DD42B07A7BE}" type="slidenum">
              <a:rPr lang="en-CA" sz="1200">
                <a:latin typeface="Times New Roman" pitchFamily="18" charset="0"/>
              </a:rPr>
              <a:pPr algn="r"/>
              <a:t>19</a:t>
            </a:fld>
            <a:endParaRPr lang="en-CA" sz="1200">
              <a:latin typeface="Times New Roman" pitchFamily="18"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p:spPr>
        <p:txBody>
          <a:bodyPr/>
          <a:lstStyle/>
          <a:p>
            <a:pPr eaLnBrk="1" hangingPunct="1"/>
            <a:r>
              <a:rPr lang="en-CA" dirty="0" smtClean="0"/>
              <a:t>Summary slide proposing how the STEPS relate to GOLD stages and the possible mechanisms of evasion We do not think there is necessarily a progression in Gold stages. Gold I II would probably </a:t>
            </a:r>
            <a:r>
              <a:rPr lang="en-CA" dirty="0" err="1" smtClean="0"/>
              <a:t>allways</a:t>
            </a:r>
            <a:r>
              <a:rPr lang="en-CA" dirty="0" smtClean="0"/>
              <a:t> remain there and only the ones to be GOLDIV would </a:t>
            </a:r>
            <a:r>
              <a:rPr lang="en-CA" dirty="0" err="1" smtClean="0"/>
              <a:t>succesfully</a:t>
            </a:r>
            <a:r>
              <a:rPr lang="en-CA" dirty="0" smtClean="0"/>
              <a:t> go through all the </a:t>
            </a:r>
            <a:r>
              <a:rPr lang="en-CA" dirty="0" err="1" smtClean="0"/>
              <a:t>steps.What</a:t>
            </a:r>
            <a:r>
              <a:rPr lang="en-CA" dirty="0" smtClean="0"/>
              <a:t> makes some stop at STEP I is the key issue.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1162FE-5DB2-4C41-863D-04AD453A34EA}" type="slidenum">
              <a:rPr lang="en-US" sz="1200"/>
              <a:pPr eaLnBrk="1" hangingPunct="1"/>
              <a:t>23</a:t>
            </a:fld>
            <a:endParaRPr lang="en-US" sz="1200"/>
          </a:p>
        </p:txBody>
      </p:sp>
      <p:sp>
        <p:nvSpPr>
          <p:cNvPr id="358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13748B4-CDCA-AA4B-897E-C026A6CB4ADA}" type="slidenum">
              <a:rPr lang="en-CA" sz="1200">
                <a:latin typeface="Times New Roman" charset="0"/>
              </a:rPr>
              <a:pPr algn="r" eaLnBrk="1" hangingPunct="1"/>
              <a:t>23</a:t>
            </a:fld>
            <a:endParaRPr lang="en-CA" sz="1200">
              <a:latin typeface="Times New Roman"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1"/>
              <a:t>Figure 5. The Adaptive Immune Reaction — Step 3 in the Process Leading to COPD.</a:t>
            </a:r>
          </a:p>
          <a:p>
            <a:pPr eaLnBrk="1" hangingPunct="1">
              <a:lnSpc>
                <a:spcPct val="90000"/>
              </a:lnSpc>
            </a:pPr>
            <a:r>
              <a:rPr lang="en-US"/>
              <a:t>With the failure of tolerance or immune regulation in step 2, an adaptive immune inflammation (autoimmune) develops</a:t>
            </a:r>
          </a:p>
          <a:p>
            <a:pPr eaLnBrk="1" hangingPunct="1">
              <a:lnSpc>
                <a:spcPct val="90000"/>
              </a:lnSpc>
            </a:pPr>
            <a:r>
              <a:rPr lang="en-US"/>
              <a:t>in the lung, consisting of CD4+ type 1 helper (Th1) T cells, cytolytic CD8+ T cells, and IgG-producing B cells.</a:t>
            </a:r>
          </a:p>
          <a:p>
            <a:pPr eaLnBrk="1" hangingPunct="1">
              <a:lnSpc>
                <a:spcPct val="90000"/>
              </a:lnSpc>
            </a:pPr>
            <a:r>
              <a:rPr lang="en-US"/>
              <a:t>Regulatory T cells (Treg) and γδ CD8+ T cells would attempt to modulate the inflammatory process and the severity</a:t>
            </a:r>
          </a:p>
          <a:p>
            <a:pPr eaLnBrk="1" hangingPunct="1">
              <a:lnSpc>
                <a:spcPct val="90000"/>
              </a:lnSpc>
            </a:pPr>
            <a:r>
              <a:rPr lang="en-US"/>
              <a:t>of COPD would depend on the balance between effector and regulatory signals. The resulting immune inflammation,</a:t>
            </a:r>
          </a:p>
          <a:p>
            <a:pPr eaLnBrk="1" hangingPunct="1">
              <a:lnSpc>
                <a:spcPct val="90000"/>
              </a:lnSpc>
            </a:pPr>
            <a:r>
              <a:rPr lang="en-US"/>
              <a:t>induced by CD4+ Th1 T cells and consisting of activated innate immune cells producing oxidative stress and</a:t>
            </a:r>
          </a:p>
          <a:p>
            <a:pPr eaLnBrk="1" hangingPunct="1">
              <a:lnSpc>
                <a:spcPct val="90000"/>
              </a:lnSpc>
            </a:pPr>
            <a:r>
              <a:rPr lang="en-US"/>
              <a:t>proteinases, along with cytolytic CD8+ T cells and B cells, leads to cellular necrosis and apoptosis, immune and</a:t>
            </a:r>
          </a:p>
          <a:p>
            <a:pPr eaLnBrk="1" hangingPunct="1">
              <a:lnSpc>
                <a:spcPct val="90000"/>
              </a:lnSpc>
            </a:pPr>
            <a:r>
              <a:rPr lang="en-US"/>
              <a:t>complement deposition, tissue injury with airway remodeling, and emphysema, as well as the release of additional</a:t>
            </a:r>
          </a:p>
          <a:p>
            <a:pPr eaLnBrk="1" hangingPunct="1">
              <a:lnSpc>
                <a:spcPct val="90000"/>
              </a:lnSpc>
            </a:pPr>
            <a:r>
              <a:rPr lang="en-US"/>
              <a:t>antigenic material, which perpetuates the process. In step 3, the full autoimmune process has developed, producing</a:t>
            </a:r>
          </a:p>
          <a:p>
            <a:pPr eaLnBrk="1" hangingPunct="1">
              <a:lnSpc>
                <a:spcPct val="90000"/>
              </a:lnSpc>
            </a:pPr>
            <a:r>
              <a:rPr lang="en-US"/>
              <a:t>the most severe disease (Gold stage 3 and stage 4). NO denotes nitric oxide and ROS reactive oxygen species.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1C39C268-6739-B44B-B4D9-D7E23C9B3539}"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3760262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1C39C268-6739-B44B-B4D9-D7E23C9B3539}"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58541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1C39C268-6739-B44B-B4D9-D7E23C9B3539}"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164407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vert="horz"/>
          <a:lstStyle/>
          <a:p>
            <a:r>
              <a:rPr lang="it-IT" smtClean="0"/>
              <a:t>Click to edit Master title style</a:t>
            </a:r>
            <a:endParaRPr lang="en-US"/>
          </a:p>
        </p:txBody>
      </p:sp>
    </p:spTree>
    <p:extLst>
      <p:ext uri="{BB962C8B-B14F-4D97-AF65-F5344CB8AC3E}">
        <p14:creationId xmlns:p14="http://schemas.microsoft.com/office/powerpoint/2010/main" val="1825385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1C39C268-6739-B44B-B4D9-D7E23C9B3539}"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1981582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1C39C268-6739-B44B-B4D9-D7E23C9B3539}" type="datetimeFigureOut">
              <a:rPr lang="en-US" smtClean="0"/>
              <a:t>12/04/16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63800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1C39C268-6739-B44B-B4D9-D7E23C9B3539}" type="datetimeFigureOut">
              <a:rPr lang="en-US" smtClean="0"/>
              <a:t>12/04/16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3507750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1C39C268-6739-B44B-B4D9-D7E23C9B3539}" type="datetimeFigureOut">
              <a:rPr lang="en-US" smtClean="0"/>
              <a:t>12/04/16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414477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1C39C268-6739-B44B-B4D9-D7E23C9B3539}" type="datetimeFigureOut">
              <a:rPr lang="en-US" smtClean="0"/>
              <a:t>12/04/16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415372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9C268-6739-B44B-B4D9-D7E23C9B3539}" type="datetimeFigureOut">
              <a:rPr lang="en-US" smtClean="0"/>
              <a:t>12/04/16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384824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1C39C268-6739-B44B-B4D9-D7E23C9B3539}" type="datetimeFigureOut">
              <a:rPr lang="en-US" smtClean="0"/>
              <a:t>12/04/16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282188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1C39C268-6739-B44B-B4D9-D7E23C9B3539}" type="datetimeFigureOut">
              <a:rPr lang="en-US" smtClean="0"/>
              <a:t>12/04/16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F62A6-C7E2-3345-A761-F98021D148A1}" type="slidenum">
              <a:rPr lang="en-US" smtClean="0"/>
              <a:t>‹#›</a:t>
            </a:fld>
            <a:endParaRPr lang="en-US"/>
          </a:p>
        </p:txBody>
      </p:sp>
    </p:spTree>
    <p:extLst>
      <p:ext uri="{BB962C8B-B14F-4D97-AF65-F5344CB8AC3E}">
        <p14:creationId xmlns:p14="http://schemas.microsoft.com/office/powerpoint/2010/main" val="17421344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9C268-6739-B44B-B4D9-D7E23C9B3539}" type="datetimeFigureOut">
              <a:rPr lang="en-US" smtClean="0"/>
              <a:t>12/04/16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F62A6-C7E2-3345-A761-F98021D148A1}" type="slidenum">
              <a:rPr lang="en-US" smtClean="0"/>
              <a:t>‹#›</a:t>
            </a:fld>
            <a:endParaRPr lang="en-US"/>
          </a:p>
        </p:txBody>
      </p:sp>
    </p:spTree>
    <p:extLst>
      <p:ext uri="{BB962C8B-B14F-4D97-AF65-F5344CB8AC3E}">
        <p14:creationId xmlns:p14="http://schemas.microsoft.com/office/powerpoint/2010/main" val="472365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oleObject" Target="../embeddings/oleObject1.bin"/><Relationship Id="rId5" Type="http://schemas.openxmlformats.org/officeDocument/2006/relationships/image" Target="../media/image1.png"/><Relationship Id="rId6" Type="http://schemas.openxmlformats.org/officeDocument/2006/relationships/oleObject" Target="../embeddings/oleObject2.bin"/><Relationship Id="rId7"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7.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9.png"/><Relationship Id="rId5" Type="http://schemas.openxmlformats.org/officeDocument/2006/relationships/oleObject" Target="../embeddings/oleObject5.bin"/><Relationship Id="rId6" Type="http://schemas.openxmlformats.org/officeDocument/2006/relationships/image" Target="../media/image10.png"/><Relationship Id="rId7" Type="http://schemas.openxmlformats.org/officeDocument/2006/relationships/image" Target="../media/image8.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20.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10.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4973266" cy="6858000"/>
          </a:xfrm>
          <a:prstGeom prst="rect">
            <a:avLst/>
          </a:prstGeom>
        </p:spPr>
      </p:pic>
      <p:sp>
        <p:nvSpPr>
          <p:cNvPr id="5" name="TextBox 4"/>
          <p:cNvSpPr txBox="1"/>
          <p:nvPr/>
        </p:nvSpPr>
        <p:spPr>
          <a:xfrm>
            <a:off x="5025245" y="1864752"/>
            <a:ext cx="6672172" cy="1323439"/>
          </a:xfrm>
          <a:prstGeom prst="rect">
            <a:avLst/>
          </a:prstGeom>
          <a:noFill/>
        </p:spPr>
        <p:txBody>
          <a:bodyPr wrap="square" rtlCol="0">
            <a:spAutoFit/>
          </a:bodyPr>
          <a:lstStyle/>
          <a:p>
            <a:r>
              <a:rPr lang="en-US"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Evasion of COPD in      </a:t>
            </a:r>
          </a:p>
          <a:p>
            <a:r>
              <a:rPr lang="en-US"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smokers</a:t>
            </a:r>
            <a:endParaRPr lang="en-US"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 name="TextBox 5"/>
          <p:cNvSpPr txBox="1"/>
          <p:nvPr/>
        </p:nvSpPr>
        <p:spPr>
          <a:xfrm>
            <a:off x="5996892" y="4082293"/>
            <a:ext cx="2600333" cy="1015663"/>
          </a:xfrm>
          <a:prstGeom prst="rect">
            <a:avLst/>
          </a:prstGeom>
          <a:noFill/>
        </p:spPr>
        <p:txBody>
          <a:bodyPr wrap="square" rtlCol="0">
            <a:spAutoFit/>
          </a:bodyPr>
          <a:lstStyle/>
          <a:p>
            <a:r>
              <a:rPr lang="en-US" sz="2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Manuel G. </a:t>
            </a:r>
            <a:r>
              <a:rPr lang="en-US" sz="2000"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Cosio</a:t>
            </a:r>
            <a:endParaRPr lang="en-US" sz="2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a:p>
            <a:r>
              <a:rPr lang="en-US" sz="2000"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Università</a:t>
            </a:r>
            <a:r>
              <a:rPr lang="en-US" sz="2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di </a:t>
            </a:r>
            <a:r>
              <a:rPr lang="en-US" sz="2000"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Padova</a:t>
            </a:r>
            <a:endParaRPr lang="en-US" sz="2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a:p>
            <a:r>
              <a:rPr lang="en-US" sz="2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McGill University</a:t>
            </a:r>
            <a:endPar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aphicFrame>
        <p:nvGraphicFramePr>
          <p:cNvPr id="7" name="Object 5"/>
          <p:cNvGraphicFramePr>
            <a:graphicFrameLocks noChangeAspect="1"/>
          </p:cNvGraphicFramePr>
          <p:nvPr>
            <p:extLst>
              <p:ext uri="{D42A27DB-BD31-4B8C-83A1-F6EECF244321}">
                <p14:modId xmlns:p14="http://schemas.microsoft.com/office/powerpoint/2010/main" val="3141703094"/>
              </p:ext>
            </p:extLst>
          </p:nvPr>
        </p:nvGraphicFramePr>
        <p:xfrm>
          <a:off x="6680572" y="5665922"/>
          <a:ext cx="1011238" cy="1016000"/>
        </p:xfrm>
        <a:graphic>
          <a:graphicData uri="http://schemas.openxmlformats.org/presentationml/2006/ole">
            <mc:AlternateContent xmlns:mc="http://schemas.openxmlformats.org/markup-compatibility/2006">
              <mc:Choice xmlns:v="urn:schemas-microsoft-com:vml" Requires="v">
                <p:oleObj spid="_x0000_s5144" r:id="rId4" imgW="2907937" imgH="2920635" progId="">
                  <p:embed/>
                </p:oleObj>
              </mc:Choice>
              <mc:Fallback>
                <p:oleObj r:id="rId4" imgW="2907937" imgH="292063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572" y="5665922"/>
                        <a:ext cx="101123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 name="Object 6"/>
          <p:cNvGraphicFramePr>
            <a:graphicFrameLocks noChangeAspect="1"/>
          </p:cNvGraphicFramePr>
          <p:nvPr>
            <p:extLst>
              <p:ext uri="{D42A27DB-BD31-4B8C-83A1-F6EECF244321}">
                <p14:modId xmlns:p14="http://schemas.microsoft.com/office/powerpoint/2010/main" val="137481585"/>
              </p:ext>
            </p:extLst>
          </p:nvPr>
        </p:nvGraphicFramePr>
        <p:xfrm>
          <a:off x="7827287" y="5486400"/>
          <a:ext cx="769938" cy="1371600"/>
        </p:xfrm>
        <a:graphic>
          <a:graphicData uri="http://schemas.openxmlformats.org/presentationml/2006/ole">
            <mc:AlternateContent xmlns:mc="http://schemas.openxmlformats.org/markup-compatibility/2006">
              <mc:Choice xmlns:v="urn:schemas-microsoft-com:vml" Requires="v">
                <p:oleObj spid="_x0000_s5145" name="Photo Editor Photo" r:id="rId6" imgW="5057143" imgH="9000000" progId="">
                  <p:embed/>
                </p:oleObj>
              </mc:Choice>
              <mc:Fallback>
                <p:oleObj name="Photo Editor Photo" r:id="rId6" imgW="5057143" imgH="90000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7287" y="5486400"/>
                        <a:ext cx="76993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066689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n-US" b="1" i="1" dirty="0" smtClean="0">
                <a:solidFill>
                  <a:srgbClr val="F2F2F2"/>
                </a:solidFill>
                <a:effectLst>
                  <a:outerShdw blurRad="38100" dist="38100" dir="2700000" algn="tl">
                    <a:srgbClr val="000000"/>
                  </a:outerShdw>
                </a:effectLst>
              </a:rPr>
              <a:t>Lung cancer in COPD</a:t>
            </a:r>
          </a:p>
        </p:txBody>
      </p:sp>
      <p:sp>
        <p:nvSpPr>
          <p:cNvPr id="29699" name="Rectangle 3"/>
          <p:cNvSpPr>
            <a:spLocks noGrp="1" noChangeArrowheads="1"/>
          </p:cNvSpPr>
          <p:nvPr>
            <p:ph idx="1"/>
          </p:nvPr>
        </p:nvSpPr>
        <p:spPr/>
        <p:txBody>
          <a:bodyPr>
            <a:normAutofit/>
          </a:bodyPr>
          <a:lstStyle/>
          <a:p>
            <a:pPr eaLnBrk="1" hangingPunct="1"/>
            <a:r>
              <a:rPr lang="en-US" sz="2800" b="1" i="1" dirty="0" smtClean="0">
                <a:solidFill>
                  <a:srgbClr val="F2F2F2"/>
                </a:solidFill>
              </a:rPr>
              <a:t>A cohort of 2588 patients with COPD and  without initial clinical or radiological evidence of lung cancer was followed for 62±38 months.</a:t>
            </a:r>
            <a:r>
              <a:rPr lang="en-US" dirty="0" smtClean="0">
                <a:solidFill>
                  <a:srgbClr val="F2F2F2"/>
                </a:solidFill>
              </a:rPr>
              <a:t> </a:t>
            </a:r>
            <a:endParaRPr lang="en-US" sz="2400" dirty="0" smtClean="0">
              <a:solidFill>
                <a:srgbClr val="F2F2F2"/>
              </a:solidFill>
            </a:endParaRPr>
          </a:p>
          <a:p>
            <a:pPr eaLnBrk="1" hangingPunct="1"/>
            <a:endParaRPr lang="en-US" sz="2400" dirty="0" smtClean="0">
              <a:solidFill>
                <a:srgbClr val="F2F2F2"/>
              </a:solidFill>
            </a:endParaRPr>
          </a:p>
          <a:p>
            <a:pPr eaLnBrk="1" hangingPunct="1"/>
            <a:r>
              <a:rPr lang="en-US" sz="2800" b="1" i="1" dirty="0" smtClean="0">
                <a:solidFill>
                  <a:srgbClr val="F2F2F2"/>
                </a:solidFill>
              </a:rPr>
              <a:t>A total of 222 of the 2588 COPD patients</a:t>
            </a:r>
            <a:r>
              <a:rPr lang="en-US" sz="2800" b="1" i="1" u="sng" dirty="0" smtClean="0">
                <a:solidFill>
                  <a:srgbClr val="F2F2F2"/>
                </a:solidFill>
              </a:rPr>
              <a:t> </a:t>
            </a:r>
            <a:r>
              <a:rPr lang="en-US" sz="2800" b="1" i="1" dirty="0" smtClean="0">
                <a:solidFill>
                  <a:srgbClr val="F2F2F2"/>
                </a:solidFill>
              </a:rPr>
              <a:t>developed lung cancer for an incidence density of 15.8 cases/1000 persons year</a:t>
            </a:r>
          </a:p>
        </p:txBody>
      </p:sp>
      <p:sp>
        <p:nvSpPr>
          <p:cNvPr id="29700" name="TextBox 3"/>
          <p:cNvSpPr txBox="1">
            <a:spLocks noChangeArrowheads="1"/>
          </p:cNvSpPr>
          <p:nvPr/>
        </p:nvSpPr>
        <p:spPr bwMode="auto">
          <a:xfrm>
            <a:off x="152399" y="6400800"/>
            <a:ext cx="8747181" cy="369332"/>
          </a:xfrm>
          <a:prstGeom prst="rect">
            <a:avLst/>
          </a:prstGeom>
          <a:noFill/>
          <a:ln w="9525">
            <a:noFill/>
            <a:miter lim="800000"/>
            <a:headEnd/>
            <a:tailEnd/>
          </a:ln>
        </p:spPr>
        <p:txBody>
          <a:bodyPr wrap="square">
            <a:spAutoFit/>
          </a:bodyPr>
          <a:lstStyle/>
          <a:p>
            <a:r>
              <a:rPr lang="en-US" dirty="0">
                <a:solidFill>
                  <a:srgbClr val="F2F2F2"/>
                </a:solidFill>
              </a:rPr>
              <a:t>From Torres, Marin,… </a:t>
            </a:r>
            <a:r>
              <a:rPr lang="en-US" dirty="0" err="1">
                <a:solidFill>
                  <a:srgbClr val="F2F2F2"/>
                </a:solidFill>
              </a:rPr>
              <a:t>Saetta</a:t>
            </a:r>
            <a:r>
              <a:rPr lang="en-US" dirty="0">
                <a:solidFill>
                  <a:srgbClr val="F2F2F2"/>
                </a:solidFill>
              </a:rPr>
              <a:t>, Cosio, Celli ; </a:t>
            </a:r>
            <a:r>
              <a:rPr lang="en-US" dirty="0" smtClean="0">
                <a:solidFill>
                  <a:srgbClr val="F2F2F2"/>
                </a:solidFill>
              </a:rPr>
              <a:t>Am J </a:t>
            </a:r>
            <a:r>
              <a:rPr lang="en-US" dirty="0" err="1" smtClean="0">
                <a:solidFill>
                  <a:srgbClr val="F2F2F2"/>
                </a:solidFill>
              </a:rPr>
              <a:t>Respir</a:t>
            </a:r>
            <a:r>
              <a:rPr lang="en-US" dirty="0" smtClean="0">
                <a:solidFill>
                  <a:srgbClr val="F2F2F2"/>
                </a:solidFill>
              </a:rPr>
              <a:t> </a:t>
            </a:r>
            <a:r>
              <a:rPr lang="en-US" dirty="0" err="1" smtClean="0">
                <a:solidFill>
                  <a:srgbClr val="F2F2F2"/>
                </a:solidFill>
              </a:rPr>
              <a:t>Crit</a:t>
            </a:r>
            <a:r>
              <a:rPr lang="en-US" dirty="0" smtClean="0">
                <a:solidFill>
                  <a:srgbClr val="F2F2F2"/>
                </a:solidFill>
              </a:rPr>
              <a:t> Care Med 2011: 184, 913-919</a:t>
            </a:r>
            <a:endParaRPr lang="en-US" dirty="0">
              <a:solidFill>
                <a:srgbClr val="F2F2F2"/>
              </a:solidFill>
            </a:endParaRPr>
          </a:p>
        </p:txBody>
      </p:sp>
    </p:spTree>
    <p:extLst>
      <p:ext uri="{BB962C8B-B14F-4D97-AF65-F5344CB8AC3E}">
        <p14:creationId xmlns:p14="http://schemas.microsoft.com/office/powerpoint/2010/main" val="30248485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Bode and lung cancer Figure 1 Total"/>
          <p:cNvPicPr>
            <a:picLocks noChangeAspect="1" noChangeArrowheads="1"/>
          </p:cNvPicPr>
          <p:nvPr/>
        </p:nvPicPr>
        <p:blipFill>
          <a:blip r:embed="rId2" cstate="print"/>
          <a:srcRect/>
          <a:stretch>
            <a:fillRect/>
          </a:stretch>
        </p:blipFill>
        <p:spPr bwMode="auto">
          <a:xfrm>
            <a:off x="457200" y="152400"/>
            <a:ext cx="7391400" cy="5540375"/>
          </a:xfrm>
          <a:prstGeom prst="rect">
            <a:avLst/>
          </a:prstGeom>
          <a:noFill/>
          <a:ln w="9525">
            <a:noFill/>
            <a:miter lim="800000"/>
            <a:headEnd/>
            <a:tailEnd/>
          </a:ln>
        </p:spPr>
      </p:pic>
      <p:sp>
        <p:nvSpPr>
          <p:cNvPr id="2" name="Rectangle 1"/>
          <p:cNvSpPr/>
          <p:nvPr/>
        </p:nvSpPr>
        <p:spPr>
          <a:xfrm>
            <a:off x="107361" y="6316583"/>
            <a:ext cx="9036639" cy="369332"/>
          </a:xfrm>
          <a:prstGeom prst="rect">
            <a:avLst/>
          </a:prstGeom>
        </p:spPr>
        <p:txBody>
          <a:bodyPr wrap="square">
            <a:spAutoFit/>
          </a:bodyPr>
          <a:lstStyle/>
          <a:p>
            <a:r>
              <a:rPr lang="en-US" dirty="0">
                <a:solidFill>
                  <a:srgbClr val="F2F2F2"/>
                </a:solidFill>
              </a:rPr>
              <a:t>Torres, Marin,… </a:t>
            </a:r>
            <a:r>
              <a:rPr lang="en-US" dirty="0" err="1">
                <a:solidFill>
                  <a:srgbClr val="F2F2F2"/>
                </a:solidFill>
              </a:rPr>
              <a:t>Saetta</a:t>
            </a:r>
            <a:r>
              <a:rPr lang="en-US" dirty="0">
                <a:solidFill>
                  <a:srgbClr val="F2F2F2"/>
                </a:solidFill>
              </a:rPr>
              <a:t>, Cosio, Celli ; Am J </a:t>
            </a:r>
            <a:r>
              <a:rPr lang="en-US" dirty="0" err="1">
                <a:solidFill>
                  <a:srgbClr val="F2F2F2"/>
                </a:solidFill>
              </a:rPr>
              <a:t>Respir</a:t>
            </a:r>
            <a:r>
              <a:rPr lang="en-US" dirty="0">
                <a:solidFill>
                  <a:srgbClr val="F2F2F2"/>
                </a:solidFill>
              </a:rPr>
              <a:t> </a:t>
            </a:r>
            <a:r>
              <a:rPr lang="en-US" dirty="0" err="1">
                <a:solidFill>
                  <a:srgbClr val="F2F2F2"/>
                </a:solidFill>
              </a:rPr>
              <a:t>Crit</a:t>
            </a:r>
            <a:r>
              <a:rPr lang="en-US" dirty="0">
                <a:solidFill>
                  <a:srgbClr val="F2F2F2"/>
                </a:solidFill>
              </a:rPr>
              <a:t> Care Med 2011: 184, 913-919</a:t>
            </a:r>
          </a:p>
        </p:txBody>
      </p:sp>
    </p:spTree>
    <p:extLst>
      <p:ext uri="{BB962C8B-B14F-4D97-AF65-F5344CB8AC3E}">
        <p14:creationId xmlns:p14="http://schemas.microsoft.com/office/powerpoint/2010/main" val="19114618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2899" y="2854985"/>
            <a:ext cx="1878652" cy="1112605"/>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332899" y="3001933"/>
            <a:ext cx="1878652" cy="92333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COPD</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Oval 3"/>
          <p:cNvSpPr/>
          <p:nvPr/>
        </p:nvSpPr>
        <p:spPr>
          <a:xfrm>
            <a:off x="5310605" y="2246201"/>
            <a:ext cx="2928178" cy="2088757"/>
          </a:xfrm>
          <a:prstGeom prst="ellipse">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14966" y="2854985"/>
            <a:ext cx="2529359"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CANCER</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Curved Down Arrow 5"/>
          <p:cNvSpPr/>
          <p:nvPr/>
        </p:nvSpPr>
        <p:spPr>
          <a:xfrm>
            <a:off x="2623816" y="1836847"/>
            <a:ext cx="4198107" cy="934168"/>
          </a:xfrm>
          <a:prstGeom prst="curvedDownArrow">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urved Down Arrow 8"/>
          <p:cNvSpPr/>
          <p:nvPr/>
        </p:nvSpPr>
        <p:spPr>
          <a:xfrm rot="10800000">
            <a:off x="2360810" y="4397504"/>
            <a:ext cx="4679983" cy="934168"/>
          </a:xfrm>
          <a:prstGeom prst="curvedDownArrow">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32968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8625" y="103673"/>
            <a:ext cx="4780178" cy="6233839"/>
          </a:xfrm>
          <a:prstGeom prst="rect">
            <a:avLst/>
          </a:prstGeom>
        </p:spPr>
      </p:pic>
      <p:sp>
        <p:nvSpPr>
          <p:cNvPr id="7" name="TextBox 6"/>
          <p:cNvSpPr txBox="1"/>
          <p:nvPr/>
        </p:nvSpPr>
        <p:spPr>
          <a:xfrm>
            <a:off x="1044769" y="6341348"/>
            <a:ext cx="5524174" cy="369332"/>
          </a:xfrm>
          <a:prstGeom prst="rect">
            <a:avLst/>
          </a:prstGeom>
          <a:noFill/>
        </p:spPr>
        <p:txBody>
          <a:bodyPr wrap="square" rtlCol="0">
            <a:spAutoFit/>
          </a:bodyPr>
          <a:lstStyle/>
          <a:p>
            <a:r>
              <a:rPr lang="en-US" dirty="0">
                <a:solidFill>
                  <a:srgbClr val="D9D9D9"/>
                </a:solidFill>
              </a:rPr>
              <a:t>James P. </a:t>
            </a:r>
            <a:r>
              <a:rPr lang="en-US" dirty="0" smtClean="0">
                <a:solidFill>
                  <a:srgbClr val="D9D9D9"/>
                </a:solidFill>
              </a:rPr>
              <a:t>Allison. SCIENCE: 2015. 348, 56-61 </a:t>
            </a:r>
            <a:endParaRPr lang="en-US" dirty="0">
              <a:solidFill>
                <a:srgbClr val="D9D9D9"/>
              </a:solidFill>
            </a:endParaRPr>
          </a:p>
        </p:txBody>
      </p:sp>
      <p:sp>
        <p:nvSpPr>
          <p:cNvPr id="2" name="TextBox 1"/>
          <p:cNvSpPr txBox="1"/>
          <p:nvPr/>
        </p:nvSpPr>
        <p:spPr>
          <a:xfrm>
            <a:off x="5263936" y="1041022"/>
            <a:ext cx="3634623" cy="5816978"/>
          </a:xfrm>
          <a:prstGeom prst="rect">
            <a:avLst/>
          </a:prstGeom>
          <a:noFill/>
        </p:spPr>
        <p:txBody>
          <a:bodyPr wrap="square" rtlCol="0">
            <a:spAutoFit/>
          </a:bodyPr>
          <a:lstStyle/>
          <a:p>
            <a:r>
              <a:rPr lang="en-US" sz="2800" dirty="0" smtClean="0">
                <a:solidFill>
                  <a:srgbClr val="F2F2F2"/>
                </a:solidFill>
              </a:rPr>
              <a:t>Discovered the rules of T-cell activation and suppression.</a:t>
            </a:r>
          </a:p>
          <a:p>
            <a:endParaRPr lang="en-US" sz="2800" dirty="0" smtClean="0">
              <a:solidFill>
                <a:srgbClr val="F2F2F2"/>
              </a:solidFill>
            </a:endParaRPr>
          </a:p>
          <a:p>
            <a:endParaRPr lang="en-US" dirty="0" smtClean="0"/>
          </a:p>
          <a:p>
            <a:r>
              <a:rPr lang="en-US" sz="2800" dirty="0" smtClean="0">
                <a:solidFill>
                  <a:srgbClr val="F2F2F2"/>
                </a:solidFill>
              </a:rPr>
              <a:t>Discovered that   unleashing  an immune response against cancer,  curing cancer will soon become reality.</a:t>
            </a:r>
          </a:p>
          <a:p>
            <a:endParaRPr lang="en-US" sz="2800" dirty="0" smtClean="0">
              <a:solidFill>
                <a:srgbClr val="F2F2F2"/>
              </a:solidFill>
            </a:endParaRPr>
          </a:p>
          <a:p>
            <a:r>
              <a:rPr lang="en-US" sz="2800" dirty="0" smtClean="0">
                <a:solidFill>
                  <a:srgbClr val="F2F2F2"/>
                </a:solidFill>
              </a:rPr>
              <a:t>IT HAS!</a:t>
            </a:r>
          </a:p>
          <a:p>
            <a:endParaRPr lang="en-US" dirty="0"/>
          </a:p>
        </p:txBody>
      </p:sp>
      <p:sp>
        <p:nvSpPr>
          <p:cNvPr id="3" name="Rectangle 2"/>
          <p:cNvSpPr/>
          <p:nvPr/>
        </p:nvSpPr>
        <p:spPr>
          <a:xfrm>
            <a:off x="148625" y="117946"/>
            <a:ext cx="2653566" cy="523220"/>
          </a:xfrm>
          <a:prstGeom prst="rect">
            <a:avLst/>
          </a:prstGeom>
          <a:effectLst>
            <a:outerShdw blurRad="50800" dist="38100" dir="5400000" algn="t" rotWithShape="0">
              <a:prstClr val="black">
                <a:alpha val="40000"/>
              </a:prstClr>
            </a:outerShdw>
          </a:effectLst>
        </p:spPr>
        <p:txBody>
          <a:bodyPr wrap="none">
            <a:spAutoFit/>
          </a:bodyPr>
          <a:lstStyle/>
          <a:p>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James P. Allison</a:t>
            </a:r>
          </a:p>
        </p:txBody>
      </p:sp>
    </p:spTree>
    <p:extLst>
      <p:ext uri="{BB962C8B-B14F-4D97-AF65-F5344CB8AC3E}">
        <p14:creationId xmlns:p14="http://schemas.microsoft.com/office/powerpoint/2010/main" val="18310254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842" y="16712"/>
            <a:ext cx="7051681" cy="5849041"/>
          </a:xfrm>
          <a:prstGeom prst="rect">
            <a:avLst/>
          </a:prstGeom>
        </p:spPr>
      </p:pic>
      <p:sp>
        <p:nvSpPr>
          <p:cNvPr id="13" name="Rectangle 12"/>
          <p:cNvSpPr/>
          <p:nvPr/>
        </p:nvSpPr>
        <p:spPr>
          <a:xfrm>
            <a:off x="5571951" y="2711630"/>
            <a:ext cx="2561050" cy="830997"/>
          </a:xfrm>
          <a:prstGeom prst="rect">
            <a:avLst/>
          </a:prstGeom>
        </p:spPr>
        <p:txBody>
          <a:bodyPr wrap="square">
            <a:spAutoFit/>
          </a:bodyPr>
          <a:lstStyle/>
          <a:p>
            <a:r>
              <a:rPr lang="en-US" sz="2400" b="1" dirty="0"/>
              <a:t>T cell</a:t>
            </a:r>
          </a:p>
          <a:p>
            <a:r>
              <a:rPr lang="en-US" sz="2400" b="1" dirty="0" smtClean="0"/>
              <a:t> </a:t>
            </a:r>
            <a:r>
              <a:rPr lang="en-US" sz="2400" b="1" dirty="0"/>
              <a:t>proliferation</a:t>
            </a:r>
          </a:p>
        </p:txBody>
      </p:sp>
      <p:grpSp>
        <p:nvGrpSpPr>
          <p:cNvPr id="17" name="Group 16"/>
          <p:cNvGrpSpPr/>
          <p:nvPr/>
        </p:nvGrpSpPr>
        <p:grpSpPr>
          <a:xfrm>
            <a:off x="88233" y="69172"/>
            <a:ext cx="7051681" cy="5719985"/>
            <a:chOff x="369601" y="129056"/>
            <a:chExt cx="7051681" cy="5719985"/>
          </a:xfrm>
        </p:grpSpPr>
        <p:sp>
          <p:nvSpPr>
            <p:cNvPr id="3" name="Rectangle 2"/>
            <p:cNvSpPr/>
            <p:nvPr/>
          </p:nvSpPr>
          <p:spPr>
            <a:xfrm>
              <a:off x="5753625" y="313722"/>
              <a:ext cx="1351898" cy="646331"/>
            </a:xfrm>
            <a:prstGeom prst="rect">
              <a:avLst/>
            </a:prstGeom>
          </p:spPr>
          <p:txBody>
            <a:bodyPr wrap="square">
              <a:spAutoFit/>
            </a:bodyPr>
            <a:lstStyle/>
            <a:p>
              <a:r>
                <a:rPr lang="en-US" dirty="0"/>
                <a:t>No T cell</a:t>
              </a:r>
            </a:p>
            <a:p>
              <a:r>
                <a:rPr lang="en-US" dirty="0"/>
                <a:t>proliferation</a:t>
              </a:r>
            </a:p>
          </p:txBody>
        </p:sp>
        <p:sp>
          <p:nvSpPr>
            <p:cNvPr id="4" name="Rectangle 3"/>
            <p:cNvSpPr/>
            <p:nvPr/>
          </p:nvSpPr>
          <p:spPr>
            <a:xfrm>
              <a:off x="369601" y="129056"/>
              <a:ext cx="1592156" cy="646331"/>
            </a:xfrm>
            <a:prstGeom prst="rect">
              <a:avLst/>
            </a:prstGeom>
          </p:spPr>
          <p:txBody>
            <a:bodyPr wrap="square">
              <a:spAutoFit/>
            </a:bodyPr>
            <a:lstStyle/>
            <a:p>
              <a:r>
                <a:rPr lang="en-US" dirty="0"/>
                <a:t>Tumor or</a:t>
              </a:r>
            </a:p>
            <a:p>
              <a:r>
                <a:rPr lang="en-US" dirty="0"/>
                <a:t>epithelial cells</a:t>
              </a:r>
            </a:p>
          </p:txBody>
        </p:sp>
        <p:sp>
          <p:nvSpPr>
            <p:cNvPr id="5" name="Rectangle 4"/>
            <p:cNvSpPr/>
            <p:nvPr/>
          </p:nvSpPr>
          <p:spPr>
            <a:xfrm>
              <a:off x="3185703" y="267556"/>
              <a:ext cx="1587131" cy="369332"/>
            </a:xfrm>
            <a:prstGeom prst="rect">
              <a:avLst/>
            </a:prstGeom>
          </p:spPr>
          <p:txBody>
            <a:bodyPr wrap="none">
              <a:spAutoFit/>
            </a:bodyPr>
            <a:lstStyle/>
            <a:p>
              <a:r>
                <a:rPr lang="en-US" dirty="0">
                  <a:solidFill>
                    <a:schemeClr val="bg1">
                      <a:lumMod val="95000"/>
                    </a:schemeClr>
                  </a:solidFill>
                </a:rPr>
                <a:t>TCR signal only</a:t>
              </a:r>
            </a:p>
          </p:txBody>
        </p:sp>
        <p:sp>
          <p:nvSpPr>
            <p:cNvPr id="6" name="Rectangle 5"/>
            <p:cNvSpPr/>
            <p:nvPr/>
          </p:nvSpPr>
          <p:spPr>
            <a:xfrm>
              <a:off x="3333118" y="913887"/>
              <a:ext cx="912893" cy="369332"/>
            </a:xfrm>
            <a:prstGeom prst="rect">
              <a:avLst/>
            </a:prstGeom>
          </p:spPr>
          <p:txBody>
            <a:bodyPr wrap="none">
              <a:spAutoFit/>
            </a:bodyPr>
            <a:lstStyle/>
            <a:p>
              <a:r>
                <a:rPr lang="en-US" dirty="0">
                  <a:solidFill>
                    <a:srgbClr val="F2F2F2"/>
                  </a:solidFill>
                </a:rPr>
                <a:t>Antigen</a:t>
              </a:r>
            </a:p>
          </p:txBody>
        </p:sp>
        <p:sp>
          <p:nvSpPr>
            <p:cNvPr id="7" name="Rectangle 6"/>
            <p:cNvSpPr/>
            <p:nvPr/>
          </p:nvSpPr>
          <p:spPr>
            <a:xfrm>
              <a:off x="3324120" y="1429898"/>
              <a:ext cx="659155" cy="369332"/>
            </a:xfrm>
            <a:prstGeom prst="rect">
              <a:avLst/>
            </a:prstGeom>
          </p:spPr>
          <p:txBody>
            <a:bodyPr wrap="none">
              <a:spAutoFit/>
            </a:bodyPr>
            <a:lstStyle/>
            <a:p>
              <a:r>
                <a:rPr lang="en-US" dirty="0">
                  <a:solidFill>
                    <a:srgbClr val="F2F2F2"/>
                  </a:solidFill>
                </a:rPr>
                <a:t>MHC</a:t>
              </a:r>
            </a:p>
          </p:txBody>
        </p:sp>
        <p:sp>
          <p:nvSpPr>
            <p:cNvPr id="8" name="TextBox 7"/>
            <p:cNvSpPr txBox="1"/>
            <p:nvPr/>
          </p:nvSpPr>
          <p:spPr>
            <a:xfrm>
              <a:off x="3414837" y="1145688"/>
              <a:ext cx="659155" cy="461665"/>
            </a:xfrm>
            <a:prstGeom prst="rect">
              <a:avLst/>
            </a:prstGeom>
            <a:noFill/>
          </p:spPr>
          <p:txBody>
            <a:bodyPr wrap="square" rtlCol="0">
              <a:spAutoFit/>
            </a:bodyPr>
            <a:lstStyle/>
            <a:p>
              <a:r>
                <a:rPr lang="en-US" sz="2400" dirty="0" smtClean="0">
                  <a:solidFill>
                    <a:srgbClr val="F2F2F2"/>
                  </a:solidFill>
                </a:rPr>
                <a:t>+</a:t>
              </a:r>
              <a:endParaRPr lang="en-US" sz="2400" dirty="0">
                <a:solidFill>
                  <a:srgbClr val="F2F2F2"/>
                </a:solidFill>
              </a:endParaRPr>
            </a:p>
          </p:txBody>
        </p:sp>
        <p:sp>
          <p:nvSpPr>
            <p:cNvPr id="9" name="Rectangle 8"/>
            <p:cNvSpPr/>
            <p:nvPr/>
          </p:nvSpPr>
          <p:spPr>
            <a:xfrm>
              <a:off x="4258354" y="1052386"/>
              <a:ext cx="665867" cy="461665"/>
            </a:xfrm>
            <a:prstGeom prst="rect">
              <a:avLst/>
            </a:prstGeom>
          </p:spPr>
          <p:txBody>
            <a:bodyPr wrap="none">
              <a:spAutoFit/>
            </a:bodyPr>
            <a:lstStyle/>
            <a:p>
              <a:r>
                <a:rPr lang="en-US" sz="2400" dirty="0">
                  <a:solidFill>
                    <a:srgbClr val="F2F2F2"/>
                  </a:solidFill>
                </a:rPr>
                <a:t>TCR</a:t>
              </a:r>
            </a:p>
          </p:txBody>
        </p:sp>
        <p:sp>
          <p:nvSpPr>
            <p:cNvPr id="10" name="Rectangle 9"/>
            <p:cNvSpPr/>
            <p:nvPr/>
          </p:nvSpPr>
          <p:spPr>
            <a:xfrm>
              <a:off x="369601" y="3262181"/>
              <a:ext cx="1787992" cy="923330"/>
            </a:xfrm>
            <a:prstGeom prst="rect">
              <a:avLst/>
            </a:prstGeom>
          </p:spPr>
          <p:txBody>
            <a:bodyPr wrap="square">
              <a:spAutoFit/>
            </a:bodyPr>
            <a:lstStyle/>
            <a:p>
              <a:r>
                <a:rPr lang="en-US" dirty="0"/>
                <a:t>APC’s</a:t>
              </a:r>
            </a:p>
            <a:p>
              <a:r>
                <a:rPr lang="en-US" dirty="0"/>
                <a:t>(dendritic cells,</a:t>
              </a:r>
            </a:p>
            <a:p>
              <a:r>
                <a:rPr lang="en-US" dirty="0"/>
                <a:t>macrophages)</a:t>
              </a:r>
            </a:p>
          </p:txBody>
        </p:sp>
        <p:sp>
          <p:nvSpPr>
            <p:cNvPr id="11" name="Rectangle 10"/>
            <p:cNvSpPr/>
            <p:nvPr/>
          </p:nvSpPr>
          <p:spPr>
            <a:xfrm>
              <a:off x="2398513" y="3031348"/>
              <a:ext cx="2935569" cy="461665"/>
            </a:xfrm>
            <a:prstGeom prst="rect">
              <a:avLst/>
            </a:prstGeom>
          </p:spPr>
          <p:txBody>
            <a:bodyPr wrap="none">
              <a:spAutoFit/>
            </a:bodyPr>
            <a:lstStyle/>
            <a:p>
              <a:r>
                <a:rPr lang="en-US" sz="2400" dirty="0">
                  <a:solidFill>
                    <a:srgbClr val="F2F2F2"/>
                  </a:solidFill>
                </a:rPr>
                <a:t>Positive </a:t>
              </a:r>
              <a:r>
                <a:rPr lang="en-US" sz="2400" dirty="0" err="1">
                  <a:solidFill>
                    <a:srgbClr val="F2F2F2"/>
                  </a:solidFill>
                </a:rPr>
                <a:t>costimulation</a:t>
              </a:r>
              <a:endParaRPr lang="en-US" sz="2400" dirty="0">
                <a:solidFill>
                  <a:srgbClr val="F2F2F2"/>
                </a:solidFill>
              </a:endParaRPr>
            </a:p>
          </p:txBody>
        </p:sp>
        <p:sp>
          <p:nvSpPr>
            <p:cNvPr id="12" name="Rectangle 11"/>
            <p:cNvSpPr/>
            <p:nvPr/>
          </p:nvSpPr>
          <p:spPr>
            <a:xfrm>
              <a:off x="3410502" y="4094851"/>
              <a:ext cx="2468979" cy="400110"/>
            </a:xfrm>
            <a:prstGeom prst="rect">
              <a:avLst/>
            </a:prstGeom>
          </p:spPr>
          <p:txBody>
            <a:bodyPr wrap="square">
              <a:spAutoFit/>
            </a:bodyPr>
            <a:lstStyle/>
            <a:p>
              <a:r>
                <a:rPr lang="en-US" sz="2000" dirty="0">
                  <a:solidFill>
                    <a:srgbClr val="F2F2F2"/>
                  </a:solidFill>
                </a:rPr>
                <a:t>B7 </a:t>
              </a:r>
              <a:r>
                <a:rPr lang="en-US" sz="2000" dirty="0" smtClean="0">
                  <a:solidFill>
                    <a:srgbClr val="F2F2F2"/>
                  </a:solidFill>
                </a:rPr>
                <a:t>          CD28</a:t>
              </a:r>
              <a:endParaRPr lang="en-US" sz="2000" dirty="0">
                <a:solidFill>
                  <a:srgbClr val="F2F2F2"/>
                </a:solidFill>
              </a:endParaRPr>
            </a:p>
          </p:txBody>
        </p:sp>
        <p:sp>
          <p:nvSpPr>
            <p:cNvPr id="14" name="Rectangle 13"/>
            <p:cNvSpPr/>
            <p:nvPr/>
          </p:nvSpPr>
          <p:spPr>
            <a:xfrm>
              <a:off x="6224470" y="5448931"/>
              <a:ext cx="1196812" cy="400110"/>
            </a:xfrm>
            <a:prstGeom prst="rect">
              <a:avLst/>
            </a:prstGeom>
          </p:spPr>
          <p:txBody>
            <a:bodyPr wrap="none">
              <a:spAutoFit/>
            </a:bodyPr>
            <a:lstStyle/>
            <a:p>
              <a:r>
                <a:rPr lang="en-US" sz="2000" dirty="0"/>
                <a:t>Cytokines</a:t>
              </a:r>
            </a:p>
          </p:txBody>
        </p:sp>
        <p:sp>
          <p:nvSpPr>
            <p:cNvPr id="15" name="TextBox 14"/>
            <p:cNvSpPr txBox="1"/>
            <p:nvPr/>
          </p:nvSpPr>
          <p:spPr>
            <a:xfrm>
              <a:off x="5426346" y="3890665"/>
              <a:ext cx="442246" cy="830997"/>
            </a:xfrm>
            <a:prstGeom prst="rect">
              <a:avLst/>
            </a:prstGeom>
            <a:noFill/>
          </p:spPr>
          <p:txBody>
            <a:bodyPr wrap="square" rtlCol="0">
              <a:spAutoFit/>
            </a:bodyPr>
            <a:lstStyle/>
            <a:p>
              <a:r>
                <a:rPr lang="en-US" sz="2400" dirty="0" smtClean="0"/>
                <a:t>  2</a:t>
              </a:r>
              <a:endParaRPr lang="en-US" sz="2400" dirty="0"/>
            </a:p>
          </p:txBody>
        </p:sp>
        <p:sp>
          <p:nvSpPr>
            <p:cNvPr id="16" name="TextBox 15"/>
            <p:cNvSpPr txBox="1"/>
            <p:nvPr/>
          </p:nvSpPr>
          <p:spPr>
            <a:xfrm>
              <a:off x="5474145" y="4811854"/>
              <a:ext cx="340189" cy="461665"/>
            </a:xfrm>
            <a:prstGeom prst="rect">
              <a:avLst/>
            </a:prstGeom>
            <a:noFill/>
          </p:spPr>
          <p:txBody>
            <a:bodyPr wrap="square" rtlCol="0">
              <a:spAutoFit/>
            </a:bodyPr>
            <a:lstStyle/>
            <a:p>
              <a:r>
                <a:rPr lang="en-US" sz="2400" dirty="0" smtClean="0"/>
                <a:t>1</a:t>
              </a:r>
              <a:endParaRPr lang="en-US" sz="2400" dirty="0"/>
            </a:p>
          </p:txBody>
        </p:sp>
        <p:sp>
          <p:nvSpPr>
            <p:cNvPr id="61" name="Freeform 60"/>
            <p:cNvSpPr/>
            <p:nvPr/>
          </p:nvSpPr>
          <p:spPr>
            <a:xfrm>
              <a:off x="6121272" y="4827260"/>
              <a:ext cx="1268841" cy="680508"/>
            </a:xfrm>
            <a:custGeom>
              <a:avLst/>
              <a:gdLst>
                <a:gd name="connsiteX0" fmla="*/ 0 w 1268841"/>
                <a:gd name="connsiteY0" fmla="*/ 181444 h 680508"/>
                <a:gd name="connsiteX1" fmla="*/ 22679 w 1268841"/>
                <a:gd name="connsiteY1" fmla="*/ 510310 h 680508"/>
                <a:gd name="connsiteX2" fmla="*/ 102056 w 1268841"/>
                <a:gd name="connsiteY2" fmla="*/ 601032 h 680508"/>
                <a:gd name="connsiteX3" fmla="*/ 521623 w 1268841"/>
                <a:gd name="connsiteY3" fmla="*/ 680414 h 680508"/>
                <a:gd name="connsiteX4" fmla="*/ 986548 w 1268841"/>
                <a:gd name="connsiteY4" fmla="*/ 612372 h 680508"/>
                <a:gd name="connsiteX5" fmla="*/ 1236020 w 1268841"/>
                <a:gd name="connsiteY5" fmla="*/ 419588 h 680508"/>
                <a:gd name="connsiteX6" fmla="*/ 1258699 w 1268841"/>
                <a:gd name="connsiteY6" fmla="*/ 181444 h 680508"/>
                <a:gd name="connsiteX7" fmla="*/ 1167982 w 1268841"/>
                <a:gd name="connsiteY7" fmla="*/ 34021 h 680508"/>
                <a:gd name="connsiteX8" fmla="*/ 1020567 w 1268841"/>
                <a:gd name="connsiteY8" fmla="*/ 11340 h 680508"/>
                <a:gd name="connsiteX9" fmla="*/ 1111284 w 1268841"/>
                <a:gd name="connsiteY9" fmla="*/ 0 h 68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841" h="680508">
                  <a:moveTo>
                    <a:pt x="0" y="181444"/>
                  </a:moveTo>
                  <a:cubicBezTo>
                    <a:pt x="2835" y="310911"/>
                    <a:pt x="5670" y="440379"/>
                    <a:pt x="22679" y="510310"/>
                  </a:cubicBezTo>
                  <a:cubicBezTo>
                    <a:pt x="39688" y="580241"/>
                    <a:pt x="18899" y="572681"/>
                    <a:pt x="102056" y="601032"/>
                  </a:cubicBezTo>
                  <a:cubicBezTo>
                    <a:pt x="185213" y="629383"/>
                    <a:pt x="374208" y="678524"/>
                    <a:pt x="521623" y="680414"/>
                  </a:cubicBezTo>
                  <a:cubicBezTo>
                    <a:pt x="669038" y="682304"/>
                    <a:pt x="867482" y="655843"/>
                    <a:pt x="986548" y="612372"/>
                  </a:cubicBezTo>
                  <a:cubicBezTo>
                    <a:pt x="1105614" y="568901"/>
                    <a:pt x="1190662" y="491409"/>
                    <a:pt x="1236020" y="419588"/>
                  </a:cubicBezTo>
                  <a:cubicBezTo>
                    <a:pt x="1281379" y="347767"/>
                    <a:pt x="1270039" y="245705"/>
                    <a:pt x="1258699" y="181444"/>
                  </a:cubicBezTo>
                  <a:cubicBezTo>
                    <a:pt x="1247359" y="117183"/>
                    <a:pt x="1207671" y="62372"/>
                    <a:pt x="1167982" y="34021"/>
                  </a:cubicBezTo>
                  <a:cubicBezTo>
                    <a:pt x="1128293" y="5670"/>
                    <a:pt x="1030017" y="17010"/>
                    <a:pt x="1020567" y="11340"/>
                  </a:cubicBezTo>
                  <a:cubicBezTo>
                    <a:pt x="1011117" y="5670"/>
                    <a:pt x="1061200" y="2835"/>
                    <a:pt x="1111284" y="0"/>
                  </a:cubicBezTo>
                </a:path>
              </a:pathLst>
            </a:custGeom>
            <a:ln>
              <a:solidFill>
                <a:srgbClr val="660066"/>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3" name="Straight Arrow Connector 62"/>
            <p:cNvCxnSpPr/>
            <p:nvPr/>
          </p:nvCxnSpPr>
          <p:spPr>
            <a:xfrm flipH="1" flipV="1">
              <a:off x="7060164" y="4827260"/>
              <a:ext cx="90718" cy="1"/>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grpSp>
      <p:sp>
        <p:nvSpPr>
          <p:cNvPr id="18" name="Rectangle 17"/>
          <p:cNvSpPr/>
          <p:nvPr/>
        </p:nvSpPr>
        <p:spPr>
          <a:xfrm>
            <a:off x="7159558" y="343767"/>
            <a:ext cx="1951353" cy="1754327"/>
          </a:xfrm>
          <a:prstGeom prst="rect">
            <a:avLst/>
          </a:prstGeom>
        </p:spPr>
        <p:txBody>
          <a:bodyPr wrap="square">
            <a:spAutoFit/>
          </a:bodyPr>
          <a:lstStyle/>
          <a:p>
            <a:r>
              <a:rPr lang="en-US" dirty="0">
                <a:solidFill>
                  <a:srgbClr val="D9D9D9"/>
                </a:solidFill>
              </a:rPr>
              <a:t>Defined the structure of the T-cell receptor (TCR) that specifically recognizes antigens. (Signal 1)</a:t>
            </a:r>
          </a:p>
        </p:txBody>
      </p:sp>
      <p:sp>
        <p:nvSpPr>
          <p:cNvPr id="19" name="Rectangle 18"/>
          <p:cNvSpPr/>
          <p:nvPr/>
        </p:nvSpPr>
        <p:spPr>
          <a:xfrm>
            <a:off x="7454371" y="2926834"/>
            <a:ext cx="1689629" cy="2862323"/>
          </a:xfrm>
          <a:prstGeom prst="rect">
            <a:avLst/>
          </a:prstGeom>
        </p:spPr>
        <p:txBody>
          <a:bodyPr wrap="square">
            <a:spAutoFit/>
          </a:bodyPr>
          <a:lstStyle/>
          <a:p>
            <a:r>
              <a:rPr lang="en-US" dirty="0">
                <a:solidFill>
                  <a:srgbClr val="D9D9D9"/>
                </a:solidFill>
              </a:rPr>
              <a:t>Demonstrated that the T-cell molecule CD28 provides </a:t>
            </a:r>
            <a:r>
              <a:rPr lang="en-US" dirty="0" err="1">
                <a:solidFill>
                  <a:srgbClr val="D9D9D9"/>
                </a:solidFill>
              </a:rPr>
              <a:t>costimulatory</a:t>
            </a:r>
            <a:r>
              <a:rPr lang="en-US" dirty="0">
                <a:solidFill>
                  <a:srgbClr val="D9D9D9"/>
                </a:solidFill>
              </a:rPr>
              <a:t> signals necessary for full T-cell activation. ( Signal 2)</a:t>
            </a:r>
          </a:p>
        </p:txBody>
      </p:sp>
      <p:sp>
        <p:nvSpPr>
          <p:cNvPr id="20" name="Rectangle 19"/>
          <p:cNvSpPr/>
          <p:nvPr/>
        </p:nvSpPr>
        <p:spPr>
          <a:xfrm>
            <a:off x="0" y="2558629"/>
            <a:ext cx="9144000" cy="43262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D9D9D9"/>
              </a:solidFill>
            </a:endParaRPr>
          </a:p>
        </p:txBody>
      </p:sp>
      <p:pic>
        <p:nvPicPr>
          <p:cNvPr id="23" name="Picture 22"/>
          <p:cNvPicPr>
            <a:picLocks noChangeAspect="1"/>
          </p:cNvPicPr>
          <p:nvPr/>
        </p:nvPicPr>
        <p:blipFill>
          <a:blip r:embed="rId4"/>
          <a:stretch>
            <a:fillRect/>
          </a:stretch>
        </p:blipFill>
        <p:spPr>
          <a:xfrm>
            <a:off x="53843" y="1158388"/>
            <a:ext cx="1008298" cy="1314922"/>
          </a:xfrm>
          <a:prstGeom prst="rect">
            <a:avLst/>
          </a:prstGeom>
        </p:spPr>
      </p:pic>
      <p:sp>
        <p:nvSpPr>
          <p:cNvPr id="21" name="TextBox 20"/>
          <p:cNvSpPr txBox="1"/>
          <p:nvPr/>
        </p:nvSpPr>
        <p:spPr>
          <a:xfrm>
            <a:off x="297876" y="6424295"/>
            <a:ext cx="5174381" cy="369332"/>
          </a:xfrm>
          <a:prstGeom prst="rect">
            <a:avLst/>
          </a:prstGeom>
          <a:noFill/>
        </p:spPr>
        <p:txBody>
          <a:bodyPr wrap="square" rtlCol="0">
            <a:spAutoFit/>
          </a:bodyPr>
          <a:lstStyle/>
          <a:p>
            <a:r>
              <a:rPr lang="en-US" dirty="0"/>
              <a:t>James P. Allison. SCIENCE: 2015. 348, 56-61 </a:t>
            </a:r>
          </a:p>
        </p:txBody>
      </p:sp>
      <p:sp>
        <p:nvSpPr>
          <p:cNvPr id="22" name="TextBox 21"/>
          <p:cNvSpPr txBox="1"/>
          <p:nvPr/>
        </p:nvSpPr>
        <p:spPr>
          <a:xfrm>
            <a:off x="-1113114" y="-17247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33518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967" y="6447585"/>
            <a:ext cx="2323523"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Rectangle 2"/>
          <p:cNvSpPr>
            <a:spLocks noGrp="1" noChangeArrowheads="1"/>
          </p:cNvSpPr>
          <p:nvPr>
            <p:ph type="title"/>
          </p:nvPr>
        </p:nvSpPr>
        <p:spPr bwMode="auto">
          <a:xfrm>
            <a:off x="163080" y="6429375"/>
            <a:ext cx="6381750"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12211" rIns="0" bIns="0" numCol="1" anchor="ctr" anchorCtr="0" compatLnSpc="1">
            <a:prstTxWarp prst="textNoShape">
              <a:avLst/>
            </a:prstTxWarp>
          </a:bodyPr>
          <a:lstStyle/>
          <a:p>
            <a:pPr algn="l">
              <a:tabLst>
                <a:tab pos="649628" algn="l"/>
                <a:tab pos="1299256" algn="l"/>
                <a:tab pos="1948884" algn="l"/>
                <a:tab pos="2598511" algn="l"/>
                <a:tab pos="3248139" algn="l"/>
                <a:tab pos="3897767" algn="l"/>
                <a:tab pos="4547395" algn="l"/>
                <a:tab pos="5197023" algn="l"/>
                <a:tab pos="5846651" algn="l"/>
              </a:tabLst>
            </a:pPr>
            <a:r>
              <a:rPr lang="en-US" sz="1100" b="1" dirty="0" err="1">
                <a:solidFill>
                  <a:srgbClr val="D9D9D9"/>
                </a:solidFill>
                <a:cs typeface="Arial Unicode MS" charset="0"/>
              </a:rPr>
              <a:t>Ribas</a:t>
            </a:r>
            <a:r>
              <a:rPr lang="en-US" sz="1100" b="1" dirty="0">
                <a:solidFill>
                  <a:srgbClr val="D9D9D9"/>
                </a:solidFill>
                <a:cs typeface="Arial Unicode MS" charset="0"/>
              </a:rPr>
              <a:t> A. N </a:t>
            </a:r>
            <a:r>
              <a:rPr lang="en-US" sz="1100" b="1" dirty="0" err="1">
                <a:solidFill>
                  <a:srgbClr val="D9D9D9"/>
                </a:solidFill>
                <a:cs typeface="Arial Unicode MS" charset="0"/>
              </a:rPr>
              <a:t>Engl</a:t>
            </a:r>
            <a:r>
              <a:rPr lang="en-US" sz="1100" b="1" dirty="0">
                <a:solidFill>
                  <a:srgbClr val="D9D9D9"/>
                </a:solidFill>
                <a:cs typeface="Arial Unicode MS" charset="0"/>
              </a:rPr>
              <a:t> J Med 2015;373:1490-1492.</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 y="1009283"/>
            <a:ext cx="9132609" cy="52088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AutoShape 4"/>
          <p:cNvSpPr>
            <a:spLocks noChangeArrowheads="1"/>
          </p:cNvSpPr>
          <p:nvPr/>
        </p:nvSpPr>
        <p:spPr bwMode="auto">
          <a:xfrm>
            <a:off x="415637" y="161085"/>
            <a:ext cx="8312727"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sz="2800" b="1" dirty="0">
                <a:solidFill>
                  <a:srgbClr val="D9D9D9"/>
                </a:solidFill>
                <a:cs typeface="Arial Unicode MS" charset="0"/>
              </a:rPr>
              <a:t>T-cell Activation in the Lymph Node.</a:t>
            </a:r>
          </a:p>
        </p:txBody>
      </p:sp>
      <p:sp>
        <p:nvSpPr>
          <p:cNvPr id="2" name="Rectangle 1"/>
          <p:cNvSpPr/>
          <p:nvPr/>
        </p:nvSpPr>
        <p:spPr>
          <a:xfrm>
            <a:off x="4578789" y="1025061"/>
            <a:ext cx="4565211" cy="52088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78789" y="1300517"/>
            <a:ext cx="4749393" cy="2677656"/>
          </a:xfrm>
          <a:prstGeom prst="rect">
            <a:avLst/>
          </a:prstGeom>
          <a:noFill/>
        </p:spPr>
        <p:txBody>
          <a:bodyPr wrap="square" rtlCol="0">
            <a:spAutoFit/>
          </a:bodyPr>
          <a:lstStyle/>
          <a:p>
            <a:r>
              <a:rPr lang="en-US" sz="2400" dirty="0"/>
              <a:t>Described the inhibitory function of the checkpoint molecule </a:t>
            </a:r>
            <a:r>
              <a:rPr lang="en-US" sz="2400" b="1" i="1" dirty="0" smtClean="0"/>
              <a:t>2 cytotoxic </a:t>
            </a:r>
            <a:r>
              <a:rPr lang="en-US" sz="2400" b="1" i="1" dirty="0"/>
              <a:t>T-lymphocyte-associated protein 4 </a:t>
            </a:r>
            <a:r>
              <a:rPr lang="en-US" sz="2400" dirty="0"/>
              <a:t>(CTLA-4), which blocks immunologic signal 2 and thereby prevents T-cell from becoming fully activated</a:t>
            </a:r>
            <a:r>
              <a:rPr lang="en-US" sz="2400" dirty="0" smtClean="0"/>
              <a:t>.</a:t>
            </a:r>
          </a:p>
          <a:p>
            <a:endParaRPr lang="en-US" sz="2400" dirty="0"/>
          </a:p>
        </p:txBody>
      </p:sp>
      <p:pic>
        <p:nvPicPr>
          <p:cNvPr id="10" name="Picture 9"/>
          <p:cNvPicPr>
            <a:picLocks noChangeAspect="1"/>
          </p:cNvPicPr>
          <p:nvPr/>
        </p:nvPicPr>
        <p:blipFill>
          <a:blip r:embed="rId5"/>
          <a:stretch>
            <a:fillRect/>
          </a:stretch>
        </p:blipFill>
        <p:spPr>
          <a:xfrm>
            <a:off x="54516" y="0"/>
            <a:ext cx="722241" cy="941877"/>
          </a:xfrm>
          <a:prstGeom prst="rect">
            <a:avLst/>
          </a:prstGeom>
        </p:spPr>
      </p:pic>
      <p:sp>
        <p:nvSpPr>
          <p:cNvPr id="5" name="Rectangle 4"/>
          <p:cNvSpPr/>
          <p:nvPr/>
        </p:nvSpPr>
        <p:spPr>
          <a:xfrm>
            <a:off x="415637" y="1846626"/>
            <a:ext cx="3093654" cy="147061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84882" y="1997030"/>
            <a:ext cx="2765655" cy="1200329"/>
          </a:xfrm>
          <a:prstGeom prst="rect">
            <a:avLst/>
          </a:prstGeom>
          <a:noFill/>
        </p:spPr>
        <p:txBody>
          <a:bodyPr wrap="square" rtlCol="0">
            <a:spAutoFit/>
          </a:bodyPr>
          <a:lstStyle/>
          <a:p>
            <a:r>
              <a:rPr lang="en-US" dirty="0"/>
              <a:t>Discovered that blocking CTLA-4 could unleash an immune response against cancer  and “cure” cancer.</a:t>
            </a:r>
          </a:p>
        </p:txBody>
      </p:sp>
      <p:sp>
        <p:nvSpPr>
          <p:cNvPr id="4" name="TextBox 3"/>
          <p:cNvSpPr txBox="1"/>
          <p:nvPr/>
        </p:nvSpPr>
        <p:spPr>
          <a:xfrm>
            <a:off x="29464" y="6233918"/>
            <a:ext cx="4907110" cy="276999"/>
          </a:xfrm>
          <a:prstGeom prst="rect">
            <a:avLst/>
          </a:prstGeom>
          <a:noFill/>
        </p:spPr>
        <p:txBody>
          <a:bodyPr wrap="square" rtlCol="0">
            <a:spAutoFit/>
          </a:bodyPr>
          <a:lstStyle/>
          <a:p>
            <a:r>
              <a:rPr lang="en-US" sz="1200" dirty="0">
                <a:solidFill>
                  <a:srgbClr val="D9D9D9"/>
                </a:solidFill>
              </a:rPr>
              <a:t>James P. Allison. SCIENCE: 2015. 348, 56-61 </a:t>
            </a:r>
          </a:p>
        </p:txBody>
      </p:sp>
      <p:sp>
        <p:nvSpPr>
          <p:cNvPr id="6" name="TextBox 5"/>
          <p:cNvSpPr txBox="1"/>
          <p:nvPr/>
        </p:nvSpPr>
        <p:spPr>
          <a:xfrm>
            <a:off x="4668653" y="4279148"/>
            <a:ext cx="4297837" cy="1938992"/>
          </a:xfrm>
          <a:prstGeom prst="rect">
            <a:avLst/>
          </a:prstGeom>
          <a:noFill/>
        </p:spPr>
        <p:txBody>
          <a:bodyPr wrap="square" rtlCol="0">
            <a:spAutoFit/>
          </a:bodyPr>
          <a:lstStyle/>
          <a:p>
            <a:r>
              <a:rPr lang="en-US" sz="2400" dirty="0"/>
              <a:t>A </a:t>
            </a:r>
            <a:r>
              <a:rPr lang="en-US" sz="2400" dirty="0" smtClean="0"/>
              <a:t>“blocked </a:t>
            </a:r>
            <a:r>
              <a:rPr lang="en-US" sz="2400" dirty="0"/>
              <a:t>T-</a:t>
            </a:r>
            <a:r>
              <a:rPr lang="en-US" sz="2400" dirty="0" smtClean="0"/>
              <a:t>cell” </a:t>
            </a:r>
            <a:r>
              <a:rPr lang="en-US" sz="2400" dirty="0"/>
              <a:t>to a given antigen can spread the block to other T-cells activated to other antigens. </a:t>
            </a:r>
            <a:r>
              <a:rPr lang="en-US" sz="2400" b="1" i="1" dirty="0"/>
              <a:t>They are contagious</a:t>
            </a:r>
            <a:r>
              <a:rPr lang="en-US" sz="2400" b="1" i="1" dirty="0" smtClean="0"/>
              <a:t>!</a:t>
            </a:r>
          </a:p>
          <a:p>
            <a:endParaRPr lang="en-US" sz="2400" b="1" i="1" dirty="0"/>
          </a:p>
        </p:txBody>
      </p:sp>
      <p:sp>
        <p:nvSpPr>
          <p:cNvPr id="8" name="Oval 7"/>
          <p:cNvSpPr/>
          <p:nvPr/>
        </p:nvSpPr>
        <p:spPr>
          <a:xfrm>
            <a:off x="1284244" y="4448420"/>
            <a:ext cx="727739" cy="73833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656561" y="4391344"/>
            <a:ext cx="888269" cy="873887"/>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6795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40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7" grpId="0"/>
      <p:bldP spid="6" grpId="0"/>
      <p:bldP spid="6" grpId="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10" y="2728596"/>
            <a:ext cx="8229023" cy="1143000"/>
          </a:xfrm>
        </p:spPr>
        <p:txBody>
          <a:bodyPr>
            <a:noAutofit/>
          </a:bodyPr>
          <a:lstStyle/>
          <a:p>
            <a:r>
              <a:rPr lang="en-US" b="1" i="1" dirty="0" smtClean="0">
                <a:solidFill>
                  <a:schemeClr val="bg1"/>
                </a:solidFill>
                <a:effectLst>
                  <a:outerShdw blurRad="50800" dist="38100" dir="2700000" algn="tl" rotWithShape="0">
                    <a:schemeClr val="bg1">
                      <a:lumMod val="85000"/>
                      <a:alpha val="43000"/>
                    </a:schemeClr>
                  </a:outerShdw>
                </a:effectLst>
              </a:rPr>
              <a:t>Can T-cells be “naturally” released from their checkpoint block by CTLA-4?</a:t>
            </a:r>
            <a:endParaRPr lang="en-US" b="1" i="1" dirty="0">
              <a:solidFill>
                <a:schemeClr val="bg1"/>
              </a:solidFill>
              <a:effectLst>
                <a:outerShdw blurRad="50800" dist="38100" dir="2700000" algn="tl" rotWithShape="0">
                  <a:schemeClr val="bg1">
                    <a:lumMod val="85000"/>
                    <a:alpha val="43000"/>
                  </a:schemeClr>
                </a:outerShdw>
              </a:effectLst>
            </a:endParaRPr>
          </a:p>
        </p:txBody>
      </p:sp>
    </p:spTree>
    <p:extLst>
      <p:ext uri="{BB962C8B-B14F-4D97-AF65-F5344CB8AC3E}">
        <p14:creationId xmlns:p14="http://schemas.microsoft.com/office/powerpoint/2010/main" val="25020207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2" name="Object 4"/>
          <p:cNvGraphicFramePr>
            <a:graphicFrameLocks noChangeAspect="1"/>
          </p:cNvGraphicFramePr>
          <p:nvPr>
            <p:extLst>
              <p:ext uri="{D42A27DB-BD31-4B8C-83A1-F6EECF244321}">
                <p14:modId xmlns:p14="http://schemas.microsoft.com/office/powerpoint/2010/main" val="1433342654"/>
              </p:ext>
            </p:extLst>
          </p:nvPr>
        </p:nvGraphicFramePr>
        <p:xfrm>
          <a:off x="152400" y="306585"/>
          <a:ext cx="7351118" cy="5837638"/>
        </p:xfrm>
        <a:graphic>
          <a:graphicData uri="http://schemas.openxmlformats.org/presentationml/2006/ole">
            <mc:AlternateContent xmlns:mc="http://schemas.openxmlformats.org/markup-compatibility/2006">
              <mc:Choice xmlns:v="urn:schemas-microsoft-com:vml" Requires="v">
                <p:oleObj spid="_x0000_s3086" name="Image" r:id="rId3" imgW="3047748" imgH="2337425" progId="Photoshop.Image.9">
                  <p:embed/>
                </p:oleObj>
              </mc:Choice>
              <mc:Fallback>
                <p:oleObj name="Image" r:id="rId3" imgW="3047748" imgH="2337425"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6585"/>
                        <a:ext cx="7351118" cy="5837638"/>
                      </a:xfrm>
                      <a:prstGeom prst="rect">
                        <a:avLst/>
                      </a:prstGeom>
                      <a:noFill/>
                      <a:ln>
                        <a:noFill/>
                      </a:ln>
                      <a:effectLst/>
                      <a:extLst/>
                    </p:spPr>
                  </p:pic>
                </p:oleObj>
              </mc:Fallback>
            </mc:AlternateContent>
          </a:graphicData>
        </a:graphic>
      </p:graphicFrame>
      <p:sp>
        <p:nvSpPr>
          <p:cNvPr id="63493" name="Text Box 5"/>
          <p:cNvSpPr txBox="1">
            <a:spLocks noChangeArrowheads="1"/>
          </p:cNvSpPr>
          <p:nvPr/>
        </p:nvSpPr>
        <p:spPr bwMode="auto">
          <a:xfrm>
            <a:off x="152400" y="5993887"/>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solidFill>
                  <a:srgbClr val="FFFFFF"/>
                </a:solidFill>
              </a:rPr>
              <a:t>Di Stefano A, </a:t>
            </a:r>
            <a:r>
              <a:rPr lang="en-US" dirty="0" err="1">
                <a:solidFill>
                  <a:srgbClr val="FFFFFF"/>
                </a:solidFill>
              </a:rPr>
              <a:t>Caramori</a:t>
            </a:r>
            <a:r>
              <a:rPr lang="en-US" dirty="0">
                <a:solidFill>
                  <a:srgbClr val="FFFFFF"/>
                </a:solidFill>
              </a:rPr>
              <a:t> G, </a:t>
            </a:r>
            <a:r>
              <a:rPr lang="en-US" dirty="0" err="1">
                <a:solidFill>
                  <a:srgbClr val="FFFFFF"/>
                </a:solidFill>
              </a:rPr>
              <a:t>Capelli</a:t>
            </a:r>
            <a:r>
              <a:rPr lang="en-US" dirty="0">
                <a:solidFill>
                  <a:srgbClr val="FFFFFF"/>
                </a:solidFill>
              </a:rPr>
              <a:t> A. et al. ERJ 2004 24: 78-85</a:t>
            </a:r>
          </a:p>
        </p:txBody>
      </p:sp>
      <p:sp>
        <p:nvSpPr>
          <p:cNvPr id="2" name="TextBox 1"/>
          <p:cNvSpPr txBox="1"/>
          <p:nvPr/>
        </p:nvSpPr>
        <p:spPr>
          <a:xfrm>
            <a:off x="2354644" y="3627469"/>
            <a:ext cx="1621568" cy="523220"/>
          </a:xfrm>
          <a:prstGeom prst="rect">
            <a:avLst/>
          </a:prstGeom>
          <a:noFill/>
        </p:spPr>
        <p:txBody>
          <a:bodyPr wrap="square" rtlCol="0">
            <a:spAutoFit/>
          </a:bodyPr>
          <a:lstStyle/>
          <a:p>
            <a:r>
              <a:rPr lang="en-US" sz="2800" b="1" i="1" dirty="0" smtClean="0">
                <a:effectLst>
                  <a:outerShdw blurRad="38100" dist="38100" dir="2700000" algn="tl">
                    <a:srgbClr val="000000">
                      <a:alpha val="43137"/>
                    </a:srgbClr>
                  </a:outerShdw>
                </a:effectLst>
              </a:rPr>
              <a:t>CTLA-</a:t>
            </a:r>
            <a:r>
              <a:rPr lang="en-US" sz="2800" b="1" i="1" dirty="0" smtClean="0">
                <a:effectLst>
                  <a:outerShdw blurRad="38100" dist="38100" dir="2700000" algn="tl">
                    <a:srgbClr val="000000">
                      <a:alpha val="43137"/>
                    </a:srgbClr>
                  </a:outerShdw>
                </a:effectLst>
              </a:rPr>
              <a:t>4</a:t>
            </a:r>
            <a:endParaRPr lang="en-US" sz="2800" b="1" i="1" dirty="0" smtClean="0">
              <a:effectLst>
                <a:outerShdw blurRad="38100" dist="38100" dir="2700000" algn="tl">
                  <a:srgbClr val="000000">
                    <a:alpha val="43137"/>
                  </a:srgbClr>
                </a:outerShdw>
              </a:effectLst>
            </a:endParaRPr>
          </a:p>
        </p:txBody>
      </p:sp>
      <p:sp>
        <p:nvSpPr>
          <p:cNvPr id="3" name="Left Arrow 2"/>
          <p:cNvSpPr/>
          <p:nvPr/>
        </p:nvSpPr>
        <p:spPr>
          <a:xfrm rot="19464110">
            <a:off x="3459889" y="3548333"/>
            <a:ext cx="980153" cy="29884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010400" y="2047850"/>
            <a:ext cx="2218939" cy="2308324"/>
          </a:xfrm>
          <a:prstGeom prst="rect">
            <a:avLst/>
          </a:prstGeom>
          <a:noFill/>
        </p:spPr>
        <p:txBody>
          <a:bodyPr wrap="square" rtlCol="0">
            <a:spAutoFit/>
          </a:bodyPr>
          <a:lstStyle/>
          <a:p>
            <a:r>
              <a:rPr lang="en-US" sz="2400" dirty="0" smtClean="0">
                <a:solidFill>
                  <a:srgbClr val="FFFFFF"/>
                </a:solidFill>
              </a:rPr>
              <a:t>Increased </a:t>
            </a:r>
            <a:r>
              <a:rPr lang="en-US" sz="2400" dirty="0" err="1">
                <a:solidFill>
                  <a:srgbClr val="FFFFFF"/>
                </a:solidFill>
              </a:rPr>
              <a:t>immunoreactivity</a:t>
            </a:r>
            <a:r>
              <a:rPr lang="en-US" sz="2400" dirty="0">
                <a:solidFill>
                  <a:srgbClr val="FFFFFF"/>
                </a:solidFill>
              </a:rPr>
              <a:t> for STAT4 in</a:t>
            </a:r>
          </a:p>
          <a:p>
            <a:r>
              <a:rPr lang="en-US" sz="2400" dirty="0">
                <a:solidFill>
                  <a:srgbClr val="FFFFFF"/>
                </a:solidFill>
              </a:rPr>
              <a:t>BAL-derived lymphocytes of COPD patients.</a:t>
            </a:r>
          </a:p>
        </p:txBody>
      </p:sp>
      <p:sp>
        <p:nvSpPr>
          <p:cNvPr id="4" name="TextBox 3"/>
          <p:cNvSpPr txBox="1"/>
          <p:nvPr/>
        </p:nvSpPr>
        <p:spPr>
          <a:xfrm>
            <a:off x="152400" y="6386114"/>
            <a:ext cx="7124501" cy="369332"/>
          </a:xfrm>
          <a:prstGeom prst="rect">
            <a:avLst/>
          </a:prstGeom>
          <a:noFill/>
        </p:spPr>
        <p:txBody>
          <a:bodyPr wrap="square" rtlCol="0">
            <a:spAutoFit/>
          </a:bodyPr>
          <a:lstStyle/>
          <a:p>
            <a:r>
              <a:rPr lang="en-US" dirty="0">
                <a:solidFill>
                  <a:srgbClr val="F2F2F2"/>
                </a:solidFill>
              </a:rPr>
              <a:t>G. Zhu*, A. </a:t>
            </a:r>
            <a:r>
              <a:rPr lang="en-US" dirty="0" err="1" smtClean="0">
                <a:solidFill>
                  <a:srgbClr val="F2F2F2"/>
                </a:solidFill>
              </a:rPr>
              <a:t>Agusti</a:t>
            </a:r>
            <a:r>
              <a:rPr lang="en-US" dirty="0" smtClean="0">
                <a:solidFill>
                  <a:srgbClr val="F2F2F2"/>
                </a:solidFill>
              </a:rPr>
              <a:t>…D. Lomas. </a:t>
            </a:r>
            <a:r>
              <a:rPr lang="de-DE" dirty="0" smtClean="0">
                <a:solidFill>
                  <a:srgbClr val="F2F2F2"/>
                </a:solidFill>
              </a:rPr>
              <a:t>Eur </a:t>
            </a:r>
            <a:r>
              <a:rPr lang="de-DE" dirty="0" err="1">
                <a:solidFill>
                  <a:srgbClr val="F2F2F2"/>
                </a:solidFill>
              </a:rPr>
              <a:t>Respir</a:t>
            </a:r>
            <a:r>
              <a:rPr lang="de-DE" dirty="0">
                <a:solidFill>
                  <a:srgbClr val="F2F2F2"/>
                </a:solidFill>
              </a:rPr>
              <a:t> J 2009; 34: 598–604</a:t>
            </a:r>
            <a:endParaRPr lang="en-US" dirty="0">
              <a:solidFill>
                <a:srgbClr val="F2F2F2"/>
              </a:solidFill>
            </a:endParaRPr>
          </a:p>
        </p:txBody>
      </p:sp>
    </p:spTree>
    <p:extLst>
      <p:ext uri="{BB962C8B-B14F-4D97-AF65-F5344CB8AC3E}">
        <p14:creationId xmlns:p14="http://schemas.microsoft.com/office/powerpoint/2010/main" val="2591939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2300"/>
                                        <p:tgtEl>
                                          <p:spTgt spid="2"/>
                                        </p:tgtEl>
                                      </p:cBhvr>
                                    </p:animEffect>
                                    <p:set>
                                      <p:cBhvr>
                                        <p:cTn id="10" dur="1" fill="hold">
                                          <p:stCondLst>
                                            <p:cond delay="22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9100" y="385568"/>
            <a:ext cx="8290837" cy="6076653"/>
          </a:xfrm>
          <a:prstGeom prst="rect">
            <a:avLst/>
          </a:prstGeom>
        </p:spPr>
      </p:pic>
      <p:sp>
        <p:nvSpPr>
          <p:cNvPr id="3" name="Oval 2"/>
          <p:cNvSpPr/>
          <p:nvPr/>
        </p:nvSpPr>
        <p:spPr>
          <a:xfrm>
            <a:off x="5970319" y="1598971"/>
            <a:ext cx="2800890" cy="2948458"/>
          </a:xfrm>
          <a:prstGeom prst="ellipse">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19100" y="6491816"/>
            <a:ext cx="4923180" cy="307777"/>
          </a:xfrm>
          <a:prstGeom prst="rect">
            <a:avLst/>
          </a:prstGeom>
        </p:spPr>
        <p:txBody>
          <a:bodyPr wrap="none">
            <a:spAutoFit/>
          </a:bodyPr>
          <a:lstStyle/>
          <a:p>
            <a:r>
              <a:rPr lang="en-US" sz="1400" dirty="0" err="1" smtClean="0">
                <a:solidFill>
                  <a:schemeClr val="bg1">
                    <a:lumMod val="85000"/>
                  </a:schemeClr>
                </a:solidFill>
              </a:rPr>
              <a:t>Saetta</a:t>
            </a:r>
            <a:r>
              <a:rPr lang="en-US" sz="1400" dirty="0" smtClean="0">
                <a:solidFill>
                  <a:schemeClr val="bg1">
                    <a:lumMod val="85000"/>
                  </a:schemeClr>
                </a:solidFill>
              </a:rPr>
              <a:t> m. Am J </a:t>
            </a:r>
            <a:r>
              <a:rPr lang="en-US" sz="1400" dirty="0" err="1" smtClean="0">
                <a:solidFill>
                  <a:schemeClr val="bg1">
                    <a:lumMod val="85000"/>
                  </a:schemeClr>
                </a:solidFill>
              </a:rPr>
              <a:t>Respir</a:t>
            </a:r>
            <a:r>
              <a:rPr lang="en-US" sz="1400" dirty="0" smtClean="0">
                <a:solidFill>
                  <a:schemeClr val="bg1">
                    <a:lumMod val="85000"/>
                  </a:schemeClr>
                </a:solidFill>
              </a:rPr>
              <a:t> </a:t>
            </a:r>
            <a:r>
              <a:rPr lang="en-US" sz="1400" dirty="0" err="1" smtClean="0">
                <a:solidFill>
                  <a:schemeClr val="bg1">
                    <a:lumMod val="85000"/>
                  </a:schemeClr>
                </a:solidFill>
              </a:rPr>
              <a:t>Crit</a:t>
            </a:r>
            <a:r>
              <a:rPr lang="en-US" sz="1400" dirty="0" smtClean="0">
                <a:solidFill>
                  <a:schemeClr val="bg1">
                    <a:lumMod val="85000"/>
                  </a:schemeClr>
                </a:solidFill>
              </a:rPr>
              <a:t> Care Med2002 </a:t>
            </a:r>
            <a:r>
              <a:rPr lang="en-US" sz="1400" dirty="0">
                <a:solidFill>
                  <a:schemeClr val="bg1">
                    <a:lumMod val="85000"/>
                  </a:schemeClr>
                </a:solidFill>
              </a:rPr>
              <a:t>May 15;165(10):1404-9</a:t>
            </a:r>
          </a:p>
        </p:txBody>
      </p:sp>
    </p:spTree>
    <p:extLst>
      <p:ext uri="{BB962C8B-B14F-4D97-AF65-F5344CB8AC3E}">
        <p14:creationId xmlns:p14="http://schemas.microsoft.com/office/powerpoint/2010/main" val="9922557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p:cNvPicPr>
            <a:picLocks noChangeAspect="1" noChangeArrowheads="1"/>
          </p:cNvPicPr>
          <p:nvPr/>
        </p:nvPicPr>
        <p:blipFill>
          <a:blip r:embed="rId4" cstate="print"/>
          <a:srcRect/>
          <a:stretch>
            <a:fillRect/>
          </a:stretch>
        </p:blipFill>
        <p:spPr bwMode="auto">
          <a:xfrm>
            <a:off x="5883107" y="2133600"/>
            <a:ext cx="2649705" cy="2233301"/>
          </a:xfrm>
          <a:prstGeom prst="rect">
            <a:avLst/>
          </a:prstGeom>
          <a:noFill/>
          <a:ln w="9525">
            <a:noFill/>
            <a:miter lim="800000"/>
            <a:headEnd/>
            <a:tailEnd/>
          </a:ln>
        </p:spPr>
      </p:pic>
      <p:graphicFrame>
        <p:nvGraphicFramePr>
          <p:cNvPr id="7170" name="Object 3"/>
          <p:cNvGraphicFramePr>
            <a:graphicFrameLocks noChangeAspect="1"/>
          </p:cNvGraphicFramePr>
          <p:nvPr>
            <p:extLst>
              <p:ext uri="{D42A27DB-BD31-4B8C-83A1-F6EECF244321}">
                <p14:modId xmlns:p14="http://schemas.microsoft.com/office/powerpoint/2010/main" val="1552051978"/>
              </p:ext>
            </p:extLst>
          </p:nvPr>
        </p:nvGraphicFramePr>
        <p:xfrm>
          <a:off x="3680495" y="1917076"/>
          <a:ext cx="1995762" cy="2449825"/>
        </p:xfrm>
        <a:graphic>
          <a:graphicData uri="http://schemas.openxmlformats.org/presentationml/2006/ole">
            <mc:AlternateContent xmlns:mc="http://schemas.openxmlformats.org/markup-compatibility/2006">
              <mc:Choice xmlns:v="urn:schemas-microsoft-com:vml" Requires="v">
                <p:oleObj spid="_x0000_s4111" r:id="rId5" imgW="6400000" imgH="10057143" progId="">
                  <p:embed/>
                </p:oleObj>
              </mc:Choice>
              <mc:Fallback>
                <p:oleObj r:id="rId5" imgW="6400000" imgH="100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0495" y="1917076"/>
                        <a:ext cx="1995762" cy="2449825"/>
                      </a:xfrm>
                      <a:prstGeom prst="rect">
                        <a:avLst/>
                      </a:prstGeom>
                      <a:noFill/>
                      <a:ln>
                        <a:noFill/>
                      </a:ln>
                      <a:effectLst/>
                      <a:extLst/>
                    </p:spPr>
                  </p:pic>
                </p:oleObj>
              </mc:Fallback>
            </mc:AlternateContent>
          </a:graphicData>
        </a:graphic>
      </p:graphicFrame>
      <p:pic>
        <p:nvPicPr>
          <p:cNvPr id="7173" name="Picture 4"/>
          <p:cNvPicPr>
            <a:picLocks noChangeAspect="1" noChangeArrowheads="1"/>
          </p:cNvPicPr>
          <p:nvPr/>
        </p:nvPicPr>
        <p:blipFill>
          <a:blip r:embed="rId7" cstate="print"/>
          <a:srcRect/>
          <a:stretch>
            <a:fillRect/>
          </a:stretch>
        </p:blipFill>
        <p:spPr bwMode="auto">
          <a:xfrm>
            <a:off x="-1" y="2057749"/>
            <a:ext cx="3534699" cy="2222752"/>
          </a:xfrm>
          <a:prstGeom prst="rect">
            <a:avLst/>
          </a:prstGeom>
          <a:noFill/>
          <a:ln w="9525">
            <a:noFill/>
            <a:miter lim="800000"/>
            <a:headEnd/>
            <a:tailEnd/>
          </a:ln>
        </p:spPr>
      </p:pic>
      <p:sp>
        <p:nvSpPr>
          <p:cNvPr id="7185" name="Text Box 16"/>
          <p:cNvSpPr txBox="1">
            <a:spLocks noChangeArrowheads="1"/>
          </p:cNvSpPr>
          <p:nvPr/>
        </p:nvSpPr>
        <p:spPr bwMode="auto">
          <a:xfrm>
            <a:off x="685800" y="876812"/>
            <a:ext cx="1066800" cy="366713"/>
          </a:xfrm>
          <a:prstGeom prst="rect">
            <a:avLst/>
          </a:prstGeom>
          <a:noFill/>
          <a:ln w="9525">
            <a:noFill/>
            <a:miter lim="800000"/>
            <a:headEnd/>
            <a:tailEnd/>
          </a:ln>
        </p:spPr>
        <p:txBody>
          <a:bodyPr>
            <a:spAutoFit/>
          </a:bodyPr>
          <a:lstStyle/>
          <a:p>
            <a:pPr>
              <a:spcBef>
                <a:spcPct val="50000"/>
              </a:spcBef>
            </a:pPr>
            <a:r>
              <a:rPr lang="en-US" b="1" dirty="0">
                <a:solidFill>
                  <a:srgbClr val="33CC33"/>
                </a:solidFill>
                <a:ea typeface="MS PGothic" pitchFamily="34" charset="-128"/>
              </a:rPr>
              <a:t>STEP 1</a:t>
            </a:r>
          </a:p>
        </p:txBody>
      </p:sp>
      <p:sp>
        <p:nvSpPr>
          <p:cNvPr id="7186" name="Text Box 17"/>
          <p:cNvSpPr txBox="1">
            <a:spLocks noChangeArrowheads="1"/>
          </p:cNvSpPr>
          <p:nvPr/>
        </p:nvSpPr>
        <p:spPr bwMode="auto">
          <a:xfrm>
            <a:off x="3581400" y="852487"/>
            <a:ext cx="1295400" cy="366713"/>
          </a:xfrm>
          <a:prstGeom prst="rect">
            <a:avLst/>
          </a:prstGeom>
          <a:noFill/>
          <a:ln w="9525">
            <a:noFill/>
            <a:miter lim="800000"/>
            <a:headEnd/>
            <a:tailEnd/>
          </a:ln>
        </p:spPr>
        <p:txBody>
          <a:bodyPr>
            <a:spAutoFit/>
          </a:bodyPr>
          <a:lstStyle/>
          <a:p>
            <a:pPr>
              <a:spcBef>
                <a:spcPct val="50000"/>
              </a:spcBef>
            </a:pPr>
            <a:r>
              <a:rPr lang="en-US" b="1" dirty="0">
                <a:solidFill>
                  <a:srgbClr val="FF9900"/>
                </a:solidFill>
                <a:ea typeface="MS PGothic" pitchFamily="34" charset="-128"/>
              </a:rPr>
              <a:t>STEP 2</a:t>
            </a:r>
          </a:p>
        </p:txBody>
      </p:sp>
      <p:sp>
        <p:nvSpPr>
          <p:cNvPr id="7187" name="Text Box 18"/>
          <p:cNvSpPr txBox="1">
            <a:spLocks noChangeArrowheads="1"/>
          </p:cNvSpPr>
          <p:nvPr/>
        </p:nvSpPr>
        <p:spPr bwMode="auto">
          <a:xfrm>
            <a:off x="6172200" y="1219200"/>
            <a:ext cx="1371600" cy="366713"/>
          </a:xfrm>
          <a:prstGeom prst="rect">
            <a:avLst/>
          </a:prstGeom>
          <a:noFill/>
          <a:ln w="9525">
            <a:noFill/>
            <a:miter lim="800000"/>
            <a:headEnd/>
            <a:tailEnd/>
          </a:ln>
        </p:spPr>
        <p:txBody>
          <a:bodyPr>
            <a:spAutoFit/>
          </a:bodyPr>
          <a:lstStyle/>
          <a:p>
            <a:pPr>
              <a:spcBef>
                <a:spcPct val="50000"/>
              </a:spcBef>
            </a:pPr>
            <a:endParaRPr lang="en-US">
              <a:ea typeface="MS PGothic" pitchFamily="34" charset="-128"/>
            </a:endParaRPr>
          </a:p>
        </p:txBody>
      </p:sp>
      <p:sp>
        <p:nvSpPr>
          <p:cNvPr id="7188" name="Text Box 19"/>
          <p:cNvSpPr txBox="1">
            <a:spLocks noChangeArrowheads="1"/>
          </p:cNvSpPr>
          <p:nvPr/>
        </p:nvSpPr>
        <p:spPr bwMode="auto">
          <a:xfrm>
            <a:off x="6248400" y="851744"/>
            <a:ext cx="1524000" cy="366713"/>
          </a:xfrm>
          <a:prstGeom prst="rect">
            <a:avLst/>
          </a:prstGeom>
          <a:noFill/>
          <a:ln w="9525">
            <a:noFill/>
            <a:miter lim="800000"/>
            <a:headEnd/>
            <a:tailEnd/>
          </a:ln>
        </p:spPr>
        <p:txBody>
          <a:bodyPr>
            <a:spAutoFit/>
          </a:bodyPr>
          <a:lstStyle/>
          <a:p>
            <a:pPr>
              <a:spcBef>
                <a:spcPct val="50000"/>
              </a:spcBef>
            </a:pPr>
            <a:r>
              <a:rPr lang="en-US" b="1" dirty="0">
                <a:solidFill>
                  <a:srgbClr val="F21B04"/>
                </a:solidFill>
                <a:ea typeface="MS PGothic" pitchFamily="34" charset="-128"/>
              </a:rPr>
              <a:t>STEP 3</a:t>
            </a:r>
          </a:p>
        </p:txBody>
      </p:sp>
      <p:sp>
        <p:nvSpPr>
          <p:cNvPr id="7191" name="Text Box 22"/>
          <p:cNvSpPr txBox="1">
            <a:spLocks noChangeArrowheads="1"/>
          </p:cNvSpPr>
          <p:nvPr/>
        </p:nvSpPr>
        <p:spPr bwMode="auto">
          <a:xfrm>
            <a:off x="6400800" y="1276149"/>
            <a:ext cx="2204301" cy="338554"/>
          </a:xfrm>
          <a:prstGeom prst="rect">
            <a:avLst/>
          </a:prstGeom>
          <a:noFill/>
          <a:ln w="9525">
            <a:noFill/>
            <a:miter lim="800000"/>
            <a:headEnd/>
            <a:tailEnd/>
          </a:ln>
        </p:spPr>
        <p:txBody>
          <a:bodyPr wrap="square">
            <a:spAutoFit/>
          </a:bodyPr>
          <a:lstStyle/>
          <a:p>
            <a:pPr>
              <a:spcBef>
                <a:spcPct val="50000"/>
              </a:spcBef>
            </a:pPr>
            <a:r>
              <a:rPr lang="en-US" sz="1600" b="1" dirty="0">
                <a:solidFill>
                  <a:srgbClr val="F21B04"/>
                </a:solidFill>
                <a:ea typeface="MS PGothic" pitchFamily="34" charset="-128"/>
              </a:rPr>
              <a:t>Tolerance failure</a:t>
            </a:r>
            <a:r>
              <a:rPr lang="en-US" sz="1600" b="1" dirty="0" smtClean="0">
                <a:solidFill>
                  <a:srgbClr val="F21B04"/>
                </a:solidFill>
                <a:ea typeface="MS PGothic" pitchFamily="34" charset="-128"/>
              </a:rPr>
              <a:t>.</a:t>
            </a:r>
            <a:endParaRPr lang="en-US" sz="1600" b="1" dirty="0">
              <a:solidFill>
                <a:srgbClr val="F21B04"/>
              </a:solidFill>
              <a:ea typeface="MS PGothic" pitchFamily="34" charset="-128"/>
            </a:endParaRPr>
          </a:p>
        </p:txBody>
      </p:sp>
      <p:sp>
        <p:nvSpPr>
          <p:cNvPr id="7192" name="Text Box 23"/>
          <p:cNvSpPr txBox="1">
            <a:spLocks noChangeArrowheads="1"/>
          </p:cNvSpPr>
          <p:nvPr/>
        </p:nvSpPr>
        <p:spPr bwMode="auto">
          <a:xfrm>
            <a:off x="160338" y="1276149"/>
            <a:ext cx="2971800" cy="336550"/>
          </a:xfrm>
          <a:prstGeom prst="rect">
            <a:avLst/>
          </a:prstGeom>
          <a:noFill/>
          <a:ln w="9525">
            <a:noFill/>
            <a:miter lim="800000"/>
            <a:headEnd/>
            <a:tailEnd/>
          </a:ln>
        </p:spPr>
        <p:txBody>
          <a:bodyPr>
            <a:spAutoFit/>
          </a:bodyPr>
          <a:lstStyle/>
          <a:p>
            <a:pPr>
              <a:spcBef>
                <a:spcPct val="50000"/>
              </a:spcBef>
            </a:pPr>
            <a:r>
              <a:rPr lang="en-US" sz="1600" b="1" dirty="0">
                <a:solidFill>
                  <a:srgbClr val="33CC33"/>
                </a:solidFill>
                <a:ea typeface="MS PGothic" pitchFamily="34" charset="-128"/>
              </a:rPr>
              <a:t>  innate immunity  </a:t>
            </a:r>
          </a:p>
        </p:txBody>
      </p:sp>
      <p:sp>
        <p:nvSpPr>
          <p:cNvPr id="7193" name="Text Box 24"/>
          <p:cNvSpPr txBox="1">
            <a:spLocks noChangeArrowheads="1"/>
          </p:cNvSpPr>
          <p:nvPr/>
        </p:nvSpPr>
        <p:spPr bwMode="auto">
          <a:xfrm>
            <a:off x="3534698" y="1290858"/>
            <a:ext cx="2547920" cy="336550"/>
          </a:xfrm>
          <a:prstGeom prst="rect">
            <a:avLst/>
          </a:prstGeom>
          <a:noFill/>
          <a:ln w="9525">
            <a:noFill/>
            <a:miter lim="800000"/>
            <a:headEnd/>
            <a:tailEnd/>
          </a:ln>
        </p:spPr>
        <p:txBody>
          <a:bodyPr wrap="square">
            <a:spAutoFit/>
          </a:bodyPr>
          <a:lstStyle/>
          <a:p>
            <a:pPr>
              <a:spcBef>
                <a:spcPct val="50000"/>
              </a:spcBef>
            </a:pPr>
            <a:r>
              <a:rPr lang="en-US" sz="1600" b="1" dirty="0">
                <a:solidFill>
                  <a:srgbClr val="FF9900"/>
                </a:solidFill>
                <a:ea typeface="MS PGothic" pitchFamily="34" charset="-128"/>
              </a:rPr>
              <a:t>Adaptive immunity  </a:t>
            </a:r>
          </a:p>
        </p:txBody>
      </p:sp>
      <p:sp>
        <p:nvSpPr>
          <p:cNvPr id="7195" name="Text Box 26"/>
          <p:cNvSpPr txBox="1">
            <a:spLocks noChangeArrowheads="1"/>
          </p:cNvSpPr>
          <p:nvPr/>
        </p:nvSpPr>
        <p:spPr bwMode="auto">
          <a:xfrm>
            <a:off x="986631" y="47999"/>
            <a:ext cx="7467600" cy="519113"/>
          </a:xfrm>
          <a:prstGeom prst="rect">
            <a:avLst/>
          </a:prstGeom>
          <a:noFill/>
          <a:ln w="9525">
            <a:noFill/>
            <a:miter lim="800000"/>
            <a:headEnd/>
            <a:tailEnd/>
          </a:ln>
        </p:spPr>
        <p:txBody>
          <a:bodyPr>
            <a:spAutoFit/>
          </a:bodyPr>
          <a:lstStyle/>
          <a:p>
            <a:pPr>
              <a:spcBef>
                <a:spcPct val="50000"/>
              </a:spcBef>
            </a:pPr>
            <a:r>
              <a:rPr lang="en-US" sz="2800" b="1" i="1" dirty="0">
                <a:solidFill>
                  <a:srgbClr val="C00000"/>
                </a:solidFill>
                <a:effectLst>
                  <a:outerShdw blurRad="38100" dist="38100" dir="2700000" algn="tl">
                    <a:srgbClr val="000000">
                      <a:alpha val="43137"/>
                    </a:srgbClr>
                  </a:outerShdw>
                </a:effectLst>
                <a:ea typeface="MS PGothic" pitchFamily="34" charset="-128"/>
              </a:rPr>
              <a:t>COPD: EVASION AND PROGRESSION</a:t>
            </a:r>
          </a:p>
        </p:txBody>
      </p:sp>
      <p:sp>
        <p:nvSpPr>
          <p:cNvPr id="30" name="Rectangle 29"/>
          <p:cNvSpPr/>
          <p:nvPr/>
        </p:nvSpPr>
        <p:spPr>
          <a:xfrm>
            <a:off x="379412" y="6377280"/>
            <a:ext cx="8153400" cy="441600"/>
          </a:xfrm>
          <a:prstGeom prst="rect">
            <a:avLst/>
          </a:prstGeom>
          <a:gradFill flip="none" rotWithShape="1">
            <a:gsLst>
              <a:gs pos="100000">
                <a:srgbClr val="FF0000"/>
              </a:gs>
              <a:gs pos="0">
                <a:srgbClr val="FFFFFF"/>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99" name="TextBox 30"/>
          <p:cNvSpPr txBox="1">
            <a:spLocks noChangeArrowheads="1"/>
          </p:cNvSpPr>
          <p:nvPr/>
        </p:nvSpPr>
        <p:spPr bwMode="auto">
          <a:xfrm>
            <a:off x="6850062" y="6353296"/>
            <a:ext cx="1875993" cy="400110"/>
          </a:xfrm>
          <a:prstGeom prst="rect">
            <a:avLst/>
          </a:prstGeom>
          <a:noFill/>
          <a:ln w="9525">
            <a:noFill/>
            <a:miter lim="800000"/>
            <a:headEnd/>
            <a:tailEnd/>
          </a:ln>
        </p:spPr>
        <p:txBody>
          <a:bodyPr wrap="square">
            <a:spAutoFit/>
          </a:bodyPr>
          <a:lstStyle/>
          <a:p>
            <a:r>
              <a:rPr lang="en-US" sz="2000" b="1" dirty="0" err="1">
                <a:latin typeface="Times New Roman" pitchFamily="18" charset="0"/>
              </a:rPr>
              <a:t>i</a:t>
            </a:r>
            <a:r>
              <a:rPr lang="en-US" sz="2000" b="1" dirty="0">
                <a:latin typeface="Times New Roman" pitchFamily="18" charset="0"/>
              </a:rPr>
              <a:t> m m u n </a:t>
            </a:r>
            <a:r>
              <a:rPr lang="en-US" sz="2000" b="1" dirty="0" err="1">
                <a:latin typeface="Times New Roman" pitchFamily="18" charset="0"/>
              </a:rPr>
              <a:t>i</a:t>
            </a:r>
            <a:r>
              <a:rPr lang="en-US" sz="2000" b="1" dirty="0">
                <a:latin typeface="Times New Roman" pitchFamily="18" charset="0"/>
              </a:rPr>
              <a:t> t </a:t>
            </a:r>
            <a:r>
              <a:rPr lang="en-US" sz="2000" b="1" dirty="0" smtClean="0">
                <a:latin typeface="Times New Roman" pitchFamily="18" charset="0"/>
              </a:rPr>
              <a:t>y</a:t>
            </a:r>
            <a:endParaRPr lang="en-US" sz="2000" b="1" dirty="0">
              <a:latin typeface="Times New Roman" pitchFamily="18" charset="0"/>
            </a:endParaRPr>
          </a:p>
        </p:txBody>
      </p:sp>
      <p:sp>
        <p:nvSpPr>
          <p:cNvPr id="35" name="TextBox 34"/>
          <p:cNvSpPr txBox="1"/>
          <p:nvPr/>
        </p:nvSpPr>
        <p:spPr>
          <a:xfrm>
            <a:off x="346563" y="6353296"/>
            <a:ext cx="1981200" cy="400110"/>
          </a:xfrm>
          <a:prstGeom prst="rect">
            <a:avLst/>
          </a:prstGeom>
          <a:noFill/>
        </p:spPr>
        <p:txBody>
          <a:bodyPr wrap="square" rtlCol="0">
            <a:spAutoFit/>
          </a:bodyPr>
          <a:lstStyle/>
          <a:p>
            <a:r>
              <a:rPr lang="en-US" sz="20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tolerance</a:t>
            </a:r>
            <a:endParaRPr lang="en-US" sz="20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p:cNvSpPr/>
          <p:nvPr/>
        </p:nvSpPr>
        <p:spPr>
          <a:xfrm>
            <a:off x="224631" y="4366901"/>
            <a:ext cx="2661015" cy="4974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160337" y="4492800"/>
            <a:ext cx="3926221" cy="369332"/>
          </a:xfrm>
          <a:prstGeom prst="rect">
            <a:avLst/>
          </a:prstGeom>
          <a:noFill/>
        </p:spPr>
        <p:txBody>
          <a:bodyPr wrap="square" rtlCol="0">
            <a:spAutoFit/>
          </a:bodyPr>
          <a:lstStyle/>
          <a:p>
            <a:r>
              <a:rPr lang="en-US" b="1" dirty="0" smtClean="0">
                <a:solidFill>
                  <a:srgbClr val="186A32"/>
                </a:solidFill>
              </a:rPr>
              <a:t>Resolution of inflammation</a:t>
            </a:r>
            <a:endParaRPr lang="en-US" b="1" dirty="0">
              <a:solidFill>
                <a:srgbClr val="186A32"/>
              </a:solidFill>
            </a:endParaRPr>
          </a:p>
        </p:txBody>
      </p:sp>
      <p:cxnSp>
        <p:nvCxnSpPr>
          <p:cNvPr id="7" name="Straight Connector 6"/>
          <p:cNvCxnSpPr/>
          <p:nvPr/>
        </p:nvCxnSpPr>
        <p:spPr>
          <a:xfrm flipV="1">
            <a:off x="2895784" y="4674240"/>
            <a:ext cx="668336" cy="4320"/>
          </a:xfrm>
          <a:prstGeom prst="line">
            <a:avLst/>
          </a:prstGeom>
          <a:ln w="76200" cmpd="sng">
            <a:solidFill>
              <a:srgbClr val="186A3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564120" y="4492800"/>
            <a:ext cx="0" cy="371520"/>
          </a:xfrm>
          <a:prstGeom prst="line">
            <a:avLst/>
          </a:prstGeom>
          <a:ln w="76200" cmpd="sng">
            <a:solidFill>
              <a:srgbClr val="186A3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664680" y="4498320"/>
            <a:ext cx="0" cy="371520"/>
          </a:xfrm>
          <a:prstGeom prst="line">
            <a:avLst/>
          </a:prstGeom>
          <a:ln w="76200" cmpd="sng">
            <a:solidFill>
              <a:srgbClr val="186A32"/>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24631" y="5106240"/>
            <a:ext cx="2661015" cy="44928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4631" y="5186188"/>
            <a:ext cx="2661015" cy="369332"/>
          </a:xfrm>
          <a:prstGeom prst="rect">
            <a:avLst/>
          </a:prstGeom>
          <a:noFill/>
        </p:spPr>
        <p:txBody>
          <a:bodyPr wrap="square" rtlCol="0">
            <a:spAutoFit/>
          </a:bodyPr>
          <a:lstStyle/>
          <a:p>
            <a:r>
              <a:rPr lang="en-US" b="1" dirty="0" smtClean="0">
                <a:solidFill>
                  <a:schemeClr val="accent6">
                    <a:lumMod val="50000"/>
                  </a:schemeClr>
                </a:solidFill>
              </a:rPr>
              <a:t>Persistent inflammation:</a:t>
            </a:r>
            <a:endParaRPr lang="en-US" b="1" dirty="0">
              <a:solidFill>
                <a:schemeClr val="accent6">
                  <a:lumMod val="50000"/>
                </a:schemeClr>
              </a:solidFill>
            </a:endParaRPr>
          </a:p>
        </p:txBody>
      </p:sp>
      <p:sp>
        <p:nvSpPr>
          <p:cNvPr id="16" name="Rectangle 15"/>
          <p:cNvSpPr/>
          <p:nvPr/>
        </p:nvSpPr>
        <p:spPr>
          <a:xfrm>
            <a:off x="2056239" y="5555520"/>
            <a:ext cx="829407" cy="36288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125356" y="5574988"/>
            <a:ext cx="694867" cy="338554"/>
          </a:xfrm>
          <a:prstGeom prst="rect">
            <a:avLst/>
          </a:prstGeom>
          <a:noFill/>
        </p:spPr>
        <p:txBody>
          <a:bodyPr wrap="square" rtlCol="0">
            <a:spAutoFit/>
          </a:bodyPr>
          <a:lstStyle/>
          <a:p>
            <a:r>
              <a:rPr lang="en-US" sz="1600" b="1" dirty="0" smtClean="0">
                <a:solidFill>
                  <a:srgbClr val="FF6600"/>
                </a:solidFill>
              </a:rPr>
              <a:t>MILD</a:t>
            </a:r>
            <a:endParaRPr lang="en-US" sz="1600" b="1" dirty="0">
              <a:solidFill>
                <a:srgbClr val="FF6600"/>
              </a:solidFill>
            </a:endParaRPr>
          </a:p>
        </p:txBody>
      </p:sp>
      <p:sp>
        <p:nvSpPr>
          <p:cNvPr id="38" name="Rectangle 37"/>
          <p:cNvSpPr/>
          <p:nvPr/>
        </p:nvSpPr>
        <p:spPr>
          <a:xfrm>
            <a:off x="2057737" y="5910422"/>
            <a:ext cx="829407" cy="36288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056239" y="5935680"/>
            <a:ext cx="1074401" cy="369332"/>
          </a:xfrm>
          <a:prstGeom prst="rect">
            <a:avLst/>
          </a:prstGeom>
          <a:noFill/>
        </p:spPr>
        <p:txBody>
          <a:bodyPr wrap="square" rtlCol="0">
            <a:spAutoFit/>
          </a:bodyPr>
          <a:lstStyle/>
          <a:p>
            <a:r>
              <a:rPr lang="en-US" b="1" dirty="0" smtClean="0">
                <a:solidFill>
                  <a:srgbClr val="FF0000"/>
                </a:solidFill>
              </a:rPr>
              <a:t>SEVERE</a:t>
            </a:r>
            <a:endParaRPr lang="en-US" b="1" dirty="0">
              <a:solidFill>
                <a:srgbClr val="FF0000"/>
              </a:solidFill>
            </a:endParaRPr>
          </a:p>
        </p:txBody>
      </p:sp>
      <p:cxnSp>
        <p:nvCxnSpPr>
          <p:cNvPr id="7169" name="Curved Connector 7168"/>
          <p:cNvCxnSpPr>
            <a:endCxn id="7170" idx="2"/>
          </p:cNvCxnSpPr>
          <p:nvPr/>
        </p:nvCxnSpPr>
        <p:spPr>
          <a:xfrm flipV="1">
            <a:off x="2972043" y="4366901"/>
            <a:ext cx="1706333" cy="1370060"/>
          </a:xfrm>
          <a:prstGeom prst="curvedConnector2">
            <a:avLst/>
          </a:prstGeom>
          <a:ln w="28575" cmpd="sng">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175" name="Oval 7174"/>
          <p:cNvSpPr/>
          <p:nvPr/>
        </p:nvSpPr>
        <p:spPr>
          <a:xfrm>
            <a:off x="4760453" y="2014270"/>
            <a:ext cx="1031602" cy="977324"/>
          </a:xfrm>
          <a:prstGeom prst="ellipse">
            <a:avLst/>
          </a:prstGeom>
          <a:noFill/>
          <a:ln w="28575" cmpd="sng">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76" name="Rectangle 7175"/>
          <p:cNvSpPr/>
          <p:nvPr/>
        </p:nvSpPr>
        <p:spPr>
          <a:xfrm>
            <a:off x="4302551" y="3214080"/>
            <a:ext cx="803488" cy="44928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77" name="TextBox 7176"/>
          <p:cNvSpPr txBox="1"/>
          <p:nvPr/>
        </p:nvSpPr>
        <p:spPr>
          <a:xfrm>
            <a:off x="4302551" y="3248640"/>
            <a:ext cx="959002" cy="369332"/>
          </a:xfrm>
          <a:prstGeom prst="rect">
            <a:avLst/>
          </a:prstGeom>
          <a:noFill/>
        </p:spPr>
        <p:txBody>
          <a:bodyPr wrap="square" rtlCol="0">
            <a:spAutoFit/>
          </a:bodyPr>
          <a:lstStyle/>
          <a:p>
            <a:r>
              <a:rPr lang="en-US" b="1" dirty="0" smtClean="0"/>
              <a:t>CTLA-4</a:t>
            </a:r>
            <a:endParaRPr lang="en-US" b="1" dirty="0"/>
          </a:p>
        </p:txBody>
      </p:sp>
      <p:sp>
        <p:nvSpPr>
          <p:cNvPr id="7178" name="TextBox 7177"/>
          <p:cNvSpPr txBox="1"/>
          <p:nvPr/>
        </p:nvSpPr>
        <p:spPr>
          <a:xfrm>
            <a:off x="5062841" y="2133600"/>
            <a:ext cx="880744" cy="369332"/>
          </a:xfrm>
          <a:prstGeom prst="rect">
            <a:avLst/>
          </a:prstGeom>
          <a:noFill/>
        </p:spPr>
        <p:txBody>
          <a:bodyPr wrap="square" rtlCol="0">
            <a:spAutoFit/>
          </a:bodyPr>
          <a:lstStyle/>
          <a:p>
            <a:r>
              <a:rPr lang="en-US" dirty="0" err="1" smtClean="0"/>
              <a:t>Tregs</a:t>
            </a:r>
            <a:endParaRPr lang="en-US" dirty="0"/>
          </a:p>
        </p:txBody>
      </p:sp>
      <p:cxnSp>
        <p:nvCxnSpPr>
          <p:cNvPr id="7180" name="Curved Connector 7179"/>
          <p:cNvCxnSpPr>
            <a:stCxn id="18" idx="3"/>
          </p:cNvCxnSpPr>
          <p:nvPr/>
        </p:nvCxnSpPr>
        <p:spPr>
          <a:xfrm flipV="1">
            <a:off x="3130640" y="3663360"/>
            <a:ext cx="1448380" cy="2456986"/>
          </a:xfrm>
          <a:prstGeom prst="curvedConnector2">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184" name="Curved Connector 7183"/>
          <p:cNvCxnSpPr>
            <a:stCxn id="7176" idx="0"/>
          </p:cNvCxnSpPr>
          <p:nvPr/>
        </p:nvCxnSpPr>
        <p:spPr>
          <a:xfrm rot="5400000" flipH="1" flipV="1">
            <a:off x="5380339" y="2054196"/>
            <a:ext cx="483840" cy="1835928"/>
          </a:xfrm>
          <a:prstGeom prst="curvedConnector2">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172200" y="4539896"/>
            <a:ext cx="2547085" cy="461665"/>
          </a:xfrm>
          <a:prstGeom prst="rect">
            <a:avLst/>
          </a:prstGeom>
          <a:noFill/>
        </p:spPr>
        <p:txBody>
          <a:bodyPr wrap="square" rtlCol="0">
            <a:spAutoFit/>
          </a:bodyPr>
          <a:lstStyle/>
          <a:p>
            <a:r>
              <a:rPr lang="en-US" sz="2400"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SEVERE DISEASE</a:t>
            </a:r>
            <a:endParaRPr lang="en-US" sz="2400" i="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6" name="Up Arrow 5"/>
          <p:cNvSpPr/>
          <p:nvPr/>
        </p:nvSpPr>
        <p:spPr>
          <a:xfrm>
            <a:off x="7136899" y="5001561"/>
            <a:ext cx="423667" cy="1247056"/>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117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16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1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717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717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717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717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184"/>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399"/>
                                          </p:stCondLst>
                                        </p:cTn>
                                        <p:tgtEl>
                                          <p:spTgt spid="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4" grpId="0" animBg="1"/>
      <p:bldP spid="15" grpId="0"/>
      <p:bldP spid="16" grpId="0" animBg="1"/>
      <p:bldP spid="17" grpId="0"/>
      <p:bldP spid="38" grpId="0" animBg="1"/>
      <p:bldP spid="18" grpId="0"/>
      <p:bldP spid="7175" grpId="0" animBg="1"/>
      <p:bldP spid="7175" grpId="1" animBg="1"/>
      <p:bldP spid="7176" grpId="0" animBg="1"/>
      <p:bldP spid="7176" grpId="1" animBg="1"/>
      <p:bldP spid="7177" grpId="0"/>
      <p:bldP spid="7177" grpId="1"/>
      <p:bldP spid="7178" grpId="0"/>
      <p:bldP spid="7178" grpId="1"/>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258" y="581054"/>
            <a:ext cx="7803807" cy="5196417"/>
          </a:xfrm>
          <a:prstGeom prst="rect">
            <a:avLst/>
          </a:prstGeom>
        </p:spPr>
      </p:pic>
      <p:sp>
        <p:nvSpPr>
          <p:cNvPr id="3" name="Rectangle 2"/>
          <p:cNvSpPr/>
          <p:nvPr/>
        </p:nvSpPr>
        <p:spPr>
          <a:xfrm>
            <a:off x="1310969" y="57834"/>
            <a:ext cx="7833031" cy="523220"/>
          </a:xfrm>
          <a:prstGeom prst="rect">
            <a:avLst/>
          </a:prstGeom>
        </p:spPr>
        <p:txBody>
          <a:bodyPr wrap="square">
            <a:spAutoFit/>
          </a:bodyPr>
          <a:lstStyle/>
          <a:p>
            <a:pPr>
              <a:spcBef>
                <a:spcPct val="50000"/>
              </a:spcBef>
            </a:pPr>
            <a:r>
              <a:rPr lang="en-US" sz="2800" b="1" dirty="0">
                <a:solidFill>
                  <a:schemeClr val="bg1">
                    <a:lumMod val="85000"/>
                  </a:schemeClr>
                </a:solidFill>
                <a:effectLst>
                  <a:outerShdw blurRad="38100" dist="38100" dir="2700000" algn="tl">
                    <a:srgbClr val="000000">
                      <a:alpha val="43137"/>
                    </a:srgbClr>
                  </a:outerShdw>
                </a:effectLst>
                <a:latin typeface="Times New Roman" pitchFamily="18" charset="0"/>
              </a:rPr>
              <a:t>1551 </a:t>
            </a:r>
            <a:r>
              <a:rPr lang="en-US" sz="2800" b="1" dirty="0" smtClean="0">
                <a:solidFill>
                  <a:schemeClr val="bg1">
                    <a:lumMod val="85000"/>
                  </a:schemeClr>
                </a:solidFill>
                <a:effectLst>
                  <a:outerShdw blurRad="38100" dist="38100" dir="2700000" algn="tl">
                    <a:srgbClr val="000000">
                      <a:alpha val="43137"/>
                    </a:srgbClr>
                  </a:outerShdw>
                </a:effectLst>
                <a:latin typeface="Times New Roman" pitchFamily="18" charset="0"/>
              </a:rPr>
              <a:t>smokers  followed </a:t>
            </a:r>
            <a:r>
              <a:rPr lang="en-US" sz="2800" b="1" dirty="0">
                <a:solidFill>
                  <a:schemeClr val="bg1">
                    <a:lumMod val="85000"/>
                  </a:schemeClr>
                </a:solidFill>
                <a:effectLst>
                  <a:outerShdw blurRad="38100" dist="38100" dir="2700000" algn="tl">
                    <a:srgbClr val="000000">
                      <a:alpha val="43137"/>
                    </a:srgbClr>
                  </a:outerShdw>
                </a:effectLst>
                <a:latin typeface="Times New Roman" pitchFamily="18" charset="0"/>
              </a:rPr>
              <a:t>for 15 years</a:t>
            </a:r>
          </a:p>
        </p:txBody>
      </p:sp>
      <p:sp>
        <p:nvSpPr>
          <p:cNvPr id="4" name="Rectangle 3"/>
          <p:cNvSpPr/>
          <p:nvPr/>
        </p:nvSpPr>
        <p:spPr>
          <a:xfrm>
            <a:off x="909484" y="1435556"/>
            <a:ext cx="1196258" cy="419341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9520054">
            <a:off x="500528" y="1803605"/>
            <a:ext cx="2711824" cy="461665"/>
          </a:xfrm>
          <a:prstGeom prst="rect">
            <a:avLst/>
          </a:prstGeom>
          <a:noFill/>
        </p:spPr>
        <p:txBody>
          <a:bodyPr wrap="square" rtlCol="0">
            <a:spAutoFit/>
          </a:bodyPr>
          <a:lstStyle/>
          <a:p>
            <a:r>
              <a:rPr lang="en-US" sz="2400" b="1" i="1" dirty="0" smtClean="0">
                <a:solidFill>
                  <a:srgbClr val="FF0000"/>
                </a:solidFill>
                <a:effectLst>
                  <a:outerShdw blurRad="38100" dist="38100" dir="2700000" algn="tl">
                    <a:srgbClr val="000000">
                      <a:alpha val="43137"/>
                    </a:srgbClr>
                  </a:outerShdw>
                </a:effectLst>
              </a:rPr>
              <a:t>The</a:t>
            </a:r>
            <a:r>
              <a:rPr lang="en-US" sz="2400" b="1" i="1" dirty="0" smtClean="0">
                <a:solidFill>
                  <a:srgbClr val="CCFFCC"/>
                </a:solidFill>
                <a:effectLst>
                  <a:outerShdw blurRad="38100" dist="38100" dir="2700000" algn="tl">
                    <a:srgbClr val="000000">
                      <a:alpha val="43137"/>
                    </a:srgbClr>
                  </a:outerShdw>
                </a:effectLst>
              </a:rPr>
              <a:t> </a:t>
            </a:r>
            <a:r>
              <a:rPr lang="en-US" sz="2400" b="1" i="1" dirty="0" smtClean="0">
                <a:solidFill>
                  <a:srgbClr val="FF0000"/>
                </a:solidFill>
                <a:effectLst>
                  <a:outerShdw blurRad="38100" dist="38100" dir="2700000" algn="tl">
                    <a:srgbClr val="000000">
                      <a:alpha val="43137"/>
                    </a:srgbClr>
                  </a:outerShdw>
                </a:effectLst>
              </a:rPr>
              <a:t>EVADERS</a:t>
            </a:r>
            <a:endParaRPr lang="en-US" sz="2400" b="1" i="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033059" y="2375648"/>
            <a:ext cx="4684059" cy="584776"/>
          </a:xfrm>
          <a:prstGeom prst="rect">
            <a:avLst/>
          </a:prstGeom>
          <a:noFill/>
        </p:spPr>
        <p:txBody>
          <a:bodyPr wrap="square" rtlCol="0">
            <a:spAutoFit/>
          </a:bodyPr>
          <a:lstStyle/>
          <a:p>
            <a:r>
              <a:rPr lang="en-US" sz="3200" b="1" i="1" dirty="0" smtClean="0">
                <a:solidFill>
                  <a:srgbClr val="FF0000"/>
                </a:solidFill>
                <a:effectLst>
                  <a:outerShdw blurRad="38100" dist="38100" dir="2700000" algn="tl">
                    <a:srgbClr val="000000">
                      <a:alpha val="43137"/>
                    </a:srgbClr>
                  </a:outerShdw>
                </a:effectLst>
              </a:rPr>
              <a:t>The susceptible</a:t>
            </a:r>
            <a:endParaRPr lang="en-US" sz="3200" b="1" i="1" dirty="0">
              <a:solidFill>
                <a:srgbClr val="FF0000"/>
              </a:solidFill>
              <a:effectLst>
                <a:outerShdw blurRad="38100" dist="38100" dir="2700000" algn="tl">
                  <a:srgbClr val="000000">
                    <a:alpha val="43137"/>
                  </a:srgbClr>
                </a:outerShdw>
              </a:effectLst>
            </a:endParaRPr>
          </a:p>
        </p:txBody>
      </p:sp>
      <p:cxnSp>
        <p:nvCxnSpPr>
          <p:cNvPr id="8" name="Straight Arrow Connector 7"/>
          <p:cNvCxnSpPr/>
          <p:nvPr/>
        </p:nvCxnSpPr>
        <p:spPr>
          <a:xfrm flipV="1">
            <a:off x="2532529" y="2868706"/>
            <a:ext cx="4699000" cy="22412"/>
          </a:xfrm>
          <a:prstGeom prst="straightConnector1">
            <a:avLst/>
          </a:prstGeom>
          <a:ln w="38100"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990385" y="5665741"/>
            <a:ext cx="7874000" cy="830997"/>
          </a:xfrm>
          <a:prstGeom prst="rect">
            <a:avLst/>
          </a:prstGeom>
          <a:noFill/>
        </p:spPr>
        <p:txBody>
          <a:bodyPr wrap="square" rtlCol="0">
            <a:spAutoFit/>
          </a:bodyPr>
          <a:lstStyle/>
          <a:p>
            <a:r>
              <a:rPr lang="en-US" sz="2400" b="1" i="1" dirty="0" smtClean="0">
                <a:solidFill>
                  <a:srgbClr val="FF0000"/>
                </a:solidFill>
                <a:effectLst>
                  <a:outerShdw blurRad="38100" dist="38100" dir="2700000" algn="tl">
                    <a:srgbClr val="000000">
                      <a:alpha val="43137"/>
                    </a:srgbClr>
                  </a:outerShdw>
                </a:effectLst>
              </a:rPr>
              <a:t>It is the failure of EVASION that causes COPD.</a:t>
            </a:r>
          </a:p>
          <a:p>
            <a:r>
              <a:rPr lang="en-US" sz="2400" b="1" i="1" dirty="0">
                <a:solidFill>
                  <a:srgbClr val="FF0000"/>
                </a:solidFill>
                <a:effectLst>
                  <a:outerShdw blurRad="38100" dist="38100" dir="2700000" algn="tl">
                    <a:srgbClr val="000000">
                      <a:alpha val="43137"/>
                    </a:srgbClr>
                  </a:outerShdw>
                </a:effectLst>
              </a:rPr>
              <a:t> </a:t>
            </a:r>
            <a:r>
              <a:rPr lang="en-US" sz="2400" b="1" i="1" dirty="0" smtClean="0">
                <a:solidFill>
                  <a:srgbClr val="FF0000"/>
                </a:solidFill>
                <a:effectLst>
                  <a:outerShdw blurRad="38100" dist="38100" dir="2700000" algn="tl">
                    <a:srgbClr val="000000">
                      <a:alpha val="43137"/>
                    </a:srgbClr>
                  </a:outerShdw>
                </a:effectLst>
              </a:rPr>
              <a:t>                               Find out what fails!</a:t>
            </a:r>
            <a:endParaRPr lang="en-US" sz="2400" b="1" i="1" dirty="0">
              <a:solidFill>
                <a:srgbClr val="FF0000"/>
              </a:solidFill>
              <a:effectLst>
                <a:outerShdw blurRad="38100" dist="38100" dir="2700000" algn="tl">
                  <a:srgbClr val="000000">
                    <a:alpha val="43137"/>
                  </a:srgbClr>
                </a:outerShdw>
              </a:effectLst>
            </a:endParaRPr>
          </a:p>
        </p:txBody>
      </p:sp>
      <p:sp>
        <p:nvSpPr>
          <p:cNvPr id="7" name="Rectangle 6"/>
          <p:cNvSpPr/>
          <p:nvPr/>
        </p:nvSpPr>
        <p:spPr>
          <a:xfrm>
            <a:off x="2105742" y="1073354"/>
            <a:ext cx="5330948" cy="362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05742" y="581054"/>
            <a:ext cx="4521012" cy="72567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05742" y="717778"/>
            <a:ext cx="4521012" cy="461665"/>
          </a:xfrm>
          <a:prstGeom prst="rect">
            <a:avLst/>
          </a:prstGeom>
          <a:noFill/>
        </p:spPr>
        <p:txBody>
          <a:bodyPr wrap="square" rtlCol="0">
            <a:spAutoFit/>
          </a:bodyPr>
          <a:lstStyle/>
          <a:p>
            <a:r>
              <a:rPr lang="en-US" sz="2400" dirty="0" smtClean="0"/>
              <a:t>          </a:t>
            </a:r>
            <a:r>
              <a:rPr lang="en-US" sz="2400" b="1" i="1" dirty="0" smtClean="0"/>
              <a:t>AGE and PPY smoked</a:t>
            </a:r>
            <a:endParaRPr lang="en-US" sz="2400" b="1" i="1" dirty="0"/>
          </a:p>
        </p:txBody>
      </p:sp>
      <p:sp>
        <p:nvSpPr>
          <p:cNvPr id="10" name="Rectangle 9"/>
          <p:cNvSpPr/>
          <p:nvPr/>
        </p:nvSpPr>
        <p:spPr>
          <a:xfrm>
            <a:off x="2105742" y="1435556"/>
            <a:ext cx="1123858" cy="4193412"/>
          </a:xfrm>
          <a:prstGeom prst="rect">
            <a:avLst/>
          </a:prstGeom>
          <a:noFill/>
          <a:ln w="38100" cmpd="sng">
            <a:solidFill>
              <a:srgbClr val="660066"/>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570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463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3505200" y="152400"/>
            <a:ext cx="4191000" cy="6611155"/>
          </a:xfrm>
          <a:prstGeom prst="rect">
            <a:avLst/>
          </a:prstGeom>
          <a:noFill/>
          <a:ln w="9525">
            <a:noFill/>
            <a:miter lim="800000"/>
            <a:headEnd/>
            <a:tailEnd/>
          </a:ln>
          <a:effectLst/>
        </p:spPr>
      </p:pic>
      <p:sp>
        <p:nvSpPr>
          <p:cNvPr id="3" name="TextBox 2"/>
          <p:cNvSpPr txBox="1"/>
          <p:nvPr/>
        </p:nvSpPr>
        <p:spPr>
          <a:xfrm>
            <a:off x="228600" y="990600"/>
            <a:ext cx="3124200" cy="1384995"/>
          </a:xfrm>
          <a:prstGeom prst="rect">
            <a:avLst/>
          </a:prstGeom>
          <a:noFill/>
        </p:spPr>
        <p:txBody>
          <a:bodyPr wrap="square" rtlCol="0">
            <a:spAutoFit/>
          </a:bodyPr>
          <a:lstStyle/>
          <a:p>
            <a:r>
              <a:rPr lang="en-US" sz="2800" b="1" i="1" dirty="0" smtClean="0">
                <a:solidFill>
                  <a:srgbClr val="C00000"/>
                </a:solidFill>
                <a:effectLst>
                  <a:outerShdw blurRad="38100" dist="38100" dir="2700000" algn="tl">
                    <a:srgbClr val="000000">
                      <a:alpha val="43137"/>
                    </a:srgbClr>
                  </a:outerShdw>
                </a:effectLst>
              </a:rPr>
              <a:t>T-cell inflammation in COPD: Emphysema</a:t>
            </a:r>
            <a:endParaRPr lang="en-US" sz="2800" b="1" i="1" dirty="0">
              <a:solidFill>
                <a:srgbClr val="C00000"/>
              </a:solidFill>
              <a:effectLst>
                <a:outerShdw blurRad="38100" dist="38100" dir="2700000" algn="tl">
                  <a:srgbClr val="000000">
                    <a:alpha val="43137"/>
                  </a:srgbClr>
                </a:outerShdw>
              </a:effectLst>
            </a:endParaRPr>
          </a:p>
        </p:txBody>
      </p:sp>
      <p:sp>
        <p:nvSpPr>
          <p:cNvPr id="4" name="Rectangle 3"/>
          <p:cNvSpPr/>
          <p:nvPr/>
        </p:nvSpPr>
        <p:spPr>
          <a:xfrm>
            <a:off x="0" y="6477000"/>
            <a:ext cx="4572000" cy="276999"/>
          </a:xfrm>
          <a:prstGeom prst="rect">
            <a:avLst/>
          </a:prstGeom>
        </p:spPr>
        <p:txBody>
          <a:bodyPr>
            <a:spAutoFit/>
          </a:bodyPr>
          <a:lstStyle/>
          <a:p>
            <a:pPr>
              <a:spcBef>
                <a:spcPct val="50000"/>
              </a:spcBef>
            </a:pPr>
            <a:r>
              <a:rPr lang="en-CA" sz="1200" dirty="0" smtClean="0">
                <a:solidFill>
                  <a:srgbClr val="FF0000"/>
                </a:solidFill>
                <a:ea typeface="MS PGothic" pitchFamily="34" charset="-128"/>
              </a:rPr>
              <a:t>Cosio M, Saetta M, Agusti A: N </a:t>
            </a:r>
            <a:r>
              <a:rPr lang="en-CA" sz="1200" dirty="0" err="1" smtClean="0">
                <a:solidFill>
                  <a:srgbClr val="FF0000"/>
                </a:solidFill>
                <a:ea typeface="MS PGothic" pitchFamily="34" charset="-128"/>
              </a:rPr>
              <a:t>Engl</a:t>
            </a:r>
            <a:r>
              <a:rPr lang="en-CA" sz="1200" dirty="0" smtClean="0">
                <a:solidFill>
                  <a:srgbClr val="FF0000"/>
                </a:solidFill>
                <a:ea typeface="MS PGothic" pitchFamily="34" charset="-128"/>
              </a:rPr>
              <a:t> J Med 2009;360:2445-54</a:t>
            </a:r>
            <a:endParaRPr lang="en-CA" sz="1200" dirty="0">
              <a:solidFill>
                <a:srgbClr val="FF0000"/>
              </a:solidFill>
              <a:ea typeface="MS PGothic" pitchFamily="34" charset="-128"/>
            </a:endParaRPr>
          </a:p>
        </p:txBody>
      </p:sp>
      <p:sp>
        <p:nvSpPr>
          <p:cNvPr id="5" name="TextBox 4"/>
          <p:cNvSpPr txBox="1"/>
          <p:nvPr/>
        </p:nvSpPr>
        <p:spPr>
          <a:xfrm>
            <a:off x="5410200" y="5943600"/>
            <a:ext cx="914400" cy="646331"/>
          </a:xfrm>
          <a:prstGeom prst="rect">
            <a:avLst/>
          </a:prstGeom>
          <a:noFill/>
        </p:spPr>
        <p:txBody>
          <a:bodyPr wrap="square" rtlCol="0">
            <a:spAutoFit/>
          </a:bodyPr>
          <a:lstStyle/>
          <a:p>
            <a:r>
              <a:rPr lang="en-US" b="1" i="1" dirty="0" smtClean="0">
                <a:solidFill>
                  <a:srgbClr val="FF0000"/>
                </a:solidFill>
              </a:rPr>
              <a:t>CD8+ </a:t>
            </a:r>
            <a:r>
              <a:rPr lang="en-US" b="1" i="1" dirty="0" err="1" smtClean="0">
                <a:solidFill>
                  <a:srgbClr val="FF0000"/>
                </a:solidFill>
              </a:rPr>
              <a:t>Tcell</a:t>
            </a:r>
            <a:endParaRPr lang="en-US" b="1" i="1" dirty="0">
              <a:solidFill>
                <a:srgbClr val="FF0000"/>
              </a:solidFill>
            </a:endParaRPr>
          </a:p>
        </p:txBody>
      </p:sp>
      <p:cxnSp>
        <p:nvCxnSpPr>
          <p:cNvPr id="7" name="Straight Arrow Connector 6"/>
          <p:cNvCxnSpPr/>
          <p:nvPr/>
        </p:nvCxnSpPr>
        <p:spPr>
          <a:xfrm flipV="1">
            <a:off x="6019800" y="5715000"/>
            <a:ext cx="6858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2994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20" name="Object 4"/>
          <p:cNvGraphicFramePr>
            <a:graphicFrameLocks noChangeAspect="1"/>
          </p:cNvGraphicFramePr>
          <p:nvPr>
            <p:extLst>
              <p:ext uri="{D42A27DB-BD31-4B8C-83A1-F6EECF244321}">
                <p14:modId xmlns:p14="http://schemas.microsoft.com/office/powerpoint/2010/main" val="3472782673"/>
              </p:ext>
            </p:extLst>
          </p:nvPr>
        </p:nvGraphicFramePr>
        <p:xfrm>
          <a:off x="381000" y="838200"/>
          <a:ext cx="8305800" cy="5127625"/>
        </p:xfrm>
        <a:graphic>
          <a:graphicData uri="http://schemas.openxmlformats.org/presentationml/2006/ole">
            <mc:AlternateContent xmlns:mc="http://schemas.openxmlformats.org/markup-compatibility/2006">
              <mc:Choice xmlns:v="urn:schemas-microsoft-com:vml" Requires="v">
                <p:oleObj spid="_x0000_s1038" name="Image" r:id="rId3" imgW="1895699" imgH="1170335" progId="Photoshop.Image.9">
                  <p:embed/>
                </p:oleObj>
              </mc:Choice>
              <mc:Fallback>
                <p:oleObj name="Image" r:id="rId3" imgW="1895699" imgH="1170335"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8200"/>
                        <a:ext cx="8305800"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0421" name="Text Box 5"/>
          <p:cNvSpPr txBox="1">
            <a:spLocks noChangeArrowheads="1"/>
          </p:cNvSpPr>
          <p:nvPr/>
        </p:nvSpPr>
        <p:spPr bwMode="auto">
          <a:xfrm>
            <a:off x="457200" y="152400"/>
            <a:ext cx="8153400" cy="13112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3200" b="1" i="1" dirty="0">
                <a:solidFill>
                  <a:srgbClr val="F2F2F2"/>
                </a:solidFill>
              </a:rPr>
              <a:t>Alveolar wall inflammation.</a:t>
            </a:r>
          </a:p>
          <a:p>
            <a:pPr>
              <a:spcBef>
                <a:spcPct val="50000"/>
              </a:spcBef>
            </a:pPr>
            <a:endParaRPr lang="en-US" sz="3200" b="1" dirty="0">
              <a:solidFill>
                <a:srgbClr val="F2F2F2"/>
              </a:solidFill>
            </a:endParaRPr>
          </a:p>
        </p:txBody>
      </p:sp>
      <p:sp>
        <p:nvSpPr>
          <p:cNvPr id="60422" name="Text Box 6"/>
          <p:cNvSpPr txBox="1">
            <a:spLocks noChangeArrowheads="1"/>
          </p:cNvSpPr>
          <p:nvPr/>
        </p:nvSpPr>
        <p:spPr bwMode="auto">
          <a:xfrm>
            <a:off x="228600" y="6078538"/>
            <a:ext cx="81534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i="1" dirty="0" err="1">
                <a:solidFill>
                  <a:schemeClr val="bg1">
                    <a:lumMod val="95000"/>
                  </a:schemeClr>
                </a:solidFill>
              </a:rPr>
              <a:t>Majo</a:t>
            </a:r>
            <a:r>
              <a:rPr lang="en-US" b="1" i="1" dirty="0">
                <a:solidFill>
                  <a:schemeClr val="bg1">
                    <a:lumMod val="95000"/>
                  </a:schemeClr>
                </a:solidFill>
              </a:rPr>
              <a:t> J, </a:t>
            </a:r>
            <a:r>
              <a:rPr lang="en-US" b="1" i="1" dirty="0" err="1">
                <a:solidFill>
                  <a:schemeClr val="bg1">
                    <a:lumMod val="95000"/>
                  </a:schemeClr>
                </a:solidFill>
              </a:rPr>
              <a:t>Ghezzo</a:t>
            </a:r>
            <a:r>
              <a:rPr lang="en-US" b="1" i="1" dirty="0">
                <a:solidFill>
                  <a:schemeClr val="bg1">
                    <a:lumMod val="95000"/>
                  </a:schemeClr>
                </a:solidFill>
              </a:rPr>
              <a:t> H, </a:t>
            </a:r>
            <a:r>
              <a:rPr lang="en-US" b="1" i="1" dirty="0" err="1">
                <a:solidFill>
                  <a:schemeClr val="bg1">
                    <a:lumMod val="95000"/>
                  </a:schemeClr>
                </a:solidFill>
              </a:rPr>
              <a:t>Cosio</a:t>
            </a:r>
            <a:r>
              <a:rPr lang="en-US" b="1" i="1" dirty="0">
                <a:solidFill>
                  <a:schemeClr val="bg1">
                    <a:lumMod val="95000"/>
                  </a:schemeClr>
                </a:solidFill>
              </a:rPr>
              <a:t> M. </a:t>
            </a:r>
            <a:r>
              <a:rPr lang="en-US" b="1" i="1" dirty="0" err="1">
                <a:solidFill>
                  <a:schemeClr val="bg1">
                    <a:lumMod val="95000"/>
                  </a:schemeClr>
                </a:solidFill>
              </a:rPr>
              <a:t>Eur</a:t>
            </a:r>
            <a:r>
              <a:rPr lang="en-US" b="1" i="1" dirty="0">
                <a:solidFill>
                  <a:schemeClr val="bg1">
                    <a:lumMod val="95000"/>
                  </a:schemeClr>
                </a:solidFill>
              </a:rPr>
              <a:t> </a:t>
            </a:r>
            <a:r>
              <a:rPr lang="en-US" b="1" i="1" dirty="0" err="1">
                <a:solidFill>
                  <a:schemeClr val="bg1">
                    <a:lumMod val="95000"/>
                  </a:schemeClr>
                </a:solidFill>
              </a:rPr>
              <a:t>Respir</a:t>
            </a:r>
            <a:r>
              <a:rPr lang="en-US" b="1" i="1" dirty="0">
                <a:solidFill>
                  <a:schemeClr val="bg1">
                    <a:lumMod val="95000"/>
                  </a:schemeClr>
                </a:solidFill>
              </a:rPr>
              <a:t> J, 2001;17:946-953</a:t>
            </a:r>
            <a:endParaRPr lang="en-CA" b="1" i="1" dirty="0">
              <a:solidFill>
                <a:schemeClr val="bg1">
                  <a:lumMod val="95000"/>
                </a:schemeClr>
              </a:solidFill>
            </a:endParaRPr>
          </a:p>
          <a:p>
            <a:pPr>
              <a:spcBef>
                <a:spcPct val="50000"/>
              </a:spcBef>
            </a:pPr>
            <a:endParaRPr lang="en-US" dirty="0">
              <a:solidFill>
                <a:schemeClr val="bg1">
                  <a:lumMod val="95000"/>
                </a:schemeClr>
              </a:solidFill>
            </a:endParaRPr>
          </a:p>
        </p:txBody>
      </p:sp>
      <p:sp>
        <p:nvSpPr>
          <p:cNvPr id="60423" name="Text Box 7"/>
          <p:cNvSpPr txBox="1">
            <a:spLocks noChangeArrowheads="1"/>
          </p:cNvSpPr>
          <p:nvPr/>
        </p:nvSpPr>
        <p:spPr bwMode="auto">
          <a:xfrm>
            <a:off x="228600" y="6491288"/>
            <a:ext cx="891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i="1" dirty="0" err="1">
                <a:solidFill>
                  <a:srgbClr val="F2F2F2"/>
                </a:solidFill>
              </a:rPr>
              <a:t>Saetta</a:t>
            </a:r>
            <a:r>
              <a:rPr lang="en-US" b="1" i="1" dirty="0">
                <a:solidFill>
                  <a:srgbClr val="F2F2F2"/>
                </a:solidFill>
              </a:rPr>
              <a:t> M Di Stefano A, </a:t>
            </a:r>
            <a:r>
              <a:rPr lang="en-US" b="1" i="1" dirty="0" err="1">
                <a:solidFill>
                  <a:srgbClr val="F2F2F2"/>
                </a:solidFill>
              </a:rPr>
              <a:t>Turato</a:t>
            </a:r>
            <a:r>
              <a:rPr lang="en-US" b="1" i="1" dirty="0">
                <a:solidFill>
                  <a:srgbClr val="F2F2F2"/>
                </a:solidFill>
              </a:rPr>
              <a:t> G et al: Am J </a:t>
            </a:r>
            <a:r>
              <a:rPr lang="en-US" b="1" i="1" dirty="0" err="1">
                <a:solidFill>
                  <a:srgbClr val="F2F2F2"/>
                </a:solidFill>
              </a:rPr>
              <a:t>Resp</a:t>
            </a:r>
            <a:r>
              <a:rPr lang="en-US" b="1" i="1" dirty="0">
                <a:solidFill>
                  <a:srgbClr val="F2F2F2"/>
                </a:solidFill>
              </a:rPr>
              <a:t> </a:t>
            </a:r>
            <a:r>
              <a:rPr lang="en-US" b="1" i="1" dirty="0" err="1">
                <a:solidFill>
                  <a:srgbClr val="F2F2F2"/>
                </a:solidFill>
              </a:rPr>
              <a:t>Crit</a:t>
            </a:r>
            <a:r>
              <a:rPr lang="en-US" b="1" i="1" dirty="0">
                <a:solidFill>
                  <a:srgbClr val="F2F2F2"/>
                </a:solidFill>
              </a:rPr>
              <a:t> Care Med;1998, 157: 822 </a:t>
            </a:r>
          </a:p>
        </p:txBody>
      </p:sp>
      <p:sp>
        <p:nvSpPr>
          <p:cNvPr id="2" name="TextBox 1"/>
          <p:cNvSpPr txBox="1"/>
          <p:nvPr/>
        </p:nvSpPr>
        <p:spPr>
          <a:xfrm>
            <a:off x="5692498" y="2903097"/>
            <a:ext cx="170095" cy="369332"/>
          </a:xfrm>
          <a:prstGeom prst="rect">
            <a:avLst/>
          </a:prstGeom>
          <a:noFill/>
        </p:spPr>
        <p:txBody>
          <a:bodyPr wrap="square" rtlCol="0">
            <a:spAutoFit/>
          </a:bodyPr>
          <a:lstStyle/>
          <a:p>
            <a:r>
              <a:rPr lang="en-US" dirty="0" smtClean="0"/>
              <a:t>*</a:t>
            </a:r>
            <a:endParaRPr lang="en-US" dirty="0"/>
          </a:p>
        </p:txBody>
      </p:sp>
      <p:sp>
        <p:nvSpPr>
          <p:cNvPr id="5" name="TextBox 4"/>
          <p:cNvSpPr txBox="1"/>
          <p:nvPr/>
        </p:nvSpPr>
        <p:spPr>
          <a:xfrm>
            <a:off x="6285390" y="4087375"/>
            <a:ext cx="544303" cy="369332"/>
          </a:xfrm>
          <a:prstGeom prst="rect">
            <a:avLst/>
          </a:prstGeom>
          <a:noFill/>
        </p:spPr>
        <p:txBody>
          <a:bodyPr wrap="square" rtlCol="0">
            <a:spAutoFit/>
          </a:bodyPr>
          <a:lstStyle/>
          <a:p>
            <a:r>
              <a:rPr lang="en-US" dirty="0" smtClean="0"/>
              <a:t>*</a:t>
            </a:r>
            <a:endParaRPr lang="en-US" dirty="0"/>
          </a:p>
        </p:txBody>
      </p:sp>
      <p:sp>
        <p:nvSpPr>
          <p:cNvPr id="9" name="TextBox 8"/>
          <p:cNvSpPr txBox="1"/>
          <p:nvPr/>
        </p:nvSpPr>
        <p:spPr>
          <a:xfrm>
            <a:off x="5998668" y="4012888"/>
            <a:ext cx="299631" cy="369332"/>
          </a:xfrm>
          <a:prstGeom prst="rect">
            <a:avLst/>
          </a:prstGeom>
          <a:noFill/>
        </p:spPr>
        <p:txBody>
          <a:bodyPr wrap="none" rtlCol="0">
            <a:spAutoFit/>
          </a:bodyPr>
          <a:lstStyle/>
          <a:p>
            <a:r>
              <a:rPr lang="en-US" dirty="0" smtClean="0"/>
              <a:t>*</a:t>
            </a:r>
            <a:endParaRPr lang="en-US" dirty="0"/>
          </a:p>
        </p:txBody>
      </p:sp>
      <p:sp>
        <p:nvSpPr>
          <p:cNvPr id="10" name="TextBox 9"/>
          <p:cNvSpPr txBox="1"/>
          <p:nvPr/>
        </p:nvSpPr>
        <p:spPr>
          <a:xfrm>
            <a:off x="6628811" y="5221397"/>
            <a:ext cx="683610" cy="400110"/>
          </a:xfrm>
          <a:prstGeom prst="rect">
            <a:avLst/>
          </a:prstGeom>
          <a:noFill/>
        </p:spPr>
        <p:txBody>
          <a:bodyPr wrap="square" rtlCol="0">
            <a:spAutoFit/>
          </a:bodyPr>
          <a:lstStyle/>
          <a:p>
            <a:r>
              <a:rPr lang="en-US" sz="2000" dirty="0" smtClean="0"/>
              <a:t>*</a:t>
            </a:r>
            <a:endParaRPr lang="en-US" sz="2000" dirty="0"/>
          </a:p>
        </p:txBody>
      </p:sp>
      <p:sp>
        <p:nvSpPr>
          <p:cNvPr id="3" name="Oval 2"/>
          <p:cNvSpPr/>
          <p:nvPr/>
        </p:nvSpPr>
        <p:spPr>
          <a:xfrm>
            <a:off x="3129961" y="3167530"/>
            <a:ext cx="1912471" cy="245397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042432" y="2903097"/>
            <a:ext cx="1912471" cy="270611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531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836613"/>
            <a:ext cx="6840537"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1871663" y="6553200"/>
            <a:ext cx="7272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CA" sz="1400">
                <a:solidFill>
                  <a:srgbClr val="FF0000"/>
                </a:solidFill>
                <a:ea typeface="MS PGothic" charset="0"/>
                <a:cs typeface="MS PGothic" charset="0"/>
              </a:rPr>
              <a:t>Cosio M, Saetta M, Agusti A: N Engl J Med 2009;360:2445-54.</a:t>
            </a:r>
          </a:p>
        </p:txBody>
      </p:sp>
      <p:sp>
        <p:nvSpPr>
          <p:cNvPr id="164868" name="Text Box 4"/>
          <p:cNvSpPr txBox="1">
            <a:spLocks noChangeArrowheads="1"/>
          </p:cNvSpPr>
          <p:nvPr/>
        </p:nvSpPr>
        <p:spPr bwMode="auto">
          <a:xfrm>
            <a:off x="0" y="1600200"/>
            <a:ext cx="2520950" cy="2100263"/>
          </a:xfrm>
          <a:prstGeom prst="rect">
            <a:avLst/>
          </a:prstGeom>
          <a:noFill/>
          <a:ln w="9525">
            <a:noFill/>
            <a:miter lim="800000"/>
            <a:headEnd/>
            <a:tailEnd/>
          </a:ln>
          <a:effectLst/>
        </p:spPr>
        <p:txBody>
          <a:bodyPr>
            <a:spAutoFit/>
          </a:bodyPr>
          <a:lstStyle/>
          <a:p>
            <a:pPr>
              <a:defRPr/>
            </a:pPr>
            <a:r>
              <a:rPr lang="en-CA" sz="2400" b="1" i="1" dirty="0">
                <a:solidFill>
                  <a:srgbClr val="FF9900"/>
                </a:solidFill>
                <a:effectLst>
                  <a:outerShdw blurRad="38100" dist="38100" dir="2700000" algn="tl">
                    <a:srgbClr val="000000"/>
                  </a:outerShdw>
                </a:effectLst>
                <a:ea typeface="MS PGothic" pitchFamily="34" charset="-128"/>
                <a:cs typeface="+mn-cs"/>
              </a:rPr>
              <a:t>STEP III</a:t>
            </a:r>
          </a:p>
          <a:p>
            <a:pPr>
              <a:defRPr/>
            </a:pPr>
            <a:r>
              <a:rPr lang="en-CA" sz="2400" b="1" i="1" dirty="0">
                <a:solidFill>
                  <a:srgbClr val="FF9900"/>
                </a:solidFill>
                <a:effectLst>
                  <a:outerShdw blurRad="38100" dist="38100" dir="2700000" algn="tl">
                    <a:srgbClr val="000000"/>
                  </a:outerShdw>
                </a:effectLst>
                <a:ea typeface="MS PGothic" pitchFamily="34" charset="-128"/>
                <a:cs typeface="+mn-cs"/>
              </a:rPr>
              <a:t>Autoimmune lung </a:t>
            </a:r>
          </a:p>
          <a:p>
            <a:pPr>
              <a:defRPr/>
            </a:pPr>
            <a:r>
              <a:rPr lang="en-CA" sz="2400" b="1" i="1" dirty="0">
                <a:solidFill>
                  <a:srgbClr val="FF9900"/>
                </a:solidFill>
                <a:effectLst>
                  <a:outerShdw blurRad="38100" dist="38100" dir="2700000" algn="tl">
                    <a:srgbClr val="000000"/>
                  </a:outerShdw>
                </a:effectLst>
                <a:ea typeface="MS PGothic" pitchFamily="34" charset="-128"/>
                <a:cs typeface="+mn-cs"/>
              </a:rPr>
              <a:t>Injury.</a:t>
            </a:r>
          </a:p>
          <a:p>
            <a:pPr>
              <a:spcBef>
                <a:spcPct val="50000"/>
              </a:spcBef>
              <a:defRPr/>
            </a:pPr>
            <a:endParaRPr lang="en-CA" sz="2400" dirty="0">
              <a:ea typeface="MS PGothic" pitchFamily="34" charset="-128"/>
              <a:cs typeface="+mn-cs"/>
            </a:endParaRPr>
          </a:p>
        </p:txBody>
      </p:sp>
    </p:spTree>
    <p:extLst>
      <p:ext uri="{BB962C8B-B14F-4D97-AF65-F5344CB8AC3E}">
        <p14:creationId xmlns:p14="http://schemas.microsoft.com/office/powerpoint/2010/main" val="39164730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084" y="0"/>
            <a:ext cx="12967774" cy="947321"/>
          </a:xfrm>
        </p:spPr>
        <p:txBody>
          <a:bodyPr>
            <a:normAutofit/>
          </a:bodyPr>
          <a:lstStyle/>
          <a:p>
            <a:r>
              <a:rPr lang="en-US" b="1" i="1" dirty="0" smtClean="0">
                <a:solidFill>
                  <a:schemeClr val="bg1">
                    <a:lumMod val="95000"/>
                  </a:schemeClr>
                </a:solidFill>
                <a:effectLst>
                  <a:outerShdw blurRad="38100" dist="38100" dir="2700000" algn="tl">
                    <a:srgbClr val="000000">
                      <a:alpha val="43137"/>
                    </a:srgbClr>
                  </a:outerShdw>
                </a:effectLst>
              </a:rPr>
              <a:t>The natural resolution of inflammation</a:t>
            </a:r>
            <a:endParaRPr lang="en-US" b="1" i="1" dirty="0">
              <a:solidFill>
                <a:schemeClr val="bg1">
                  <a:lumMod val="9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47321"/>
            <a:ext cx="8229600" cy="4293179"/>
          </a:xfrm>
        </p:spPr>
        <p:txBody>
          <a:bodyPr>
            <a:noAutofit/>
          </a:bodyPr>
          <a:lstStyle/>
          <a:p>
            <a:r>
              <a:rPr lang="en-US" sz="2800" b="1" i="1" dirty="0" smtClean="0">
                <a:solidFill>
                  <a:srgbClr val="F2F2F2"/>
                </a:solidFill>
              </a:rPr>
              <a:t>1) Removal of the initial stimulus which is critical. Many chronic ongoing inflammatory conditions are probably driven mostly by persistence of the offending agent or/and autoimmunity: cigarettes!</a:t>
            </a:r>
          </a:p>
          <a:p>
            <a:endParaRPr lang="en-US" sz="2800" b="1" i="1" dirty="0" smtClean="0">
              <a:solidFill>
                <a:srgbClr val="F2F2F2"/>
              </a:solidFill>
            </a:endParaRPr>
          </a:p>
          <a:p>
            <a:r>
              <a:rPr lang="en-US" sz="2800" b="1" i="1" dirty="0" smtClean="0">
                <a:solidFill>
                  <a:srgbClr val="F2F2F2"/>
                </a:solidFill>
              </a:rPr>
              <a:t>2) Removal of the inflammatory cells and cell debris to allow the final repair to occur.</a:t>
            </a:r>
          </a:p>
          <a:p>
            <a:endParaRPr lang="en-US" sz="2800" b="1" i="1" dirty="0" smtClean="0">
              <a:solidFill>
                <a:srgbClr val="F2F2F2"/>
              </a:solidFill>
            </a:endParaRPr>
          </a:p>
          <a:p>
            <a:r>
              <a:rPr lang="en-US" sz="2800" b="1" i="1" dirty="0" smtClean="0">
                <a:solidFill>
                  <a:srgbClr val="F2F2F2"/>
                </a:solidFill>
              </a:rPr>
              <a:t>3) Decrease of the </a:t>
            </a:r>
            <a:r>
              <a:rPr lang="en-US" sz="2800" b="1" i="1" dirty="0" err="1" smtClean="0">
                <a:solidFill>
                  <a:srgbClr val="F2F2F2"/>
                </a:solidFill>
              </a:rPr>
              <a:t>proinflammatory</a:t>
            </a:r>
            <a:r>
              <a:rPr lang="en-US" sz="2800" b="1" i="1" dirty="0" smtClean="0">
                <a:solidFill>
                  <a:srgbClr val="F2F2F2"/>
                </a:solidFill>
              </a:rPr>
              <a:t> mediators involved in attracting new inflammatory cells to the lesions and the persistence of the inflammation</a:t>
            </a:r>
            <a:endParaRPr lang="en-US" sz="2800" b="1" i="1" dirty="0">
              <a:solidFill>
                <a:srgbClr val="F2F2F2"/>
              </a:solidFill>
            </a:endParaRPr>
          </a:p>
        </p:txBody>
      </p:sp>
      <p:sp>
        <p:nvSpPr>
          <p:cNvPr id="4" name="TextBox 3"/>
          <p:cNvSpPr txBox="1"/>
          <p:nvPr/>
        </p:nvSpPr>
        <p:spPr>
          <a:xfrm>
            <a:off x="457200" y="6365958"/>
            <a:ext cx="8229600" cy="307777"/>
          </a:xfrm>
          <a:prstGeom prst="rect">
            <a:avLst/>
          </a:prstGeom>
          <a:noFill/>
        </p:spPr>
        <p:txBody>
          <a:bodyPr wrap="square" rtlCol="0">
            <a:spAutoFit/>
          </a:bodyPr>
          <a:lstStyle/>
          <a:p>
            <a:r>
              <a:rPr lang="en-US" sz="1400" b="1" dirty="0" smtClean="0">
                <a:solidFill>
                  <a:srgbClr val="F2F2F2"/>
                </a:solidFill>
              </a:rPr>
              <a:t>Henson PM. Nature </a:t>
            </a:r>
            <a:r>
              <a:rPr lang="en-US" sz="1400" b="1" dirty="0" err="1" smtClean="0">
                <a:solidFill>
                  <a:srgbClr val="F2F2F2"/>
                </a:solidFill>
              </a:rPr>
              <a:t>Immunol</a:t>
            </a:r>
            <a:r>
              <a:rPr lang="en-US" sz="1400" b="1" dirty="0" smtClean="0">
                <a:solidFill>
                  <a:srgbClr val="F2F2F2"/>
                </a:solidFill>
              </a:rPr>
              <a:t>. 2005: 6; 1179-1181</a:t>
            </a:r>
            <a:endParaRPr lang="en-US" sz="1400" b="1" dirty="0">
              <a:solidFill>
                <a:srgbClr val="F2F2F2"/>
              </a:solidFill>
            </a:endParaRPr>
          </a:p>
        </p:txBody>
      </p:sp>
      <p:sp>
        <p:nvSpPr>
          <p:cNvPr id="6" name="TextBox 5"/>
          <p:cNvSpPr txBox="1"/>
          <p:nvPr/>
        </p:nvSpPr>
        <p:spPr>
          <a:xfrm>
            <a:off x="457200" y="6519847"/>
            <a:ext cx="8229600" cy="307777"/>
          </a:xfrm>
          <a:prstGeom prst="rect">
            <a:avLst/>
          </a:prstGeom>
          <a:noFill/>
        </p:spPr>
        <p:txBody>
          <a:bodyPr wrap="square" rtlCol="0">
            <a:spAutoFit/>
          </a:bodyPr>
          <a:lstStyle/>
          <a:p>
            <a:r>
              <a:rPr lang="en-US" sz="1400" dirty="0" err="1">
                <a:solidFill>
                  <a:srgbClr val="F2F2F2"/>
                </a:solidFill>
              </a:rPr>
              <a:t>Noguera</a:t>
            </a:r>
            <a:r>
              <a:rPr lang="en-US" sz="1400" dirty="0">
                <a:solidFill>
                  <a:srgbClr val="F2F2F2"/>
                </a:solidFill>
              </a:rPr>
              <a:t> et al. Respiratory Research 2012, 13:101</a:t>
            </a:r>
          </a:p>
        </p:txBody>
      </p:sp>
    </p:spTree>
    <p:extLst>
      <p:ext uri="{BB962C8B-B14F-4D97-AF65-F5344CB8AC3E}">
        <p14:creationId xmlns:p14="http://schemas.microsoft.com/office/powerpoint/2010/main" val="1028594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136990" y="5904000"/>
            <a:ext cx="4863029" cy="954107"/>
          </a:xfrm>
          <a:prstGeom prst="rect">
            <a:avLst/>
          </a:prstGeom>
          <a:noFill/>
          <a:ln w="9525">
            <a:noFill/>
            <a:miter lim="800000"/>
            <a:headEnd/>
            <a:tailEnd/>
          </a:ln>
          <a:effectLst/>
        </p:spPr>
        <p:txBody>
          <a:bodyPr wrap="square">
            <a:spAutoFit/>
          </a:bodyPr>
          <a:lstStyle/>
          <a:p>
            <a:pPr>
              <a:spcBef>
                <a:spcPct val="50000"/>
              </a:spcBef>
            </a:pPr>
            <a:r>
              <a:rPr lang="en-US" sz="1200" i="1" dirty="0">
                <a:solidFill>
                  <a:srgbClr val="F2F2F2"/>
                </a:solidFill>
              </a:rPr>
              <a:t>Lee SH, </a:t>
            </a:r>
            <a:r>
              <a:rPr lang="en-US" sz="1200" i="1" dirty="0" smtClean="0">
                <a:solidFill>
                  <a:srgbClr val="F2F2F2"/>
                </a:solidFill>
              </a:rPr>
              <a:t> . </a:t>
            </a:r>
            <a:r>
              <a:rPr lang="en-US" sz="1200" i="1" dirty="0">
                <a:solidFill>
                  <a:srgbClr val="F2F2F2"/>
                </a:solidFill>
              </a:rPr>
              <a:t>Nat Med 2007; 13: </a:t>
            </a:r>
            <a:r>
              <a:rPr lang="en-US" sz="1200" i="1" dirty="0" smtClean="0">
                <a:solidFill>
                  <a:srgbClr val="F2F2F2"/>
                </a:solidFill>
              </a:rPr>
              <a:t>567-569</a:t>
            </a:r>
          </a:p>
          <a:p>
            <a:pPr>
              <a:spcBef>
                <a:spcPct val="50000"/>
              </a:spcBef>
            </a:pPr>
            <a:endParaRPr lang="en-US" sz="1400" i="1" dirty="0">
              <a:solidFill>
                <a:srgbClr val="FF9900"/>
              </a:solidFill>
            </a:endParaRPr>
          </a:p>
          <a:p>
            <a:pPr>
              <a:spcBef>
                <a:spcPct val="50000"/>
              </a:spcBef>
            </a:pPr>
            <a:endParaRPr lang="en-US" sz="1400" dirty="0"/>
          </a:p>
        </p:txBody>
      </p:sp>
      <p:sp>
        <p:nvSpPr>
          <p:cNvPr id="36868" name="Text Box 4"/>
          <p:cNvSpPr txBox="1">
            <a:spLocks noChangeArrowheads="1"/>
          </p:cNvSpPr>
          <p:nvPr/>
        </p:nvSpPr>
        <p:spPr bwMode="auto">
          <a:xfrm>
            <a:off x="363964" y="201706"/>
            <a:ext cx="8659258" cy="646331"/>
          </a:xfrm>
          <a:prstGeom prst="rect">
            <a:avLst/>
          </a:prstGeom>
          <a:noFill/>
          <a:ln w="9525">
            <a:noFill/>
            <a:miter lim="800000"/>
            <a:headEnd/>
            <a:tailEnd/>
          </a:ln>
          <a:effectLst/>
        </p:spPr>
        <p:txBody>
          <a:bodyPr wrap="square">
            <a:spAutoFit/>
          </a:bodyPr>
          <a:lstStyle/>
          <a:p>
            <a:pPr>
              <a:spcBef>
                <a:spcPct val="50000"/>
              </a:spcBef>
            </a:pPr>
            <a:r>
              <a:rPr lang="en-US" sz="3600" b="1" dirty="0">
                <a:solidFill>
                  <a:srgbClr val="F2F2F2"/>
                </a:solidFill>
                <a:effectLst>
                  <a:outerShdw blurRad="38100" dist="38100" dir="2700000" algn="tl">
                    <a:srgbClr val="000000">
                      <a:alpha val="43137"/>
                    </a:srgbClr>
                  </a:outerShdw>
                </a:effectLst>
              </a:rPr>
              <a:t>CD4+CD25+ </a:t>
            </a:r>
            <a:r>
              <a:rPr lang="en-US" sz="3600" b="1" dirty="0" smtClean="0">
                <a:solidFill>
                  <a:srgbClr val="F2F2F2"/>
                </a:solidFill>
                <a:effectLst>
                  <a:outerShdw blurRad="38100" dist="38100" dir="2700000" algn="tl">
                    <a:srgbClr val="000000">
                      <a:alpha val="43137"/>
                    </a:srgbClr>
                  </a:outerShdw>
                </a:effectLst>
              </a:rPr>
              <a:t>T-cells (</a:t>
            </a:r>
            <a:r>
              <a:rPr lang="en-US" sz="3600" b="1" dirty="0" err="1" smtClean="0">
                <a:solidFill>
                  <a:srgbClr val="F2F2F2"/>
                </a:solidFill>
                <a:effectLst>
                  <a:outerShdw blurRad="38100" dist="38100" dir="2700000" algn="tl">
                    <a:srgbClr val="000000">
                      <a:alpha val="43137"/>
                    </a:srgbClr>
                  </a:outerShdw>
                </a:effectLst>
              </a:rPr>
              <a:t>Tregs</a:t>
            </a:r>
            <a:r>
              <a:rPr lang="en-US" sz="3600" b="1" dirty="0" smtClean="0">
                <a:solidFill>
                  <a:srgbClr val="F2F2F2"/>
                </a:solidFill>
                <a:effectLst>
                  <a:outerShdw blurRad="38100" dist="38100" dir="2700000" algn="tl">
                    <a:srgbClr val="000000">
                      <a:alpha val="43137"/>
                    </a:srgbClr>
                  </a:outerShdw>
                </a:effectLst>
              </a:rPr>
              <a:t>) in COPD </a:t>
            </a:r>
            <a:endParaRPr lang="en-US" sz="3600" b="1" dirty="0">
              <a:solidFill>
                <a:srgbClr val="F2F2F2"/>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3"/>
          <a:srcRect/>
          <a:stretch>
            <a:fillRect/>
          </a:stretch>
        </p:blipFill>
        <p:spPr bwMode="auto">
          <a:xfrm>
            <a:off x="0" y="1027331"/>
            <a:ext cx="4693593" cy="3052202"/>
          </a:xfrm>
          <a:prstGeom prst="rect">
            <a:avLst/>
          </a:prstGeom>
          <a:noFill/>
          <a:ln w="9525">
            <a:noFill/>
            <a:miter lim="800000"/>
            <a:headEnd/>
            <a:tailEnd/>
          </a:ln>
        </p:spPr>
      </p:pic>
      <p:cxnSp>
        <p:nvCxnSpPr>
          <p:cNvPr id="9" name="Straight Connector 8"/>
          <p:cNvCxnSpPr/>
          <p:nvPr/>
        </p:nvCxnSpPr>
        <p:spPr>
          <a:xfrm>
            <a:off x="4793986" y="1027331"/>
            <a:ext cx="0" cy="5830669"/>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80949" y="5545171"/>
            <a:ext cx="7629181" cy="553998"/>
          </a:xfrm>
          <a:prstGeom prst="rect">
            <a:avLst/>
          </a:prstGeom>
        </p:spPr>
        <p:txBody>
          <a:bodyPr wrap="square">
            <a:spAutoFit/>
          </a:bodyPr>
          <a:lstStyle/>
          <a:p>
            <a:r>
              <a:rPr lang="pt-BR" sz="1200" dirty="0" smtClean="0">
                <a:solidFill>
                  <a:srgbClr val="F2F2F2"/>
                </a:solidFill>
              </a:rPr>
              <a:t>Barcelo B...</a:t>
            </a:r>
            <a:r>
              <a:rPr lang="en-US" sz="1200" dirty="0" smtClean="0">
                <a:solidFill>
                  <a:srgbClr val="F2F2F2"/>
                </a:solidFill>
              </a:rPr>
              <a:t> </a:t>
            </a:r>
            <a:r>
              <a:rPr lang="en-US" sz="1200" dirty="0" err="1" smtClean="0">
                <a:solidFill>
                  <a:srgbClr val="F2F2F2"/>
                </a:solidFill>
              </a:rPr>
              <a:t>Agusti</a:t>
            </a:r>
            <a:r>
              <a:rPr lang="en-US" sz="1200" dirty="0" smtClean="0">
                <a:solidFill>
                  <a:srgbClr val="F2F2F2"/>
                </a:solidFill>
              </a:rPr>
              <a:t> AG. </a:t>
            </a:r>
            <a:r>
              <a:rPr lang="en-US" sz="1200" dirty="0" err="1" smtClean="0">
                <a:solidFill>
                  <a:srgbClr val="F2F2F2"/>
                </a:solidFill>
              </a:rPr>
              <a:t>Eur</a:t>
            </a:r>
            <a:r>
              <a:rPr lang="en-US" sz="1200" dirty="0" smtClean="0">
                <a:solidFill>
                  <a:srgbClr val="F2F2F2"/>
                </a:solidFill>
              </a:rPr>
              <a:t> </a:t>
            </a:r>
            <a:r>
              <a:rPr lang="en-US" sz="1200" dirty="0" err="1" smtClean="0">
                <a:solidFill>
                  <a:srgbClr val="F2F2F2"/>
                </a:solidFill>
              </a:rPr>
              <a:t>Respir</a:t>
            </a:r>
            <a:r>
              <a:rPr lang="en-US" sz="1200" dirty="0" smtClean="0">
                <a:solidFill>
                  <a:srgbClr val="F2F2F2"/>
                </a:solidFill>
              </a:rPr>
              <a:t> J 2008;31:555-62</a:t>
            </a:r>
          </a:p>
          <a:p>
            <a:r>
              <a:rPr lang="en-US" dirty="0" smtClean="0">
                <a:solidFill>
                  <a:srgbClr val="F2F2F2"/>
                </a:solidFill>
              </a:rPr>
              <a:t>.</a:t>
            </a:r>
            <a:endParaRPr lang="en-US" i="1" dirty="0" smtClean="0">
              <a:solidFill>
                <a:srgbClr val="F2F2F2"/>
              </a:solidFill>
            </a:endParaRPr>
          </a:p>
        </p:txBody>
      </p:sp>
      <p:pic>
        <p:nvPicPr>
          <p:cNvPr id="8" name="Picture 7"/>
          <p:cNvPicPr>
            <a:picLocks noChangeAspect="1"/>
          </p:cNvPicPr>
          <p:nvPr/>
        </p:nvPicPr>
        <p:blipFill>
          <a:blip r:embed="rId4"/>
          <a:stretch>
            <a:fillRect/>
          </a:stretch>
        </p:blipFill>
        <p:spPr>
          <a:xfrm>
            <a:off x="4874542" y="2696972"/>
            <a:ext cx="4269458" cy="2980675"/>
          </a:xfrm>
          <a:prstGeom prst="rect">
            <a:avLst/>
          </a:prstGeom>
        </p:spPr>
      </p:pic>
      <p:sp>
        <p:nvSpPr>
          <p:cNvPr id="4" name="TextBox 3"/>
          <p:cNvSpPr txBox="1"/>
          <p:nvPr/>
        </p:nvSpPr>
        <p:spPr>
          <a:xfrm>
            <a:off x="4945529" y="6468501"/>
            <a:ext cx="4198471" cy="369332"/>
          </a:xfrm>
          <a:prstGeom prst="rect">
            <a:avLst/>
          </a:prstGeom>
          <a:noFill/>
        </p:spPr>
        <p:txBody>
          <a:bodyPr wrap="square" rtlCol="0">
            <a:spAutoFit/>
          </a:bodyPr>
          <a:lstStyle/>
          <a:p>
            <a:r>
              <a:rPr lang="en-US" dirty="0">
                <a:solidFill>
                  <a:srgbClr val="F2F2F2"/>
                </a:solidFill>
              </a:rPr>
              <a:t>J</a:t>
            </a:r>
            <a:r>
              <a:rPr lang="fr-FR" dirty="0">
                <a:solidFill>
                  <a:srgbClr val="F2F2F2"/>
                </a:solidFill>
              </a:rPr>
              <a:t>Hou J, et al. Thorax 2013;68:1131</a:t>
            </a:r>
            <a:r>
              <a:rPr lang="fr-FR" b="1" dirty="0">
                <a:solidFill>
                  <a:srgbClr val="F2F2F2"/>
                </a:solidFill>
              </a:rPr>
              <a:t>–</a:t>
            </a:r>
            <a:r>
              <a:rPr lang="fr-FR" dirty="0">
                <a:solidFill>
                  <a:srgbClr val="F2F2F2"/>
                </a:solidFill>
              </a:rPr>
              <a:t>1139</a:t>
            </a:r>
            <a:endParaRPr lang="en-US" dirty="0">
              <a:solidFill>
                <a:srgbClr val="F2F2F2"/>
              </a:solidFill>
            </a:endParaRPr>
          </a:p>
        </p:txBody>
      </p:sp>
      <p:sp>
        <p:nvSpPr>
          <p:cNvPr id="5" name="TextBox 4"/>
          <p:cNvSpPr txBox="1"/>
          <p:nvPr/>
        </p:nvSpPr>
        <p:spPr>
          <a:xfrm>
            <a:off x="1370572" y="3556962"/>
            <a:ext cx="529955" cy="276999"/>
          </a:xfrm>
          <a:prstGeom prst="rect">
            <a:avLst/>
          </a:prstGeom>
          <a:noFill/>
        </p:spPr>
        <p:txBody>
          <a:bodyPr wrap="square" rtlCol="0">
            <a:spAutoFit/>
          </a:bodyPr>
          <a:lstStyle/>
          <a:p>
            <a:r>
              <a:rPr lang="en-US" sz="1200" dirty="0" smtClean="0"/>
              <a:t>BAL</a:t>
            </a:r>
            <a:endParaRPr lang="en-US" sz="1200" dirty="0"/>
          </a:p>
        </p:txBody>
      </p:sp>
      <p:sp>
        <p:nvSpPr>
          <p:cNvPr id="6" name="TextBox 5"/>
          <p:cNvSpPr txBox="1"/>
          <p:nvPr/>
        </p:nvSpPr>
        <p:spPr>
          <a:xfrm>
            <a:off x="794931" y="3575235"/>
            <a:ext cx="694423" cy="276999"/>
          </a:xfrm>
          <a:prstGeom prst="rect">
            <a:avLst/>
          </a:prstGeom>
          <a:noFill/>
        </p:spPr>
        <p:txBody>
          <a:bodyPr wrap="square" rtlCol="0">
            <a:spAutoFit/>
          </a:bodyPr>
          <a:lstStyle/>
          <a:p>
            <a:r>
              <a:rPr lang="en-US" sz="1200" dirty="0" smtClean="0"/>
              <a:t>blood</a:t>
            </a:r>
            <a:endParaRPr lang="en-US" sz="1200" dirty="0"/>
          </a:p>
        </p:txBody>
      </p:sp>
    </p:spTree>
    <p:extLst>
      <p:ext uri="{BB962C8B-B14F-4D97-AF65-F5344CB8AC3E}">
        <p14:creationId xmlns:p14="http://schemas.microsoft.com/office/powerpoint/2010/main" val="13196301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5785365" y="368132"/>
            <a:ext cx="3289844" cy="5817445"/>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rot="5400000">
            <a:off x="-1222594" y="1790283"/>
            <a:ext cx="6108842" cy="3373640"/>
          </a:xfrm>
          <a:prstGeom prst="rect">
            <a:avLst/>
          </a:prstGeom>
          <a:noFill/>
          <a:ln w="9525">
            <a:noFill/>
            <a:miter lim="800000"/>
            <a:headEnd/>
            <a:tailEnd/>
          </a:ln>
        </p:spPr>
      </p:pic>
      <p:sp>
        <p:nvSpPr>
          <p:cNvPr id="5" name="TextBox 4"/>
          <p:cNvSpPr txBox="1"/>
          <p:nvPr/>
        </p:nvSpPr>
        <p:spPr>
          <a:xfrm>
            <a:off x="0" y="-100539"/>
            <a:ext cx="8798488" cy="523220"/>
          </a:xfrm>
          <a:prstGeom prst="rect">
            <a:avLst/>
          </a:prstGeom>
          <a:noFill/>
        </p:spPr>
        <p:txBody>
          <a:bodyPr wrap="square" rtlCol="0">
            <a:spAutoFit/>
          </a:bodyPr>
          <a:lstStyle/>
          <a:p>
            <a:r>
              <a:rPr lang="en-US" sz="2800" b="1" dirty="0" smtClean="0">
                <a:solidFill>
                  <a:srgbClr val="F2F2F2"/>
                </a:solidFill>
                <a:effectLst>
                  <a:outerShdw blurRad="38100" dist="38100" dir="2700000" algn="tl">
                    <a:srgbClr val="000000">
                      <a:alpha val="43137"/>
                    </a:srgbClr>
                  </a:outerShdw>
                </a:effectLst>
              </a:rPr>
              <a:t>COPD Inflammation and function: CD8+</a:t>
            </a:r>
            <a:endParaRPr lang="en-US" sz="2800" b="1" dirty="0">
              <a:solidFill>
                <a:srgbClr val="F2F2F2"/>
              </a:solidFill>
              <a:effectLst>
                <a:outerShdw blurRad="38100" dist="38100" dir="2700000" algn="tl">
                  <a:srgbClr val="000000">
                    <a:alpha val="43137"/>
                  </a:srgbClr>
                </a:outerShdw>
              </a:effectLst>
            </a:endParaRPr>
          </a:p>
        </p:txBody>
      </p:sp>
      <p:sp>
        <p:nvSpPr>
          <p:cNvPr id="6" name="TextBox 5"/>
          <p:cNvSpPr txBox="1"/>
          <p:nvPr/>
        </p:nvSpPr>
        <p:spPr>
          <a:xfrm>
            <a:off x="3518647" y="4268192"/>
            <a:ext cx="2374609" cy="1938992"/>
          </a:xfrm>
          <a:prstGeom prst="rect">
            <a:avLst/>
          </a:prstGeom>
          <a:noFill/>
        </p:spPr>
        <p:txBody>
          <a:bodyPr wrap="square" rtlCol="0">
            <a:spAutoFit/>
          </a:bodyPr>
          <a:lstStyle/>
          <a:p>
            <a:r>
              <a:rPr lang="en-US" sz="2000" b="1" dirty="0" smtClean="0">
                <a:solidFill>
                  <a:srgbClr val="D9D9D9"/>
                </a:solidFill>
              </a:rPr>
              <a:t>T (and B cells) mono</a:t>
            </a:r>
            <a:r>
              <a:rPr lang="en-US" sz="2000" b="1" dirty="0" smtClean="0">
                <a:solidFill>
                  <a:schemeClr val="bg1">
                    <a:lumMod val="85000"/>
                  </a:schemeClr>
                </a:solidFill>
              </a:rPr>
              <a:t>/</a:t>
            </a:r>
            <a:r>
              <a:rPr lang="en-US" sz="2000" b="1" dirty="0" err="1" smtClean="0">
                <a:solidFill>
                  <a:schemeClr val="bg1">
                    <a:lumMod val="85000"/>
                  </a:schemeClr>
                </a:solidFill>
              </a:rPr>
              <a:t>oligoclonal</a:t>
            </a:r>
            <a:endParaRPr lang="en-US" sz="2000" b="1" dirty="0" smtClean="0">
              <a:solidFill>
                <a:schemeClr val="bg1">
                  <a:lumMod val="85000"/>
                </a:schemeClr>
              </a:solidFill>
            </a:endParaRPr>
          </a:p>
          <a:p>
            <a:r>
              <a:rPr lang="en-US" sz="2000" b="1" dirty="0" smtClean="0">
                <a:solidFill>
                  <a:srgbClr val="D9D9D9"/>
                </a:solidFill>
              </a:rPr>
              <a:t>Emphysema models:</a:t>
            </a:r>
          </a:p>
          <a:p>
            <a:pPr marL="285750" indent="-285750">
              <a:buFont typeface="Arial"/>
              <a:buChar char="•"/>
            </a:pPr>
            <a:r>
              <a:rPr lang="en-US" sz="2000" b="1" dirty="0" smtClean="0">
                <a:solidFill>
                  <a:srgbClr val="D9D9D9"/>
                </a:solidFill>
              </a:rPr>
              <a:t>CD8+ deficient</a:t>
            </a:r>
          </a:p>
          <a:p>
            <a:pPr marL="285750" indent="-285750">
              <a:buFont typeface="Arial"/>
              <a:buChar char="•"/>
            </a:pPr>
            <a:r>
              <a:rPr lang="en-US" sz="2000" b="1" dirty="0" smtClean="0">
                <a:solidFill>
                  <a:srgbClr val="D9D9D9"/>
                </a:solidFill>
              </a:rPr>
              <a:t>Adoptive transfer </a:t>
            </a:r>
            <a:r>
              <a:rPr lang="en-US" sz="2000" b="1" dirty="0" err="1" smtClean="0">
                <a:solidFill>
                  <a:srgbClr val="D9D9D9"/>
                </a:solidFill>
              </a:rPr>
              <a:t>Tcells</a:t>
            </a:r>
            <a:r>
              <a:rPr lang="en-US" sz="2000" b="1" dirty="0" smtClean="0">
                <a:solidFill>
                  <a:srgbClr val="D9D9D9"/>
                </a:solidFill>
              </a:rPr>
              <a:t>.</a:t>
            </a:r>
            <a:endParaRPr lang="en-US" sz="2000" b="1" dirty="0">
              <a:solidFill>
                <a:srgbClr val="D9D9D9"/>
              </a:solidFill>
            </a:endParaRPr>
          </a:p>
        </p:txBody>
      </p:sp>
      <p:sp>
        <p:nvSpPr>
          <p:cNvPr id="8" name="Rectangle 3"/>
          <p:cNvSpPr>
            <a:spLocks noChangeArrowheads="1"/>
          </p:cNvSpPr>
          <p:nvPr/>
        </p:nvSpPr>
        <p:spPr bwMode="auto">
          <a:xfrm>
            <a:off x="85616" y="658177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CA" sz="1200" dirty="0">
                <a:solidFill>
                  <a:srgbClr val="FF0000"/>
                </a:solidFill>
                <a:latin typeface="Calibri" charset="0"/>
                <a:ea typeface="MS PGothic" charset="0"/>
                <a:cs typeface="MS PGothic" charset="0"/>
              </a:rPr>
              <a:t>Cosio M, </a:t>
            </a:r>
            <a:r>
              <a:rPr lang="en-CA" sz="1200" dirty="0" err="1">
                <a:solidFill>
                  <a:srgbClr val="FF0000"/>
                </a:solidFill>
                <a:latin typeface="Calibri" charset="0"/>
                <a:ea typeface="MS PGothic" charset="0"/>
                <a:cs typeface="MS PGothic" charset="0"/>
              </a:rPr>
              <a:t>Saetta</a:t>
            </a:r>
            <a:r>
              <a:rPr lang="en-CA" sz="1200" dirty="0">
                <a:solidFill>
                  <a:srgbClr val="FF0000"/>
                </a:solidFill>
                <a:latin typeface="Calibri" charset="0"/>
                <a:ea typeface="MS PGothic" charset="0"/>
                <a:cs typeface="MS PGothic" charset="0"/>
              </a:rPr>
              <a:t> M, </a:t>
            </a:r>
            <a:r>
              <a:rPr lang="en-CA" sz="1200" dirty="0" err="1">
                <a:solidFill>
                  <a:srgbClr val="FF0000"/>
                </a:solidFill>
                <a:latin typeface="Calibri" charset="0"/>
                <a:ea typeface="MS PGothic" charset="0"/>
                <a:cs typeface="MS PGothic" charset="0"/>
              </a:rPr>
              <a:t>Agusti</a:t>
            </a:r>
            <a:r>
              <a:rPr lang="en-CA" sz="1200" dirty="0">
                <a:solidFill>
                  <a:srgbClr val="FF0000"/>
                </a:solidFill>
                <a:latin typeface="Calibri" charset="0"/>
                <a:ea typeface="MS PGothic" charset="0"/>
                <a:cs typeface="MS PGothic" charset="0"/>
              </a:rPr>
              <a:t> A: N </a:t>
            </a:r>
            <a:r>
              <a:rPr lang="en-CA" sz="1200" dirty="0" err="1">
                <a:solidFill>
                  <a:srgbClr val="FF0000"/>
                </a:solidFill>
                <a:latin typeface="Calibri" charset="0"/>
                <a:ea typeface="MS PGothic" charset="0"/>
                <a:cs typeface="MS PGothic" charset="0"/>
              </a:rPr>
              <a:t>Engl</a:t>
            </a:r>
            <a:r>
              <a:rPr lang="en-CA" sz="1200" dirty="0">
                <a:solidFill>
                  <a:srgbClr val="FF0000"/>
                </a:solidFill>
                <a:latin typeface="Calibri" charset="0"/>
                <a:ea typeface="MS PGothic" charset="0"/>
                <a:cs typeface="MS PGothic" charset="0"/>
              </a:rPr>
              <a:t> J Med 2009;360:2445-54</a:t>
            </a:r>
          </a:p>
        </p:txBody>
      </p:sp>
    </p:spTree>
    <p:extLst>
      <p:ext uri="{BB962C8B-B14F-4D97-AF65-F5344CB8AC3E}">
        <p14:creationId xmlns:p14="http://schemas.microsoft.com/office/powerpoint/2010/main" val="1533418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a:xfrm>
            <a:off x="369888" y="3756211"/>
            <a:ext cx="8229600" cy="1752600"/>
          </a:xfrm>
        </p:spPr>
        <p:txBody>
          <a:bodyPr>
            <a:normAutofit fontScale="90000"/>
          </a:bodyPr>
          <a:lstStyle/>
          <a:p>
            <a:pPr eaLnBrk="1" hangingPunct="1">
              <a:defRPr/>
            </a:pPr>
            <a:r>
              <a:rPr lang="it-IT" b="1" i="1" dirty="0" smtClean="0">
                <a:solidFill>
                  <a:srgbClr val="FF9900"/>
                </a:solidFill>
                <a:effectLst>
                  <a:outerShdw blurRad="38100" dist="38100" dir="2700000" algn="tl">
                    <a:srgbClr val="000000"/>
                  </a:outerShdw>
                </a:effectLst>
              </a:rPr>
              <a:t>The autoimmune   mechanism in COPD:</a:t>
            </a:r>
            <a:br>
              <a:rPr lang="it-IT" b="1" i="1" dirty="0" smtClean="0">
                <a:solidFill>
                  <a:srgbClr val="FF9900"/>
                </a:solidFill>
                <a:effectLst>
                  <a:outerShdw blurRad="38100" dist="38100" dir="2700000" algn="tl">
                    <a:srgbClr val="000000"/>
                  </a:outerShdw>
                </a:effectLst>
              </a:rPr>
            </a:br>
            <a:r>
              <a:rPr lang="it-IT" b="1" i="1" dirty="0" smtClean="0">
                <a:solidFill>
                  <a:srgbClr val="FF9900"/>
                </a:solidFill>
                <a:effectLst>
                  <a:outerShdw blurRad="38100" dist="38100" dir="2700000" algn="tl">
                    <a:srgbClr val="000000"/>
                  </a:outerShdw>
                </a:effectLst>
              </a:rPr>
              <a:t>the “steps” approach.</a:t>
            </a:r>
          </a:p>
        </p:txBody>
      </p:sp>
      <p:pic>
        <p:nvPicPr>
          <p:cNvPr id="24579" name="Picture 3"/>
          <p:cNvPicPr>
            <a:picLocks noChangeAspect="1" noChangeArrowheads="1"/>
          </p:cNvPicPr>
          <p:nvPr/>
        </p:nvPicPr>
        <p:blipFill>
          <a:blip r:embed="rId3" cstate="print"/>
          <a:srcRect/>
          <a:stretch>
            <a:fillRect/>
          </a:stretch>
        </p:blipFill>
        <p:spPr bwMode="auto">
          <a:xfrm>
            <a:off x="710214" y="152399"/>
            <a:ext cx="7693620" cy="3015130"/>
          </a:xfrm>
          <a:prstGeom prst="rect">
            <a:avLst/>
          </a:prstGeom>
          <a:noFill/>
          <a:ln w="9525">
            <a:noFill/>
            <a:miter lim="800000"/>
            <a:headEnd/>
            <a:tailEnd/>
          </a:ln>
        </p:spPr>
      </p:pic>
      <p:sp>
        <p:nvSpPr>
          <p:cNvPr id="24580" name="Text Box 4"/>
          <p:cNvSpPr txBox="1">
            <a:spLocks noChangeArrowheads="1"/>
          </p:cNvSpPr>
          <p:nvPr/>
        </p:nvSpPr>
        <p:spPr bwMode="auto">
          <a:xfrm>
            <a:off x="152400" y="6248400"/>
            <a:ext cx="8447088" cy="366713"/>
          </a:xfrm>
          <a:prstGeom prst="rect">
            <a:avLst/>
          </a:prstGeom>
          <a:noFill/>
          <a:ln w="9525">
            <a:noFill/>
            <a:miter lim="800000"/>
            <a:headEnd/>
            <a:tailEnd/>
          </a:ln>
        </p:spPr>
        <p:txBody>
          <a:bodyPr>
            <a:spAutoFit/>
          </a:bodyPr>
          <a:lstStyle/>
          <a:p>
            <a:pPr>
              <a:spcBef>
                <a:spcPct val="50000"/>
              </a:spcBef>
            </a:pPr>
            <a:r>
              <a:rPr lang="en-CA" dirty="0" smtClean="0">
                <a:solidFill>
                  <a:srgbClr val="FF0000"/>
                </a:solidFill>
                <a:ea typeface="MS PGothic" pitchFamily="34" charset="-128"/>
              </a:rPr>
              <a:t> N </a:t>
            </a:r>
            <a:r>
              <a:rPr lang="en-CA" dirty="0" err="1">
                <a:solidFill>
                  <a:srgbClr val="FF0000"/>
                </a:solidFill>
                <a:ea typeface="MS PGothic" pitchFamily="34" charset="-128"/>
              </a:rPr>
              <a:t>Engl</a:t>
            </a:r>
            <a:r>
              <a:rPr lang="en-CA" dirty="0">
                <a:solidFill>
                  <a:srgbClr val="FF0000"/>
                </a:solidFill>
                <a:ea typeface="MS PGothic" pitchFamily="34" charset="-128"/>
              </a:rPr>
              <a:t> J Med 2009;360:2445-54</a:t>
            </a:r>
          </a:p>
        </p:txBody>
      </p:sp>
    </p:spTree>
    <p:extLst>
      <p:ext uri="{BB962C8B-B14F-4D97-AF65-F5344CB8AC3E}">
        <p14:creationId xmlns:p14="http://schemas.microsoft.com/office/powerpoint/2010/main" val="33148039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0" y="830998"/>
            <a:ext cx="9144000" cy="5498366"/>
          </a:xfrm>
          <a:prstGeom prst="rect">
            <a:avLst/>
          </a:prstGeom>
          <a:noFill/>
          <a:ln w="9525">
            <a:noFill/>
            <a:miter lim="800000"/>
            <a:headEnd/>
            <a:tailEnd/>
          </a:ln>
        </p:spPr>
      </p:pic>
      <p:sp>
        <p:nvSpPr>
          <p:cNvPr id="160772" name="Text Box 4"/>
          <p:cNvSpPr txBox="1">
            <a:spLocks noChangeArrowheads="1"/>
          </p:cNvSpPr>
          <p:nvPr/>
        </p:nvSpPr>
        <p:spPr bwMode="auto">
          <a:xfrm>
            <a:off x="0" y="0"/>
            <a:ext cx="8890203" cy="1200328"/>
          </a:xfrm>
          <a:prstGeom prst="rect">
            <a:avLst/>
          </a:prstGeom>
          <a:noFill/>
          <a:ln w="9525">
            <a:noFill/>
            <a:miter lim="800000"/>
            <a:headEnd/>
            <a:tailEnd/>
          </a:ln>
          <a:effectLst/>
        </p:spPr>
        <p:txBody>
          <a:bodyPr wrap="square">
            <a:spAutoFit/>
          </a:bodyPr>
          <a:lstStyle/>
          <a:p>
            <a:pPr>
              <a:defRPr/>
            </a:pPr>
            <a:r>
              <a:rPr lang="en-CA" sz="2400" b="1" i="1" dirty="0" smtClean="0">
                <a:solidFill>
                  <a:srgbClr val="FF9900"/>
                </a:solidFill>
                <a:effectLst>
                  <a:outerShdw blurRad="38100" dist="38100" dir="2700000" algn="tl">
                    <a:srgbClr val="000000"/>
                  </a:outerShdw>
                </a:effectLst>
                <a:ea typeface="MS PGothic" pitchFamily="34" charset="-128"/>
                <a:cs typeface="+mn-cs"/>
              </a:rPr>
              <a:t>Mechanisms of disease: Immunological aspects of COPD</a:t>
            </a:r>
          </a:p>
          <a:p>
            <a:pPr>
              <a:defRPr/>
            </a:pPr>
            <a:r>
              <a:rPr lang="en-CA" sz="2400" b="1" i="1" dirty="0" smtClean="0">
                <a:solidFill>
                  <a:srgbClr val="FF9900"/>
                </a:solidFill>
                <a:effectLst>
                  <a:outerShdw blurRad="38100" dist="38100" dir="2700000" algn="tl">
                    <a:srgbClr val="000000"/>
                  </a:outerShdw>
                </a:effectLst>
                <a:ea typeface="MS PGothic" pitchFamily="34" charset="-128"/>
                <a:cs typeface="+mn-cs"/>
              </a:rPr>
              <a:t>STEP I   </a:t>
            </a:r>
            <a:r>
              <a:rPr lang="en-CA" sz="2400" b="1" dirty="0" smtClean="0">
                <a:solidFill>
                  <a:srgbClr val="FF9900"/>
                </a:solidFill>
                <a:ea typeface="MS PGothic" pitchFamily="34" charset="-128"/>
                <a:cs typeface="+mn-cs"/>
              </a:rPr>
              <a:t>The </a:t>
            </a:r>
            <a:r>
              <a:rPr lang="en-CA" sz="2400" b="1" dirty="0">
                <a:solidFill>
                  <a:srgbClr val="FF9900"/>
                </a:solidFill>
                <a:ea typeface="MS PGothic" pitchFamily="34" charset="-128"/>
                <a:cs typeface="+mn-cs"/>
              </a:rPr>
              <a:t>innate immune response:</a:t>
            </a:r>
          </a:p>
          <a:p>
            <a:pPr>
              <a:defRPr/>
            </a:pPr>
            <a:r>
              <a:rPr lang="en-CA" sz="2400" b="1" dirty="0">
                <a:solidFill>
                  <a:srgbClr val="FF9900"/>
                </a:solidFill>
                <a:ea typeface="MS PGothic" pitchFamily="34" charset="-128"/>
                <a:cs typeface="+mn-cs"/>
              </a:rPr>
              <a:t> </a:t>
            </a:r>
            <a:r>
              <a:rPr lang="en-CA" sz="2400" b="1" dirty="0" smtClean="0">
                <a:solidFill>
                  <a:srgbClr val="FF9900"/>
                </a:solidFill>
                <a:ea typeface="MS PGothic" pitchFamily="34" charset="-128"/>
                <a:cs typeface="+mn-cs"/>
              </a:rPr>
              <a:t> </a:t>
            </a:r>
            <a:endParaRPr lang="en-CA" sz="2400" b="1" dirty="0">
              <a:solidFill>
                <a:srgbClr val="FF9900"/>
              </a:solidFill>
              <a:ea typeface="MS PGothic" pitchFamily="34" charset="-128"/>
              <a:cs typeface="+mn-cs"/>
            </a:endParaRPr>
          </a:p>
        </p:txBody>
      </p:sp>
      <p:sp>
        <p:nvSpPr>
          <p:cNvPr id="25604" name="Text Box 5"/>
          <p:cNvSpPr txBox="1">
            <a:spLocks noChangeArrowheads="1"/>
          </p:cNvSpPr>
          <p:nvPr/>
        </p:nvSpPr>
        <p:spPr bwMode="auto">
          <a:xfrm>
            <a:off x="605928" y="6544018"/>
            <a:ext cx="7853860" cy="307777"/>
          </a:xfrm>
          <a:prstGeom prst="rect">
            <a:avLst/>
          </a:prstGeom>
          <a:noFill/>
          <a:ln w="9525">
            <a:noFill/>
            <a:miter lim="800000"/>
            <a:headEnd/>
            <a:tailEnd/>
          </a:ln>
        </p:spPr>
        <p:txBody>
          <a:bodyPr wrap="square">
            <a:spAutoFit/>
          </a:bodyPr>
          <a:lstStyle/>
          <a:p>
            <a:pPr>
              <a:spcBef>
                <a:spcPct val="50000"/>
              </a:spcBef>
            </a:pPr>
            <a:r>
              <a:rPr lang="en-CA" sz="1400" dirty="0">
                <a:solidFill>
                  <a:srgbClr val="FF0000"/>
                </a:solidFill>
                <a:ea typeface="MS PGothic" pitchFamily="34" charset="-128"/>
              </a:rPr>
              <a:t>Cosio M, Saetta M, </a:t>
            </a:r>
            <a:r>
              <a:rPr lang="en-CA" sz="1400" dirty="0" err="1">
                <a:solidFill>
                  <a:srgbClr val="FF0000"/>
                </a:solidFill>
                <a:ea typeface="MS PGothic" pitchFamily="34" charset="-128"/>
              </a:rPr>
              <a:t>Agusti</a:t>
            </a:r>
            <a:r>
              <a:rPr lang="en-CA" sz="1400" dirty="0">
                <a:solidFill>
                  <a:srgbClr val="FF0000"/>
                </a:solidFill>
                <a:ea typeface="MS PGothic" pitchFamily="34" charset="-128"/>
              </a:rPr>
              <a:t> A: N </a:t>
            </a:r>
            <a:r>
              <a:rPr lang="en-CA" sz="1400" dirty="0" err="1">
                <a:solidFill>
                  <a:srgbClr val="FF0000"/>
                </a:solidFill>
                <a:ea typeface="MS PGothic" pitchFamily="34" charset="-128"/>
              </a:rPr>
              <a:t>Engl</a:t>
            </a:r>
            <a:r>
              <a:rPr lang="en-CA" sz="1400" dirty="0">
                <a:solidFill>
                  <a:srgbClr val="FF0000"/>
                </a:solidFill>
                <a:ea typeface="MS PGothic" pitchFamily="34" charset="-128"/>
              </a:rPr>
              <a:t> J Med 2009;360:2445-54</a:t>
            </a:r>
          </a:p>
        </p:txBody>
      </p:sp>
      <p:sp>
        <p:nvSpPr>
          <p:cNvPr id="26629" name="Text Box 5"/>
          <p:cNvSpPr txBox="1">
            <a:spLocks noChangeArrowheads="1"/>
          </p:cNvSpPr>
          <p:nvPr/>
        </p:nvSpPr>
        <p:spPr bwMode="auto">
          <a:xfrm>
            <a:off x="6781800" y="4419600"/>
            <a:ext cx="1143000" cy="304800"/>
          </a:xfrm>
          <a:prstGeom prst="rect">
            <a:avLst/>
          </a:prstGeom>
          <a:noFill/>
          <a:ln w="9525">
            <a:noFill/>
            <a:miter lim="800000"/>
            <a:headEnd/>
            <a:tailEnd/>
          </a:ln>
          <a:effectLst/>
        </p:spPr>
        <p:txBody>
          <a:bodyPr>
            <a:spAutoFit/>
          </a:bodyPr>
          <a:lstStyle/>
          <a:p>
            <a:pPr>
              <a:spcBef>
                <a:spcPct val="50000"/>
              </a:spcBef>
              <a:defRPr/>
            </a:pPr>
            <a:r>
              <a:rPr lang="en-US" sz="1400" b="1">
                <a:solidFill>
                  <a:srgbClr val="CC3300"/>
                </a:solidFill>
                <a:effectLst>
                  <a:outerShdw blurRad="38100" dist="38100" dir="2700000" algn="tl">
                    <a:srgbClr val="000000"/>
                  </a:outerShdw>
                </a:effectLst>
              </a:rPr>
              <a:t>antigens</a:t>
            </a:r>
          </a:p>
        </p:txBody>
      </p:sp>
      <p:pic>
        <p:nvPicPr>
          <p:cNvPr id="8" name="Picture 3"/>
          <p:cNvPicPr>
            <a:picLocks noChangeAspect="1" noChangeArrowheads="1"/>
          </p:cNvPicPr>
          <p:nvPr/>
        </p:nvPicPr>
        <p:blipFill>
          <a:blip r:embed="rId4"/>
          <a:srcRect/>
          <a:stretch>
            <a:fillRect/>
          </a:stretch>
        </p:blipFill>
        <p:spPr bwMode="auto">
          <a:xfrm>
            <a:off x="1839817" y="22482"/>
            <a:ext cx="1476684" cy="2809301"/>
          </a:xfrm>
          <a:prstGeom prst="rect">
            <a:avLst/>
          </a:prstGeom>
          <a:noFill/>
          <a:ln w="9525">
            <a:noFill/>
            <a:miter lim="800000"/>
            <a:headEnd/>
            <a:tailEnd/>
          </a:ln>
        </p:spPr>
      </p:pic>
      <p:cxnSp>
        <p:nvCxnSpPr>
          <p:cNvPr id="3" name="Straight Arrow Connector 2"/>
          <p:cNvCxnSpPr/>
          <p:nvPr/>
        </p:nvCxnSpPr>
        <p:spPr>
          <a:xfrm flipV="1">
            <a:off x="3316501" y="1530930"/>
            <a:ext cx="675051" cy="4309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685382" y="884599"/>
            <a:ext cx="1247360" cy="646331"/>
          </a:xfrm>
          <a:prstGeom prst="rect">
            <a:avLst/>
          </a:prstGeom>
          <a:noFill/>
        </p:spPr>
        <p:txBody>
          <a:bodyPr wrap="square" rtlCol="0">
            <a:spAutoFit/>
          </a:bodyPr>
          <a:lstStyle/>
          <a:p>
            <a:r>
              <a:rPr lang="en-US" b="1" dirty="0" smtClean="0"/>
              <a:t>class-switching</a:t>
            </a:r>
            <a:endParaRPr lang="en-US" b="1" dirty="0"/>
          </a:p>
        </p:txBody>
      </p:sp>
      <p:cxnSp>
        <p:nvCxnSpPr>
          <p:cNvPr id="6" name="Straight Arrow Connector 5"/>
          <p:cNvCxnSpPr/>
          <p:nvPr/>
        </p:nvCxnSpPr>
        <p:spPr>
          <a:xfrm flipV="1">
            <a:off x="4363863" y="1034497"/>
            <a:ext cx="2295558" cy="11086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943954" y="760628"/>
            <a:ext cx="1961692" cy="1323439"/>
          </a:xfrm>
          <a:prstGeom prst="rect">
            <a:avLst/>
          </a:prstGeom>
          <a:noFill/>
        </p:spPr>
        <p:txBody>
          <a:bodyPr wrap="square" rtlCol="0">
            <a:spAutoFit/>
          </a:bodyPr>
          <a:lstStyle/>
          <a:p>
            <a:r>
              <a:rPr lang="en-US" sz="2000" b="1" i="1" dirty="0" smtClean="0">
                <a:effectLst>
                  <a:outerShdw blurRad="38100" dist="38100" dir="2700000" algn="tl">
                    <a:srgbClr val="000000">
                      <a:alpha val="43137"/>
                    </a:srgbClr>
                  </a:outerShdw>
                </a:effectLst>
              </a:rPr>
              <a:t>LIPOXINS</a:t>
            </a:r>
          </a:p>
          <a:p>
            <a:r>
              <a:rPr lang="en-US" sz="2000" b="1" i="1" dirty="0" smtClean="0">
                <a:effectLst>
                  <a:outerShdw blurRad="38100" dist="38100" dir="2700000" algn="tl">
                    <a:srgbClr val="000000">
                      <a:alpha val="43137"/>
                    </a:srgbClr>
                  </a:outerShdw>
                </a:effectLst>
              </a:rPr>
              <a:t>ω-3: resolvins </a:t>
            </a:r>
          </a:p>
          <a:p>
            <a:r>
              <a:rPr lang="en-US" sz="2000" b="1" i="1" dirty="0">
                <a:effectLst>
                  <a:outerShdw blurRad="38100" dist="38100" dir="2700000" algn="tl">
                    <a:srgbClr val="000000">
                      <a:alpha val="43137"/>
                    </a:srgbClr>
                  </a:outerShdw>
                </a:effectLst>
              </a:rPr>
              <a:t> </a:t>
            </a:r>
            <a:r>
              <a:rPr lang="en-US" sz="2000" b="1" i="1" dirty="0" smtClean="0">
                <a:effectLst>
                  <a:outerShdw blurRad="38100" dist="38100" dir="2700000" algn="tl">
                    <a:srgbClr val="000000">
                      <a:alpha val="43137"/>
                    </a:srgbClr>
                  </a:outerShdw>
                </a:effectLst>
              </a:rPr>
              <a:t>      protectins</a:t>
            </a:r>
          </a:p>
          <a:p>
            <a:endParaRPr lang="en-US" sz="2000" b="1" i="1" dirty="0">
              <a:effectLst>
                <a:outerShdw blurRad="38100" dist="38100" dir="2700000" algn="tl">
                  <a:srgbClr val="000000">
                    <a:alpha val="43137"/>
                  </a:srgbClr>
                </a:outerShdw>
              </a:effectLst>
            </a:endParaRPr>
          </a:p>
        </p:txBody>
      </p:sp>
      <p:cxnSp>
        <p:nvCxnSpPr>
          <p:cNvPr id="13" name="Straight Connector 12"/>
          <p:cNvCxnSpPr/>
          <p:nvPr/>
        </p:nvCxnSpPr>
        <p:spPr>
          <a:xfrm>
            <a:off x="1839817" y="2279385"/>
            <a:ext cx="394092" cy="529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839817" y="2404127"/>
            <a:ext cx="473469" cy="40517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8" idx="2"/>
          </p:cNvCxnSpPr>
          <p:nvPr/>
        </p:nvCxnSpPr>
        <p:spPr>
          <a:xfrm flipH="1">
            <a:off x="2578159" y="2426609"/>
            <a:ext cx="313449" cy="40517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472041" y="2404127"/>
            <a:ext cx="419567" cy="405174"/>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44796" y="4743792"/>
            <a:ext cx="2710893" cy="1569660"/>
          </a:xfrm>
          <a:prstGeom prst="rect">
            <a:avLst/>
          </a:prstGeom>
        </p:spPr>
        <p:txBody>
          <a:bodyPr wrap="square">
            <a:spAutoFit/>
          </a:bodyPr>
          <a:lstStyle/>
          <a:p>
            <a:pPr>
              <a:spcBef>
                <a:spcPct val="50000"/>
              </a:spcBef>
            </a:pPr>
            <a:r>
              <a:rPr lang="en-US" b="1" i="1" dirty="0" smtClean="0">
                <a:solidFill>
                  <a:schemeClr val="accent1"/>
                </a:solidFill>
              </a:rPr>
              <a:t> </a:t>
            </a:r>
            <a:r>
              <a:rPr lang="en-US" sz="2400" b="1" i="1" dirty="0" err="1" smtClean="0">
                <a:solidFill>
                  <a:schemeClr val="accent1"/>
                </a:solidFill>
              </a:rPr>
              <a:t>Regulons</a:t>
            </a:r>
            <a:endParaRPr lang="en-US" sz="2400" b="1" i="1" dirty="0" smtClean="0">
              <a:solidFill>
                <a:schemeClr val="accent1"/>
              </a:solidFill>
            </a:endParaRPr>
          </a:p>
          <a:p>
            <a:pPr>
              <a:spcBef>
                <a:spcPct val="50000"/>
              </a:spcBef>
            </a:pPr>
            <a:r>
              <a:rPr lang="en-US" b="1" dirty="0" smtClean="0">
                <a:solidFill>
                  <a:schemeClr val="accent1"/>
                </a:solidFill>
              </a:rPr>
              <a:t>Inhibiting protein translation.</a:t>
            </a:r>
          </a:p>
          <a:p>
            <a:pPr>
              <a:spcBef>
                <a:spcPct val="50000"/>
              </a:spcBef>
            </a:pPr>
            <a:r>
              <a:rPr lang="en-US" b="1" dirty="0" smtClean="0">
                <a:solidFill>
                  <a:schemeClr val="accent1"/>
                </a:solidFill>
              </a:rPr>
              <a:t>Promoting mRNA decay</a:t>
            </a:r>
            <a:endParaRPr lang="en-US" b="1" dirty="0">
              <a:solidFill>
                <a:schemeClr val="accent1"/>
              </a:solidFill>
            </a:endParaRPr>
          </a:p>
        </p:txBody>
      </p:sp>
      <p:cxnSp>
        <p:nvCxnSpPr>
          <p:cNvPr id="22" name="Straight Arrow Connector 21"/>
          <p:cNvCxnSpPr/>
          <p:nvPr/>
        </p:nvCxnSpPr>
        <p:spPr>
          <a:xfrm flipV="1">
            <a:off x="907171" y="3764954"/>
            <a:ext cx="850473" cy="9788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4501991" y="1288052"/>
            <a:ext cx="2442818" cy="161567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3316501" y="3064933"/>
            <a:ext cx="1047362" cy="1236134"/>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055689" y="3064933"/>
            <a:ext cx="1308174" cy="1236134"/>
          </a:xfrm>
          <a:prstGeom prst="line">
            <a:avLst/>
          </a:prstGeom>
          <a:ln w="5715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9800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9"/>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4876800" y="0"/>
          <a:ext cx="4000500" cy="6705600"/>
        </p:xfrm>
        <a:graphic>
          <a:graphicData uri="http://schemas.openxmlformats.org/presentationml/2006/ole">
            <mc:AlternateContent xmlns:mc="http://schemas.openxmlformats.org/markup-compatibility/2006">
              <mc:Choice xmlns:v="urn:schemas-microsoft-com:vml" Requires="v">
                <p:oleObj spid="_x0000_s2062" r:id="rId4" imgW="6400000" imgH="10057143" progId="">
                  <p:embed/>
                </p:oleObj>
              </mc:Choice>
              <mc:Fallback>
                <p:oleObj r:id="rId4" imgW="6400000" imgH="1005714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0"/>
                        <a:ext cx="40005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62820" name="Text Box 4"/>
          <p:cNvSpPr txBox="1">
            <a:spLocks noChangeArrowheads="1"/>
          </p:cNvSpPr>
          <p:nvPr/>
        </p:nvSpPr>
        <p:spPr bwMode="auto">
          <a:xfrm>
            <a:off x="0" y="152400"/>
            <a:ext cx="3384550" cy="2330450"/>
          </a:xfrm>
          <a:prstGeom prst="rect">
            <a:avLst/>
          </a:prstGeom>
          <a:noFill/>
          <a:ln w="9525">
            <a:noFill/>
            <a:miter lim="800000"/>
            <a:headEnd/>
            <a:tailEnd/>
          </a:ln>
          <a:effectLst/>
        </p:spPr>
        <p:txBody>
          <a:bodyPr>
            <a:spAutoFit/>
          </a:bodyPr>
          <a:lstStyle/>
          <a:p>
            <a:pPr>
              <a:defRPr/>
            </a:pPr>
            <a:r>
              <a:rPr lang="en-CA" sz="2400" b="1" i="1" dirty="0">
                <a:solidFill>
                  <a:srgbClr val="FF9900"/>
                </a:solidFill>
                <a:effectLst>
                  <a:outerShdw blurRad="38100" dist="38100" dir="2700000" algn="tl">
                    <a:srgbClr val="000000"/>
                  </a:outerShdw>
                </a:effectLst>
                <a:ea typeface="MS PGothic" pitchFamily="34" charset="-128"/>
                <a:cs typeface="+mn-cs"/>
              </a:rPr>
              <a:t>STEP II</a:t>
            </a:r>
          </a:p>
          <a:p>
            <a:pPr>
              <a:defRPr/>
            </a:pPr>
            <a:r>
              <a:rPr lang="en-CA" sz="2400" b="1" dirty="0">
                <a:solidFill>
                  <a:srgbClr val="FF9900"/>
                </a:solidFill>
                <a:ea typeface="MS PGothic" pitchFamily="34" charset="-128"/>
                <a:cs typeface="+mn-cs"/>
              </a:rPr>
              <a:t>The  adaptive Immune response: local lymphoid tissue, Dendritic Cells</a:t>
            </a:r>
            <a:r>
              <a:rPr lang="en-CA" b="1" dirty="0">
                <a:solidFill>
                  <a:srgbClr val="FF9900"/>
                </a:solidFill>
                <a:ea typeface="MS PGothic" pitchFamily="34" charset="-128"/>
                <a:cs typeface="+mn-cs"/>
              </a:rPr>
              <a:t>.</a:t>
            </a:r>
          </a:p>
          <a:p>
            <a:pPr>
              <a:spcBef>
                <a:spcPct val="50000"/>
              </a:spcBef>
              <a:defRPr/>
            </a:pPr>
            <a:endParaRPr lang="en-CA" dirty="0">
              <a:ea typeface="MS PGothic" pitchFamily="34" charset="-128"/>
              <a:cs typeface="+mn-cs"/>
            </a:endParaRPr>
          </a:p>
        </p:txBody>
      </p:sp>
      <p:sp>
        <p:nvSpPr>
          <p:cNvPr id="29700" name="Text Box 5"/>
          <p:cNvSpPr txBox="1">
            <a:spLocks noChangeArrowheads="1"/>
          </p:cNvSpPr>
          <p:nvPr/>
        </p:nvSpPr>
        <p:spPr bwMode="auto">
          <a:xfrm>
            <a:off x="179388" y="6092825"/>
            <a:ext cx="46974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spcBef>
                <a:spcPct val="50000"/>
              </a:spcBef>
            </a:pPr>
            <a:r>
              <a:rPr lang="en-CA" dirty="0" err="1">
                <a:solidFill>
                  <a:schemeClr val="bg1">
                    <a:lumMod val="85000"/>
                  </a:schemeClr>
                </a:solidFill>
                <a:ea typeface="MS PGothic" charset="0"/>
                <a:cs typeface="MS PGothic" charset="0"/>
              </a:rPr>
              <a:t>Cosio</a:t>
            </a:r>
            <a:r>
              <a:rPr lang="en-CA" dirty="0">
                <a:solidFill>
                  <a:schemeClr val="bg1">
                    <a:lumMod val="85000"/>
                  </a:schemeClr>
                </a:solidFill>
                <a:ea typeface="MS PGothic" charset="0"/>
                <a:cs typeface="MS PGothic" charset="0"/>
              </a:rPr>
              <a:t> M, </a:t>
            </a:r>
            <a:r>
              <a:rPr lang="en-CA" dirty="0" err="1">
                <a:solidFill>
                  <a:schemeClr val="bg1">
                    <a:lumMod val="85000"/>
                  </a:schemeClr>
                </a:solidFill>
                <a:ea typeface="MS PGothic" charset="0"/>
                <a:cs typeface="MS PGothic" charset="0"/>
              </a:rPr>
              <a:t>Saetta</a:t>
            </a:r>
            <a:r>
              <a:rPr lang="en-CA" dirty="0">
                <a:solidFill>
                  <a:schemeClr val="bg1">
                    <a:lumMod val="85000"/>
                  </a:schemeClr>
                </a:solidFill>
                <a:ea typeface="MS PGothic" charset="0"/>
                <a:cs typeface="MS PGothic" charset="0"/>
              </a:rPr>
              <a:t> M, </a:t>
            </a:r>
            <a:r>
              <a:rPr lang="en-CA" dirty="0" err="1">
                <a:solidFill>
                  <a:schemeClr val="bg1">
                    <a:lumMod val="85000"/>
                  </a:schemeClr>
                </a:solidFill>
                <a:ea typeface="MS PGothic" charset="0"/>
                <a:cs typeface="MS PGothic" charset="0"/>
              </a:rPr>
              <a:t>Agusti</a:t>
            </a:r>
            <a:r>
              <a:rPr lang="en-CA" dirty="0">
                <a:solidFill>
                  <a:schemeClr val="bg1">
                    <a:lumMod val="85000"/>
                  </a:schemeClr>
                </a:solidFill>
                <a:ea typeface="MS PGothic" charset="0"/>
                <a:cs typeface="MS PGothic" charset="0"/>
              </a:rPr>
              <a:t> A: N </a:t>
            </a:r>
            <a:r>
              <a:rPr lang="en-CA" dirty="0" err="1">
                <a:solidFill>
                  <a:schemeClr val="bg1">
                    <a:lumMod val="85000"/>
                  </a:schemeClr>
                </a:solidFill>
                <a:ea typeface="MS PGothic" charset="0"/>
                <a:cs typeface="MS PGothic" charset="0"/>
              </a:rPr>
              <a:t>Engl</a:t>
            </a:r>
            <a:r>
              <a:rPr lang="en-CA" dirty="0">
                <a:solidFill>
                  <a:schemeClr val="bg1">
                    <a:lumMod val="85000"/>
                  </a:schemeClr>
                </a:solidFill>
                <a:ea typeface="MS PGothic" charset="0"/>
                <a:cs typeface="MS PGothic" charset="0"/>
              </a:rPr>
              <a:t> J Med 2009;360:2445-54</a:t>
            </a:r>
          </a:p>
        </p:txBody>
      </p:sp>
      <p:sp>
        <p:nvSpPr>
          <p:cNvPr id="29701" name="Rectangle 5"/>
          <p:cNvSpPr>
            <a:spLocks noChangeArrowheads="1"/>
          </p:cNvSpPr>
          <p:nvPr/>
        </p:nvSpPr>
        <p:spPr bwMode="auto">
          <a:xfrm>
            <a:off x="5029200" y="152400"/>
            <a:ext cx="3733800" cy="25908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2" name="Text Box 6"/>
          <p:cNvSpPr txBox="1">
            <a:spLocks noChangeArrowheads="1"/>
          </p:cNvSpPr>
          <p:nvPr/>
        </p:nvSpPr>
        <p:spPr bwMode="auto">
          <a:xfrm>
            <a:off x="6477000" y="76200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i="1">
                <a:solidFill>
                  <a:srgbClr val="009900"/>
                </a:solidFill>
                <a:effectLst>
                  <a:outerShdw blurRad="38100" dist="38100" dir="2700000" algn="tl">
                    <a:srgbClr val="000000"/>
                  </a:outerShdw>
                </a:effectLst>
              </a:rPr>
              <a:t>regulation</a:t>
            </a:r>
          </a:p>
        </p:txBody>
      </p:sp>
      <p:grpSp>
        <p:nvGrpSpPr>
          <p:cNvPr id="4" name="Group 3"/>
          <p:cNvGrpSpPr/>
          <p:nvPr/>
        </p:nvGrpSpPr>
        <p:grpSpPr>
          <a:xfrm>
            <a:off x="1576209" y="2131962"/>
            <a:ext cx="2506816" cy="1440208"/>
            <a:chOff x="2369984" y="3368046"/>
            <a:chExt cx="2506816" cy="1440208"/>
          </a:xfrm>
        </p:grpSpPr>
        <p:sp>
          <p:nvSpPr>
            <p:cNvPr id="2" name="Rectangle 1"/>
            <p:cNvSpPr/>
            <p:nvPr/>
          </p:nvSpPr>
          <p:spPr>
            <a:xfrm>
              <a:off x="2369984" y="3368046"/>
              <a:ext cx="2506816" cy="1440208"/>
            </a:xfrm>
            <a:prstGeom prst="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483381" y="3526151"/>
              <a:ext cx="2165870" cy="1200328"/>
            </a:xfrm>
            <a:prstGeom prst="rect">
              <a:avLst/>
            </a:prstGeom>
            <a:noFill/>
          </p:spPr>
          <p:txBody>
            <a:bodyPr wrap="square" rtlCol="0">
              <a:spAutoFit/>
            </a:bodyPr>
            <a:lstStyle/>
            <a:p>
              <a:r>
                <a:rPr lang="en-US" sz="2400" b="1" dirty="0" smtClean="0">
                  <a:solidFill>
                    <a:schemeClr val="accent6">
                      <a:lumMod val="60000"/>
                      <a:lumOff val="40000"/>
                    </a:schemeClr>
                  </a:solidFill>
                  <a:effectLst>
                    <a:outerShdw blurRad="38100" dist="38100" dir="2700000" algn="tl">
                      <a:srgbClr val="000000">
                        <a:alpha val="43137"/>
                      </a:srgbClr>
                    </a:outerShdw>
                  </a:effectLst>
                </a:rPr>
                <a:t>degree of tissue inflammation</a:t>
              </a:r>
              <a:endParaRPr lang="en-US" sz="2400" b="1" dirty="0">
                <a:solidFill>
                  <a:schemeClr val="accent6">
                    <a:lumMod val="60000"/>
                    <a:lumOff val="40000"/>
                  </a:schemeClr>
                </a:solidFill>
                <a:effectLst>
                  <a:outerShdw blurRad="38100" dist="38100" dir="2700000" algn="tl">
                    <a:srgbClr val="000000">
                      <a:alpha val="43137"/>
                    </a:srgbClr>
                  </a:outerShdw>
                </a:effectLst>
              </a:endParaRPr>
            </a:p>
          </p:txBody>
        </p:sp>
      </p:grpSp>
      <p:cxnSp>
        <p:nvCxnSpPr>
          <p:cNvPr id="6" name="Straight Arrow Connector 5"/>
          <p:cNvCxnSpPr/>
          <p:nvPr/>
        </p:nvCxnSpPr>
        <p:spPr>
          <a:xfrm flipV="1">
            <a:off x="4083025" y="1746394"/>
            <a:ext cx="1291963" cy="567012"/>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2768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836613"/>
            <a:ext cx="6840537"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1871663" y="6553200"/>
            <a:ext cx="7272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CA" sz="1400">
                <a:solidFill>
                  <a:srgbClr val="FF0000"/>
                </a:solidFill>
                <a:ea typeface="MS PGothic" charset="0"/>
                <a:cs typeface="MS PGothic" charset="0"/>
              </a:rPr>
              <a:t>Cosio M, Saetta M, Agusti A: N Engl J Med 2009;360:2445-54.</a:t>
            </a:r>
          </a:p>
        </p:txBody>
      </p:sp>
      <p:sp>
        <p:nvSpPr>
          <p:cNvPr id="164868" name="Text Box 4"/>
          <p:cNvSpPr txBox="1">
            <a:spLocks noChangeArrowheads="1"/>
          </p:cNvSpPr>
          <p:nvPr/>
        </p:nvSpPr>
        <p:spPr bwMode="auto">
          <a:xfrm>
            <a:off x="0" y="1600200"/>
            <a:ext cx="2520950" cy="2100263"/>
          </a:xfrm>
          <a:prstGeom prst="rect">
            <a:avLst/>
          </a:prstGeom>
          <a:noFill/>
          <a:ln w="9525">
            <a:noFill/>
            <a:miter lim="800000"/>
            <a:headEnd/>
            <a:tailEnd/>
          </a:ln>
          <a:effectLst/>
        </p:spPr>
        <p:txBody>
          <a:bodyPr>
            <a:spAutoFit/>
          </a:bodyPr>
          <a:lstStyle/>
          <a:p>
            <a:pPr>
              <a:defRPr/>
            </a:pPr>
            <a:r>
              <a:rPr lang="en-CA" sz="2400" b="1" i="1" dirty="0">
                <a:solidFill>
                  <a:srgbClr val="FF9900"/>
                </a:solidFill>
                <a:effectLst>
                  <a:outerShdw blurRad="38100" dist="38100" dir="2700000" algn="tl">
                    <a:srgbClr val="000000"/>
                  </a:outerShdw>
                </a:effectLst>
                <a:ea typeface="MS PGothic" pitchFamily="34" charset="-128"/>
                <a:cs typeface="+mn-cs"/>
              </a:rPr>
              <a:t>STEP III</a:t>
            </a:r>
          </a:p>
          <a:p>
            <a:pPr>
              <a:defRPr/>
            </a:pPr>
            <a:r>
              <a:rPr lang="en-CA" sz="2400" b="1" i="1" dirty="0">
                <a:solidFill>
                  <a:srgbClr val="FF9900"/>
                </a:solidFill>
                <a:effectLst>
                  <a:outerShdw blurRad="38100" dist="38100" dir="2700000" algn="tl">
                    <a:srgbClr val="000000"/>
                  </a:outerShdw>
                </a:effectLst>
                <a:ea typeface="MS PGothic" pitchFamily="34" charset="-128"/>
                <a:cs typeface="+mn-cs"/>
              </a:rPr>
              <a:t>Autoimmune lung </a:t>
            </a:r>
          </a:p>
          <a:p>
            <a:pPr>
              <a:defRPr/>
            </a:pPr>
            <a:r>
              <a:rPr lang="en-CA" sz="2400" b="1" i="1" dirty="0">
                <a:solidFill>
                  <a:srgbClr val="FF9900"/>
                </a:solidFill>
                <a:effectLst>
                  <a:outerShdw blurRad="38100" dist="38100" dir="2700000" algn="tl">
                    <a:srgbClr val="000000"/>
                  </a:outerShdw>
                </a:effectLst>
                <a:ea typeface="MS PGothic" pitchFamily="34" charset="-128"/>
                <a:cs typeface="+mn-cs"/>
              </a:rPr>
              <a:t>Injury.</a:t>
            </a:r>
          </a:p>
          <a:p>
            <a:pPr>
              <a:spcBef>
                <a:spcPct val="50000"/>
              </a:spcBef>
              <a:defRPr/>
            </a:pPr>
            <a:endParaRPr lang="en-CA" sz="2400" dirty="0">
              <a:ea typeface="MS PGothic" pitchFamily="34" charset="-128"/>
              <a:cs typeface="+mn-cs"/>
            </a:endParaRPr>
          </a:p>
        </p:txBody>
      </p:sp>
    </p:spTree>
    <p:extLst>
      <p:ext uri="{BB962C8B-B14F-4D97-AF65-F5344CB8AC3E}">
        <p14:creationId xmlns:p14="http://schemas.microsoft.com/office/powerpoint/2010/main" val="8829391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b="1" i="1" dirty="0" smtClean="0">
                <a:solidFill>
                  <a:srgbClr val="F2F2F2"/>
                </a:solidFill>
                <a:effectLst>
                  <a:outerShdw blurRad="38100" dist="38100" dir="2700000" algn="tl">
                    <a:srgbClr val="000000"/>
                  </a:outerShdw>
                </a:effectLst>
              </a:rPr>
              <a:t>Immune system in smokers</a:t>
            </a:r>
          </a:p>
        </p:txBody>
      </p:sp>
      <p:sp>
        <p:nvSpPr>
          <p:cNvPr id="27651" name="Rectangle 3"/>
          <p:cNvSpPr>
            <a:spLocks noGrp="1" noChangeArrowheads="1"/>
          </p:cNvSpPr>
          <p:nvPr>
            <p:ph idx="1"/>
          </p:nvPr>
        </p:nvSpPr>
        <p:spPr/>
        <p:txBody>
          <a:bodyPr/>
          <a:lstStyle/>
          <a:p>
            <a:pPr eaLnBrk="1" hangingPunct="1">
              <a:lnSpc>
                <a:spcPct val="90000"/>
              </a:lnSpc>
            </a:pPr>
            <a:r>
              <a:rPr lang="en-US" b="1" dirty="0" smtClean="0">
                <a:solidFill>
                  <a:srgbClr val="F2F2F2"/>
                </a:solidFill>
              </a:rPr>
              <a:t>Immunosuppressed:</a:t>
            </a:r>
          </a:p>
          <a:p>
            <a:pPr eaLnBrk="1" hangingPunct="1">
              <a:lnSpc>
                <a:spcPct val="90000"/>
              </a:lnSpc>
              <a:buFontTx/>
              <a:buNone/>
            </a:pPr>
            <a:endParaRPr lang="en-US" b="1" dirty="0" smtClean="0">
              <a:solidFill>
                <a:srgbClr val="009900"/>
              </a:solidFill>
            </a:endParaRPr>
          </a:p>
          <a:p>
            <a:pPr eaLnBrk="1" hangingPunct="1">
              <a:lnSpc>
                <a:spcPct val="90000"/>
              </a:lnSpc>
            </a:pPr>
            <a:r>
              <a:rPr lang="en-US" b="1" i="1" dirty="0" smtClean="0">
                <a:solidFill>
                  <a:srgbClr val="F2F2F2"/>
                </a:solidFill>
              </a:rPr>
              <a:t>DC presenting and maturation</a:t>
            </a:r>
          </a:p>
          <a:p>
            <a:pPr eaLnBrk="1" hangingPunct="1">
              <a:lnSpc>
                <a:spcPct val="90000"/>
              </a:lnSpc>
            </a:pPr>
            <a:r>
              <a:rPr lang="en-US" b="1" i="1" dirty="0" smtClean="0">
                <a:solidFill>
                  <a:srgbClr val="F2F2F2"/>
                </a:solidFill>
              </a:rPr>
              <a:t>PMNs and AMs</a:t>
            </a:r>
          </a:p>
          <a:p>
            <a:pPr eaLnBrk="1" hangingPunct="1">
              <a:lnSpc>
                <a:spcPct val="90000"/>
              </a:lnSpc>
            </a:pPr>
            <a:r>
              <a:rPr lang="en-US" b="1" i="1" dirty="0" smtClean="0">
                <a:solidFill>
                  <a:srgbClr val="F2F2F2"/>
                </a:solidFill>
              </a:rPr>
              <a:t>T-cell </a:t>
            </a:r>
            <a:r>
              <a:rPr lang="en-US" b="1" i="1" dirty="0" err="1" smtClean="0">
                <a:solidFill>
                  <a:srgbClr val="F2F2F2"/>
                </a:solidFill>
              </a:rPr>
              <a:t>anergy</a:t>
            </a:r>
            <a:endParaRPr lang="en-US" b="1" i="1" dirty="0" smtClean="0">
              <a:solidFill>
                <a:srgbClr val="F2F2F2"/>
              </a:solidFill>
            </a:endParaRPr>
          </a:p>
          <a:p>
            <a:pPr eaLnBrk="1" hangingPunct="1">
              <a:lnSpc>
                <a:spcPct val="90000"/>
              </a:lnSpc>
            </a:pPr>
            <a:r>
              <a:rPr lang="en-US" b="1" i="1" dirty="0" smtClean="0">
                <a:solidFill>
                  <a:srgbClr val="F2F2F2"/>
                </a:solidFill>
              </a:rPr>
              <a:t>B-cells</a:t>
            </a:r>
          </a:p>
          <a:p>
            <a:pPr eaLnBrk="1" hangingPunct="1">
              <a:lnSpc>
                <a:spcPct val="90000"/>
              </a:lnSpc>
            </a:pPr>
            <a:r>
              <a:rPr lang="en-US" b="1" i="1" dirty="0" err="1" smtClean="0">
                <a:solidFill>
                  <a:srgbClr val="F2F2F2"/>
                </a:solidFill>
              </a:rPr>
              <a:t>Immunoglobulins</a:t>
            </a:r>
            <a:endParaRPr lang="en-US" b="1" i="1" dirty="0" smtClean="0">
              <a:solidFill>
                <a:srgbClr val="F2F2F2"/>
              </a:solidFill>
            </a:endParaRPr>
          </a:p>
          <a:p>
            <a:pPr eaLnBrk="1" hangingPunct="1">
              <a:lnSpc>
                <a:spcPct val="90000"/>
              </a:lnSpc>
            </a:pPr>
            <a:r>
              <a:rPr lang="en-US" b="1" i="1" dirty="0" smtClean="0">
                <a:solidFill>
                  <a:srgbClr val="F2F2F2"/>
                </a:solidFill>
              </a:rPr>
              <a:t>Markers and mediators</a:t>
            </a:r>
          </a:p>
          <a:p>
            <a:pPr eaLnBrk="1" hangingPunct="1">
              <a:lnSpc>
                <a:spcPct val="90000"/>
              </a:lnSpc>
            </a:pPr>
            <a:endParaRPr lang="en-US" b="1" i="1" dirty="0" smtClean="0">
              <a:solidFill>
                <a:srgbClr val="FF9900"/>
              </a:solidFill>
            </a:endParaRPr>
          </a:p>
        </p:txBody>
      </p:sp>
      <p:sp>
        <p:nvSpPr>
          <p:cNvPr id="27652" name="Text Box 4"/>
          <p:cNvSpPr txBox="1">
            <a:spLocks noChangeArrowheads="1"/>
          </p:cNvSpPr>
          <p:nvPr/>
        </p:nvSpPr>
        <p:spPr bwMode="auto">
          <a:xfrm>
            <a:off x="304800" y="6553200"/>
            <a:ext cx="8382000" cy="274638"/>
          </a:xfrm>
          <a:prstGeom prst="rect">
            <a:avLst/>
          </a:prstGeom>
          <a:noFill/>
          <a:ln w="9525">
            <a:noFill/>
            <a:miter lim="800000"/>
            <a:headEnd/>
            <a:tailEnd/>
          </a:ln>
        </p:spPr>
        <p:txBody>
          <a:bodyPr>
            <a:spAutoFit/>
          </a:bodyPr>
          <a:lstStyle/>
          <a:p>
            <a:pPr>
              <a:spcBef>
                <a:spcPct val="50000"/>
              </a:spcBef>
            </a:pPr>
            <a:r>
              <a:rPr lang="en-US" sz="1200" i="1" dirty="0">
                <a:solidFill>
                  <a:srgbClr val="FF9900"/>
                </a:solidFill>
              </a:rPr>
              <a:t>Martin R. </a:t>
            </a:r>
            <a:r>
              <a:rPr lang="en-US" sz="1200" i="1" dirty="0" err="1">
                <a:solidFill>
                  <a:srgbClr val="FF9900"/>
                </a:solidFill>
              </a:rPr>
              <a:t>Stämpfli</a:t>
            </a:r>
            <a:r>
              <a:rPr lang="en-US" sz="1200" i="1" dirty="0">
                <a:solidFill>
                  <a:srgbClr val="FF9900"/>
                </a:solidFill>
              </a:rPr>
              <a:t>: </a:t>
            </a:r>
            <a:r>
              <a:rPr lang="en-US" sz="1000" b="1" dirty="0">
                <a:solidFill>
                  <a:srgbClr val="FF9900"/>
                </a:solidFill>
              </a:rPr>
              <a:t>NATURE Reviews</a:t>
            </a:r>
            <a:r>
              <a:rPr lang="en-US" sz="1200" dirty="0">
                <a:solidFill>
                  <a:srgbClr val="FF9900"/>
                </a:solidFill>
              </a:rPr>
              <a:t> </a:t>
            </a:r>
            <a:r>
              <a:rPr lang="en-US" sz="1200" dirty="0" smtClean="0">
                <a:solidFill>
                  <a:srgbClr val="FF9900"/>
                </a:solidFill>
              </a:rPr>
              <a:t> </a:t>
            </a:r>
            <a:r>
              <a:rPr lang="en-US" sz="1200" b="1" dirty="0">
                <a:solidFill>
                  <a:srgbClr val="FF9900"/>
                </a:solidFill>
              </a:rPr>
              <a:t>Immunology; </a:t>
            </a:r>
            <a:r>
              <a:rPr lang="en-US" sz="1200" dirty="0">
                <a:solidFill>
                  <a:srgbClr val="FF9900"/>
                </a:solidFill>
              </a:rPr>
              <a:t>volume 9 | May 2009 | 377</a:t>
            </a:r>
          </a:p>
        </p:txBody>
      </p:sp>
    </p:spTree>
    <p:extLst>
      <p:ext uri="{BB962C8B-B14F-4D97-AF65-F5344CB8AC3E}">
        <p14:creationId xmlns:p14="http://schemas.microsoft.com/office/powerpoint/2010/main" val="32875845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304800"/>
            <a:ext cx="8229600" cy="1143000"/>
          </a:xfrm>
        </p:spPr>
        <p:txBody>
          <a:bodyPr>
            <a:noAutofit/>
          </a:bodyPr>
          <a:lstStyle/>
          <a:p>
            <a:r>
              <a:rPr lang="en-US" sz="3600" b="1" i="1" dirty="0" smtClean="0">
                <a:solidFill>
                  <a:srgbClr val="F2F2F2"/>
                </a:solidFill>
              </a:rPr>
              <a:t>Smoking, immunity, COPD and cancer.</a:t>
            </a:r>
            <a:br>
              <a:rPr lang="en-US" sz="3600" b="1" i="1" dirty="0" smtClean="0">
                <a:solidFill>
                  <a:srgbClr val="F2F2F2"/>
                </a:solidFill>
              </a:rPr>
            </a:br>
            <a:r>
              <a:rPr lang="en-US" sz="3600" b="1" i="1" dirty="0" smtClean="0">
                <a:solidFill>
                  <a:srgbClr val="F2F2F2"/>
                </a:solidFill>
              </a:rPr>
              <a:t>Working Hypothesis.</a:t>
            </a:r>
          </a:p>
        </p:txBody>
      </p:sp>
      <p:sp>
        <p:nvSpPr>
          <p:cNvPr id="28675" name="Rectangle 3"/>
          <p:cNvSpPr>
            <a:spLocks noGrp="1" noChangeArrowheads="1"/>
          </p:cNvSpPr>
          <p:nvPr>
            <p:ph idx="1"/>
          </p:nvPr>
        </p:nvSpPr>
        <p:spPr>
          <a:xfrm>
            <a:off x="457200" y="2133600"/>
            <a:ext cx="8229600" cy="4525963"/>
          </a:xfrm>
        </p:spPr>
        <p:txBody>
          <a:bodyPr/>
          <a:lstStyle/>
          <a:p>
            <a:r>
              <a:rPr lang="en-US" sz="2800" b="1" i="1" dirty="0" smtClean="0">
                <a:solidFill>
                  <a:srgbClr val="F2F2F2"/>
                </a:solidFill>
              </a:rPr>
              <a:t>Active  adaptive immunity is important to defend against the development of malignancy.</a:t>
            </a:r>
          </a:p>
          <a:p>
            <a:pPr>
              <a:buFontTx/>
              <a:buNone/>
            </a:pPr>
            <a:endParaRPr lang="en-US" sz="2800" b="1" i="1" dirty="0" smtClean="0">
              <a:solidFill>
                <a:srgbClr val="F2F2F2"/>
              </a:solidFill>
            </a:endParaRPr>
          </a:p>
          <a:p>
            <a:r>
              <a:rPr lang="en-US" sz="2800" b="1" i="1" dirty="0" smtClean="0">
                <a:solidFill>
                  <a:srgbClr val="F2F2F2"/>
                </a:solidFill>
              </a:rPr>
              <a:t>If normal smokers suppress immunity to avoid COPD, they would develop more cancers than smokers with severe COPD, who have very active adaptive immunity</a:t>
            </a:r>
          </a:p>
        </p:txBody>
      </p:sp>
    </p:spTree>
    <p:extLst>
      <p:ext uri="{BB962C8B-B14F-4D97-AF65-F5344CB8AC3E}">
        <p14:creationId xmlns:p14="http://schemas.microsoft.com/office/powerpoint/2010/main" val="22505852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874</TotalTime>
  <Words>2676</Words>
  <Application>Microsoft Macintosh PowerPoint</Application>
  <PresentationFormat>On-screen Show (4:3)</PresentationFormat>
  <Paragraphs>242</Paragraphs>
  <Slides>25</Slides>
  <Notes>10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28" baseType="lpstr">
      <vt:lpstr>Office Theme</vt:lpstr>
      <vt:lpstr>Photo Editor Photo</vt:lpstr>
      <vt:lpstr>Image</vt:lpstr>
      <vt:lpstr>PowerPoint Presentation</vt:lpstr>
      <vt:lpstr>PowerPoint Presentation</vt:lpstr>
      <vt:lpstr>PowerPoint Presentation</vt:lpstr>
      <vt:lpstr>The autoimmune   mechanism in COPD: the “steps” approach.</vt:lpstr>
      <vt:lpstr>PowerPoint Presentation</vt:lpstr>
      <vt:lpstr>PowerPoint Presentation</vt:lpstr>
      <vt:lpstr>PowerPoint Presentation</vt:lpstr>
      <vt:lpstr>Immune system in smokers</vt:lpstr>
      <vt:lpstr>Smoking, immunity, COPD and cancer. Working Hypothesis.</vt:lpstr>
      <vt:lpstr>Lung cancer in COPD</vt:lpstr>
      <vt:lpstr>PowerPoint Presentation</vt:lpstr>
      <vt:lpstr>PowerPoint Presentation</vt:lpstr>
      <vt:lpstr>PowerPoint Presentation</vt:lpstr>
      <vt:lpstr>PowerPoint Presentation</vt:lpstr>
      <vt:lpstr>Ribas A. N Engl J Med 2015;373:1490-1492.</vt:lpstr>
      <vt:lpstr>Can T-cells be “naturally” released from their checkpoint block by CTLA-4?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natural resolution of inflammation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COSIO</dc:creator>
  <cp:lastModifiedBy>manuel g cosio</cp:lastModifiedBy>
  <cp:revision>23</cp:revision>
  <dcterms:created xsi:type="dcterms:W3CDTF">2016-04-10T07:38:23Z</dcterms:created>
  <dcterms:modified xsi:type="dcterms:W3CDTF">2016-04-12T13:43:39Z</dcterms:modified>
</cp:coreProperties>
</file>