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6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0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1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2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3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4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5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6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7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8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9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4864" r:id="rId3"/>
    <p:sldMasterId id="2147484878" r:id="rId4"/>
    <p:sldMasterId id="2147484880" r:id="rId5"/>
    <p:sldMasterId id="2147484882" r:id="rId6"/>
    <p:sldMasterId id="2147484894" r:id="rId7"/>
    <p:sldMasterId id="2147484908" r:id="rId8"/>
    <p:sldMasterId id="2147484920" r:id="rId9"/>
    <p:sldMasterId id="2147484934" r:id="rId10"/>
    <p:sldMasterId id="2147484946" r:id="rId11"/>
    <p:sldMasterId id="2147484959" r:id="rId12"/>
    <p:sldMasterId id="2147484971" r:id="rId13"/>
    <p:sldMasterId id="2147484983" r:id="rId14"/>
    <p:sldMasterId id="2147484996" r:id="rId15"/>
    <p:sldMasterId id="2147485010" r:id="rId16"/>
    <p:sldMasterId id="2147485022" r:id="rId17"/>
    <p:sldMasterId id="2147485036" r:id="rId18"/>
    <p:sldMasterId id="2147485054" r:id="rId19"/>
    <p:sldMasterId id="2147485066" r:id="rId20"/>
  </p:sldMasterIdLst>
  <p:notesMasterIdLst>
    <p:notesMasterId r:id="rId92"/>
  </p:notesMasterIdLst>
  <p:sldIdLst>
    <p:sldId id="257" r:id="rId21"/>
    <p:sldId id="492" r:id="rId22"/>
    <p:sldId id="565" r:id="rId23"/>
    <p:sldId id="494" r:id="rId24"/>
    <p:sldId id="495" r:id="rId25"/>
    <p:sldId id="496" r:id="rId26"/>
    <p:sldId id="497" r:id="rId27"/>
    <p:sldId id="500" r:id="rId28"/>
    <p:sldId id="498" r:id="rId29"/>
    <p:sldId id="499" r:id="rId30"/>
    <p:sldId id="501" r:id="rId31"/>
    <p:sldId id="502" r:id="rId32"/>
    <p:sldId id="503" r:id="rId33"/>
    <p:sldId id="504" r:id="rId34"/>
    <p:sldId id="505" r:id="rId35"/>
    <p:sldId id="506" r:id="rId36"/>
    <p:sldId id="507" r:id="rId37"/>
    <p:sldId id="508" r:id="rId38"/>
    <p:sldId id="510" r:id="rId39"/>
    <p:sldId id="511" r:id="rId40"/>
    <p:sldId id="512" r:id="rId41"/>
    <p:sldId id="547" r:id="rId42"/>
    <p:sldId id="566" r:id="rId43"/>
    <p:sldId id="567" r:id="rId44"/>
    <p:sldId id="569" r:id="rId45"/>
    <p:sldId id="568" r:id="rId46"/>
    <p:sldId id="513" r:id="rId47"/>
    <p:sldId id="514" r:id="rId48"/>
    <p:sldId id="549" r:id="rId49"/>
    <p:sldId id="517" r:id="rId50"/>
    <p:sldId id="515" r:id="rId51"/>
    <p:sldId id="522" r:id="rId52"/>
    <p:sldId id="523" r:id="rId53"/>
    <p:sldId id="524" r:id="rId54"/>
    <p:sldId id="525" r:id="rId55"/>
    <p:sldId id="561" r:id="rId56"/>
    <p:sldId id="562" r:id="rId57"/>
    <p:sldId id="563" r:id="rId58"/>
    <p:sldId id="564" r:id="rId59"/>
    <p:sldId id="527" r:id="rId60"/>
    <p:sldId id="531" r:id="rId61"/>
    <p:sldId id="532" r:id="rId62"/>
    <p:sldId id="533" r:id="rId63"/>
    <p:sldId id="546" r:id="rId64"/>
    <p:sldId id="534" r:id="rId65"/>
    <p:sldId id="535" r:id="rId66"/>
    <p:sldId id="536" r:id="rId67"/>
    <p:sldId id="548" r:id="rId68"/>
    <p:sldId id="545" r:id="rId69"/>
    <p:sldId id="570" r:id="rId70"/>
    <p:sldId id="573" r:id="rId71"/>
    <p:sldId id="574" r:id="rId72"/>
    <p:sldId id="575" r:id="rId73"/>
    <p:sldId id="576" r:id="rId74"/>
    <p:sldId id="578" r:id="rId75"/>
    <p:sldId id="538" r:id="rId76"/>
    <p:sldId id="580" r:id="rId77"/>
    <p:sldId id="551" r:id="rId78"/>
    <p:sldId id="552" r:id="rId79"/>
    <p:sldId id="553" r:id="rId80"/>
    <p:sldId id="554" r:id="rId81"/>
    <p:sldId id="555" r:id="rId82"/>
    <p:sldId id="556" r:id="rId83"/>
    <p:sldId id="558" r:id="rId84"/>
    <p:sldId id="559" r:id="rId85"/>
    <p:sldId id="560" r:id="rId86"/>
    <p:sldId id="571" r:id="rId87"/>
    <p:sldId id="543" r:id="rId88"/>
    <p:sldId id="579" r:id="rId89"/>
    <p:sldId id="572" r:id="rId90"/>
    <p:sldId id="544" r:id="rId91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R. Gandara" initials="DRG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DDDDD"/>
    <a:srgbClr val="000000"/>
    <a:srgbClr val="0000FF"/>
    <a:srgbClr val="FF99FF"/>
    <a:srgbClr val="0066FF"/>
    <a:srgbClr val="000099"/>
    <a:srgbClr val="C0504D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06" autoAdjust="0"/>
    <p:restoredTop sz="94660"/>
  </p:normalViewPr>
  <p:slideViewPr>
    <p:cSldViewPr>
      <p:cViewPr>
        <p:scale>
          <a:sx n="71" d="100"/>
          <a:sy n="71" d="100"/>
        </p:scale>
        <p:origin x="2616" y="7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11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30" Type="http://schemas.openxmlformats.org/officeDocument/2006/relationships/slide" Target="slides/slide10.xml"/><Relationship Id="rId31" Type="http://schemas.openxmlformats.org/officeDocument/2006/relationships/slide" Target="slides/slide11.xml"/><Relationship Id="rId32" Type="http://schemas.openxmlformats.org/officeDocument/2006/relationships/slide" Target="slides/slide12.xml"/><Relationship Id="rId33" Type="http://schemas.openxmlformats.org/officeDocument/2006/relationships/slide" Target="slides/slide13.xml"/><Relationship Id="rId34" Type="http://schemas.openxmlformats.org/officeDocument/2006/relationships/slide" Target="slides/slide14.xml"/><Relationship Id="rId35" Type="http://schemas.openxmlformats.org/officeDocument/2006/relationships/slide" Target="slides/slide15.xml"/><Relationship Id="rId36" Type="http://schemas.openxmlformats.org/officeDocument/2006/relationships/slide" Target="slides/slide16.xml"/><Relationship Id="rId37" Type="http://schemas.openxmlformats.org/officeDocument/2006/relationships/slide" Target="slides/slide17.xml"/><Relationship Id="rId38" Type="http://schemas.openxmlformats.org/officeDocument/2006/relationships/slide" Target="slides/slide18.xml"/><Relationship Id="rId39" Type="http://schemas.openxmlformats.org/officeDocument/2006/relationships/slide" Target="slides/slide19.xml"/><Relationship Id="rId50" Type="http://schemas.openxmlformats.org/officeDocument/2006/relationships/slide" Target="slides/slide30.xml"/><Relationship Id="rId51" Type="http://schemas.openxmlformats.org/officeDocument/2006/relationships/slide" Target="slides/slide31.xml"/><Relationship Id="rId52" Type="http://schemas.openxmlformats.org/officeDocument/2006/relationships/slide" Target="slides/slide32.xml"/><Relationship Id="rId53" Type="http://schemas.openxmlformats.org/officeDocument/2006/relationships/slide" Target="slides/slide33.xml"/><Relationship Id="rId54" Type="http://schemas.openxmlformats.org/officeDocument/2006/relationships/slide" Target="slides/slide34.xml"/><Relationship Id="rId55" Type="http://schemas.openxmlformats.org/officeDocument/2006/relationships/slide" Target="slides/slide35.xml"/><Relationship Id="rId56" Type="http://schemas.openxmlformats.org/officeDocument/2006/relationships/slide" Target="slides/slide36.xml"/><Relationship Id="rId57" Type="http://schemas.openxmlformats.org/officeDocument/2006/relationships/slide" Target="slides/slide37.xml"/><Relationship Id="rId58" Type="http://schemas.openxmlformats.org/officeDocument/2006/relationships/slide" Target="slides/slide38.xml"/><Relationship Id="rId59" Type="http://schemas.openxmlformats.org/officeDocument/2006/relationships/slide" Target="slides/slide39.xml"/><Relationship Id="rId70" Type="http://schemas.openxmlformats.org/officeDocument/2006/relationships/slide" Target="slides/slide50.xml"/><Relationship Id="rId71" Type="http://schemas.openxmlformats.org/officeDocument/2006/relationships/slide" Target="slides/slide51.xml"/><Relationship Id="rId72" Type="http://schemas.openxmlformats.org/officeDocument/2006/relationships/slide" Target="slides/slide52.xml"/><Relationship Id="rId73" Type="http://schemas.openxmlformats.org/officeDocument/2006/relationships/slide" Target="slides/slide53.xml"/><Relationship Id="rId74" Type="http://schemas.openxmlformats.org/officeDocument/2006/relationships/slide" Target="slides/slide54.xml"/><Relationship Id="rId75" Type="http://schemas.openxmlformats.org/officeDocument/2006/relationships/slide" Target="slides/slide55.xml"/><Relationship Id="rId76" Type="http://schemas.openxmlformats.org/officeDocument/2006/relationships/slide" Target="slides/slide56.xml"/><Relationship Id="rId77" Type="http://schemas.openxmlformats.org/officeDocument/2006/relationships/slide" Target="slides/slide57.xml"/><Relationship Id="rId78" Type="http://schemas.openxmlformats.org/officeDocument/2006/relationships/slide" Target="slides/slide58.xml"/><Relationship Id="rId79" Type="http://schemas.openxmlformats.org/officeDocument/2006/relationships/slide" Target="slides/slide59.xml"/><Relationship Id="rId90" Type="http://schemas.openxmlformats.org/officeDocument/2006/relationships/slide" Target="slides/slide70.xml"/><Relationship Id="rId91" Type="http://schemas.openxmlformats.org/officeDocument/2006/relationships/slide" Target="slides/slide71.xml"/><Relationship Id="rId92" Type="http://schemas.openxmlformats.org/officeDocument/2006/relationships/notesMaster" Target="notesMasters/notesMaster1.xml"/><Relationship Id="rId93" Type="http://schemas.openxmlformats.org/officeDocument/2006/relationships/commentAuthors" Target="commentAuthors.xml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21" Type="http://schemas.openxmlformats.org/officeDocument/2006/relationships/slide" Target="slides/slide1.xml"/><Relationship Id="rId22" Type="http://schemas.openxmlformats.org/officeDocument/2006/relationships/slide" Target="slides/slide2.xml"/><Relationship Id="rId23" Type="http://schemas.openxmlformats.org/officeDocument/2006/relationships/slide" Target="slides/slide3.xml"/><Relationship Id="rId24" Type="http://schemas.openxmlformats.org/officeDocument/2006/relationships/slide" Target="slides/slide4.xml"/><Relationship Id="rId25" Type="http://schemas.openxmlformats.org/officeDocument/2006/relationships/slide" Target="slides/slide5.xml"/><Relationship Id="rId26" Type="http://schemas.openxmlformats.org/officeDocument/2006/relationships/slide" Target="slides/slide6.xml"/><Relationship Id="rId27" Type="http://schemas.openxmlformats.org/officeDocument/2006/relationships/slide" Target="slides/slide7.xml"/><Relationship Id="rId28" Type="http://schemas.openxmlformats.org/officeDocument/2006/relationships/slide" Target="slides/slide8.xml"/><Relationship Id="rId29" Type="http://schemas.openxmlformats.org/officeDocument/2006/relationships/slide" Target="slides/slide9.xml"/><Relationship Id="rId40" Type="http://schemas.openxmlformats.org/officeDocument/2006/relationships/slide" Target="slides/slide20.xml"/><Relationship Id="rId41" Type="http://schemas.openxmlformats.org/officeDocument/2006/relationships/slide" Target="slides/slide21.xml"/><Relationship Id="rId42" Type="http://schemas.openxmlformats.org/officeDocument/2006/relationships/slide" Target="slides/slide22.xml"/><Relationship Id="rId43" Type="http://schemas.openxmlformats.org/officeDocument/2006/relationships/slide" Target="slides/slide23.xml"/><Relationship Id="rId44" Type="http://schemas.openxmlformats.org/officeDocument/2006/relationships/slide" Target="slides/slide24.xml"/><Relationship Id="rId45" Type="http://schemas.openxmlformats.org/officeDocument/2006/relationships/slide" Target="slides/slide25.xml"/><Relationship Id="rId46" Type="http://schemas.openxmlformats.org/officeDocument/2006/relationships/slide" Target="slides/slide26.xml"/><Relationship Id="rId47" Type="http://schemas.openxmlformats.org/officeDocument/2006/relationships/slide" Target="slides/slide27.xml"/><Relationship Id="rId48" Type="http://schemas.openxmlformats.org/officeDocument/2006/relationships/slide" Target="slides/slide28.xml"/><Relationship Id="rId49" Type="http://schemas.openxmlformats.org/officeDocument/2006/relationships/slide" Target="slides/slide29.xml"/><Relationship Id="rId60" Type="http://schemas.openxmlformats.org/officeDocument/2006/relationships/slide" Target="slides/slide40.xml"/><Relationship Id="rId61" Type="http://schemas.openxmlformats.org/officeDocument/2006/relationships/slide" Target="slides/slide41.xml"/><Relationship Id="rId62" Type="http://schemas.openxmlformats.org/officeDocument/2006/relationships/slide" Target="slides/slide42.xml"/><Relationship Id="rId63" Type="http://schemas.openxmlformats.org/officeDocument/2006/relationships/slide" Target="slides/slide43.xml"/><Relationship Id="rId64" Type="http://schemas.openxmlformats.org/officeDocument/2006/relationships/slide" Target="slides/slide44.xml"/><Relationship Id="rId65" Type="http://schemas.openxmlformats.org/officeDocument/2006/relationships/slide" Target="slides/slide45.xml"/><Relationship Id="rId66" Type="http://schemas.openxmlformats.org/officeDocument/2006/relationships/slide" Target="slides/slide46.xml"/><Relationship Id="rId67" Type="http://schemas.openxmlformats.org/officeDocument/2006/relationships/slide" Target="slides/slide47.xml"/><Relationship Id="rId68" Type="http://schemas.openxmlformats.org/officeDocument/2006/relationships/slide" Target="slides/slide48.xml"/><Relationship Id="rId69" Type="http://schemas.openxmlformats.org/officeDocument/2006/relationships/slide" Target="slides/slide49.xml"/><Relationship Id="rId80" Type="http://schemas.openxmlformats.org/officeDocument/2006/relationships/slide" Target="slides/slide60.xml"/><Relationship Id="rId81" Type="http://schemas.openxmlformats.org/officeDocument/2006/relationships/slide" Target="slides/slide61.xml"/><Relationship Id="rId82" Type="http://schemas.openxmlformats.org/officeDocument/2006/relationships/slide" Target="slides/slide62.xml"/><Relationship Id="rId83" Type="http://schemas.openxmlformats.org/officeDocument/2006/relationships/slide" Target="slides/slide63.xml"/><Relationship Id="rId84" Type="http://schemas.openxmlformats.org/officeDocument/2006/relationships/slide" Target="slides/slide64.xml"/><Relationship Id="rId85" Type="http://schemas.openxmlformats.org/officeDocument/2006/relationships/slide" Target="slides/slide65.xml"/><Relationship Id="rId86" Type="http://schemas.openxmlformats.org/officeDocument/2006/relationships/slide" Target="slides/slide66.xml"/><Relationship Id="rId87" Type="http://schemas.openxmlformats.org/officeDocument/2006/relationships/slide" Target="slides/slide67.xml"/><Relationship Id="rId88" Type="http://schemas.openxmlformats.org/officeDocument/2006/relationships/slide" Target="slides/slide68.xml"/><Relationship Id="rId89" Type="http://schemas.openxmlformats.org/officeDocument/2006/relationships/slide" Target="slides/slide6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F57989D-C15E-46E1-AB78-63A82CA8A2AB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1835BD1-3C02-416A-A188-2D6CC7E2008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50308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Thoracic irradiation has been the </a:t>
            </a:r>
            <a:r>
              <a:rPr lang="en-GB" altLang="it-IT" b="1" u="sng">
                <a:latin typeface="Arial" panose="020B0604020202020204" pitchFamily="34" charset="0"/>
                <a:ea typeface="ＭＳ Ｐゴシック" panose="020B0600070205080204" pitchFamily="34" charset="-128"/>
              </a:rPr>
              <a:t>mainstay of treatment</a:t>
            </a:r>
            <a:r>
              <a:rPr lang="en-GB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 for inoperable stage III disease. However its curative potential is </a:t>
            </a:r>
            <a:r>
              <a:rPr lang="en-GB" altLang="it-IT" b="1" u="sng">
                <a:latin typeface="Arial" panose="020B0604020202020204" pitchFamily="34" charset="0"/>
                <a:ea typeface="ＭＳ Ｐゴシック" panose="020B0600070205080204" pitchFamily="34" charset="-128"/>
              </a:rPr>
              <a:t>extremely poor</a:t>
            </a:r>
            <a:r>
              <a:rPr lang="en-GB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 with 5-year survival of 3-10%</a:t>
            </a:r>
          </a:p>
        </p:txBody>
      </p:sp>
    </p:spTree>
    <p:extLst>
      <p:ext uri="{BB962C8B-B14F-4D97-AF65-F5344CB8AC3E}">
        <p14:creationId xmlns:p14="http://schemas.microsoft.com/office/powerpoint/2010/main" val="19727822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9379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it-IT"/>
          </a:p>
        </p:txBody>
      </p:sp>
      <p:sp>
        <p:nvSpPr>
          <p:cNvPr id="229380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2381D88-24A7-430C-ADE4-222E34483F8B}" type="slidenum">
              <a:rPr lang="de-DE" altLang="it-IT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32</a:t>
            </a:fld>
            <a:endParaRPr lang="de-DE" altLang="it-IT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6149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>
              <a:ea typeface="MS PGothic" panose="020B0600070205080204" pitchFamily="34" charset="-128"/>
            </a:endParaRPr>
          </a:p>
        </p:txBody>
      </p:sp>
      <p:sp>
        <p:nvSpPr>
          <p:cNvPr id="1843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7F46226-0B59-4118-AE4E-1061769A214E}" type="slidenum">
              <a:rPr lang="en-GB" altLang="it-IT">
                <a:ea typeface="MS PGothic" panose="020B0600070205080204" pitchFamily="34" charset="-128"/>
              </a:rPr>
              <a:pPr algn="r" eaLnBrk="1" hangingPunct="1">
                <a:spcBef>
                  <a:spcPct val="0"/>
                </a:spcBef>
              </a:pPr>
              <a:t>36</a:t>
            </a:fld>
            <a:endParaRPr lang="en-GB" altLang="it-IT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708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>
              <a:ea typeface="ＭＳ Ｐゴシック" panose="020B0600070205080204" pitchFamily="34" charset="-128"/>
            </a:endParaRPr>
          </a:p>
        </p:txBody>
      </p:sp>
      <p:sp>
        <p:nvSpPr>
          <p:cNvPr id="286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8581989-7D7A-4182-90DB-2DF792743BC7}" type="slidenum">
              <a:rPr lang="en-GB" altLang="it-IT">
                <a:ea typeface="ＭＳ Ｐゴシック" panose="020B0600070205080204" pitchFamily="34" charset="-128"/>
              </a:rPr>
              <a:pPr algn="r" eaLnBrk="1" hangingPunct="1">
                <a:spcBef>
                  <a:spcPct val="0"/>
                </a:spcBef>
              </a:pPr>
              <a:t>39</a:t>
            </a:fld>
            <a:endParaRPr lang="en-GB" altLang="it-IT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6829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2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13" rIns="91425" bIns="45713" numCol="1" anchor="t" anchorCtr="0" compatLnSpc="1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it-IT" altLang="it-IT" sz="2800" b="1">
              <a:latin typeface="Times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35524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b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A700D822-1EB8-4794-8AC2-E1BE7BD5112B}" type="slidenum">
              <a:rPr lang="it-IT" altLang="it-IT" sz="1200" smtClean="0">
                <a:solidFill>
                  <a:srgbClr val="000000"/>
                </a:solidFill>
                <a:ea typeface="ＭＳ Ｐゴシック" panose="020B0600070205080204" pitchFamily="34" charset="-128"/>
              </a:rPr>
              <a:pPr algn="r" eaLnBrk="1" hangingPunct="1"/>
              <a:t>40</a:t>
            </a:fld>
            <a:endParaRPr lang="it-IT" altLang="it-IT" sz="1200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02521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>
              <a:latin typeface="Arial" panose="020B0604020202020204" pitchFamily="34" charset="0"/>
            </a:endParaRPr>
          </a:p>
        </p:txBody>
      </p:sp>
      <p:sp>
        <p:nvSpPr>
          <p:cNvPr id="242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A7ECA74-E967-437E-887B-21560E7F42D7}" type="slidenum">
              <a:rPr lang="en-US" altLang="ja-JP" smtClean="0">
                <a:solidFill>
                  <a:srgbClr val="000000"/>
                </a:solidFill>
              </a:rPr>
              <a:pPr/>
              <a:t>41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964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ja-JP">
                <a:latin typeface="Arial" panose="020B0604020202020204" pitchFamily="34" charset="0"/>
              </a:rPr>
              <a:t>Median PFS 10.9 vs. 7.0 months (crizotinib vs. chemotherapy; HR, 0.45; P&lt;0.0001)</a:t>
            </a:r>
          </a:p>
          <a:p>
            <a:r>
              <a:rPr lang="en-US" altLang="ja-JP">
                <a:latin typeface="Arial" panose="020B0604020202020204" pitchFamily="34" charset="0"/>
              </a:rPr>
              <a:t>Median duration of follow-up for OS: 17 months in both treatment arms</a:t>
            </a:r>
          </a:p>
          <a:p>
            <a:pPr>
              <a:spcAft>
                <a:spcPts val="1200"/>
              </a:spcAft>
            </a:pPr>
            <a:r>
              <a:rPr lang="en-US" altLang="ja-JP">
                <a:latin typeface="Arial" panose="020B0604020202020204" pitchFamily="34" charset="0"/>
              </a:rPr>
              <a:t>With 68% of patients still in follow-up, median OS was not reached in either arm</a:t>
            </a:r>
          </a:p>
          <a:p>
            <a:endParaRPr lang="en-GB" altLang="ja-JP">
              <a:latin typeface="Arial" panose="020B0604020202020204" pitchFamily="34" charset="0"/>
            </a:endParaRPr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EC7463E-9216-4C77-8E48-2C2927141F43}" type="slidenum">
              <a:rPr lang="en-US" altLang="ja-JP" smtClean="0">
                <a:solidFill>
                  <a:srgbClr val="000000"/>
                </a:solidFill>
              </a:rPr>
              <a:pPr/>
              <a:t>42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86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ja-JP">
                <a:latin typeface="Arial" panose="020B0604020202020204" pitchFamily="34" charset="0"/>
              </a:rPr>
              <a:t>Median PFS 10.9 vs. 7.0 months (crizotinib vs. chemotherapy; HR, 0.45; P&lt;0.0001)</a:t>
            </a:r>
          </a:p>
          <a:p>
            <a:r>
              <a:rPr lang="en-US" altLang="ja-JP">
                <a:latin typeface="Arial" panose="020B0604020202020204" pitchFamily="34" charset="0"/>
              </a:rPr>
              <a:t>Median duration of follow-up for OS: 17 months in both treatment arms</a:t>
            </a:r>
          </a:p>
          <a:p>
            <a:pPr>
              <a:spcAft>
                <a:spcPts val="1200"/>
              </a:spcAft>
            </a:pPr>
            <a:r>
              <a:rPr lang="en-US" altLang="ja-JP">
                <a:latin typeface="Arial" panose="020B0604020202020204" pitchFamily="34" charset="0"/>
              </a:rPr>
              <a:t>With 68% of patients still in follow-up, median OS was not reached in either arm</a:t>
            </a:r>
          </a:p>
          <a:p>
            <a:endParaRPr lang="en-GB" altLang="ja-JP">
              <a:latin typeface="Arial" panose="020B0604020202020204" pitchFamily="34" charset="0"/>
            </a:endParaRPr>
          </a:p>
        </p:txBody>
      </p:sp>
      <p:sp>
        <p:nvSpPr>
          <p:cNvPr id="246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7025B11-AC5A-4606-9E59-5C63B54F6410}" type="slidenum">
              <a:rPr lang="en-US" altLang="ja-JP" smtClean="0">
                <a:solidFill>
                  <a:srgbClr val="000000"/>
                </a:solidFill>
              </a:rPr>
              <a:pPr/>
              <a:t>43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021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2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it-IT"/>
              <a:t>Nel 1965, Moore ipotizzò che le prestazioni dei microprocessori sarebbero raddoppiate ogni 12 mesi circa. Nel 1975 questa previsione si rivelò corretta e prima della fine del decennio i tempi si allungarono a due anni, periodo che rimarrà valido per tutti gli anni ottanta. La legge, che verrà estesa per tutti gli anni novanta e resterà valida fino ai nostri giorni, viene riformulata alla fine degli anni ottanta ed elaborata nella sua forma definitiva, ovvero che le prestazioni dei processori raddoppiano ogni 18 mesi.</a:t>
            </a:r>
          </a:p>
          <a:p>
            <a:pPr eaLnBrk="1" hangingPunct="1">
              <a:spcBef>
                <a:spcPct val="0"/>
              </a:spcBef>
            </a:pPr>
            <a:r>
              <a:rPr lang="it-IT"/>
              <a:t>The Illumina HiSeq X Ten will be released in March 2014 at $1m each. The new machine from Illumina, on the other hand, scans the entire human genome, all 3.2 billion base pairs. Five complete genomes can be delivered in a day, or potentially 1,825 per year. Several advanced design features are utilised to generate this massive throughput, an order of magnitude faster than before: patterned flow cells (which contain billions of nanowells at fixed locations), combined with a new clustering chemistry (for high occupancy and monoclonality), and state-of-the art optics.</a:t>
            </a:r>
          </a:p>
        </p:txBody>
      </p:sp>
      <p:sp>
        <p:nvSpPr>
          <p:cNvPr id="13824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2B67F-21F6-4489-8776-1C1D4351AD0D}" type="slidenum">
              <a:rPr kumimoji="0" lang="it-IT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50589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277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90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08EC5B-6A0D-41CF-8567-69B4838058C5}" type="slidenum">
              <a:rPr kumimoji="0" lang="it-IT" altLang="it-IT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90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it-IT" altLang="it-IT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9769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>
              <a:latin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90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2ED3F7-3E4F-4E7B-9E21-61A77DD9E424}" type="slidenum">
              <a:rPr kumimoji="0" lang="en-US" altLang="it-IT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90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altLang="it-IT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706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Segnaposto note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4131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59CEF6A-C2D7-48B5-8921-884A5BEA8EA3}" type="slidenum">
              <a:rPr lang="it-IT" altLang="it-IT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679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>
              <a:latin typeface="Arial" panose="020B0604020202020204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90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CBF19C-236B-460B-84CF-36F0096D70EE}" type="slidenum">
              <a:rPr kumimoji="0" lang="en-US" altLang="it-IT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90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it-IT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822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>
              <a:latin typeface="Arial" panose="020B0604020202020204" pitchFamily="34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90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7699EA-7BBA-4164-8CC8-8493901BC6A7}" type="slidenum">
              <a:rPr kumimoji="0" lang="en-US" altLang="it-IT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90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it-IT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250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>
              <a:latin typeface="Arial" panose="020B0604020202020204" pitchFamily="34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90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D5980C-7CFC-4E35-BBC1-F9D4AC0E5FE6}" type="slidenum">
              <a:rPr kumimoji="0" lang="en-US" altLang="it-IT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90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it-IT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7956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>
              <a:latin typeface="Arial" panose="020B0604020202020204" pitchFamily="34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90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86774-6600-493B-A69C-9081D9C66BB6}" type="slidenum">
              <a:rPr kumimoji="0" lang="en-US" altLang="it-IT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</a:rPr>
              <a:pPr marL="0" marR="0" lvl="0" indent="0" defTabSz="990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altLang="it-IT" sz="1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379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F12CA4B-BA49-43A4-A3CB-5C0FCCDC4A79}" type="slidenum">
              <a:rPr lang="en-US" altLang="it-IT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71</a:t>
            </a:fld>
            <a:endParaRPr lang="en-US" altLang="it-IT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59075" name="Rectangle 7"/>
          <p:cNvSpPr txBox="1">
            <a:spLocks noGrp="1" noChangeArrowheads="1"/>
          </p:cNvSpPr>
          <p:nvPr/>
        </p:nvSpPr>
        <p:spPr bwMode="auto">
          <a:xfrm>
            <a:off x="3883025" y="8685213"/>
            <a:ext cx="29733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1" tIns="45696" rIns="91391" bIns="45696"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35000"/>
              </a:spcBef>
              <a:spcAft>
                <a:spcPct val="25000"/>
              </a:spcAft>
              <a:buClr>
                <a:srgbClr val="800080"/>
              </a:buClr>
              <a:buFontTx/>
              <a:buChar char="•"/>
            </a:pPr>
            <a:fld id="{63FC5CC9-71AA-4B04-B8EA-007BECA63786}" type="slidenum">
              <a:rPr lang="en-US" altLang="it-IT" sz="1100" b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pPr algn="r" eaLnBrk="1" hangingPunct="1">
                <a:lnSpc>
                  <a:spcPct val="90000"/>
                </a:lnSpc>
                <a:spcBef>
                  <a:spcPct val="35000"/>
                </a:spcBef>
                <a:spcAft>
                  <a:spcPct val="25000"/>
                </a:spcAft>
                <a:buClr>
                  <a:srgbClr val="800080"/>
                </a:buClr>
                <a:buFontTx/>
                <a:buChar char="•"/>
              </a:pPr>
              <a:t>71</a:t>
            </a:fld>
            <a:endParaRPr lang="en-US" altLang="it-IT" sz="1100" b="1">
              <a:solidFill>
                <a:srgbClr val="000000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590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907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06990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43C8DEB-3D5D-465B-973D-008E19ED2F88}" type="slidenum">
              <a:rPr lang="en-US" altLang="it-IT" smtClean="0">
                <a:solidFill>
                  <a:srgbClr val="000000"/>
                </a:solidFill>
                <a:latin typeface="Times" panose="02020603050405020304" pitchFamily="18" charset="0"/>
                <a:ea typeface="ＭＳ Ｐゴシック" panose="020B0600070205080204" pitchFamily="34" charset="-128"/>
                <a:sym typeface="Gill Sans"/>
              </a:rPr>
              <a:pPr/>
              <a:t>4</a:t>
            </a:fld>
            <a:endParaRPr lang="en-US" altLang="it-IT">
              <a:solidFill>
                <a:srgbClr val="000000"/>
              </a:solidFill>
              <a:latin typeface="Times" panose="02020603050405020304" pitchFamily="18" charset="0"/>
              <a:ea typeface="ＭＳ Ｐゴシック" panose="020B0600070205080204" pitchFamily="34" charset="-128"/>
              <a:sym typeface="Gill Sans"/>
            </a:endParaRPr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284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it-IT"/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CEC9829-9BC3-47C8-A653-D02912558BCF}" type="slidenum">
              <a:rPr lang="en-US" altLang="it-IT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5</a:t>
            </a:fld>
            <a:endParaRPr lang="en-US" altLang="it-IT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564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Thoracic irradiation has been the </a:t>
            </a:r>
            <a:r>
              <a:rPr lang="en-GB" altLang="it-IT" b="1" u="sng">
                <a:latin typeface="Arial" panose="020B0604020202020204" pitchFamily="34" charset="0"/>
                <a:ea typeface="ＭＳ Ｐゴシック" panose="020B0600070205080204" pitchFamily="34" charset="-128"/>
              </a:rPr>
              <a:t>mainstay of treatment</a:t>
            </a:r>
            <a:r>
              <a:rPr lang="en-GB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 for inoperable stage III disease. However its curative potential is </a:t>
            </a:r>
            <a:r>
              <a:rPr lang="en-GB" altLang="it-IT" b="1" u="sng">
                <a:latin typeface="Arial" panose="020B0604020202020204" pitchFamily="34" charset="0"/>
                <a:ea typeface="ＭＳ Ｐゴシック" panose="020B0600070205080204" pitchFamily="34" charset="-128"/>
              </a:rPr>
              <a:t>extremely poor</a:t>
            </a:r>
            <a:r>
              <a:rPr lang="en-GB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 with 5-year survival of 3-10%</a:t>
            </a:r>
          </a:p>
        </p:txBody>
      </p:sp>
    </p:spTree>
    <p:extLst>
      <p:ext uri="{BB962C8B-B14F-4D97-AF65-F5344CB8AC3E}">
        <p14:creationId xmlns:p14="http://schemas.microsoft.com/office/powerpoint/2010/main" val="1907288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Thoracic irradiation has been the </a:t>
            </a:r>
            <a:r>
              <a:rPr lang="en-GB" altLang="it-IT" b="1" u="sng">
                <a:latin typeface="Arial" panose="020B0604020202020204" pitchFamily="34" charset="0"/>
                <a:ea typeface="ＭＳ Ｐゴシック" panose="020B0600070205080204" pitchFamily="34" charset="-128"/>
              </a:rPr>
              <a:t>mainstay of treatment</a:t>
            </a:r>
            <a:r>
              <a:rPr lang="en-GB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 for inoperable stage III disease. However its curative potential is </a:t>
            </a:r>
            <a:r>
              <a:rPr lang="en-GB" altLang="it-IT" b="1" u="sng">
                <a:latin typeface="Arial" panose="020B0604020202020204" pitchFamily="34" charset="0"/>
                <a:ea typeface="ＭＳ Ｐゴシック" panose="020B0600070205080204" pitchFamily="34" charset="-128"/>
              </a:rPr>
              <a:t>extremely poor</a:t>
            </a:r>
            <a:r>
              <a:rPr lang="en-GB" altLang="it-IT">
                <a:latin typeface="Arial" panose="020B0604020202020204" pitchFamily="34" charset="0"/>
                <a:ea typeface="ＭＳ Ｐゴシック" panose="020B0600070205080204" pitchFamily="34" charset="-128"/>
              </a:rPr>
              <a:t> with 5-year survival of 3-10%</a:t>
            </a:r>
          </a:p>
        </p:txBody>
      </p:sp>
    </p:spTree>
    <p:extLst>
      <p:ext uri="{BB962C8B-B14F-4D97-AF65-F5344CB8AC3E}">
        <p14:creationId xmlns:p14="http://schemas.microsoft.com/office/powerpoint/2010/main" val="32133185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E103EEE-71E6-47A7-8268-966AA1BD6971}" type="slidenum">
              <a:rPr lang="it-IT" altLang="it-IT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12</a:t>
            </a:fld>
            <a:endParaRPr lang="it-IT" altLang="it-IT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57335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1E835D-A00A-4579-B3CA-A4B45E3E3ED1}" type="slidenum">
              <a:rPr lang="it-IT" altLang="it-IT" smtClean="0">
                <a:solidFill>
                  <a:srgbClr val="000000"/>
                </a:solidFill>
                <a:latin typeface="Calibri" panose="020F0502020204030204" pitchFamily="34" charset="0"/>
              </a:rPr>
              <a:pPr/>
              <a:t>15</a:t>
            </a:fld>
            <a:endParaRPr lang="it-IT" altLang="it-IT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4834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1363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it-IT"/>
          </a:p>
        </p:txBody>
      </p:sp>
      <p:sp>
        <p:nvSpPr>
          <p:cNvPr id="2713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AE8C073-93C8-4821-86E4-1124F2893BF8}" type="slidenum">
              <a:rPr lang="it-IT" altLang="it-IT">
                <a:solidFill>
                  <a:srgbClr val="000000"/>
                </a:solidFill>
                <a:latin typeface="Calibri" panose="020F0502020204030204" pitchFamily="34" charset="0"/>
              </a:rPr>
              <a:pPr/>
              <a:t>29</a:t>
            </a:fld>
            <a:endParaRPr lang="it-IT" altLang="it-IT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644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Relationship Id="rId2" Type="http://schemas.openxmlformats.org/officeDocument/2006/relationships/image" Target="../media/image9.jpeg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7.xml"/><Relationship Id="rId2" Type="http://schemas.openxmlformats.org/officeDocument/2006/relationships/image" Target="../media/image1.png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.pn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91700-FBC5-4A54-ADA2-F3EEA0F419A2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BF24B-789D-47A3-9000-6891707115C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97064995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B044C2-B068-4A09-BED1-6F114B6FD56C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36209-E7B2-4598-ACB2-A9AB60B8C97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99042661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4E94DA-5D8E-4FE0-8775-BD5E0D653790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9E6539B-07D1-4D7A-B9AD-09A3A0BF87A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80794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E9757F-E6E1-4BA9-95F5-2FFC5B67738C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50BDD4-9D9C-40E0-9947-42F09804DBB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9629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547EA5C-DC50-440C-B42C-41B5F979017E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763227-3E70-408E-B12B-902E51305E3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97263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15FE30-ED45-4114-9FF8-CAF4B4FF35E3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D6B7C6B-D90F-4201-B818-35885F68D15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27349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A324CB-DD86-46F3-946C-8E0E6DB8FB61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065279-4EED-49A3-A5C2-18B65C7EBA8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056233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46AFCF2-DA73-438C-8F68-847F01DBE5C0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A74324-8D33-48B8-96AD-FA0C8A7D7EA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6739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93663"/>
            <a:ext cx="45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58"/>
          <a:stretch>
            <a:fillRect/>
          </a:stretch>
        </p:blipFill>
        <p:spPr bwMode="auto">
          <a:xfrm>
            <a:off x="0" y="1030288"/>
            <a:ext cx="91440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44450"/>
            <a:ext cx="457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egnaposto titolo 1"/>
          <p:cNvSpPr>
            <a:spLocks noGrp="1"/>
          </p:cNvSpPr>
          <p:nvPr>
            <p:ph type="title"/>
          </p:nvPr>
        </p:nvSpPr>
        <p:spPr>
          <a:xfrm>
            <a:off x="611560" y="131109"/>
            <a:ext cx="7931224" cy="827668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r>
              <a:rPr lang="it-IT" dirty="0"/>
              <a:t>Titolo</a:t>
            </a:r>
          </a:p>
        </p:txBody>
      </p:sp>
      <p:sp>
        <p:nvSpPr>
          <p:cNvPr id="8" name="Segnaposto testo 2"/>
          <p:cNvSpPr>
            <a:spLocks noGrp="1"/>
          </p:cNvSpPr>
          <p:nvPr>
            <p:ph type="body" idx="1"/>
          </p:nvPr>
        </p:nvSpPr>
        <p:spPr>
          <a:xfrm>
            <a:off x="192942" y="1274110"/>
            <a:ext cx="8836004" cy="4852054"/>
          </a:xfrm>
          <a:prstGeom prst="rect">
            <a:avLst/>
          </a:prstGeom>
        </p:spPr>
        <p:txBody>
          <a:bodyPr rtlCol="0">
            <a:normAutofit/>
          </a:bodyPr>
          <a:lstStyle>
            <a:lvl1pPr marL="342900" indent="-342900">
              <a:buFont typeface="Wingdings" panose="05000000000000000000" pitchFamily="2" charset="2"/>
              <a:buChar char="§"/>
              <a:defRPr sz="2400"/>
            </a:lvl1pPr>
            <a:lvl2pPr>
              <a:defRPr sz="2400"/>
            </a:lvl2pPr>
            <a:lvl3pPr marL="1143000" indent="-228600">
              <a:buFont typeface="Wingdings" panose="05000000000000000000" pitchFamily="2" charset="2"/>
              <a:buChar char="ü"/>
              <a:defRPr sz="2400"/>
            </a:lvl3pPr>
            <a:lvl4pPr marL="1600200" indent="-228600">
              <a:buFont typeface="Arial" panose="020B0604020202020204" pitchFamily="34" charset="0"/>
              <a:buChar char="•"/>
              <a:defRPr sz="2400"/>
            </a:lvl4pPr>
            <a:lvl5pPr>
              <a:defRPr sz="2400"/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</p:txBody>
      </p:sp>
    </p:spTree>
    <p:extLst>
      <p:ext uri="{BB962C8B-B14F-4D97-AF65-F5344CB8AC3E}">
        <p14:creationId xmlns:p14="http://schemas.microsoft.com/office/powerpoint/2010/main" val="376853492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FD1EE2A-6283-41BC-ACEF-03D4C77F222B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6CB303-44C1-4BEE-B6E3-AB73D9C5CEA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81207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7FD3949-8C2C-4D4B-AEDC-8E316BAA34C7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7EB57C-2407-4039-8C04-7ACC1BA3E1CD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14119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40E4FE7-32BE-44CE-97C4-0BCCF3A86AC9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930B21-C778-461F-BF2B-BB721252F91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754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64028-E3DA-49B2-9D5C-75F619CFA0BE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2F7B5-2C02-40A7-9DA5-7F396650E60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3936577"/>
      </p:ext>
    </p:extLst>
  </p:cSld>
  <p:clrMapOvr>
    <a:masterClrMapping/>
  </p:clrMapOvr>
  <p:transition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8FCEDA-C787-4075-8D7C-4D7F0A59A280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CC79F61-4C06-4DC1-ABDB-631E105B439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652007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42224D-20E1-4374-94F7-9141051D5A8A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991F1F7-C4D8-4A11-B1E7-9D9D8EFB129D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34269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EF4B2C-6B88-4393-BBF3-3E9B3AFD05F2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CEAF1E1-4033-4E22-A809-39A8B357EC9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0794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1BDFC7-AB01-40AF-86C4-B3D92B1B3586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93EF61-29D1-487E-B4FA-67645597F1A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12296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E6DBC7-56CA-48EA-861C-61E674751858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2F69846-AD55-4E31-B300-DF11CFFA4FC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25683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2CA5A5-B30B-4399-9D8C-0CB7EAD876FE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0EEFF4-4E74-43F7-A89A-1BF40ADB91F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4431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69A864-C2FE-4332-A50D-D1D361A26751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AECDEC-DE4E-4145-B10E-34DAFC3FA3E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88948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67B5203-E5BA-4257-95CF-9E0D97DFEFCC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323F11-65D9-4AFD-A1FF-A9B6E3D5320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77726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66E39D-03A1-425B-98B8-808033585B3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3176A3-F021-4D6A-B8C5-6C00BA2DE978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7399508"/>
      </p:ext>
    </p:extLst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38E1063A-5692-4048-95FA-E03F72F5DF4D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A577670C-58EF-4720-905F-11053AFF1DA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0743860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C298F5-367D-4A56-8CFF-9BABE6DF71D6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D8ABB-95B6-4092-A804-33B6970313C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0670345"/>
      </p:ext>
    </p:extLst>
  </p:cSld>
  <p:clrMapOvr>
    <a:masterClrMapping/>
  </p:clrMapOvr>
  <p:transition spd="med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AC2353-C623-443C-B789-3E2FAA515A7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08FCE-38FB-47BC-9FDE-81B45ECFCD4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76062315"/>
      </p:ext>
    </p:extLst>
  </p:cSld>
  <p:clrMapOvr>
    <a:masterClrMapping/>
  </p:clrMapOvr>
  <p:transition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5ED5E-0B26-4AFB-A00C-494C43703B7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D3E2F-BEBD-4D9D-9DCF-3490731BDF9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8568740"/>
      </p:ext>
    </p:extLst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E736D-57E2-49B0-B0A0-8253C117C4C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D2C213-9554-4871-A015-EAA6C89BBA4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8911000"/>
      </p:ext>
    </p:extLst>
  </p:cSld>
  <p:clrMapOvr>
    <a:masterClrMapping/>
  </p:clrMapOvr>
  <p:transition spd="med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72B4D-2662-41EE-A4D5-362CAB4DC44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0DB97-1510-4846-860A-AE19A3744FF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9276682"/>
      </p:ext>
    </p:extLst>
  </p:cSld>
  <p:clrMapOvr>
    <a:masterClrMapping/>
  </p:clrMapOvr>
  <p:transition spd="med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C3624C-EF3A-49B4-998B-C5ECE241597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DD0D7-0D96-48D0-8FCE-DF74A542150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81892778"/>
      </p:ext>
    </p:extLst>
  </p:cSld>
  <p:clrMapOvr>
    <a:masterClrMapping/>
  </p:clrMapOvr>
  <p:transition spd="med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8CDE6-3FE0-44AE-8A65-131CD64914D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34260-EF7C-4533-804D-EB95B906FED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10949180"/>
      </p:ext>
    </p:extLst>
  </p:cSld>
  <p:clrMapOvr>
    <a:masterClrMapping/>
  </p:clrMapOvr>
  <p:transition spd="med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4A580-C463-4493-838C-37D77633093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0BDAEA-7310-46BD-917E-901DEA35F35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42253906"/>
      </p:ext>
    </p:extLst>
  </p:cSld>
  <p:clrMapOvr>
    <a:masterClrMapping/>
  </p:clrMapOvr>
  <p:transition spd="med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ADFEE8-567D-4EE1-B32A-E5A700AE810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6CDB3A-1CF9-47DF-A817-FFE47EEABB8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328996"/>
      </p:ext>
    </p:extLst>
  </p:cSld>
  <p:clrMapOvr>
    <a:masterClrMapping/>
  </p:clrMapOvr>
  <p:transition spd="med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D79E9-7BB9-4FF1-B66E-61D4C79B008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0924B-E2F3-4981-B72A-E4365D8EB6C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1393914"/>
      </p:ext>
    </p:extLst>
  </p:cSld>
  <p:clrMapOvr>
    <a:masterClrMapping/>
  </p:clrMapOvr>
  <p:transition spd="med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4E73E2-F608-41AE-9A10-FD23C55ADD12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643B82D-F2F7-4C4A-9527-0F3A4BCFB55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9634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67D9E-E691-4B0A-87D2-F176DE4F624E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8C1BB-9119-4B50-872B-9624980BC26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76983805"/>
      </p:ext>
    </p:extLst>
  </p:cSld>
  <p:clrMapOvr>
    <a:masterClrMapping/>
  </p:clrMapOvr>
  <p:transition spd="med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42FDDE-FE65-432F-A72D-55E17A441F58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298942E-E3ED-4590-A2DC-FC01E8F8DCF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81220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F58436B-FCEC-4EEB-9F7D-3A8AE9B7DB82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882748A-E8A6-4E33-B794-7E1A29EF162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47600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3B50E9-3334-45E0-B3DE-B6AE4B5F7ED9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DE9297-7DA4-477C-B936-BE5C78A7CCB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75139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4B0DF4-F497-41A4-BAA9-8C1C975A96B0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845CD6A-84D2-4A0B-8ECD-62D69777A06A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78105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BD18C6-6DA7-46B4-9907-832640C0759E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FAA0DD-2D03-4FC8-8CB8-57255CAF98E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838612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0CE80A-6F47-4565-9A68-6CB989D85BAC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A9C5C5-786D-4D49-BAE8-2D26418298E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066154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F32226-D5A1-4986-9015-1D53C4147F47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F76A52-FA0E-43F7-999E-E5CF3673AD0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463239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48D520-38D9-4B25-9CC0-7D74EC5D31C6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A9F668-1F17-4CB5-AA07-1C9048CD289C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1140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BA99483-D745-419C-B5FE-32267E5297B5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19D621-247F-4AFE-B41D-2E178859D59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313055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B48C24-447B-439E-A805-DD72F6B17271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211D323-A2BF-4E68-BD40-51C1C3F6BA7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890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56E1B-13DD-45AD-B7D8-5A89F780E38C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499587-6F98-4320-A83F-87EA062A8A2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4032080"/>
      </p:ext>
    </p:extLst>
  </p:cSld>
  <p:clrMapOvr>
    <a:masterClrMapping/>
  </p:clrMapOvr>
  <p:transition spd="med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9600" y="274638"/>
            <a:ext cx="8415338" cy="51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14325" y="1760538"/>
            <a:ext cx="6705600" cy="4425950"/>
          </a:xfrm>
        </p:spPr>
        <p:txBody>
          <a:bodyPr/>
          <a:lstStyle>
            <a:lvl1pPr marL="266400" indent="-266400">
              <a:buClr>
                <a:schemeClr val="tx2"/>
              </a:buClr>
              <a:buFont typeface="Arial" pitchFamily="34" charset="0"/>
              <a:buChar char="•"/>
              <a:defRPr sz="1800">
                <a:latin typeface="Arial" pitchFamily="34" charset="0"/>
                <a:cs typeface="Arial" pitchFamily="34" charset="0"/>
              </a:defRPr>
            </a:lvl1pPr>
            <a:lvl2pPr>
              <a:defRPr sz="1800"/>
            </a:lvl2pPr>
            <a:lvl3pPr>
              <a:defRPr sz="1600" baseline="0">
                <a:latin typeface="Arial" pitchFamily="34" charset="0"/>
                <a:cs typeface="Arial" pitchFamily="34" charset="0"/>
              </a:defRPr>
            </a:lvl3pPr>
            <a:lvl4pPr marL="622800" indent="-180000">
              <a:defRPr sz="1600">
                <a:latin typeface="Arial" pitchFamily="34" charset="0"/>
                <a:cs typeface="Arial" pitchFamily="34" charset="0"/>
              </a:defRPr>
            </a:lvl4pPr>
            <a:lvl5pPr marL="622800">
              <a:defRPr sz="1600"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9600" y="784800"/>
            <a:ext cx="8416800" cy="511200"/>
          </a:xfrm>
        </p:spPr>
        <p:txBody>
          <a:bodyPr/>
          <a:lstStyle>
            <a:lvl1pPr marL="0" indent="0">
              <a:buNone/>
              <a:defRPr sz="2800" b="1" baseline="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3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751F8A-3EFC-46DC-9482-71AFFE47BAB4}" type="slidenum">
              <a:rPr lang="en-GB" altLang="en-US"/>
              <a:pPr>
                <a:defRPr/>
              </a:pPr>
              <a:t>‹n.›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9411922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980B5E34-8BD4-4F95-A519-1BD88EA48AD5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6CFCC3D4-8118-4D98-B4BB-B92E0C5BA426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50324944"/>
      </p:ext>
    </p:extLst>
  </p:cSld>
  <p:clrMapOvr>
    <a:masterClrMapping/>
  </p:clrMapOvr>
  <p:transition spd="med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C04377A7-D378-4708-B2D9-A1C32F53F995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FB19BAE-69ED-4435-8473-A4F0A081B4A3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79494578"/>
      </p:ext>
    </p:extLst>
  </p:cSld>
  <p:clrMapOvr>
    <a:masterClrMapping/>
  </p:clrMapOvr>
  <p:transition spd="med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92644EB6-23F3-428B-AC0A-4C489526BB9B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82D3699-ED6B-4F75-9721-9D949552A0F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95704616"/>
      </p:ext>
    </p:extLst>
  </p:cSld>
  <p:clrMapOvr>
    <a:masterClrMapping/>
  </p:clrMapOvr>
  <p:transition spd="med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F4E02316-37C1-4DD0-BEFA-AE635FF3A1BC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4B2B6401-5B45-4386-8A83-09ECDD7BE243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2280706"/>
      </p:ext>
    </p:extLst>
  </p:cSld>
  <p:clrMapOvr>
    <a:masterClrMapping/>
  </p:clrMapOvr>
  <p:transition spd="med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27207E24-254B-4D66-B169-B36294B12C31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526A810-9F02-4BE5-B29C-90960BBB3CE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9264695"/>
      </p:ext>
    </p:extLst>
  </p:cSld>
  <p:clrMapOvr>
    <a:masterClrMapping/>
  </p:clrMapOvr>
  <p:transition spd="med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10682672-1B57-4620-88BB-430B5B15E55B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5AE4ADF8-4D63-449B-9FA5-B9D88D94699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78845335"/>
      </p:ext>
    </p:extLst>
  </p:cSld>
  <p:clrMapOvr>
    <a:masterClrMapping/>
  </p:clrMapOvr>
  <p:transition spd="med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61BE882C-B820-454C-ABCA-4C56E8059F0F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0DCFC3B-24AE-4BAA-98E7-4D51564FFE6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44256986"/>
      </p:ext>
    </p:extLst>
  </p:cSld>
  <p:clrMapOvr>
    <a:masterClrMapping/>
  </p:clrMapOvr>
  <p:transition spd="med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E96C2FB8-3E79-463A-AF58-29208D4F28C5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7DE60B20-3B36-46FE-B859-02227268AE0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56034599"/>
      </p:ext>
    </p:extLst>
  </p:cSld>
  <p:clrMapOvr>
    <a:masterClrMapping/>
  </p:clrMapOvr>
  <p:transition spd="med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1D4730E8-673D-4F8E-AA43-408573104610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8C65F6FB-CDD1-43C8-96F6-D9FC4FF1887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65330304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A0BA1-876A-4CD1-B1FF-2B0D9C280313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180D0-702F-4622-88CC-3DF7EF8DEBB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1532394"/>
      </p:ext>
    </p:extLst>
  </p:cSld>
  <p:clrMapOvr>
    <a:masterClrMapping/>
  </p:clrMapOvr>
  <p:transition spd="med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BD79F7CC-5C16-4C60-9325-FBD9F08B3D65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962ECF08-AF4D-46EA-84BF-3C8D8D97087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37074695"/>
      </p:ext>
    </p:extLst>
  </p:cSld>
  <p:clrMapOvr>
    <a:masterClrMapping/>
  </p:clrMapOvr>
  <p:transition spd="med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E8E0D682-5E5B-4AB4-A637-D475090F5509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B53DB180-F0D7-41CB-9246-CDE06D1B52E6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25350477"/>
      </p:ext>
    </p:extLst>
  </p:cSld>
  <p:clrMapOvr>
    <a:masterClrMapping/>
  </p:clrMapOvr>
  <p:transition spd="med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95288" y="6266688"/>
            <a:ext cx="4068000" cy="402400"/>
          </a:xfrm>
        </p:spPr>
        <p:txBody>
          <a:bodyPr anchor="b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00" b="1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5pPr>
          </a:lstStyle>
          <a:p>
            <a:pPr lvl="0"/>
            <a:endParaRPr lang="en-GB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80713" y="6266688"/>
            <a:ext cx="4068000" cy="402400"/>
          </a:xfrm>
        </p:spPr>
        <p:txBody>
          <a:bodyPr anchor="b"/>
          <a:lstStyle>
            <a:lvl1pPr marL="0" indent="0" algn="r">
              <a:spcAft>
                <a:spcPts val="0"/>
              </a:spcAft>
              <a:buFont typeface="Arial" panose="020B0604020202020204" pitchFamily="34" charset="0"/>
              <a:buNone/>
              <a:defRPr sz="1000" b="1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0682565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1200"/>
              </a:spcAft>
              <a:defRPr/>
            </a:lvl1pPr>
            <a:lvl2pPr>
              <a:spcAft>
                <a:spcPts val="1200"/>
              </a:spcAft>
              <a:defRPr/>
            </a:lvl2pPr>
            <a:lvl3pPr>
              <a:spcAft>
                <a:spcPts val="1200"/>
              </a:spcAft>
              <a:defRPr/>
            </a:lvl3pPr>
            <a:lvl4pPr>
              <a:spcAft>
                <a:spcPts val="1200"/>
              </a:spcAft>
              <a:defRPr/>
            </a:lvl4pPr>
            <a:lvl5pPr>
              <a:spcAft>
                <a:spcPts val="12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95288" y="6266688"/>
            <a:ext cx="4068000" cy="402400"/>
          </a:xfrm>
        </p:spPr>
        <p:txBody>
          <a:bodyPr anchor="b"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1000" b="1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5pPr>
          </a:lstStyle>
          <a:p>
            <a:pPr lvl="0"/>
            <a:endParaRPr lang="en-GB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4680713" y="6266688"/>
            <a:ext cx="4068000" cy="402400"/>
          </a:xfrm>
        </p:spPr>
        <p:txBody>
          <a:bodyPr anchor="b"/>
          <a:lstStyle>
            <a:lvl1pPr marL="0" indent="0" algn="r">
              <a:spcAft>
                <a:spcPts val="0"/>
              </a:spcAft>
              <a:buFont typeface="Arial" panose="020B0604020202020204" pitchFamily="34" charset="0"/>
              <a:buNone/>
              <a:defRPr sz="1000" b="1"/>
            </a:lvl1pPr>
            <a:lvl2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2pPr>
            <a:lvl3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3pPr>
            <a:lvl4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4pPr>
            <a:lvl5pPr marL="0" indent="0">
              <a:spcAft>
                <a:spcPts val="0"/>
              </a:spcAft>
              <a:buFont typeface="Arial" panose="020B0604020202020204" pitchFamily="34" charset="0"/>
              <a:buNone/>
              <a:defRPr sz="1000"/>
            </a:lvl5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7200189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4" descr="Copertina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287818" y="3093835"/>
            <a:ext cx="6335182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it-IT" dirty="0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888854" y="4924685"/>
            <a:ext cx="5734146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96759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61006488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498642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30066084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90668754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</p:spTree>
    <p:extLst>
      <p:ext uri="{BB962C8B-B14F-4D97-AF65-F5344CB8AC3E}">
        <p14:creationId xmlns:p14="http://schemas.microsoft.com/office/powerpoint/2010/main" val="967015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2490D-4BA7-4697-AA59-FBC888342EC5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99851A-DBF7-4643-BAE8-4A49F470456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1254517"/>
      </p:ext>
    </p:extLst>
  </p:cSld>
  <p:clrMapOvr>
    <a:masterClrMapping/>
  </p:clrMapOvr>
  <p:transition spd="med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61011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6043559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14760580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83881668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302275522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CLC 2015_Header_Footer_PPT_Presentation Title_Author Version_4-02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9188"/>
            <a:ext cx="91440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WCLC 2015_Header_Footer_PPT_Presentation Title_Author Version_4-03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446713"/>
            <a:ext cx="9175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CLC 2015_Header_Footer_PPT_Presentation Title_Author Version_4-01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480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60572"/>
            <a:ext cx="6400800" cy="17526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/>
            </a:lvl2pPr>
            <a:lvl3pPr marL="914378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2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AC8AA5-8786-49AF-B67E-5116C01AF74A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17592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98657F7-5345-475E-8E1B-E3D1191A91BC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14798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A62EAA-5478-437F-9260-2E4AF550E85C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495494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3886200"/>
            <a:ext cx="31242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886200"/>
            <a:ext cx="31242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9F0D5E0-F932-427D-8546-D0232FE73C5F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675755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501DD86-7957-477E-B01E-935FD2BFB25D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394194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3E012-6CAD-4B09-965F-82BC970E1018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C52BB-E6DF-4FE1-943A-74155DD5165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96616006"/>
      </p:ext>
    </p:extLst>
  </p:cSld>
  <p:clrMapOvr>
    <a:masterClrMapping/>
  </p:clrMapOvr>
  <p:transition spd="med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89EC3E-D703-47B6-BC97-AEE83D9D88DC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305572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DD47395-BAF7-4A11-A8CC-0BFCCBE3FFB8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889914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4C07B40-AD6C-45AB-BE27-38D8A8F0B199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4676065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dirty="0">
                <a:sym typeface="Calibri" charset="0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1BD6A06-98A2-42B7-BE77-7F23922A4294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609210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76113E-7192-44D5-A486-809E4D272D05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418086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844676"/>
            <a:ext cx="1943100" cy="5013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844676"/>
            <a:ext cx="5676900" cy="5013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B2859E8-3267-4FA0-8B32-B65C037933CF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162127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1" y="269877"/>
            <a:ext cx="8626475" cy="919163"/>
          </a:xfrm>
        </p:spPr>
        <p:txBody>
          <a:bodyPr/>
          <a:lstStyle>
            <a:lvl1pPr algn="ctr">
              <a:defRPr sz="27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09600" y="1760400"/>
            <a:ext cx="6706800" cy="44244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defTabSz="9144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82A539E-1D02-4323-8425-0EE84F15D79D}" type="slidenum">
              <a:rPr lang="en-GB"/>
              <a:pPr>
                <a:defRPr/>
              </a:pPr>
              <a:t>‹n.›</a:t>
            </a:fld>
            <a:endParaRPr lang="en-GB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5"/>
          </p:nvPr>
        </p:nvSpPr>
        <p:spPr>
          <a:xfrm>
            <a:off x="885825" y="6451600"/>
            <a:ext cx="1260475" cy="269875"/>
          </a:xfrm>
          <a:prstGeom prst="rect">
            <a:avLst/>
          </a:prstGeom>
        </p:spPr>
        <p:txBody>
          <a:bodyPr/>
          <a:lstStyle>
            <a:lvl1pPr defTabSz="342900" eaLnBrk="1" hangingPunct="1">
              <a:defRPr smtClean="0"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Author | 00 Month Year</a:t>
            </a:r>
            <a:endParaRPr lang="sv-SE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6"/>
          </p:nvPr>
        </p:nvSpPr>
        <p:spPr>
          <a:xfrm>
            <a:off x="2246313" y="6451600"/>
            <a:ext cx="3844925" cy="269875"/>
          </a:xfrm>
          <a:prstGeom prst="rect">
            <a:avLst/>
          </a:prstGeom>
        </p:spPr>
        <p:txBody>
          <a:bodyPr/>
          <a:lstStyle>
            <a:lvl1pPr defTabSz="342900" eaLnBrk="1" hangingPunct="1">
              <a:defRPr smtClean="0"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Set area descriptor | Sub level 1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5602046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92822" y="1221028"/>
            <a:ext cx="8416800" cy="511200"/>
          </a:xfrm>
        </p:spPr>
        <p:txBody>
          <a:bodyPr/>
          <a:lstStyle>
            <a:lvl1pPr marL="0" indent="0">
              <a:buNone/>
              <a:defRPr sz="2100" b="1" baseline="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92822" y="1760400"/>
            <a:ext cx="6706800" cy="44244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defTabSz="9144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DAD559D-BC50-4703-9A05-4C9D62174893}" type="slidenum">
              <a:rPr lang="en-GB"/>
              <a:pPr>
                <a:defRPr/>
              </a:pPr>
              <a:t>‹n.›</a:t>
            </a:fld>
            <a:endParaRPr lang="en-GB" dirty="0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>
          <a:xfrm>
            <a:off x="885825" y="6451600"/>
            <a:ext cx="1260475" cy="269875"/>
          </a:xfrm>
          <a:prstGeom prst="rect">
            <a:avLst/>
          </a:prstGeom>
        </p:spPr>
        <p:txBody>
          <a:bodyPr/>
          <a:lstStyle>
            <a:lvl1pPr defTabSz="342900" eaLnBrk="1" hangingPunct="1">
              <a:defRPr smtClean="0"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Author | 00 Month Year</a:t>
            </a:r>
            <a:endParaRPr lang="sv-SE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6"/>
          </p:nvPr>
        </p:nvSpPr>
        <p:spPr>
          <a:xfrm>
            <a:off x="2246313" y="6451600"/>
            <a:ext cx="3844925" cy="269875"/>
          </a:xfrm>
          <a:prstGeom prst="rect">
            <a:avLst/>
          </a:prstGeom>
        </p:spPr>
        <p:txBody>
          <a:bodyPr/>
          <a:lstStyle>
            <a:lvl1pPr defTabSz="342900" eaLnBrk="1" hangingPunct="1">
              <a:defRPr smtClean="0"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Set area descriptor | Sub level 1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2638266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06373" indent="0" algn="ctr">
              <a:buNone/>
              <a:defRPr/>
            </a:lvl2pPr>
            <a:lvl3pPr marL="812746" indent="0" algn="ctr">
              <a:buNone/>
              <a:defRPr/>
            </a:lvl3pPr>
            <a:lvl4pPr marL="1219117" indent="0" algn="ctr">
              <a:buNone/>
              <a:defRPr/>
            </a:lvl4pPr>
            <a:lvl5pPr marL="1625491" indent="0" algn="ctr">
              <a:buNone/>
              <a:defRPr/>
            </a:lvl5pPr>
            <a:lvl6pPr marL="2031864" indent="0" algn="ctr">
              <a:buNone/>
              <a:defRPr/>
            </a:lvl6pPr>
            <a:lvl7pPr marL="2438237" indent="0" algn="ctr">
              <a:buNone/>
              <a:defRPr/>
            </a:lvl7pPr>
            <a:lvl8pPr marL="2844608" indent="0" algn="ctr">
              <a:buNone/>
              <a:defRPr/>
            </a:lvl8pPr>
            <a:lvl9pPr marL="325098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120BEB-8928-4ACB-A303-13FC4E2B4B0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49369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olo e contenu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539769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3F16A-DD4E-4DD7-966E-EE79C28740CF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2A790-6581-4344-9DA0-DBA5CEE6BDA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04542178"/>
      </p:ext>
    </p:extLst>
  </p:cSld>
  <p:clrMapOvr>
    <a:masterClrMapping/>
  </p:clrMapOvr>
  <p:transition spd="med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>
              <a:defRPr/>
            </a:pPr>
            <a:fld id="{FFB3867F-460B-4C44-B231-76570BAB786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3052405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489" y="4406902"/>
            <a:ext cx="7772400" cy="1362075"/>
          </a:xfrm>
        </p:spPr>
        <p:txBody>
          <a:bodyPr anchor="t"/>
          <a:lstStyle>
            <a:lvl1pPr algn="l">
              <a:defRPr sz="3556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489" y="2906713"/>
            <a:ext cx="7772400" cy="1500187"/>
          </a:xfrm>
        </p:spPr>
        <p:txBody>
          <a:bodyPr anchor="b"/>
          <a:lstStyle>
            <a:lvl1pPr marL="0" indent="0">
              <a:buNone/>
              <a:defRPr sz="1778"/>
            </a:lvl1pPr>
            <a:lvl2pPr marL="406373" indent="0">
              <a:buNone/>
              <a:defRPr sz="1600"/>
            </a:lvl2pPr>
            <a:lvl3pPr marL="812746" indent="0">
              <a:buNone/>
              <a:defRPr sz="1422"/>
            </a:lvl3pPr>
            <a:lvl4pPr marL="1219117" indent="0">
              <a:buNone/>
              <a:defRPr sz="1244"/>
            </a:lvl4pPr>
            <a:lvl5pPr marL="1625491" indent="0">
              <a:buNone/>
              <a:defRPr sz="1244"/>
            </a:lvl5pPr>
            <a:lvl6pPr marL="2031864" indent="0">
              <a:buNone/>
              <a:defRPr sz="1244"/>
            </a:lvl6pPr>
            <a:lvl7pPr marL="2438237" indent="0">
              <a:buNone/>
              <a:defRPr sz="1244"/>
            </a:lvl7pPr>
            <a:lvl8pPr marL="2844608" indent="0">
              <a:buNone/>
              <a:defRPr sz="1244"/>
            </a:lvl8pPr>
            <a:lvl9pPr marL="3250980" indent="0">
              <a:buNone/>
              <a:defRPr sz="1244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A5919-9E36-4134-A7AB-EB350E909988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11394173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2" y="1600202"/>
            <a:ext cx="4047067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33" y="1600202"/>
            <a:ext cx="4047067" cy="4525963"/>
          </a:xfrm>
        </p:spPr>
        <p:txBody>
          <a:bodyPr/>
          <a:lstStyle>
            <a:lvl1pPr>
              <a:defRPr sz="2489"/>
            </a:lvl1pPr>
            <a:lvl2pPr>
              <a:defRPr sz="2133"/>
            </a:lvl2pPr>
            <a:lvl3pPr>
              <a:defRPr sz="1778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8382C-9DED-40F7-BBAE-D95B8980299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11937652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012" cy="639763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373" indent="0">
              <a:buNone/>
              <a:defRPr sz="1778" b="1"/>
            </a:lvl2pPr>
            <a:lvl3pPr marL="812746" indent="0">
              <a:buNone/>
              <a:defRPr sz="1600" b="1"/>
            </a:lvl3pPr>
            <a:lvl4pPr marL="1219117" indent="0">
              <a:buNone/>
              <a:defRPr sz="1422" b="1"/>
            </a:lvl4pPr>
            <a:lvl5pPr marL="1625491" indent="0">
              <a:buNone/>
              <a:defRPr sz="1422" b="1"/>
            </a:lvl5pPr>
            <a:lvl6pPr marL="2031864" indent="0">
              <a:buNone/>
              <a:defRPr sz="1422" b="1"/>
            </a:lvl6pPr>
            <a:lvl7pPr marL="2438237" indent="0">
              <a:buNone/>
              <a:defRPr sz="1422" b="1"/>
            </a:lvl7pPr>
            <a:lvl8pPr marL="2844608" indent="0">
              <a:buNone/>
              <a:defRPr sz="1422" b="1"/>
            </a:lvl8pPr>
            <a:lvl9pPr marL="3250980" indent="0">
              <a:buNone/>
              <a:defRPr sz="1422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1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378" y="1535114"/>
            <a:ext cx="4041422" cy="639763"/>
          </a:xfrm>
        </p:spPr>
        <p:txBody>
          <a:bodyPr anchor="b"/>
          <a:lstStyle>
            <a:lvl1pPr marL="0" indent="0">
              <a:buNone/>
              <a:defRPr sz="2133" b="1"/>
            </a:lvl1pPr>
            <a:lvl2pPr marL="406373" indent="0">
              <a:buNone/>
              <a:defRPr sz="1778" b="1"/>
            </a:lvl2pPr>
            <a:lvl3pPr marL="812746" indent="0">
              <a:buNone/>
              <a:defRPr sz="1600" b="1"/>
            </a:lvl3pPr>
            <a:lvl4pPr marL="1219117" indent="0">
              <a:buNone/>
              <a:defRPr sz="1422" b="1"/>
            </a:lvl4pPr>
            <a:lvl5pPr marL="1625491" indent="0">
              <a:buNone/>
              <a:defRPr sz="1422" b="1"/>
            </a:lvl5pPr>
            <a:lvl6pPr marL="2031864" indent="0">
              <a:buNone/>
              <a:defRPr sz="1422" b="1"/>
            </a:lvl6pPr>
            <a:lvl7pPr marL="2438237" indent="0">
              <a:buNone/>
              <a:defRPr sz="1422" b="1"/>
            </a:lvl7pPr>
            <a:lvl8pPr marL="2844608" indent="0">
              <a:buNone/>
              <a:defRPr sz="1422" b="1"/>
            </a:lvl8pPr>
            <a:lvl9pPr marL="3250980" indent="0">
              <a:buNone/>
              <a:defRPr sz="1422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378" y="2174875"/>
            <a:ext cx="4041422" cy="3951288"/>
          </a:xfrm>
        </p:spPr>
        <p:txBody>
          <a:bodyPr/>
          <a:lstStyle>
            <a:lvl1pPr>
              <a:defRPr sz="2133"/>
            </a:lvl1pPr>
            <a:lvl2pPr>
              <a:defRPr sz="1778"/>
            </a:lvl2pPr>
            <a:lvl3pPr>
              <a:defRPr sz="1600"/>
            </a:lvl3pPr>
            <a:lvl4pPr>
              <a:defRPr sz="1422"/>
            </a:lvl4pPr>
            <a:lvl5pPr>
              <a:defRPr sz="1422"/>
            </a:lvl5pPr>
            <a:lvl6pPr>
              <a:defRPr sz="1422"/>
            </a:lvl6pPr>
            <a:lvl7pPr>
              <a:defRPr sz="1422"/>
            </a:lvl7pPr>
            <a:lvl8pPr>
              <a:defRPr sz="1422"/>
            </a:lvl8pPr>
            <a:lvl9pPr>
              <a:defRPr sz="1422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DFD62-6D97-4902-BE14-053CFF523C93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46314442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1DA24-43BF-496D-99BF-FF693FED778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444427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uot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97A32-FD51-4ED5-9D8E-39682DABF588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4755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489" cy="1162051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756" y="273054"/>
            <a:ext cx="5111044" cy="5853113"/>
          </a:xfrm>
        </p:spPr>
        <p:txBody>
          <a:bodyPr/>
          <a:lstStyle>
            <a:lvl1pPr>
              <a:defRPr sz="2844"/>
            </a:lvl1pPr>
            <a:lvl2pPr>
              <a:defRPr sz="2489"/>
            </a:lvl2pPr>
            <a:lvl3pPr>
              <a:defRPr sz="2133"/>
            </a:lvl3pPr>
            <a:lvl4pPr>
              <a:defRPr sz="1778"/>
            </a:lvl4pPr>
            <a:lvl5pPr>
              <a:defRPr sz="1778"/>
            </a:lvl5pPr>
            <a:lvl6pPr>
              <a:defRPr sz="1778"/>
            </a:lvl6pPr>
            <a:lvl7pPr>
              <a:defRPr sz="1778"/>
            </a:lvl7pPr>
            <a:lvl8pPr>
              <a:defRPr sz="1778"/>
            </a:lvl8pPr>
            <a:lvl9pPr>
              <a:defRPr sz="1778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489" cy="4691063"/>
          </a:xfrm>
        </p:spPr>
        <p:txBody>
          <a:bodyPr/>
          <a:lstStyle>
            <a:lvl1pPr marL="0" indent="0">
              <a:buNone/>
              <a:defRPr sz="1244"/>
            </a:lvl1pPr>
            <a:lvl2pPr marL="406373" indent="0">
              <a:buNone/>
              <a:defRPr sz="1067"/>
            </a:lvl2pPr>
            <a:lvl3pPr marL="812746" indent="0">
              <a:buNone/>
              <a:defRPr sz="889"/>
            </a:lvl3pPr>
            <a:lvl4pPr marL="1219117" indent="0">
              <a:buNone/>
              <a:defRPr sz="711"/>
            </a:lvl4pPr>
            <a:lvl5pPr marL="1625491" indent="0">
              <a:buNone/>
              <a:defRPr sz="711"/>
            </a:lvl5pPr>
            <a:lvl6pPr marL="2031864" indent="0">
              <a:buNone/>
              <a:defRPr sz="711"/>
            </a:lvl6pPr>
            <a:lvl7pPr marL="2438237" indent="0">
              <a:buNone/>
              <a:defRPr sz="711"/>
            </a:lvl7pPr>
            <a:lvl8pPr marL="2844608" indent="0">
              <a:buNone/>
              <a:defRPr sz="711"/>
            </a:lvl8pPr>
            <a:lvl9pPr marL="3250980" indent="0">
              <a:buNone/>
              <a:defRPr sz="71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98FE82-7246-4D6B-9D1B-128997BDF9A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56708919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111" y="4800602"/>
            <a:ext cx="5486400" cy="566739"/>
          </a:xfrm>
        </p:spPr>
        <p:txBody>
          <a:bodyPr anchor="b"/>
          <a:lstStyle>
            <a:lvl1pPr algn="l">
              <a:defRPr sz="1778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111" y="612775"/>
            <a:ext cx="5486400" cy="4114800"/>
          </a:xfrm>
        </p:spPr>
        <p:txBody>
          <a:bodyPr/>
          <a:lstStyle>
            <a:lvl1pPr marL="0" indent="0">
              <a:buNone/>
              <a:defRPr sz="2844"/>
            </a:lvl1pPr>
            <a:lvl2pPr marL="406373" indent="0">
              <a:buNone/>
              <a:defRPr sz="2489"/>
            </a:lvl2pPr>
            <a:lvl3pPr marL="812746" indent="0">
              <a:buNone/>
              <a:defRPr sz="2133"/>
            </a:lvl3pPr>
            <a:lvl4pPr marL="1219117" indent="0">
              <a:buNone/>
              <a:defRPr sz="1778"/>
            </a:lvl4pPr>
            <a:lvl5pPr marL="1625491" indent="0">
              <a:buNone/>
              <a:defRPr sz="1778"/>
            </a:lvl5pPr>
            <a:lvl6pPr marL="2031864" indent="0">
              <a:buNone/>
              <a:defRPr sz="1778"/>
            </a:lvl6pPr>
            <a:lvl7pPr marL="2438237" indent="0">
              <a:buNone/>
              <a:defRPr sz="1778"/>
            </a:lvl7pPr>
            <a:lvl8pPr marL="2844608" indent="0">
              <a:buNone/>
              <a:defRPr sz="1778"/>
            </a:lvl8pPr>
            <a:lvl9pPr marL="3250980" indent="0">
              <a:buNone/>
              <a:defRPr sz="1778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111" y="5367340"/>
            <a:ext cx="5486400" cy="804863"/>
          </a:xfrm>
        </p:spPr>
        <p:txBody>
          <a:bodyPr/>
          <a:lstStyle>
            <a:lvl1pPr marL="0" indent="0">
              <a:buNone/>
              <a:defRPr sz="1244"/>
            </a:lvl1pPr>
            <a:lvl2pPr marL="406373" indent="0">
              <a:buNone/>
              <a:defRPr sz="1067"/>
            </a:lvl2pPr>
            <a:lvl3pPr marL="812746" indent="0">
              <a:buNone/>
              <a:defRPr sz="889"/>
            </a:lvl3pPr>
            <a:lvl4pPr marL="1219117" indent="0">
              <a:buNone/>
              <a:defRPr sz="711"/>
            </a:lvl4pPr>
            <a:lvl5pPr marL="1625491" indent="0">
              <a:buNone/>
              <a:defRPr sz="711"/>
            </a:lvl5pPr>
            <a:lvl6pPr marL="2031864" indent="0">
              <a:buNone/>
              <a:defRPr sz="711"/>
            </a:lvl6pPr>
            <a:lvl7pPr marL="2438237" indent="0">
              <a:buNone/>
              <a:defRPr sz="711"/>
            </a:lvl7pPr>
            <a:lvl8pPr marL="2844608" indent="0">
              <a:buNone/>
              <a:defRPr sz="711"/>
            </a:lvl8pPr>
            <a:lvl9pPr marL="3250980" indent="0">
              <a:buNone/>
              <a:defRPr sz="71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774EF-FADF-464C-A2CB-C9E128405E18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53868131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5539A-DF36-41E4-AB00-5ED227741753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72141980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2" y="274640"/>
            <a:ext cx="6036733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48A98-B136-4B11-9078-D8E351ECD57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0296924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B5DD6-4712-4623-ABC0-FB56157A6598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A526E-9C7A-4386-AC43-12EE6EC11FC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5758329"/>
      </p:ext>
    </p:extLst>
  </p:cSld>
  <p:clrMapOvr>
    <a:masterClrMapping/>
  </p:clrMapOvr>
  <p:transition spd="med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D30C2-42CA-4664-983A-4625E103F94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4759108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BBBB2-BEFC-45DB-8D95-DB7CDE50A25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9301724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3" y="1600205"/>
            <a:ext cx="4047067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39733" y="1600205"/>
            <a:ext cx="4047067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1292E0-22E7-4A71-8943-178342D97DE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84299170"/>
      </p:ext>
    </p:extLst>
  </p:cSld>
  <p:clrMapOvr>
    <a:masterClrMapping/>
  </p:clrMapOvr>
  <p:transition advClick="0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fld id="{4CA73222-2124-4254-AE7C-9F0072ED606C}" type="datetime1">
              <a:rPr lang="en-GB"/>
              <a:pPr>
                <a:defRPr/>
              </a:pPr>
              <a:t>11/04/2016</a:t>
            </a:fld>
            <a:endParaRPr lang="de-DE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700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461966" y="6289953"/>
            <a:ext cx="8245475" cy="463313"/>
          </a:xfrm>
        </p:spPr>
        <p:txBody>
          <a:bodyPr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13"/>
              </a:spcBef>
              <a:buNone/>
              <a:defRPr sz="1067" b="0">
                <a:solidFill>
                  <a:srgbClr val="064F59"/>
                </a:solidFill>
              </a:defRPr>
            </a:lvl1pPr>
            <a:lvl2pPr marL="487667" indent="0">
              <a:buNone/>
              <a:defRPr/>
            </a:lvl2pPr>
            <a:lvl3pPr marL="975333" indent="0">
              <a:buNone/>
              <a:defRPr/>
            </a:lvl3pPr>
            <a:lvl4pPr marL="1463000" indent="0">
              <a:buNone/>
              <a:defRPr/>
            </a:lvl4pPr>
            <a:lvl5pPr marL="1950666" indent="0">
              <a:buNone/>
              <a:defRPr/>
            </a:lvl5pPr>
          </a:lstStyle>
          <a:p>
            <a:pPr lvl="0"/>
            <a:r>
              <a:rPr lang="it-IT" noProof="0"/>
              <a:t>Fare clic per modificare stili del testo dello schema</a:t>
            </a: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59575" y="6491288"/>
            <a:ext cx="2133600" cy="365125"/>
          </a:xfrm>
        </p:spPr>
        <p:txBody>
          <a:bodyPr/>
          <a:lstStyle>
            <a:lvl1pPr>
              <a:defRPr sz="1100">
                <a:solidFill>
                  <a:srgbClr val="064F59"/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B872FD-4246-462F-8A0D-09619A294EA8}" type="slidenum">
              <a:rPr lang="en-US" altLang="it-IT"/>
              <a:pPr>
                <a:defRPr/>
              </a:pPr>
              <a:t>‹n.›</a:t>
            </a:fld>
            <a:endParaRPr lang="en-US" altLang="it-IT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81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8E42-47B8-4FF9-AF1A-E9D2C19AF93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9C48-E929-48D9-B4C2-C253539962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390441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8E42-47B8-4FF9-AF1A-E9D2C19AF93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9C48-E929-48D9-B4C2-C253539962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363488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8E42-47B8-4FF9-AF1A-E9D2C19AF93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9C48-E929-48D9-B4C2-C253539962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413471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8E42-47B8-4FF9-AF1A-E9D2C19AF93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9C48-E929-48D9-B4C2-C253539962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950303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8E42-47B8-4FF9-AF1A-E9D2C19AF93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9C48-E929-48D9-B4C2-C253539962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3272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15F59C16-9989-4C14-938E-4A6BC2825F40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6B3EE54A-7F13-4140-89DA-380F3CB5D1B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4379043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E410B6-A2F7-4A56-B15D-8C91B1620F4D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AB93C-AEC2-43F9-8596-A08CF59AF25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57613352"/>
      </p:ext>
    </p:extLst>
  </p:cSld>
  <p:clrMapOvr>
    <a:masterClrMapping/>
  </p:clrMapOvr>
  <p:transition spd="med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8E42-47B8-4FF9-AF1A-E9D2C19AF93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9C48-E929-48D9-B4C2-C253539962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576985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8E42-47B8-4FF9-AF1A-E9D2C19AF93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9C48-E929-48D9-B4C2-C253539962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489600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8E42-47B8-4FF9-AF1A-E9D2C19AF93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9C48-E929-48D9-B4C2-C253539962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820532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8E42-47B8-4FF9-AF1A-E9D2C19AF93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9C48-E929-48D9-B4C2-C253539962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522980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8E42-47B8-4FF9-AF1A-E9D2C19AF93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9C48-E929-48D9-B4C2-C253539962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568050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48E42-47B8-4FF9-AF1A-E9D2C19AF93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F9C48-E929-48D9-B4C2-C253539962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835741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DE968-40DA-4BA2-93D5-0722CD24D7AA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094E2-49A7-4EB3-9315-3382AE4BB416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730409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F007D-048F-4B78-9898-8132809818F4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F1041-E816-462E-87CD-6755D41C353F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08100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E6256-A972-4B9D-AF07-207DFF39B762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0E7202-AF56-41BF-BA7E-500333A77BD1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940370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9D784-2A5B-41F4-8739-A49B1963D0E3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6F7CF-1E21-4F39-A4C2-39A930704235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9429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C100C-33EA-4555-B7E3-620761EA8419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3914-560B-4561-A340-3650B95A914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70571675"/>
      </p:ext>
    </p:extLst>
  </p:cSld>
  <p:clrMapOvr>
    <a:masterClrMapping/>
  </p:clrMapOvr>
  <p:transition spd="med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05DAA-226D-4AA3-BA42-3CF1A3D2A2EA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00777-A427-4A58-8568-8B10301DABE0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565978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6D676-B555-4E22-83A2-E6EEFCF15905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737DE-3688-445F-8AC4-328F514CF782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974482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AB87D-24E4-4DD3-A14B-C02A669F7DBA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8A853-0BAA-4368-874D-D294602AB96B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3907882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E1A42-4DC1-4CDB-AF79-D9834713B6A4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04170-0832-4076-8320-4A446E674588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392911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4EA63-AF80-4399-8229-CC57767446EE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57874-D17A-4D97-A03D-3E1BE5C4233F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932446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968C2-3878-4CDF-A0F3-DC1A72A1ECCE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F7CDBC-5BFD-441C-B242-47DFBD030FEB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808294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D9F87-013F-4874-9532-AE639CECA3AA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BB4D5-C613-47AB-B969-D2AE90AF8DA0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5162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69E76-0D83-4C69-9142-C965082B0268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330CA-AABE-445B-9661-1F2649DA938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3887020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A77FB-9252-4739-B6B6-D0E591AE940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A9C742-2F12-48A8-95F9-301298212F28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88379900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4C5D153F-B228-4F8C-8C07-1B8200554FFC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pPr>
              <a:defRPr/>
            </a:pPr>
            <a:fld id="{E96F3B5E-7FDE-4BDA-9AD7-956FEE0BF39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05318513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06F026-CE1D-4C88-8A08-AEA93C59B08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B9D41-57B3-4C63-8AF8-3B2A3D745A43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08824408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0E9A1-AE90-4F36-82EE-972362CA8E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D1045-20BD-4EA5-96BD-6198C39F797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00992384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2ABDB-3861-44B2-934E-ADD67CA3483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FCA53-7229-4EFB-B3A6-B3CDA0B3F19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15541569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A5ECD-A29F-4F03-9CC9-E6C47536EB8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ED3D6-8DFD-48D8-88F6-89B4D7558163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8368578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09FFA-5178-4522-A87A-2483F254560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69976-78A1-4B58-A420-48867A07A053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8914773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E4F3C-3B24-4FC9-81AB-C5456542F211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7A69B-B9B8-4211-8C8A-38EE880C8CD3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82681493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8C30D9-C50C-4256-9747-17A2196342B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E80F7-F79A-4DD1-B7C6-8016C853B96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64747203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2F44F-BA68-4721-BA90-C7A5348716A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114B5-661F-4F83-AD51-65FDB048A1C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7763444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ACB87-6EE5-42A3-821F-B4D6AC8BA24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B1DD9-7AF3-4A91-91C9-ED9D34AFA86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3694201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B5A39C-80E6-45E2-BCE8-B1824BCB02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2174F-8550-419C-B4CC-EF2369755A4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16470562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xfrm>
            <a:off x="8428038" y="6453188"/>
            <a:ext cx="268287" cy="2794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1EFD330-51BC-45A3-A70C-CA6ACDF3873B}" type="slidenum">
              <a:rPr lang="en-US" altLang="it-IT"/>
              <a:pPr>
                <a:defRPr/>
              </a:pPr>
              <a:t>‹n.›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92995827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17550" y="6338888"/>
            <a:ext cx="5373688" cy="1698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0C9A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98438" y="6338888"/>
            <a:ext cx="449262" cy="16986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srgbClr val="80C9AC"/>
                </a:solidFill>
              </a:defRPr>
            </a:lvl1pPr>
          </a:lstStyle>
          <a:p>
            <a:pPr>
              <a:defRPr/>
            </a:pPr>
            <a:fld id="{E00864AA-4EDE-4B04-8DA2-192A332E5CB9}" type="slidenum">
              <a:rPr lang="en-US" altLang="it-IT"/>
              <a:pPr>
                <a:defRPr/>
              </a:pPr>
              <a:t>‹n.›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496361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626DBBD-6D44-41E1-ABDA-7DF692D281F1}" type="datetimeFigureOut">
              <a:rPr lang="it-IT" altLang="it-IT"/>
              <a:pPr>
                <a:defRPr/>
              </a:pPr>
              <a:t>11/04/16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D40F8-7AED-4F01-AF1C-5860BAA205F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8924404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7332D8E-C5DF-47CC-BBE4-F0C41D34AE7B}" type="datetimeFigureOut">
              <a:rPr lang="it-IT" altLang="it-IT"/>
              <a:pPr>
                <a:defRPr/>
              </a:pPr>
              <a:t>11/04/16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3C63F-596B-44A1-9692-158A232AF006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48032621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2C448A9-9226-4E39-A649-86CD27983CFB}" type="datetimeFigureOut">
              <a:rPr lang="it-IT" altLang="it-IT"/>
              <a:pPr>
                <a:defRPr/>
              </a:pPr>
              <a:t>11/04/16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EBA44C-D2D3-4A55-942F-EDC103BFF71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47892344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83FE758-C70B-48BE-8111-75BE861654E9}" type="datetimeFigureOut">
              <a:rPr lang="it-IT" altLang="it-IT"/>
              <a:pPr>
                <a:defRPr/>
              </a:pPr>
              <a:t>11/04/16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D133D-5FC4-4EEB-9387-344C64A2C7E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06535728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48F33-D7DF-4C46-B555-6B3254607D55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1F6CD-3AA6-4455-9C46-6446C331F6A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0130046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7B27EF1-B014-4590-8A6B-D6E7B15DCCA7}" type="datetimeFigureOut">
              <a:rPr lang="it-IT" altLang="it-IT"/>
              <a:pPr>
                <a:defRPr/>
              </a:pPr>
              <a:t>11/04/16</a:t>
            </a:fld>
            <a:endParaRPr lang="it-IT" alt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0B8B1-AD40-4F02-95ED-61C05D67CD9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06725075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45DB37B-8807-4654-8F52-66CE58D346B9}" type="datetimeFigureOut">
              <a:rPr lang="it-IT" altLang="it-IT"/>
              <a:pPr>
                <a:defRPr/>
              </a:pPr>
              <a:t>11/04/16</a:t>
            </a:fld>
            <a:endParaRPr lang="it-IT" alt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CB80D-6870-4131-A671-8F12AE8F25A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70957186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649BE60-2E67-4296-87AF-8719D4A89DAB}" type="datetimeFigureOut">
              <a:rPr lang="it-IT" altLang="it-IT"/>
              <a:pPr>
                <a:defRPr/>
              </a:pPr>
              <a:t>11/04/16</a:t>
            </a:fld>
            <a:endParaRPr lang="it-IT" alt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BB0F0-F05E-495B-B66D-898CA2B10393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44664168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55E9114-E00F-44B4-B3F0-0C7B2B7937BC}" type="datetimeFigureOut">
              <a:rPr lang="it-IT" altLang="it-IT"/>
              <a:pPr>
                <a:defRPr/>
              </a:pPr>
              <a:t>11/04/16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D33C5-5C70-42B9-AA79-A7FBE764153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014984507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3CD8091-80C4-419C-AB2F-CD0B6097E952}" type="datetimeFigureOut">
              <a:rPr lang="it-IT" altLang="it-IT"/>
              <a:pPr>
                <a:defRPr/>
              </a:pPr>
              <a:t>11/04/16</a:t>
            </a:fld>
            <a:endParaRPr lang="it-IT" alt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6DE76-29B1-4328-B8B1-2C7B3D9CEA7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7688908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6BB256C-0A43-4703-8D78-DBDF5D35D35B}" type="datetimeFigureOut">
              <a:rPr lang="it-IT" altLang="it-IT"/>
              <a:pPr>
                <a:defRPr/>
              </a:pPr>
              <a:t>11/04/16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555BC-4C8A-408D-9E49-9E06DDAD10D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192211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C308C3B-0271-4193-A570-5B5381CCE78B}" type="datetimeFigureOut">
              <a:rPr lang="it-IT" altLang="it-IT"/>
              <a:pPr>
                <a:defRPr/>
              </a:pPr>
              <a:t>11/04/16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9DF7F-BB62-4074-B70C-75217931A66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82073673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  <a:lvl2pPr>
              <a:buClr>
                <a:schemeClr val="accent4">
                  <a:lumMod val="60000"/>
                  <a:lumOff val="40000"/>
                </a:schemeClr>
              </a:buClr>
              <a:defRPr>
                <a:latin typeface="+mj-lt"/>
              </a:defRPr>
            </a:lvl2pPr>
            <a:lvl3pPr>
              <a:buClr>
                <a:schemeClr val="accent4">
                  <a:lumMod val="60000"/>
                  <a:lumOff val="40000"/>
                </a:schemeClr>
              </a:buClr>
              <a:defRPr>
                <a:latin typeface="+mj-lt"/>
              </a:defRPr>
            </a:lvl3pPr>
            <a:lvl4pPr>
              <a:buClr>
                <a:schemeClr val="accent4">
                  <a:lumMod val="60000"/>
                  <a:lumOff val="40000"/>
                </a:schemeClr>
              </a:buClr>
              <a:defRPr>
                <a:latin typeface="+mj-lt"/>
              </a:defRPr>
            </a:lvl4pPr>
            <a:lvl5pPr>
              <a:buClr>
                <a:schemeClr val="accent4">
                  <a:lumMod val="60000"/>
                  <a:lumOff val="40000"/>
                </a:schemeClr>
              </a:buClr>
              <a:defRPr>
                <a:latin typeface="+mj-lt"/>
              </a:defRPr>
            </a:lvl5pPr>
            <a:extLst/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fld id="{52C26F3F-7ADD-4A24-AC3E-BB4E9798CABD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fld id="{68C76C79-E0A9-4836-B5D2-1DD4EAA42AD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39479856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igura a mano libera 10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2147483646 h 3648"/>
              <a:gd name="T2" fmla="*/ 2147483646 w 2736"/>
              <a:gd name="T3" fmla="*/ 2147483646 h 3648"/>
              <a:gd name="T4" fmla="*/ 2147483646 w 2736"/>
              <a:gd name="T5" fmla="*/ 0 h 3648"/>
              <a:gd name="T6" fmla="*/ 2147483646 w 2736"/>
              <a:gd name="T7" fmla="*/ 2147483646 h 3648"/>
              <a:gd name="T8" fmla="*/ 2147483646 w 2736"/>
              <a:gd name="T9" fmla="*/ 2147483646 h 3648"/>
              <a:gd name="T10" fmla="*/ 2147483646 w 2736"/>
              <a:gd name="T11" fmla="*/ 2147483646 h 3648"/>
              <a:gd name="T12" fmla="*/ 0 w 2736"/>
              <a:gd name="T13" fmla="*/ 2147483646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5" name="Figura a mano libera 12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2147483646 h 4128"/>
              <a:gd name="T2" fmla="*/ 0 w 3504"/>
              <a:gd name="T3" fmla="*/ 2147483646 h 4128"/>
              <a:gd name="T4" fmla="*/ 2147483646 w 3504"/>
              <a:gd name="T5" fmla="*/ 2147483646 h 4128"/>
              <a:gd name="T6" fmla="*/ 2147483646 w 3504"/>
              <a:gd name="T7" fmla="*/ 0 h 4128"/>
              <a:gd name="T8" fmla="*/ 2147483646 w 3504"/>
              <a:gd name="T9" fmla="*/ 0 h 4128"/>
              <a:gd name="T10" fmla="*/ 2147483646 w 3504"/>
              <a:gd name="T11" fmla="*/ 2147483646 h 4128"/>
              <a:gd name="T12" fmla="*/ 0 w 3504"/>
              <a:gd name="T13" fmla="*/ 2147483646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Figura a mano libera 5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en-US" b="1">
              <a:solidFill>
                <a:prstClr val="white"/>
              </a:solidFill>
              <a:latin typeface="Cambria"/>
            </a:endParaRPr>
          </a:p>
        </p:txBody>
      </p:sp>
      <p:sp>
        <p:nvSpPr>
          <p:cNvPr id="7" name="Figura a mano libera 6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en-US" b="1">
              <a:solidFill>
                <a:prstClr val="white"/>
              </a:solidFill>
              <a:latin typeface="Cambria"/>
            </a:endParaRPr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en-US" b="1">
              <a:solidFill>
                <a:prstClr val="white"/>
              </a:solidFill>
              <a:latin typeface="Cambria"/>
            </a:endParaRPr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en-US" b="1">
              <a:solidFill>
                <a:prstClr val="white"/>
              </a:solidFill>
              <a:latin typeface="Cambria"/>
            </a:endParaRPr>
          </a:p>
        </p:txBody>
      </p:sp>
      <p:sp>
        <p:nvSpPr>
          <p:cNvPr id="10" name="Figura a mano libera 9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en-US" b="1">
              <a:solidFill>
                <a:prstClr val="white"/>
              </a:solidFill>
              <a:latin typeface="Cambria"/>
            </a:endParaRPr>
          </a:p>
        </p:txBody>
      </p:sp>
      <p:sp>
        <p:nvSpPr>
          <p:cNvPr id="11" name="Figura a mano libera 10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en-US" b="1">
              <a:solidFill>
                <a:prstClr val="white"/>
              </a:solidFill>
              <a:latin typeface="Cambria"/>
            </a:endParaRPr>
          </a:p>
        </p:txBody>
      </p:sp>
      <p:sp>
        <p:nvSpPr>
          <p:cNvPr id="12" name="Figura a mano libera 11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en-US" b="1">
              <a:solidFill>
                <a:prstClr val="white"/>
              </a:solidFill>
              <a:latin typeface="Cambria"/>
            </a:endParaRPr>
          </a:p>
        </p:txBody>
      </p:sp>
      <p:sp>
        <p:nvSpPr>
          <p:cNvPr id="13" name="Figura a mano libera 12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en-US" b="1">
              <a:solidFill>
                <a:prstClr val="white"/>
              </a:solidFill>
              <a:latin typeface="Cambria"/>
            </a:endParaRPr>
          </a:p>
        </p:txBody>
      </p:sp>
      <p:sp>
        <p:nvSpPr>
          <p:cNvPr id="14" name="Figura a mano libera 13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en-US" b="1">
              <a:solidFill>
                <a:prstClr val="white"/>
              </a:solidFill>
              <a:latin typeface="Cambria"/>
            </a:endParaRPr>
          </a:p>
        </p:txBody>
      </p:sp>
      <p:sp>
        <p:nvSpPr>
          <p:cNvPr id="15" name="Figura a mano libera 14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en-US" b="1">
              <a:solidFill>
                <a:prstClr val="white"/>
              </a:solidFill>
              <a:latin typeface="Cambria"/>
            </a:endParaRPr>
          </a:p>
        </p:txBody>
      </p:sp>
      <p:sp>
        <p:nvSpPr>
          <p:cNvPr id="16" name="Figura a mano libera 15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en-US" b="1">
              <a:solidFill>
                <a:prstClr val="white"/>
              </a:solidFill>
              <a:latin typeface="Cambria"/>
            </a:endParaRPr>
          </a:p>
        </p:txBody>
      </p:sp>
      <p:sp>
        <p:nvSpPr>
          <p:cNvPr id="17" name="Figura a mano libera 16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en-US" b="1">
              <a:solidFill>
                <a:prstClr val="white"/>
              </a:solidFill>
              <a:latin typeface="Cambria"/>
            </a:endParaRPr>
          </a:p>
        </p:txBody>
      </p:sp>
      <p:sp>
        <p:nvSpPr>
          <p:cNvPr id="18" name="Figura a mano libera 17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defRPr/>
            </a:pPr>
            <a:endParaRPr lang="en-US" b="1">
              <a:solidFill>
                <a:prstClr val="white"/>
              </a:solidFill>
              <a:latin typeface="Cambria"/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2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  <a:extLst/>
          </a:lstStyle>
          <a:p>
            <a:pPr>
              <a:defRPr/>
            </a:pPr>
            <a:fld id="{827935B7-999A-4531-8AA9-17D894C69EA3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2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2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fld id="{681074E4-45C1-4CC1-9F9F-E9D6395BA7A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6543936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30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0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1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  <a:extLst/>
          </a:lstStyle>
          <a:p>
            <a:pPr>
              <a:defRPr/>
            </a:pPr>
            <a:fld id="{F327A56E-AD6A-44FB-836D-728EE2ED5DBC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1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1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fld id="{6FE80468-A9F7-4429-8090-1293730C6B6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176611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E0725-9252-48E8-AFDE-BD312ADF78A4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D0E069-4582-464D-AD0F-B8259B994CC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13739842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fld id="{A0AD087A-A93E-4503-AB50-6601AAE31D25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4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fld id="{385F9BDF-BFAA-459C-83EE-F02760BD422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93297818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  <a:extLst/>
          </a:lstStyle>
          <a:p>
            <a:pPr>
              <a:defRPr/>
            </a:pPr>
            <a:fld id="{FD0CD3B6-ECD7-4955-A2C0-50933499D7D9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fld id="{71172344-1374-475C-8424-EF054BB76FC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6940244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fld id="{0B310A8B-0D07-40BF-8443-12ACC8B09F19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fld id="{F1FFFA33-64BA-4837-909C-874A6629A378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46590235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b="1">
              <a:solidFill>
                <a:prstClr val="white"/>
              </a:solidFill>
            </a:endParaRPr>
          </a:p>
        </p:txBody>
      </p:sp>
      <p:cxnSp>
        <p:nvCxnSpPr>
          <p:cNvPr id="6" name="Connettore 1 5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uppo 18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Connettore 1 7"/>
            <p:cNvCxnSpPr/>
            <p:nvPr/>
          </p:nvCxnSpPr>
          <p:spPr>
            <a:xfrm rot="16200000">
              <a:off x="6663593" y="1139839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ttore 1 8"/>
            <p:cNvCxnSpPr/>
            <p:nvPr/>
          </p:nvCxnSpPr>
          <p:spPr>
            <a:xfrm rot="16200000" flipV="1">
              <a:off x="6684231" y="1369281"/>
              <a:ext cx="127602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1 9"/>
            <p:cNvCxnSpPr/>
            <p:nvPr/>
          </p:nvCxnSpPr>
          <p:spPr>
            <a:xfrm rot="5400000" flipH="1">
              <a:off x="6744513" y="1138864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o 24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Connettore 1 11"/>
            <p:cNvCxnSpPr/>
            <p:nvPr/>
          </p:nvCxnSpPr>
          <p:spPr>
            <a:xfrm rot="16200000">
              <a:off x="6663593" y="1139839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1 12"/>
            <p:cNvCxnSpPr/>
            <p:nvPr/>
          </p:nvCxnSpPr>
          <p:spPr>
            <a:xfrm rot="16200000" flipV="1">
              <a:off x="6684231" y="1369281"/>
              <a:ext cx="127602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1 13"/>
            <p:cNvCxnSpPr/>
            <p:nvPr/>
          </p:nvCxnSpPr>
          <p:spPr>
            <a:xfrm rot="5400000" flipH="1">
              <a:off x="6744513" y="1138864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o 28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Connettore 1 15"/>
            <p:cNvCxnSpPr/>
            <p:nvPr/>
          </p:nvCxnSpPr>
          <p:spPr>
            <a:xfrm rot="16200000">
              <a:off x="6663592" y="1139838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 rot="16200000" flipV="1">
              <a:off x="6684231" y="1369279"/>
              <a:ext cx="127601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1 17"/>
            <p:cNvCxnSpPr/>
            <p:nvPr/>
          </p:nvCxnSpPr>
          <p:spPr>
            <a:xfrm rot="5400000" flipH="1">
              <a:off x="6744512" y="1138864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 bwMode="grayWhite">
          <a:xfrm>
            <a:off x="914400" y="441273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it-IT" noProof="0"/>
              <a:t>Fare clic sull'icona per inserire un'immagine</a:t>
            </a:r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9" name="Segnaposto data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lnSpc>
                <a:spcPct val="100000"/>
              </a:lnSpc>
              <a:defRPr b="0"/>
            </a:lvl1pPr>
            <a:extLst/>
          </a:lstStyle>
          <a:p>
            <a:pPr>
              <a:defRPr/>
            </a:pPr>
            <a:fld id="{C50553A4-6722-4D71-B047-347F9140E836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20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lnSpc>
                <a:spcPct val="100000"/>
              </a:lnSpc>
              <a:defRPr b="0"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21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fld id="{57F9619F-DE34-4545-BAAA-12C4DDECF46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4356289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fld id="{DD43514A-E7E2-4E1F-A7C8-FA3D8EB4833A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fld id="{D6B5CAD4-DBC0-414C-9921-A2D1D4054DB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53848687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61"/>
            <a:ext cx="1981200" cy="5851525"/>
          </a:xfrm>
        </p:spPr>
        <p:txBody>
          <a:bodyPr vert="eaVert" anchor="ctr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61"/>
            <a:ext cx="5867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fld id="{95EFAC2A-7083-48B1-ACA5-F6CEF6E2CE12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fld id="{8D6DEA99-BA08-4DFA-BF3D-D2142790DCB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58973534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fld id="{58D431F6-6536-47E0-A2DB-594B78AA74E4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fld id="{9F5F36F0-765B-423D-AD71-4322971131C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9807567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793285231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olo, testo e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lipArt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fld id="{79F1B9DC-91B9-4D78-BD29-FEE9AE4A6F5F}" type="datetime1">
              <a:rPr lang="en-US"/>
              <a:pPr>
                <a:defRPr/>
              </a:pPr>
              <a:t>4/11/16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r>
              <a:rPr lang="en-US"/>
              <a:t>C.R. Apap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16900" y="6248400"/>
            <a:ext cx="533400" cy="609600"/>
          </a:xfrm>
        </p:spPr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fld id="{7FFB5BAA-5A8F-4DC7-8293-4ACEA8BF3A9B}" type="slidenum">
              <a:rPr lang="en-US" altLang="it-IT"/>
              <a:pPr>
                <a:defRPr/>
              </a:pPr>
              <a:t>‹n.›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354085445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46038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11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  <a:extLst/>
          </a:lstStyle>
          <a:p>
            <a:pPr>
              <a:defRPr/>
            </a:pPr>
            <a:fld id="{2BCDB1C9-4C4C-4423-97F5-A7C1B2A0B063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12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13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lnSpc>
                <a:spcPct val="100000"/>
              </a:lnSpc>
              <a:defRPr b="0"/>
            </a:lvl1pPr>
          </a:lstStyle>
          <a:p>
            <a:pPr>
              <a:defRPr/>
            </a:pPr>
            <a:fld id="{945239A5-8F54-4031-8463-09A58293F89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798259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AB5E0-28E1-4B9B-8DE9-E347E2B080F6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8FE8FF-9EE6-449E-89AE-5E486133051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83568250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DF79C2F-448E-4CDD-8E5F-CA55BF731E84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210ADE1-3A8D-4335-8176-995B7AC0ABB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48849510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206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905CA50-3A89-472C-842B-49D019E97FB6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00206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C7DA295-B8AF-470B-95EA-9CD32986D96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01726066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D31D3320-91AB-4D87-A906-7A4907C0E02C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CCE4F3A-058F-40D9-BC51-2405FC474D5F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7948221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62D0BD4-0259-410E-86A3-899BC9C030D7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DE41F311-D4BF-47CE-98CF-D9A26EA6DBD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6793976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8A1F95B-B928-44CA-BB12-9EEE88C94689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8CC4DD0-1641-4E9C-9EB7-9C19D2D602F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60599444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F7CC374-26B7-453F-9586-1F518DE5F6AD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1CA1D8E-D682-49E1-89E5-2BB7DF6E3916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67069617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7A0E297-2D1D-4823-A5B3-19535091ECA4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921A90A-DABE-4424-A75B-23DA2FB0DE0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4940438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BA0842D-2A0D-44EC-BB3D-9DEE3A34374C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7CD8DA7-5E52-4F48-B624-2AF717B2E79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32639458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D534215-F63A-4678-9167-5243DF9C97EA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6F42196-AD78-4288-9BE0-112B4A2A0906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56277608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75D75028-9E07-4417-9F0A-4305B9581F89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21018A3-E115-4D95-AAAA-500A8F0E3B44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2436173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B71AA-EF25-4B01-9BAD-2B7E0B9C9481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23686-7562-4E0A-8D7F-02C20318E0E8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52277651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1DF2DDB-9B59-46FC-BE24-8235E5521D56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8D06A25-CD72-4ECC-9E64-F10FFCD018D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29366002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CLC 2015_Header_Footer_PPT_Presentation Title_Author Version_4-02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9188"/>
            <a:ext cx="91440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WCLC 2015_Header_Footer_PPT_Presentation Title_Author Version_4-03.pn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5446713"/>
            <a:ext cx="91757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WCLC 2015_Header_Footer_PPT_Presentation Title_Author Version_4-01.pn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480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60572"/>
            <a:ext cx="6400800" cy="17526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/>
            </a:lvl2pPr>
            <a:lvl3pPr marL="914378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2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F486C5-91DB-413E-BE21-23C1A29842DB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219171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6C4F55-0DEA-473A-8408-40238DD14F99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56265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8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2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39FF4C-EEB4-4D82-9CEC-5755A78B7999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2720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3886200"/>
            <a:ext cx="31242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3886200"/>
            <a:ext cx="3124200" cy="297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4AD658-AE1D-4056-9AB4-4EF81B11569A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684379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C0FC97B-7696-4AF3-A9B2-329378132C30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8019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18663D7-64EF-4CFB-9585-2412BBC12854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906341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AEC336E-1838-44F1-9B58-99650A12E859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46597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33DDF2-76E1-41B2-A593-DC6E21B2774A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11749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 dirty="0">
                <a:sym typeface="Calibri" charset="0"/>
              </a:rPr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2C8241-410F-42D7-9EF2-0F3E89BDC84B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42804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1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60088-3168-43F0-BCDB-631682BE178B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7F2AA-8888-4B2F-82CD-BA059910D32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3554686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02CCBA5-8792-4091-A47D-4665EA37B9B1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832132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844676"/>
            <a:ext cx="1943100" cy="5013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844676"/>
            <a:ext cx="5676900" cy="5013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defTabSz="914400">
              <a:defRPr smtClean="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66BB92-C986-46FC-9F1A-F2600BECEF78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702009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1" y="269877"/>
            <a:ext cx="8626475" cy="919163"/>
          </a:xfrm>
        </p:spPr>
        <p:txBody>
          <a:bodyPr/>
          <a:lstStyle>
            <a:lvl1pPr algn="ctr">
              <a:defRPr sz="27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09600" y="1760400"/>
            <a:ext cx="6706800" cy="44244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defTabSz="9144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37B359-47F4-4535-BDB4-BF859AD54333}" type="slidenum">
              <a:rPr lang="en-GB"/>
              <a:pPr>
                <a:defRPr/>
              </a:pPr>
              <a:t>‹n.›</a:t>
            </a:fld>
            <a:endParaRPr lang="en-GB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5"/>
          </p:nvPr>
        </p:nvSpPr>
        <p:spPr>
          <a:xfrm>
            <a:off x="885825" y="6451600"/>
            <a:ext cx="1260475" cy="269875"/>
          </a:xfrm>
          <a:prstGeom prst="rect">
            <a:avLst/>
          </a:prstGeom>
        </p:spPr>
        <p:txBody>
          <a:bodyPr/>
          <a:lstStyle>
            <a:lvl1pPr defTabSz="342900" eaLnBrk="1" hangingPunct="1">
              <a:defRPr smtClean="0"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Author | 00 Month Year</a:t>
            </a:r>
            <a:endParaRPr lang="sv-SE"/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6"/>
          </p:nvPr>
        </p:nvSpPr>
        <p:spPr>
          <a:xfrm>
            <a:off x="2246313" y="6451600"/>
            <a:ext cx="3844925" cy="269875"/>
          </a:xfrm>
          <a:prstGeom prst="rect">
            <a:avLst/>
          </a:prstGeom>
        </p:spPr>
        <p:txBody>
          <a:bodyPr/>
          <a:lstStyle>
            <a:lvl1pPr defTabSz="342900" eaLnBrk="1" hangingPunct="1">
              <a:defRPr smtClean="0"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Set area descriptor | Sub level 1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675906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92822" y="1221028"/>
            <a:ext cx="8416800" cy="511200"/>
          </a:xfrm>
        </p:spPr>
        <p:txBody>
          <a:bodyPr/>
          <a:lstStyle>
            <a:lvl1pPr marL="0" indent="0">
              <a:buNone/>
              <a:defRPr sz="2100" b="1" baseline="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92822" y="1760400"/>
            <a:ext cx="6706800" cy="44244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4"/>
          </p:nvPr>
        </p:nvSpPr>
        <p:spPr/>
        <p:txBody>
          <a:bodyPr/>
          <a:lstStyle>
            <a:lvl1pPr defTabSz="914400"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1BC08F-6BA2-44E2-8F89-D2E0A9C0BD24}" type="slidenum">
              <a:rPr lang="en-GB"/>
              <a:pPr>
                <a:defRPr/>
              </a:pPr>
              <a:t>‹n.›</a:t>
            </a:fld>
            <a:endParaRPr lang="en-GB" dirty="0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5"/>
          </p:nvPr>
        </p:nvSpPr>
        <p:spPr>
          <a:xfrm>
            <a:off x="885825" y="6451600"/>
            <a:ext cx="1260475" cy="269875"/>
          </a:xfrm>
          <a:prstGeom prst="rect">
            <a:avLst/>
          </a:prstGeom>
        </p:spPr>
        <p:txBody>
          <a:bodyPr/>
          <a:lstStyle>
            <a:lvl1pPr defTabSz="342900" eaLnBrk="1" hangingPunct="1">
              <a:defRPr smtClean="0"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Author | 00 Month Year</a:t>
            </a:r>
            <a:endParaRPr lang="sv-SE"/>
          </a:p>
        </p:txBody>
      </p:sp>
      <p:sp>
        <p:nvSpPr>
          <p:cNvPr id="8" name="Footer Placeholder 10"/>
          <p:cNvSpPr>
            <a:spLocks noGrp="1"/>
          </p:cNvSpPr>
          <p:nvPr>
            <p:ph type="ftr" sz="quarter" idx="16"/>
          </p:nvPr>
        </p:nvSpPr>
        <p:spPr>
          <a:xfrm>
            <a:off x="2246313" y="6451600"/>
            <a:ext cx="3844925" cy="269875"/>
          </a:xfrm>
          <a:prstGeom prst="rect">
            <a:avLst/>
          </a:prstGeom>
        </p:spPr>
        <p:txBody>
          <a:bodyPr/>
          <a:lstStyle>
            <a:lvl1pPr defTabSz="342900" eaLnBrk="1" hangingPunct="1">
              <a:defRPr smtClean="0">
                <a:solidFill>
                  <a:prstClr val="black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GB"/>
              <a:t>Set area descriptor | Sub level 1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5012124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96BEE5C-87F8-4866-A693-966863831A54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EEF9A45-99B2-41EF-BA80-C31525E7B2D9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618562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67" y="365126"/>
            <a:ext cx="8263466" cy="1325563"/>
          </a:xfrm>
        </p:spPr>
        <p:txBody>
          <a:bodyPr/>
          <a:lstStyle>
            <a:lvl1pPr algn="ctr"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4EAD106-52B0-4152-B1A4-78DAA3B07FE5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86E02E-693A-4294-AEA8-0B959DC86F6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112415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C78D10-B953-427C-9DF8-57FA2F760200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6BC202-328F-46E8-9BE1-86FF12FD807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61503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7ABD85-42BC-420E-958E-E1D8790D4C1E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08B7F6E-A40B-4D14-B899-834E9D9D594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72110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5591A7C-8331-409D-B75E-BD739CC96C47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9C5CD0-1F13-40B6-8E5F-1079E841599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68800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78DF68-DF15-41EE-96D0-152A2FE1A053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29A1D4F-2A26-478A-88CE-34231E94C7FD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0234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55BA1-8606-40BA-976E-600E63AF46B4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AF957-A023-44BC-BAFD-84B2661CD008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54842164"/>
      </p:ext>
    </p:extLst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B165FF-507A-495C-8523-7E3B4747F58D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6F2A1D0-ED50-4981-8CB8-EF22576664C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53190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DD0597-CDF8-446B-B942-7B56EC65AA4C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7E98FA-E7FE-4C6E-811E-78EC6BB52F62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26028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17D663F-1E7F-4A34-997D-85B23BAF8F61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E26106-8027-42D3-B0A2-6B0F7F0B020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17997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82CA76A-3C6B-40EC-B35E-AB68FCF78F8F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CCCAE9-E83B-4F7B-896C-A5DC9856A052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17814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82BFF3-82C1-439C-B6BE-C6F68FEACE2B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8206DD4-88D4-48FC-A470-75881E75E9FC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81557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7307F89-9788-497C-8607-AF039B773F62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DE0E574-AF44-4785-B925-182994A295F2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77705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67" y="365126"/>
            <a:ext cx="8263466" cy="1325563"/>
          </a:xfrm>
        </p:spPr>
        <p:txBody>
          <a:bodyPr/>
          <a:lstStyle>
            <a:lvl1pPr algn="ctr">
              <a:def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  <a:lvl2pPr>
              <a:defRPr>
                <a:solidFill>
                  <a:srgbClr val="002060"/>
                </a:solidFill>
              </a:defRPr>
            </a:lvl2pPr>
            <a:lvl3pPr>
              <a:defRPr>
                <a:solidFill>
                  <a:srgbClr val="002060"/>
                </a:solidFill>
              </a:defRPr>
            </a:lvl3pPr>
            <a:lvl4pPr>
              <a:defRPr>
                <a:solidFill>
                  <a:srgbClr val="002060"/>
                </a:solidFill>
              </a:defRPr>
            </a:lvl4pPr>
            <a:lvl5pPr>
              <a:defRPr>
                <a:solidFill>
                  <a:srgbClr val="002060"/>
                </a:solidFill>
              </a:defRPr>
            </a:lvl5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BFF6A5-E2E3-4206-8DFD-CBB3366B2137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0B3D6F9-3616-431C-AE77-E33EE821078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12124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D70DB37-71F9-4E5D-A711-CAFD4662AC3C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5E67FD-0331-4F37-89E5-727DB941916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97378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CE17CAA-8EE5-4705-83F9-2A7EF0C45471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A696C63-43B5-48AB-ACCA-F398E6A2F60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602064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8928F7-0830-42C9-8CE6-9F4AF5362DF9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F1F46BE-0CCA-42AF-92C0-1522FA717433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7689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4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theme" Target="../theme/theme11.xml"/><Relationship Id="rId1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7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8.xml"/><Relationship Id="rId12" Type="http://schemas.openxmlformats.org/officeDocument/2006/relationships/theme" Target="../theme/theme13.xml"/><Relationship Id="rId1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4.xml"/><Relationship Id="rId8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27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0.xml"/><Relationship Id="rId13" Type="http://schemas.openxmlformats.org/officeDocument/2006/relationships/theme" Target="../theme/theme14.xml"/><Relationship Id="rId1" Type="http://schemas.openxmlformats.org/officeDocument/2006/relationships/slideLayout" Target="../slideLayouts/slideLayout129.xml"/><Relationship Id="rId2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5.xml"/><Relationship Id="rId8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38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2.xml"/><Relationship Id="rId13" Type="http://schemas.openxmlformats.org/officeDocument/2006/relationships/slideLayout" Target="../slideLayouts/slideLayout153.xml"/><Relationship Id="rId14" Type="http://schemas.openxmlformats.org/officeDocument/2006/relationships/theme" Target="../theme/theme15.xml"/><Relationship Id="rId1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0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4.xml"/><Relationship Id="rId12" Type="http://schemas.openxmlformats.org/officeDocument/2006/relationships/theme" Target="../theme/theme16.xml"/><Relationship Id="rId13" Type="http://schemas.openxmlformats.org/officeDocument/2006/relationships/image" Target="../media/image8.jpeg"/><Relationship Id="rId1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0.xml"/><Relationship Id="rId8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3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76.xml"/><Relationship Id="rId13" Type="http://schemas.openxmlformats.org/officeDocument/2006/relationships/slideLayout" Target="../slideLayouts/slideLayout177.xml"/><Relationship Id="rId14" Type="http://schemas.openxmlformats.org/officeDocument/2006/relationships/theme" Target="../theme/theme17.xml"/><Relationship Id="rId1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1.xml"/><Relationship Id="rId8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4.xml"/></Relationships>
</file>

<file path=ppt/slideMasters/_rels/slideMaster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6.xml"/><Relationship Id="rId20" Type="http://schemas.openxmlformats.org/officeDocument/2006/relationships/image" Target="../media/image11.png"/><Relationship Id="rId21" Type="http://schemas.openxmlformats.org/officeDocument/2006/relationships/image" Target="../media/image12.png"/><Relationship Id="rId10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192.xml"/><Relationship Id="rId16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94.xml"/><Relationship Id="rId18" Type="http://schemas.openxmlformats.org/officeDocument/2006/relationships/theme" Target="../theme/theme18.xml"/><Relationship Id="rId19" Type="http://schemas.openxmlformats.org/officeDocument/2006/relationships/image" Target="../media/image10.png"/><Relationship Id="rId1" Type="http://schemas.openxmlformats.org/officeDocument/2006/relationships/slideLayout" Target="../slideLayouts/slideLayout178.xml"/><Relationship Id="rId2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4.xml"/><Relationship Id="rId8" Type="http://schemas.openxmlformats.org/officeDocument/2006/relationships/slideLayout" Target="../slideLayouts/slideLayout185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1" Type="http://schemas.openxmlformats.org/officeDocument/2006/relationships/slideLayout" Target="../slideLayouts/slideLayout195.xml"/><Relationship Id="rId2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1.xml"/><Relationship Id="rId8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1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2.xml"/><Relationship Id="rId8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theme" Target="../theme/theme7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theme" Target="../theme/theme9.xml"/><Relationship Id="rId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7CAD02-11D4-4C30-BB0F-D034DA4D7D42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45BEB9C-AF1D-4DA3-943E-6173C06D6CB2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0" r:id="rId1"/>
    <p:sldLayoutId id="2147484792" r:id="rId2"/>
    <p:sldLayoutId id="2147484761" r:id="rId3"/>
    <p:sldLayoutId id="2147484762" r:id="rId4"/>
    <p:sldLayoutId id="2147484763" r:id="rId5"/>
    <p:sldLayoutId id="2147484764" r:id="rId6"/>
    <p:sldLayoutId id="2147484765" r:id="rId7"/>
    <p:sldLayoutId id="2147484766" r:id="rId8"/>
    <p:sldLayoutId id="2147484767" r:id="rId9"/>
    <p:sldLayoutId id="2147484768" r:id="rId10"/>
    <p:sldLayoutId id="214748476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143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296C0CAF-0BFE-412E-9B7D-9C4BA477130D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F5CBD14-43D3-46D5-AB65-32A83F6C97F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059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5" r:id="rId1"/>
    <p:sldLayoutId id="2147484936" r:id="rId2"/>
    <p:sldLayoutId id="2147484937" r:id="rId3"/>
    <p:sldLayoutId id="2147484938" r:id="rId4"/>
    <p:sldLayoutId id="2147484939" r:id="rId5"/>
    <p:sldLayoutId id="2147484940" r:id="rId6"/>
    <p:sldLayoutId id="2147484941" r:id="rId7"/>
    <p:sldLayoutId id="2147484942" r:id="rId8"/>
    <p:sldLayoutId id="2147484943" r:id="rId9"/>
    <p:sldLayoutId id="2147484944" r:id="rId10"/>
    <p:sldLayoutId id="2147484945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  <a:endParaRPr lang="en-US" altLang="it-IT"/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953560-5C28-4866-A85C-6B1516DDFC59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A32F15E8-150B-47FE-A60C-60497F436C6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0878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47" r:id="rId1"/>
    <p:sldLayoutId id="2147484948" r:id="rId2"/>
    <p:sldLayoutId id="2147484949" r:id="rId3"/>
    <p:sldLayoutId id="2147484950" r:id="rId4"/>
    <p:sldLayoutId id="2147484951" r:id="rId5"/>
    <p:sldLayoutId id="2147484952" r:id="rId6"/>
    <p:sldLayoutId id="2147484953" r:id="rId7"/>
    <p:sldLayoutId id="2147484954" r:id="rId8"/>
    <p:sldLayoutId id="2147484955" r:id="rId9"/>
    <p:sldLayoutId id="2147484956" r:id="rId10"/>
    <p:sldLayoutId id="2147484957" r:id="rId11"/>
    <p:sldLayoutId id="2147484958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638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E9A4528-BD3D-4B24-B004-B4032C7F4087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7CE23A8-5926-4F08-B930-7C14235655E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4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0" r:id="rId1"/>
    <p:sldLayoutId id="2147484961" r:id="rId2"/>
    <p:sldLayoutId id="2147484962" r:id="rId3"/>
    <p:sldLayoutId id="2147484963" r:id="rId4"/>
    <p:sldLayoutId id="2147484964" r:id="rId5"/>
    <p:sldLayoutId id="2147484965" r:id="rId6"/>
    <p:sldLayoutId id="2147484966" r:id="rId7"/>
    <p:sldLayoutId id="2147484967" r:id="rId8"/>
    <p:sldLayoutId id="2147484968" r:id="rId9"/>
    <p:sldLayoutId id="2147484969" r:id="rId10"/>
    <p:sldLayoutId id="21474849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15ACA6-4E38-479C-864A-98F618D7B46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EF47CCB-7C32-4CC9-B8DA-75D78459B6E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66877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72" r:id="rId1"/>
    <p:sldLayoutId id="2147484973" r:id="rId2"/>
    <p:sldLayoutId id="2147484974" r:id="rId3"/>
    <p:sldLayoutId id="2147484975" r:id="rId4"/>
    <p:sldLayoutId id="2147484976" r:id="rId5"/>
    <p:sldLayoutId id="2147484977" r:id="rId6"/>
    <p:sldLayoutId id="2147484978" r:id="rId7"/>
    <p:sldLayoutId id="2147484979" r:id="rId8"/>
    <p:sldLayoutId id="2147484980" r:id="rId9"/>
    <p:sldLayoutId id="2147484981" r:id="rId10"/>
    <p:sldLayoutId id="2147484982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5DA8EC7D-617A-45D2-9292-78323F4850F6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87E2F636-BFCE-44B2-9667-147309B48D4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523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4" r:id="rId1"/>
    <p:sldLayoutId id="2147484985" r:id="rId2"/>
    <p:sldLayoutId id="2147484986" r:id="rId3"/>
    <p:sldLayoutId id="2147484987" r:id="rId4"/>
    <p:sldLayoutId id="2147484988" r:id="rId5"/>
    <p:sldLayoutId id="2147484989" r:id="rId6"/>
    <p:sldLayoutId id="2147484990" r:id="rId7"/>
    <p:sldLayoutId id="2147484991" r:id="rId8"/>
    <p:sldLayoutId id="2147484992" r:id="rId9"/>
    <p:sldLayoutId id="2147484993" r:id="rId10"/>
    <p:sldLayoutId id="2147484994" r:id="rId11"/>
    <p:sldLayoutId id="214748499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90121AB-FB79-47A8-A179-B01276955EA6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8A8281-6CA2-447A-BE59-376AEACD688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3080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7" r:id="rId1"/>
    <p:sldLayoutId id="2147484998" r:id="rId2"/>
    <p:sldLayoutId id="2147484999" r:id="rId3"/>
    <p:sldLayoutId id="2147485000" r:id="rId4"/>
    <p:sldLayoutId id="2147485001" r:id="rId5"/>
    <p:sldLayoutId id="2147485002" r:id="rId6"/>
    <p:sldLayoutId id="2147485003" r:id="rId7"/>
    <p:sldLayoutId id="2147485004" r:id="rId8"/>
    <p:sldLayoutId id="2147485005" r:id="rId9"/>
    <p:sldLayoutId id="2147485006" r:id="rId10"/>
    <p:sldLayoutId id="2147485007" r:id="rId11"/>
    <p:sldLayoutId id="2147485008" r:id="rId12"/>
    <p:sldLayoutId id="2147485009" r:id="rId13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magine 6" descr="fondino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5124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452987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1" r:id="rId1"/>
    <p:sldLayoutId id="2147485012" r:id="rId2"/>
    <p:sldLayoutId id="2147485013" r:id="rId3"/>
    <p:sldLayoutId id="2147485014" r:id="rId4"/>
    <p:sldLayoutId id="2147485015" r:id="rId5"/>
    <p:sldLayoutId id="2147485016" r:id="rId6"/>
    <p:sldLayoutId id="2147485017" r:id="rId7"/>
    <p:sldLayoutId id="2147485018" r:id="rId8"/>
    <p:sldLayoutId id="2147485019" r:id="rId9"/>
    <p:sldLayoutId id="2147485020" r:id="rId10"/>
    <p:sldLayoutId id="214748502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300" b="1" kern="1200">
          <a:solidFill>
            <a:srgbClr val="0F4A95"/>
          </a:solidFill>
          <a:latin typeface="Arial"/>
          <a:ea typeface="ＭＳ Ｐゴシック" panose="020B0600070205080204" pitchFamily="34" charset="-128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F4A95"/>
          </a:solidFill>
          <a:latin typeface="Arial" pitchFamily="34" charset="0"/>
          <a:ea typeface="ＭＳ Ｐゴシック" panose="020B0600070205080204" pitchFamily="34" charset="-128"/>
          <a:cs typeface="Arial" panose="020B0604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F4A95"/>
          </a:solidFill>
          <a:latin typeface="Arial" pitchFamily="34" charset="0"/>
          <a:ea typeface="ＭＳ Ｐゴシック" panose="020B0600070205080204" pitchFamily="34" charset="-128"/>
          <a:cs typeface="Arial" panose="020B0604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F4A95"/>
          </a:solidFill>
          <a:latin typeface="Arial" pitchFamily="34" charset="0"/>
          <a:ea typeface="ＭＳ Ｐゴシック" panose="020B0600070205080204" pitchFamily="34" charset="-128"/>
          <a:cs typeface="Arial" panose="020B0604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300" b="1">
          <a:solidFill>
            <a:srgbClr val="0F4A95"/>
          </a:solidFill>
          <a:latin typeface="Arial" pitchFamily="34" charset="0"/>
          <a:ea typeface="ＭＳ Ｐゴシック" panose="020B0600070205080204" pitchFamily="34" charset="-128"/>
          <a:cs typeface="Arial" panose="020B060402020202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300" b="1">
          <a:solidFill>
            <a:srgbClr val="0F4A95"/>
          </a:solidFill>
          <a:latin typeface="Arial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300" b="1">
          <a:solidFill>
            <a:srgbClr val="0F4A95"/>
          </a:solidFill>
          <a:latin typeface="Arial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300" b="1">
          <a:solidFill>
            <a:srgbClr val="0F4A95"/>
          </a:solidFill>
          <a:latin typeface="Arial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300" b="1">
          <a:solidFill>
            <a:srgbClr val="0F4A95"/>
          </a:solidFill>
          <a:latin typeface="Arial" pitchFamily="34" charset="0"/>
          <a:ea typeface="MS PGothic" pitchFamily="34" charset="-128"/>
        </a:defRPr>
      </a:lvl9pPr>
    </p:titleStyle>
    <p:bodyStyle>
      <a:lvl1pPr marL="457200" indent="-4572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/>
          <a:ea typeface="ＭＳ Ｐゴシック" panose="020B0600070205080204" pitchFamily="34" charset="-128"/>
          <a:cs typeface="Arial"/>
        </a:defRPr>
      </a:lvl1pPr>
      <a:lvl2pPr marL="914400" indent="-4572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/>
          <a:ea typeface="ＭＳ Ｐゴシック" panose="020B0600070205080204" pitchFamily="34" charset="-128"/>
          <a:cs typeface="Arial"/>
        </a:defRPr>
      </a:lvl2pPr>
      <a:lvl3pPr marL="12573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/>
          <a:ea typeface="ＭＳ Ｐゴシック" panose="020B0600070205080204" pitchFamily="34" charset="-128"/>
          <a:cs typeface="Arial"/>
        </a:defRPr>
      </a:lvl3pPr>
      <a:lvl4pPr marL="17145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/>
          <a:ea typeface="ＭＳ Ｐゴシック" panose="020B0600070205080204" pitchFamily="34" charset="-128"/>
          <a:cs typeface="Arial"/>
        </a:defRPr>
      </a:lvl4pPr>
      <a:lvl5pPr marL="21717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Arial"/>
          <a:ea typeface="ＭＳ Ｐゴシック" panose="020B0600070205080204" pitchFamily="34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0225" y="211138"/>
            <a:ext cx="80740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>
                <a:sym typeface="Calibri" panose="020F0502020204030204" pitchFamily="34" charset="0"/>
              </a:rPr>
              <a:t>Click to edit Master title style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0225" y="1651000"/>
            <a:ext cx="8074025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Calibri" panose="020F0502020204030204" pitchFamily="34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28038" y="6453188"/>
            <a:ext cx="268287" cy="279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342900" eaLnBrk="1" hangingPunct="1">
              <a:defRPr smtClean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7443D2FA-9765-4CCD-A8E8-B8C3B8C80471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95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23" r:id="rId1"/>
    <p:sldLayoutId id="2147485024" r:id="rId2"/>
    <p:sldLayoutId id="2147485025" r:id="rId3"/>
    <p:sldLayoutId id="2147485026" r:id="rId4"/>
    <p:sldLayoutId id="2147485027" r:id="rId5"/>
    <p:sldLayoutId id="2147485028" r:id="rId6"/>
    <p:sldLayoutId id="2147485029" r:id="rId7"/>
    <p:sldLayoutId id="2147485030" r:id="rId8"/>
    <p:sldLayoutId id="2147485031" r:id="rId9"/>
    <p:sldLayoutId id="2147485032" r:id="rId10"/>
    <p:sldLayoutId id="2147485033" r:id="rId11"/>
    <p:sldLayoutId id="2147485034" r:id="rId12"/>
    <p:sldLayoutId id="2147485035" r:id="rId13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  <a:sym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panose="020B0604020202020204" pitchFamily="34" charset="0"/>
          <a:ea typeface="Heiti SC Light" charset="0"/>
          <a:cs typeface="Arial" panose="020B0604020202020204" pitchFamily="34" charset="0"/>
          <a:sym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panose="020B0604020202020204" pitchFamily="34" charset="0"/>
          <a:ea typeface="Heiti SC Light" charset="0"/>
          <a:cs typeface="Arial" panose="020B0604020202020204" pitchFamily="34" charset="0"/>
          <a:sym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panose="020B0604020202020204" pitchFamily="34" charset="0"/>
          <a:ea typeface="Heiti SC Light" charset="0"/>
          <a:cs typeface="Arial" panose="020B0604020202020204" pitchFamily="34" charset="0"/>
          <a:sym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panose="020B0604020202020204" pitchFamily="34" charset="0"/>
          <a:ea typeface="Heiti SC Light" charset="0"/>
          <a:cs typeface="Arial" panose="020B0604020202020204" pitchFamily="34" charset="0"/>
          <a:sym typeface="Calibri" panose="020F0502020204030204" pitchFamily="34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Heiti SC Light" charset="0"/>
          <a:cs typeface="Heiti SC Light" charset="0"/>
          <a:sym typeface="Calibri" charset="0"/>
        </a:defRPr>
      </a:lvl6pPr>
      <a:lvl7pPr marL="9143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Heiti SC Light" charset="0"/>
          <a:cs typeface="Heiti SC Light" charset="0"/>
          <a:sym typeface="Calibri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Heiti SC Light" charset="0"/>
          <a:cs typeface="Heiti SC Light" charset="0"/>
          <a:sym typeface="Calibri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Heiti SC Light" charset="0"/>
          <a:cs typeface="Heiti SC Light" charset="0"/>
          <a:sym typeface="Calibri" charset="0"/>
        </a:defRPr>
      </a:lvl9pPr>
    </p:titleStyle>
    <p:bodyStyle>
      <a:lvl1pPr marL="179388" indent="-179388" algn="l" rtl="0" fontAlgn="base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Calibri" panose="020F0502020204030204" pitchFamily="34" charset="0"/>
        </a:defRPr>
      </a:lvl1pPr>
      <a:lvl2pPr marL="588963" indent="-233363" algn="l" rtl="0" fontAlgn="base">
        <a:spcBef>
          <a:spcPts val="700"/>
        </a:spcBef>
        <a:spcAft>
          <a:spcPct val="0"/>
        </a:spcAft>
        <a:buFont typeface="Symbol" panose="05050102010706020507" pitchFamily="18" charset="2"/>
        <a:buChar char="-"/>
        <a:defRPr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Calibri" panose="020F0502020204030204" pitchFamily="34" charset="0"/>
        </a:defRPr>
      </a:lvl2pPr>
      <a:lvl3pPr marL="804863" indent="-206375" algn="l" rtl="0" fontAlgn="base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Calibri" panose="020F0502020204030204" pitchFamily="34" charset="0"/>
        </a:defRPr>
      </a:lvl3pPr>
      <a:lvl4pPr marL="987425" indent="-180975" algn="l" rtl="0" fontAlgn="base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Calibri" panose="020F0502020204030204" pitchFamily="34" charset="0"/>
        </a:defRPr>
      </a:lvl4pPr>
      <a:lvl5pPr marL="1343025" indent="-266700" algn="l" rtl="0" fontAlgn="base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Calibri" panose="020F0502020204030204" pitchFamily="34" charset="0"/>
        </a:defRPr>
      </a:lvl5pPr>
      <a:lvl6pPr marL="2133547" algn="ctr" rtl="0" eaLnBrk="1" fontAlgn="base" hangingPunct="1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2590736" algn="ctr" rtl="0" eaLnBrk="1" fontAlgn="base" hangingPunct="1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3047924" algn="ctr" rtl="0" eaLnBrk="1" fontAlgn="base" hangingPunct="1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3505112" algn="ctr" rtl="0" eaLnBrk="1" fontAlgn="base" hangingPunct="1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6" rIns="91433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73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44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44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3" tIns="45716" rIns="91433" bIns="4571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0F590F93-CB5E-44CA-AD6D-C1881569BA58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  <p:grpSp>
        <p:nvGrpSpPr>
          <p:cNvPr id="1031" name="Group 11"/>
          <p:cNvGrpSpPr>
            <a:grpSpLocks/>
          </p:cNvGrpSpPr>
          <p:nvPr/>
        </p:nvGrpSpPr>
        <p:grpSpPr bwMode="auto">
          <a:xfrm>
            <a:off x="8464550" y="6334125"/>
            <a:ext cx="517525" cy="447675"/>
            <a:chOff x="5999" y="3990"/>
            <a:chExt cx="366" cy="282"/>
          </a:xfrm>
        </p:grpSpPr>
        <p:pic>
          <p:nvPicPr>
            <p:cNvPr id="1032" name="Picture 9"/>
            <p:cNvPicPr>
              <a:picLocks noChangeAspect="1" noChangeArrowheads="1"/>
            </p:cNvPicPr>
            <p:nvPr userDrawn="1"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" y="3990"/>
              <a:ext cx="366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10"/>
            <p:cNvPicPr>
              <a:picLocks noChangeAspect="1" noChangeArrowheads="1"/>
            </p:cNvPicPr>
            <p:nvPr userDrawn="1"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5" y="4086"/>
              <a:ext cx="346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0698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37" r:id="rId1"/>
    <p:sldLayoutId id="2147485038" r:id="rId2"/>
    <p:sldLayoutId id="2147485039" r:id="rId3"/>
    <p:sldLayoutId id="2147485040" r:id="rId4"/>
    <p:sldLayoutId id="2147485041" r:id="rId5"/>
    <p:sldLayoutId id="2147485042" r:id="rId6"/>
    <p:sldLayoutId id="2147485043" r:id="rId7"/>
    <p:sldLayoutId id="2147485044" r:id="rId8"/>
    <p:sldLayoutId id="2147485045" r:id="rId9"/>
    <p:sldLayoutId id="2147485046" r:id="rId10"/>
    <p:sldLayoutId id="2147485047" r:id="rId11"/>
    <p:sldLayoutId id="2147485048" r:id="rId12"/>
    <p:sldLayoutId id="2147485049" r:id="rId13"/>
    <p:sldLayoutId id="2147485050" r:id="rId14"/>
    <p:sldLayoutId id="2147485051" r:id="rId15"/>
    <p:sldLayoutId id="2147485052" r:id="rId16"/>
    <p:sldLayoutId id="2147485053" r:id="rId17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B9BB0"/>
          </a:solidFill>
          <a:latin typeface="Calibri Light" panose="020F030202020403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B9BB0"/>
          </a:solidFill>
          <a:effectLst>
            <a:outerShdw blurRad="38100" dist="38100" dir="2700000" algn="tl">
              <a:srgbClr val="C0C0C0"/>
            </a:outerShdw>
          </a:effectLst>
          <a:latin typeface="Calibri Light" panose="020F03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B9BB0"/>
          </a:solidFill>
          <a:effectLst>
            <a:outerShdw blurRad="38100" dist="38100" dir="2700000" algn="tl">
              <a:srgbClr val="C0C0C0"/>
            </a:outerShdw>
          </a:effectLst>
          <a:latin typeface="Calibri Light" panose="020F03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B9BB0"/>
          </a:solidFill>
          <a:effectLst>
            <a:outerShdw blurRad="38100" dist="38100" dir="2700000" algn="tl">
              <a:srgbClr val="C0C0C0"/>
            </a:outerShdw>
          </a:effectLst>
          <a:latin typeface="Calibri Light" panose="020F03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B9BB0"/>
          </a:solidFill>
          <a:effectLst>
            <a:outerShdw blurRad="38100" dist="38100" dir="2700000" algn="tl">
              <a:srgbClr val="C0C0C0"/>
            </a:outerShdw>
          </a:effectLst>
          <a:latin typeface="Calibri Light" panose="020F0302020204030204" pitchFamily="34" charset="0"/>
        </a:defRPr>
      </a:lvl5pPr>
      <a:lvl6pPr marL="406373" algn="ctr" rtl="0" fontAlgn="base">
        <a:spcBef>
          <a:spcPct val="0"/>
        </a:spcBef>
        <a:spcAft>
          <a:spcPct val="0"/>
        </a:spcAft>
        <a:defRPr sz="3911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6pPr>
      <a:lvl7pPr marL="812746" algn="ctr" rtl="0" fontAlgn="base">
        <a:spcBef>
          <a:spcPct val="0"/>
        </a:spcBef>
        <a:spcAft>
          <a:spcPct val="0"/>
        </a:spcAft>
        <a:defRPr sz="3911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7pPr>
      <a:lvl8pPr marL="1219117" algn="ctr" rtl="0" fontAlgn="base">
        <a:spcBef>
          <a:spcPct val="0"/>
        </a:spcBef>
        <a:spcAft>
          <a:spcPct val="0"/>
        </a:spcAft>
        <a:defRPr sz="3911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8pPr>
      <a:lvl9pPr marL="1625491" algn="ctr" rtl="0" fontAlgn="base">
        <a:spcBef>
          <a:spcPct val="0"/>
        </a:spcBef>
        <a:spcAft>
          <a:spcPct val="0"/>
        </a:spcAft>
        <a:defRPr sz="3911" b="1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406400" indent="50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>
          <a:solidFill>
            <a:schemeClr val="tx1"/>
          </a:solidFill>
          <a:latin typeface="Calibri Light" panose="020F0302020204030204" pitchFamily="34" charset="0"/>
        </a:defRPr>
      </a:lvl2pPr>
      <a:lvl3pPr marL="812800" indent="101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>
          <a:solidFill>
            <a:schemeClr val="tx1"/>
          </a:solidFill>
          <a:latin typeface="Calibri Light" panose="020F0302020204030204" pitchFamily="34" charset="0"/>
        </a:defRPr>
      </a:lvl3pPr>
      <a:lvl4pPr marL="1219200" indent="152400" algn="l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chemeClr val="tx1"/>
          </a:solidFill>
          <a:latin typeface="Calibri Light" panose="020F0302020204030204" pitchFamily="34" charset="0"/>
        </a:defRPr>
      </a:lvl4pPr>
      <a:lvl5pPr marL="1625600" indent="203200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chemeClr val="tx1"/>
          </a:solidFill>
          <a:latin typeface="Calibri Light" panose="020F0302020204030204" pitchFamily="34" charset="0"/>
        </a:defRPr>
      </a:lvl5pPr>
      <a:lvl6pPr marL="2235048" indent="-203186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6pPr>
      <a:lvl7pPr marL="2641421" indent="-203186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7pPr>
      <a:lvl8pPr marL="3047795" indent="-203186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8pPr>
      <a:lvl9pPr marL="3454166" indent="-203186" algn="l" rtl="0" fontAlgn="base">
        <a:spcBef>
          <a:spcPct val="20000"/>
        </a:spcBef>
        <a:spcAft>
          <a:spcPct val="0"/>
        </a:spcAft>
        <a:buChar char="»"/>
        <a:defRPr sz="1778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8127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6373" algn="l" defTabSz="8127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2746" algn="l" defTabSz="8127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9117" algn="l" defTabSz="8127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5491" algn="l" defTabSz="8127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1864" algn="l" defTabSz="8127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8237" algn="l" defTabSz="8127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44608" algn="l" defTabSz="8127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50980" algn="l" defTabSz="812746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8E42-47B8-4FF9-AF1A-E9D2C19AF93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11/04/16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F9C48-E929-48D9-B4C2-C2535399622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7816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55" r:id="rId1"/>
    <p:sldLayoutId id="2147485056" r:id="rId2"/>
    <p:sldLayoutId id="2147485057" r:id="rId3"/>
    <p:sldLayoutId id="2147485058" r:id="rId4"/>
    <p:sldLayoutId id="2147485059" r:id="rId5"/>
    <p:sldLayoutId id="2147485060" r:id="rId6"/>
    <p:sldLayoutId id="2147485061" r:id="rId7"/>
    <p:sldLayoutId id="2147485062" r:id="rId8"/>
    <p:sldLayoutId id="2147485063" r:id="rId9"/>
    <p:sldLayoutId id="2147485064" r:id="rId10"/>
    <p:sldLayoutId id="214748506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73F2235-FD28-4C2B-9010-DF1CC6CB78F9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B573CA0-ADFB-4C59-B0F1-446A30F9897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70" r:id="rId1"/>
    <p:sldLayoutId id="2147484771" r:id="rId2"/>
    <p:sldLayoutId id="2147484772" r:id="rId3"/>
    <p:sldLayoutId id="2147484773" r:id="rId4"/>
    <p:sldLayoutId id="2147484774" r:id="rId5"/>
    <p:sldLayoutId id="2147484775" r:id="rId6"/>
    <p:sldLayoutId id="2147484776" r:id="rId7"/>
    <p:sldLayoutId id="2147484777" r:id="rId8"/>
    <p:sldLayoutId id="2147484778" r:id="rId9"/>
    <p:sldLayoutId id="2147484779" r:id="rId10"/>
    <p:sldLayoutId id="2147484780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EC8C8474-E859-4282-B3FD-6266253145E2}" type="datetimeFigureOut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457200">
              <a:defRPr/>
            </a:pPr>
            <a:fld id="{D95145D8-FAE5-482B-AC56-3ECF1173A00D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defRPr/>
              </a:pPr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8833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7" r:id="rId1"/>
    <p:sldLayoutId id="2147485068" r:id="rId2"/>
    <p:sldLayoutId id="2147485069" r:id="rId3"/>
    <p:sldLayoutId id="2147485070" r:id="rId4"/>
    <p:sldLayoutId id="2147485071" r:id="rId5"/>
    <p:sldLayoutId id="2147485072" r:id="rId6"/>
    <p:sldLayoutId id="2147485073" r:id="rId7"/>
    <p:sldLayoutId id="2147485074" r:id="rId8"/>
    <p:sldLayoutId id="2147485075" r:id="rId9"/>
    <p:sldLayoutId id="2147485076" r:id="rId10"/>
    <p:sldLayoutId id="214748507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359C0C7-F94E-4DCA-B548-8F49391BC0C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11/04/16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4E72CC0-C52C-4DED-8BD9-AA6FE4524A90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311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5" r:id="rId1"/>
    <p:sldLayoutId id="2147484866" r:id="rId2"/>
    <p:sldLayoutId id="2147484867" r:id="rId3"/>
    <p:sldLayoutId id="2147484868" r:id="rId4"/>
    <p:sldLayoutId id="2147484869" r:id="rId5"/>
    <p:sldLayoutId id="2147484870" r:id="rId6"/>
    <p:sldLayoutId id="2147484871" r:id="rId7"/>
    <p:sldLayoutId id="2147484872" r:id="rId8"/>
    <p:sldLayoutId id="2147484873" r:id="rId9"/>
    <p:sldLayoutId id="2147484874" r:id="rId10"/>
    <p:sldLayoutId id="2147484875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 descr="WCLC 2015_Header_Footer_PPT_Presentation Title_Author Version_4-02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760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le Placeholder 1"/>
          <p:cNvSpPr>
            <a:spLocks noGrp="1"/>
          </p:cNvSpPr>
          <p:nvPr>
            <p:ph type="title"/>
          </p:nvPr>
        </p:nvSpPr>
        <p:spPr bwMode="auto">
          <a:xfrm>
            <a:off x="211138" y="1346200"/>
            <a:ext cx="8721725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717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8438" y="2265363"/>
            <a:ext cx="8721725" cy="392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pic>
        <p:nvPicPr>
          <p:cNvPr id="7173" name="Picture 3" descr="WCLC 2015_Header_Footer_PPT_Presentation Title_Author Version_4-02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9188"/>
            <a:ext cx="91440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5"/>
          <p:cNvSpPr>
            <a:spLocks/>
          </p:cNvSpPr>
          <p:nvPr userDrawn="1"/>
        </p:nvSpPr>
        <p:spPr bwMode="auto">
          <a:xfrm>
            <a:off x="34925" y="6446838"/>
            <a:ext cx="6432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it-IT" sz="1000" b="1" i="1">
                <a:solidFill>
                  <a:srgbClr val="FFFFFF"/>
                </a:solidFill>
                <a:ea typeface="ＭＳ Ｐゴシック" panose="020B0600070205080204" pitchFamily="34" charset="-128"/>
                <a:sym typeface="Arial" panose="020B0604020202020204" pitchFamily="34" charset="0"/>
              </a:rPr>
              <a:t>PLEN04.03: </a:t>
            </a:r>
            <a:r>
              <a:rPr lang="en-US" altLang="it-IT" sz="1000" b="1">
                <a:solidFill>
                  <a:srgbClr val="FFFFFF"/>
                </a:solidFill>
                <a:latin typeface="Gill Sans"/>
                <a:ea typeface="Heiti SC Light"/>
                <a:cs typeface="Heiti SC Light"/>
                <a:sym typeface="Gill Sans"/>
              </a:rPr>
              <a:t>Randomized phase III trial of adjuvant chemotherapy with or without bevacizumab in resected</a:t>
            </a:r>
          </a:p>
          <a:p>
            <a:pPr>
              <a:defRPr/>
            </a:pPr>
            <a:r>
              <a:rPr lang="en-US" altLang="it-IT" sz="1000" b="1">
                <a:solidFill>
                  <a:srgbClr val="FFFFFF"/>
                </a:solidFill>
                <a:latin typeface="Gill Sans"/>
                <a:ea typeface="Heiti SC Light"/>
                <a:cs typeface="Heiti SC Light"/>
                <a:sym typeface="Gill Sans"/>
              </a:rPr>
              <a:t> non-small cell lung cancer (NSCLC): Results of E1505 </a:t>
            </a:r>
            <a:r>
              <a:rPr lang="en-US" altLang="it-IT" sz="1000" b="1" i="1">
                <a:solidFill>
                  <a:srgbClr val="FFFFFF"/>
                </a:solidFill>
                <a:ea typeface="ＭＳ Ｐゴシック" panose="020B0600070205080204" pitchFamily="34" charset="-128"/>
                <a:sym typeface="Arial" panose="020B0604020202020204" pitchFamily="34" charset="0"/>
              </a:rPr>
              <a:t>– Heather Wakelee, USA</a:t>
            </a:r>
          </a:p>
        </p:txBody>
      </p:sp>
      <p:pic>
        <p:nvPicPr>
          <p:cNvPr id="7175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10313"/>
            <a:ext cx="13414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2" descr="WCLC 2015_Header_Footer_PPT_Presentation Title_Author Version_4-01.png"/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4" descr="WCLC 2015_Header_Footer_PPT_Presentation Title_Author Version_4-03.png"/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917575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11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79" r:id="rId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bg2"/>
          </a:solidFill>
          <a:latin typeface="+mj-lt"/>
          <a:ea typeface="ＭＳ Ｐゴシック" pitchFamily="34" charset="-128"/>
          <a:cs typeface="MS PGothic" pitchFamily="34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  <a:ea typeface="ＭＳ Ｐゴシック" pitchFamily="34" charset="-128"/>
          <a:cs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  <a:ea typeface="ＭＳ Ｐゴシック" pitchFamily="34" charset="-128"/>
          <a:cs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  <a:ea typeface="ＭＳ Ｐゴシック" pitchFamily="34" charset="-128"/>
          <a:cs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  <a:ea typeface="ＭＳ Ｐゴシック" pitchFamily="34" charset="-128"/>
          <a:cs typeface="MS PGothic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ＭＳ Ｐゴシック" pitchFamily="34" charset="-128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WCLC 2015_Header_Footer_PPT_Presentation Title_Author Version_4-02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760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itle Placeholder 1"/>
          <p:cNvSpPr>
            <a:spLocks noGrp="1"/>
          </p:cNvSpPr>
          <p:nvPr>
            <p:ph type="title"/>
          </p:nvPr>
        </p:nvSpPr>
        <p:spPr bwMode="auto">
          <a:xfrm>
            <a:off x="211138" y="1346200"/>
            <a:ext cx="8721725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title style</a:t>
            </a:r>
          </a:p>
        </p:txBody>
      </p:sp>
      <p:sp>
        <p:nvSpPr>
          <p:cNvPr id="819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8438" y="2265363"/>
            <a:ext cx="8721725" cy="392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/>
              <a:t>Click to edit Master text styles</a:t>
            </a:r>
          </a:p>
          <a:p>
            <a:pPr lvl="1"/>
            <a:r>
              <a:rPr lang="en-US" altLang="it-IT"/>
              <a:t>Second level</a:t>
            </a:r>
          </a:p>
          <a:p>
            <a:pPr lvl="2"/>
            <a:r>
              <a:rPr lang="en-US" altLang="it-IT"/>
              <a:t>Third level</a:t>
            </a:r>
          </a:p>
          <a:p>
            <a:pPr lvl="3"/>
            <a:r>
              <a:rPr lang="en-US" altLang="it-IT"/>
              <a:t>Fourth level</a:t>
            </a:r>
          </a:p>
          <a:p>
            <a:pPr lvl="4"/>
            <a:r>
              <a:rPr lang="en-US" altLang="it-IT"/>
              <a:t>Fifth level</a:t>
            </a:r>
          </a:p>
        </p:txBody>
      </p:sp>
      <p:pic>
        <p:nvPicPr>
          <p:cNvPr id="8197" name="Picture 3" descr="WCLC 2015_Header_Footer_PPT_Presentation Title_Author Version_4-02.png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9188"/>
            <a:ext cx="9144000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5"/>
          <p:cNvSpPr>
            <a:spLocks/>
          </p:cNvSpPr>
          <p:nvPr userDrawn="1"/>
        </p:nvSpPr>
        <p:spPr bwMode="auto">
          <a:xfrm>
            <a:off x="34925" y="6446838"/>
            <a:ext cx="64325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it-IT" sz="1000" b="1" i="1">
                <a:solidFill>
                  <a:srgbClr val="FFFFFF"/>
                </a:solidFill>
                <a:ea typeface="ＭＳ Ｐゴシック" panose="020B0600070205080204" pitchFamily="34" charset="-128"/>
                <a:sym typeface="Arial" panose="020B0604020202020204" pitchFamily="34" charset="0"/>
              </a:rPr>
              <a:t>PLEN04.03: </a:t>
            </a:r>
            <a:r>
              <a:rPr lang="en-US" altLang="it-IT" sz="1000" b="1">
                <a:solidFill>
                  <a:srgbClr val="FFFFFF"/>
                </a:solidFill>
                <a:latin typeface="Gill Sans"/>
                <a:ea typeface="Heiti SC Light"/>
                <a:cs typeface="Heiti SC Light"/>
                <a:sym typeface="Gill Sans"/>
              </a:rPr>
              <a:t>Randomized phase III trial of adjuvant chemotherapy with or without bevacizumab in resected</a:t>
            </a:r>
          </a:p>
          <a:p>
            <a:pPr>
              <a:defRPr/>
            </a:pPr>
            <a:r>
              <a:rPr lang="en-US" altLang="it-IT" sz="1000" b="1">
                <a:solidFill>
                  <a:srgbClr val="FFFFFF"/>
                </a:solidFill>
                <a:latin typeface="Gill Sans"/>
                <a:ea typeface="Heiti SC Light"/>
                <a:cs typeface="Heiti SC Light"/>
                <a:sym typeface="Gill Sans"/>
              </a:rPr>
              <a:t> non-small cell lung cancer (NSCLC): Results of E1505 </a:t>
            </a:r>
            <a:r>
              <a:rPr lang="en-US" altLang="it-IT" sz="1000" b="1" i="1">
                <a:solidFill>
                  <a:srgbClr val="FFFFFF"/>
                </a:solidFill>
                <a:ea typeface="ＭＳ Ｐゴシック" panose="020B0600070205080204" pitchFamily="34" charset="-128"/>
                <a:sym typeface="Arial" panose="020B0604020202020204" pitchFamily="34" charset="0"/>
              </a:rPr>
              <a:t>– Heather Wakelee, USA</a:t>
            </a:r>
          </a:p>
        </p:txBody>
      </p:sp>
      <p:pic>
        <p:nvPicPr>
          <p:cNvPr id="8199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6310313"/>
            <a:ext cx="134143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2" descr="WCLC 2015_Header_Footer_PPT_Presentation Title_Author Version_4-01.png"/>
          <p:cNvPicPr>
            <a:picLocks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3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4" descr="WCLC 2015_Header_Footer_PPT_Presentation Title_Author Version_4-03.png"/>
          <p:cNvPicPr>
            <a:picLocks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917575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809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1" r:id="rId1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bg2"/>
          </a:solidFill>
          <a:latin typeface="+mj-lt"/>
          <a:ea typeface="ＭＳ Ｐゴシック" pitchFamily="34" charset="-128"/>
          <a:cs typeface="MS PGothic" pitchFamily="34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  <a:ea typeface="ＭＳ Ｐゴシック" pitchFamily="34" charset="-128"/>
          <a:cs typeface="MS PGothic" pitchFamily="34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  <a:ea typeface="ＭＳ Ｐゴシック" pitchFamily="34" charset="-128"/>
          <a:cs typeface="MS PGothic" pitchFamily="34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  <a:ea typeface="ＭＳ Ｐゴシック" pitchFamily="34" charset="-128"/>
          <a:cs typeface="MS PGothic" pitchFamily="34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  <a:ea typeface="ＭＳ Ｐゴシック" pitchFamily="34" charset="-128"/>
          <a:cs typeface="MS PGothic" pitchFamily="34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000" b="1">
          <a:solidFill>
            <a:schemeClr val="bg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ＭＳ Ｐゴシック" pitchFamily="34" charset="-128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17375E"/>
                </a:solidFill>
                <a:latin typeface="+mn-lt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B44FC76E-6CA3-47C5-A139-28CF7C5A3D65}" type="datetimeFigureOut">
              <a:rPr lang="it-IT" altLang="it-IT"/>
              <a:pPr>
                <a:defRPr/>
              </a:pPr>
              <a:t>11/04/16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1F497D">
                    <a:lumMod val="75000"/>
                  </a:srgb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FE1E0D80-423E-4C4E-87ED-CD04B6A4BE5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06204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83" r:id="rId1"/>
    <p:sldLayoutId id="2147484884" r:id="rId2"/>
    <p:sldLayoutId id="2147484885" r:id="rId3"/>
    <p:sldLayoutId id="2147484886" r:id="rId4"/>
    <p:sldLayoutId id="2147484887" r:id="rId5"/>
    <p:sldLayoutId id="2147484888" r:id="rId6"/>
    <p:sldLayoutId id="2147484889" r:id="rId7"/>
    <p:sldLayoutId id="2147484890" r:id="rId8"/>
    <p:sldLayoutId id="2147484891" r:id="rId9"/>
    <p:sldLayoutId id="2147484892" r:id="rId10"/>
    <p:sldLayoutId id="2147484893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17375E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ＭＳ Ｐゴシック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itchFamily="34" charset="0"/>
          <a:ea typeface="ＭＳ Ｐゴシック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itchFamily="34" charset="0"/>
          <a:ea typeface="ＭＳ Ｐゴシック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itchFamily="34" charset="0"/>
          <a:ea typeface="ＭＳ Ｐゴシック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itchFamily="34" charset="0"/>
          <a:ea typeface="ＭＳ Ｐゴシック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17375E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17375E"/>
          </a:solidFill>
          <a:latin typeface="+mn-lt"/>
          <a:ea typeface="ＭＳ Ｐゴシック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17375E"/>
          </a:solidFill>
          <a:latin typeface="+mn-lt"/>
          <a:ea typeface="ＭＳ Ｐゴシック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17375E"/>
          </a:solidFill>
          <a:latin typeface="+mn-lt"/>
          <a:ea typeface="ＭＳ Ｐゴシック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17375E"/>
          </a:solidFill>
          <a:latin typeface="+mn-lt"/>
          <a:ea typeface="ＭＳ Ｐゴシック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17375E"/>
          </a:solidFill>
          <a:latin typeface="+mn-lt"/>
          <a:ea typeface="ＭＳ Ｐゴシック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tangolo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b="1" dirty="0">
              <a:solidFill>
                <a:prstClr val="white"/>
              </a:solidFill>
            </a:endParaRPr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28625" y="512763"/>
            <a:ext cx="8429625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11271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  <a:endParaRPr lang="en-US" altLang="it-IT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kumimoji="0" sz="1100" b="1">
                <a:solidFill>
                  <a:srgbClr val="D6EC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E5B3FB43-D0DC-4A10-9B89-A701863CC212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kumimoji="0" sz="1100" b="1">
                <a:solidFill>
                  <a:srgbClr val="D6ECFF"/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90000"/>
              </a:lnSpc>
              <a:defRPr sz="1200" b="1">
                <a:solidFill>
                  <a:srgbClr val="D6ECFF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AB4CDDA-4D84-4A83-BC75-DE9FF5D17A1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7230914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895" r:id="rId1"/>
    <p:sldLayoutId id="2147484896" r:id="rId2"/>
    <p:sldLayoutId id="2147484897" r:id="rId3"/>
    <p:sldLayoutId id="2147484898" r:id="rId4"/>
    <p:sldLayoutId id="2147484899" r:id="rId5"/>
    <p:sldLayoutId id="2147484900" r:id="rId6"/>
    <p:sldLayoutId id="2147484901" r:id="rId7"/>
    <p:sldLayoutId id="2147484902" r:id="rId8"/>
    <p:sldLayoutId id="2147484903" r:id="rId9"/>
    <p:sldLayoutId id="2147484904" r:id="rId10"/>
    <p:sldLayoutId id="2147484905" r:id="rId11"/>
    <p:sldLayoutId id="2147484906" r:id="rId12"/>
    <p:sldLayoutId id="2147484907" r:id="rId13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kern="1200" spc="-100">
          <a:solidFill>
            <a:srgbClr val="C1EEFF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C1EEFF"/>
          </a:solidFill>
          <a:latin typeface="Calibri" pitchFamily="34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rgbClr val="FFFF00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j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j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j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j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B298D73E-A91F-4AFB-B71F-9944B40C00FE}" type="datetimeFigureOut">
              <a:rPr lang="it-IT"/>
              <a:pPr>
                <a:defRPr/>
              </a:pPr>
              <a:t>11/04/16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58A4A2F-0154-4270-8A3F-E105B2A0C32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43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9" r:id="rId1"/>
    <p:sldLayoutId id="2147484910" r:id="rId2"/>
    <p:sldLayoutId id="2147484911" r:id="rId3"/>
    <p:sldLayoutId id="2147484912" r:id="rId4"/>
    <p:sldLayoutId id="2147484913" r:id="rId5"/>
    <p:sldLayoutId id="2147484914" r:id="rId6"/>
    <p:sldLayoutId id="2147484915" r:id="rId7"/>
    <p:sldLayoutId id="2147484916" r:id="rId8"/>
    <p:sldLayoutId id="2147484917" r:id="rId9"/>
    <p:sldLayoutId id="2147484918" r:id="rId10"/>
    <p:sldLayoutId id="2147484919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30225" y="211138"/>
            <a:ext cx="80740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>
                <a:sym typeface="Calibri" panose="020F0502020204030204" pitchFamily="34" charset="0"/>
              </a:rPr>
              <a:t>Click to edit Master title style</a:t>
            </a:r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0225" y="1651000"/>
            <a:ext cx="8074025" cy="379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00" tIns="38100" rIns="38100" bIns="381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Calibri" panose="020F0502020204030204" pitchFamily="34" charset="0"/>
              </a:rPr>
              <a:t>Fifth level</a:t>
            </a:r>
          </a:p>
        </p:txBody>
      </p:sp>
      <p:sp>
        <p:nvSpPr>
          <p:cNvPr id="2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8428038" y="6453188"/>
            <a:ext cx="268287" cy="279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342900" eaLnBrk="1" hangingPunct="1">
              <a:defRPr smtClean="0">
                <a:solidFill>
                  <a:srgbClr val="00206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Arial" charset="0"/>
                <a:sym typeface="Calibri" panose="020F0502020204030204" pitchFamily="34" charset="0"/>
              </a:defRPr>
            </a:lvl1pPr>
          </a:lstStyle>
          <a:p>
            <a:pPr>
              <a:defRPr/>
            </a:pPr>
            <a:fld id="{98F680AC-DCF9-4121-929A-4FAB6D3B70B5}" type="slidenum">
              <a:rPr lang="en-US"/>
              <a:pPr>
                <a:defRPr/>
              </a:pPr>
              <a:t>‹n.›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49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1" r:id="rId1"/>
    <p:sldLayoutId id="2147484922" r:id="rId2"/>
    <p:sldLayoutId id="2147484923" r:id="rId3"/>
    <p:sldLayoutId id="2147484924" r:id="rId4"/>
    <p:sldLayoutId id="2147484925" r:id="rId5"/>
    <p:sldLayoutId id="2147484926" r:id="rId6"/>
    <p:sldLayoutId id="2147484927" r:id="rId7"/>
    <p:sldLayoutId id="2147484928" r:id="rId8"/>
    <p:sldLayoutId id="2147484929" r:id="rId9"/>
    <p:sldLayoutId id="2147484930" r:id="rId10"/>
    <p:sldLayoutId id="2147484931" r:id="rId11"/>
    <p:sldLayoutId id="2147484932" r:id="rId12"/>
    <p:sldLayoutId id="2147484933" r:id="rId13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600" b="1">
          <a:solidFill>
            <a:srgbClr val="00206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  <a:sym typeface="Calibri" panose="020F0502020204030204" pitchFamily="34" charset="0"/>
        </a:defRPr>
      </a:lvl1pPr>
      <a:lvl2pPr algn="ctr" rtl="0" fontAlgn="base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panose="020B0604020202020204" pitchFamily="34" charset="0"/>
          <a:ea typeface="Heiti SC Light" charset="0"/>
          <a:cs typeface="Arial" panose="020B0604020202020204" pitchFamily="34" charset="0"/>
          <a:sym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panose="020B0604020202020204" pitchFamily="34" charset="0"/>
          <a:ea typeface="Heiti SC Light" charset="0"/>
          <a:cs typeface="Arial" panose="020B0604020202020204" pitchFamily="34" charset="0"/>
          <a:sym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panose="020B0604020202020204" pitchFamily="34" charset="0"/>
          <a:ea typeface="Heiti SC Light" charset="0"/>
          <a:cs typeface="Arial" panose="020B0604020202020204" pitchFamily="34" charset="0"/>
          <a:sym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 b="1">
          <a:solidFill>
            <a:srgbClr val="002060"/>
          </a:solidFill>
          <a:latin typeface="Arial" panose="020B0604020202020204" pitchFamily="34" charset="0"/>
          <a:ea typeface="Heiti SC Light" charset="0"/>
          <a:cs typeface="Arial" panose="020B0604020202020204" pitchFamily="34" charset="0"/>
          <a:sym typeface="Calibri" panose="020F0502020204030204" pitchFamily="34" charset="0"/>
        </a:defRPr>
      </a:lvl5pPr>
      <a:lvl6pPr marL="45718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Heiti SC Light" charset="0"/>
          <a:cs typeface="Heiti SC Light" charset="0"/>
          <a:sym typeface="Calibri" charset="0"/>
        </a:defRPr>
      </a:lvl6pPr>
      <a:lvl7pPr marL="9143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Heiti SC Light" charset="0"/>
          <a:cs typeface="Heiti SC Light" charset="0"/>
          <a:sym typeface="Calibri" charset="0"/>
        </a:defRPr>
      </a:lvl7pPr>
      <a:lvl8pPr marL="137156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Heiti SC Light" charset="0"/>
          <a:cs typeface="Heiti SC Light" charset="0"/>
          <a:sym typeface="Calibri" charset="0"/>
        </a:defRPr>
      </a:lvl8pPr>
      <a:lvl9pPr marL="18287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Heiti SC Light" charset="0"/>
          <a:cs typeface="Heiti SC Light" charset="0"/>
          <a:sym typeface="Calibri" charset="0"/>
        </a:defRPr>
      </a:lvl9pPr>
    </p:titleStyle>
    <p:bodyStyle>
      <a:lvl1pPr marL="179388" indent="-179388" algn="l" rtl="0" fontAlgn="base">
        <a:spcBef>
          <a:spcPts val="8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Calibri" panose="020F0502020204030204" pitchFamily="34" charset="0"/>
        </a:defRPr>
      </a:lvl1pPr>
      <a:lvl2pPr marL="588963" indent="-233363" algn="l" rtl="0" fontAlgn="base">
        <a:spcBef>
          <a:spcPts val="700"/>
        </a:spcBef>
        <a:spcAft>
          <a:spcPct val="0"/>
        </a:spcAft>
        <a:buFont typeface="Symbol" panose="05050102010706020507" pitchFamily="18" charset="2"/>
        <a:buChar char="-"/>
        <a:defRPr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Calibri" panose="020F0502020204030204" pitchFamily="34" charset="0"/>
        </a:defRPr>
      </a:lvl2pPr>
      <a:lvl3pPr marL="804863" indent="-206375" algn="l" rtl="0" fontAlgn="base">
        <a:spcBef>
          <a:spcPts val="600"/>
        </a:spcBef>
        <a:spcAft>
          <a:spcPct val="0"/>
        </a:spcAft>
        <a:buFont typeface="Arial" panose="020B0604020202020204" pitchFamily="34" charset="0"/>
        <a:buChar char="•"/>
        <a:defRPr sz="16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Calibri" panose="020F0502020204030204" pitchFamily="34" charset="0"/>
        </a:defRPr>
      </a:lvl3pPr>
      <a:lvl4pPr marL="987425" indent="-180975" algn="l" rtl="0" fontAlgn="base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Calibri" panose="020F0502020204030204" pitchFamily="34" charset="0"/>
        </a:defRPr>
      </a:lvl4pPr>
      <a:lvl5pPr marL="1343025" indent="-266700" algn="l" rtl="0" fontAlgn="base"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  <a:sym typeface="Calibri" panose="020F0502020204030204" pitchFamily="34" charset="0"/>
        </a:defRPr>
      </a:lvl5pPr>
      <a:lvl6pPr marL="2133547" algn="ctr" rtl="0" eaLnBrk="1" fontAlgn="base" hangingPunct="1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6pPr>
      <a:lvl7pPr marL="2590736" algn="ctr" rtl="0" eaLnBrk="1" fontAlgn="base" hangingPunct="1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7pPr>
      <a:lvl8pPr marL="3047924" algn="ctr" rtl="0" eaLnBrk="1" fontAlgn="base" hangingPunct="1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8pPr>
      <a:lvl9pPr marL="3505112" algn="ctr" rtl="0" eaLnBrk="1" fontAlgn="base" hangingPunct="1">
        <a:spcBef>
          <a:spcPts val="500"/>
        </a:spcBef>
        <a:spcAft>
          <a:spcPct val="0"/>
        </a:spcAft>
        <a:defRPr sz="2000">
          <a:solidFill>
            <a:srgbClr val="878787"/>
          </a:solidFill>
          <a:latin typeface="+mn-lt"/>
          <a:ea typeface="+mn-ea"/>
          <a:cs typeface="+mn-cs"/>
          <a:sym typeface="Calibri" charset="0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35.jpg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wmf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8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41.xml"/><Relationship Id="rId2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47.xml"/><Relationship Id="rId2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jpe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61.xml"/><Relationship Id="rId2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63.jpeg"/><Relationship Id="rId3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66.xml"/><Relationship Id="rId2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5" Type="http://schemas.openxmlformats.org/officeDocument/2006/relationships/image" Target="../media/image71.jpe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65.xml"/><Relationship Id="rId2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96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4" Type="http://schemas.openxmlformats.org/officeDocument/2006/relationships/image" Target="../media/image17.wmf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Relationship Id="rId2" Type="http://schemas.openxmlformats.org/officeDocument/2006/relationships/image" Target="../media/image74.png"/><Relationship Id="rId3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Relationship Id="rId2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jpeg"/><Relationship Id="rId6" Type="http://schemas.openxmlformats.org/officeDocument/2006/relationships/image" Target="../media/image79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119.xml"/><Relationship Id="rId2" Type="http://schemas.openxmlformats.org/officeDocument/2006/relationships/notesSlide" Target="../notesSlides/notesSlide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Relationship Id="rId2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Relationship Id="rId2" Type="http://schemas.openxmlformats.org/officeDocument/2006/relationships/image" Target="../media/image80.png"/><Relationship Id="rId3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47.xml"/><Relationship Id="rId2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41.xml"/><Relationship Id="rId2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41.xml"/><Relationship Id="rId2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6.xml"/><Relationship Id="rId2" Type="http://schemas.openxmlformats.org/officeDocument/2006/relationships/notesSlide" Target="../notesSlides/notesSlide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60.xml"/><Relationship Id="rId2" Type="http://schemas.openxmlformats.org/officeDocument/2006/relationships/notesSlide" Target="../notesSlides/notesSlide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Relationship Id="rId2" Type="http://schemas.openxmlformats.org/officeDocument/2006/relationships/image" Target="../media/image97.jpeg"/><Relationship Id="rId3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image" Target="../media/image98.png"/><Relationship Id="rId3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Relationship Id="rId2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70.xml"/><Relationship Id="rId2" Type="http://schemas.openxmlformats.org/officeDocument/2006/relationships/image" Target="../media/image9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170.xml"/><Relationship Id="rId2" Type="http://schemas.openxmlformats.org/officeDocument/2006/relationships/image" Target="../media/image10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1.xml"/><Relationship Id="rId2" Type="http://schemas.openxmlformats.org/officeDocument/2006/relationships/image" Target="../media/image10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196.xml"/><Relationship Id="rId2" Type="http://schemas.openxmlformats.org/officeDocument/2006/relationships/image" Target="../media/image10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1.xml"/><Relationship Id="rId2" Type="http://schemas.openxmlformats.org/officeDocument/2006/relationships/image" Target="../media/image10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4" Type="http://schemas.openxmlformats.org/officeDocument/2006/relationships/image" Target="../media/image112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Relationship Id="rId2" Type="http://schemas.openxmlformats.org/officeDocument/2006/relationships/hyperlink" Target="http://www.clinicaltrials.gov/" TargetMode="External"/><Relationship Id="rId3" Type="http://schemas.openxmlformats.org/officeDocument/2006/relationships/image" Target="../media/image1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0.xml"/><Relationship Id="rId2" Type="http://schemas.openxmlformats.org/officeDocument/2006/relationships/image" Target="../media/image115.png"/><Relationship Id="rId3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16.jpeg"/><Relationship Id="rId5" Type="http://schemas.openxmlformats.org/officeDocument/2006/relationships/image" Target="../media/image117.jpeg"/><Relationship Id="rId1" Type="http://schemas.openxmlformats.org/officeDocument/2006/relationships/slideLayout" Target="../slideLayouts/slideLayout179.xml"/><Relationship Id="rId2" Type="http://schemas.openxmlformats.org/officeDocument/2006/relationships/notesSlide" Target="../notesSlides/notesSlide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18.png"/><Relationship Id="rId1" Type="http://schemas.openxmlformats.org/officeDocument/2006/relationships/slideLayout" Target="../slideLayouts/slideLayout185.xml"/><Relationship Id="rId2" Type="http://schemas.openxmlformats.org/officeDocument/2006/relationships/notesSlide" Target="../notesSlides/notesSlide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8.png"/><Relationship Id="rId5" Type="http://schemas.openxmlformats.org/officeDocument/2006/relationships/image" Target="../media/image120.png"/><Relationship Id="rId1" Type="http://schemas.openxmlformats.org/officeDocument/2006/relationships/slideLayout" Target="../slideLayouts/slideLayout179.xml"/><Relationship Id="rId2" Type="http://schemas.openxmlformats.org/officeDocument/2006/relationships/notesSlide" Target="../notesSlides/notesSlide2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8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1" Type="http://schemas.openxmlformats.org/officeDocument/2006/relationships/slideLayout" Target="../slideLayouts/slideLayout179.xml"/><Relationship Id="rId2" Type="http://schemas.openxmlformats.org/officeDocument/2006/relationships/notesSlide" Target="../notesSlides/notesSlide2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79.xml"/><Relationship Id="rId2" Type="http://schemas.openxmlformats.org/officeDocument/2006/relationships/notesSlide" Target="../notesSlides/notesSlide2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126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128.png"/><Relationship Id="rId3" Type="http://schemas.openxmlformats.org/officeDocument/2006/relationships/image" Target="../media/image1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79.xml"/><Relationship Id="rId2" Type="http://schemas.openxmlformats.org/officeDocument/2006/relationships/image" Target="../media/image12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2.png"/><Relationship Id="rId3" Type="http://schemas.openxmlformats.org/officeDocument/2006/relationships/image" Target="../media/image18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21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4" Type="http://schemas.openxmlformats.org/officeDocument/2006/relationships/image" Target="../media/image134.jpeg"/><Relationship Id="rId5" Type="http://schemas.openxmlformats.org/officeDocument/2006/relationships/image" Target="../media/image135.jpeg"/><Relationship Id="rId6" Type="http://schemas.openxmlformats.org/officeDocument/2006/relationships/image" Target="../media/image136.jpeg"/><Relationship Id="rId7" Type="http://schemas.openxmlformats.org/officeDocument/2006/relationships/image" Target="../media/image137.png"/><Relationship Id="rId1" Type="http://schemas.openxmlformats.org/officeDocument/2006/relationships/slideLayout" Target="../slideLayouts/slideLayout24.xml"/><Relationship Id="rId2" Type="http://schemas.openxmlformats.org/officeDocument/2006/relationships/hyperlink" Target="http://www.google.it/url?sa=i&amp;source=images&amp;cd=&amp;cad=rja&amp;docid=bPrwpNOii8DFPM&amp;tbnid=Phq0_kZwPNTxQM:&amp;ved=0CAgQjRwwADgl&amp;url=http://www.bubblews.com/news/flag/1212107&amp;ei=fCV7UqHRO8jpswbg94CoCA&amp;psig=AFQjCNE20hxx_ZeXTuto-X_GAZ-9s34skQ&amp;ust=1383888637029504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4" Type="http://schemas.openxmlformats.org/officeDocument/2006/relationships/image" Target="../media/image139.png"/><Relationship Id="rId5" Type="http://schemas.openxmlformats.org/officeDocument/2006/relationships/image" Target="../media/image140.jpeg"/><Relationship Id="rId6" Type="http://schemas.openxmlformats.org/officeDocument/2006/relationships/image" Target="../media/image141.png"/><Relationship Id="rId7" Type="http://schemas.openxmlformats.org/officeDocument/2006/relationships/image" Target="../media/image142.png"/><Relationship Id="rId8" Type="http://schemas.openxmlformats.org/officeDocument/2006/relationships/image" Target="../media/image143.png"/><Relationship Id="rId9" Type="http://schemas.openxmlformats.org/officeDocument/2006/relationships/image" Target="../media/image144.png"/><Relationship Id="rId10" Type="http://schemas.openxmlformats.org/officeDocument/2006/relationships/image" Target="../media/image18.png"/><Relationship Id="rId1" Type="http://schemas.openxmlformats.org/officeDocument/2006/relationships/slideLayout" Target="../slideLayouts/slideLayout108.xml"/><Relationship Id="rId2" Type="http://schemas.openxmlformats.org/officeDocument/2006/relationships/notesSlide" Target="../notesSlides/notesSlide2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3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4.jpeg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4211961" y="1340768"/>
            <a:ext cx="466534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Tumori del polmone: la terapia oncologica attuale personalizzata e non</a:t>
            </a:r>
          </a:p>
        </p:txBody>
      </p:sp>
      <p:sp>
        <p:nvSpPr>
          <p:cNvPr id="81923" name="CasellaDiTesto 1"/>
          <p:cNvSpPr txBox="1">
            <a:spLocks noChangeArrowheads="1"/>
          </p:cNvSpPr>
          <p:nvPr/>
        </p:nvSpPr>
        <p:spPr bwMode="auto">
          <a:xfrm>
            <a:off x="179388" y="6351588"/>
            <a:ext cx="33131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/>
              <a:t>Trieste 11 aprile 2016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3567190" cy="369004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8" r="76406"/>
          <a:stretch/>
        </p:blipFill>
        <p:spPr bwMode="auto">
          <a:xfrm flipH="1">
            <a:off x="3630471" y="5491694"/>
            <a:ext cx="914583" cy="959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557404" y="5483017"/>
            <a:ext cx="42371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Dott. Domenico Galetta</a:t>
            </a:r>
          </a:p>
          <a:p>
            <a:r>
              <a:rPr lang="it-IT" dirty="0"/>
              <a:t>Prof. Giampietro </a:t>
            </a:r>
            <a:r>
              <a:rPr lang="it-IT" dirty="0" err="1"/>
              <a:t>Gasparini</a:t>
            </a:r>
            <a:endParaRPr lang="it-IT" dirty="0"/>
          </a:p>
          <a:p>
            <a:r>
              <a:rPr lang="it-IT" dirty="0"/>
              <a:t>IRCCS Istituto Tumori Giovanni Paolo II</a:t>
            </a:r>
          </a:p>
          <a:p>
            <a:r>
              <a:rPr lang="it-IT" dirty="0"/>
              <a:t>BARI</a:t>
            </a: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2" name="Title 1"/>
          <p:cNvSpPr txBox="1">
            <a:spLocks/>
          </p:cNvSpPr>
          <p:nvPr/>
        </p:nvSpPr>
        <p:spPr bwMode="auto">
          <a:xfrm>
            <a:off x="6198192" y="6477000"/>
            <a:ext cx="302433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r>
              <a:rPr lang="en-US" altLang="it-IT" sz="1100" i="1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Lucida Sans Unicode" panose="020B0602030504020204" pitchFamily="34" charset="0"/>
              </a:rPr>
              <a:t>Senan</a:t>
            </a:r>
            <a:r>
              <a:rPr lang="en-US" altLang="it-IT" sz="11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Lucida Sans Unicode" panose="020B0602030504020204" pitchFamily="34" charset="0"/>
              </a:rPr>
              <a:t> S, et al J </a:t>
            </a:r>
            <a:r>
              <a:rPr lang="en-US" altLang="it-IT" sz="1100" i="1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Lucida Sans Unicode" panose="020B0602030504020204" pitchFamily="34" charset="0"/>
              </a:rPr>
              <a:t>Clin</a:t>
            </a:r>
            <a:r>
              <a:rPr lang="en-US" altLang="it-IT" sz="11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Lucida Sans Unicode" panose="020B0602030504020204" pitchFamily="34" charset="0"/>
              </a:rPr>
              <a:t> </a:t>
            </a:r>
            <a:r>
              <a:rPr lang="en-US" altLang="it-IT" sz="1100" i="1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Lucida Sans Unicode" panose="020B0602030504020204" pitchFamily="34" charset="0"/>
              </a:rPr>
              <a:t>Oncol</a:t>
            </a:r>
            <a:r>
              <a:rPr lang="en-US" altLang="it-IT" sz="11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Lucida Sans Unicode" panose="020B0602030504020204" pitchFamily="34" charset="0"/>
              </a:rPr>
              <a:t> 2016;34:953-962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5" y="1628800"/>
            <a:ext cx="4702851" cy="370706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484784"/>
            <a:ext cx="4464496" cy="385107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619672" y="1556792"/>
            <a:ext cx="1800493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Overall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Survival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012160" y="1556792"/>
            <a:ext cx="2941831" cy="36933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Progression</a:t>
            </a:r>
            <a:r>
              <a:rPr lang="it-IT" dirty="0">
                <a:solidFill>
                  <a:schemeClr val="bg1"/>
                </a:solidFill>
              </a:rPr>
              <a:t> Free </a:t>
            </a:r>
            <a:r>
              <a:rPr lang="it-IT" dirty="0" err="1">
                <a:solidFill>
                  <a:schemeClr val="bg1"/>
                </a:solidFill>
              </a:rPr>
              <a:t>Survival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8" y="4845726"/>
            <a:ext cx="4591797" cy="182363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4629646"/>
            <a:ext cx="4607145" cy="184444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62" y="-29378"/>
            <a:ext cx="9028959" cy="1414395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411760" y="2060848"/>
            <a:ext cx="1800200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6978317" y="1926124"/>
            <a:ext cx="1975673" cy="864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39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3556" dirty="0">
                <a:ea typeface="ＭＳ Ｐゴシック" pitchFamily="34" charset="-128"/>
              </a:rPr>
              <a:t>NSCLC: STADI E TRATTAMENTI PREVALENTI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187575"/>
            <a:ext cx="3467100" cy="444182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IA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IB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IIA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IIB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IIIA  N1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         mN2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         b N2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IIIB   N3 </a:t>
            </a:r>
            <a:r>
              <a:rPr lang="it-IT" altLang="it-IT" sz="1422" dirty="0">
                <a:ea typeface="ＭＳ Ｐゴシック" panose="020B0600070205080204" pitchFamily="34" charset="-128"/>
              </a:rPr>
              <a:t>controlaterale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         T4 </a:t>
            </a:r>
            <a:r>
              <a:rPr lang="it-IT" altLang="it-IT" sz="1422" dirty="0">
                <a:ea typeface="ＭＳ Ｐゴシック" panose="020B0600070205080204" pitchFamily="34" charset="-128"/>
              </a:rPr>
              <a:t>chirurgico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       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         N3</a:t>
            </a:r>
            <a:r>
              <a:rPr lang="it-IT" altLang="it-IT" sz="1422" dirty="0">
                <a:ea typeface="ＭＳ Ｐゴシック" panose="020B0600070205080204" pitchFamily="34" charset="-128"/>
              </a:rPr>
              <a:t> </a:t>
            </a:r>
            <a:r>
              <a:rPr lang="it-IT" altLang="it-IT" sz="1422" dirty="0" err="1">
                <a:ea typeface="ＭＳ Ｐゴシック" panose="020B0600070205080204" pitchFamily="34" charset="-128"/>
              </a:rPr>
              <a:t>sovraclaveare</a:t>
            </a:r>
            <a:endParaRPr lang="it-IT" altLang="it-IT" sz="1422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 IV    (metastatico)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51275" y="1803400"/>
            <a:ext cx="5292725" cy="34607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>
                <a:solidFill>
                  <a:srgbClr val="0033CC"/>
                </a:solidFill>
                <a:ea typeface="ＭＳ Ｐゴシック" panose="020B0600070205080204" pitchFamily="34" charset="-128"/>
              </a:rPr>
              <a:t>CHIRURGIA	     CHEMIO	            RADIO</a:t>
            </a:r>
          </a:p>
        </p:txBody>
      </p:sp>
      <p:sp>
        <p:nvSpPr>
          <p:cNvPr id="203781" name="Rectangle 5"/>
          <p:cNvSpPr>
            <a:spLocks noChangeArrowheads="1"/>
          </p:cNvSpPr>
          <p:nvPr/>
        </p:nvSpPr>
        <p:spPr bwMode="auto">
          <a:xfrm>
            <a:off x="4356100" y="2212975"/>
            <a:ext cx="431800" cy="1728788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782" name="Rectangle 6"/>
          <p:cNvSpPr>
            <a:spLocks noChangeArrowheads="1"/>
          </p:cNvSpPr>
          <p:nvPr/>
        </p:nvSpPr>
        <p:spPr bwMode="auto">
          <a:xfrm>
            <a:off x="8172450" y="3621088"/>
            <a:ext cx="431800" cy="1087437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783" name="Rectangle 7"/>
          <p:cNvSpPr>
            <a:spLocks noChangeArrowheads="1"/>
          </p:cNvSpPr>
          <p:nvPr/>
        </p:nvSpPr>
        <p:spPr bwMode="auto">
          <a:xfrm>
            <a:off x="6084888" y="4708525"/>
            <a:ext cx="431800" cy="108902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784" name="Rectangle 8"/>
          <p:cNvSpPr>
            <a:spLocks noChangeArrowheads="1"/>
          </p:cNvSpPr>
          <p:nvPr/>
        </p:nvSpPr>
        <p:spPr bwMode="auto">
          <a:xfrm>
            <a:off x="6094413" y="464502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785" name="Rectangle 9"/>
          <p:cNvSpPr>
            <a:spLocks noChangeArrowheads="1"/>
          </p:cNvSpPr>
          <p:nvPr/>
        </p:nvSpPr>
        <p:spPr bwMode="auto">
          <a:xfrm>
            <a:off x="6094413" y="445293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786" name="Rectangle 10"/>
          <p:cNvSpPr>
            <a:spLocks noChangeArrowheads="1"/>
          </p:cNvSpPr>
          <p:nvPr/>
        </p:nvSpPr>
        <p:spPr bwMode="auto">
          <a:xfrm>
            <a:off x="6094413" y="42608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787" name="Rectangle 11"/>
          <p:cNvSpPr>
            <a:spLocks noChangeArrowheads="1"/>
          </p:cNvSpPr>
          <p:nvPr/>
        </p:nvSpPr>
        <p:spPr bwMode="auto">
          <a:xfrm>
            <a:off x="6094413" y="40703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788" name="Rectangle 12"/>
          <p:cNvSpPr>
            <a:spLocks noChangeArrowheads="1"/>
          </p:cNvSpPr>
          <p:nvPr/>
        </p:nvSpPr>
        <p:spPr bwMode="auto">
          <a:xfrm>
            <a:off x="6094413" y="38782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789" name="Rectangle 13"/>
          <p:cNvSpPr>
            <a:spLocks noChangeArrowheads="1"/>
          </p:cNvSpPr>
          <p:nvPr/>
        </p:nvSpPr>
        <p:spPr bwMode="auto">
          <a:xfrm>
            <a:off x="6094413" y="368617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790" name="Rectangle 14"/>
          <p:cNvSpPr>
            <a:spLocks noChangeArrowheads="1"/>
          </p:cNvSpPr>
          <p:nvPr/>
        </p:nvSpPr>
        <p:spPr bwMode="auto">
          <a:xfrm>
            <a:off x="6094413" y="355758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791" name="Rectangle 15"/>
          <p:cNvSpPr>
            <a:spLocks noChangeArrowheads="1"/>
          </p:cNvSpPr>
          <p:nvPr/>
        </p:nvSpPr>
        <p:spPr bwMode="auto">
          <a:xfrm>
            <a:off x="6094413" y="336550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792" name="Rectangle 16"/>
          <p:cNvSpPr>
            <a:spLocks noChangeArrowheads="1"/>
          </p:cNvSpPr>
          <p:nvPr/>
        </p:nvSpPr>
        <p:spPr bwMode="auto">
          <a:xfrm>
            <a:off x="6094413" y="323691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793" name="Rectangle 17"/>
          <p:cNvSpPr>
            <a:spLocks noChangeArrowheads="1"/>
          </p:cNvSpPr>
          <p:nvPr/>
        </p:nvSpPr>
        <p:spPr bwMode="auto">
          <a:xfrm>
            <a:off x="6094413" y="310991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794" name="Rectangle 18"/>
          <p:cNvSpPr>
            <a:spLocks noChangeArrowheads="1"/>
          </p:cNvSpPr>
          <p:nvPr/>
        </p:nvSpPr>
        <p:spPr bwMode="auto">
          <a:xfrm>
            <a:off x="6094413" y="298132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795" name="Rectangle 19"/>
          <p:cNvSpPr>
            <a:spLocks noChangeArrowheads="1"/>
          </p:cNvSpPr>
          <p:nvPr/>
        </p:nvSpPr>
        <p:spPr bwMode="auto">
          <a:xfrm>
            <a:off x="6094413" y="285273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796" name="Rectangle 20"/>
          <p:cNvSpPr>
            <a:spLocks noChangeArrowheads="1"/>
          </p:cNvSpPr>
          <p:nvPr/>
        </p:nvSpPr>
        <p:spPr bwMode="auto">
          <a:xfrm>
            <a:off x="6094413" y="27241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797" name="Rectangle 21"/>
          <p:cNvSpPr>
            <a:spLocks noChangeArrowheads="1"/>
          </p:cNvSpPr>
          <p:nvPr/>
        </p:nvSpPr>
        <p:spPr bwMode="auto">
          <a:xfrm>
            <a:off x="6094413" y="25971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798" name="Rectangle 25"/>
          <p:cNvSpPr>
            <a:spLocks noChangeArrowheads="1"/>
          </p:cNvSpPr>
          <p:nvPr/>
        </p:nvSpPr>
        <p:spPr bwMode="auto">
          <a:xfrm>
            <a:off x="8172450" y="304482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799" name="Rectangle 26"/>
          <p:cNvSpPr>
            <a:spLocks noChangeArrowheads="1"/>
          </p:cNvSpPr>
          <p:nvPr/>
        </p:nvSpPr>
        <p:spPr bwMode="auto">
          <a:xfrm>
            <a:off x="8172450" y="291623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00" name="Rectangle 27"/>
          <p:cNvSpPr>
            <a:spLocks noChangeArrowheads="1"/>
          </p:cNvSpPr>
          <p:nvPr/>
        </p:nvSpPr>
        <p:spPr bwMode="auto">
          <a:xfrm>
            <a:off x="8172450" y="27876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01" name="Rectangle 28"/>
          <p:cNvSpPr>
            <a:spLocks noChangeArrowheads="1"/>
          </p:cNvSpPr>
          <p:nvPr/>
        </p:nvSpPr>
        <p:spPr bwMode="auto">
          <a:xfrm>
            <a:off x="8172450" y="26606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02" name="Rectangle 29"/>
          <p:cNvSpPr>
            <a:spLocks noChangeArrowheads="1"/>
          </p:cNvSpPr>
          <p:nvPr/>
        </p:nvSpPr>
        <p:spPr bwMode="auto">
          <a:xfrm>
            <a:off x="8172450" y="25336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03" name="Rectangle 30"/>
          <p:cNvSpPr>
            <a:spLocks noChangeArrowheads="1"/>
          </p:cNvSpPr>
          <p:nvPr/>
        </p:nvSpPr>
        <p:spPr bwMode="auto">
          <a:xfrm>
            <a:off x="8172450" y="24050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04" name="Rectangle 31"/>
          <p:cNvSpPr>
            <a:spLocks noChangeArrowheads="1"/>
          </p:cNvSpPr>
          <p:nvPr/>
        </p:nvSpPr>
        <p:spPr bwMode="auto">
          <a:xfrm>
            <a:off x="8172450" y="22780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05" name="Rectangle 33"/>
          <p:cNvSpPr>
            <a:spLocks noChangeArrowheads="1"/>
          </p:cNvSpPr>
          <p:nvPr/>
        </p:nvSpPr>
        <p:spPr bwMode="auto">
          <a:xfrm>
            <a:off x="8172450" y="560863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06" name="Rectangle 34"/>
          <p:cNvSpPr>
            <a:spLocks noChangeArrowheads="1"/>
          </p:cNvSpPr>
          <p:nvPr/>
        </p:nvSpPr>
        <p:spPr bwMode="auto">
          <a:xfrm>
            <a:off x="8172450" y="54800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07" name="Rectangle 35"/>
          <p:cNvSpPr>
            <a:spLocks noChangeArrowheads="1"/>
          </p:cNvSpPr>
          <p:nvPr/>
        </p:nvSpPr>
        <p:spPr bwMode="auto">
          <a:xfrm>
            <a:off x="8172450" y="53530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08" name="Rectangle 36"/>
          <p:cNvSpPr>
            <a:spLocks noChangeArrowheads="1"/>
          </p:cNvSpPr>
          <p:nvPr/>
        </p:nvSpPr>
        <p:spPr bwMode="auto">
          <a:xfrm>
            <a:off x="8172450" y="52260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09" name="Rectangle 37"/>
          <p:cNvSpPr>
            <a:spLocks noChangeArrowheads="1"/>
          </p:cNvSpPr>
          <p:nvPr/>
        </p:nvSpPr>
        <p:spPr bwMode="auto">
          <a:xfrm>
            <a:off x="8172450" y="50974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10" name="Rectangle 38"/>
          <p:cNvSpPr>
            <a:spLocks noChangeArrowheads="1"/>
          </p:cNvSpPr>
          <p:nvPr/>
        </p:nvSpPr>
        <p:spPr bwMode="auto">
          <a:xfrm>
            <a:off x="8172450" y="496887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11" name="Rectangle 39"/>
          <p:cNvSpPr>
            <a:spLocks noChangeArrowheads="1"/>
          </p:cNvSpPr>
          <p:nvPr/>
        </p:nvSpPr>
        <p:spPr bwMode="auto">
          <a:xfrm>
            <a:off x="8172450" y="484187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12" name="Rectangle 41"/>
          <p:cNvSpPr>
            <a:spLocks noChangeArrowheads="1"/>
          </p:cNvSpPr>
          <p:nvPr/>
        </p:nvSpPr>
        <p:spPr bwMode="auto">
          <a:xfrm>
            <a:off x="4356100" y="451643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13" name="Rectangle 42"/>
          <p:cNvSpPr>
            <a:spLocks noChangeArrowheads="1"/>
          </p:cNvSpPr>
          <p:nvPr/>
        </p:nvSpPr>
        <p:spPr bwMode="auto">
          <a:xfrm>
            <a:off x="4356100" y="43878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14" name="Rectangle 43"/>
          <p:cNvSpPr>
            <a:spLocks noChangeArrowheads="1"/>
          </p:cNvSpPr>
          <p:nvPr/>
        </p:nvSpPr>
        <p:spPr bwMode="auto">
          <a:xfrm>
            <a:off x="4356100" y="42608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15" name="Rectangle 44"/>
          <p:cNvSpPr>
            <a:spLocks noChangeArrowheads="1"/>
          </p:cNvSpPr>
          <p:nvPr/>
        </p:nvSpPr>
        <p:spPr bwMode="auto">
          <a:xfrm>
            <a:off x="4356100" y="41338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16" name="Rectangle 45"/>
          <p:cNvSpPr>
            <a:spLocks noChangeArrowheads="1"/>
          </p:cNvSpPr>
          <p:nvPr/>
        </p:nvSpPr>
        <p:spPr bwMode="auto">
          <a:xfrm>
            <a:off x="4356100" y="40052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17" name="Rectangle 46"/>
          <p:cNvSpPr>
            <a:spLocks noChangeArrowheads="1"/>
          </p:cNvSpPr>
          <p:nvPr/>
        </p:nvSpPr>
        <p:spPr bwMode="auto">
          <a:xfrm>
            <a:off x="4356100" y="490220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18" name="Rectangle 47"/>
          <p:cNvSpPr>
            <a:spLocks noChangeArrowheads="1"/>
          </p:cNvSpPr>
          <p:nvPr/>
        </p:nvSpPr>
        <p:spPr bwMode="auto">
          <a:xfrm>
            <a:off x="4356100" y="471011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19" name="Rectangle 48"/>
          <p:cNvSpPr>
            <a:spLocks noChangeArrowheads="1"/>
          </p:cNvSpPr>
          <p:nvPr/>
        </p:nvSpPr>
        <p:spPr bwMode="auto">
          <a:xfrm>
            <a:off x="4356100" y="41973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20" name="Rectangle 49"/>
          <p:cNvSpPr>
            <a:spLocks noChangeArrowheads="1"/>
          </p:cNvSpPr>
          <p:nvPr/>
        </p:nvSpPr>
        <p:spPr bwMode="auto">
          <a:xfrm>
            <a:off x="4356100" y="40687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453" name="Text Box 50"/>
          <p:cNvSpPr txBox="1">
            <a:spLocks noChangeArrowheads="1"/>
          </p:cNvSpPr>
          <p:nvPr/>
        </p:nvSpPr>
        <p:spPr bwMode="auto">
          <a:xfrm>
            <a:off x="8586788" y="2206625"/>
            <a:ext cx="284162" cy="10128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C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U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R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T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I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V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7454" name="Text Box 51"/>
          <p:cNvSpPr txBox="1">
            <a:spLocks noChangeArrowheads="1"/>
          </p:cNvSpPr>
          <p:nvPr/>
        </p:nvSpPr>
        <p:spPr bwMode="auto">
          <a:xfrm>
            <a:off x="8599488" y="4645025"/>
            <a:ext cx="284162" cy="12430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P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L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L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I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T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I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V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7455" name="Text Box 52"/>
          <p:cNvSpPr txBox="1">
            <a:spLocks noChangeArrowheads="1"/>
          </p:cNvSpPr>
          <p:nvPr/>
        </p:nvSpPr>
        <p:spPr bwMode="auto">
          <a:xfrm>
            <a:off x="6640513" y="2400300"/>
            <a:ext cx="290512" cy="2736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D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I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U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V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N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T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E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endParaRPr lang="it-IT" altLang="it-IT" sz="1067" b="1" dirty="0">
              <a:solidFill>
                <a:srgbClr val="99CCFF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endParaRPr lang="it-IT" altLang="it-IT" sz="1067" b="1" dirty="0">
              <a:solidFill>
                <a:srgbClr val="99CCFF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N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E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O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D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i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U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V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N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T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203824" name="Rectangle 53"/>
          <p:cNvSpPr>
            <a:spLocks noChangeArrowheads="1"/>
          </p:cNvSpPr>
          <p:nvPr/>
        </p:nvSpPr>
        <p:spPr bwMode="auto">
          <a:xfrm>
            <a:off x="4356100" y="55419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25" name="Rectangle 54"/>
          <p:cNvSpPr>
            <a:spLocks noChangeArrowheads="1"/>
          </p:cNvSpPr>
          <p:nvPr/>
        </p:nvSpPr>
        <p:spPr bwMode="auto">
          <a:xfrm>
            <a:off x="6094413" y="458152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26" name="Rectangle 55"/>
          <p:cNvSpPr>
            <a:spLocks noChangeArrowheads="1"/>
          </p:cNvSpPr>
          <p:nvPr/>
        </p:nvSpPr>
        <p:spPr bwMode="auto">
          <a:xfrm>
            <a:off x="6094413" y="438943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27" name="Rectangle 56"/>
          <p:cNvSpPr>
            <a:spLocks noChangeArrowheads="1"/>
          </p:cNvSpPr>
          <p:nvPr/>
        </p:nvSpPr>
        <p:spPr bwMode="auto">
          <a:xfrm>
            <a:off x="6094413" y="41973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28" name="Rectangle 57"/>
          <p:cNvSpPr>
            <a:spLocks noChangeArrowheads="1"/>
          </p:cNvSpPr>
          <p:nvPr/>
        </p:nvSpPr>
        <p:spPr bwMode="auto">
          <a:xfrm>
            <a:off x="6094413" y="40068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29" name="Rectangle 58"/>
          <p:cNvSpPr>
            <a:spLocks noChangeArrowheads="1"/>
          </p:cNvSpPr>
          <p:nvPr/>
        </p:nvSpPr>
        <p:spPr bwMode="auto">
          <a:xfrm>
            <a:off x="6094413" y="38147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30" name="Rectangle 59"/>
          <p:cNvSpPr>
            <a:spLocks noChangeArrowheads="1"/>
          </p:cNvSpPr>
          <p:nvPr/>
        </p:nvSpPr>
        <p:spPr bwMode="auto">
          <a:xfrm>
            <a:off x="6094413" y="368617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31" name="Rectangle 25"/>
          <p:cNvSpPr>
            <a:spLocks noChangeArrowheads="1"/>
          </p:cNvSpPr>
          <p:nvPr/>
        </p:nvSpPr>
        <p:spPr bwMode="auto">
          <a:xfrm>
            <a:off x="8172450" y="330200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32" name="Rectangle 25"/>
          <p:cNvSpPr>
            <a:spLocks noChangeArrowheads="1"/>
          </p:cNvSpPr>
          <p:nvPr/>
        </p:nvSpPr>
        <p:spPr bwMode="auto">
          <a:xfrm>
            <a:off x="8172450" y="342900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33" name="Rectangle 25"/>
          <p:cNvSpPr>
            <a:spLocks noChangeArrowheads="1"/>
          </p:cNvSpPr>
          <p:nvPr/>
        </p:nvSpPr>
        <p:spPr bwMode="auto">
          <a:xfrm>
            <a:off x="8172450" y="355758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3834" name="Rectangle 25"/>
          <p:cNvSpPr>
            <a:spLocks noChangeArrowheads="1"/>
          </p:cNvSpPr>
          <p:nvPr/>
        </p:nvSpPr>
        <p:spPr bwMode="auto">
          <a:xfrm>
            <a:off x="8172450" y="31813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" name="Rettangolo 59"/>
          <p:cNvSpPr/>
          <p:nvPr/>
        </p:nvSpPr>
        <p:spPr>
          <a:xfrm>
            <a:off x="-12989" y="373062"/>
            <a:ext cx="9036050" cy="873126"/>
          </a:xfrm>
          <a:prstGeom prst="rect">
            <a:avLst/>
          </a:prstGeom>
          <a:blipFill dpi="0" rotWithShape="1">
            <a:blip r:embed="rId3">
              <a:alphaModFix amt="33000"/>
            </a:blip>
            <a:srcRect/>
            <a:tile tx="0" ty="0" sx="100000" sy="100000" flip="none" algn="tl"/>
          </a:blip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61" name="CasellaDiTesto 60"/>
          <p:cNvSpPr txBox="1"/>
          <p:nvPr/>
        </p:nvSpPr>
        <p:spPr>
          <a:xfrm>
            <a:off x="0" y="6551766"/>
            <a:ext cx="25587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i="1" dirty="0"/>
              <a:t>TNM 7^ Ed Goldstraw et al, JTO 2007</a:t>
            </a:r>
            <a:endParaRPr lang="it-IT" sz="1100" i="1" dirty="0"/>
          </a:p>
        </p:txBody>
      </p:sp>
      <p:pic>
        <p:nvPicPr>
          <p:cNvPr id="62" name="Immagin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576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0.00729 0.6900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3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764" name="Group 204"/>
          <p:cNvGraphicFramePr>
            <a:graphicFrameLocks noGrp="1"/>
          </p:cNvGraphicFramePr>
          <p:nvPr/>
        </p:nvGraphicFramePr>
        <p:xfrm>
          <a:off x="555625" y="4338638"/>
          <a:ext cx="2157413" cy="1624011"/>
        </p:xfrm>
        <a:graphic>
          <a:graphicData uri="http://schemas.openxmlformats.org/drawingml/2006/table">
            <a:tbl>
              <a:tblPr/>
              <a:tblGrid>
                <a:gridCol w="641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30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858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38187">
                <a:tc>
                  <a:txBody>
                    <a:bodyPr/>
                    <a:lstStyle/>
                    <a:p>
                      <a:pPr marL="0" marR="0" lvl="0" indent="0" algn="l" defTabSz="1306513" rtl="0" eaLnBrk="1" fontAlgn="t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Study arm</a:t>
                      </a:r>
                    </a:p>
                  </a:txBody>
                  <a:tcPr marL="95755" marR="95755" marT="42561" marB="42561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t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OS </a:t>
                      </a:r>
                      <a:br>
                        <a:rPr kumimoji="0" lang="de-DE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de-DE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(mo)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t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year (%)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2912">
                <a:tc>
                  <a:txBody>
                    <a:bodyPr/>
                    <a:lstStyle/>
                    <a:p>
                      <a:pPr marL="0" marR="0" lvl="0" indent="0" algn="l" defTabSz="1306513" rtl="0" eaLnBrk="1" fontAlgn="t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PCb</a:t>
                      </a:r>
                    </a:p>
                  </a:txBody>
                  <a:tcPr marL="95755" marR="95755" marT="42561" marB="42561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base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8.6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base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38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2912">
                <a:tc>
                  <a:txBody>
                    <a:bodyPr/>
                    <a:lstStyle/>
                    <a:p>
                      <a:pPr marL="0" marR="0" lvl="0" indent="0" algn="l" defTabSz="1306513" rtl="0" eaLnBrk="1" fontAlgn="t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CV</a:t>
                      </a:r>
                      <a:endParaRPr kumimoji="0" lang="de-DE" sz="13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755" marR="95755" marT="42561" marB="42561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base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8.1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base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05842" name="Rectangle 28"/>
          <p:cNvSpPr>
            <a:spLocks noChangeArrowheads="1"/>
          </p:cNvSpPr>
          <p:nvPr/>
        </p:nvSpPr>
        <p:spPr bwMode="auto">
          <a:xfrm>
            <a:off x="463550" y="6637338"/>
            <a:ext cx="18811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74" tIns="45595" rIns="91174" bIns="45595">
            <a:spAutoFit/>
          </a:bodyPr>
          <a:lstStyle>
            <a:lvl1pPr defTabSz="800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8001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8001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8001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8001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FFFFFF"/>
                </a:solidFill>
              </a:rPr>
              <a:t>OS, overall survival</a:t>
            </a:r>
          </a:p>
        </p:txBody>
      </p:sp>
      <p:graphicFrame>
        <p:nvGraphicFramePr>
          <p:cNvPr id="66765" name="Group 205"/>
          <p:cNvGraphicFramePr>
            <a:graphicFrameLocks noGrp="1"/>
          </p:cNvGraphicFramePr>
          <p:nvPr/>
        </p:nvGraphicFramePr>
        <p:xfrm>
          <a:off x="3473450" y="4340225"/>
          <a:ext cx="2333625" cy="2117726"/>
        </p:xfrm>
        <a:graphic>
          <a:graphicData uri="http://schemas.openxmlformats.org/drawingml/2006/table">
            <a:tbl>
              <a:tblPr/>
              <a:tblGrid>
                <a:gridCol w="6762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45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36599">
                <a:tc>
                  <a:txBody>
                    <a:bodyPr/>
                    <a:lstStyle/>
                    <a:p>
                      <a:pPr marL="0" marR="0" lvl="0" indent="0" algn="l" defTabSz="1306513" rtl="0" eaLnBrk="1" fontAlgn="t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Study arm</a:t>
                      </a:r>
                    </a:p>
                  </a:txBody>
                  <a:tcPr marL="95755" marR="95755" marT="42561" marB="42561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t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OS </a:t>
                      </a:r>
                      <a:br>
                        <a:rPr kumimoji="0" lang="de-DE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de-DE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(mo)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t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year </a:t>
                      </a:r>
                      <a:br>
                        <a:rPr kumimoji="0" lang="de-DE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de-DE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(%)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1306513" rtl="0" eaLnBrk="1" fontAlgn="t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PC</a:t>
                      </a:r>
                    </a:p>
                  </a:txBody>
                  <a:tcPr marL="95755" marR="95755" marT="42561" marB="42561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7.8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1306513" rtl="0" eaLnBrk="1" fontAlgn="t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GC</a:t>
                      </a:r>
                      <a:endParaRPr kumimoji="0" lang="de-DE" sz="13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755" marR="95755" marT="42561" marB="42561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8.1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36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1306513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DC</a:t>
                      </a:r>
                    </a:p>
                  </a:txBody>
                  <a:tcPr marL="95755" marR="95755" marT="42561" marB="42561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7.4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31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0038">
                <a:tc>
                  <a:txBody>
                    <a:bodyPr/>
                    <a:lstStyle/>
                    <a:p>
                      <a:pPr marL="0" marR="0" lvl="0" indent="0" algn="l" defTabSz="1306513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PCb</a:t>
                      </a:r>
                    </a:p>
                  </a:txBody>
                  <a:tcPr marL="95755" marR="95755" marT="42561" marB="42561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8.1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base" latinLnBrk="0" hangingPunct="1">
                        <a:lnSpc>
                          <a:spcPct val="80000"/>
                        </a:lnSpc>
                        <a:spcBef>
                          <a:spcPct val="20000"/>
                        </a:spcBef>
                        <a:spcAft>
                          <a:spcPct val="3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34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66766" name="Group 206"/>
          <p:cNvGraphicFramePr>
            <a:graphicFrameLocks noGrp="1"/>
          </p:cNvGraphicFramePr>
          <p:nvPr/>
        </p:nvGraphicFramePr>
        <p:xfrm>
          <a:off x="6646863" y="4322763"/>
          <a:ext cx="2230437" cy="2033588"/>
        </p:xfrm>
        <a:graphic>
          <a:graphicData uri="http://schemas.openxmlformats.org/drawingml/2006/table">
            <a:tbl>
              <a:tblPr/>
              <a:tblGrid>
                <a:gridCol w="7683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270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50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754063">
                <a:tc>
                  <a:txBody>
                    <a:bodyPr/>
                    <a:lstStyle/>
                    <a:p>
                      <a:pPr marL="0" marR="0" lvl="0" indent="0" algn="l" defTabSz="1306513" rtl="0" eaLnBrk="1" fontAlgn="t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Study arm</a:t>
                      </a:r>
                    </a:p>
                  </a:txBody>
                  <a:tcPr marL="95755" marR="95755" marT="42561" marB="42561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t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OS </a:t>
                      </a:r>
                      <a:br>
                        <a:rPr kumimoji="0" lang="de-DE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de-DE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(mo)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t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year </a:t>
                      </a:r>
                      <a:br>
                        <a:rPr kumimoji="0" lang="de-DE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</a:br>
                      <a:r>
                        <a:rPr kumimoji="0" lang="de-DE" sz="13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(%)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6725">
                <a:tc>
                  <a:txBody>
                    <a:bodyPr/>
                    <a:lstStyle/>
                    <a:p>
                      <a:pPr marL="0" marR="0" lvl="0" indent="0" algn="l" defTabSz="1306513" rtl="0" eaLnBrk="1" fontAlgn="t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PCb</a:t>
                      </a:r>
                      <a:endParaRPr kumimoji="0" lang="de-DE" sz="13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755" marR="95755" marT="42561" marB="42561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base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9.9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base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43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4500">
                <a:tc>
                  <a:txBody>
                    <a:bodyPr/>
                    <a:lstStyle/>
                    <a:p>
                      <a:pPr marL="0" marR="0" lvl="0" indent="0" algn="l" defTabSz="1306513" rtl="0" eaLnBrk="1" fontAlgn="t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GC</a:t>
                      </a:r>
                      <a:endParaRPr kumimoji="0" lang="de-DE" sz="13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755" marR="95755" marT="42561" marB="42561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base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9.8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base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8300">
                <a:tc>
                  <a:txBody>
                    <a:bodyPr/>
                    <a:lstStyle/>
                    <a:p>
                      <a:pPr marL="0" marR="0" lvl="0" indent="0" algn="l" defTabSz="1306513" rtl="0" eaLnBrk="1" fontAlgn="base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CV</a:t>
                      </a:r>
                    </a:p>
                  </a:txBody>
                  <a:tcPr marL="95755" marR="95755" marT="42561" marB="42561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base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9.5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306513" rtl="0" eaLnBrk="1" fontAlgn="base" latinLnBrk="0" hangingPunct="1">
                        <a:lnSpc>
                          <a:spcPct val="110000"/>
                        </a:lnSpc>
                        <a:spcBef>
                          <a:spcPct val="175000"/>
                        </a:spcBef>
                        <a:spcAft>
                          <a:spcPct val="20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37</a:t>
                      </a:r>
                    </a:p>
                  </a:txBody>
                  <a:tcPr marL="95755" marR="95755" marT="42561" marB="4256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pSp>
        <p:nvGrpSpPr>
          <p:cNvPr id="205887" name="Group 213"/>
          <p:cNvGrpSpPr>
            <a:grpSpLocks/>
          </p:cNvGrpSpPr>
          <p:nvPr/>
        </p:nvGrpSpPr>
        <p:grpSpPr bwMode="auto">
          <a:xfrm>
            <a:off x="52388" y="1393825"/>
            <a:ext cx="9032875" cy="2862263"/>
            <a:chOff x="-3" y="1032"/>
            <a:chExt cx="5690" cy="1803"/>
          </a:xfrm>
        </p:grpSpPr>
        <p:pic>
          <p:nvPicPr>
            <p:cNvPr id="205899" name="Picture 2" descr="fig2 cv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118"/>
              <a:ext cx="1279" cy="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00" name="Picture 3" descr="fig2 g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5" y="1115"/>
              <a:ext cx="1301" cy="1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01" name="Picture 4" descr="fig2 PC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8" y="1117"/>
              <a:ext cx="1615" cy="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02" name="Picture 5" descr="fig1a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" y="1107"/>
              <a:ext cx="1466" cy="1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03" name="Picture 6" descr="fig1b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" y="1116"/>
              <a:ext cx="1502" cy="1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904" name="Rectangle 29"/>
            <p:cNvSpPr>
              <a:spLocks noChangeArrowheads="1"/>
            </p:cNvSpPr>
            <p:nvPr/>
          </p:nvSpPr>
          <p:spPr bwMode="auto">
            <a:xfrm>
              <a:off x="538" y="1094"/>
              <a:ext cx="1325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Pacli + carbo (PCb)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Cis + vin (CV)</a:t>
              </a:r>
            </a:p>
          </p:txBody>
        </p:sp>
        <p:sp>
          <p:nvSpPr>
            <p:cNvPr id="205905" name="Rectangle 30"/>
            <p:cNvSpPr>
              <a:spLocks noChangeArrowheads="1"/>
            </p:cNvSpPr>
            <p:nvPr/>
          </p:nvSpPr>
          <p:spPr bwMode="auto">
            <a:xfrm rot="-5400000">
              <a:off x="-423" y="1786"/>
              <a:ext cx="987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0365" tIns="40188" rIns="80365" bIns="40188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it-IT" sz="1000" b="1">
                  <a:solidFill>
                    <a:srgbClr val="000000"/>
                  </a:solidFill>
                </a:rPr>
                <a:t>Overall </a:t>
              </a:r>
              <a:r>
                <a:rPr lang="en-US" altLang="it-IT" sz="1000" b="1">
                  <a:solidFill>
                    <a:srgbClr val="000000"/>
                  </a:solidFill>
                </a:rPr>
                <a:t>survival</a:t>
              </a:r>
              <a:r>
                <a:rPr lang="de-DE" altLang="it-IT" sz="1000" b="1">
                  <a:solidFill>
                    <a:srgbClr val="000000"/>
                  </a:solidFill>
                </a:rPr>
                <a:t> % </a:t>
              </a:r>
            </a:p>
          </p:txBody>
        </p:sp>
        <p:sp>
          <p:nvSpPr>
            <p:cNvPr id="205906" name="Rectangle 31"/>
            <p:cNvSpPr>
              <a:spLocks noChangeArrowheads="1"/>
            </p:cNvSpPr>
            <p:nvPr/>
          </p:nvSpPr>
          <p:spPr bwMode="auto">
            <a:xfrm>
              <a:off x="7" y="1035"/>
              <a:ext cx="289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100</a:t>
              </a:r>
            </a:p>
          </p:txBody>
        </p:sp>
        <p:sp>
          <p:nvSpPr>
            <p:cNvPr id="205907" name="Rectangle 32"/>
            <p:cNvSpPr>
              <a:spLocks noChangeArrowheads="1"/>
            </p:cNvSpPr>
            <p:nvPr/>
          </p:nvSpPr>
          <p:spPr bwMode="auto">
            <a:xfrm>
              <a:off x="69" y="1320"/>
              <a:ext cx="231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80</a:t>
              </a:r>
            </a:p>
          </p:txBody>
        </p:sp>
        <p:sp>
          <p:nvSpPr>
            <p:cNvPr id="205908" name="Rectangle 33"/>
            <p:cNvSpPr>
              <a:spLocks noChangeArrowheads="1"/>
            </p:cNvSpPr>
            <p:nvPr/>
          </p:nvSpPr>
          <p:spPr bwMode="auto">
            <a:xfrm>
              <a:off x="61" y="1597"/>
              <a:ext cx="231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60</a:t>
              </a:r>
            </a:p>
          </p:txBody>
        </p:sp>
        <p:sp>
          <p:nvSpPr>
            <p:cNvPr id="205909" name="Rectangle 34"/>
            <p:cNvSpPr>
              <a:spLocks noChangeArrowheads="1"/>
            </p:cNvSpPr>
            <p:nvPr/>
          </p:nvSpPr>
          <p:spPr bwMode="auto">
            <a:xfrm>
              <a:off x="69" y="1887"/>
              <a:ext cx="231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40</a:t>
              </a:r>
            </a:p>
          </p:txBody>
        </p:sp>
        <p:sp>
          <p:nvSpPr>
            <p:cNvPr id="205910" name="Rectangle 35"/>
            <p:cNvSpPr>
              <a:spLocks noChangeArrowheads="1"/>
            </p:cNvSpPr>
            <p:nvPr/>
          </p:nvSpPr>
          <p:spPr bwMode="auto">
            <a:xfrm>
              <a:off x="61" y="2176"/>
              <a:ext cx="231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20</a:t>
              </a:r>
            </a:p>
          </p:txBody>
        </p:sp>
        <p:sp>
          <p:nvSpPr>
            <p:cNvPr id="205911" name="Rectangle 36"/>
            <p:cNvSpPr>
              <a:spLocks noChangeArrowheads="1"/>
            </p:cNvSpPr>
            <p:nvPr/>
          </p:nvSpPr>
          <p:spPr bwMode="auto">
            <a:xfrm>
              <a:off x="57" y="2471"/>
              <a:ext cx="231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05912" name="Freeform 37"/>
            <p:cNvSpPr>
              <a:spLocks/>
            </p:cNvSpPr>
            <p:nvPr/>
          </p:nvSpPr>
          <p:spPr bwMode="auto">
            <a:xfrm>
              <a:off x="304" y="1118"/>
              <a:ext cx="1498" cy="1434"/>
            </a:xfrm>
            <a:custGeom>
              <a:avLst/>
              <a:gdLst>
                <a:gd name="T0" fmla="*/ 0 w 2688"/>
                <a:gd name="T1" fmla="*/ 0 h 1824"/>
                <a:gd name="T2" fmla="*/ 0 w 2688"/>
                <a:gd name="T3" fmla="*/ 2 h 1824"/>
                <a:gd name="T4" fmla="*/ 1 w 2688"/>
                <a:gd name="T5" fmla="*/ 2 h 1824"/>
                <a:gd name="T6" fmla="*/ 0 60000 65536"/>
                <a:gd name="T7" fmla="*/ 0 60000 65536"/>
                <a:gd name="T8" fmla="*/ 0 60000 65536"/>
                <a:gd name="T9" fmla="*/ 0 w 2688"/>
                <a:gd name="T10" fmla="*/ 0 h 1824"/>
                <a:gd name="T11" fmla="*/ 2688 w 2688"/>
                <a:gd name="T12" fmla="*/ 1824 h 182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688" h="1824">
                  <a:moveTo>
                    <a:pt x="0" y="0"/>
                  </a:moveTo>
                  <a:lnTo>
                    <a:pt x="0" y="1824"/>
                  </a:lnTo>
                  <a:lnTo>
                    <a:pt x="2688" y="1824"/>
                  </a:lnTo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211" tIns="45612" rIns="91211" bIns="45612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13" name="Line 38"/>
            <p:cNvSpPr>
              <a:spLocks noChangeShapeType="1"/>
            </p:cNvSpPr>
            <p:nvPr/>
          </p:nvSpPr>
          <p:spPr bwMode="auto">
            <a:xfrm flipH="1">
              <a:off x="255" y="1399"/>
              <a:ext cx="49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14" name="Line 39"/>
            <p:cNvSpPr>
              <a:spLocks noChangeShapeType="1"/>
            </p:cNvSpPr>
            <p:nvPr/>
          </p:nvSpPr>
          <p:spPr bwMode="auto">
            <a:xfrm flipH="1">
              <a:off x="255" y="1115"/>
              <a:ext cx="49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15" name="Line 40"/>
            <p:cNvSpPr>
              <a:spLocks noChangeShapeType="1"/>
            </p:cNvSpPr>
            <p:nvPr/>
          </p:nvSpPr>
          <p:spPr bwMode="auto">
            <a:xfrm flipH="1">
              <a:off x="255" y="1970"/>
              <a:ext cx="49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16" name="Line 41"/>
            <p:cNvSpPr>
              <a:spLocks noChangeShapeType="1"/>
            </p:cNvSpPr>
            <p:nvPr/>
          </p:nvSpPr>
          <p:spPr bwMode="auto">
            <a:xfrm flipH="1">
              <a:off x="255" y="1682"/>
              <a:ext cx="49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17" name="Line 42"/>
            <p:cNvSpPr>
              <a:spLocks noChangeShapeType="1"/>
            </p:cNvSpPr>
            <p:nvPr/>
          </p:nvSpPr>
          <p:spPr bwMode="auto">
            <a:xfrm flipH="1">
              <a:off x="255" y="2256"/>
              <a:ext cx="49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18" name="Line 43"/>
            <p:cNvSpPr>
              <a:spLocks noChangeShapeType="1"/>
            </p:cNvSpPr>
            <p:nvPr/>
          </p:nvSpPr>
          <p:spPr bwMode="auto">
            <a:xfrm flipH="1">
              <a:off x="255" y="2551"/>
              <a:ext cx="49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19" name="Line 44"/>
            <p:cNvSpPr>
              <a:spLocks noChangeShapeType="1"/>
            </p:cNvSpPr>
            <p:nvPr/>
          </p:nvSpPr>
          <p:spPr bwMode="auto">
            <a:xfrm rot="16200000" flipH="1">
              <a:off x="277" y="2573"/>
              <a:ext cx="53" cy="1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20" name="Line 45"/>
            <p:cNvSpPr>
              <a:spLocks noChangeShapeType="1"/>
            </p:cNvSpPr>
            <p:nvPr/>
          </p:nvSpPr>
          <p:spPr bwMode="auto">
            <a:xfrm>
              <a:off x="470" y="1264"/>
              <a:ext cx="107" cy="1"/>
            </a:xfrm>
            <a:prstGeom prst="line">
              <a:avLst/>
            </a:prstGeom>
            <a:noFill/>
            <a:ln w="28575">
              <a:solidFill>
                <a:srgbClr val="FF7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21" name="Line 46"/>
            <p:cNvSpPr>
              <a:spLocks noChangeShapeType="1"/>
            </p:cNvSpPr>
            <p:nvPr/>
          </p:nvSpPr>
          <p:spPr bwMode="auto">
            <a:xfrm>
              <a:off x="470" y="1171"/>
              <a:ext cx="107" cy="1"/>
            </a:xfrm>
            <a:prstGeom prst="line">
              <a:avLst/>
            </a:prstGeom>
            <a:noFill/>
            <a:ln w="28575">
              <a:solidFill>
                <a:srgbClr val="FFDF4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22" name="Rectangle 47"/>
            <p:cNvSpPr>
              <a:spLocks noChangeArrowheads="1"/>
            </p:cNvSpPr>
            <p:nvPr/>
          </p:nvSpPr>
          <p:spPr bwMode="auto">
            <a:xfrm>
              <a:off x="186" y="2574"/>
              <a:ext cx="238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05923" name="Rectangle 48"/>
            <p:cNvSpPr>
              <a:spLocks noChangeArrowheads="1"/>
            </p:cNvSpPr>
            <p:nvPr/>
          </p:nvSpPr>
          <p:spPr bwMode="auto">
            <a:xfrm>
              <a:off x="415" y="2687"/>
              <a:ext cx="1292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Months</a:t>
              </a:r>
            </a:p>
          </p:txBody>
        </p:sp>
        <p:sp>
          <p:nvSpPr>
            <p:cNvPr id="205924" name="Rectangle 49"/>
            <p:cNvSpPr>
              <a:spLocks noChangeArrowheads="1"/>
            </p:cNvSpPr>
            <p:nvPr/>
          </p:nvSpPr>
          <p:spPr bwMode="auto">
            <a:xfrm>
              <a:off x="2423" y="2684"/>
              <a:ext cx="101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0365" tIns="40188" rIns="80365" bIns="40188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1000" b="1">
                  <a:solidFill>
                    <a:srgbClr val="000000"/>
                  </a:solidFill>
                </a:rPr>
                <a:t>Months</a:t>
              </a:r>
            </a:p>
          </p:txBody>
        </p:sp>
        <p:sp>
          <p:nvSpPr>
            <p:cNvPr id="205925" name="Rectangle 50"/>
            <p:cNvSpPr>
              <a:spLocks noChangeArrowheads="1"/>
            </p:cNvSpPr>
            <p:nvPr/>
          </p:nvSpPr>
          <p:spPr bwMode="auto">
            <a:xfrm rot="-5400000">
              <a:off x="1212" y="1774"/>
              <a:ext cx="124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0365" tIns="40188" rIns="80365" bIns="40188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it-IT" sz="1000" b="1">
                  <a:solidFill>
                    <a:srgbClr val="000000"/>
                  </a:solidFill>
                </a:rPr>
                <a:t>Overall </a:t>
              </a:r>
              <a:r>
                <a:rPr lang="en-US" altLang="it-IT" sz="1000" b="1">
                  <a:solidFill>
                    <a:srgbClr val="000000"/>
                  </a:solidFill>
                </a:rPr>
                <a:t>survival</a:t>
              </a:r>
              <a:r>
                <a:rPr lang="de-DE" altLang="it-IT" sz="1000" b="1">
                  <a:solidFill>
                    <a:srgbClr val="000000"/>
                  </a:solidFill>
                </a:rPr>
                <a:t> </a:t>
              </a:r>
            </a:p>
          </p:txBody>
        </p:sp>
        <p:grpSp>
          <p:nvGrpSpPr>
            <p:cNvPr id="205926" name="Group 51"/>
            <p:cNvGrpSpPr>
              <a:grpSpLocks/>
            </p:cNvGrpSpPr>
            <p:nvPr/>
          </p:nvGrpSpPr>
          <p:grpSpPr bwMode="auto">
            <a:xfrm>
              <a:off x="3651" y="2572"/>
              <a:ext cx="185" cy="166"/>
              <a:chOff x="1117" y="3600"/>
              <a:chExt cx="292" cy="257"/>
            </a:xfrm>
          </p:grpSpPr>
          <p:sp>
            <p:nvSpPr>
              <p:cNvPr id="206032" name="Text Box 52"/>
              <p:cNvSpPr txBox="1">
                <a:spLocks noChangeArrowheads="1"/>
              </p:cNvSpPr>
              <p:nvPr/>
            </p:nvSpPr>
            <p:spPr bwMode="auto">
              <a:xfrm>
                <a:off x="1117" y="3628"/>
                <a:ext cx="292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9810" tIns="39911" rIns="79810" bIns="39911">
                <a:spAutoFit/>
              </a:bodyPr>
              <a:lstStyle>
                <a:lvl1pPr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it-IT" sz="1000" b="1">
                    <a:solidFill>
                      <a:srgbClr val="000000"/>
                    </a:solidFill>
                  </a:rPr>
                  <a:t>30</a:t>
                </a:r>
              </a:p>
            </p:txBody>
          </p:sp>
          <p:sp>
            <p:nvSpPr>
              <p:cNvPr id="206033" name="Line 53"/>
              <p:cNvSpPr>
                <a:spLocks noChangeShapeType="1"/>
              </p:cNvSpPr>
              <p:nvPr/>
            </p:nvSpPr>
            <p:spPr bwMode="auto">
              <a:xfrm>
                <a:off x="1280" y="3600"/>
                <a:ext cx="0" cy="44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5927" name="Text Box 54"/>
            <p:cNvSpPr txBox="1">
              <a:spLocks noChangeArrowheads="1"/>
            </p:cNvSpPr>
            <p:nvPr/>
          </p:nvSpPr>
          <p:spPr bwMode="auto">
            <a:xfrm>
              <a:off x="2579" y="1079"/>
              <a:ext cx="1166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lnSpc>
                  <a:spcPct val="105000"/>
                </a:lnSpc>
                <a:spcBef>
                  <a:spcPct val="50000"/>
                </a:spcBef>
                <a:buFontTx/>
                <a:buNone/>
              </a:pPr>
              <a:r>
                <a:rPr lang="fr-FR" altLang="it-IT" sz="10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Pacli + cis (PC)</a:t>
              </a:r>
              <a:br>
                <a:rPr lang="fr-FR" altLang="it-IT" sz="1000" b="1">
                  <a:solidFill>
                    <a:srgbClr val="000000"/>
                  </a:solidFill>
                  <a:cs typeface="Times New Roman" panose="02020603050405020304" pitchFamily="18" charset="0"/>
                </a:rPr>
              </a:br>
              <a:r>
                <a:rPr lang="fr-FR" altLang="it-IT" sz="10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Gem + cis (GC)</a:t>
              </a:r>
              <a:br>
                <a:rPr lang="fr-FR" altLang="it-IT" sz="1000" b="1">
                  <a:solidFill>
                    <a:srgbClr val="000000"/>
                  </a:solidFill>
                  <a:cs typeface="Times New Roman" panose="02020603050405020304" pitchFamily="18" charset="0"/>
                </a:rPr>
              </a:br>
              <a:r>
                <a:rPr lang="fr-FR" altLang="it-IT" sz="10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Doc + cis (DC) </a:t>
              </a:r>
              <a:br>
                <a:rPr lang="fr-FR" altLang="it-IT" sz="1000" b="1">
                  <a:solidFill>
                    <a:srgbClr val="000000"/>
                  </a:solidFill>
                  <a:cs typeface="Times New Roman" panose="02020603050405020304" pitchFamily="18" charset="0"/>
                </a:rPr>
              </a:br>
              <a:r>
                <a:rPr lang="fr-FR" altLang="it-IT" sz="10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Pacli + carbo (PCb)</a:t>
              </a:r>
              <a:endParaRPr lang="de-DE" altLang="it-IT" sz="10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05928" name="Line 55"/>
            <p:cNvSpPr>
              <a:spLocks noChangeShapeType="1"/>
            </p:cNvSpPr>
            <p:nvPr/>
          </p:nvSpPr>
          <p:spPr bwMode="auto">
            <a:xfrm>
              <a:off x="2099" y="1120"/>
              <a:ext cx="1" cy="1436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29" name="Line 56"/>
            <p:cNvSpPr>
              <a:spLocks noChangeShapeType="1"/>
            </p:cNvSpPr>
            <p:nvPr/>
          </p:nvSpPr>
          <p:spPr bwMode="auto">
            <a:xfrm>
              <a:off x="2076" y="2553"/>
              <a:ext cx="1688" cy="1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30" name="Line 57"/>
            <p:cNvSpPr>
              <a:spLocks noChangeShapeType="1"/>
            </p:cNvSpPr>
            <p:nvPr/>
          </p:nvSpPr>
          <p:spPr bwMode="auto">
            <a:xfrm>
              <a:off x="2099" y="2556"/>
              <a:ext cx="1" cy="29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31" name="Text Box 58"/>
            <p:cNvSpPr txBox="1">
              <a:spLocks noChangeArrowheads="1"/>
            </p:cNvSpPr>
            <p:nvPr/>
          </p:nvSpPr>
          <p:spPr bwMode="auto">
            <a:xfrm>
              <a:off x="2296" y="2574"/>
              <a:ext cx="143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205932" name="Line 59"/>
            <p:cNvSpPr>
              <a:spLocks noChangeShapeType="1"/>
            </p:cNvSpPr>
            <p:nvPr/>
          </p:nvSpPr>
          <p:spPr bwMode="auto">
            <a:xfrm>
              <a:off x="2364" y="2556"/>
              <a:ext cx="0" cy="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grpSp>
          <p:nvGrpSpPr>
            <p:cNvPr id="205933" name="Group 60"/>
            <p:cNvGrpSpPr>
              <a:grpSpLocks/>
            </p:cNvGrpSpPr>
            <p:nvPr/>
          </p:nvGrpSpPr>
          <p:grpSpPr bwMode="auto">
            <a:xfrm>
              <a:off x="2536" y="2572"/>
              <a:ext cx="184" cy="166"/>
              <a:chOff x="1110" y="3600"/>
              <a:chExt cx="286" cy="257"/>
            </a:xfrm>
          </p:grpSpPr>
          <p:sp>
            <p:nvSpPr>
              <p:cNvPr id="206030" name="Text Box 61"/>
              <p:cNvSpPr txBox="1">
                <a:spLocks noChangeArrowheads="1"/>
              </p:cNvSpPr>
              <p:nvPr/>
            </p:nvSpPr>
            <p:spPr bwMode="auto">
              <a:xfrm>
                <a:off x="1110" y="3628"/>
                <a:ext cx="286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9810" tIns="39911" rIns="79810" bIns="39911">
                <a:spAutoFit/>
              </a:bodyPr>
              <a:lstStyle>
                <a:lvl1pPr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it-IT" sz="1000" b="1">
                    <a:solidFill>
                      <a:srgbClr val="000000"/>
                    </a:solidFill>
                  </a:rPr>
                  <a:t>10</a:t>
                </a:r>
              </a:p>
            </p:txBody>
          </p:sp>
          <p:sp>
            <p:nvSpPr>
              <p:cNvPr id="206031" name="Line 62"/>
              <p:cNvSpPr>
                <a:spLocks noChangeShapeType="1"/>
              </p:cNvSpPr>
              <p:nvPr/>
            </p:nvSpPr>
            <p:spPr bwMode="auto">
              <a:xfrm>
                <a:off x="1280" y="3600"/>
                <a:ext cx="0" cy="44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5934" name="Group 63"/>
            <p:cNvGrpSpPr>
              <a:grpSpLocks/>
            </p:cNvGrpSpPr>
            <p:nvPr/>
          </p:nvGrpSpPr>
          <p:grpSpPr bwMode="auto">
            <a:xfrm>
              <a:off x="2817" y="2572"/>
              <a:ext cx="184" cy="166"/>
              <a:chOff x="1114" y="3600"/>
              <a:chExt cx="285" cy="257"/>
            </a:xfrm>
          </p:grpSpPr>
          <p:sp>
            <p:nvSpPr>
              <p:cNvPr id="206028" name="Text Box 64"/>
              <p:cNvSpPr txBox="1">
                <a:spLocks noChangeArrowheads="1"/>
              </p:cNvSpPr>
              <p:nvPr/>
            </p:nvSpPr>
            <p:spPr bwMode="auto">
              <a:xfrm>
                <a:off x="1114" y="3628"/>
                <a:ext cx="285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9810" tIns="39911" rIns="79810" bIns="39911">
                <a:spAutoFit/>
              </a:bodyPr>
              <a:lstStyle>
                <a:lvl1pPr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it-IT" sz="1000" b="1">
                    <a:solidFill>
                      <a:srgbClr val="000000"/>
                    </a:solidFill>
                  </a:rPr>
                  <a:t>15</a:t>
                </a:r>
              </a:p>
            </p:txBody>
          </p:sp>
          <p:sp>
            <p:nvSpPr>
              <p:cNvPr id="206029" name="Line 65"/>
              <p:cNvSpPr>
                <a:spLocks noChangeShapeType="1"/>
              </p:cNvSpPr>
              <p:nvPr/>
            </p:nvSpPr>
            <p:spPr bwMode="auto">
              <a:xfrm>
                <a:off x="1280" y="3600"/>
                <a:ext cx="0" cy="44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5935" name="Group 66"/>
            <p:cNvGrpSpPr>
              <a:grpSpLocks/>
            </p:cNvGrpSpPr>
            <p:nvPr/>
          </p:nvGrpSpPr>
          <p:grpSpPr bwMode="auto">
            <a:xfrm>
              <a:off x="3090" y="2572"/>
              <a:ext cx="184" cy="166"/>
              <a:chOff x="1117" y="3600"/>
              <a:chExt cx="284" cy="257"/>
            </a:xfrm>
          </p:grpSpPr>
          <p:sp>
            <p:nvSpPr>
              <p:cNvPr id="206026" name="Text Box 67"/>
              <p:cNvSpPr txBox="1">
                <a:spLocks noChangeArrowheads="1"/>
              </p:cNvSpPr>
              <p:nvPr/>
            </p:nvSpPr>
            <p:spPr bwMode="auto">
              <a:xfrm>
                <a:off x="1117" y="3628"/>
                <a:ext cx="284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9810" tIns="39911" rIns="79810" bIns="39911">
                <a:spAutoFit/>
              </a:bodyPr>
              <a:lstStyle>
                <a:lvl1pPr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it-IT" sz="1000" b="1">
                    <a:solidFill>
                      <a:srgbClr val="000000"/>
                    </a:solidFill>
                  </a:rPr>
                  <a:t>20</a:t>
                </a:r>
              </a:p>
            </p:txBody>
          </p:sp>
          <p:sp>
            <p:nvSpPr>
              <p:cNvPr id="206027" name="Line 68"/>
              <p:cNvSpPr>
                <a:spLocks noChangeShapeType="1"/>
              </p:cNvSpPr>
              <p:nvPr/>
            </p:nvSpPr>
            <p:spPr bwMode="auto">
              <a:xfrm>
                <a:off x="1280" y="3600"/>
                <a:ext cx="0" cy="44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5936" name="Group 69"/>
            <p:cNvGrpSpPr>
              <a:grpSpLocks/>
            </p:cNvGrpSpPr>
            <p:nvPr/>
          </p:nvGrpSpPr>
          <p:grpSpPr bwMode="auto">
            <a:xfrm>
              <a:off x="3372" y="2572"/>
              <a:ext cx="184" cy="166"/>
              <a:chOff x="1118" y="3600"/>
              <a:chExt cx="284" cy="257"/>
            </a:xfrm>
          </p:grpSpPr>
          <p:sp>
            <p:nvSpPr>
              <p:cNvPr id="206024" name="Text Box 70"/>
              <p:cNvSpPr txBox="1">
                <a:spLocks noChangeArrowheads="1"/>
              </p:cNvSpPr>
              <p:nvPr/>
            </p:nvSpPr>
            <p:spPr bwMode="auto">
              <a:xfrm>
                <a:off x="1118" y="3628"/>
                <a:ext cx="284" cy="2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79810" tIns="39911" rIns="79810" bIns="39911">
                <a:spAutoFit/>
              </a:bodyPr>
              <a:lstStyle>
                <a:lvl1pPr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it-IT" sz="1000" b="1">
                    <a:solidFill>
                      <a:srgbClr val="000000"/>
                    </a:solidFill>
                  </a:rPr>
                  <a:t>25</a:t>
                </a:r>
              </a:p>
            </p:txBody>
          </p:sp>
          <p:sp>
            <p:nvSpPr>
              <p:cNvPr id="206025" name="Line 71"/>
              <p:cNvSpPr>
                <a:spLocks noChangeShapeType="1"/>
              </p:cNvSpPr>
              <p:nvPr/>
            </p:nvSpPr>
            <p:spPr bwMode="auto">
              <a:xfrm>
                <a:off x="1280" y="3600"/>
                <a:ext cx="0" cy="44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5937" name="Freeform 72"/>
            <p:cNvSpPr>
              <a:spLocks/>
            </p:cNvSpPr>
            <p:nvPr/>
          </p:nvSpPr>
          <p:spPr bwMode="auto">
            <a:xfrm>
              <a:off x="2157" y="1138"/>
              <a:ext cx="1592" cy="1289"/>
            </a:xfrm>
            <a:custGeom>
              <a:avLst/>
              <a:gdLst>
                <a:gd name="T0" fmla="*/ 1 w 2416"/>
                <a:gd name="T1" fmla="*/ 1 h 2024"/>
                <a:gd name="T2" fmla="*/ 1 w 2416"/>
                <a:gd name="T3" fmla="*/ 1 h 2024"/>
                <a:gd name="T4" fmla="*/ 1 w 2416"/>
                <a:gd name="T5" fmla="*/ 1 h 2024"/>
                <a:gd name="T6" fmla="*/ 1 w 2416"/>
                <a:gd name="T7" fmla="*/ 1 h 2024"/>
                <a:gd name="T8" fmla="*/ 1 w 2416"/>
                <a:gd name="T9" fmla="*/ 1 h 2024"/>
                <a:gd name="T10" fmla="*/ 1 w 2416"/>
                <a:gd name="T11" fmla="*/ 1 h 2024"/>
                <a:gd name="T12" fmla="*/ 1 w 2416"/>
                <a:gd name="T13" fmla="*/ 1 h 2024"/>
                <a:gd name="T14" fmla="*/ 1 w 2416"/>
                <a:gd name="T15" fmla="*/ 1 h 2024"/>
                <a:gd name="T16" fmla="*/ 1 w 2416"/>
                <a:gd name="T17" fmla="*/ 1 h 2024"/>
                <a:gd name="T18" fmla="*/ 1 w 2416"/>
                <a:gd name="T19" fmla="*/ 1 h 2024"/>
                <a:gd name="T20" fmla="*/ 1 w 2416"/>
                <a:gd name="T21" fmla="*/ 1 h 2024"/>
                <a:gd name="T22" fmla="*/ 1 w 2416"/>
                <a:gd name="T23" fmla="*/ 1 h 2024"/>
                <a:gd name="T24" fmla="*/ 1 w 2416"/>
                <a:gd name="T25" fmla="*/ 1 h 2024"/>
                <a:gd name="T26" fmla="*/ 1 w 2416"/>
                <a:gd name="T27" fmla="*/ 1 h 2024"/>
                <a:gd name="T28" fmla="*/ 1 w 2416"/>
                <a:gd name="T29" fmla="*/ 1 h 2024"/>
                <a:gd name="T30" fmla="*/ 1 w 2416"/>
                <a:gd name="T31" fmla="*/ 1 h 2024"/>
                <a:gd name="T32" fmla="*/ 1 w 2416"/>
                <a:gd name="T33" fmla="*/ 1 h 2024"/>
                <a:gd name="T34" fmla="*/ 1 w 2416"/>
                <a:gd name="T35" fmla="*/ 1 h 2024"/>
                <a:gd name="T36" fmla="*/ 1 w 2416"/>
                <a:gd name="T37" fmla="*/ 1 h 2024"/>
                <a:gd name="T38" fmla="*/ 1 w 2416"/>
                <a:gd name="T39" fmla="*/ 1 h 2024"/>
                <a:gd name="T40" fmla="*/ 1 w 2416"/>
                <a:gd name="T41" fmla="*/ 1 h 2024"/>
                <a:gd name="T42" fmla="*/ 1 w 2416"/>
                <a:gd name="T43" fmla="*/ 1 h 2024"/>
                <a:gd name="T44" fmla="*/ 1 w 2416"/>
                <a:gd name="T45" fmla="*/ 1 h 2024"/>
                <a:gd name="T46" fmla="*/ 1 w 2416"/>
                <a:gd name="T47" fmla="*/ 1 h 2024"/>
                <a:gd name="T48" fmla="*/ 1 w 2416"/>
                <a:gd name="T49" fmla="*/ 1 h 2024"/>
                <a:gd name="T50" fmla="*/ 1 w 2416"/>
                <a:gd name="T51" fmla="*/ 1 h 2024"/>
                <a:gd name="T52" fmla="*/ 1 w 2416"/>
                <a:gd name="T53" fmla="*/ 1 h 2024"/>
                <a:gd name="T54" fmla="*/ 1 w 2416"/>
                <a:gd name="T55" fmla="*/ 1 h 2024"/>
                <a:gd name="T56" fmla="*/ 1 w 2416"/>
                <a:gd name="T57" fmla="*/ 1 h 2024"/>
                <a:gd name="T58" fmla="*/ 1 w 2416"/>
                <a:gd name="T59" fmla="*/ 1 h 2024"/>
                <a:gd name="T60" fmla="*/ 1 w 2416"/>
                <a:gd name="T61" fmla="*/ 1 h 2024"/>
                <a:gd name="T62" fmla="*/ 1 w 2416"/>
                <a:gd name="T63" fmla="*/ 1 h 2024"/>
                <a:gd name="T64" fmla="*/ 1 w 2416"/>
                <a:gd name="T65" fmla="*/ 1 h 2024"/>
                <a:gd name="T66" fmla="*/ 1 w 2416"/>
                <a:gd name="T67" fmla="*/ 1 h 2024"/>
                <a:gd name="T68" fmla="*/ 1 w 2416"/>
                <a:gd name="T69" fmla="*/ 1 h 2024"/>
                <a:gd name="T70" fmla="*/ 1 w 2416"/>
                <a:gd name="T71" fmla="*/ 1 h 2024"/>
                <a:gd name="T72" fmla="*/ 1 w 2416"/>
                <a:gd name="T73" fmla="*/ 1 h 2024"/>
                <a:gd name="T74" fmla="*/ 1 w 2416"/>
                <a:gd name="T75" fmla="*/ 1 h 2024"/>
                <a:gd name="T76" fmla="*/ 1 w 2416"/>
                <a:gd name="T77" fmla="*/ 1 h 2024"/>
                <a:gd name="T78" fmla="*/ 1 w 2416"/>
                <a:gd name="T79" fmla="*/ 1 h 2024"/>
                <a:gd name="T80" fmla="*/ 1 w 2416"/>
                <a:gd name="T81" fmla="*/ 1 h 2024"/>
                <a:gd name="T82" fmla="*/ 1 w 2416"/>
                <a:gd name="T83" fmla="*/ 1 h 2024"/>
                <a:gd name="T84" fmla="*/ 1 w 2416"/>
                <a:gd name="T85" fmla="*/ 1 h 2024"/>
                <a:gd name="T86" fmla="*/ 1 w 2416"/>
                <a:gd name="T87" fmla="*/ 1 h 2024"/>
                <a:gd name="T88" fmla="*/ 1 w 2416"/>
                <a:gd name="T89" fmla="*/ 1 h 2024"/>
                <a:gd name="T90" fmla="*/ 1 w 2416"/>
                <a:gd name="T91" fmla="*/ 1 h 2024"/>
                <a:gd name="T92" fmla="*/ 1 w 2416"/>
                <a:gd name="T93" fmla="*/ 1 h 2024"/>
                <a:gd name="T94" fmla="*/ 1 w 2416"/>
                <a:gd name="T95" fmla="*/ 1 h 2024"/>
                <a:gd name="T96" fmla="*/ 1 w 2416"/>
                <a:gd name="T97" fmla="*/ 1 h 2024"/>
                <a:gd name="T98" fmla="*/ 1 w 2416"/>
                <a:gd name="T99" fmla="*/ 1 h 2024"/>
                <a:gd name="T100" fmla="*/ 1 w 2416"/>
                <a:gd name="T101" fmla="*/ 1 h 2024"/>
                <a:gd name="T102" fmla="*/ 1 w 2416"/>
                <a:gd name="T103" fmla="*/ 1 h 2024"/>
                <a:gd name="T104" fmla="*/ 1 w 2416"/>
                <a:gd name="T105" fmla="*/ 1 h 2024"/>
                <a:gd name="T106" fmla="*/ 1 w 2416"/>
                <a:gd name="T107" fmla="*/ 1 h 2024"/>
                <a:gd name="T108" fmla="*/ 1 w 2416"/>
                <a:gd name="T109" fmla="*/ 1 h 2024"/>
                <a:gd name="T110" fmla="*/ 1 w 2416"/>
                <a:gd name="T111" fmla="*/ 1 h 2024"/>
                <a:gd name="T112" fmla="*/ 1 w 2416"/>
                <a:gd name="T113" fmla="*/ 1 h 2024"/>
                <a:gd name="T114" fmla="*/ 1 w 2416"/>
                <a:gd name="T115" fmla="*/ 1 h 2024"/>
                <a:gd name="T116" fmla="*/ 1 w 2416"/>
                <a:gd name="T117" fmla="*/ 1 h 2024"/>
                <a:gd name="T118" fmla="*/ 1 w 2416"/>
                <a:gd name="T119" fmla="*/ 1 h 2024"/>
                <a:gd name="T120" fmla="*/ 1 w 2416"/>
                <a:gd name="T121" fmla="*/ 1 h 2024"/>
                <a:gd name="T122" fmla="*/ 1 w 2416"/>
                <a:gd name="T123" fmla="*/ 1 h 2024"/>
                <a:gd name="T124" fmla="*/ 1 w 2416"/>
                <a:gd name="T125" fmla="*/ 1 h 202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416"/>
                <a:gd name="T190" fmla="*/ 0 h 2024"/>
                <a:gd name="T191" fmla="*/ 2416 w 2416"/>
                <a:gd name="T192" fmla="*/ 2024 h 202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416" h="2024">
                  <a:moveTo>
                    <a:pt x="2416" y="2024"/>
                  </a:moveTo>
                  <a:lnTo>
                    <a:pt x="2344" y="2024"/>
                  </a:lnTo>
                  <a:lnTo>
                    <a:pt x="2344" y="2000"/>
                  </a:lnTo>
                  <a:lnTo>
                    <a:pt x="2328" y="2000"/>
                  </a:lnTo>
                  <a:lnTo>
                    <a:pt x="2328" y="1984"/>
                  </a:lnTo>
                  <a:lnTo>
                    <a:pt x="2200" y="1984"/>
                  </a:lnTo>
                  <a:lnTo>
                    <a:pt x="2200" y="1960"/>
                  </a:lnTo>
                  <a:lnTo>
                    <a:pt x="2168" y="1960"/>
                  </a:lnTo>
                  <a:lnTo>
                    <a:pt x="2168" y="1952"/>
                  </a:lnTo>
                  <a:lnTo>
                    <a:pt x="2104" y="1952"/>
                  </a:lnTo>
                  <a:lnTo>
                    <a:pt x="2104" y="1928"/>
                  </a:lnTo>
                  <a:lnTo>
                    <a:pt x="2016" y="1928"/>
                  </a:lnTo>
                  <a:lnTo>
                    <a:pt x="2016" y="1920"/>
                  </a:lnTo>
                  <a:lnTo>
                    <a:pt x="1904" y="1920"/>
                  </a:lnTo>
                  <a:lnTo>
                    <a:pt x="1904" y="1912"/>
                  </a:lnTo>
                  <a:lnTo>
                    <a:pt x="1768" y="1912"/>
                  </a:lnTo>
                  <a:lnTo>
                    <a:pt x="1768" y="1896"/>
                  </a:lnTo>
                  <a:lnTo>
                    <a:pt x="1736" y="1896"/>
                  </a:lnTo>
                  <a:lnTo>
                    <a:pt x="1736" y="1880"/>
                  </a:lnTo>
                  <a:lnTo>
                    <a:pt x="1712" y="1880"/>
                  </a:lnTo>
                  <a:lnTo>
                    <a:pt x="1712" y="1864"/>
                  </a:lnTo>
                  <a:lnTo>
                    <a:pt x="1680" y="1864"/>
                  </a:lnTo>
                  <a:lnTo>
                    <a:pt x="1680" y="1840"/>
                  </a:lnTo>
                  <a:lnTo>
                    <a:pt x="1664" y="1840"/>
                  </a:lnTo>
                  <a:lnTo>
                    <a:pt x="1664" y="1832"/>
                  </a:lnTo>
                  <a:lnTo>
                    <a:pt x="1624" y="1832"/>
                  </a:lnTo>
                  <a:lnTo>
                    <a:pt x="1624" y="1816"/>
                  </a:lnTo>
                  <a:lnTo>
                    <a:pt x="1608" y="1816"/>
                  </a:lnTo>
                  <a:lnTo>
                    <a:pt x="1608" y="1808"/>
                  </a:lnTo>
                  <a:lnTo>
                    <a:pt x="1536" y="1808"/>
                  </a:lnTo>
                  <a:lnTo>
                    <a:pt x="1536" y="1800"/>
                  </a:lnTo>
                  <a:lnTo>
                    <a:pt x="1528" y="1800"/>
                  </a:lnTo>
                  <a:lnTo>
                    <a:pt x="1528" y="1784"/>
                  </a:lnTo>
                  <a:lnTo>
                    <a:pt x="1424" y="1784"/>
                  </a:lnTo>
                  <a:lnTo>
                    <a:pt x="1424" y="1776"/>
                  </a:lnTo>
                  <a:lnTo>
                    <a:pt x="1416" y="1776"/>
                  </a:lnTo>
                  <a:lnTo>
                    <a:pt x="1416" y="1768"/>
                  </a:lnTo>
                  <a:lnTo>
                    <a:pt x="1408" y="1768"/>
                  </a:lnTo>
                  <a:lnTo>
                    <a:pt x="1408" y="1752"/>
                  </a:lnTo>
                  <a:lnTo>
                    <a:pt x="1392" y="1752"/>
                  </a:lnTo>
                  <a:lnTo>
                    <a:pt x="1392" y="1736"/>
                  </a:lnTo>
                  <a:lnTo>
                    <a:pt x="1368" y="1736"/>
                  </a:lnTo>
                  <a:lnTo>
                    <a:pt x="1368" y="1728"/>
                  </a:lnTo>
                  <a:lnTo>
                    <a:pt x="1336" y="1728"/>
                  </a:lnTo>
                  <a:lnTo>
                    <a:pt x="1336" y="1720"/>
                  </a:lnTo>
                  <a:lnTo>
                    <a:pt x="1320" y="1720"/>
                  </a:lnTo>
                  <a:lnTo>
                    <a:pt x="1320" y="1712"/>
                  </a:lnTo>
                  <a:lnTo>
                    <a:pt x="1280" y="1712"/>
                  </a:lnTo>
                  <a:lnTo>
                    <a:pt x="1280" y="1704"/>
                  </a:lnTo>
                  <a:lnTo>
                    <a:pt x="1248" y="1704"/>
                  </a:lnTo>
                  <a:lnTo>
                    <a:pt x="1248" y="1696"/>
                  </a:lnTo>
                  <a:lnTo>
                    <a:pt x="1232" y="1696"/>
                  </a:lnTo>
                  <a:lnTo>
                    <a:pt x="1232" y="1672"/>
                  </a:lnTo>
                  <a:lnTo>
                    <a:pt x="1200" y="1672"/>
                  </a:lnTo>
                  <a:lnTo>
                    <a:pt x="1192" y="1672"/>
                  </a:lnTo>
                  <a:lnTo>
                    <a:pt x="1192" y="1640"/>
                  </a:lnTo>
                  <a:lnTo>
                    <a:pt x="1160" y="1640"/>
                  </a:lnTo>
                  <a:lnTo>
                    <a:pt x="1160" y="1624"/>
                  </a:lnTo>
                  <a:lnTo>
                    <a:pt x="1144" y="1624"/>
                  </a:lnTo>
                  <a:lnTo>
                    <a:pt x="1144" y="1600"/>
                  </a:lnTo>
                  <a:lnTo>
                    <a:pt x="1136" y="1600"/>
                  </a:lnTo>
                  <a:lnTo>
                    <a:pt x="1136" y="1592"/>
                  </a:lnTo>
                  <a:lnTo>
                    <a:pt x="1120" y="1592"/>
                  </a:lnTo>
                  <a:lnTo>
                    <a:pt x="1120" y="1584"/>
                  </a:lnTo>
                  <a:lnTo>
                    <a:pt x="1112" y="1584"/>
                  </a:lnTo>
                  <a:lnTo>
                    <a:pt x="1112" y="1576"/>
                  </a:lnTo>
                  <a:lnTo>
                    <a:pt x="1096" y="1576"/>
                  </a:lnTo>
                  <a:lnTo>
                    <a:pt x="1096" y="1568"/>
                  </a:lnTo>
                  <a:lnTo>
                    <a:pt x="1056" y="1568"/>
                  </a:lnTo>
                  <a:lnTo>
                    <a:pt x="1056" y="1560"/>
                  </a:lnTo>
                  <a:lnTo>
                    <a:pt x="1048" y="1560"/>
                  </a:lnTo>
                  <a:lnTo>
                    <a:pt x="1048" y="1552"/>
                  </a:lnTo>
                  <a:lnTo>
                    <a:pt x="1040" y="1552"/>
                  </a:lnTo>
                  <a:lnTo>
                    <a:pt x="1040" y="1544"/>
                  </a:lnTo>
                  <a:lnTo>
                    <a:pt x="1032" y="1544"/>
                  </a:lnTo>
                  <a:lnTo>
                    <a:pt x="1032" y="1528"/>
                  </a:lnTo>
                  <a:lnTo>
                    <a:pt x="1024" y="1528"/>
                  </a:lnTo>
                  <a:lnTo>
                    <a:pt x="1024" y="1504"/>
                  </a:lnTo>
                  <a:lnTo>
                    <a:pt x="1016" y="1504"/>
                  </a:lnTo>
                  <a:lnTo>
                    <a:pt x="1016" y="1496"/>
                  </a:lnTo>
                  <a:lnTo>
                    <a:pt x="1008" y="1496"/>
                  </a:lnTo>
                  <a:lnTo>
                    <a:pt x="1008" y="1488"/>
                  </a:lnTo>
                  <a:lnTo>
                    <a:pt x="1000" y="1488"/>
                  </a:lnTo>
                  <a:lnTo>
                    <a:pt x="1000" y="1480"/>
                  </a:lnTo>
                  <a:lnTo>
                    <a:pt x="992" y="1480"/>
                  </a:lnTo>
                  <a:lnTo>
                    <a:pt x="992" y="1472"/>
                  </a:lnTo>
                  <a:lnTo>
                    <a:pt x="984" y="1472"/>
                  </a:lnTo>
                  <a:lnTo>
                    <a:pt x="984" y="1464"/>
                  </a:lnTo>
                  <a:lnTo>
                    <a:pt x="976" y="1464"/>
                  </a:lnTo>
                  <a:lnTo>
                    <a:pt x="976" y="1448"/>
                  </a:lnTo>
                  <a:lnTo>
                    <a:pt x="960" y="1448"/>
                  </a:lnTo>
                  <a:lnTo>
                    <a:pt x="960" y="1440"/>
                  </a:lnTo>
                  <a:lnTo>
                    <a:pt x="944" y="1440"/>
                  </a:lnTo>
                  <a:lnTo>
                    <a:pt x="944" y="1424"/>
                  </a:lnTo>
                  <a:lnTo>
                    <a:pt x="928" y="1424"/>
                  </a:lnTo>
                  <a:lnTo>
                    <a:pt x="928" y="1416"/>
                  </a:lnTo>
                  <a:lnTo>
                    <a:pt x="928" y="1408"/>
                  </a:lnTo>
                  <a:lnTo>
                    <a:pt x="920" y="1408"/>
                  </a:lnTo>
                  <a:lnTo>
                    <a:pt x="920" y="1392"/>
                  </a:lnTo>
                  <a:lnTo>
                    <a:pt x="912" y="1392"/>
                  </a:lnTo>
                  <a:lnTo>
                    <a:pt x="912" y="1384"/>
                  </a:lnTo>
                  <a:lnTo>
                    <a:pt x="888" y="1384"/>
                  </a:lnTo>
                  <a:lnTo>
                    <a:pt x="888" y="1368"/>
                  </a:lnTo>
                  <a:lnTo>
                    <a:pt x="880" y="1368"/>
                  </a:lnTo>
                  <a:lnTo>
                    <a:pt x="880" y="1360"/>
                  </a:lnTo>
                  <a:lnTo>
                    <a:pt x="872" y="1360"/>
                  </a:lnTo>
                  <a:lnTo>
                    <a:pt x="872" y="1352"/>
                  </a:lnTo>
                  <a:lnTo>
                    <a:pt x="864" y="1352"/>
                  </a:lnTo>
                  <a:lnTo>
                    <a:pt x="864" y="1344"/>
                  </a:lnTo>
                  <a:lnTo>
                    <a:pt x="832" y="1344"/>
                  </a:lnTo>
                  <a:lnTo>
                    <a:pt x="832" y="1328"/>
                  </a:lnTo>
                  <a:lnTo>
                    <a:pt x="824" y="1328"/>
                  </a:lnTo>
                  <a:lnTo>
                    <a:pt x="824" y="1320"/>
                  </a:lnTo>
                  <a:lnTo>
                    <a:pt x="816" y="1320"/>
                  </a:lnTo>
                  <a:lnTo>
                    <a:pt x="816" y="1312"/>
                  </a:lnTo>
                  <a:lnTo>
                    <a:pt x="816" y="1304"/>
                  </a:lnTo>
                  <a:lnTo>
                    <a:pt x="808" y="1304"/>
                  </a:lnTo>
                  <a:lnTo>
                    <a:pt x="784" y="1304"/>
                  </a:lnTo>
                  <a:lnTo>
                    <a:pt x="784" y="1280"/>
                  </a:lnTo>
                  <a:lnTo>
                    <a:pt x="768" y="1280"/>
                  </a:lnTo>
                  <a:lnTo>
                    <a:pt x="768" y="1248"/>
                  </a:lnTo>
                  <a:lnTo>
                    <a:pt x="760" y="1248"/>
                  </a:lnTo>
                  <a:lnTo>
                    <a:pt x="760" y="1240"/>
                  </a:lnTo>
                  <a:lnTo>
                    <a:pt x="752" y="1240"/>
                  </a:lnTo>
                  <a:lnTo>
                    <a:pt x="752" y="1224"/>
                  </a:lnTo>
                  <a:lnTo>
                    <a:pt x="744" y="1224"/>
                  </a:lnTo>
                  <a:lnTo>
                    <a:pt x="744" y="1208"/>
                  </a:lnTo>
                  <a:lnTo>
                    <a:pt x="736" y="1208"/>
                  </a:lnTo>
                  <a:lnTo>
                    <a:pt x="736" y="1200"/>
                  </a:lnTo>
                  <a:lnTo>
                    <a:pt x="728" y="1200"/>
                  </a:lnTo>
                  <a:lnTo>
                    <a:pt x="728" y="1184"/>
                  </a:lnTo>
                  <a:lnTo>
                    <a:pt x="720" y="1184"/>
                  </a:lnTo>
                  <a:lnTo>
                    <a:pt x="720" y="1176"/>
                  </a:lnTo>
                  <a:lnTo>
                    <a:pt x="712" y="1176"/>
                  </a:lnTo>
                  <a:lnTo>
                    <a:pt x="712" y="1120"/>
                  </a:lnTo>
                  <a:lnTo>
                    <a:pt x="696" y="1120"/>
                  </a:lnTo>
                  <a:lnTo>
                    <a:pt x="696" y="1104"/>
                  </a:lnTo>
                  <a:lnTo>
                    <a:pt x="688" y="1104"/>
                  </a:lnTo>
                  <a:lnTo>
                    <a:pt x="688" y="1096"/>
                  </a:lnTo>
                  <a:lnTo>
                    <a:pt x="680" y="1096"/>
                  </a:lnTo>
                  <a:lnTo>
                    <a:pt x="680" y="1088"/>
                  </a:lnTo>
                  <a:lnTo>
                    <a:pt x="648" y="1088"/>
                  </a:lnTo>
                  <a:lnTo>
                    <a:pt x="648" y="1080"/>
                  </a:lnTo>
                  <a:lnTo>
                    <a:pt x="640" y="1080"/>
                  </a:lnTo>
                  <a:lnTo>
                    <a:pt x="640" y="1064"/>
                  </a:lnTo>
                  <a:lnTo>
                    <a:pt x="624" y="1064"/>
                  </a:lnTo>
                  <a:lnTo>
                    <a:pt x="624" y="1032"/>
                  </a:lnTo>
                  <a:lnTo>
                    <a:pt x="624" y="976"/>
                  </a:lnTo>
                  <a:lnTo>
                    <a:pt x="608" y="976"/>
                  </a:lnTo>
                  <a:lnTo>
                    <a:pt x="608" y="968"/>
                  </a:lnTo>
                  <a:lnTo>
                    <a:pt x="576" y="968"/>
                  </a:lnTo>
                  <a:lnTo>
                    <a:pt x="576" y="944"/>
                  </a:lnTo>
                  <a:lnTo>
                    <a:pt x="560" y="944"/>
                  </a:lnTo>
                  <a:lnTo>
                    <a:pt x="560" y="920"/>
                  </a:lnTo>
                  <a:lnTo>
                    <a:pt x="552" y="920"/>
                  </a:lnTo>
                  <a:lnTo>
                    <a:pt x="552" y="896"/>
                  </a:lnTo>
                  <a:lnTo>
                    <a:pt x="536" y="896"/>
                  </a:lnTo>
                  <a:lnTo>
                    <a:pt x="536" y="888"/>
                  </a:lnTo>
                  <a:lnTo>
                    <a:pt x="528" y="888"/>
                  </a:lnTo>
                  <a:lnTo>
                    <a:pt x="528" y="880"/>
                  </a:lnTo>
                  <a:lnTo>
                    <a:pt x="520" y="880"/>
                  </a:lnTo>
                  <a:lnTo>
                    <a:pt x="520" y="864"/>
                  </a:lnTo>
                  <a:lnTo>
                    <a:pt x="512" y="864"/>
                  </a:lnTo>
                  <a:lnTo>
                    <a:pt x="512" y="856"/>
                  </a:lnTo>
                  <a:lnTo>
                    <a:pt x="504" y="856"/>
                  </a:lnTo>
                  <a:lnTo>
                    <a:pt x="504" y="840"/>
                  </a:lnTo>
                  <a:lnTo>
                    <a:pt x="496" y="840"/>
                  </a:lnTo>
                  <a:lnTo>
                    <a:pt x="496" y="832"/>
                  </a:lnTo>
                  <a:lnTo>
                    <a:pt x="488" y="832"/>
                  </a:lnTo>
                  <a:lnTo>
                    <a:pt x="488" y="816"/>
                  </a:lnTo>
                  <a:lnTo>
                    <a:pt x="480" y="816"/>
                  </a:lnTo>
                  <a:lnTo>
                    <a:pt x="480" y="808"/>
                  </a:lnTo>
                  <a:lnTo>
                    <a:pt x="456" y="808"/>
                  </a:lnTo>
                  <a:lnTo>
                    <a:pt x="456" y="776"/>
                  </a:lnTo>
                  <a:lnTo>
                    <a:pt x="448" y="776"/>
                  </a:lnTo>
                  <a:lnTo>
                    <a:pt x="448" y="760"/>
                  </a:lnTo>
                  <a:lnTo>
                    <a:pt x="432" y="760"/>
                  </a:lnTo>
                  <a:lnTo>
                    <a:pt x="432" y="744"/>
                  </a:lnTo>
                  <a:lnTo>
                    <a:pt x="432" y="720"/>
                  </a:lnTo>
                  <a:lnTo>
                    <a:pt x="424" y="720"/>
                  </a:lnTo>
                  <a:lnTo>
                    <a:pt x="424" y="704"/>
                  </a:lnTo>
                  <a:lnTo>
                    <a:pt x="408" y="704"/>
                  </a:lnTo>
                  <a:lnTo>
                    <a:pt x="408" y="688"/>
                  </a:lnTo>
                  <a:lnTo>
                    <a:pt x="400" y="688"/>
                  </a:lnTo>
                  <a:lnTo>
                    <a:pt x="400" y="672"/>
                  </a:lnTo>
                  <a:lnTo>
                    <a:pt x="392" y="672"/>
                  </a:lnTo>
                  <a:lnTo>
                    <a:pt x="392" y="656"/>
                  </a:lnTo>
                  <a:lnTo>
                    <a:pt x="384" y="656"/>
                  </a:lnTo>
                  <a:lnTo>
                    <a:pt x="384" y="632"/>
                  </a:lnTo>
                  <a:lnTo>
                    <a:pt x="376" y="632"/>
                  </a:lnTo>
                  <a:lnTo>
                    <a:pt x="376" y="608"/>
                  </a:lnTo>
                  <a:lnTo>
                    <a:pt x="368" y="608"/>
                  </a:lnTo>
                  <a:lnTo>
                    <a:pt x="368" y="592"/>
                  </a:lnTo>
                  <a:lnTo>
                    <a:pt x="352" y="592"/>
                  </a:lnTo>
                  <a:lnTo>
                    <a:pt x="352" y="584"/>
                  </a:lnTo>
                  <a:lnTo>
                    <a:pt x="344" y="584"/>
                  </a:lnTo>
                  <a:lnTo>
                    <a:pt x="344" y="568"/>
                  </a:lnTo>
                  <a:lnTo>
                    <a:pt x="336" y="568"/>
                  </a:lnTo>
                  <a:lnTo>
                    <a:pt x="336" y="552"/>
                  </a:lnTo>
                  <a:lnTo>
                    <a:pt x="328" y="552"/>
                  </a:lnTo>
                  <a:lnTo>
                    <a:pt x="328" y="544"/>
                  </a:lnTo>
                  <a:lnTo>
                    <a:pt x="320" y="544"/>
                  </a:lnTo>
                  <a:lnTo>
                    <a:pt x="320" y="528"/>
                  </a:lnTo>
                  <a:lnTo>
                    <a:pt x="304" y="528"/>
                  </a:lnTo>
                  <a:lnTo>
                    <a:pt x="304" y="504"/>
                  </a:lnTo>
                  <a:lnTo>
                    <a:pt x="304" y="464"/>
                  </a:lnTo>
                  <a:lnTo>
                    <a:pt x="296" y="464"/>
                  </a:lnTo>
                  <a:lnTo>
                    <a:pt x="296" y="432"/>
                  </a:lnTo>
                  <a:lnTo>
                    <a:pt x="280" y="432"/>
                  </a:lnTo>
                  <a:lnTo>
                    <a:pt x="280" y="424"/>
                  </a:lnTo>
                  <a:lnTo>
                    <a:pt x="264" y="424"/>
                  </a:lnTo>
                  <a:lnTo>
                    <a:pt x="264" y="392"/>
                  </a:lnTo>
                  <a:lnTo>
                    <a:pt x="256" y="392"/>
                  </a:lnTo>
                  <a:lnTo>
                    <a:pt x="256" y="376"/>
                  </a:lnTo>
                  <a:lnTo>
                    <a:pt x="256" y="360"/>
                  </a:lnTo>
                  <a:lnTo>
                    <a:pt x="248" y="360"/>
                  </a:lnTo>
                  <a:lnTo>
                    <a:pt x="248" y="352"/>
                  </a:lnTo>
                  <a:lnTo>
                    <a:pt x="240" y="352"/>
                  </a:lnTo>
                  <a:lnTo>
                    <a:pt x="240" y="336"/>
                  </a:lnTo>
                  <a:lnTo>
                    <a:pt x="224" y="336"/>
                  </a:lnTo>
                  <a:lnTo>
                    <a:pt x="224" y="328"/>
                  </a:lnTo>
                  <a:lnTo>
                    <a:pt x="216" y="328"/>
                  </a:lnTo>
                  <a:lnTo>
                    <a:pt x="216" y="296"/>
                  </a:lnTo>
                  <a:lnTo>
                    <a:pt x="208" y="296"/>
                  </a:lnTo>
                  <a:lnTo>
                    <a:pt x="208" y="256"/>
                  </a:lnTo>
                  <a:lnTo>
                    <a:pt x="184" y="256"/>
                  </a:lnTo>
                  <a:lnTo>
                    <a:pt x="184" y="224"/>
                  </a:lnTo>
                  <a:lnTo>
                    <a:pt x="160" y="224"/>
                  </a:lnTo>
                  <a:lnTo>
                    <a:pt x="144" y="224"/>
                  </a:lnTo>
                  <a:lnTo>
                    <a:pt x="144" y="216"/>
                  </a:lnTo>
                  <a:lnTo>
                    <a:pt x="144" y="200"/>
                  </a:lnTo>
                  <a:lnTo>
                    <a:pt x="136" y="200"/>
                  </a:lnTo>
                  <a:lnTo>
                    <a:pt x="136" y="184"/>
                  </a:lnTo>
                  <a:lnTo>
                    <a:pt x="128" y="184"/>
                  </a:lnTo>
                  <a:lnTo>
                    <a:pt x="128" y="136"/>
                  </a:lnTo>
                  <a:lnTo>
                    <a:pt x="104" y="136"/>
                  </a:lnTo>
                  <a:lnTo>
                    <a:pt x="104" y="112"/>
                  </a:lnTo>
                  <a:lnTo>
                    <a:pt x="96" y="112"/>
                  </a:lnTo>
                  <a:lnTo>
                    <a:pt x="96" y="88"/>
                  </a:lnTo>
                  <a:lnTo>
                    <a:pt x="88" y="88"/>
                  </a:lnTo>
                  <a:lnTo>
                    <a:pt x="88" y="72"/>
                  </a:lnTo>
                  <a:lnTo>
                    <a:pt x="88" y="64"/>
                  </a:lnTo>
                  <a:lnTo>
                    <a:pt x="80" y="64"/>
                  </a:lnTo>
                  <a:lnTo>
                    <a:pt x="72" y="64"/>
                  </a:lnTo>
                  <a:lnTo>
                    <a:pt x="72" y="56"/>
                  </a:lnTo>
                  <a:lnTo>
                    <a:pt x="64" y="56"/>
                  </a:lnTo>
                  <a:lnTo>
                    <a:pt x="64" y="48"/>
                  </a:lnTo>
                  <a:lnTo>
                    <a:pt x="48" y="48"/>
                  </a:lnTo>
                  <a:lnTo>
                    <a:pt x="48" y="40"/>
                  </a:lnTo>
                  <a:lnTo>
                    <a:pt x="32" y="40"/>
                  </a:lnTo>
                  <a:lnTo>
                    <a:pt x="32" y="24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2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211" tIns="45612" rIns="91211" bIns="45612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38" name="Freeform 73"/>
            <p:cNvSpPr>
              <a:spLocks/>
            </p:cNvSpPr>
            <p:nvPr/>
          </p:nvSpPr>
          <p:spPr bwMode="auto">
            <a:xfrm>
              <a:off x="2157" y="1134"/>
              <a:ext cx="1592" cy="1262"/>
            </a:xfrm>
            <a:custGeom>
              <a:avLst/>
              <a:gdLst>
                <a:gd name="T0" fmla="*/ 1 w 2416"/>
                <a:gd name="T1" fmla="*/ 1 h 1984"/>
                <a:gd name="T2" fmla="*/ 1 w 2416"/>
                <a:gd name="T3" fmla="*/ 1 h 1984"/>
                <a:gd name="T4" fmla="*/ 1 w 2416"/>
                <a:gd name="T5" fmla="*/ 1 h 1984"/>
                <a:gd name="T6" fmla="*/ 1 w 2416"/>
                <a:gd name="T7" fmla="*/ 1 h 1984"/>
                <a:gd name="T8" fmla="*/ 1 w 2416"/>
                <a:gd name="T9" fmla="*/ 1 h 1984"/>
                <a:gd name="T10" fmla="*/ 1 w 2416"/>
                <a:gd name="T11" fmla="*/ 1 h 1984"/>
                <a:gd name="T12" fmla="*/ 1 w 2416"/>
                <a:gd name="T13" fmla="*/ 1 h 1984"/>
                <a:gd name="T14" fmla="*/ 1 w 2416"/>
                <a:gd name="T15" fmla="*/ 1 h 1984"/>
                <a:gd name="T16" fmla="*/ 1 w 2416"/>
                <a:gd name="T17" fmla="*/ 1 h 1984"/>
                <a:gd name="T18" fmla="*/ 1 w 2416"/>
                <a:gd name="T19" fmla="*/ 1 h 1984"/>
                <a:gd name="T20" fmla="*/ 1 w 2416"/>
                <a:gd name="T21" fmla="*/ 1 h 1984"/>
                <a:gd name="T22" fmla="*/ 1 w 2416"/>
                <a:gd name="T23" fmla="*/ 1 h 1984"/>
                <a:gd name="T24" fmla="*/ 1 w 2416"/>
                <a:gd name="T25" fmla="*/ 1 h 1984"/>
                <a:gd name="T26" fmla="*/ 1 w 2416"/>
                <a:gd name="T27" fmla="*/ 1 h 1984"/>
                <a:gd name="T28" fmla="*/ 1 w 2416"/>
                <a:gd name="T29" fmla="*/ 1 h 1984"/>
                <a:gd name="T30" fmla="*/ 1 w 2416"/>
                <a:gd name="T31" fmla="*/ 1 h 1984"/>
                <a:gd name="T32" fmla="*/ 1 w 2416"/>
                <a:gd name="T33" fmla="*/ 1 h 1984"/>
                <a:gd name="T34" fmla="*/ 1 w 2416"/>
                <a:gd name="T35" fmla="*/ 1 h 1984"/>
                <a:gd name="T36" fmla="*/ 1 w 2416"/>
                <a:gd name="T37" fmla="*/ 1 h 1984"/>
                <a:gd name="T38" fmla="*/ 1 w 2416"/>
                <a:gd name="T39" fmla="*/ 1 h 1984"/>
                <a:gd name="T40" fmla="*/ 1 w 2416"/>
                <a:gd name="T41" fmla="*/ 1 h 1984"/>
                <a:gd name="T42" fmla="*/ 1 w 2416"/>
                <a:gd name="T43" fmla="*/ 1 h 1984"/>
                <a:gd name="T44" fmla="*/ 1 w 2416"/>
                <a:gd name="T45" fmla="*/ 1 h 1984"/>
                <a:gd name="T46" fmla="*/ 1 w 2416"/>
                <a:gd name="T47" fmla="*/ 1 h 1984"/>
                <a:gd name="T48" fmla="*/ 1 w 2416"/>
                <a:gd name="T49" fmla="*/ 1 h 1984"/>
                <a:gd name="T50" fmla="*/ 1 w 2416"/>
                <a:gd name="T51" fmla="*/ 1 h 1984"/>
                <a:gd name="T52" fmla="*/ 1 w 2416"/>
                <a:gd name="T53" fmla="*/ 1 h 1984"/>
                <a:gd name="T54" fmla="*/ 1 w 2416"/>
                <a:gd name="T55" fmla="*/ 1 h 1984"/>
                <a:gd name="T56" fmla="*/ 1 w 2416"/>
                <a:gd name="T57" fmla="*/ 1 h 1984"/>
                <a:gd name="T58" fmla="*/ 1 w 2416"/>
                <a:gd name="T59" fmla="*/ 1 h 1984"/>
                <a:gd name="T60" fmla="*/ 1 w 2416"/>
                <a:gd name="T61" fmla="*/ 1 h 1984"/>
                <a:gd name="T62" fmla="*/ 1 w 2416"/>
                <a:gd name="T63" fmla="*/ 1 h 1984"/>
                <a:gd name="T64" fmla="*/ 1 w 2416"/>
                <a:gd name="T65" fmla="*/ 1 h 1984"/>
                <a:gd name="T66" fmla="*/ 1 w 2416"/>
                <a:gd name="T67" fmla="*/ 1 h 1984"/>
                <a:gd name="T68" fmla="*/ 1 w 2416"/>
                <a:gd name="T69" fmla="*/ 1 h 1984"/>
                <a:gd name="T70" fmla="*/ 1 w 2416"/>
                <a:gd name="T71" fmla="*/ 1 h 1984"/>
                <a:gd name="T72" fmla="*/ 1 w 2416"/>
                <a:gd name="T73" fmla="*/ 1 h 1984"/>
                <a:gd name="T74" fmla="*/ 1 w 2416"/>
                <a:gd name="T75" fmla="*/ 1 h 1984"/>
                <a:gd name="T76" fmla="*/ 1 w 2416"/>
                <a:gd name="T77" fmla="*/ 1 h 1984"/>
                <a:gd name="T78" fmla="*/ 1 w 2416"/>
                <a:gd name="T79" fmla="*/ 1 h 1984"/>
                <a:gd name="T80" fmla="*/ 1 w 2416"/>
                <a:gd name="T81" fmla="*/ 1 h 1984"/>
                <a:gd name="T82" fmla="*/ 1 w 2416"/>
                <a:gd name="T83" fmla="*/ 1 h 1984"/>
                <a:gd name="T84" fmla="*/ 1 w 2416"/>
                <a:gd name="T85" fmla="*/ 1 h 1984"/>
                <a:gd name="T86" fmla="*/ 1 w 2416"/>
                <a:gd name="T87" fmla="*/ 1 h 1984"/>
                <a:gd name="T88" fmla="*/ 1 w 2416"/>
                <a:gd name="T89" fmla="*/ 1 h 1984"/>
                <a:gd name="T90" fmla="*/ 1 w 2416"/>
                <a:gd name="T91" fmla="*/ 1 h 1984"/>
                <a:gd name="T92" fmla="*/ 1 w 2416"/>
                <a:gd name="T93" fmla="*/ 1 h 1984"/>
                <a:gd name="T94" fmla="*/ 1 w 2416"/>
                <a:gd name="T95" fmla="*/ 1 h 1984"/>
                <a:gd name="T96" fmla="*/ 1 w 2416"/>
                <a:gd name="T97" fmla="*/ 1 h 1984"/>
                <a:gd name="T98" fmla="*/ 1 w 2416"/>
                <a:gd name="T99" fmla="*/ 1 h 1984"/>
                <a:gd name="T100" fmla="*/ 1 w 2416"/>
                <a:gd name="T101" fmla="*/ 1 h 1984"/>
                <a:gd name="T102" fmla="*/ 1 w 2416"/>
                <a:gd name="T103" fmla="*/ 1 h 1984"/>
                <a:gd name="T104" fmla="*/ 1 w 2416"/>
                <a:gd name="T105" fmla="*/ 1 h 1984"/>
                <a:gd name="T106" fmla="*/ 1 w 2416"/>
                <a:gd name="T107" fmla="*/ 1 h 198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416"/>
                <a:gd name="T163" fmla="*/ 0 h 1984"/>
                <a:gd name="T164" fmla="*/ 2416 w 2416"/>
                <a:gd name="T165" fmla="*/ 1984 h 198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416" h="1984">
                  <a:moveTo>
                    <a:pt x="2416" y="1984"/>
                  </a:moveTo>
                  <a:lnTo>
                    <a:pt x="2304" y="1984"/>
                  </a:lnTo>
                  <a:lnTo>
                    <a:pt x="2304" y="1968"/>
                  </a:lnTo>
                  <a:lnTo>
                    <a:pt x="2216" y="1968"/>
                  </a:lnTo>
                  <a:lnTo>
                    <a:pt x="2216" y="1936"/>
                  </a:lnTo>
                  <a:lnTo>
                    <a:pt x="2136" y="1936"/>
                  </a:lnTo>
                  <a:lnTo>
                    <a:pt x="2136" y="1928"/>
                  </a:lnTo>
                  <a:lnTo>
                    <a:pt x="2032" y="1928"/>
                  </a:lnTo>
                  <a:lnTo>
                    <a:pt x="2032" y="1904"/>
                  </a:lnTo>
                  <a:lnTo>
                    <a:pt x="1928" y="1904"/>
                  </a:lnTo>
                  <a:lnTo>
                    <a:pt x="1928" y="1888"/>
                  </a:lnTo>
                  <a:lnTo>
                    <a:pt x="1800" y="1888"/>
                  </a:lnTo>
                  <a:lnTo>
                    <a:pt x="1800" y="1880"/>
                  </a:lnTo>
                  <a:lnTo>
                    <a:pt x="1784" y="1880"/>
                  </a:lnTo>
                  <a:lnTo>
                    <a:pt x="1784" y="1864"/>
                  </a:lnTo>
                  <a:lnTo>
                    <a:pt x="1768" y="1864"/>
                  </a:lnTo>
                  <a:lnTo>
                    <a:pt x="1768" y="1848"/>
                  </a:lnTo>
                  <a:lnTo>
                    <a:pt x="1632" y="1848"/>
                  </a:lnTo>
                  <a:lnTo>
                    <a:pt x="1632" y="1840"/>
                  </a:lnTo>
                  <a:lnTo>
                    <a:pt x="1624" y="1840"/>
                  </a:lnTo>
                  <a:lnTo>
                    <a:pt x="1624" y="1832"/>
                  </a:lnTo>
                  <a:lnTo>
                    <a:pt x="1600" y="1832"/>
                  </a:lnTo>
                  <a:lnTo>
                    <a:pt x="1600" y="1824"/>
                  </a:lnTo>
                  <a:lnTo>
                    <a:pt x="1568" y="1824"/>
                  </a:lnTo>
                  <a:lnTo>
                    <a:pt x="1568" y="1808"/>
                  </a:lnTo>
                  <a:lnTo>
                    <a:pt x="1552" y="1808"/>
                  </a:lnTo>
                  <a:lnTo>
                    <a:pt x="1552" y="1792"/>
                  </a:lnTo>
                  <a:lnTo>
                    <a:pt x="1504" y="1792"/>
                  </a:lnTo>
                  <a:lnTo>
                    <a:pt x="1504" y="1784"/>
                  </a:lnTo>
                  <a:lnTo>
                    <a:pt x="1488" y="1784"/>
                  </a:lnTo>
                  <a:lnTo>
                    <a:pt x="1488" y="1776"/>
                  </a:lnTo>
                  <a:lnTo>
                    <a:pt x="1472" y="1776"/>
                  </a:lnTo>
                  <a:lnTo>
                    <a:pt x="1472" y="1760"/>
                  </a:lnTo>
                  <a:lnTo>
                    <a:pt x="1464" y="1760"/>
                  </a:lnTo>
                  <a:lnTo>
                    <a:pt x="1464" y="1744"/>
                  </a:lnTo>
                  <a:lnTo>
                    <a:pt x="1456" y="1744"/>
                  </a:lnTo>
                  <a:lnTo>
                    <a:pt x="1456" y="1728"/>
                  </a:lnTo>
                  <a:lnTo>
                    <a:pt x="1408" y="1728"/>
                  </a:lnTo>
                  <a:lnTo>
                    <a:pt x="1408" y="1720"/>
                  </a:lnTo>
                  <a:lnTo>
                    <a:pt x="1344" y="1720"/>
                  </a:lnTo>
                  <a:lnTo>
                    <a:pt x="1344" y="1712"/>
                  </a:lnTo>
                  <a:lnTo>
                    <a:pt x="1336" y="1712"/>
                  </a:lnTo>
                  <a:lnTo>
                    <a:pt x="1336" y="1696"/>
                  </a:lnTo>
                  <a:lnTo>
                    <a:pt x="1256" y="1696"/>
                  </a:lnTo>
                  <a:lnTo>
                    <a:pt x="1256" y="1688"/>
                  </a:lnTo>
                  <a:lnTo>
                    <a:pt x="1248" y="1688"/>
                  </a:lnTo>
                  <a:lnTo>
                    <a:pt x="1248" y="1680"/>
                  </a:lnTo>
                  <a:lnTo>
                    <a:pt x="1216" y="1680"/>
                  </a:lnTo>
                  <a:lnTo>
                    <a:pt x="1216" y="1672"/>
                  </a:lnTo>
                  <a:lnTo>
                    <a:pt x="1200" y="1672"/>
                  </a:lnTo>
                  <a:lnTo>
                    <a:pt x="1200" y="1664"/>
                  </a:lnTo>
                  <a:lnTo>
                    <a:pt x="1184" y="1664"/>
                  </a:lnTo>
                  <a:lnTo>
                    <a:pt x="1184" y="1640"/>
                  </a:lnTo>
                  <a:lnTo>
                    <a:pt x="1176" y="1640"/>
                  </a:lnTo>
                  <a:lnTo>
                    <a:pt x="1176" y="1632"/>
                  </a:lnTo>
                  <a:lnTo>
                    <a:pt x="1152" y="1632"/>
                  </a:lnTo>
                  <a:lnTo>
                    <a:pt x="1152" y="1616"/>
                  </a:lnTo>
                  <a:lnTo>
                    <a:pt x="1112" y="1616"/>
                  </a:lnTo>
                  <a:lnTo>
                    <a:pt x="1112" y="1608"/>
                  </a:lnTo>
                  <a:lnTo>
                    <a:pt x="1096" y="1608"/>
                  </a:lnTo>
                  <a:lnTo>
                    <a:pt x="1096" y="1592"/>
                  </a:lnTo>
                  <a:lnTo>
                    <a:pt x="1080" y="1592"/>
                  </a:lnTo>
                  <a:lnTo>
                    <a:pt x="1080" y="1584"/>
                  </a:lnTo>
                  <a:lnTo>
                    <a:pt x="1072" y="1584"/>
                  </a:lnTo>
                  <a:lnTo>
                    <a:pt x="1072" y="1560"/>
                  </a:lnTo>
                  <a:lnTo>
                    <a:pt x="1064" y="1560"/>
                  </a:lnTo>
                  <a:lnTo>
                    <a:pt x="1064" y="1544"/>
                  </a:lnTo>
                  <a:lnTo>
                    <a:pt x="1056" y="1544"/>
                  </a:lnTo>
                  <a:lnTo>
                    <a:pt x="1056" y="1528"/>
                  </a:lnTo>
                  <a:lnTo>
                    <a:pt x="1056" y="1520"/>
                  </a:lnTo>
                  <a:lnTo>
                    <a:pt x="1048" y="1520"/>
                  </a:lnTo>
                  <a:lnTo>
                    <a:pt x="1048" y="1504"/>
                  </a:lnTo>
                  <a:lnTo>
                    <a:pt x="1040" y="1504"/>
                  </a:lnTo>
                  <a:lnTo>
                    <a:pt x="1040" y="1496"/>
                  </a:lnTo>
                  <a:lnTo>
                    <a:pt x="1032" y="1496"/>
                  </a:lnTo>
                  <a:lnTo>
                    <a:pt x="1032" y="1480"/>
                  </a:lnTo>
                  <a:lnTo>
                    <a:pt x="1024" y="1480"/>
                  </a:lnTo>
                  <a:lnTo>
                    <a:pt x="1024" y="1448"/>
                  </a:lnTo>
                  <a:lnTo>
                    <a:pt x="1000" y="1448"/>
                  </a:lnTo>
                  <a:lnTo>
                    <a:pt x="1000" y="1440"/>
                  </a:lnTo>
                  <a:lnTo>
                    <a:pt x="992" y="1440"/>
                  </a:lnTo>
                  <a:lnTo>
                    <a:pt x="992" y="1424"/>
                  </a:lnTo>
                  <a:lnTo>
                    <a:pt x="984" y="1424"/>
                  </a:lnTo>
                  <a:lnTo>
                    <a:pt x="984" y="1416"/>
                  </a:lnTo>
                  <a:lnTo>
                    <a:pt x="976" y="1416"/>
                  </a:lnTo>
                  <a:lnTo>
                    <a:pt x="976" y="1408"/>
                  </a:lnTo>
                  <a:lnTo>
                    <a:pt x="968" y="1408"/>
                  </a:lnTo>
                  <a:lnTo>
                    <a:pt x="968" y="1400"/>
                  </a:lnTo>
                  <a:lnTo>
                    <a:pt x="952" y="1400"/>
                  </a:lnTo>
                  <a:lnTo>
                    <a:pt x="952" y="1384"/>
                  </a:lnTo>
                  <a:lnTo>
                    <a:pt x="936" y="1384"/>
                  </a:lnTo>
                  <a:lnTo>
                    <a:pt x="936" y="1368"/>
                  </a:lnTo>
                  <a:lnTo>
                    <a:pt x="936" y="1344"/>
                  </a:lnTo>
                  <a:lnTo>
                    <a:pt x="928" y="1344"/>
                  </a:lnTo>
                  <a:lnTo>
                    <a:pt x="928" y="1328"/>
                  </a:lnTo>
                  <a:lnTo>
                    <a:pt x="904" y="1328"/>
                  </a:lnTo>
                  <a:lnTo>
                    <a:pt x="904" y="1312"/>
                  </a:lnTo>
                  <a:lnTo>
                    <a:pt x="896" y="1312"/>
                  </a:lnTo>
                  <a:lnTo>
                    <a:pt x="896" y="1304"/>
                  </a:lnTo>
                  <a:lnTo>
                    <a:pt x="888" y="1304"/>
                  </a:lnTo>
                  <a:lnTo>
                    <a:pt x="888" y="1296"/>
                  </a:lnTo>
                  <a:lnTo>
                    <a:pt x="880" y="1296"/>
                  </a:lnTo>
                  <a:lnTo>
                    <a:pt x="880" y="1288"/>
                  </a:lnTo>
                  <a:lnTo>
                    <a:pt x="864" y="1288"/>
                  </a:lnTo>
                  <a:lnTo>
                    <a:pt x="864" y="1264"/>
                  </a:lnTo>
                  <a:lnTo>
                    <a:pt x="832" y="1264"/>
                  </a:lnTo>
                  <a:lnTo>
                    <a:pt x="832" y="1256"/>
                  </a:lnTo>
                  <a:lnTo>
                    <a:pt x="824" y="1256"/>
                  </a:lnTo>
                  <a:lnTo>
                    <a:pt x="824" y="1240"/>
                  </a:lnTo>
                  <a:lnTo>
                    <a:pt x="824" y="1224"/>
                  </a:lnTo>
                  <a:lnTo>
                    <a:pt x="792" y="1224"/>
                  </a:lnTo>
                  <a:lnTo>
                    <a:pt x="792" y="1216"/>
                  </a:lnTo>
                  <a:lnTo>
                    <a:pt x="784" y="1216"/>
                  </a:lnTo>
                  <a:lnTo>
                    <a:pt x="784" y="1200"/>
                  </a:lnTo>
                  <a:lnTo>
                    <a:pt x="776" y="1200"/>
                  </a:lnTo>
                  <a:lnTo>
                    <a:pt x="776" y="1184"/>
                  </a:lnTo>
                  <a:lnTo>
                    <a:pt x="768" y="1184"/>
                  </a:lnTo>
                  <a:lnTo>
                    <a:pt x="768" y="1168"/>
                  </a:lnTo>
                  <a:lnTo>
                    <a:pt x="760" y="1168"/>
                  </a:lnTo>
                  <a:lnTo>
                    <a:pt x="760" y="1160"/>
                  </a:lnTo>
                  <a:lnTo>
                    <a:pt x="752" y="1160"/>
                  </a:lnTo>
                  <a:lnTo>
                    <a:pt x="752" y="1152"/>
                  </a:lnTo>
                  <a:lnTo>
                    <a:pt x="736" y="1152"/>
                  </a:lnTo>
                  <a:lnTo>
                    <a:pt x="736" y="1136"/>
                  </a:lnTo>
                  <a:lnTo>
                    <a:pt x="720" y="1136"/>
                  </a:lnTo>
                  <a:lnTo>
                    <a:pt x="720" y="1112"/>
                  </a:lnTo>
                  <a:lnTo>
                    <a:pt x="712" y="1112"/>
                  </a:lnTo>
                  <a:lnTo>
                    <a:pt x="712" y="1104"/>
                  </a:lnTo>
                  <a:lnTo>
                    <a:pt x="704" y="1104"/>
                  </a:lnTo>
                  <a:lnTo>
                    <a:pt x="704" y="1096"/>
                  </a:lnTo>
                  <a:lnTo>
                    <a:pt x="688" y="1096"/>
                  </a:lnTo>
                  <a:lnTo>
                    <a:pt x="688" y="1080"/>
                  </a:lnTo>
                  <a:lnTo>
                    <a:pt x="672" y="1080"/>
                  </a:lnTo>
                  <a:lnTo>
                    <a:pt x="672" y="1072"/>
                  </a:lnTo>
                  <a:lnTo>
                    <a:pt x="664" y="1072"/>
                  </a:lnTo>
                  <a:lnTo>
                    <a:pt x="664" y="1056"/>
                  </a:lnTo>
                  <a:lnTo>
                    <a:pt x="640" y="1056"/>
                  </a:lnTo>
                  <a:lnTo>
                    <a:pt x="640" y="1048"/>
                  </a:lnTo>
                  <a:lnTo>
                    <a:pt x="632" y="1048"/>
                  </a:lnTo>
                  <a:lnTo>
                    <a:pt x="632" y="1040"/>
                  </a:lnTo>
                  <a:lnTo>
                    <a:pt x="624" y="1040"/>
                  </a:lnTo>
                  <a:lnTo>
                    <a:pt x="624" y="1024"/>
                  </a:lnTo>
                  <a:lnTo>
                    <a:pt x="616" y="1024"/>
                  </a:lnTo>
                  <a:lnTo>
                    <a:pt x="616" y="1016"/>
                  </a:lnTo>
                  <a:lnTo>
                    <a:pt x="608" y="1016"/>
                  </a:lnTo>
                  <a:lnTo>
                    <a:pt x="608" y="1008"/>
                  </a:lnTo>
                  <a:lnTo>
                    <a:pt x="600" y="1008"/>
                  </a:lnTo>
                  <a:lnTo>
                    <a:pt x="600" y="992"/>
                  </a:lnTo>
                  <a:lnTo>
                    <a:pt x="592" y="992"/>
                  </a:lnTo>
                  <a:lnTo>
                    <a:pt x="592" y="976"/>
                  </a:lnTo>
                  <a:lnTo>
                    <a:pt x="584" y="976"/>
                  </a:lnTo>
                  <a:lnTo>
                    <a:pt x="584" y="960"/>
                  </a:lnTo>
                  <a:lnTo>
                    <a:pt x="576" y="960"/>
                  </a:lnTo>
                  <a:lnTo>
                    <a:pt x="576" y="944"/>
                  </a:lnTo>
                  <a:lnTo>
                    <a:pt x="568" y="944"/>
                  </a:lnTo>
                  <a:lnTo>
                    <a:pt x="568" y="928"/>
                  </a:lnTo>
                  <a:lnTo>
                    <a:pt x="560" y="928"/>
                  </a:lnTo>
                  <a:lnTo>
                    <a:pt x="560" y="904"/>
                  </a:lnTo>
                  <a:lnTo>
                    <a:pt x="552" y="904"/>
                  </a:lnTo>
                  <a:lnTo>
                    <a:pt x="552" y="880"/>
                  </a:lnTo>
                  <a:lnTo>
                    <a:pt x="536" y="880"/>
                  </a:lnTo>
                  <a:lnTo>
                    <a:pt x="536" y="872"/>
                  </a:lnTo>
                  <a:lnTo>
                    <a:pt x="528" y="872"/>
                  </a:lnTo>
                  <a:lnTo>
                    <a:pt x="528" y="856"/>
                  </a:lnTo>
                  <a:lnTo>
                    <a:pt x="520" y="856"/>
                  </a:lnTo>
                  <a:lnTo>
                    <a:pt x="520" y="840"/>
                  </a:lnTo>
                  <a:lnTo>
                    <a:pt x="512" y="840"/>
                  </a:lnTo>
                  <a:lnTo>
                    <a:pt x="512" y="832"/>
                  </a:lnTo>
                  <a:lnTo>
                    <a:pt x="504" y="832"/>
                  </a:lnTo>
                  <a:lnTo>
                    <a:pt x="504" y="824"/>
                  </a:lnTo>
                  <a:lnTo>
                    <a:pt x="496" y="824"/>
                  </a:lnTo>
                  <a:lnTo>
                    <a:pt x="496" y="808"/>
                  </a:lnTo>
                  <a:lnTo>
                    <a:pt x="480" y="808"/>
                  </a:lnTo>
                  <a:lnTo>
                    <a:pt x="480" y="792"/>
                  </a:lnTo>
                  <a:lnTo>
                    <a:pt x="480" y="784"/>
                  </a:lnTo>
                  <a:lnTo>
                    <a:pt x="472" y="784"/>
                  </a:lnTo>
                  <a:lnTo>
                    <a:pt x="472" y="768"/>
                  </a:lnTo>
                  <a:lnTo>
                    <a:pt x="464" y="768"/>
                  </a:lnTo>
                  <a:lnTo>
                    <a:pt x="464" y="760"/>
                  </a:lnTo>
                  <a:lnTo>
                    <a:pt x="456" y="760"/>
                  </a:lnTo>
                  <a:lnTo>
                    <a:pt x="456" y="744"/>
                  </a:lnTo>
                  <a:lnTo>
                    <a:pt x="448" y="744"/>
                  </a:lnTo>
                  <a:lnTo>
                    <a:pt x="448" y="736"/>
                  </a:lnTo>
                  <a:lnTo>
                    <a:pt x="440" y="736"/>
                  </a:lnTo>
                  <a:lnTo>
                    <a:pt x="440" y="712"/>
                  </a:lnTo>
                  <a:lnTo>
                    <a:pt x="432" y="712"/>
                  </a:lnTo>
                  <a:lnTo>
                    <a:pt x="432" y="696"/>
                  </a:lnTo>
                  <a:lnTo>
                    <a:pt x="424" y="696"/>
                  </a:lnTo>
                  <a:lnTo>
                    <a:pt x="424" y="688"/>
                  </a:lnTo>
                  <a:lnTo>
                    <a:pt x="416" y="688"/>
                  </a:lnTo>
                  <a:lnTo>
                    <a:pt x="416" y="672"/>
                  </a:lnTo>
                  <a:lnTo>
                    <a:pt x="408" y="672"/>
                  </a:lnTo>
                  <a:lnTo>
                    <a:pt x="408" y="656"/>
                  </a:lnTo>
                  <a:lnTo>
                    <a:pt x="400" y="656"/>
                  </a:lnTo>
                  <a:lnTo>
                    <a:pt x="400" y="624"/>
                  </a:lnTo>
                  <a:lnTo>
                    <a:pt x="392" y="624"/>
                  </a:lnTo>
                  <a:lnTo>
                    <a:pt x="392" y="600"/>
                  </a:lnTo>
                  <a:lnTo>
                    <a:pt x="384" y="600"/>
                  </a:lnTo>
                  <a:lnTo>
                    <a:pt x="384" y="584"/>
                  </a:lnTo>
                  <a:lnTo>
                    <a:pt x="376" y="584"/>
                  </a:lnTo>
                  <a:lnTo>
                    <a:pt x="376" y="560"/>
                  </a:lnTo>
                  <a:lnTo>
                    <a:pt x="368" y="560"/>
                  </a:lnTo>
                  <a:lnTo>
                    <a:pt x="368" y="552"/>
                  </a:lnTo>
                  <a:lnTo>
                    <a:pt x="360" y="552"/>
                  </a:lnTo>
                  <a:lnTo>
                    <a:pt x="360" y="544"/>
                  </a:lnTo>
                  <a:lnTo>
                    <a:pt x="352" y="544"/>
                  </a:lnTo>
                  <a:lnTo>
                    <a:pt x="352" y="528"/>
                  </a:lnTo>
                  <a:lnTo>
                    <a:pt x="328" y="528"/>
                  </a:lnTo>
                  <a:lnTo>
                    <a:pt x="328" y="520"/>
                  </a:lnTo>
                  <a:lnTo>
                    <a:pt x="320" y="520"/>
                  </a:lnTo>
                  <a:lnTo>
                    <a:pt x="320" y="504"/>
                  </a:lnTo>
                  <a:lnTo>
                    <a:pt x="304" y="504"/>
                  </a:lnTo>
                  <a:lnTo>
                    <a:pt x="304" y="488"/>
                  </a:lnTo>
                  <a:lnTo>
                    <a:pt x="296" y="488"/>
                  </a:lnTo>
                  <a:lnTo>
                    <a:pt x="296" y="472"/>
                  </a:lnTo>
                  <a:lnTo>
                    <a:pt x="288" y="472"/>
                  </a:lnTo>
                  <a:lnTo>
                    <a:pt x="288" y="456"/>
                  </a:lnTo>
                  <a:lnTo>
                    <a:pt x="280" y="456"/>
                  </a:lnTo>
                  <a:lnTo>
                    <a:pt x="280" y="440"/>
                  </a:lnTo>
                  <a:lnTo>
                    <a:pt x="280" y="432"/>
                  </a:lnTo>
                  <a:lnTo>
                    <a:pt x="264" y="432"/>
                  </a:lnTo>
                  <a:lnTo>
                    <a:pt x="264" y="416"/>
                  </a:lnTo>
                  <a:lnTo>
                    <a:pt x="248" y="416"/>
                  </a:lnTo>
                  <a:lnTo>
                    <a:pt x="248" y="392"/>
                  </a:lnTo>
                  <a:lnTo>
                    <a:pt x="240" y="392"/>
                  </a:lnTo>
                  <a:lnTo>
                    <a:pt x="240" y="376"/>
                  </a:lnTo>
                  <a:lnTo>
                    <a:pt x="232" y="376"/>
                  </a:lnTo>
                  <a:lnTo>
                    <a:pt x="232" y="368"/>
                  </a:lnTo>
                  <a:lnTo>
                    <a:pt x="216" y="368"/>
                  </a:lnTo>
                  <a:lnTo>
                    <a:pt x="216" y="344"/>
                  </a:lnTo>
                  <a:lnTo>
                    <a:pt x="208" y="344"/>
                  </a:lnTo>
                  <a:lnTo>
                    <a:pt x="208" y="312"/>
                  </a:lnTo>
                  <a:lnTo>
                    <a:pt x="192" y="312"/>
                  </a:lnTo>
                  <a:lnTo>
                    <a:pt x="192" y="288"/>
                  </a:lnTo>
                  <a:lnTo>
                    <a:pt x="184" y="288"/>
                  </a:lnTo>
                  <a:lnTo>
                    <a:pt x="184" y="264"/>
                  </a:lnTo>
                  <a:lnTo>
                    <a:pt x="176" y="264"/>
                  </a:lnTo>
                  <a:lnTo>
                    <a:pt x="176" y="248"/>
                  </a:lnTo>
                  <a:lnTo>
                    <a:pt x="168" y="248"/>
                  </a:lnTo>
                  <a:lnTo>
                    <a:pt x="168" y="224"/>
                  </a:lnTo>
                  <a:lnTo>
                    <a:pt x="160" y="224"/>
                  </a:lnTo>
                  <a:lnTo>
                    <a:pt x="160" y="216"/>
                  </a:lnTo>
                  <a:lnTo>
                    <a:pt x="152" y="216"/>
                  </a:lnTo>
                  <a:lnTo>
                    <a:pt x="152" y="200"/>
                  </a:lnTo>
                  <a:lnTo>
                    <a:pt x="144" y="200"/>
                  </a:lnTo>
                  <a:lnTo>
                    <a:pt x="144" y="176"/>
                  </a:lnTo>
                  <a:lnTo>
                    <a:pt x="136" y="176"/>
                  </a:lnTo>
                  <a:lnTo>
                    <a:pt x="136" y="160"/>
                  </a:lnTo>
                  <a:lnTo>
                    <a:pt x="128" y="160"/>
                  </a:lnTo>
                  <a:lnTo>
                    <a:pt x="128" y="136"/>
                  </a:lnTo>
                  <a:lnTo>
                    <a:pt x="120" y="136"/>
                  </a:lnTo>
                  <a:lnTo>
                    <a:pt x="120" y="128"/>
                  </a:lnTo>
                  <a:lnTo>
                    <a:pt x="112" y="128"/>
                  </a:lnTo>
                  <a:lnTo>
                    <a:pt x="112" y="112"/>
                  </a:lnTo>
                  <a:lnTo>
                    <a:pt x="112" y="104"/>
                  </a:lnTo>
                  <a:lnTo>
                    <a:pt x="80" y="104"/>
                  </a:lnTo>
                  <a:lnTo>
                    <a:pt x="80" y="96"/>
                  </a:lnTo>
                  <a:lnTo>
                    <a:pt x="72" y="96"/>
                  </a:lnTo>
                  <a:lnTo>
                    <a:pt x="72" y="80"/>
                  </a:lnTo>
                  <a:lnTo>
                    <a:pt x="56" y="80"/>
                  </a:lnTo>
                  <a:lnTo>
                    <a:pt x="56" y="72"/>
                  </a:lnTo>
                  <a:lnTo>
                    <a:pt x="48" y="72"/>
                  </a:lnTo>
                  <a:lnTo>
                    <a:pt x="48" y="48"/>
                  </a:lnTo>
                  <a:lnTo>
                    <a:pt x="40" y="48"/>
                  </a:lnTo>
                  <a:lnTo>
                    <a:pt x="40" y="40"/>
                  </a:lnTo>
                  <a:lnTo>
                    <a:pt x="32" y="40"/>
                  </a:lnTo>
                  <a:lnTo>
                    <a:pt x="32" y="32"/>
                  </a:lnTo>
                  <a:lnTo>
                    <a:pt x="24" y="32"/>
                  </a:lnTo>
                  <a:lnTo>
                    <a:pt x="24" y="8"/>
                  </a:lnTo>
                  <a:lnTo>
                    <a:pt x="16" y="8"/>
                  </a:lnTo>
                  <a:lnTo>
                    <a:pt x="16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211" tIns="45612" rIns="91211" bIns="45612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39" name="Freeform 74"/>
            <p:cNvSpPr>
              <a:spLocks/>
            </p:cNvSpPr>
            <p:nvPr/>
          </p:nvSpPr>
          <p:spPr bwMode="auto">
            <a:xfrm>
              <a:off x="2157" y="1134"/>
              <a:ext cx="1592" cy="1222"/>
            </a:xfrm>
            <a:custGeom>
              <a:avLst/>
              <a:gdLst>
                <a:gd name="T0" fmla="*/ 1 w 2416"/>
                <a:gd name="T1" fmla="*/ 1 h 1920"/>
                <a:gd name="T2" fmla="*/ 1 w 2416"/>
                <a:gd name="T3" fmla="*/ 1 h 1920"/>
                <a:gd name="T4" fmla="*/ 1 w 2416"/>
                <a:gd name="T5" fmla="*/ 1 h 1920"/>
                <a:gd name="T6" fmla="*/ 1 w 2416"/>
                <a:gd name="T7" fmla="*/ 1 h 1920"/>
                <a:gd name="T8" fmla="*/ 1 w 2416"/>
                <a:gd name="T9" fmla="*/ 1 h 1920"/>
                <a:gd name="T10" fmla="*/ 1 w 2416"/>
                <a:gd name="T11" fmla="*/ 1 h 1920"/>
                <a:gd name="T12" fmla="*/ 1 w 2416"/>
                <a:gd name="T13" fmla="*/ 1 h 1920"/>
                <a:gd name="T14" fmla="*/ 1 w 2416"/>
                <a:gd name="T15" fmla="*/ 1 h 1920"/>
                <a:gd name="T16" fmla="*/ 1 w 2416"/>
                <a:gd name="T17" fmla="*/ 1 h 1920"/>
                <a:gd name="T18" fmla="*/ 1 w 2416"/>
                <a:gd name="T19" fmla="*/ 1 h 1920"/>
                <a:gd name="T20" fmla="*/ 1 w 2416"/>
                <a:gd name="T21" fmla="*/ 1 h 1920"/>
                <a:gd name="T22" fmla="*/ 1 w 2416"/>
                <a:gd name="T23" fmla="*/ 1 h 1920"/>
                <a:gd name="T24" fmla="*/ 1 w 2416"/>
                <a:gd name="T25" fmla="*/ 1 h 1920"/>
                <a:gd name="T26" fmla="*/ 1 w 2416"/>
                <a:gd name="T27" fmla="*/ 1 h 1920"/>
                <a:gd name="T28" fmla="*/ 1 w 2416"/>
                <a:gd name="T29" fmla="*/ 1 h 1920"/>
                <a:gd name="T30" fmla="*/ 1 w 2416"/>
                <a:gd name="T31" fmla="*/ 1 h 1920"/>
                <a:gd name="T32" fmla="*/ 1 w 2416"/>
                <a:gd name="T33" fmla="*/ 1 h 1920"/>
                <a:gd name="T34" fmla="*/ 1 w 2416"/>
                <a:gd name="T35" fmla="*/ 1 h 1920"/>
                <a:gd name="T36" fmla="*/ 1 w 2416"/>
                <a:gd name="T37" fmla="*/ 1 h 1920"/>
                <a:gd name="T38" fmla="*/ 1 w 2416"/>
                <a:gd name="T39" fmla="*/ 1 h 1920"/>
                <a:gd name="T40" fmla="*/ 1 w 2416"/>
                <a:gd name="T41" fmla="*/ 1 h 1920"/>
                <a:gd name="T42" fmla="*/ 1 w 2416"/>
                <a:gd name="T43" fmla="*/ 1 h 1920"/>
                <a:gd name="T44" fmla="*/ 1 w 2416"/>
                <a:gd name="T45" fmla="*/ 1 h 1920"/>
                <a:gd name="T46" fmla="*/ 1 w 2416"/>
                <a:gd name="T47" fmla="*/ 1 h 1920"/>
                <a:gd name="T48" fmla="*/ 1 w 2416"/>
                <a:gd name="T49" fmla="*/ 1 h 1920"/>
                <a:gd name="T50" fmla="*/ 1 w 2416"/>
                <a:gd name="T51" fmla="*/ 1 h 1920"/>
                <a:gd name="T52" fmla="*/ 1 w 2416"/>
                <a:gd name="T53" fmla="*/ 1 h 1920"/>
                <a:gd name="T54" fmla="*/ 1 w 2416"/>
                <a:gd name="T55" fmla="*/ 1 h 1920"/>
                <a:gd name="T56" fmla="*/ 1 w 2416"/>
                <a:gd name="T57" fmla="*/ 1 h 1920"/>
                <a:gd name="T58" fmla="*/ 1 w 2416"/>
                <a:gd name="T59" fmla="*/ 1 h 1920"/>
                <a:gd name="T60" fmla="*/ 1 w 2416"/>
                <a:gd name="T61" fmla="*/ 1 h 1920"/>
                <a:gd name="T62" fmla="*/ 1 w 2416"/>
                <a:gd name="T63" fmla="*/ 1 h 1920"/>
                <a:gd name="T64" fmla="*/ 1 w 2416"/>
                <a:gd name="T65" fmla="*/ 1 h 1920"/>
                <a:gd name="T66" fmla="*/ 1 w 2416"/>
                <a:gd name="T67" fmla="*/ 1 h 1920"/>
                <a:gd name="T68" fmla="*/ 1 w 2416"/>
                <a:gd name="T69" fmla="*/ 1 h 1920"/>
                <a:gd name="T70" fmla="*/ 1 w 2416"/>
                <a:gd name="T71" fmla="*/ 1 h 1920"/>
                <a:gd name="T72" fmla="*/ 1 w 2416"/>
                <a:gd name="T73" fmla="*/ 1 h 1920"/>
                <a:gd name="T74" fmla="*/ 1 w 2416"/>
                <a:gd name="T75" fmla="*/ 1 h 1920"/>
                <a:gd name="T76" fmla="*/ 1 w 2416"/>
                <a:gd name="T77" fmla="*/ 1 h 1920"/>
                <a:gd name="T78" fmla="*/ 1 w 2416"/>
                <a:gd name="T79" fmla="*/ 1 h 1920"/>
                <a:gd name="T80" fmla="*/ 1 w 2416"/>
                <a:gd name="T81" fmla="*/ 1 h 1920"/>
                <a:gd name="T82" fmla="*/ 1 w 2416"/>
                <a:gd name="T83" fmla="*/ 1 h 1920"/>
                <a:gd name="T84" fmla="*/ 1 w 2416"/>
                <a:gd name="T85" fmla="*/ 1 h 1920"/>
                <a:gd name="T86" fmla="*/ 1 w 2416"/>
                <a:gd name="T87" fmla="*/ 1 h 1920"/>
                <a:gd name="T88" fmla="*/ 1 w 2416"/>
                <a:gd name="T89" fmla="*/ 1 h 1920"/>
                <a:gd name="T90" fmla="*/ 1 w 2416"/>
                <a:gd name="T91" fmla="*/ 1 h 1920"/>
                <a:gd name="T92" fmla="*/ 1 w 2416"/>
                <a:gd name="T93" fmla="*/ 1 h 1920"/>
                <a:gd name="T94" fmla="*/ 1 w 2416"/>
                <a:gd name="T95" fmla="*/ 1 h 1920"/>
                <a:gd name="T96" fmla="*/ 1 w 2416"/>
                <a:gd name="T97" fmla="*/ 1 h 1920"/>
                <a:gd name="T98" fmla="*/ 1 w 2416"/>
                <a:gd name="T99" fmla="*/ 1 h 1920"/>
                <a:gd name="T100" fmla="*/ 1 w 2416"/>
                <a:gd name="T101" fmla="*/ 1 h 1920"/>
                <a:gd name="T102" fmla="*/ 1 w 2416"/>
                <a:gd name="T103" fmla="*/ 1 h 1920"/>
                <a:gd name="T104" fmla="*/ 1 w 2416"/>
                <a:gd name="T105" fmla="*/ 1 h 1920"/>
                <a:gd name="T106" fmla="*/ 1 w 2416"/>
                <a:gd name="T107" fmla="*/ 1 h 1920"/>
                <a:gd name="T108" fmla="*/ 1 w 2416"/>
                <a:gd name="T109" fmla="*/ 1 h 1920"/>
                <a:gd name="T110" fmla="*/ 1 w 2416"/>
                <a:gd name="T111" fmla="*/ 1 h 1920"/>
                <a:gd name="T112" fmla="*/ 1 w 2416"/>
                <a:gd name="T113" fmla="*/ 1 h 1920"/>
                <a:gd name="T114" fmla="*/ 0 w 2416"/>
                <a:gd name="T115" fmla="*/ 0 h 192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2416"/>
                <a:gd name="T175" fmla="*/ 0 h 1920"/>
                <a:gd name="T176" fmla="*/ 2416 w 2416"/>
                <a:gd name="T177" fmla="*/ 1920 h 192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2416" h="1920">
                  <a:moveTo>
                    <a:pt x="2416" y="1920"/>
                  </a:moveTo>
                  <a:lnTo>
                    <a:pt x="2024" y="1920"/>
                  </a:lnTo>
                  <a:lnTo>
                    <a:pt x="2024" y="1904"/>
                  </a:lnTo>
                  <a:lnTo>
                    <a:pt x="2000" y="1904"/>
                  </a:lnTo>
                  <a:lnTo>
                    <a:pt x="2000" y="1896"/>
                  </a:lnTo>
                  <a:lnTo>
                    <a:pt x="1784" y="1896"/>
                  </a:lnTo>
                  <a:lnTo>
                    <a:pt x="1728" y="1896"/>
                  </a:lnTo>
                  <a:lnTo>
                    <a:pt x="1728" y="1864"/>
                  </a:lnTo>
                  <a:lnTo>
                    <a:pt x="1712" y="1864"/>
                  </a:lnTo>
                  <a:lnTo>
                    <a:pt x="1712" y="1840"/>
                  </a:lnTo>
                  <a:lnTo>
                    <a:pt x="1696" y="1840"/>
                  </a:lnTo>
                  <a:lnTo>
                    <a:pt x="1696" y="1832"/>
                  </a:lnTo>
                  <a:lnTo>
                    <a:pt x="1688" y="1832"/>
                  </a:lnTo>
                  <a:lnTo>
                    <a:pt x="1688" y="1816"/>
                  </a:lnTo>
                  <a:lnTo>
                    <a:pt x="1640" y="1816"/>
                  </a:lnTo>
                  <a:lnTo>
                    <a:pt x="1640" y="1808"/>
                  </a:lnTo>
                  <a:lnTo>
                    <a:pt x="1624" y="1808"/>
                  </a:lnTo>
                  <a:lnTo>
                    <a:pt x="1624" y="1800"/>
                  </a:lnTo>
                  <a:lnTo>
                    <a:pt x="1600" y="1800"/>
                  </a:lnTo>
                  <a:lnTo>
                    <a:pt x="1600" y="1784"/>
                  </a:lnTo>
                  <a:lnTo>
                    <a:pt x="1560" y="1784"/>
                  </a:lnTo>
                  <a:lnTo>
                    <a:pt x="1560" y="1776"/>
                  </a:lnTo>
                  <a:lnTo>
                    <a:pt x="1504" y="1776"/>
                  </a:lnTo>
                  <a:lnTo>
                    <a:pt x="1504" y="1760"/>
                  </a:lnTo>
                  <a:lnTo>
                    <a:pt x="1496" y="1760"/>
                  </a:lnTo>
                  <a:lnTo>
                    <a:pt x="1496" y="1752"/>
                  </a:lnTo>
                  <a:lnTo>
                    <a:pt x="1480" y="1752"/>
                  </a:lnTo>
                  <a:lnTo>
                    <a:pt x="1480" y="1744"/>
                  </a:lnTo>
                  <a:lnTo>
                    <a:pt x="1448" y="1744"/>
                  </a:lnTo>
                  <a:lnTo>
                    <a:pt x="1448" y="1720"/>
                  </a:lnTo>
                  <a:lnTo>
                    <a:pt x="1416" y="1720"/>
                  </a:lnTo>
                  <a:lnTo>
                    <a:pt x="1416" y="1704"/>
                  </a:lnTo>
                  <a:lnTo>
                    <a:pt x="1328" y="1704"/>
                  </a:lnTo>
                  <a:lnTo>
                    <a:pt x="1328" y="1696"/>
                  </a:lnTo>
                  <a:lnTo>
                    <a:pt x="1264" y="1696"/>
                  </a:lnTo>
                  <a:lnTo>
                    <a:pt x="1264" y="1680"/>
                  </a:lnTo>
                  <a:lnTo>
                    <a:pt x="1248" y="1680"/>
                  </a:lnTo>
                  <a:lnTo>
                    <a:pt x="1248" y="1664"/>
                  </a:lnTo>
                  <a:lnTo>
                    <a:pt x="1216" y="1664"/>
                  </a:lnTo>
                  <a:lnTo>
                    <a:pt x="1216" y="1656"/>
                  </a:lnTo>
                  <a:lnTo>
                    <a:pt x="1160" y="1656"/>
                  </a:lnTo>
                  <a:lnTo>
                    <a:pt x="1160" y="1648"/>
                  </a:lnTo>
                  <a:lnTo>
                    <a:pt x="1144" y="1648"/>
                  </a:lnTo>
                  <a:lnTo>
                    <a:pt x="1144" y="1640"/>
                  </a:lnTo>
                  <a:lnTo>
                    <a:pt x="1136" y="1640"/>
                  </a:lnTo>
                  <a:lnTo>
                    <a:pt x="1136" y="1632"/>
                  </a:lnTo>
                  <a:lnTo>
                    <a:pt x="1096" y="1632"/>
                  </a:lnTo>
                  <a:lnTo>
                    <a:pt x="1096" y="1608"/>
                  </a:lnTo>
                  <a:lnTo>
                    <a:pt x="1072" y="1608"/>
                  </a:lnTo>
                  <a:lnTo>
                    <a:pt x="1072" y="1592"/>
                  </a:lnTo>
                  <a:lnTo>
                    <a:pt x="1040" y="1592"/>
                  </a:lnTo>
                  <a:lnTo>
                    <a:pt x="1040" y="1584"/>
                  </a:lnTo>
                  <a:lnTo>
                    <a:pt x="1032" y="1584"/>
                  </a:lnTo>
                  <a:lnTo>
                    <a:pt x="1032" y="1568"/>
                  </a:lnTo>
                  <a:lnTo>
                    <a:pt x="1024" y="1568"/>
                  </a:lnTo>
                  <a:lnTo>
                    <a:pt x="1024" y="1560"/>
                  </a:lnTo>
                  <a:lnTo>
                    <a:pt x="1016" y="1560"/>
                  </a:lnTo>
                  <a:lnTo>
                    <a:pt x="1016" y="1544"/>
                  </a:lnTo>
                  <a:lnTo>
                    <a:pt x="1008" y="1544"/>
                  </a:lnTo>
                  <a:lnTo>
                    <a:pt x="1008" y="1536"/>
                  </a:lnTo>
                  <a:lnTo>
                    <a:pt x="1000" y="1536"/>
                  </a:lnTo>
                  <a:lnTo>
                    <a:pt x="1000" y="1512"/>
                  </a:lnTo>
                  <a:lnTo>
                    <a:pt x="992" y="1512"/>
                  </a:lnTo>
                  <a:lnTo>
                    <a:pt x="992" y="1504"/>
                  </a:lnTo>
                  <a:lnTo>
                    <a:pt x="984" y="1504"/>
                  </a:lnTo>
                  <a:lnTo>
                    <a:pt x="984" y="1488"/>
                  </a:lnTo>
                  <a:lnTo>
                    <a:pt x="976" y="1488"/>
                  </a:lnTo>
                  <a:lnTo>
                    <a:pt x="928" y="1488"/>
                  </a:lnTo>
                  <a:lnTo>
                    <a:pt x="928" y="1464"/>
                  </a:lnTo>
                  <a:lnTo>
                    <a:pt x="920" y="1464"/>
                  </a:lnTo>
                  <a:lnTo>
                    <a:pt x="920" y="1448"/>
                  </a:lnTo>
                  <a:lnTo>
                    <a:pt x="912" y="1448"/>
                  </a:lnTo>
                  <a:lnTo>
                    <a:pt x="912" y="1424"/>
                  </a:lnTo>
                  <a:lnTo>
                    <a:pt x="904" y="1424"/>
                  </a:lnTo>
                  <a:lnTo>
                    <a:pt x="904" y="1408"/>
                  </a:lnTo>
                  <a:lnTo>
                    <a:pt x="880" y="1408"/>
                  </a:lnTo>
                  <a:lnTo>
                    <a:pt x="880" y="1392"/>
                  </a:lnTo>
                  <a:lnTo>
                    <a:pt x="864" y="1392"/>
                  </a:lnTo>
                  <a:lnTo>
                    <a:pt x="864" y="1384"/>
                  </a:lnTo>
                  <a:lnTo>
                    <a:pt x="856" y="1384"/>
                  </a:lnTo>
                  <a:lnTo>
                    <a:pt x="856" y="1368"/>
                  </a:lnTo>
                  <a:lnTo>
                    <a:pt x="856" y="1360"/>
                  </a:lnTo>
                  <a:lnTo>
                    <a:pt x="832" y="1360"/>
                  </a:lnTo>
                  <a:lnTo>
                    <a:pt x="832" y="1344"/>
                  </a:lnTo>
                  <a:lnTo>
                    <a:pt x="816" y="1344"/>
                  </a:lnTo>
                  <a:lnTo>
                    <a:pt x="816" y="1336"/>
                  </a:lnTo>
                  <a:lnTo>
                    <a:pt x="800" y="1336"/>
                  </a:lnTo>
                  <a:lnTo>
                    <a:pt x="800" y="1320"/>
                  </a:lnTo>
                  <a:lnTo>
                    <a:pt x="792" y="1320"/>
                  </a:lnTo>
                  <a:lnTo>
                    <a:pt x="792" y="1312"/>
                  </a:lnTo>
                  <a:lnTo>
                    <a:pt x="776" y="1312"/>
                  </a:lnTo>
                  <a:lnTo>
                    <a:pt x="776" y="1280"/>
                  </a:lnTo>
                  <a:lnTo>
                    <a:pt x="768" y="1280"/>
                  </a:lnTo>
                  <a:lnTo>
                    <a:pt x="768" y="1272"/>
                  </a:lnTo>
                  <a:lnTo>
                    <a:pt x="752" y="1272"/>
                  </a:lnTo>
                  <a:lnTo>
                    <a:pt x="752" y="1256"/>
                  </a:lnTo>
                  <a:lnTo>
                    <a:pt x="728" y="1256"/>
                  </a:lnTo>
                  <a:lnTo>
                    <a:pt x="728" y="1240"/>
                  </a:lnTo>
                  <a:lnTo>
                    <a:pt x="720" y="1240"/>
                  </a:lnTo>
                  <a:lnTo>
                    <a:pt x="720" y="1224"/>
                  </a:lnTo>
                  <a:lnTo>
                    <a:pt x="712" y="1224"/>
                  </a:lnTo>
                  <a:lnTo>
                    <a:pt x="696" y="1224"/>
                  </a:lnTo>
                  <a:lnTo>
                    <a:pt x="696" y="1200"/>
                  </a:lnTo>
                  <a:lnTo>
                    <a:pt x="688" y="1200"/>
                  </a:lnTo>
                  <a:lnTo>
                    <a:pt x="688" y="1176"/>
                  </a:lnTo>
                  <a:lnTo>
                    <a:pt x="680" y="1176"/>
                  </a:lnTo>
                  <a:lnTo>
                    <a:pt x="680" y="1168"/>
                  </a:lnTo>
                  <a:lnTo>
                    <a:pt x="672" y="1168"/>
                  </a:lnTo>
                  <a:lnTo>
                    <a:pt x="672" y="1152"/>
                  </a:lnTo>
                  <a:lnTo>
                    <a:pt x="664" y="1152"/>
                  </a:lnTo>
                  <a:lnTo>
                    <a:pt x="664" y="1136"/>
                  </a:lnTo>
                  <a:lnTo>
                    <a:pt x="640" y="1136"/>
                  </a:lnTo>
                  <a:lnTo>
                    <a:pt x="640" y="1128"/>
                  </a:lnTo>
                  <a:lnTo>
                    <a:pt x="632" y="1128"/>
                  </a:lnTo>
                  <a:lnTo>
                    <a:pt x="632" y="1112"/>
                  </a:lnTo>
                  <a:lnTo>
                    <a:pt x="624" y="1112"/>
                  </a:lnTo>
                  <a:lnTo>
                    <a:pt x="624" y="1096"/>
                  </a:lnTo>
                  <a:lnTo>
                    <a:pt x="600" y="1096"/>
                  </a:lnTo>
                  <a:lnTo>
                    <a:pt x="600" y="1072"/>
                  </a:lnTo>
                  <a:lnTo>
                    <a:pt x="584" y="1072"/>
                  </a:lnTo>
                  <a:lnTo>
                    <a:pt x="584" y="1056"/>
                  </a:lnTo>
                  <a:lnTo>
                    <a:pt x="584" y="1040"/>
                  </a:lnTo>
                  <a:lnTo>
                    <a:pt x="576" y="1040"/>
                  </a:lnTo>
                  <a:lnTo>
                    <a:pt x="576" y="1032"/>
                  </a:lnTo>
                  <a:lnTo>
                    <a:pt x="568" y="1032"/>
                  </a:lnTo>
                  <a:lnTo>
                    <a:pt x="568" y="1024"/>
                  </a:lnTo>
                  <a:lnTo>
                    <a:pt x="560" y="1024"/>
                  </a:lnTo>
                  <a:lnTo>
                    <a:pt x="560" y="1008"/>
                  </a:lnTo>
                  <a:lnTo>
                    <a:pt x="552" y="1008"/>
                  </a:lnTo>
                  <a:lnTo>
                    <a:pt x="552" y="992"/>
                  </a:lnTo>
                  <a:lnTo>
                    <a:pt x="544" y="992"/>
                  </a:lnTo>
                  <a:lnTo>
                    <a:pt x="544" y="976"/>
                  </a:lnTo>
                  <a:lnTo>
                    <a:pt x="536" y="976"/>
                  </a:lnTo>
                  <a:lnTo>
                    <a:pt x="536" y="960"/>
                  </a:lnTo>
                  <a:lnTo>
                    <a:pt x="528" y="960"/>
                  </a:lnTo>
                  <a:lnTo>
                    <a:pt x="528" y="944"/>
                  </a:lnTo>
                  <a:lnTo>
                    <a:pt x="512" y="944"/>
                  </a:lnTo>
                  <a:lnTo>
                    <a:pt x="512" y="936"/>
                  </a:lnTo>
                  <a:lnTo>
                    <a:pt x="504" y="936"/>
                  </a:lnTo>
                  <a:lnTo>
                    <a:pt x="504" y="912"/>
                  </a:lnTo>
                  <a:lnTo>
                    <a:pt x="496" y="912"/>
                  </a:lnTo>
                  <a:lnTo>
                    <a:pt x="496" y="888"/>
                  </a:lnTo>
                  <a:lnTo>
                    <a:pt x="488" y="888"/>
                  </a:lnTo>
                  <a:lnTo>
                    <a:pt x="488" y="872"/>
                  </a:lnTo>
                  <a:lnTo>
                    <a:pt x="472" y="872"/>
                  </a:lnTo>
                  <a:lnTo>
                    <a:pt x="472" y="848"/>
                  </a:lnTo>
                  <a:lnTo>
                    <a:pt x="472" y="816"/>
                  </a:lnTo>
                  <a:lnTo>
                    <a:pt x="464" y="816"/>
                  </a:lnTo>
                  <a:lnTo>
                    <a:pt x="464" y="800"/>
                  </a:lnTo>
                  <a:lnTo>
                    <a:pt x="456" y="800"/>
                  </a:lnTo>
                  <a:lnTo>
                    <a:pt x="456" y="784"/>
                  </a:lnTo>
                  <a:lnTo>
                    <a:pt x="448" y="784"/>
                  </a:lnTo>
                  <a:lnTo>
                    <a:pt x="448" y="760"/>
                  </a:lnTo>
                  <a:lnTo>
                    <a:pt x="424" y="760"/>
                  </a:lnTo>
                  <a:lnTo>
                    <a:pt x="424" y="736"/>
                  </a:lnTo>
                  <a:lnTo>
                    <a:pt x="408" y="736"/>
                  </a:lnTo>
                  <a:lnTo>
                    <a:pt x="408" y="720"/>
                  </a:lnTo>
                  <a:lnTo>
                    <a:pt x="400" y="720"/>
                  </a:lnTo>
                  <a:lnTo>
                    <a:pt x="400" y="704"/>
                  </a:lnTo>
                  <a:lnTo>
                    <a:pt x="384" y="704"/>
                  </a:lnTo>
                  <a:lnTo>
                    <a:pt x="384" y="688"/>
                  </a:lnTo>
                  <a:lnTo>
                    <a:pt x="376" y="688"/>
                  </a:lnTo>
                  <a:lnTo>
                    <a:pt x="376" y="680"/>
                  </a:lnTo>
                  <a:lnTo>
                    <a:pt x="368" y="680"/>
                  </a:lnTo>
                  <a:lnTo>
                    <a:pt x="368" y="664"/>
                  </a:lnTo>
                  <a:lnTo>
                    <a:pt x="360" y="664"/>
                  </a:lnTo>
                  <a:lnTo>
                    <a:pt x="360" y="648"/>
                  </a:lnTo>
                  <a:lnTo>
                    <a:pt x="352" y="648"/>
                  </a:lnTo>
                  <a:lnTo>
                    <a:pt x="352" y="632"/>
                  </a:lnTo>
                  <a:lnTo>
                    <a:pt x="344" y="632"/>
                  </a:lnTo>
                  <a:lnTo>
                    <a:pt x="344" y="608"/>
                  </a:lnTo>
                  <a:lnTo>
                    <a:pt x="336" y="608"/>
                  </a:lnTo>
                  <a:lnTo>
                    <a:pt x="336" y="592"/>
                  </a:lnTo>
                  <a:lnTo>
                    <a:pt x="336" y="568"/>
                  </a:lnTo>
                  <a:lnTo>
                    <a:pt x="320" y="568"/>
                  </a:lnTo>
                  <a:lnTo>
                    <a:pt x="320" y="560"/>
                  </a:lnTo>
                  <a:lnTo>
                    <a:pt x="304" y="560"/>
                  </a:lnTo>
                  <a:lnTo>
                    <a:pt x="304" y="552"/>
                  </a:lnTo>
                  <a:lnTo>
                    <a:pt x="288" y="552"/>
                  </a:lnTo>
                  <a:lnTo>
                    <a:pt x="288" y="536"/>
                  </a:lnTo>
                  <a:lnTo>
                    <a:pt x="272" y="536"/>
                  </a:lnTo>
                  <a:lnTo>
                    <a:pt x="272" y="528"/>
                  </a:lnTo>
                  <a:lnTo>
                    <a:pt x="264" y="528"/>
                  </a:lnTo>
                  <a:lnTo>
                    <a:pt x="264" y="512"/>
                  </a:lnTo>
                  <a:lnTo>
                    <a:pt x="248" y="512"/>
                  </a:lnTo>
                  <a:lnTo>
                    <a:pt x="248" y="488"/>
                  </a:lnTo>
                  <a:lnTo>
                    <a:pt x="248" y="456"/>
                  </a:lnTo>
                  <a:lnTo>
                    <a:pt x="224" y="456"/>
                  </a:lnTo>
                  <a:lnTo>
                    <a:pt x="224" y="440"/>
                  </a:lnTo>
                  <a:lnTo>
                    <a:pt x="216" y="440"/>
                  </a:lnTo>
                  <a:lnTo>
                    <a:pt x="216" y="424"/>
                  </a:lnTo>
                  <a:lnTo>
                    <a:pt x="208" y="424"/>
                  </a:lnTo>
                  <a:lnTo>
                    <a:pt x="208" y="400"/>
                  </a:lnTo>
                  <a:lnTo>
                    <a:pt x="192" y="400"/>
                  </a:lnTo>
                  <a:lnTo>
                    <a:pt x="192" y="384"/>
                  </a:lnTo>
                  <a:lnTo>
                    <a:pt x="184" y="384"/>
                  </a:lnTo>
                  <a:lnTo>
                    <a:pt x="184" y="376"/>
                  </a:lnTo>
                  <a:lnTo>
                    <a:pt x="176" y="376"/>
                  </a:lnTo>
                  <a:lnTo>
                    <a:pt x="176" y="368"/>
                  </a:lnTo>
                  <a:lnTo>
                    <a:pt x="168" y="368"/>
                  </a:lnTo>
                  <a:lnTo>
                    <a:pt x="168" y="328"/>
                  </a:lnTo>
                  <a:lnTo>
                    <a:pt x="160" y="328"/>
                  </a:lnTo>
                  <a:lnTo>
                    <a:pt x="160" y="320"/>
                  </a:lnTo>
                  <a:lnTo>
                    <a:pt x="152" y="320"/>
                  </a:lnTo>
                  <a:lnTo>
                    <a:pt x="152" y="296"/>
                  </a:lnTo>
                  <a:lnTo>
                    <a:pt x="144" y="296"/>
                  </a:lnTo>
                  <a:lnTo>
                    <a:pt x="144" y="272"/>
                  </a:lnTo>
                  <a:lnTo>
                    <a:pt x="136" y="272"/>
                  </a:lnTo>
                  <a:lnTo>
                    <a:pt x="136" y="248"/>
                  </a:lnTo>
                  <a:lnTo>
                    <a:pt x="128" y="248"/>
                  </a:lnTo>
                  <a:lnTo>
                    <a:pt x="128" y="232"/>
                  </a:lnTo>
                  <a:lnTo>
                    <a:pt x="120" y="232"/>
                  </a:lnTo>
                  <a:lnTo>
                    <a:pt x="120" y="216"/>
                  </a:lnTo>
                  <a:lnTo>
                    <a:pt x="112" y="216"/>
                  </a:lnTo>
                  <a:lnTo>
                    <a:pt x="112" y="192"/>
                  </a:lnTo>
                  <a:lnTo>
                    <a:pt x="104" y="192"/>
                  </a:lnTo>
                  <a:lnTo>
                    <a:pt x="104" y="176"/>
                  </a:lnTo>
                  <a:lnTo>
                    <a:pt x="96" y="176"/>
                  </a:lnTo>
                  <a:lnTo>
                    <a:pt x="96" y="128"/>
                  </a:lnTo>
                  <a:lnTo>
                    <a:pt x="88" y="128"/>
                  </a:lnTo>
                  <a:lnTo>
                    <a:pt x="88" y="112"/>
                  </a:lnTo>
                  <a:lnTo>
                    <a:pt x="80" y="112"/>
                  </a:lnTo>
                  <a:lnTo>
                    <a:pt x="80" y="96"/>
                  </a:lnTo>
                  <a:lnTo>
                    <a:pt x="56" y="96"/>
                  </a:lnTo>
                  <a:lnTo>
                    <a:pt x="56" y="88"/>
                  </a:lnTo>
                  <a:lnTo>
                    <a:pt x="48" y="88"/>
                  </a:lnTo>
                  <a:lnTo>
                    <a:pt x="48" y="64"/>
                  </a:lnTo>
                  <a:lnTo>
                    <a:pt x="32" y="64"/>
                  </a:lnTo>
                  <a:lnTo>
                    <a:pt x="32" y="32"/>
                  </a:lnTo>
                  <a:lnTo>
                    <a:pt x="24" y="32"/>
                  </a:lnTo>
                  <a:lnTo>
                    <a:pt x="2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211" tIns="45612" rIns="91211" bIns="45612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40" name="Freeform 75"/>
            <p:cNvSpPr>
              <a:spLocks/>
            </p:cNvSpPr>
            <p:nvPr/>
          </p:nvSpPr>
          <p:spPr bwMode="auto">
            <a:xfrm>
              <a:off x="2163" y="1134"/>
              <a:ext cx="1586" cy="1226"/>
            </a:xfrm>
            <a:custGeom>
              <a:avLst/>
              <a:gdLst>
                <a:gd name="T0" fmla="*/ 1 w 2408"/>
                <a:gd name="T1" fmla="*/ 1 h 1928"/>
                <a:gd name="T2" fmla="*/ 1 w 2408"/>
                <a:gd name="T3" fmla="*/ 1 h 1928"/>
                <a:gd name="T4" fmla="*/ 1 w 2408"/>
                <a:gd name="T5" fmla="*/ 1 h 1928"/>
                <a:gd name="T6" fmla="*/ 1 w 2408"/>
                <a:gd name="T7" fmla="*/ 1 h 1928"/>
                <a:gd name="T8" fmla="*/ 1 w 2408"/>
                <a:gd name="T9" fmla="*/ 1 h 1928"/>
                <a:gd name="T10" fmla="*/ 1 w 2408"/>
                <a:gd name="T11" fmla="*/ 1 h 1928"/>
                <a:gd name="T12" fmla="*/ 1 w 2408"/>
                <a:gd name="T13" fmla="*/ 1 h 1928"/>
                <a:gd name="T14" fmla="*/ 1 w 2408"/>
                <a:gd name="T15" fmla="*/ 1 h 1928"/>
                <a:gd name="T16" fmla="*/ 1 w 2408"/>
                <a:gd name="T17" fmla="*/ 1 h 1928"/>
                <a:gd name="T18" fmla="*/ 1 w 2408"/>
                <a:gd name="T19" fmla="*/ 1 h 1928"/>
                <a:gd name="T20" fmla="*/ 1 w 2408"/>
                <a:gd name="T21" fmla="*/ 1 h 1928"/>
                <a:gd name="T22" fmla="*/ 1 w 2408"/>
                <a:gd name="T23" fmla="*/ 1 h 1928"/>
                <a:gd name="T24" fmla="*/ 1 w 2408"/>
                <a:gd name="T25" fmla="*/ 1 h 1928"/>
                <a:gd name="T26" fmla="*/ 1 w 2408"/>
                <a:gd name="T27" fmla="*/ 1 h 1928"/>
                <a:gd name="T28" fmla="*/ 1 w 2408"/>
                <a:gd name="T29" fmla="*/ 1 h 1928"/>
                <a:gd name="T30" fmla="*/ 1 w 2408"/>
                <a:gd name="T31" fmla="*/ 1 h 1928"/>
                <a:gd name="T32" fmla="*/ 1 w 2408"/>
                <a:gd name="T33" fmla="*/ 1 h 1928"/>
                <a:gd name="T34" fmla="*/ 1 w 2408"/>
                <a:gd name="T35" fmla="*/ 1 h 1928"/>
                <a:gd name="T36" fmla="*/ 1 w 2408"/>
                <a:gd name="T37" fmla="*/ 1 h 1928"/>
                <a:gd name="T38" fmla="*/ 1 w 2408"/>
                <a:gd name="T39" fmla="*/ 1 h 1928"/>
                <a:gd name="T40" fmla="*/ 1 w 2408"/>
                <a:gd name="T41" fmla="*/ 1 h 1928"/>
                <a:gd name="T42" fmla="*/ 1 w 2408"/>
                <a:gd name="T43" fmla="*/ 1 h 1928"/>
                <a:gd name="T44" fmla="*/ 1 w 2408"/>
                <a:gd name="T45" fmla="*/ 1 h 1928"/>
                <a:gd name="T46" fmla="*/ 1 w 2408"/>
                <a:gd name="T47" fmla="*/ 1 h 1928"/>
                <a:gd name="T48" fmla="*/ 1 w 2408"/>
                <a:gd name="T49" fmla="*/ 1 h 1928"/>
                <a:gd name="T50" fmla="*/ 1 w 2408"/>
                <a:gd name="T51" fmla="*/ 1 h 1928"/>
                <a:gd name="T52" fmla="*/ 1 w 2408"/>
                <a:gd name="T53" fmla="*/ 1 h 1928"/>
                <a:gd name="T54" fmla="*/ 1 w 2408"/>
                <a:gd name="T55" fmla="*/ 1 h 1928"/>
                <a:gd name="T56" fmla="*/ 1 w 2408"/>
                <a:gd name="T57" fmla="*/ 1 h 1928"/>
                <a:gd name="T58" fmla="*/ 1 w 2408"/>
                <a:gd name="T59" fmla="*/ 1 h 1928"/>
                <a:gd name="T60" fmla="*/ 1 w 2408"/>
                <a:gd name="T61" fmla="*/ 1 h 1928"/>
                <a:gd name="T62" fmla="*/ 1 w 2408"/>
                <a:gd name="T63" fmla="*/ 1 h 1928"/>
                <a:gd name="T64" fmla="*/ 1 w 2408"/>
                <a:gd name="T65" fmla="*/ 1 h 1928"/>
                <a:gd name="T66" fmla="*/ 1 w 2408"/>
                <a:gd name="T67" fmla="*/ 1 h 1928"/>
                <a:gd name="T68" fmla="*/ 1 w 2408"/>
                <a:gd name="T69" fmla="*/ 1 h 1928"/>
                <a:gd name="T70" fmla="*/ 1 w 2408"/>
                <a:gd name="T71" fmla="*/ 1 h 1928"/>
                <a:gd name="T72" fmla="*/ 1 w 2408"/>
                <a:gd name="T73" fmla="*/ 1 h 1928"/>
                <a:gd name="T74" fmla="*/ 1 w 2408"/>
                <a:gd name="T75" fmla="*/ 1 h 1928"/>
                <a:gd name="T76" fmla="*/ 1 w 2408"/>
                <a:gd name="T77" fmla="*/ 1 h 1928"/>
                <a:gd name="T78" fmla="*/ 1 w 2408"/>
                <a:gd name="T79" fmla="*/ 1 h 1928"/>
                <a:gd name="T80" fmla="*/ 1 w 2408"/>
                <a:gd name="T81" fmla="*/ 1 h 1928"/>
                <a:gd name="T82" fmla="*/ 1 w 2408"/>
                <a:gd name="T83" fmla="*/ 1 h 1928"/>
                <a:gd name="T84" fmla="*/ 1 w 2408"/>
                <a:gd name="T85" fmla="*/ 1 h 1928"/>
                <a:gd name="T86" fmla="*/ 1 w 2408"/>
                <a:gd name="T87" fmla="*/ 1 h 1928"/>
                <a:gd name="T88" fmla="*/ 1 w 2408"/>
                <a:gd name="T89" fmla="*/ 1 h 1928"/>
                <a:gd name="T90" fmla="*/ 1 w 2408"/>
                <a:gd name="T91" fmla="*/ 1 h 1928"/>
                <a:gd name="T92" fmla="*/ 1 w 2408"/>
                <a:gd name="T93" fmla="*/ 1 h 1928"/>
                <a:gd name="T94" fmla="*/ 1 w 2408"/>
                <a:gd name="T95" fmla="*/ 1 h 1928"/>
                <a:gd name="T96" fmla="*/ 1 w 2408"/>
                <a:gd name="T97" fmla="*/ 1 h 1928"/>
                <a:gd name="T98" fmla="*/ 1 w 2408"/>
                <a:gd name="T99" fmla="*/ 1 h 1928"/>
                <a:gd name="T100" fmla="*/ 1 w 2408"/>
                <a:gd name="T101" fmla="*/ 1 h 192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408"/>
                <a:gd name="T154" fmla="*/ 0 h 1928"/>
                <a:gd name="T155" fmla="*/ 2408 w 2408"/>
                <a:gd name="T156" fmla="*/ 1928 h 1928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408" h="1928">
                  <a:moveTo>
                    <a:pt x="2408" y="1928"/>
                  </a:moveTo>
                  <a:lnTo>
                    <a:pt x="2160" y="1928"/>
                  </a:lnTo>
                  <a:lnTo>
                    <a:pt x="2160" y="1896"/>
                  </a:lnTo>
                  <a:lnTo>
                    <a:pt x="2128" y="1896"/>
                  </a:lnTo>
                  <a:lnTo>
                    <a:pt x="2128" y="1880"/>
                  </a:lnTo>
                  <a:lnTo>
                    <a:pt x="2120" y="1880"/>
                  </a:lnTo>
                  <a:lnTo>
                    <a:pt x="2120" y="1872"/>
                  </a:lnTo>
                  <a:lnTo>
                    <a:pt x="1968" y="1872"/>
                  </a:lnTo>
                  <a:lnTo>
                    <a:pt x="1968" y="1848"/>
                  </a:lnTo>
                  <a:lnTo>
                    <a:pt x="1968" y="1832"/>
                  </a:lnTo>
                  <a:lnTo>
                    <a:pt x="1944" y="1832"/>
                  </a:lnTo>
                  <a:lnTo>
                    <a:pt x="1944" y="1824"/>
                  </a:lnTo>
                  <a:lnTo>
                    <a:pt x="1848" y="1824"/>
                  </a:lnTo>
                  <a:lnTo>
                    <a:pt x="1848" y="1808"/>
                  </a:lnTo>
                  <a:lnTo>
                    <a:pt x="1832" y="1808"/>
                  </a:lnTo>
                  <a:lnTo>
                    <a:pt x="1832" y="1792"/>
                  </a:lnTo>
                  <a:lnTo>
                    <a:pt x="1760" y="1792"/>
                  </a:lnTo>
                  <a:lnTo>
                    <a:pt x="1760" y="1776"/>
                  </a:lnTo>
                  <a:lnTo>
                    <a:pt x="1696" y="1776"/>
                  </a:lnTo>
                  <a:lnTo>
                    <a:pt x="1696" y="1760"/>
                  </a:lnTo>
                  <a:lnTo>
                    <a:pt x="1680" y="1760"/>
                  </a:lnTo>
                  <a:lnTo>
                    <a:pt x="1680" y="1744"/>
                  </a:lnTo>
                  <a:lnTo>
                    <a:pt x="1664" y="1744"/>
                  </a:lnTo>
                  <a:lnTo>
                    <a:pt x="1664" y="1736"/>
                  </a:lnTo>
                  <a:lnTo>
                    <a:pt x="1656" y="1736"/>
                  </a:lnTo>
                  <a:lnTo>
                    <a:pt x="1656" y="1728"/>
                  </a:lnTo>
                  <a:lnTo>
                    <a:pt x="1560" y="1728"/>
                  </a:lnTo>
                  <a:lnTo>
                    <a:pt x="1560" y="1712"/>
                  </a:lnTo>
                  <a:lnTo>
                    <a:pt x="1496" y="1712"/>
                  </a:lnTo>
                  <a:lnTo>
                    <a:pt x="1496" y="1696"/>
                  </a:lnTo>
                  <a:lnTo>
                    <a:pt x="1432" y="1696"/>
                  </a:lnTo>
                  <a:lnTo>
                    <a:pt x="1432" y="1680"/>
                  </a:lnTo>
                  <a:lnTo>
                    <a:pt x="1376" y="1680"/>
                  </a:lnTo>
                  <a:lnTo>
                    <a:pt x="1376" y="1672"/>
                  </a:lnTo>
                  <a:lnTo>
                    <a:pt x="1360" y="1672"/>
                  </a:lnTo>
                  <a:lnTo>
                    <a:pt x="1360" y="1664"/>
                  </a:lnTo>
                  <a:lnTo>
                    <a:pt x="1336" y="1664"/>
                  </a:lnTo>
                  <a:lnTo>
                    <a:pt x="1336" y="1648"/>
                  </a:lnTo>
                  <a:lnTo>
                    <a:pt x="1304" y="1648"/>
                  </a:lnTo>
                  <a:lnTo>
                    <a:pt x="1304" y="1632"/>
                  </a:lnTo>
                  <a:lnTo>
                    <a:pt x="1288" y="1632"/>
                  </a:lnTo>
                  <a:lnTo>
                    <a:pt x="1288" y="1624"/>
                  </a:lnTo>
                  <a:lnTo>
                    <a:pt x="1248" y="1624"/>
                  </a:lnTo>
                  <a:lnTo>
                    <a:pt x="1248" y="1600"/>
                  </a:lnTo>
                  <a:lnTo>
                    <a:pt x="1216" y="1600"/>
                  </a:lnTo>
                  <a:lnTo>
                    <a:pt x="1216" y="1584"/>
                  </a:lnTo>
                  <a:lnTo>
                    <a:pt x="1200" y="1584"/>
                  </a:lnTo>
                  <a:lnTo>
                    <a:pt x="1200" y="1576"/>
                  </a:lnTo>
                  <a:lnTo>
                    <a:pt x="1176" y="1576"/>
                  </a:lnTo>
                  <a:lnTo>
                    <a:pt x="1176" y="1568"/>
                  </a:lnTo>
                  <a:lnTo>
                    <a:pt x="1168" y="1568"/>
                  </a:lnTo>
                  <a:lnTo>
                    <a:pt x="1168" y="1544"/>
                  </a:lnTo>
                  <a:lnTo>
                    <a:pt x="1152" y="1544"/>
                  </a:lnTo>
                  <a:lnTo>
                    <a:pt x="1152" y="1536"/>
                  </a:lnTo>
                  <a:lnTo>
                    <a:pt x="1136" y="1536"/>
                  </a:lnTo>
                  <a:lnTo>
                    <a:pt x="1136" y="1528"/>
                  </a:lnTo>
                  <a:lnTo>
                    <a:pt x="1112" y="1528"/>
                  </a:lnTo>
                  <a:lnTo>
                    <a:pt x="1112" y="1504"/>
                  </a:lnTo>
                  <a:lnTo>
                    <a:pt x="1088" y="1504"/>
                  </a:lnTo>
                  <a:lnTo>
                    <a:pt x="1088" y="1472"/>
                  </a:lnTo>
                  <a:lnTo>
                    <a:pt x="1064" y="1472"/>
                  </a:lnTo>
                  <a:lnTo>
                    <a:pt x="1064" y="1456"/>
                  </a:lnTo>
                  <a:lnTo>
                    <a:pt x="1056" y="1456"/>
                  </a:lnTo>
                  <a:lnTo>
                    <a:pt x="1056" y="1440"/>
                  </a:lnTo>
                  <a:lnTo>
                    <a:pt x="1040" y="1440"/>
                  </a:lnTo>
                  <a:lnTo>
                    <a:pt x="1040" y="1424"/>
                  </a:lnTo>
                  <a:lnTo>
                    <a:pt x="1016" y="1424"/>
                  </a:lnTo>
                  <a:lnTo>
                    <a:pt x="1016" y="1416"/>
                  </a:lnTo>
                  <a:lnTo>
                    <a:pt x="1008" y="1416"/>
                  </a:lnTo>
                  <a:lnTo>
                    <a:pt x="1008" y="1408"/>
                  </a:lnTo>
                  <a:lnTo>
                    <a:pt x="992" y="1408"/>
                  </a:lnTo>
                  <a:lnTo>
                    <a:pt x="992" y="1392"/>
                  </a:lnTo>
                  <a:lnTo>
                    <a:pt x="976" y="1392"/>
                  </a:lnTo>
                  <a:lnTo>
                    <a:pt x="976" y="1384"/>
                  </a:lnTo>
                  <a:lnTo>
                    <a:pt x="968" y="1384"/>
                  </a:lnTo>
                  <a:lnTo>
                    <a:pt x="968" y="1376"/>
                  </a:lnTo>
                  <a:lnTo>
                    <a:pt x="952" y="1376"/>
                  </a:lnTo>
                  <a:lnTo>
                    <a:pt x="952" y="1368"/>
                  </a:lnTo>
                  <a:lnTo>
                    <a:pt x="944" y="1368"/>
                  </a:lnTo>
                  <a:lnTo>
                    <a:pt x="944" y="1352"/>
                  </a:lnTo>
                  <a:lnTo>
                    <a:pt x="944" y="1344"/>
                  </a:lnTo>
                  <a:lnTo>
                    <a:pt x="936" y="1344"/>
                  </a:lnTo>
                  <a:lnTo>
                    <a:pt x="936" y="1336"/>
                  </a:lnTo>
                  <a:lnTo>
                    <a:pt x="896" y="1336"/>
                  </a:lnTo>
                  <a:lnTo>
                    <a:pt x="896" y="1328"/>
                  </a:lnTo>
                  <a:lnTo>
                    <a:pt x="888" y="1328"/>
                  </a:lnTo>
                  <a:lnTo>
                    <a:pt x="888" y="1320"/>
                  </a:lnTo>
                  <a:lnTo>
                    <a:pt x="864" y="1320"/>
                  </a:lnTo>
                  <a:lnTo>
                    <a:pt x="864" y="1304"/>
                  </a:lnTo>
                  <a:lnTo>
                    <a:pt x="856" y="1304"/>
                  </a:lnTo>
                  <a:lnTo>
                    <a:pt x="856" y="1288"/>
                  </a:lnTo>
                  <a:lnTo>
                    <a:pt x="856" y="1280"/>
                  </a:lnTo>
                  <a:lnTo>
                    <a:pt x="832" y="1280"/>
                  </a:lnTo>
                  <a:lnTo>
                    <a:pt x="832" y="1272"/>
                  </a:lnTo>
                  <a:lnTo>
                    <a:pt x="800" y="1272"/>
                  </a:lnTo>
                  <a:lnTo>
                    <a:pt x="800" y="1256"/>
                  </a:lnTo>
                  <a:lnTo>
                    <a:pt x="784" y="1256"/>
                  </a:lnTo>
                  <a:lnTo>
                    <a:pt x="784" y="1248"/>
                  </a:lnTo>
                  <a:lnTo>
                    <a:pt x="776" y="1248"/>
                  </a:lnTo>
                  <a:lnTo>
                    <a:pt x="776" y="1232"/>
                  </a:lnTo>
                  <a:lnTo>
                    <a:pt x="768" y="1232"/>
                  </a:lnTo>
                  <a:lnTo>
                    <a:pt x="768" y="1216"/>
                  </a:lnTo>
                  <a:lnTo>
                    <a:pt x="752" y="1216"/>
                  </a:lnTo>
                  <a:lnTo>
                    <a:pt x="752" y="1200"/>
                  </a:lnTo>
                  <a:lnTo>
                    <a:pt x="744" y="1200"/>
                  </a:lnTo>
                  <a:lnTo>
                    <a:pt x="744" y="1184"/>
                  </a:lnTo>
                  <a:lnTo>
                    <a:pt x="736" y="1184"/>
                  </a:lnTo>
                  <a:lnTo>
                    <a:pt x="736" y="1176"/>
                  </a:lnTo>
                  <a:lnTo>
                    <a:pt x="728" y="1176"/>
                  </a:lnTo>
                  <a:lnTo>
                    <a:pt x="728" y="1168"/>
                  </a:lnTo>
                  <a:lnTo>
                    <a:pt x="712" y="1168"/>
                  </a:lnTo>
                  <a:lnTo>
                    <a:pt x="712" y="1152"/>
                  </a:lnTo>
                  <a:lnTo>
                    <a:pt x="696" y="1152"/>
                  </a:lnTo>
                  <a:lnTo>
                    <a:pt x="696" y="1128"/>
                  </a:lnTo>
                  <a:lnTo>
                    <a:pt x="688" y="1128"/>
                  </a:lnTo>
                  <a:lnTo>
                    <a:pt x="688" y="1120"/>
                  </a:lnTo>
                  <a:lnTo>
                    <a:pt x="680" y="1120"/>
                  </a:lnTo>
                  <a:lnTo>
                    <a:pt x="680" y="1112"/>
                  </a:lnTo>
                  <a:lnTo>
                    <a:pt x="664" y="1112"/>
                  </a:lnTo>
                  <a:lnTo>
                    <a:pt x="664" y="1104"/>
                  </a:lnTo>
                  <a:lnTo>
                    <a:pt x="656" y="1104"/>
                  </a:lnTo>
                  <a:lnTo>
                    <a:pt x="656" y="1088"/>
                  </a:lnTo>
                  <a:lnTo>
                    <a:pt x="656" y="1080"/>
                  </a:lnTo>
                  <a:lnTo>
                    <a:pt x="648" y="1080"/>
                  </a:lnTo>
                  <a:lnTo>
                    <a:pt x="648" y="1048"/>
                  </a:lnTo>
                  <a:lnTo>
                    <a:pt x="640" y="1048"/>
                  </a:lnTo>
                  <a:lnTo>
                    <a:pt x="640" y="1032"/>
                  </a:lnTo>
                  <a:lnTo>
                    <a:pt x="632" y="1032"/>
                  </a:lnTo>
                  <a:lnTo>
                    <a:pt x="632" y="1016"/>
                  </a:lnTo>
                  <a:lnTo>
                    <a:pt x="624" y="1016"/>
                  </a:lnTo>
                  <a:lnTo>
                    <a:pt x="624" y="1000"/>
                  </a:lnTo>
                  <a:lnTo>
                    <a:pt x="600" y="1000"/>
                  </a:lnTo>
                  <a:lnTo>
                    <a:pt x="600" y="992"/>
                  </a:lnTo>
                  <a:lnTo>
                    <a:pt x="592" y="992"/>
                  </a:lnTo>
                  <a:lnTo>
                    <a:pt x="592" y="976"/>
                  </a:lnTo>
                  <a:lnTo>
                    <a:pt x="584" y="976"/>
                  </a:lnTo>
                  <a:lnTo>
                    <a:pt x="584" y="960"/>
                  </a:lnTo>
                  <a:lnTo>
                    <a:pt x="576" y="960"/>
                  </a:lnTo>
                  <a:lnTo>
                    <a:pt x="576" y="936"/>
                  </a:lnTo>
                  <a:lnTo>
                    <a:pt x="568" y="936"/>
                  </a:lnTo>
                  <a:lnTo>
                    <a:pt x="568" y="928"/>
                  </a:lnTo>
                  <a:lnTo>
                    <a:pt x="560" y="928"/>
                  </a:lnTo>
                  <a:lnTo>
                    <a:pt x="560" y="920"/>
                  </a:lnTo>
                  <a:lnTo>
                    <a:pt x="560" y="904"/>
                  </a:lnTo>
                  <a:lnTo>
                    <a:pt x="552" y="904"/>
                  </a:lnTo>
                  <a:lnTo>
                    <a:pt x="544" y="896"/>
                  </a:lnTo>
                  <a:lnTo>
                    <a:pt x="544" y="872"/>
                  </a:lnTo>
                  <a:lnTo>
                    <a:pt x="536" y="872"/>
                  </a:lnTo>
                  <a:lnTo>
                    <a:pt x="536" y="864"/>
                  </a:lnTo>
                  <a:lnTo>
                    <a:pt x="536" y="848"/>
                  </a:lnTo>
                  <a:lnTo>
                    <a:pt x="528" y="848"/>
                  </a:lnTo>
                  <a:lnTo>
                    <a:pt x="528" y="840"/>
                  </a:lnTo>
                  <a:lnTo>
                    <a:pt x="520" y="840"/>
                  </a:lnTo>
                  <a:lnTo>
                    <a:pt x="520" y="824"/>
                  </a:lnTo>
                  <a:lnTo>
                    <a:pt x="504" y="824"/>
                  </a:lnTo>
                  <a:lnTo>
                    <a:pt x="504" y="800"/>
                  </a:lnTo>
                  <a:lnTo>
                    <a:pt x="496" y="800"/>
                  </a:lnTo>
                  <a:lnTo>
                    <a:pt x="496" y="784"/>
                  </a:lnTo>
                  <a:lnTo>
                    <a:pt x="480" y="784"/>
                  </a:lnTo>
                  <a:lnTo>
                    <a:pt x="480" y="776"/>
                  </a:lnTo>
                  <a:lnTo>
                    <a:pt x="472" y="776"/>
                  </a:lnTo>
                  <a:lnTo>
                    <a:pt x="472" y="760"/>
                  </a:lnTo>
                  <a:lnTo>
                    <a:pt x="464" y="760"/>
                  </a:lnTo>
                  <a:lnTo>
                    <a:pt x="464" y="752"/>
                  </a:lnTo>
                  <a:lnTo>
                    <a:pt x="456" y="752"/>
                  </a:lnTo>
                  <a:lnTo>
                    <a:pt x="456" y="744"/>
                  </a:lnTo>
                  <a:lnTo>
                    <a:pt x="456" y="728"/>
                  </a:lnTo>
                  <a:lnTo>
                    <a:pt x="448" y="728"/>
                  </a:lnTo>
                  <a:lnTo>
                    <a:pt x="448" y="720"/>
                  </a:lnTo>
                  <a:lnTo>
                    <a:pt x="440" y="720"/>
                  </a:lnTo>
                  <a:lnTo>
                    <a:pt x="440" y="696"/>
                  </a:lnTo>
                  <a:lnTo>
                    <a:pt x="432" y="696"/>
                  </a:lnTo>
                  <a:lnTo>
                    <a:pt x="432" y="680"/>
                  </a:lnTo>
                  <a:lnTo>
                    <a:pt x="432" y="672"/>
                  </a:lnTo>
                  <a:lnTo>
                    <a:pt x="424" y="672"/>
                  </a:lnTo>
                  <a:lnTo>
                    <a:pt x="424" y="656"/>
                  </a:lnTo>
                  <a:lnTo>
                    <a:pt x="408" y="656"/>
                  </a:lnTo>
                  <a:lnTo>
                    <a:pt x="408" y="648"/>
                  </a:lnTo>
                  <a:lnTo>
                    <a:pt x="400" y="648"/>
                  </a:lnTo>
                  <a:lnTo>
                    <a:pt x="400" y="632"/>
                  </a:lnTo>
                  <a:lnTo>
                    <a:pt x="392" y="632"/>
                  </a:lnTo>
                  <a:lnTo>
                    <a:pt x="392" y="592"/>
                  </a:lnTo>
                  <a:lnTo>
                    <a:pt x="392" y="576"/>
                  </a:lnTo>
                  <a:lnTo>
                    <a:pt x="384" y="576"/>
                  </a:lnTo>
                  <a:lnTo>
                    <a:pt x="384" y="568"/>
                  </a:lnTo>
                  <a:lnTo>
                    <a:pt x="368" y="568"/>
                  </a:lnTo>
                  <a:lnTo>
                    <a:pt x="368" y="544"/>
                  </a:lnTo>
                  <a:lnTo>
                    <a:pt x="360" y="544"/>
                  </a:lnTo>
                  <a:lnTo>
                    <a:pt x="360" y="520"/>
                  </a:lnTo>
                  <a:lnTo>
                    <a:pt x="352" y="520"/>
                  </a:lnTo>
                  <a:lnTo>
                    <a:pt x="352" y="504"/>
                  </a:lnTo>
                  <a:lnTo>
                    <a:pt x="344" y="504"/>
                  </a:lnTo>
                  <a:lnTo>
                    <a:pt x="344" y="480"/>
                  </a:lnTo>
                  <a:lnTo>
                    <a:pt x="328" y="480"/>
                  </a:lnTo>
                  <a:lnTo>
                    <a:pt x="328" y="456"/>
                  </a:lnTo>
                  <a:lnTo>
                    <a:pt x="328" y="440"/>
                  </a:lnTo>
                  <a:lnTo>
                    <a:pt x="320" y="440"/>
                  </a:lnTo>
                  <a:lnTo>
                    <a:pt x="320" y="432"/>
                  </a:lnTo>
                  <a:lnTo>
                    <a:pt x="312" y="432"/>
                  </a:lnTo>
                  <a:lnTo>
                    <a:pt x="312" y="416"/>
                  </a:lnTo>
                  <a:lnTo>
                    <a:pt x="296" y="416"/>
                  </a:lnTo>
                  <a:lnTo>
                    <a:pt x="296" y="400"/>
                  </a:lnTo>
                  <a:lnTo>
                    <a:pt x="272" y="400"/>
                  </a:lnTo>
                  <a:lnTo>
                    <a:pt x="272" y="384"/>
                  </a:lnTo>
                  <a:lnTo>
                    <a:pt x="264" y="384"/>
                  </a:lnTo>
                  <a:lnTo>
                    <a:pt x="264" y="352"/>
                  </a:lnTo>
                  <a:lnTo>
                    <a:pt x="256" y="352"/>
                  </a:lnTo>
                  <a:lnTo>
                    <a:pt x="256" y="344"/>
                  </a:lnTo>
                  <a:lnTo>
                    <a:pt x="248" y="344"/>
                  </a:lnTo>
                  <a:lnTo>
                    <a:pt x="248" y="328"/>
                  </a:lnTo>
                  <a:lnTo>
                    <a:pt x="240" y="328"/>
                  </a:lnTo>
                  <a:lnTo>
                    <a:pt x="240" y="312"/>
                  </a:lnTo>
                  <a:lnTo>
                    <a:pt x="240" y="304"/>
                  </a:lnTo>
                  <a:lnTo>
                    <a:pt x="232" y="304"/>
                  </a:lnTo>
                  <a:lnTo>
                    <a:pt x="232" y="280"/>
                  </a:lnTo>
                  <a:lnTo>
                    <a:pt x="224" y="280"/>
                  </a:lnTo>
                  <a:lnTo>
                    <a:pt x="224" y="264"/>
                  </a:lnTo>
                  <a:lnTo>
                    <a:pt x="200" y="264"/>
                  </a:lnTo>
                  <a:lnTo>
                    <a:pt x="200" y="256"/>
                  </a:lnTo>
                  <a:lnTo>
                    <a:pt x="184" y="256"/>
                  </a:lnTo>
                  <a:lnTo>
                    <a:pt x="184" y="240"/>
                  </a:lnTo>
                  <a:lnTo>
                    <a:pt x="184" y="232"/>
                  </a:lnTo>
                  <a:lnTo>
                    <a:pt x="176" y="232"/>
                  </a:lnTo>
                  <a:lnTo>
                    <a:pt x="176" y="216"/>
                  </a:lnTo>
                  <a:lnTo>
                    <a:pt x="168" y="216"/>
                  </a:lnTo>
                  <a:lnTo>
                    <a:pt x="168" y="208"/>
                  </a:lnTo>
                  <a:lnTo>
                    <a:pt x="160" y="208"/>
                  </a:lnTo>
                  <a:lnTo>
                    <a:pt x="160" y="200"/>
                  </a:lnTo>
                  <a:lnTo>
                    <a:pt x="152" y="200"/>
                  </a:lnTo>
                  <a:lnTo>
                    <a:pt x="152" y="184"/>
                  </a:lnTo>
                  <a:lnTo>
                    <a:pt x="144" y="184"/>
                  </a:lnTo>
                  <a:lnTo>
                    <a:pt x="144" y="176"/>
                  </a:lnTo>
                  <a:lnTo>
                    <a:pt x="136" y="176"/>
                  </a:lnTo>
                  <a:lnTo>
                    <a:pt x="136" y="168"/>
                  </a:lnTo>
                  <a:lnTo>
                    <a:pt x="104" y="168"/>
                  </a:lnTo>
                  <a:lnTo>
                    <a:pt x="104" y="160"/>
                  </a:lnTo>
                  <a:lnTo>
                    <a:pt x="104" y="152"/>
                  </a:lnTo>
                  <a:lnTo>
                    <a:pt x="96" y="152"/>
                  </a:lnTo>
                  <a:lnTo>
                    <a:pt x="96" y="144"/>
                  </a:lnTo>
                  <a:lnTo>
                    <a:pt x="88" y="144"/>
                  </a:lnTo>
                  <a:lnTo>
                    <a:pt x="88" y="128"/>
                  </a:lnTo>
                  <a:lnTo>
                    <a:pt x="72" y="128"/>
                  </a:lnTo>
                  <a:lnTo>
                    <a:pt x="72" y="120"/>
                  </a:lnTo>
                  <a:lnTo>
                    <a:pt x="64" y="120"/>
                  </a:lnTo>
                  <a:lnTo>
                    <a:pt x="64" y="112"/>
                  </a:lnTo>
                  <a:lnTo>
                    <a:pt x="56" y="112"/>
                  </a:lnTo>
                  <a:lnTo>
                    <a:pt x="56" y="96"/>
                  </a:lnTo>
                  <a:lnTo>
                    <a:pt x="48" y="96"/>
                  </a:lnTo>
                  <a:lnTo>
                    <a:pt x="48" y="80"/>
                  </a:lnTo>
                  <a:lnTo>
                    <a:pt x="40" y="80"/>
                  </a:lnTo>
                  <a:lnTo>
                    <a:pt x="40" y="40"/>
                  </a:lnTo>
                  <a:lnTo>
                    <a:pt x="40" y="32"/>
                  </a:lnTo>
                  <a:lnTo>
                    <a:pt x="32" y="32"/>
                  </a:lnTo>
                  <a:lnTo>
                    <a:pt x="32" y="8"/>
                  </a:lnTo>
                  <a:lnTo>
                    <a:pt x="24" y="8"/>
                  </a:lnTo>
                  <a:lnTo>
                    <a:pt x="24" y="0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211" tIns="45612" rIns="91211" bIns="45612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41" name="Line 76"/>
            <p:cNvSpPr>
              <a:spLocks noChangeShapeType="1"/>
            </p:cNvSpPr>
            <p:nvPr/>
          </p:nvSpPr>
          <p:spPr bwMode="auto">
            <a:xfrm>
              <a:off x="2481" y="1166"/>
              <a:ext cx="126" cy="1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42" name="Line 77"/>
            <p:cNvSpPr>
              <a:spLocks noChangeShapeType="1"/>
            </p:cNvSpPr>
            <p:nvPr/>
          </p:nvSpPr>
          <p:spPr bwMode="auto">
            <a:xfrm>
              <a:off x="2481" y="1263"/>
              <a:ext cx="126" cy="1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43" name="Line 78"/>
            <p:cNvSpPr>
              <a:spLocks noChangeShapeType="1"/>
            </p:cNvSpPr>
            <p:nvPr/>
          </p:nvSpPr>
          <p:spPr bwMode="auto">
            <a:xfrm>
              <a:off x="2481" y="1366"/>
              <a:ext cx="126" cy="0"/>
            </a:xfrm>
            <a:prstGeom prst="lin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44" name="Line 79"/>
            <p:cNvSpPr>
              <a:spLocks noChangeShapeType="1"/>
            </p:cNvSpPr>
            <p:nvPr/>
          </p:nvSpPr>
          <p:spPr bwMode="auto">
            <a:xfrm>
              <a:off x="2481" y="1461"/>
              <a:ext cx="126" cy="1"/>
            </a:xfrm>
            <a:prstGeom prst="line">
              <a:avLst/>
            </a:prstGeom>
            <a:noFill/>
            <a:ln w="28575">
              <a:solidFill>
                <a:srgbClr val="FF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45" name="Rectangle 109"/>
            <p:cNvSpPr>
              <a:spLocks noChangeArrowheads="1"/>
            </p:cNvSpPr>
            <p:nvPr/>
          </p:nvSpPr>
          <p:spPr bwMode="auto">
            <a:xfrm>
              <a:off x="4472" y="1088"/>
              <a:ext cx="1215" cy="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Pacli + carbo (PCb)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Gem + cis (GC) 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Cis + vin (CV)</a:t>
              </a:r>
            </a:p>
          </p:txBody>
        </p:sp>
        <p:sp>
          <p:nvSpPr>
            <p:cNvPr id="205946" name="Rectangle 110"/>
            <p:cNvSpPr>
              <a:spLocks noChangeArrowheads="1"/>
            </p:cNvSpPr>
            <p:nvPr/>
          </p:nvSpPr>
          <p:spPr bwMode="auto">
            <a:xfrm>
              <a:off x="4395" y="2686"/>
              <a:ext cx="94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Months</a:t>
              </a:r>
            </a:p>
          </p:txBody>
        </p:sp>
        <p:sp>
          <p:nvSpPr>
            <p:cNvPr id="205947" name="Freeform 111"/>
            <p:cNvSpPr>
              <a:spLocks/>
            </p:cNvSpPr>
            <p:nvPr/>
          </p:nvSpPr>
          <p:spPr bwMode="auto">
            <a:xfrm>
              <a:off x="4064" y="1107"/>
              <a:ext cx="1622" cy="1463"/>
            </a:xfrm>
            <a:custGeom>
              <a:avLst/>
              <a:gdLst>
                <a:gd name="T0" fmla="*/ 0 w 2059"/>
                <a:gd name="T1" fmla="*/ 0 h 2038"/>
                <a:gd name="T2" fmla="*/ 2 w 2059"/>
                <a:gd name="T3" fmla="*/ 1 h 2038"/>
                <a:gd name="T4" fmla="*/ 2 w 2059"/>
                <a:gd name="T5" fmla="*/ 1 h 2038"/>
                <a:gd name="T6" fmla="*/ 0 60000 65536"/>
                <a:gd name="T7" fmla="*/ 0 60000 65536"/>
                <a:gd name="T8" fmla="*/ 0 60000 65536"/>
                <a:gd name="T9" fmla="*/ 0 w 2059"/>
                <a:gd name="T10" fmla="*/ 0 h 2038"/>
                <a:gd name="T11" fmla="*/ 2059 w 2059"/>
                <a:gd name="T12" fmla="*/ 2038 h 20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59" h="2038">
                  <a:moveTo>
                    <a:pt x="0" y="0"/>
                  </a:moveTo>
                  <a:lnTo>
                    <a:pt x="5" y="2035"/>
                  </a:lnTo>
                  <a:lnTo>
                    <a:pt x="2059" y="2038"/>
                  </a:lnTo>
                </a:path>
              </a:pathLst>
            </a:cu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1211" tIns="45612" rIns="91211" bIns="45612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48" name="Line 112"/>
            <p:cNvSpPr>
              <a:spLocks noChangeShapeType="1"/>
            </p:cNvSpPr>
            <p:nvPr/>
          </p:nvSpPr>
          <p:spPr bwMode="auto">
            <a:xfrm rot="16200000" flipH="1">
              <a:off x="4055" y="2585"/>
              <a:ext cx="25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49" name="Line 113"/>
            <p:cNvSpPr>
              <a:spLocks noChangeShapeType="1"/>
            </p:cNvSpPr>
            <p:nvPr/>
          </p:nvSpPr>
          <p:spPr bwMode="auto">
            <a:xfrm>
              <a:off x="4400" y="1258"/>
              <a:ext cx="106" cy="0"/>
            </a:xfrm>
            <a:prstGeom prst="line">
              <a:avLst/>
            </a:prstGeom>
            <a:noFill/>
            <a:ln w="28575">
              <a:solidFill>
                <a:srgbClr val="90CC4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50" name="Line 114"/>
            <p:cNvSpPr>
              <a:spLocks noChangeShapeType="1"/>
            </p:cNvSpPr>
            <p:nvPr/>
          </p:nvSpPr>
          <p:spPr bwMode="auto">
            <a:xfrm>
              <a:off x="4400" y="1160"/>
              <a:ext cx="106" cy="0"/>
            </a:xfrm>
            <a:prstGeom prst="line">
              <a:avLst/>
            </a:prstGeom>
            <a:noFill/>
            <a:ln w="28575">
              <a:solidFill>
                <a:srgbClr val="FFDF4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51" name="Line 115"/>
            <p:cNvSpPr>
              <a:spLocks noChangeShapeType="1"/>
            </p:cNvSpPr>
            <p:nvPr/>
          </p:nvSpPr>
          <p:spPr bwMode="auto">
            <a:xfrm>
              <a:off x="4400" y="1350"/>
              <a:ext cx="106" cy="0"/>
            </a:xfrm>
            <a:prstGeom prst="line">
              <a:avLst/>
            </a:prstGeom>
            <a:noFill/>
            <a:ln w="28575">
              <a:solidFill>
                <a:srgbClr val="FF7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52" name="Rectangle 116"/>
            <p:cNvSpPr>
              <a:spLocks noChangeArrowheads="1"/>
            </p:cNvSpPr>
            <p:nvPr/>
          </p:nvSpPr>
          <p:spPr bwMode="auto">
            <a:xfrm>
              <a:off x="3986" y="2585"/>
              <a:ext cx="17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0</a:t>
              </a:r>
            </a:p>
          </p:txBody>
        </p:sp>
        <p:grpSp>
          <p:nvGrpSpPr>
            <p:cNvPr id="205953" name="Group 117"/>
            <p:cNvGrpSpPr>
              <a:grpSpLocks/>
            </p:cNvGrpSpPr>
            <p:nvPr/>
          </p:nvGrpSpPr>
          <p:grpSpPr bwMode="auto">
            <a:xfrm>
              <a:off x="3744" y="1032"/>
              <a:ext cx="319" cy="1597"/>
              <a:chOff x="3744" y="1032"/>
              <a:chExt cx="319" cy="1597"/>
            </a:xfrm>
          </p:grpSpPr>
          <p:sp>
            <p:nvSpPr>
              <p:cNvPr id="206002" name="Rectangle 118"/>
              <p:cNvSpPr>
                <a:spLocks noChangeArrowheads="1"/>
              </p:cNvSpPr>
              <p:nvPr/>
            </p:nvSpPr>
            <p:spPr bwMode="auto">
              <a:xfrm>
                <a:off x="3745" y="1032"/>
                <a:ext cx="300" cy="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9810" tIns="39911" rIns="79810" bIns="39911">
                <a:spAutoFit/>
              </a:bodyPr>
              <a:lstStyle>
                <a:lvl1pPr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r>
                  <a:rPr lang="en-GB" altLang="it-IT" sz="1000" b="1">
                    <a:solidFill>
                      <a:srgbClr val="000000"/>
                    </a:solidFill>
                  </a:rPr>
                  <a:t>1.0</a:t>
                </a:r>
              </a:p>
            </p:txBody>
          </p:sp>
          <p:sp>
            <p:nvSpPr>
              <p:cNvPr id="206003" name="Rectangle 119"/>
              <p:cNvSpPr>
                <a:spLocks noChangeArrowheads="1"/>
              </p:cNvSpPr>
              <p:nvPr/>
            </p:nvSpPr>
            <p:spPr bwMode="auto">
              <a:xfrm>
                <a:off x="3744" y="1179"/>
                <a:ext cx="300" cy="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9810" tIns="39911" rIns="79810" bIns="39911">
                <a:spAutoFit/>
              </a:bodyPr>
              <a:lstStyle>
                <a:lvl1pPr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r>
                  <a:rPr lang="en-GB" altLang="it-IT" sz="1000" b="1">
                    <a:solidFill>
                      <a:srgbClr val="000000"/>
                    </a:solidFill>
                  </a:rPr>
                  <a:t>0.9</a:t>
                </a:r>
              </a:p>
            </p:txBody>
          </p:sp>
          <p:sp>
            <p:nvSpPr>
              <p:cNvPr id="206004" name="Rectangle 120"/>
              <p:cNvSpPr>
                <a:spLocks noChangeArrowheads="1"/>
              </p:cNvSpPr>
              <p:nvPr/>
            </p:nvSpPr>
            <p:spPr bwMode="auto">
              <a:xfrm>
                <a:off x="3749" y="1621"/>
                <a:ext cx="291" cy="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9810" tIns="39911" rIns="79810" bIns="39911">
                <a:spAutoFit/>
              </a:bodyPr>
              <a:lstStyle>
                <a:lvl1pPr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r>
                  <a:rPr lang="en-GB" altLang="it-IT" sz="1000" b="1">
                    <a:solidFill>
                      <a:srgbClr val="000000"/>
                    </a:solidFill>
                  </a:rPr>
                  <a:t>0.6</a:t>
                </a:r>
              </a:p>
            </p:txBody>
          </p:sp>
          <p:sp>
            <p:nvSpPr>
              <p:cNvPr id="206005" name="Rectangle 121"/>
              <p:cNvSpPr>
                <a:spLocks noChangeArrowheads="1"/>
              </p:cNvSpPr>
              <p:nvPr/>
            </p:nvSpPr>
            <p:spPr bwMode="auto">
              <a:xfrm>
                <a:off x="3746" y="1767"/>
                <a:ext cx="294" cy="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9810" tIns="39911" rIns="79810" bIns="39911">
                <a:spAutoFit/>
              </a:bodyPr>
              <a:lstStyle>
                <a:lvl1pPr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r>
                  <a:rPr lang="en-GB" altLang="it-IT" sz="1000" b="1">
                    <a:solidFill>
                      <a:srgbClr val="000000"/>
                    </a:solidFill>
                  </a:rPr>
                  <a:t>0.5</a:t>
                </a:r>
              </a:p>
            </p:txBody>
          </p:sp>
          <p:sp>
            <p:nvSpPr>
              <p:cNvPr id="206006" name="Rectangle 122"/>
              <p:cNvSpPr>
                <a:spLocks noChangeArrowheads="1"/>
              </p:cNvSpPr>
              <p:nvPr/>
            </p:nvSpPr>
            <p:spPr bwMode="auto">
              <a:xfrm>
                <a:off x="3754" y="1907"/>
                <a:ext cx="294" cy="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9810" tIns="39911" rIns="79810" bIns="39911">
                <a:spAutoFit/>
              </a:bodyPr>
              <a:lstStyle>
                <a:lvl1pPr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r>
                  <a:rPr lang="en-GB" altLang="it-IT" sz="1000" b="1">
                    <a:solidFill>
                      <a:srgbClr val="000000"/>
                    </a:solidFill>
                  </a:rPr>
                  <a:t>0.4</a:t>
                </a:r>
              </a:p>
            </p:txBody>
          </p:sp>
          <p:sp>
            <p:nvSpPr>
              <p:cNvPr id="206007" name="Rectangle 123"/>
              <p:cNvSpPr>
                <a:spLocks noChangeArrowheads="1"/>
              </p:cNvSpPr>
              <p:nvPr/>
            </p:nvSpPr>
            <p:spPr bwMode="auto">
              <a:xfrm>
                <a:off x="3764" y="2062"/>
                <a:ext cx="288" cy="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9810" tIns="39911" rIns="79810" bIns="39911">
                <a:spAutoFit/>
              </a:bodyPr>
              <a:lstStyle>
                <a:lvl1pPr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r>
                  <a:rPr lang="en-GB" altLang="it-IT" sz="1000" b="1">
                    <a:solidFill>
                      <a:srgbClr val="000000"/>
                    </a:solidFill>
                  </a:rPr>
                  <a:t>0.3</a:t>
                </a:r>
              </a:p>
            </p:txBody>
          </p:sp>
          <p:sp>
            <p:nvSpPr>
              <p:cNvPr id="206008" name="Line 124"/>
              <p:cNvSpPr>
                <a:spLocks noChangeShapeType="1"/>
              </p:cNvSpPr>
              <p:nvPr/>
            </p:nvSpPr>
            <p:spPr bwMode="auto">
              <a:xfrm flipH="1">
                <a:off x="4008" y="1403"/>
                <a:ext cx="53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06009" name="Line 125"/>
              <p:cNvSpPr>
                <a:spLocks noChangeShapeType="1"/>
              </p:cNvSpPr>
              <p:nvPr/>
            </p:nvSpPr>
            <p:spPr bwMode="auto">
              <a:xfrm flipH="1">
                <a:off x="4008" y="1117"/>
                <a:ext cx="53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06010" name="Line 126"/>
              <p:cNvSpPr>
                <a:spLocks noChangeShapeType="1"/>
              </p:cNvSpPr>
              <p:nvPr/>
            </p:nvSpPr>
            <p:spPr bwMode="auto">
              <a:xfrm flipH="1">
                <a:off x="4008" y="1261"/>
                <a:ext cx="53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06011" name="Line 127"/>
              <p:cNvSpPr>
                <a:spLocks noChangeShapeType="1"/>
              </p:cNvSpPr>
              <p:nvPr/>
            </p:nvSpPr>
            <p:spPr bwMode="auto">
              <a:xfrm flipH="1">
                <a:off x="4008" y="1552"/>
                <a:ext cx="53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06012" name="Line 128"/>
              <p:cNvSpPr>
                <a:spLocks noChangeShapeType="1"/>
              </p:cNvSpPr>
              <p:nvPr/>
            </p:nvSpPr>
            <p:spPr bwMode="auto">
              <a:xfrm flipH="1">
                <a:off x="4008" y="1697"/>
                <a:ext cx="53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06013" name="Line 129"/>
              <p:cNvSpPr>
                <a:spLocks noChangeShapeType="1"/>
              </p:cNvSpPr>
              <p:nvPr/>
            </p:nvSpPr>
            <p:spPr bwMode="auto">
              <a:xfrm flipH="1">
                <a:off x="4008" y="1843"/>
                <a:ext cx="53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06014" name="Line 130"/>
              <p:cNvSpPr>
                <a:spLocks noChangeShapeType="1"/>
              </p:cNvSpPr>
              <p:nvPr/>
            </p:nvSpPr>
            <p:spPr bwMode="auto">
              <a:xfrm flipH="1">
                <a:off x="4009" y="1985"/>
                <a:ext cx="53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06015" name="Line 131"/>
              <p:cNvSpPr>
                <a:spLocks noChangeShapeType="1"/>
              </p:cNvSpPr>
              <p:nvPr/>
            </p:nvSpPr>
            <p:spPr bwMode="auto">
              <a:xfrm flipH="1">
                <a:off x="4009" y="2138"/>
                <a:ext cx="53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06016" name="Line 132"/>
              <p:cNvSpPr>
                <a:spLocks noChangeShapeType="1"/>
              </p:cNvSpPr>
              <p:nvPr/>
            </p:nvSpPr>
            <p:spPr bwMode="auto">
              <a:xfrm flipH="1">
                <a:off x="4009" y="2285"/>
                <a:ext cx="53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06017" name="Line 133"/>
              <p:cNvSpPr>
                <a:spLocks noChangeShapeType="1"/>
              </p:cNvSpPr>
              <p:nvPr/>
            </p:nvSpPr>
            <p:spPr bwMode="auto">
              <a:xfrm flipH="1">
                <a:off x="4011" y="2425"/>
                <a:ext cx="52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06018" name="Line 134"/>
              <p:cNvSpPr>
                <a:spLocks noChangeShapeType="1"/>
              </p:cNvSpPr>
              <p:nvPr/>
            </p:nvSpPr>
            <p:spPr bwMode="auto">
              <a:xfrm flipH="1">
                <a:off x="4011" y="2570"/>
                <a:ext cx="52" cy="0"/>
              </a:xfrm>
              <a:prstGeom prst="line">
                <a:avLst/>
              </a:prstGeom>
              <a:noFill/>
              <a:ln w="2857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>
                  <a:solidFill>
                    <a:prstClr val="black"/>
                  </a:solidFill>
                </a:endParaRPr>
              </a:p>
            </p:txBody>
          </p:sp>
          <p:sp>
            <p:nvSpPr>
              <p:cNvPr id="206019" name="Rectangle 135"/>
              <p:cNvSpPr>
                <a:spLocks noChangeArrowheads="1"/>
              </p:cNvSpPr>
              <p:nvPr/>
            </p:nvSpPr>
            <p:spPr bwMode="auto">
              <a:xfrm>
                <a:off x="3776" y="1322"/>
                <a:ext cx="266" cy="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9810" tIns="39911" rIns="79810" bIns="39911">
                <a:spAutoFit/>
              </a:bodyPr>
              <a:lstStyle>
                <a:lvl1pPr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r>
                  <a:rPr lang="en-GB" altLang="it-IT" sz="1000" b="1">
                    <a:solidFill>
                      <a:srgbClr val="000000"/>
                    </a:solidFill>
                  </a:rPr>
                  <a:t>0.8</a:t>
                </a:r>
              </a:p>
            </p:txBody>
          </p:sp>
          <p:sp>
            <p:nvSpPr>
              <p:cNvPr id="206020" name="Rectangle 136"/>
              <p:cNvSpPr>
                <a:spLocks noChangeArrowheads="1"/>
              </p:cNvSpPr>
              <p:nvPr/>
            </p:nvSpPr>
            <p:spPr bwMode="auto">
              <a:xfrm>
                <a:off x="3786" y="1470"/>
                <a:ext cx="260" cy="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9810" tIns="39911" rIns="79810" bIns="39911">
                <a:spAutoFit/>
              </a:bodyPr>
              <a:lstStyle>
                <a:lvl1pPr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r>
                  <a:rPr lang="en-GB" altLang="it-IT" sz="1000" b="1">
                    <a:solidFill>
                      <a:srgbClr val="000000"/>
                    </a:solidFill>
                  </a:rPr>
                  <a:t>0.7</a:t>
                </a:r>
              </a:p>
            </p:txBody>
          </p:sp>
          <p:sp>
            <p:nvSpPr>
              <p:cNvPr id="206021" name="Rectangle 137"/>
              <p:cNvSpPr>
                <a:spLocks noChangeArrowheads="1"/>
              </p:cNvSpPr>
              <p:nvPr/>
            </p:nvSpPr>
            <p:spPr bwMode="auto">
              <a:xfrm>
                <a:off x="3786" y="2206"/>
                <a:ext cx="272" cy="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9810" tIns="39911" rIns="79810" bIns="39911">
                <a:spAutoFit/>
              </a:bodyPr>
              <a:lstStyle>
                <a:lvl1pPr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r>
                  <a:rPr lang="en-GB" altLang="it-IT" sz="1000" b="1">
                    <a:solidFill>
                      <a:srgbClr val="000000"/>
                    </a:solidFill>
                  </a:rPr>
                  <a:t>0.2</a:t>
                </a:r>
              </a:p>
            </p:txBody>
          </p:sp>
          <p:sp>
            <p:nvSpPr>
              <p:cNvPr id="206022" name="Rectangle 138"/>
              <p:cNvSpPr>
                <a:spLocks noChangeArrowheads="1"/>
              </p:cNvSpPr>
              <p:nvPr/>
            </p:nvSpPr>
            <p:spPr bwMode="auto">
              <a:xfrm>
                <a:off x="3798" y="2349"/>
                <a:ext cx="260" cy="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9810" tIns="39911" rIns="79810" bIns="39911">
                <a:spAutoFit/>
              </a:bodyPr>
              <a:lstStyle>
                <a:lvl1pPr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r>
                  <a:rPr lang="en-GB" altLang="it-IT" sz="1000" b="1">
                    <a:solidFill>
                      <a:srgbClr val="000000"/>
                    </a:solidFill>
                  </a:rPr>
                  <a:t>0.1</a:t>
                </a:r>
              </a:p>
            </p:txBody>
          </p:sp>
          <p:sp>
            <p:nvSpPr>
              <p:cNvPr id="206023" name="Rectangle 139"/>
              <p:cNvSpPr>
                <a:spLocks noChangeArrowheads="1"/>
              </p:cNvSpPr>
              <p:nvPr/>
            </p:nvSpPr>
            <p:spPr bwMode="auto">
              <a:xfrm>
                <a:off x="3797" y="2481"/>
                <a:ext cx="249" cy="1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79810" tIns="39911" rIns="79810" bIns="39911">
                <a:spAutoFit/>
              </a:bodyPr>
              <a:lstStyle>
                <a:lvl1pPr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 defTabSz="8001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8001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rgbClr val="17375E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r">
                  <a:spcBef>
                    <a:spcPct val="0"/>
                  </a:spcBef>
                  <a:buFontTx/>
                  <a:buNone/>
                </a:pPr>
                <a:r>
                  <a:rPr lang="en-GB" altLang="it-IT" sz="1000" b="1">
                    <a:solidFill>
                      <a:srgbClr val="000000"/>
                    </a:solidFill>
                  </a:rPr>
                  <a:t>0</a:t>
                </a:r>
              </a:p>
            </p:txBody>
          </p:sp>
        </p:grpSp>
        <p:sp>
          <p:nvSpPr>
            <p:cNvPr id="205954" name="Rectangle 164"/>
            <p:cNvSpPr>
              <a:spLocks noChangeArrowheads="1"/>
            </p:cNvSpPr>
            <p:nvPr/>
          </p:nvSpPr>
          <p:spPr bwMode="auto">
            <a:xfrm>
              <a:off x="1785" y="1032"/>
              <a:ext cx="30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1.0</a:t>
              </a:r>
            </a:p>
          </p:txBody>
        </p:sp>
        <p:sp>
          <p:nvSpPr>
            <p:cNvPr id="205955" name="Rectangle 165"/>
            <p:cNvSpPr>
              <a:spLocks noChangeArrowheads="1"/>
            </p:cNvSpPr>
            <p:nvPr/>
          </p:nvSpPr>
          <p:spPr bwMode="auto">
            <a:xfrm>
              <a:off x="1780" y="1163"/>
              <a:ext cx="30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0.9</a:t>
              </a:r>
            </a:p>
          </p:txBody>
        </p:sp>
        <p:sp>
          <p:nvSpPr>
            <p:cNvPr id="205956" name="Rectangle 166"/>
            <p:cNvSpPr>
              <a:spLocks noChangeArrowheads="1"/>
            </p:cNvSpPr>
            <p:nvPr/>
          </p:nvSpPr>
          <p:spPr bwMode="auto">
            <a:xfrm>
              <a:off x="1785" y="1605"/>
              <a:ext cx="291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0.6</a:t>
              </a:r>
            </a:p>
          </p:txBody>
        </p:sp>
        <p:sp>
          <p:nvSpPr>
            <p:cNvPr id="205957" name="Rectangle 167"/>
            <p:cNvSpPr>
              <a:spLocks noChangeArrowheads="1"/>
            </p:cNvSpPr>
            <p:nvPr/>
          </p:nvSpPr>
          <p:spPr bwMode="auto">
            <a:xfrm>
              <a:off x="1782" y="1751"/>
              <a:ext cx="29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0.5</a:t>
              </a:r>
            </a:p>
          </p:txBody>
        </p:sp>
        <p:sp>
          <p:nvSpPr>
            <p:cNvPr id="205958" name="Rectangle 168"/>
            <p:cNvSpPr>
              <a:spLocks noChangeArrowheads="1"/>
            </p:cNvSpPr>
            <p:nvPr/>
          </p:nvSpPr>
          <p:spPr bwMode="auto">
            <a:xfrm>
              <a:off x="1790" y="1891"/>
              <a:ext cx="29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0.4</a:t>
              </a:r>
            </a:p>
          </p:txBody>
        </p:sp>
        <p:sp>
          <p:nvSpPr>
            <p:cNvPr id="205959" name="Rectangle 169"/>
            <p:cNvSpPr>
              <a:spLocks noChangeArrowheads="1"/>
            </p:cNvSpPr>
            <p:nvPr/>
          </p:nvSpPr>
          <p:spPr bwMode="auto">
            <a:xfrm>
              <a:off x="1800" y="2046"/>
              <a:ext cx="288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0.3</a:t>
              </a:r>
            </a:p>
          </p:txBody>
        </p:sp>
        <p:sp>
          <p:nvSpPr>
            <p:cNvPr id="205960" name="Line 170"/>
            <p:cNvSpPr>
              <a:spLocks noChangeShapeType="1"/>
            </p:cNvSpPr>
            <p:nvPr/>
          </p:nvSpPr>
          <p:spPr bwMode="auto">
            <a:xfrm flipH="1">
              <a:off x="2044" y="1387"/>
              <a:ext cx="53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61" name="Line 171"/>
            <p:cNvSpPr>
              <a:spLocks noChangeShapeType="1"/>
            </p:cNvSpPr>
            <p:nvPr/>
          </p:nvSpPr>
          <p:spPr bwMode="auto">
            <a:xfrm flipH="1">
              <a:off x="2048" y="1113"/>
              <a:ext cx="53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62" name="Line 172"/>
            <p:cNvSpPr>
              <a:spLocks noChangeShapeType="1"/>
            </p:cNvSpPr>
            <p:nvPr/>
          </p:nvSpPr>
          <p:spPr bwMode="auto">
            <a:xfrm flipH="1">
              <a:off x="2044" y="1245"/>
              <a:ext cx="53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63" name="Line 173"/>
            <p:cNvSpPr>
              <a:spLocks noChangeShapeType="1"/>
            </p:cNvSpPr>
            <p:nvPr/>
          </p:nvSpPr>
          <p:spPr bwMode="auto">
            <a:xfrm flipH="1">
              <a:off x="2044" y="1536"/>
              <a:ext cx="53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64" name="Line 174"/>
            <p:cNvSpPr>
              <a:spLocks noChangeShapeType="1"/>
            </p:cNvSpPr>
            <p:nvPr/>
          </p:nvSpPr>
          <p:spPr bwMode="auto">
            <a:xfrm flipH="1">
              <a:off x="2044" y="1681"/>
              <a:ext cx="53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65" name="Line 175"/>
            <p:cNvSpPr>
              <a:spLocks noChangeShapeType="1"/>
            </p:cNvSpPr>
            <p:nvPr/>
          </p:nvSpPr>
          <p:spPr bwMode="auto">
            <a:xfrm flipH="1">
              <a:off x="2044" y="1827"/>
              <a:ext cx="53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66" name="Line 176"/>
            <p:cNvSpPr>
              <a:spLocks noChangeShapeType="1"/>
            </p:cNvSpPr>
            <p:nvPr/>
          </p:nvSpPr>
          <p:spPr bwMode="auto">
            <a:xfrm flipH="1">
              <a:off x="2045" y="1969"/>
              <a:ext cx="53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67" name="Line 177"/>
            <p:cNvSpPr>
              <a:spLocks noChangeShapeType="1"/>
            </p:cNvSpPr>
            <p:nvPr/>
          </p:nvSpPr>
          <p:spPr bwMode="auto">
            <a:xfrm flipH="1">
              <a:off x="2045" y="2122"/>
              <a:ext cx="53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68" name="Line 178"/>
            <p:cNvSpPr>
              <a:spLocks noChangeShapeType="1"/>
            </p:cNvSpPr>
            <p:nvPr/>
          </p:nvSpPr>
          <p:spPr bwMode="auto">
            <a:xfrm flipH="1">
              <a:off x="2045" y="2269"/>
              <a:ext cx="53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69" name="Line 179"/>
            <p:cNvSpPr>
              <a:spLocks noChangeShapeType="1"/>
            </p:cNvSpPr>
            <p:nvPr/>
          </p:nvSpPr>
          <p:spPr bwMode="auto">
            <a:xfrm flipH="1">
              <a:off x="2047" y="2409"/>
              <a:ext cx="52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70" name="Line 180"/>
            <p:cNvSpPr>
              <a:spLocks noChangeShapeType="1"/>
            </p:cNvSpPr>
            <p:nvPr/>
          </p:nvSpPr>
          <p:spPr bwMode="auto">
            <a:xfrm flipH="1">
              <a:off x="2047" y="2554"/>
              <a:ext cx="52" cy="0"/>
            </a:xfrm>
            <a:prstGeom prst="line">
              <a:avLst/>
            </a:prstGeom>
            <a:noFill/>
            <a:ln w="285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71" name="Rectangle 181"/>
            <p:cNvSpPr>
              <a:spLocks noChangeArrowheads="1"/>
            </p:cNvSpPr>
            <p:nvPr/>
          </p:nvSpPr>
          <p:spPr bwMode="auto">
            <a:xfrm>
              <a:off x="1812" y="1306"/>
              <a:ext cx="266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0.8</a:t>
              </a:r>
            </a:p>
          </p:txBody>
        </p:sp>
        <p:sp>
          <p:nvSpPr>
            <p:cNvPr id="205972" name="Rectangle 182"/>
            <p:cNvSpPr>
              <a:spLocks noChangeArrowheads="1"/>
            </p:cNvSpPr>
            <p:nvPr/>
          </p:nvSpPr>
          <p:spPr bwMode="auto">
            <a:xfrm>
              <a:off x="1822" y="1454"/>
              <a:ext cx="26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0.7</a:t>
              </a:r>
            </a:p>
          </p:txBody>
        </p:sp>
        <p:sp>
          <p:nvSpPr>
            <p:cNvPr id="205973" name="Rectangle 183"/>
            <p:cNvSpPr>
              <a:spLocks noChangeArrowheads="1"/>
            </p:cNvSpPr>
            <p:nvPr/>
          </p:nvSpPr>
          <p:spPr bwMode="auto">
            <a:xfrm>
              <a:off x="1822" y="2190"/>
              <a:ext cx="272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0.2</a:t>
              </a:r>
            </a:p>
          </p:txBody>
        </p:sp>
        <p:sp>
          <p:nvSpPr>
            <p:cNvPr id="205974" name="Rectangle 184"/>
            <p:cNvSpPr>
              <a:spLocks noChangeArrowheads="1"/>
            </p:cNvSpPr>
            <p:nvPr/>
          </p:nvSpPr>
          <p:spPr bwMode="auto">
            <a:xfrm>
              <a:off x="1834" y="2333"/>
              <a:ext cx="26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0.1</a:t>
              </a:r>
            </a:p>
          </p:txBody>
        </p:sp>
        <p:sp>
          <p:nvSpPr>
            <p:cNvPr id="205975" name="Rectangle 185"/>
            <p:cNvSpPr>
              <a:spLocks noChangeArrowheads="1"/>
            </p:cNvSpPr>
            <p:nvPr/>
          </p:nvSpPr>
          <p:spPr bwMode="auto">
            <a:xfrm>
              <a:off x="1833" y="2465"/>
              <a:ext cx="249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05976" name="Rectangle 186"/>
            <p:cNvSpPr>
              <a:spLocks noChangeArrowheads="1"/>
            </p:cNvSpPr>
            <p:nvPr/>
          </p:nvSpPr>
          <p:spPr bwMode="auto">
            <a:xfrm rot="-5400000">
              <a:off x="3175" y="1760"/>
              <a:ext cx="124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80365" tIns="40188" rIns="80365" bIns="40188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de-DE" altLang="it-IT" sz="1000" b="1">
                  <a:solidFill>
                    <a:srgbClr val="000000"/>
                  </a:solidFill>
                </a:rPr>
                <a:t>Overall </a:t>
              </a:r>
              <a:r>
                <a:rPr lang="en-US" altLang="it-IT" sz="1000" b="1">
                  <a:solidFill>
                    <a:srgbClr val="000000"/>
                  </a:solidFill>
                </a:rPr>
                <a:t>survival</a:t>
              </a:r>
              <a:r>
                <a:rPr lang="de-DE" altLang="it-IT" sz="1000" b="1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205977" name="Text Box 187"/>
            <p:cNvSpPr txBox="1">
              <a:spLocks noChangeArrowheads="1"/>
            </p:cNvSpPr>
            <p:nvPr/>
          </p:nvSpPr>
          <p:spPr bwMode="auto">
            <a:xfrm>
              <a:off x="5471" y="2587"/>
              <a:ext cx="18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solidFill>
                    <a:srgbClr val="000000"/>
                  </a:solidFill>
                </a:rPr>
                <a:t>30</a:t>
              </a:r>
            </a:p>
          </p:txBody>
        </p:sp>
        <p:sp>
          <p:nvSpPr>
            <p:cNvPr id="205978" name="Line 188"/>
            <p:cNvSpPr>
              <a:spLocks noChangeShapeType="1"/>
            </p:cNvSpPr>
            <p:nvPr/>
          </p:nvSpPr>
          <p:spPr bwMode="auto">
            <a:xfrm>
              <a:off x="5577" y="2577"/>
              <a:ext cx="0" cy="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79" name="Text Box 189"/>
            <p:cNvSpPr txBox="1">
              <a:spLocks noChangeArrowheads="1"/>
            </p:cNvSpPr>
            <p:nvPr/>
          </p:nvSpPr>
          <p:spPr bwMode="auto">
            <a:xfrm>
              <a:off x="4182" y="2587"/>
              <a:ext cx="143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205980" name="Line 190"/>
            <p:cNvSpPr>
              <a:spLocks noChangeShapeType="1"/>
            </p:cNvSpPr>
            <p:nvPr/>
          </p:nvSpPr>
          <p:spPr bwMode="auto">
            <a:xfrm>
              <a:off x="4250" y="2577"/>
              <a:ext cx="0" cy="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81" name="Text Box 191"/>
            <p:cNvSpPr txBox="1">
              <a:spLocks noChangeArrowheads="1"/>
            </p:cNvSpPr>
            <p:nvPr/>
          </p:nvSpPr>
          <p:spPr bwMode="auto">
            <a:xfrm>
              <a:off x="4386" y="2587"/>
              <a:ext cx="18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205982" name="Line 192"/>
            <p:cNvSpPr>
              <a:spLocks noChangeShapeType="1"/>
            </p:cNvSpPr>
            <p:nvPr/>
          </p:nvSpPr>
          <p:spPr bwMode="auto">
            <a:xfrm>
              <a:off x="4496" y="2577"/>
              <a:ext cx="0" cy="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83" name="Text Box 193"/>
            <p:cNvSpPr txBox="1">
              <a:spLocks noChangeArrowheads="1"/>
            </p:cNvSpPr>
            <p:nvPr/>
          </p:nvSpPr>
          <p:spPr bwMode="auto">
            <a:xfrm>
              <a:off x="4651" y="2587"/>
              <a:ext cx="18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solidFill>
                    <a:srgbClr val="000000"/>
                  </a:solidFill>
                </a:rPr>
                <a:t>15</a:t>
              </a:r>
            </a:p>
          </p:txBody>
        </p:sp>
        <p:sp>
          <p:nvSpPr>
            <p:cNvPr id="205984" name="Line 194"/>
            <p:cNvSpPr>
              <a:spLocks noChangeShapeType="1"/>
            </p:cNvSpPr>
            <p:nvPr/>
          </p:nvSpPr>
          <p:spPr bwMode="auto">
            <a:xfrm>
              <a:off x="4760" y="2577"/>
              <a:ext cx="0" cy="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85" name="Text Box 195"/>
            <p:cNvSpPr txBox="1">
              <a:spLocks noChangeArrowheads="1"/>
            </p:cNvSpPr>
            <p:nvPr/>
          </p:nvSpPr>
          <p:spPr bwMode="auto">
            <a:xfrm>
              <a:off x="4923" y="2587"/>
              <a:ext cx="18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solidFill>
                    <a:srgbClr val="000000"/>
                  </a:solidFill>
                </a:rPr>
                <a:t>20</a:t>
              </a:r>
            </a:p>
          </p:txBody>
        </p:sp>
        <p:sp>
          <p:nvSpPr>
            <p:cNvPr id="205986" name="Line 196"/>
            <p:cNvSpPr>
              <a:spLocks noChangeShapeType="1"/>
            </p:cNvSpPr>
            <p:nvPr/>
          </p:nvSpPr>
          <p:spPr bwMode="auto">
            <a:xfrm>
              <a:off x="5031" y="2577"/>
              <a:ext cx="0" cy="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87" name="Text Box 197"/>
            <p:cNvSpPr txBox="1">
              <a:spLocks noChangeArrowheads="1"/>
            </p:cNvSpPr>
            <p:nvPr/>
          </p:nvSpPr>
          <p:spPr bwMode="auto">
            <a:xfrm>
              <a:off x="5204" y="2587"/>
              <a:ext cx="18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solidFill>
                    <a:srgbClr val="000000"/>
                  </a:solidFill>
                </a:rPr>
                <a:t>25</a:t>
              </a:r>
            </a:p>
          </p:txBody>
        </p:sp>
        <p:sp>
          <p:nvSpPr>
            <p:cNvPr id="205988" name="Line 198"/>
            <p:cNvSpPr>
              <a:spLocks noChangeShapeType="1"/>
            </p:cNvSpPr>
            <p:nvPr/>
          </p:nvSpPr>
          <p:spPr bwMode="auto">
            <a:xfrm>
              <a:off x="5310" y="2577"/>
              <a:ext cx="0" cy="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89" name="Rectangle 199"/>
            <p:cNvSpPr>
              <a:spLocks noChangeArrowheads="1"/>
            </p:cNvSpPr>
            <p:nvPr/>
          </p:nvSpPr>
          <p:spPr bwMode="auto">
            <a:xfrm>
              <a:off x="2014" y="2593"/>
              <a:ext cx="17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GB" altLang="it-IT" sz="1000" b="1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205990" name="Text Box 200"/>
            <p:cNvSpPr txBox="1">
              <a:spLocks noChangeArrowheads="1"/>
            </p:cNvSpPr>
            <p:nvPr/>
          </p:nvSpPr>
          <p:spPr bwMode="auto">
            <a:xfrm>
              <a:off x="1570" y="2569"/>
              <a:ext cx="18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solidFill>
                    <a:srgbClr val="000000"/>
                  </a:solidFill>
                </a:rPr>
                <a:t>30</a:t>
              </a:r>
            </a:p>
          </p:txBody>
        </p:sp>
        <p:sp>
          <p:nvSpPr>
            <p:cNvPr id="205991" name="Line 201"/>
            <p:cNvSpPr>
              <a:spLocks noChangeShapeType="1"/>
            </p:cNvSpPr>
            <p:nvPr/>
          </p:nvSpPr>
          <p:spPr bwMode="auto">
            <a:xfrm>
              <a:off x="1676" y="2559"/>
              <a:ext cx="0" cy="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92" name="Text Box 202"/>
            <p:cNvSpPr txBox="1">
              <a:spLocks noChangeArrowheads="1"/>
            </p:cNvSpPr>
            <p:nvPr/>
          </p:nvSpPr>
          <p:spPr bwMode="auto">
            <a:xfrm>
              <a:off x="439" y="2569"/>
              <a:ext cx="143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solidFill>
                    <a:srgbClr val="000000"/>
                  </a:solidFill>
                </a:rPr>
                <a:t>5</a:t>
              </a:r>
            </a:p>
          </p:txBody>
        </p:sp>
        <p:sp>
          <p:nvSpPr>
            <p:cNvPr id="205993" name="Line 203"/>
            <p:cNvSpPr>
              <a:spLocks noChangeShapeType="1"/>
            </p:cNvSpPr>
            <p:nvPr/>
          </p:nvSpPr>
          <p:spPr bwMode="auto">
            <a:xfrm>
              <a:off x="507" y="2559"/>
              <a:ext cx="0" cy="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94" name="Text Box 204"/>
            <p:cNvSpPr txBox="1">
              <a:spLocks noChangeArrowheads="1"/>
            </p:cNvSpPr>
            <p:nvPr/>
          </p:nvSpPr>
          <p:spPr bwMode="auto">
            <a:xfrm>
              <a:off x="607" y="2569"/>
              <a:ext cx="18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solidFill>
                    <a:srgbClr val="000000"/>
                  </a:solidFill>
                </a:rPr>
                <a:t>10</a:t>
              </a:r>
            </a:p>
          </p:txBody>
        </p:sp>
        <p:sp>
          <p:nvSpPr>
            <p:cNvPr id="205995" name="Line 205"/>
            <p:cNvSpPr>
              <a:spLocks noChangeShapeType="1"/>
            </p:cNvSpPr>
            <p:nvPr/>
          </p:nvSpPr>
          <p:spPr bwMode="auto">
            <a:xfrm>
              <a:off x="717" y="2559"/>
              <a:ext cx="0" cy="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96" name="Text Box 206"/>
            <p:cNvSpPr txBox="1">
              <a:spLocks noChangeArrowheads="1"/>
            </p:cNvSpPr>
            <p:nvPr/>
          </p:nvSpPr>
          <p:spPr bwMode="auto">
            <a:xfrm>
              <a:off x="841" y="2569"/>
              <a:ext cx="18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solidFill>
                    <a:srgbClr val="000000"/>
                  </a:solidFill>
                </a:rPr>
                <a:t>15</a:t>
              </a:r>
            </a:p>
          </p:txBody>
        </p:sp>
        <p:sp>
          <p:nvSpPr>
            <p:cNvPr id="205997" name="Line 207"/>
            <p:cNvSpPr>
              <a:spLocks noChangeShapeType="1"/>
            </p:cNvSpPr>
            <p:nvPr/>
          </p:nvSpPr>
          <p:spPr bwMode="auto">
            <a:xfrm>
              <a:off x="950" y="2559"/>
              <a:ext cx="0" cy="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5998" name="Text Box 208"/>
            <p:cNvSpPr txBox="1">
              <a:spLocks noChangeArrowheads="1"/>
            </p:cNvSpPr>
            <p:nvPr/>
          </p:nvSpPr>
          <p:spPr bwMode="auto">
            <a:xfrm>
              <a:off x="1078" y="2569"/>
              <a:ext cx="18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solidFill>
                    <a:srgbClr val="000000"/>
                  </a:solidFill>
                </a:rPr>
                <a:t>20</a:t>
              </a:r>
            </a:p>
          </p:txBody>
        </p:sp>
        <p:sp>
          <p:nvSpPr>
            <p:cNvPr id="205999" name="Line 209"/>
            <p:cNvSpPr>
              <a:spLocks noChangeShapeType="1"/>
            </p:cNvSpPr>
            <p:nvPr/>
          </p:nvSpPr>
          <p:spPr bwMode="auto">
            <a:xfrm>
              <a:off x="1186" y="2559"/>
              <a:ext cx="0" cy="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06000" name="Text Box 210"/>
            <p:cNvSpPr txBox="1">
              <a:spLocks noChangeArrowheads="1"/>
            </p:cNvSpPr>
            <p:nvPr/>
          </p:nvSpPr>
          <p:spPr bwMode="auto">
            <a:xfrm>
              <a:off x="1309" y="2569"/>
              <a:ext cx="18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9810" tIns="39911" rIns="79810" bIns="39911">
              <a:spAutoFit/>
            </a:bodyPr>
            <a:lstStyle>
              <a:lvl1pPr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 defTabSz="8001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 defTabSz="8001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 defTabSz="8001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8001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rgbClr val="17375E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1000" b="1">
                  <a:solidFill>
                    <a:srgbClr val="000000"/>
                  </a:solidFill>
                </a:rPr>
                <a:t>25</a:t>
              </a:r>
            </a:p>
          </p:txBody>
        </p:sp>
        <p:sp>
          <p:nvSpPr>
            <p:cNvPr id="206001" name="Line 211"/>
            <p:cNvSpPr>
              <a:spLocks noChangeShapeType="1"/>
            </p:cNvSpPr>
            <p:nvPr/>
          </p:nvSpPr>
          <p:spPr bwMode="auto">
            <a:xfrm>
              <a:off x="1415" y="2559"/>
              <a:ext cx="0" cy="28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</p:grpSp>
      <p:sp>
        <p:nvSpPr>
          <p:cNvPr id="205888" name="Text Box 7"/>
          <p:cNvSpPr txBox="1">
            <a:spLocks noChangeArrowheads="1"/>
          </p:cNvSpPr>
          <p:nvPr/>
        </p:nvSpPr>
        <p:spPr bwMode="auto">
          <a:xfrm>
            <a:off x="549275" y="6434138"/>
            <a:ext cx="84661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3" tIns="45653" rIns="91293" bIns="45653">
            <a:spAutoFit/>
          </a:bodyPr>
          <a:lstStyle>
            <a:lvl1pPr defTabSz="800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8001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8001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8001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8001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000000"/>
                </a:solidFill>
              </a:rPr>
              <a:t>           K Kelly et al, JCO 2001                                          J</a:t>
            </a:r>
            <a:r>
              <a:rPr lang="en-US" altLang="it-IT" sz="1200" b="1">
                <a:solidFill>
                  <a:srgbClr val="000000"/>
                </a:solidFill>
              </a:rPr>
              <a:t> </a:t>
            </a:r>
            <a:r>
              <a:rPr lang="en-GB" altLang="it-IT" sz="1200" b="1">
                <a:solidFill>
                  <a:srgbClr val="000000"/>
                </a:solidFill>
              </a:rPr>
              <a:t>Schiller et al, NEJM2002                                        GV  Scagliotti et al, JCO 2002 </a:t>
            </a:r>
            <a:endParaRPr lang="de-DE" altLang="it-IT" sz="1200" b="1">
              <a:solidFill>
                <a:srgbClr val="000000"/>
              </a:solidFill>
            </a:endParaRPr>
          </a:p>
        </p:txBody>
      </p:sp>
      <p:sp>
        <p:nvSpPr>
          <p:cNvPr id="205889" name="Line 192"/>
          <p:cNvSpPr>
            <a:spLocks noChangeShapeType="1"/>
          </p:cNvSpPr>
          <p:nvPr/>
        </p:nvSpPr>
        <p:spPr bwMode="auto">
          <a:xfrm>
            <a:off x="6446838" y="1509713"/>
            <a:ext cx="0" cy="23526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prstShdw prst="shdw17" dist="17961" dir="2700000">
              <a:srgbClr val="00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05890" name="Line 193"/>
          <p:cNvSpPr>
            <a:spLocks noChangeShapeType="1"/>
          </p:cNvSpPr>
          <p:nvPr/>
        </p:nvSpPr>
        <p:spPr bwMode="auto">
          <a:xfrm>
            <a:off x="6470650" y="3862388"/>
            <a:ext cx="267335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>
            <a:prstShdw prst="shdw17" dist="17961" dir="2700000">
              <a:srgbClr val="00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146" name="CasellaDiTesto 145"/>
          <p:cNvSpPr txBox="1">
            <a:spLocks noChangeArrowheads="1"/>
          </p:cNvSpPr>
          <p:nvPr/>
        </p:nvSpPr>
        <p:spPr bwMode="auto">
          <a:xfrm>
            <a:off x="1454151" y="2120047"/>
            <a:ext cx="5976937" cy="40011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it-IT" sz="2000" dirty="0" err="1">
                <a:solidFill>
                  <a:prstClr val="white"/>
                </a:solidFill>
              </a:rPr>
              <a:t>Median</a:t>
            </a:r>
            <a:r>
              <a:rPr lang="it-IT" altLang="it-IT" sz="2000" dirty="0">
                <a:solidFill>
                  <a:prstClr val="white"/>
                </a:solidFill>
              </a:rPr>
              <a:t> </a:t>
            </a:r>
            <a:r>
              <a:rPr lang="it-IT" altLang="it-IT" sz="2000" dirty="0" err="1">
                <a:solidFill>
                  <a:prstClr val="white"/>
                </a:solidFill>
              </a:rPr>
              <a:t>Overall</a:t>
            </a:r>
            <a:r>
              <a:rPr lang="it-IT" altLang="it-IT" sz="2000" dirty="0">
                <a:solidFill>
                  <a:prstClr val="white"/>
                </a:solidFill>
              </a:rPr>
              <a:t> </a:t>
            </a:r>
            <a:r>
              <a:rPr lang="it-IT" altLang="it-IT" sz="2000" dirty="0" err="1">
                <a:solidFill>
                  <a:prstClr val="white"/>
                </a:solidFill>
              </a:rPr>
              <a:t>Survival</a:t>
            </a:r>
            <a:r>
              <a:rPr lang="it-IT" altLang="it-IT" sz="2000" dirty="0">
                <a:solidFill>
                  <a:prstClr val="white"/>
                </a:solidFill>
              </a:rPr>
              <a:t>: ≈ 10 </a:t>
            </a:r>
            <a:r>
              <a:rPr lang="it-IT" altLang="it-IT" sz="2000" dirty="0" err="1">
                <a:solidFill>
                  <a:prstClr val="white"/>
                </a:solidFill>
              </a:rPr>
              <a:t>months</a:t>
            </a:r>
            <a:endParaRPr lang="it-IT" altLang="it-IT" sz="2000" dirty="0">
              <a:solidFill>
                <a:prstClr val="white"/>
              </a:solidFill>
            </a:endParaRPr>
          </a:p>
        </p:txBody>
      </p:sp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50800" y="115888"/>
            <a:ext cx="8983663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/>
              <a:t>1st-LINE PLATINUM-BASED CT in A-NSCLC </a:t>
            </a:r>
            <a:br>
              <a:rPr lang="en-US" b="1" dirty="0"/>
            </a:br>
            <a:r>
              <a:rPr lang="en-US" b="1" dirty="0"/>
              <a:t>Efficacy Plateau</a:t>
            </a:r>
            <a:endParaRPr lang="it-IT" b="1" dirty="0"/>
          </a:p>
        </p:txBody>
      </p:sp>
      <p:cxnSp>
        <p:nvCxnSpPr>
          <p:cNvPr id="148" name="Connettore 1 147"/>
          <p:cNvCxnSpPr/>
          <p:nvPr/>
        </p:nvCxnSpPr>
        <p:spPr>
          <a:xfrm>
            <a:off x="539750" y="2636838"/>
            <a:ext cx="8539163" cy="42862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Connettore 1 149"/>
          <p:cNvCxnSpPr/>
          <p:nvPr/>
        </p:nvCxnSpPr>
        <p:spPr>
          <a:xfrm>
            <a:off x="1042988" y="2636838"/>
            <a:ext cx="0" cy="1152525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Connettore 1 150"/>
          <p:cNvCxnSpPr/>
          <p:nvPr/>
        </p:nvCxnSpPr>
        <p:spPr>
          <a:xfrm>
            <a:off x="4140200" y="2636838"/>
            <a:ext cx="0" cy="1152525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ttore 1 151"/>
          <p:cNvCxnSpPr/>
          <p:nvPr/>
        </p:nvCxnSpPr>
        <p:spPr>
          <a:xfrm>
            <a:off x="7235825" y="2708275"/>
            <a:ext cx="0" cy="1152525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" name="Immagin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47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5" name="CasellaDiTesto 5"/>
          <p:cNvSpPr txBox="1">
            <a:spLocks noChangeArrowheads="1"/>
          </p:cNvSpPr>
          <p:nvPr/>
        </p:nvSpPr>
        <p:spPr bwMode="auto">
          <a:xfrm>
            <a:off x="1448354" y="4941168"/>
            <a:ext cx="5721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b="1" dirty="0" err="1">
                <a:solidFill>
                  <a:schemeClr val="tx1"/>
                </a:solidFill>
                <a:latin typeface="Arial" panose="020B0604020202020204" pitchFamily="34" charset="0"/>
              </a:rPr>
              <a:t>Hystology</a:t>
            </a:r>
            <a:r>
              <a:rPr lang="it-IT" altLang="it-IT" b="1" dirty="0">
                <a:solidFill>
                  <a:schemeClr val="tx1"/>
                </a:solidFill>
                <a:latin typeface="Arial" panose="020B0604020202020204" pitchFamily="34" charset="0"/>
              </a:rPr>
              <a:t> = Major Changes</a:t>
            </a:r>
            <a:r>
              <a:rPr lang="it-IT" altLang="it-IT" b="1" baseline="30000" dirty="0">
                <a:solidFill>
                  <a:schemeClr val="tx1"/>
                </a:solidFill>
                <a:latin typeface="Arial" panose="020B0604020202020204" pitchFamily="34" charset="0"/>
              </a:rPr>
              <a:t>2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6228184" cy="435972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 rot="20685926">
            <a:off x="1561431" y="1130016"/>
            <a:ext cx="411539" cy="70788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</a:rPr>
              <a:t>H</a:t>
            </a:r>
          </a:p>
        </p:txBody>
      </p:sp>
      <p:pic>
        <p:nvPicPr>
          <p:cNvPr id="5" name="Immagin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14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4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de-DE" altLang="it-IT" b="1">
              <a:solidFill>
                <a:srgbClr val="0070C0"/>
              </a:solidFill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Bevacizumab </a:t>
            </a:r>
            <a:r>
              <a:rPr lang="en-US" dirty="0"/>
              <a:t>in Non-squamous NSCLC</a:t>
            </a:r>
            <a:br>
              <a:rPr lang="en-US" dirty="0"/>
            </a:br>
            <a:r>
              <a:rPr lang="en-US" dirty="0"/>
              <a:t>Key Results</a:t>
            </a:r>
            <a:endParaRPr lang="it-IT" dirty="0"/>
          </a:p>
        </p:txBody>
      </p:sp>
      <p:graphicFrame>
        <p:nvGraphicFramePr>
          <p:cNvPr id="29843" name="Group 147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2770896709"/>
              </p:ext>
            </p:extLst>
          </p:nvPr>
        </p:nvGraphicFramePr>
        <p:xfrm>
          <a:off x="0" y="1472369"/>
          <a:ext cx="8285192" cy="4836951"/>
        </p:xfrm>
        <a:graphic>
          <a:graphicData uri="http://schemas.openxmlformats.org/drawingml/2006/table">
            <a:tbl>
              <a:tblPr/>
              <a:tblGrid>
                <a:gridCol w="16196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43208">
                  <a:extLst>
                    <a:ext uri="{9D8B030D-6E8A-4147-A177-3AD203B41FA5}">
                      <a16:colId xmlns:a16="http://schemas.microsoft.com/office/drawing/2014/main" xmlns="" val="2288430839"/>
                    </a:ext>
                  </a:extLst>
                </a:gridCol>
                <a:gridCol w="14884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xmlns="" val="900398207"/>
                    </a:ext>
                  </a:extLst>
                </a:gridCol>
                <a:gridCol w="1225560">
                  <a:extLst>
                    <a:ext uri="{9D8B030D-6E8A-4147-A177-3AD203B41FA5}">
                      <a16:colId xmlns:a16="http://schemas.microsoft.com/office/drawing/2014/main" xmlns="" val="3594740196"/>
                    </a:ext>
                  </a:extLst>
                </a:gridCol>
              </a:tblGrid>
              <a:tr h="565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2F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ECOG 4599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2F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AVAIL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002F00"/>
                        </a:gs>
                        <a:gs pos="100000">
                          <a:srgbClr val="006600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24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PCB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PC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CGB (7.5)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CGB (15)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CG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5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* mg/kg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Paclitaxel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Carboplatin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Bevacizumab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 (15)*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it-IT" sz="1200" dirty="0" err="1"/>
                        <a:t>Paclitaxel</a:t>
                      </a:r>
                      <a:endParaRPr lang="it-IT" sz="1200" dirty="0"/>
                    </a:p>
                    <a:p>
                      <a:r>
                        <a:rPr lang="it-IT" sz="1200" dirty="0" err="1"/>
                        <a:t>Carboplatin</a:t>
                      </a:r>
                      <a:endParaRPr lang="it-IT" sz="1200" dirty="0"/>
                    </a:p>
                    <a:p>
                      <a:endParaRPr lang="it-IT" sz="1200" dirty="0"/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Cisplatin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Gemcitabin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Bevacizumab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(7,5)*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Cisplatin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Gemcitabin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Bevacizumab</a:t>
                      </a: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(15)*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Cisplatin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Gemcitabin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54880227"/>
                  </a:ext>
                </a:extLst>
              </a:tr>
              <a:tr h="565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RR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35%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15%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34.1%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30.4%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20.1%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66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p-value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&lt;0.001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&lt;0.0001 (7.5)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0.0023 (15)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1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PFS (m)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6.2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4.5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6.7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6.5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6.1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082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HR / p-value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0.66 (&lt;0.001)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0.75 (0.003) / 7.5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0.82 (0.03) / 15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472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OS (m)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12.3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10.3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13.6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13.4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13.1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650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HR / p-value</a:t>
                      </a:r>
                    </a:p>
                  </a:txBody>
                  <a:tcPr marT="45715" marB="4571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0.79 (0.003)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0.93 (</a:t>
                      </a: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ns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/ 7.5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1.03 (</a:t>
                      </a: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ns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 / 15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08959" name="Text Box 148"/>
          <p:cNvSpPr txBox="1">
            <a:spLocks noChangeArrowheads="1"/>
          </p:cNvSpPr>
          <p:nvPr/>
        </p:nvSpPr>
        <p:spPr bwMode="auto">
          <a:xfrm>
            <a:off x="5004048" y="6292102"/>
            <a:ext cx="29177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200" dirty="0" err="1">
                <a:solidFill>
                  <a:srgbClr val="000000"/>
                </a:solidFill>
              </a:rPr>
              <a:t>Reck</a:t>
            </a:r>
            <a:r>
              <a:rPr lang="en-GB" altLang="it-IT" sz="1200" dirty="0">
                <a:solidFill>
                  <a:srgbClr val="000000"/>
                </a:solidFill>
              </a:rPr>
              <a:t>, et al. J </a:t>
            </a:r>
            <a:r>
              <a:rPr lang="en-GB" altLang="it-IT" sz="1200" dirty="0" err="1">
                <a:solidFill>
                  <a:srgbClr val="000000"/>
                </a:solidFill>
              </a:rPr>
              <a:t>Clin</a:t>
            </a:r>
            <a:r>
              <a:rPr lang="en-GB" altLang="it-IT" sz="1200" dirty="0">
                <a:solidFill>
                  <a:srgbClr val="000000"/>
                </a:solidFill>
              </a:rPr>
              <a:t> </a:t>
            </a:r>
            <a:r>
              <a:rPr lang="en-GB" altLang="it-IT" sz="1200" dirty="0" err="1">
                <a:solidFill>
                  <a:srgbClr val="000000"/>
                </a:solidFill>
              </a:rPr>
              <a:t>Oncol</a:t>
            </a:r>
            <a:r>
              <a:rPr lang="en-GB" altLang="it-IT" sz="1200" dirty="0">
                <a:solidFill>
                  <a:srgbClr val="000000"/>
                </a:solidFill>
              </a:rPr>
              <a:t> 2009;27:1227-1234.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200" dirty="0" err="1">
                <a:solidFill>
                  <a:srgbClr val="000000"/>
                </a:solidFill>
              </a:rPr>
              <a:t>Reck</a:t>
            </a:r>
            <a:r>
              <a:rPr lang="en-GB" altLang="it-IT" sz="1200" dirty="0">
                <a:solidFill>
                  <a:srgbClr val="000000"/>
                </a:solidFill>
              </a:rPr>
              <a:t>, et al Ann </a:t>
            </a:r>
            <a:r>
              <a:rPr lang="en-GB" altLang="it-IT" sz="1200" dirty="0" err="1">
                <a:solidFill>
                  <a:srgbClr val="000000"/>
                </a:solidFill>
              </a:rPr>
              <a:t>Oncol</a:t>
            </a:r>
            <a:r>
              <a:rPr lang="en-GB" altLang="it-IT" sz="1200" dirty="0">
                <a:solidFill>
                  <a:srgbClr val="000000"/>
                </a:solidFill>
              </a:rPr>
              <a:t> 2010</a:t>
            </a:r>
          </a:p>
        </p:txBody>
      </p:sp>
      <p:pic>
        <p:nvPicPr>
          <p:cNvPr id="208960" name="Picture 2" descr="http://www.onclive.com/_media/_upload_image/Alan-Sandl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1040569"/>
            <a:ext cx="725487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8961" name="Picture 4" descr="http://www.gesundheitsstadt-berlin.de/uploads/tx_news/Dr._Rec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040569"/>
            <a:ext cx="6778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8"/>
          <p:cNvSpPr txBox="1">
            <a:spLocks noChangeArrowheads="1"/>
          </p:cNvSpPr>
          <p:nvPr/>
        </p:nvSpPr>
        <p:spPr bwMode="auto">
          <a:xfrm>
            <a:off x="611560" y="6292102"/>
            <a:ext cx="32483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it-IT" sz="1200" dirty="0">
                <a:solidFill>
                  <a:srgbClr val="000000"/>
                </a:solidFill>
              </a:rPr>
              <a:t>Sandler, et al. N </a:t>
            </a:r>
            <a:r>
              <a:rPr lang="en-GB" altLang="it-IT" sz="1200" dirty="0" err="1">
                <a:solidFill>
                  <a:srgbClr val="000000"/>
                </a:solidFill>
              </a:rPr>
              <a:t>Engl</a:t>
            </a:r>
            <a:r>
              <a:rPr lang="en-GB" altLang="it-IT" sz="1200" dirty="0">
                <a:solidFill>
                  <a:srgbClr val="000000"/>
                </a:solidFill>
              </a:rPr>
              <a:t> J Med 2006;355:2542-2550.</a:t>
            </a:r>
          </a:p>
        </p:txBody>
      </p:sp>
      <p:sp>
        <p:nvSpPr>
          <p:cNvPr id="3" name="Rettangolo 2"/>
          <p:cNvSpPr/>
          <p:nvPr/>
        </p:nvSpPr>
        <p:spPr>
          <a:xfrm>
            <a:off x="107504" y="2924944"/>
            <a:ext cx="7056784" cy="2880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330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7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513" y="1722438"/>
            <a:ext cx="4387850" cy="4621212"/>
          </a:xfrm>
        </p:spPr>
      </p:pic>
      <p:pic>
        <p:nvPicPr>
          <p:cNvPr id="209923" name="Picture 8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2013" y="1738313"/>
            <a:ext cx="4300537" cy="4602162"/>
          </a:xfrm>
        </p:spPr>
      </p:pic>
      <p:sp>
        <p:nvSpPr>
          <p:cNvPr id="209924" name="Text Box 11"/>
          <p:cNvSpPr txBox="1">
            <a:spLocks noChangeArrowheads="1"/>
          </p:cNvSpPr>
          <p:nvPr/>
        </p:nvSpPr>
        <p:spPr bwMode="auto">
          <a:xfrm>
            <a:off x="6213475" y="6481763"/>
            <a:ext cx="2236788" cy="295275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rgbClr val="990000">
                <a:alpha val="50000"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9684" tIns="39842" rIns="79684" bIns="39842">
            <a:spAutoFit/>
          </a:bodyPr>
          <a:lstStyle>
            <a:lvl1pPr defTabSz="8001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8001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8001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8001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8001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8001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rgbClr val="000000"/>
                </a:solidFill>
              </a:rPr>
              <a:t>Scagliotti GV et al, JCO 2008</a:t>
            </a:r>
          </a:p>
        </p:txBody>
      </p:sp>
      <p:pic>
        <p:nvPicPr>
          <p:cNvPr id="20992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99"/>
          <a:stretch>
            <a:fillRect/>
          </a:stretch>
        </p:blipFill>
        <p:spPr bwMode="auto">
          <a:xfrm>
            <a:off x="34925" y="131763"/>
            <a:ext cx="9037638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131840" y="606586"/>
            <a:ext cx="1728192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539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6263"/>
            <a:ext cx="8569325" cy="213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225"/>
            <a:ext cx="518477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400" y="2852738"/>
            <a:ext cx="5211763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97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2949575"/>
            <a:ext cx="4606925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2852738"/>
            <a:ext cx="3368675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8" y="2852738"/>
            <a:ext cx="364648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6" name="CasellaDiTesto 1"/>
          <p:cNvSpPr txBox="1">
            <a:spLocks noChangeArrowheads="1"/>
          </p:cNvSpPr>
          <p:nvPr/>
        </p:nvSpPr>
        <p:spPr bwMode="auto">
          <a:xfrm>
            <a:off x="5005388" y="6453188"/>
            <a:ext cx="41036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600" i="1">
                <a:solidFill>
                  <a:srgbClr val="000000"/>
                </a:solidFill>
                <a:latin typeface="Arial" panose="020B0604020202020204" pitchFamily="34" charset="0"/>
              </a:rPr>
              <a:t>Lancet Oncol. 2015 Feb;16(2):118-9.</a:t>
            </a:r>
          </a:p>
        </p:txBody>
      </p:sp>
      <p:pic>
        <p:nvPicPr>
          <p:cNvPr id="9" name="Immagin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302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81481E-6 L 0.05034 0.3928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700" y="1963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85185E-6 L -0.07621 0.042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900" y="21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12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22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itolo 1"/>
          <p:cNvSpPr>
            <a:spLocks/>
          </p:cNvSpPr>
          <p:nvPr/>
        </p:nvSpPr>
        <p:spPr bwMode="auto">
          <a:xfrm>
            <a:off x="250825" y="-26988"/>
            <a:ext cx="84296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b="1">
              <a:solidFill>
                <a:srgbClr val="0070C0"/>
              </a:solidFill>
            </a:endParaRPr>
          </a:p>
        </p:txBody>
      </p:sp>
      <p:graphicFrame>
        <p:nvGraphicFramePr>
          <p:cNvPr id="3" name="Segnaposto contenuto 3"/>
          <p:cNvGraphicFramePr>
            <a:graphicFrameLocks/>
          </p:cNvGraphicFramePr>
          <p:nvPr/>
        </p:nvGraphicFramePr>
        <p:xfrm>
          <a:off x="34925" y="522288"/>
          <a:ext cx="9037638" cy="6237290"/>
        </p:xfrm>
        <a:graphic>
          <a:graphicData uri="http://schemas.openxmlformats.org/drawingml/2006/table">
            <a:tbl>
              <a:tblPr/>
              <a:tblGrid>
                <a:gridCol w="12963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65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78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92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3563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8777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31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First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author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D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No.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pts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enrolled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D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Maintenance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therapy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D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PFS (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mos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from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random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it-IT" sz="1400" b="1" i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D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PFS  (</a:t>
                      </a:r>
                      <a:r>
                        <a:rPr lang="it-IT" sz="1400" b="1" dirty="0" err="1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mos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it-IT" sz="1400" b="1" dirty="0" err="1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from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it-IT" sz="1400" b="1" dirty="0" err="1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induction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(</a:t>
                      </a:r>
                      <a:r>
                        <a:rPr lang="it-IT" sz="1400" b="1" i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D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OS (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mos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from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random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it-IT" sz="1400" b="1" i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D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OS  (</a:t>
                      </a:r>
                      <a:r>
                        <a:rPr lang="it-IT" sz="1400" b="1" dirty="0" err="1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mos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it-IT" sz="1400" b="1" dirty="0" err="1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from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it-IT" sz="1400" b="1" dirty="0" err="1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induction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(</a:t>
                      </a:r>
                      <a:r>
                        <a:rPr lang="it-IT" sz="1400" b="1" i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1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Brodowicz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, 2006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138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68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Gemcitabine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BSC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3.6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(&lt; .01)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2.0 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6.6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0" dirty="0">
                          <a:latin typeface="Calibri" pitchFamily="34" charset="0"/>
                          <a:cs typeface="Calibri" pitchFamily="34" charset="0"/>
                        </a:rPr>
                        <a:t>(&lt; .001)</a:t>
                      </a:r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5.0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10.2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(.172)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8.1 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0" dirty="0">
                          <a:latin typeface="Calibri" pitchFamily="34" charset="0"/>
                          <a:cs typeface="Calibri" pitchFamily="34" charset="0"/>
                        </a:rPr>
                        <a:t>(.19)</a:t>
                      </a:r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11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Belani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2010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127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Gemcitabine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BSC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(.575)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3.8 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7.7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(.57)</a:t>
                      </a: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7.4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(.838)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9.3 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NR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Belani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2003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65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Paclitaxel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Observation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38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wks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29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wks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9.5</a:t>
                      </a:r>
                    </a:p>
                    <a:p>
                      <a:pPr algn="ctr"/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7.2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75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wks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60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wks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18.7</a:t>
                      </a:r>
                    </a:p>
                    <a:p>
                      <a:pPr algn="ctr"/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74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Paz-Ares,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(PARAMOUNT)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359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180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Pemetrexed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Placebo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4.1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(.00006)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2.8 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6.9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(&lt;.0001)</a:t>
                      </a: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5.6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13.9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(.019)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11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16.9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(.019)</a:t>
                      </a: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6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Barlesi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2014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(AVAPERL)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125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Pemetrexed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+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Bevacizumab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Bevacizumab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7.4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(&lt; .001)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3.7 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10.2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>
                          <a:latin typeface="Calibri" pitchFamily="34" charset="0"/>
                          <a:cs typeface="Calibri" pitchFamily="34" charset="0"/>
                        </a:rPr>
                        <a:t>(&lt; .001)</a:t>
                      </a:r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6.6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17.1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(.29)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13.2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19.8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0" dirty="0">
                          <a:latin typeface="Calibri" pitchFamily="34" charset="0"/>
                          <a:cs typeface="Calibri" pitchFamily="34" charset="0"/>
                        </a:rPr>
                        <a:t>(.32)</a:t>
                      </a:r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15.9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804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Lu,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2013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(TFINE)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61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Docetaxel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BSC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5.4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(.002)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2.7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NR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14.1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(.77)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14.1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NR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804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Perol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2012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155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Gemcitabine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Observation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(&lt;.001)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1.9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NR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12.1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(.38)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10.8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NR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6" name="Immagin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7254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dirty="0" err="1"/>
              <a:t>Continuation</a:t>
            </a:r>
            <a:r>
              <a:rPr lang="it-IT" dirty="0"/>
              <a:t> </a:t>
            </a:r>
            <a:r>
              <a:rPr lang="it-IT" dirty="0" err="1">
                <a:solidFill>
                  <a:srgbClr val="FF0000"/>
                </a:solidFill>
              </a:rPr>
              <a:t>maintenance</a:t>
            </a:r>
            <a:r>
              <a:rPr lang="it-IT" dirty="0"/>
              <a:t> trials</a:t>
            </a:r>
          </a:p>
        </p:txBody>
      </p:sp>
    </p:spTree>
    <p:extLst>
      <p:ext uri="{BB962C8B-B14F-4D97-AF65-F5344CB8AC3E}">
        <p14:creationId xmlns:p14="http://schemas.microsoft.com/office/powerpoint/2010/main" val="168169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itolo 1"/>
          <p:cNvSpPr>
            <a:spLocks/>
          </p:cNvSpPr>
          <p:nvPr/>
        </p:nvSpPr>
        <p:spPr bwMode="auto">
          <a:xfrm>
            <a:off x="250825" y="-26988"/>
            <a:ext cx="84296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b="1">
              <a:solidFill>
                <a:srgbClr val="0070C0"/>
              </a:solidFill>
            </a:endParaRPr>
          </a:p>
        </p:txBody>
      </p:sp>
      <p:graphicFrame>
        <p:nvGraphicFramePr>
          <p:cNvPr id="3" name="Segnaposto contenuto 3"/>
          <p:cNvGraphicFramePr>
            <a:graphicFrameLocks/>
          </p:cNvGraphicFramePr>
          <p:nvPr/>
        </p:nvGraphicFramePr>
        <p:xfrm>
          <a:off x="34925" y="522288"/>
          <a:ext cx="9037638" cy="6237290"/>
        </p:xfrm>
        <a:graphic>
          <a:graphicData uri="http://schemas.openxmlformats.org/drawingml/2006/table">
            <a:tbl>
              <a:tblPr/>
              <a:tblGrid>
                <a:gridCol w="12963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42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7656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78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92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35632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8777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315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First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author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D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No.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pts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enrolled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D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Maintenance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therapy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D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PFS (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mos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from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random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it-IT" sz="1400" b="1" i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D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PFS  (</a:t>
                      </a:r>
                      <a:r>
                        <a:rPr lang="it-IT" sz="1400" b="1" dirty="0" err="1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mos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it-IT" sz="1400" b="1" dirty="0" err="1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from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it-IT" sz="1400" b="1" dirty="0" err="1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induction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(</a:t>
                      </a:r>
                      <a:r>
                        <a:rPr lang="it-IT" sz="1400" b="1" i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D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OS (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mos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from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random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</a:t>
                      </a:r>
                      <a:r>
                        <a:rPr lang="it-IT" sz="1400" b="1" i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DD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OS  (</a:t>
                      </a:r>
                      <a:r>
                        <a:rPr lang="it-IT" sz="1400" b="1" dirty="0" err="1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mos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  <a:p>
                      <a:pPr algn="ctr"/>
                      <a:r>
                        <a:rPr lang="it-IT" sz="1400" b="1" dirty="0" err="1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from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it-IT" sz="1400" b="1" dirty="0" err="1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induction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(</a:t>
                      </a:r>
                      <a:r>
                        <a:rPr lang="it-IT" sz="1400" b="1" i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p</a:t>
                      </a:r>
                      <a:r>
                        <a:rPr lang="it-IT" sz="1400" b="1" dirty="0"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DD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31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Brodowicz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, 2006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138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68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Gemcitabine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BSC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3.6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(&lt; .01)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2.0 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6.6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0" dirty="0">
                          <a:latin typeface="Calibri" pitchFamily="34" charset="0"/>
                          <a:cs typeface="Calibri" pitchFamily="34" charset="0"/>
                        </a:rPr>
                        <a:t>(&lt; .001)</a:t>
                      </a:r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5.0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10.2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(.172)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8.1 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0" dirty="0">
                          <a:latin typeface="Calibri" pitchFamily="34" charset="0"/>
                          <a:cs typeface="Calibri" pitchFamily="34" charset="0"/>
                        </a:rPr>
                        <a:t>(.19)</a:t>
                      </a:r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11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676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Belani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2010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127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Gemcitabine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BSC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(.575)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3.8 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7.7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(.57)</a:t>
                      </a: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7.4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(.838)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9.3 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NR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Belani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2003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65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Paclitaxel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Observation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38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wks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29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wks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9.5</a:t>
                      </a:r>
                    </a:p>
                    <a:p>
                      <a:pPr algn="ctr"/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7.2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75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wks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60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wks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18.7</a:t>
                      </a:r>
                    </a:p>
                    <a:p>
                      <a:pPr algn="ctr"/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15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774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Paz-Ares,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(PARAMOUNT)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359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180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Pemetrexed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Placebo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4.1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(.00006)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2.8 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6.9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(&lt;.0001)</a:t>
                      </a: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5.6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13.9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(.019)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11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16.9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(.019)</a:t>
                      </a: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14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366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Barlesi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2014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(AVAPERL)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125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Pemetrexed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+ </a:t>
                      </a: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Bevacizumab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Bevacizumab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7.4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(&lt; .001)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3.7 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10.2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b="1" dirty="0">
                          <a:latin typeface="Calibri" pitchFamily="34" charset="0"/>
                          <a:cs typeface="Calibri" pitchFamily="34" charset="0"/>
                        </a:rPr>
                        <a:t>(&lt; .001)</a:t>
                      </a:r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6.6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17.1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(.29)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13.2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19.8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baseline="0" dirty="0">
                          <a:latin typeface="Calibri" pitchFamily="34" charset="0"/>
                          <a:cs typeface="Calibri" pitchFamily="34" charset="0"/>
                        </a:rPr>
                        <a:t>(.32)</a:t>
                      </a:r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15.9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3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804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Lu,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2013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(TFINE)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123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61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Docetaxel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BSC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5.4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(.002)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2.7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NR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14.1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(.77)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14.1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NR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8804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Perol</a:t>
                      </a: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2012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155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Gemcitabine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Observation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3.8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(&lt;.001)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1.9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algn="ctr"/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NR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12.1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(.38)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10.8</a:t>
                      </a:r>
                    </a:p>
                  </a:txBody>
                  <a:tcPr marL="91467" marR="91467" marT="45729" marB="4572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400" b="1" dirty="0">
                        <a:latin typeface="Calibri" pitchFamily="34" charset="0"/>
                        <a:cs typeface="Calibri" pitchFamily="34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400" b="1" dirty="0">
                          <a:latin typeface="Calibri" pitchFamily="34" charset="0"/>
                          <a:cs typeface="Calibri" pitchFamily="34" charset="0"/>
                        </a:rPr>
                        <a:t>NR</a:t>
                      </a:r>
                    </a:p>
                  </a:txBody>
                  <a:tcPr marL="91464" marR="91464" marT="45719" marB="4571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1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6" name="Immagin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7254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dirty="0" err="1"/>
              <a:t>Continuation</a:t>
            </a:r>
            <a:r>
              <a:rPr lang="it-IT" dirty="0"/>
              <a:t> </a:t>
            </a:r>
            <a:r>
              <a:rPr lang="it-IT" dirty="0" err="1">
                <a:solidFill>
                  <a:srgbClr val="FF0000"/>
                </a:solidFill>
              </a:rPr>
              <a:t>maintenance</a:t>
            </a:r>
            <a:r>
              <a:rPr lang="it-IT" dirty="0"/>
              <a:t> trials</a:t>
            </a:r>
          </a:p>
        </p:txBody>
      </p:sp>
    </p:spTree>
    <p:extLst>
      <p:ext uri="{BB962C8B-B14F-4D97-AF65-F5344CB8AC3E}">
        <p14:creationId xmlns:p14="http://schemas.microsoft.com/office/powerpoint/2010/main" val="204649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2160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5563"/>
            <a:ext cx="7375525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606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484313"/>
            <a:ext cx="5040312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69" name="Rectangle 8"/>
          <p:cNvSpPr>
            <a:spLocks noChangeArrowheads="1"/>
          </p:cNvSpPr>
          <p:nvPr/>
        </p:nvSpPr>
        <p:spPr bwMode="auto">
          <a:xfrm>
            <a:off x="-323850" y="2492375"/>
            <a:ext cx="3382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2000" b="1">
                <a:solidFill>
                  <a:srgbClr val="002060"/>
                </a:solidFill>
              </a:rPr>
              <a:t>Change in ECOG PS from randomisation to last maintenance treatment</a:t>
            </a:r>
            <a:endParaRPr lang="en-GB" altLang="it-IT" sz="2000" baseline="30000">
              <a:solidFill>
                <a:srgbClr val="002060"/>
              </a:solidFill>
            </a:endParaRPr>
          </a:p>
        </p:txBody>
      </p:sp>
      <p:pic>
        <p:nvPicPr>
          <p:cNvPr id="2160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50" y="3937000"/>
            <a:ext cx="6946900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6071" name="Rectangle 8"/>
          <p:cNvSpPr>
            <a:spLocks noChangeArrowheads="1"/>
          </p:cNvSpPr>
          <p:nvPr/>
        </p:nvSpPr>
        <p:spPr bwMode="auto">
          <a:xfrm>
            <a:off x="-198438" y="4778375"/>
            <a:ext cx="2628901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800" b="1" baseline="30000">
                <a:solidFill>
                  <a:srgbClr val="002060"/>
                </a:solidFill>
              </a:rPr>
              <a:t>A, EQ-5D index score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800" b="1" baseline="30000">
                <a:solidFill>
                  <a:srgbClr val="002060"/>
                </a:solidFill>
              </a:rPr>
              <a:t>B, EQ-5D VAS rating </a:t>
            </a:r>
            <a:endParaRPr lang="en-GB" altLang="it-IT" sz="2800" b="1" baseline="30000">
              <a:solidFill>
                <a:srgbClr val="002060"/>
              </a:solidFill>
            </a:endParaRPr>
          </a:p>
        </p:txBody>
      </p:sp>
      <p:sp>
        <p:nvSpPr>
          <p:cNvPr id="216072" name="CasellaDiTesto 12"/>
          <p:cNvSpPr txBox="1">
            <a:spLocks noChangeArrowheads="1"/>
          </p:cNvSpPr>
          <p:nvPr/>
        </p:nvSpPr>
        <p:spPr bwMode="auto">
          <a:xfrm>
            <a:off x="4716463" y="6516688"/>
            <a:ext cx="44005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i="1">
                <a:solidFill>
                  <a:srgbClr val="002060"/>
                </a:solidFill>
              </a:rPr>
              <a:t>C. Gridelli et al  J Thorac Oncol. 2012;7: 1713–1721</a:t>
            </a:r>
            <a:endParaRPr lang="it-IT" altLang="it-IT" sz="1600" i="1">
              <a:solidFill>
                <a:srgbClr val="002060"/>
              </a:solidFill>
            </a:endParaRPr>
          </a:p>
        </p:txBody>
      </p:sp>
      <p:pic>
        <p:nvPicPr>
          <p:cNvPr id="9" name="Immagin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1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3556" dirty="0">
                <a:ea typeface="ＭＳ Ｐゴシック" pitchFamily="34" charset="-128"/>
              </a:rPr>
              <a:t>NSCLC: STADI E TRATTAMENTI PREVALENTI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187575"/>
            <a:ext cx="3467100" cy="444182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IA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IB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IIA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IIB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IIIA  N1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         mN2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         b N2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IIIB   N3 </a:t>
            </a:r>
            <a:r>
              <a:rPr lang="it-IT" altLang="it-IT" sz="1422" dirty="0">
                <a:ea typeface="ＭＳ Ｐゴシック" panose="020B0600070205080204" pitchFamily="34" charset="-128"/>
              </a:rPr>
              <a:t>controlaterale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         T4 </a:t>
            </a:r>
            <a:r>
              <a:rPr lang="it-IT" altLang="it-IT" sz="1422" dirty="0">
                <a:ea typeface="ＭＳ Ｐゴシック" panose="020B0600070205080204" pitchFamily="34" charset="-128"/>
              </a:rPr>
              <a:t>chirurgico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       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         N3</a:t>
            </a:r>
            <a:r>
              <a:rPr lang="it-IT" altLang="it-IT" sz="1422" dirty="0">
                <a:ea typeface="ＭＳ Ｐゴシック" panose="020B0600070205080204" pitchFamily="34" charset="-128"/>
              </a:rPr>
              <a:t> </a:t>
            </a:r>
            <a:r>
              <a:rPr lang="it-IT" altLang="it-IT" sz="1422" dirty="0" err="1">
                <a:ea typeface="ＭＳ Ｐゴシック" panose="020B0600070205080204" pitchFamily="34" charset="-128"/>
              </a:rPr>
              <a:t>sovraclaveare</a:t>
            </a:r>
            <a:endParaRPr lang="it-IT" altLang="it-IT" sz="1422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 IV    (metastatico)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51275" y="1803400"/>
            <a:ext cx="5292725" cy="34607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>
                <a:solidFill>
                  <a:srgbClr val="0033CC"/>
                </a:solidFill>
                <a:ea typeface="ＭＳ Ｐゴシック" panose="020B0600070205080204" pitchFamily="34" charset="-128"/>
              </a:rPr>
              <a:t>CHIRURGIA	     CHEMIO	            RADIO</a:t>
            </a:r>
          </a:p>
        </p:txBody>
      </p:sp>
      <p:sp>
        <p:nvSpPr>
          <p:cNvPr id="190469" name="Rectangle 5"/>
          <p:cNvSpPr>
            <a:spLocks noChangeArrowheads="1"/>
          </p:cNvSpPr>
          <p:nvPr/>
        </p:nvSpPr>
        <p:spPr bwMode="auto">
          <a:xfrm>
            <a:off x="4356100" y="2212975"/>
            <a:ext cx="431800" cy="1728788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70" name="Rectangle 6"/>
          <p:cNvSpPr>
            <a:spLocks noChangeArrowheads="1"/>
          </p:cNvSpPr>
          <p:nvPr/>
        </p:nvSpPr>
        <p:spPr bwMode="auto">
          <a:xfrm>
            <a:off x="8172450" y="3621088"/>
            <a:ext cx="431800" cy="1087437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71" name="Rectangle 7"/>
          <p:cNvSpPr>
            <a:spLocks noChangeArrowheads="1"/>
          </p:cNvSpPr>
          <p:nvPr/>
        </p:nvSpPr>
        <p:spPr bwMode="auto">
          <a:xfrm>
            <a:off x="6084888" y="4708525"/>
            <a:ext cx="431800" cy="108902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72" name="Rectangle 8"/>
          <p:cNvSpPr>
            <a:spLocks noChangeArrowheads="1"/>
          </p:cNvSpPr>
          <p:nvPr/>
        </p:nvSpPr>
        <p:spPr bwMode="auto">
          <a:xfrm>
            <a:off x="6094413" y="464502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73" name="Rectangle 9"/>
          <p:cNvSpPr>
            <a:spLocks noChangeArrowheads="1"/>
          </p:cNvSpPr>
          <p:nvPr/>
        </p:nvSpPr>
        <p:spPr bwMode="auto">
          <a:xfrm>
            <a:off x="6094413" y="445293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74" name="Rectangle 10"/>
          <p:cNvSpPr>
            <a:spLocks noChangeArrowheads="1"/>
          </p:cNvSpPr>
          <p:nvPr/>
        </p:nvSpPr>
        <p:spPr bwMode="auto">
          <a:xfrm>
            <a:off x="6094413" y="42608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75" name="Rectangle 11"/>
          <p:cNvSpPr>
            <a:spLocks noChangeArrowheads="1"/>
          </p:cNvSpPr>
          <p:nvPr/>
        </p:nvSpPr>
        <p:spPr bwMode="auto">
          <a:xfrm>
            <a:off x="6094413" y="40703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76" name="Rectangle 12"/>
          <p:cNvSpPr>
            <a:spLocks noChangeArrowheads="1"/>
          </p:cNvSpPr>
          <p:nvPr/>
        </p:nvSpPr>
        <p:spPr bwMode="auto">
          <a:xfrm>
            <a:off x="6094413" y="38782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77" name="Rectangle 13"/>
          <p:cNvSpPr>
            <a:spLocks noChangeArrowheads="1"/>
          </p:cNvSpPr>
          <p:nvPr/>
        </p:nvSpPr>
        <p:spPr bwMode="auto">
          <a:xfrm>
            <a:off x="6094413" y="368617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78" name="Rectangle 14"/>
          <p:cNvSpPr>
            <a:spLocks noChangeArrowheads="1"/>
          </p:cNvSpPr>
          <p:nvPr/>
        </p:nvSpPr>
        <p:spPr bwMode="auto">
          <a:xfrm>
            <a:off x="6094413" y="355758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79" name="Rectangle 15"/>
          <p:cNvSpPr>
            <a:spLocks noChangeArrowheads="1"/>
          </p:cNvSpPr>
          <p:nvPr/>
        </p:nvSpPr>
        <p:spPr bwMode="auto">
          <a:xfrm>
            <a:off x="6094413" y="336550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80" name="Rectangle 16"/>
          <p:cNvSpPr>
            <a:spLocks noChangeArrowheads="1"/>
          </p:cNvSpPr>
          <p:nvPr/>
        </p:nvSpPr>
        <p:spPr bwMode="auto">
          <a:xfrm>
            <a:off x="6094413" y="323691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81" name="Rectangle 17"/>
          <p:cNvSpPr>
            <a:spLocks noChangeArrowheads="1"/>
          </p:cNvSpPr>
          <p:nvPr/>
        </p:nvSpPr>
        <p:spPr bwMode="auto">
          <a:xfrm>
            <a:off x="6094413" y="310991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82" name="Rectangle 18"/>
          <p:cNvSpPr>
            <a:spLocks noChangeArrowheads="1"/>
          </p:cNvSpPr>
          <p:nvPr/>
        </p:nvSpPr>
        <p:spPr bwMode="auto">
          <a:xfrm>
            <a:off x="6094413" y="298132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83" name="Rectangle 19"/>
          <p:cNvSpPr>
            <a:spLocks noChangeArrowheads="1"/>
          </p:cNvSpPr>
          <p:nvPr/>
        </p:nvSpPr>
        <p:spPr bwMode="auto">
          <a:xfrm>
            <a:off x="6094413" y="285273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84" name="Rectangle 20"/>
          <p:cNvSpPr>
            <a:spLocks noChangeArrowheads="1"/>
          </p:cNvSpPr>
          <p:nvPr/>
        </p:nvSpPr>
        <p:spPr bwMode="auto">
          <a:xfrm>
            <a:off x="6094413" y="27241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85" name="Rectangle 21"/>
          <p:cNvSpPr>
            <a:spLocks noChangeArrowheads="1"/>
          </p:cNvSpPr>
          <p:nvPr/>
        </p:nvSpPr>
        <p:spPr bwMode="auto">
          <a:xfrm>
            <a:off x="6094413" y="25971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86" name="Rectangle 25"/>
          <p:cNvSpPr>
            <a:spLocks noChangeArrowheads="1"/>
          </p:cNvSpPr>
          <p:nvPr/>
        </p:nvSpPr>
        <p:spPr bwMode="auto">
          <a:xfrm>
            <a:off x="8172450" y="304482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87" name="Rectangle 26"/>
          <p:cNvSpPr>
            <a:spLocks noChangeArrowheads="1"/>
          </p:cNvSpPr>
          <p:nvPr/>
        </p:nvSpPr>
        <p:spPr bwMode="auto">
          <a:xfrm>
            <a:off x="8172450" y="291623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88" name="Rectangle 27"/>
          <p:cNvSpPr>
            <a:spLocks noChangeArrowheads="1"/>
          </p:cNvSpPr>
          <p:nvPr/>
        </p:nvSpPr>
        <p:spPr bwMode="auto">
          <a:xfrm>
            <a:off x="8172450" y="27876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89" name="Rectangle 28"/>
          <p:cNvSpPr>
            <a:spLocks noChangeArrowheads="1"/>
          </p:cNvSpPr>
          <p:nvPr/>
        </p:nvSpPr>
        <p:spPr bwMode="auto">
          <a:xfrm>
            <a:off x="8172450" y="26606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90" name="Rectangle 29"/>
          <p:cNvSpPr>
            <a:spLocks noChangeArrowheads="1"/>
          </p:cNvSpPr>
          <p:nvPr/>
        </p:nvSpPr>
        <p:spPr bwMode="auto">
          <a:xfrm>
            <a:off x="8172450" y="25336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91" name="Rectangle 30"/>
          <p:cNvSpPr>
            <a:spLocks noChangeArrowheads="1"/>
          </p:cNvSpPr>
          <p:nvPr/>
        </p:nvSpPr>
        <p:spPr bwMode="auto">
          <a:xfrm>
            <a:off x="8172450" y="24050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92" name="Rectangle 31"/>
          <p:cNvSpPr>
            <a:spLocks noChangeArrowheads="1"/>
          </p:cNvSpPr>
          <p:nvPr/>
        </p:nvSpPr>
        <p:spPr bwMode="auto">
          <a:xfrm>
            <a:off x="8172450" y="22780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93" name="Rectangle 33"/>
          <p:cNvSpPr>
            <a:spLocks noChangeArrowheads="1"/>
          </p:cNvSpPr>
          <p:nvPr/>
        </p:nvSpPr>
        <p:spPr bwMode="auto">
          <a:xfrm>
            <a:off x="8172450" y="560863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94" name="Rectangle 34"/>
          <p:cNvSpPr>
            <a:spLocks noChangeArrowheads="1"/>
          </p:cNvSpPr>
          <p:nvPr/>
        </p:nvSpPr>
        <p:spPr bwMode="auto">
          <a:xfrm>
            <a:off x="8172450" y="54800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95" name="Rectangle 35"/>
          <p:cNvSpPr>
            <a:spLocks noChangeArrowheads="1"/>
          </p:cNvSpPr>
          <p:nvPr/>
        </p:nvSpPr>
        <p:spPr bwMode="auto">
          <a:xfrm>
            <a:off x="8172450" y="53530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96" name="Rectangle 36"/>
          <p:cNvSpPr>
            <a:spLocks noChangeArrowheads="1"/>
          </p:cNvSpPr>
          <p:nvPr/>
        </p:nvSpPr>
        <p:spPr bwMode="auto">
          <a:xfrm>
            <a:off x="8172450" y="52260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97" name="Rectangle 37"/>
          <p:cNvSpPr>
            <a:spLocks noChangeArrowheads="1"/>
          </p:cNvSpPr>
          <p:nvPr/>
        </p:nvSpPr>
        <p:spPr bwMode="auto">
          <a:xfrm>
            <a:off x="8172450" y="50974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98" name="Rectangle 38"/>
          <p:cNvSpPr>
            <a:spLocks noChangeArrowheads="1"/>
          </p:cNvSpPr>
          <p:nvPr/>
        </p:nvSpPr>
        <p:spPr bwMode="auto">
          <a:xfrm>
            <a:off x="8172450" y="496887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499" name="Rectangle 39"/>
          <p:cNvSpPr>
            <a:spLocks noChangeArrowheads="1"/>
          </p:cNvSpPr>
          <p:nvPr/>
        </p:nvSpPr>
        <p:spPr bwMode="auto">
          <a:xfrm>
            <a:off x="8172450" y="484187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500" name="Rectangle 41"/>
          <p:cNvSpPr>
            <a:spLocks noChangeArrowheads="1"/>
          </p:cNvSpPr>
          <p:nvPr/>
        </p:nvSpPr>
        <p:spPr bwMode="auto">
          <a:xfrm>
            <a:off x="4356100" y="451643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501" name="Rectangle 42"/>
          <p:cNvSpPr>
            <a:spLocks noChangeArrowheads="1"/>
          </p:cNvSpPr>
          <p:nvPr/>
        </p:nvSpPr>
        <p:spPr bwMode="auto">
          <a:xfrm>
            <a:off x="4356100" y="43878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502" name="Rectangle 43"/>
          <p:cNvSpPr>
            <a:spLocks noChangeArrowheads="1"/>
          </p:cNvSpPr>
          <p:nvPr/>
        </p:nvSpPr>
        <p:spPr bwMode="auto">
          <a:xfrm>
            <a:off x="4356100" y="42608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503" name="Rectangle 44"/>
          <p:cNvSpPr>
            <a:spLocks noChangeArrowheads="1"/>
          </p:cNvSpPr>
          <p:nvPr/>
        </p:nvSpPr>
        <p:spPr bwMode="auto">
          <a:xfrm>
            <a:off x="4356100" y="41338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504" name="Rectangle 45"/>
          <p:cNvSpPr>
            <a:spLocks noChangeArrowheads="1"/>
          </p:cNvSpPr>
          <p:nvPr/>
        </p:nvSpPr>
        <p:spPr bwMode="auto">
          <a:xfrm>
            <a:off x="4356100" y="40052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505" name="Rectangle 46"/>
          <p:cNvSpPr>
            <a:spLocks noChangeArrowheads="1"/>
          </p:cNvSpPr>
          <p:nvPr/>
        </p:nvSpPr>
        <p:spPr bwMode="auto">
          <a:xfrm>
            <a:off x="4356100" y="490220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506" name="Rectangle 47"/>
          <p:cNvSpPr>
            <a:spLocks noChangeArrowheads="1"/>
          </p:cNvSpPr>
          <p:nvPr/>
        </p:nvSpPr>
        <p:spPr bwMode="auto">
          <a:xfrm>
            <a:off x="4356100" y="471011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507" name="Rectangle 48"/>
          <p:cNvSpPr>
            <a:spLocks noChangeArrowheads="1"/>
          </p:cNvSpPr>
          <p:nvPr/>
        </p:nvSpPr>
        <p:spPr bwMode="auto">
          <a:xfrm>
            <a:off x="4356100" y="41973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508" name="Rectangle 49"/>
          <p:cNvSpPr>
            <a:spLocks noChangeArrowheads="1"/>
          </p:cNvSpPr>
          <p:nvPr/>
        </p:nvSpPr>
        <p:spPr bwMode="auto">
          <a:xfrm>
            <a:off x="4356100" y="40687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453" name="Text Box 50"/>
          <p:cNvSpPr txBox="1">
            <a:spLocks noChangeArrowheads="1"/>
          </p:cNvSpPr>
          <p:nvPr/>
        </p:nvSpPr>
        <p:spPr bwMode="auto">
          <a:xfrm>
            <a:off x="8586788" y="2206625"/>
            <a:ext cx="284162" cy="10128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C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U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R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T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I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V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7454" name="Text Box 51"/>
          <p:cNvSpPr txBox="1">
            <a:spLocks noChangeArrowheads="1"/>
          </p:cNvSpPr>
          <p:nvPr/>
        </p:nvSpPr>
        <p:spPr bwMode="auto">
          <a:xfrm>
            <a:off x="8599488" y="4645025"/>
            <a:ext cx="284162" cy="12430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P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L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L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I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T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I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V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7455" name="Text Box 52"/>
          <p:cNvSpPr txBox="1">
            <a:spLocks noChangeArrowheads="1"/>
          </p:cNvSpPr>
          <p:nvPr/>
        </p:nvSpPr>
        <p:spPr bwMode="auto">
          <a:xfrm>
            <a:off x="6640513" y="2400300"/>
            <a:ext cx="290512" cy="2736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D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I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U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V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N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T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E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endParaRPr lang="it-IT" altLang="it-IT" sz="1067" b="1" dirty="0">
              <a:solidFill>
                <a:srgbClr val="99CCFF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endParaRPr lang="it-IT" altLang="it-IT" sz="1067" b="1" dirty="0">
              <a:solidFill>
                <a:srgbClr val="99CCFF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N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E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O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D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i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U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V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N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T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90512" name="Rectangle 53"/>
          <p:cNvSpPr>
            <a:spLocks noChangeArrowheads="1"/>
          </p:cNvSpPr>
          <p:nvPr/>
        </p:nvSpPr>
        <p:spPr bwMode="auto">
          <a:xfrm>
            <a:off x="4356100" y="55419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513" name="Rectangle 54"/>
          <p:cNvSpPr>
            <a:spLocks noChangeArrowheads="1"/>
          </p:cNvSpPr>
          <p:nvPr/>
        </p:nvSpPr>
        <p:spPr bwMode="auto">
          <a:xfrm>
            <a:off x="6094413" y="458152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514" name="Rectangle 55"/>
          <p:cNvSpPr>
            <a:spLocks noChangeArrowheads="1"/>
          </p:cNvSpPr>
          <p:nvPr/>
        </p:nvSpPr>
        <p:spPr bwMode="auto">
          <a:xfrm>
            <a:off x="6094413" y="438943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515" name="Rectangle 56"/>
          <p:cNvSpPr>
            <a:spLocks noChangeArrowheads="1"/>
          </p:cNvSpPr>
          <p:nvPr/>
        </p:nvSpPr>
        <p:spPr bwMode="auto">
          <a:xfrm>
            <a:off x="6094413" y="41973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516" name="Rectangle 57"/>
          <p:cNvSpPr>
            <a:spLocks noChangeArrowheads="1"/>
          </p:cNvSpPr>
          <p:nvPr/>
        </p:nvSpPr>
        <p:spPr bwMode="auto">
          <a:xfrm>
            <a:off x="6094413" y="40068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517" name="Rectangle 58"/>
          <p:cNvSpPr>
            <a:spLocks noChangeArrowheads="1"/>
          </p:cNvSpPr>
          <p:nvPr/>
        </p:nvSpPr>
        <p:spPr bwMode="auto">
          <a:xfrm>
            <a:off x="6094413" y="38147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518" name="Rectangle 59"/>
          <p:cNvSpPr>
            <a:spLocks noChangeArrowheads="1"/>
          </p:cNvSpPr>
          <p:nvPr/>
        </p:nvSpPr>
        <p:spPr bwMode="auto">
          <a:xfrm>
            <a:off x="6094413" y="368617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519" name="Rectangle 25"/>
          <p:cNvSpPr>
            <a:spLocks noChangeArrowheads="1"/>
          </p:cNvSpPr>
          <p:nvPr/>
        </p:nvSpPr>
        <p:spPr bwMode="auto">
          <a:xfrm>
            <a:off x="8172450" y="330200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520" name="Rectangle 25"/>
          <p:cNvSpPr>
            <a:spLocks noChangeArrowheads="1"/>
          </p:cNvSpPr>
          <p:nvPr/>
        </p:nvSpPr>
        <p:spPr bwMode="auto">
          <a:xfrm>
            <a:off x="8172450" y="342900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521" name="Rectangle 25"/>
          <p:cNvSpPr>
            <a:spLocks noChangeArrowheads="1"/>
          </p:cNvSpPr>
          <p:nvPr/>
        </p:nvSpPr>
        <p:spPr bwMode="auto">
          <a:xfrm>
            <a:off x="8172450" y="355758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0522" name="Rectangle 25"/>
          <p:cNvSpPr>
            <a:spLocks noChangeArrowheads="1"/>
          </p:cNvSpPr>
          <p:nvPr/>
        </p:nvSpPr>
        <p:spPr bwMode="auto">
          <a:xfrm>
            <a:off x="8172450" y="31813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198438"/>
            <a:ext cx="9036050" cy="1362075"/>
          </a:xfrm>
          <a:prstGeom prst="rect">
            <a:avLst/>
          </a:prstGeom>
          <a:blipFill dpi="0" rotWithShape="1">
            <a:blip r:embed="rId3">
              <a:alphaModFix amt="33000"/>
            </a:blip>
            <a:srcRect/>
            <a:tile tx="0" ty="0" sx="100000" sy="100000" flip="none" algn="tl"/>
          </a:blip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6551766"/>
            <a:ext cx="25587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i="1" dirty="0"/>
              <a:t>TNM 7^ Ed Goldstraw et al, JTO 2007</a:t>
            </a:r>
            <a:endParaRPr lang="it-IT" sz="1100" i="1" dirty="0"/>
          </a:p>
        </p:txBody>
      </p:sp>
    </p:spTree>
    <p:extLst>
      <p:ext uri="{BB962C8B-B14F-4D97-AF65-F5344CB8AC3E}">
        <p14:creationId xmlns:p14="http://schemas.microsoft.com/office/powerpoint/2010/main" val="164881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L -0.00191 0.35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0" y="200025"/>
            <a:ext cx="17129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1" name="Picture 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"/>
            <a:ext cx="7235825" cy="288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7092" name="Picture 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63" y="2376488"/>
            <a:ext cx="7385050" cy="448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11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20033" r="21844" b="9267"/>
          <a:stretch>
            <a:fillRect/>
          </a:stretch>
        </p:blipFill>
        <p:spPr bwMode="auto">
          <a:xfrm>
            <a:off x="161925" y="1173163"/>
            <a:ext cx="4248150" cy="298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81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3" t="20033" r="23419" b="10667"/>
          <a:stretch>
            <a:fillRect/>
          </a:stretch>
        </p:blipFill>
        <p:spPr bwMode="auto">
          <a:xfrm>
            <a:off x="4781550" y="1125538"/>
            <a:ext cx="3967163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16" name="CasellaDiTesto 4"/>
          <p:cNvSpPr txBox="1">
            <a:spLocks noChangeArrowheads="1"/>
          </p:cNvSpPr>
          <p:nvPr/>
        </p:nvSpPr>
        <p:spPr bwMode="auto">
          <a:xfrm>
            <a:off x="1817688" y="404813"/>
            <a:ext cx="954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0000"/>
                </a:solidFill>
                <a:latin typeface="Arial" panose="020B0604020202020204" pitchFamily="34" charset="0"/>
              </a:rPr>
              <a:t>EQ5D-I</a:t>
            </a:r>
          </a:p>
        </p:txBody>
      </p:sp>
      <p:sp>
        <p:nvSpPr>
          <p:cNvPr id="218117" name="CasellaDiTesto 5"/>
          <p:cNvSpPr txBox="1">
            <a:spLocks noChangeArrowheads="1"/>
          </p:cNvSpPr>
          <p:nvPr/>
        </p:nvSpPr>
        <p:spPr bwMode="auto">
          <a:xfrm>
            <a:off x="6105525" y="414338"/>
            <a:ext cx="1346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0000"/>
                </a:solidFill>
                <a:latin typeface="Arial" panose="020B0604020202020204" pitchFamily="34" charset="0"/>
              </a:rPr>
              <a:t>EQ5D-VAS</a:t>
            </a:r>
          </a:p>
        </p:txBody>
      </p:sp>
      <p:sp>
        <p:nvSpPr>
          <p:cNvPr id="218118" name="CasellaDiTesto 6"/>
          <p:cNvSpPr txBox="1">
            <a:spLocks noChangeArrowheads="1"/>
          </p:cNvSpPr>
          <p:nvPr/>
        </p:nvSpPr>
        <p:spPr bwMode="auto">
          <a:xfrm>
            <a:off x="539750" y="3922713"/>
            <a:ext cx="977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rgbClr val="000000"/>
                </a:solidFill>
                <a:latin typeface="Arial" panose="020B0604020202020204" pitchFamily="34" charset="0"/>
              </a:rPr>
              <a:t>CP better</a:t>
            </a:r>
          </a:p>
        </p:txBody>
      </p:sp>
      <p:sp>
        <p:nvSpPr>
          <p:cNvPr id="218119" name="CasellaDiTesto 7"/>
          <p:cNvSpPr txBox="1">
            <a:spLocks noChangeArrowheads="1"/>
          </p:cNvSpPr>
          <p:nvPr/>
        </p:nvSpPr>
        <p:spPr bwMode="auto">
          <a:xfrm>
            <a:off x="2714625" y="3922713"/>
            <a:ext cx="1209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rgbClr val="000000"/>
                </a:solidFill>
                <a:latin typeface="Arial" panose="020B0604020202020204" pitchFamily="34" charset="0"/>
              </a:rPr>
              <a:t>CbTB better</a:t>
            </a:r>
          </a:p>
        </p:txBody>
      </p:sp>
      <p:sp>
        <p:nvSpPr>
          <p:cNvPr id="218120" name="CasellaDiTesto 9"/>
          <p:cNvSpPr txBox="1">
            <a:spLocks noChangeArrowheads="1"/>
          </p:cNvSpPr>
          <p:nvPr/>
        </p:nvSpPr>
        <p:spPr bwMode="auto">
          <a:xfrm>
            <a:off x="5076825" y="3922713"/>
            <a:ext cx="977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rgbClr val="000000"/>
                </a:solidFill>
                <a:latin typeface="Arial" panose="020B0604020202020204" pitchFamily="34" charset="0"/>
              </a:rPr>
              <a:t>CP better</a:t>
            </a:r>
          </a:p>
        </p:txBody>
      </p:sp>
      <p:sp>
        <p:nvSpPr>
          <p:cNvPr id="218121" name="CasellaDiTesto 10"/>
          <p:cNvSpPr txBox="1">
            <a:spLocks noChangeArrowheads="1"/>
          </p:cNvSpPr>
          <p:nvPr/>
        </p:nvSpPr>
        <p:spPr bwMode="auto">
          <a:xfrm>
            <a:off x="7307263" y="3933825"/>
            <a:ext cx="1209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rgbClr val="000000"/>
                </a:solidFill>
                <a:latin typeface="Arial" panose="020B0604020202020204" pitchFamily="34" charset="0"/>
              </a:rPr>
              <a:t>CbTB better</a:t>
            </a:r>
          </a:p>
        </p:txBody>
      </p:sp>
      <p:graphicFrame>
        <p:nvGraphicFramePr>
          <p:cNvPr id="13" name="Segnaposto contenuto 4"/>
          <p:cNvGraphicFramePr>
            <a:graphicFrameLocks/>
          </p:cNvGraphicFramePr>
          <p:nvPr/>
        </p:nvGraphicFramePr>
        <p:xfrm>
          <a:off x="106363" y="4389438"/>
          <a:ext cx="4322763" cy="2011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7319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989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296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4268">
                <a:tc>
                  <a:txBody>
                    <a:bodyPr/>
                    <a:lstStyle/>
                    <a:p>
                      <a:endParaRPr lang="it-IT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88" marR="91488" marT="45695" marB="4569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CP</a:t>
                      </a:r>
                      <a:r>
                        <a:rPr lang="it-IT" sz="1200" b="1" baseline="0" dirty="0">
                          <a:latin typeface="Arial" pitchFamily="34" charset="0"/>
                          <a:cs typeface="Arial" pitchFamily="34" charset="0"/>
                        </a:rPr>
                        <a:t> (n=38)</a:t>
                      </a:r>
                      <a:endParaRPr lang="it-IT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88" marR="91488" marT="45695" marB="4569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err="1">
                          <a:latin typeface="Arial" pitchFamily="34" charset="0"/>
                          <a:cs typeface="Arial" pitchFamily="34" charset="0"/>
                        </a:rPr>
                        <a:t>CbTB</a:t>
                      </a:r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 (n=29)</a:t>
                      </a:r>
                    </a:p>
                  </a:txBody>
                  <a:tcPr marL="91488" marR="91488" marT="45695" marB="4569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268">
                <a:tc>
                  <a:txBody>
                    <a:bodyPr/>
                    <a:lstStyle/>
                    <a:p>
                      <a:r>
                        <a:rPr lang="it-IT" sz="1200" b="1" dirty="0" err="1">
                          <a:latin typeface="Arial" pitchFamily="34" charset="0"/>
                          <a:cs typeface="Arial" pitchFamily="34" charset="0"/>
                        </a:rPr>
                        <a:t>Mean</a:t>
                      </a:r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t-IT" sz="1200" b="1" dirty="0" err="1">
                          <a:latin typeface="Arial" pitchFamily="34" charset="0"/>
                          <a:cs typeface="Arial" pitchFamily="34" charset="0"/>
                        </a:rPr>
                        <a:t>change</a:t>
                      </a:r>
                      <a:endParaRPr lang="it-IT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88" marR="91488" marT="45695" marB="4569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-0.04</a:t>
                      </a:r>
                    </a:p>
                  </a:txBody>
                  <a:tcPr marL="91488" marR="91488" marT="45695" marB="4569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-0.177</a:t>
                      </a:r>
                    </a:p>
                  </a:txBody>
                  <a:tcPr marL="91488" marR="91488" marT="45695" marB="4569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146">
                <a:tc>
                  <a:txBody>
                    <a:bodyPr/>
                    <a:lstStyle/>
                    <a:p>
                      <a:pPr>
                        <a:buFont typeface="Symbol"/>
                        <a:buChar char="D"/>
                      </a:pPr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it-IT" sz="1200" b="1" dirty="0" err="1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between</a:t>
                      </a:r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it-IT" sz="1200" b="1" dirty="0" err="1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means</a:t>
                      </a:r>
                      <a:endParaRPr lang="it-IT" sz="1200" b="1" dirty="0">
                        <a:latin typeface="Arial" pitchFamily="34" charset="0"/>
                        <a:cs typeface="Arial" pitchFamily="34" charset="0"/>
                        <a:sym typeface="Symbol"/>
                      </a:endParaRPr>
                    </a:p>
                    <a:p>
                      <a:pPr>
                        <a:buFont typeface="Symbol"/>
                        <a:buNone/>
                      </a:pPr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(95%</a:t>
                      </a:r>
                      <a:r>
                        <a:rPr lang="it-IT" sz="1200" b="1" baseline="0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it-IT" sz="1200" b="1" baseline="0" dirty="0" err="1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CI</a:t>
                      </a:r>
                      <a:r>
                        <a:rPr lang="it-IT" sz="1200" b="1" baseline="0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)</a:t>
                      </a:r>
                      <a:endParaRPr lang="it-IT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88" marR="91488" marT="45695" marB="45695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0.1365</a:t>
                      </a:r>
                    </a:p>
                    <a:p>
                      <a:pPr algn="ctr"/>
                      <a:r>
                        <a:rPr lang="it-IT" sz="1200" b="1" kern="1200" dirty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(-0.021; 0.294)</a:t>
                      </a:r>
                      <a:endParaRPr lang="it-IT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88" marR="91488" marT="45695" marB="4569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268">
                <a:tc>
                  <a:txBody>
                    <a:bodyPr/>
                    <a:lstStyle/>
                    <a:p>
                      <a:r>
                        <a:rPr lang="it-IT" sz="1200" b="1" dirty="0" err="1">
                          <a:latin typeface="Arial" pitchFamily="34" charset="0"/>
                          <a:cs typeface="Arial" pitchFamily="34" charset="0"/>
                        </a:rPr>
                        <a:t>Student</a:t>
                      </a:r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’s t test</a:t>
                      </a:r>
                    </a:p>
                  </a:txBody>
                  <a:tcPr marL="91488" marR="91488" marT="45695" marB="45695" anchor="ctr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p = 0.088</a:t>
                      </a:r>
                    </a:p>
                  </a:txBody>
                  <a:tcPr marL="91488" marR="91488" marT="45695" marB="45695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268"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Mann – Whitney test</a:t>
                      </a:r>
                    </a:p>
                  </a:txBody>
                  <a:tcPr marL="91488" marR="91488" marT="45695" marB="45695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p = 0.078</a:t>
                      </a:r>
                    </a:p>
                  </a:txBody>
                  <a:tcPr marL="91488" marR="91488" marT="45695" marB="45695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14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Linear </a:t>
                      </a:r>
                      <a:r>
                        <a:rPr lang="it-IT" sz="1200" b="1" dirty="0" err="1">
                          <a:latin typeface="Arial" pitchFamily="34" charset="0"/>
                          <a:cs typeface="Arial" pitchFamily="34" charset="0"/>
                        </a:rPr>
                        <a:t>model</a:t>
                      </a:r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t-IT" sz="1200" b="1" dirty="0" err="1">
                          <a:latin typeface="Arial" pitchFamily="34" charset="0"/>
                          <a:cs typeface="Arial" pitchFamily="34" charset="0"/>
                        </a:rPr>
                        <a:t>adjusted</a:t>
                      </a:r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t-IT" sz="1200" b="1" dirty="0" err="1">
                          <a:latin typeface="Arial" pitchFamily="34" charset="0"/>
                          <a:cs typeface="Arial" pitchFamily="34" charset="0"/>
                        </a:rPr>
                        <a:t>by</a:t>
                      </a:r>
                      <a:r>
                        <a:rPr lang="it-IT" sz="12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t-IT" sz="1200" b="1" baseline="0" dirty="0" err="1">
                          <a:latin typeface="Arial" pitchFamily="34" charset="0"/>
                          <a:cs typeface="Arial" pitchFamily="34" charset="0"/>
                        </a:rPr>
                        <a:t>baseline</a:t>
                      </a:r>
                      <a:r>
                        <a:rPr lang="it-IT" sz="1200" b="1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t-IT" sz="1200" b="1" baseline="0" dirty="0" err="1">
                          <a:latin typeface="Arial" pitchFamily="34" charset="0"/>
                          <a:cs typeface="Arial" pitchFamily="34" charset="0"/>
                        </a:rPr>
                        <a:t>value</a:t>
                      </a:r>
                      <a:endParaRPr lang="it-IT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88" marR="91488" marT="45695" marB="4569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p = 0.058</a:t>
                      </a:r>
                    </a:p>
                  </a:txBody>
                  <a:tcPr marL="91488" marR="91488" marT="45695" marB="45695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14" name="Segnaposto contenuto 4"/>
          <p:cNvGraphicFramePr>
            <a:graphicFrameLocks/>
          </p:cNvGraphicFramePr>
          <p:nvPr/>
        </p:nvGraphicFramePr>
        <p:xfrm>
          <a:off x="4714875" y="4389438"/>
          <a:ext cx="4322763" cy="2011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127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131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968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4268">
                <a:tc>
                  <a:txBody>
                    <a:bodyPr/>
                    <a:lstStyle/>
                    <a:p>
                      <a:endParaRPr lang="it-IT" sz="12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88" marR="91488" marT="45695" marB="4569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CP</a:t>
                      </a:r>
                      <a:r>
                        <a:rPr lang="it-IT" sz="1200" b="1" baseline="0" dirty="0">
                          <a:latin typeface="Arial" pitchFamily="34" charset="0"/>
                          <a:cs typeface="Arial" pitchFamily="34" charset="0"/>
                        </a:rPr>
                        <a:t> (n=37)</a:t>
                      </a:r>
                      <a:endParaRPr lang="it-IT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88" marR="91488" marT="45695" marB="4569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 err="1">
                          <a:latin typeface="Arial" pitchFamily="34" charset="0"/>
                          <a:cs typeface="Arial" pitchFamily="34" charset="0"/>
                        </a:rPr>
                        <a:t>CbTB</a:t>
                      </a:r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 (n=29)</a:t>
                      </a:r>
                    </a:p>
                  </a:txBody>
                  <a:tcPr marL="91488" marR="91488" marT="45695" marB="4569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268">
                <a:tc>
                  <a:txBody>
                    <a:bodyPr/>
                    <a:lstStyle/>
                    <a:p>
                      <a:r>
                        <a:rPr lang="it-IT" sz="1200" b="1" dirty="0" err="1">
                          <a:latin typeface="Arial" pitchFamily="34" charset="0"/>
                          <a:cs typeface="Arial" pitchFamily="34" charset="0"/>
                        </a:rPr>
                        <a:t>Mean</a:t>
                      </a:r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t-IT" sz="1200" b="1" dirty="0" err="1">
                          <a:latin typeface="Arial" pitchFamily="34" charset="0"/>
                          <a:cs typeface="Arial" pitchFamily="34" charset="0"/>
                        </a:rPr>
                        <a:t>change</a:t>
                      </a:r>
                      <a:endParaRPr lang="it-IT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88" marR="91488" marT="45695" marB="4569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-2.892</a:t>
                      </a:r>
                    </a:p>
                  </a:txBody>
                  <a:tcPr marL="91488" marR="91488" marT="45695" marB="4569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-3.862</a:t>
                      </a:r>
                    </a:p>
                  </a:txBody>
                  <a:tcPr marL="91488" marR="91488" marT="45695" marB="4569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7146">
                <a:tc>
                  <a:txBody>
                    <a:bodyPr/>
                    <a:lstStyle/>
                    <a:p>
                      <a:pPr>
                        <a:buFont typeface="Symbol"/>
                        <a:buChar char="D"/>
                      </a:pPr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it-IT" sz="1200" b="1" dirty="0" err="1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between</a:t>
                      </a:r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it-IT" sz="1200" b="1" dirty="0" err="1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means</a:t>
                      </a:r>
                      <a:endParaRPr lang="it-IT" sz="1200" b="1" dirty="0">
                        <a:latin typeface="Arial" pitchFamily="34" charset="0"/>
                        <a:cs typeface="Arial" pitchFamily="34" charset="0"/>
                        <a:sym typeface="Symbol"/>
                      </a:endParaRPr>
                    </a:p>
                    <a:p>
                      <a:pPr>
                        <a:buFont typeface="Symbol"/>
                        <a:buNone/>
                      </a:pPr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(95%</a:t>
                      </a:r>
                      <a:r>
                        <a:rPr lang="it-IT" sz="1200" b="1" baseline="0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it-IT" sz="1200" b="1" baseline="0" dirty="0" err="1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CI</a:t>
                      </a:r>
                      <a:r>
                        <a:rPr lang="it-IT" sz="1200" b="1" baseline="0" dirty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)</a:t>
                      </a:r>
                      <a:endParaRPr lang="it-IT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88" marR="91488" marT="45695" marB="45695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b="1" kern="1200" dirty="0">
                          <a:latin typeface="Arial" pitchFamily="34" charset="0"/>
                          <a:cs typeface="Arial" pitchFamily="34" charset="0"/>
                        </a:rPr>
                        <a:t>0.97</a:t>
                      </a:r>
                    </a:p>
                    <a:p>
                      <a:pPr algn="ctr"/>
                      <a:r>
                        <a:rPr lang="it-IT" sz="1200" b="1" kern="1200" dirty="0">
                          <a:latin typeface="Arial" pitchFamily="34" charset="0"/>
                          <a:cs typeface="Arial" pitchFamily="34" charset="0"/>
                        </a:rPr>
                        <a:t>(-9.374; 11.314) </a:t>
                      </a:r>
                      <a:endParaRPr lang="it-IT" sz="1200" b="1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1488" marR="91488" marT="45695" marB="45695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4268">
                <a:tc>
                  <a:txBody>
                    <a:bodyPr/>
                    <a:lstStyle/>
                    <a:p>
                      <a:r>
                        <a:rPr lang="it-IT" sz="1200" b="1" dirty="0" err="1">
                          <a:latin typeface="Arial" pitchFamily="34" charset="0"/>
                          <a:cs typeface="Arial" pitchFamily="34" charset="0"/>
                        </a:rPr>
                        <a:t>Student</a:t>
                      </a:r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’s t test</a:t>
                      </a:r>
                    </a:p>
                  </a:txBody>
                  <a:tcPr marL="91488" marR="91488" marT="45695" marB="45695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p = 0.85</a:t>
                      </a:r>
                    </a:p>
                  </a:txBody>
                  <a:tcPr marL="91488" marR="91488" marT="45695" marB="45695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4268"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Mann – Whitney test</a:t>
                      </a:r>
                    </a:p>
                  </a:txBody>
                  <a:tcPr marL="91488" marR="91488" marT="45695" marB="45695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p = 0.41</a:t>
                      </a:r>
                    </a:p>
                  </a:txBody>
                  <a:tcPr marL="91488" marR="91488" marT="45695" marB="45695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7146">
                <a:tc>
                  <a:txBody>
                    <a:bodyPr/>
                    <a:lstStyle/>
                    <a:p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Linear </a:t>
                      </a:r>
                      <a:r>
                        <a:rPr lang="it-IT" sz="1200" b="1" dirty="0" err="1">
                          <a:latin typeface="Arial" pitchFamily="34" charset="0"/>
                          <a:cs typeface="Arial" pitchFamily="34" charset="0"/>
                        </a:rPr>
                        <a:t>model</a:t>
                      </a:r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t-IT" sz="1200" b="1" dirty="0" err="1">
                          <a:latin typeface="Arial" pitchFamily="34" charset="0"/>
                          <a:cs typeface="Arial" pitchFamily="34" charset="0"/>
                        </a:rPr>
                        <a:t>adjusted</a:t>
                      </a:r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t-IT" sz="1200" b="1" dirty="0" err="1">
                          <a:latin typeface="Arial" pitchFamily="34" charset="0"/>
                          <a:cs typeface="Arial" pitchFamily="34" charset="0"/>
                        </a:rPr>
                        <a:t>by</a:t>
                      </a:r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t-IT" sz="1200" b="1" dirty="0" err="1">
                          <a:latin typeface="Arial" pitchFamily="34" charset="0"/>
                          <a:cs typeface="Arial" pitchFamily="34" charset="0"/>
                        </a:rPr>
                        <a:t>baseline</a:t>
                      </a:r>
                      <a:r>
                        <a:rPr lang="it-IT" sz="1200" b="1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it-IT" sz="1200" b="1" dirty="0" err="1">
                          <a:latin typeface="Arial" pitchFamily="34" charset="0"/>
                          <a:cs typeface="Arial" pitchFamily="34" charset="0"/>
                        </a:rPr>
                        <a:t>value</a:t>
                      </a:r>
                      <a:endParaRPr lang="it-IT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88" marR="91488" marT="45695" marB="4569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p =</a:t>
                      </a:r>
                      <a:r>
                        <a:rPr lang="it-IT" sz="1800" b="1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0.30</a:t>
                      </a:r>
                      <a:endParaRPr lang="it-IT" sz="18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88" marR="91488" marT="45695" marB="4569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cxnSp>
        <p:nvCxnSpPr>
          <p:cNvPr id="16" name="Connettore 2 15"/>
          <p:cNvCxnSpPr/>
          <p:nvPr/>
        </p:nvCxnSpPr>
        <p:spPr>
          <a:xfrm>
            <a:off x="1403350" y="1206500"/>
            <a:ext cx="17287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8157" name="CasellaDiTesto 16"/>
          <p:cNvSpPr txBox="1">
            <a:spLocks noChangeArrowheads="1"/>
          </p:cNvSpPr>
          <p:nvPr/>
        </p:nvSpPr>
        <p:spPr bwMode="auto">
          <a:xfrm>
            <a:off x="1236663" y="774700"/>
            <a:ext cx="20875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0000"/>
                </a:solidFill>
                <a:latin typeface="Arial" panose="020B0604020202020204" pitchFamily="34" charset="0"/>
              </a:rPr>
              <a:t>M.I.D. (</a:t>
            </a:r>
            <a:r>
              <a:rPr lang="it-IT" altLang="it-IT" sz="1600" b="1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0.137)</a:t>
            </a:r>
            <a:endParaRPr lang="it-IT" altLang="it-IT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18158" name="CasellaDiTesto 17"/>
          <p:cNvSpPr txBox="1">
            <a:spLocks noChangeArrowheads="1"/>
          </p:cNvSpPr>
          <p:nvPr/>
        </p:nvSpPr>
        <p:spPr bwMode="auto">
          <a:xfrm>
            <a:off x="5724525" y="774700"/>
            <a:ext cx="20875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1600" b="1">
                <a:solidFill>
                  <a:srgbClr val="000000"/>
                </a:solidFill>
                <a:latin typeface="Arial" panose="020B0604020202020204" pitchFamily="34" charset="0"/>
              </a:rPr>
              <a:t>M.I.D. (</a:t>
            </a:r>
            <a:r>
              <a:rPr lang="it-IT" altLang="it-IT" sz="1600" b="1">
                <a:solidFill>
                  <a:srgbClr val="0000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12.0)</a:t>
            </a:r>
            <a:endParaRPr lang="it-IT" altLang="it-IT" sz="16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cxnSp>
        <p:nvCxnSpPr>
          <p:cNvPr id="19" name="Connettore 2 18"/>
          <p:cNvCxnSpPr/>
          <p:nvPr/>
        </p:nvCxnSpPr>
        <p:spPr>
          <a:xfrm>
            <a:off x="5651500" y="1196975"/>
            <a:ext cx="223202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3495675" y="31750"/>
            <a:ext cx="2146300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it-IT" sz="4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RESULTS</a:t>
            </a:r>
            <a:endParaRPr lang="it-IT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pic>
        <p:nvPicPr>
          <p:cNvPr id="21816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938" y="120650"/>
            <a:ext cx="6731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8162" name="CasellaDiTesto 17"/>
          <p:cNvSpPr txBox="1">
            <a:spLocks noChangeArrowheads="1"/>
          </p:cNvSpPr>
          <p:nvPr/>
        </p:nvSpPr>
        <p:spPr bwMode="auto">
          <a:xfrm>
            <a:off x="4938713" y="6505575"/>
            <a:ext cx="4143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i="1">
                <a:solidFill>
                  <a:srgbClr val="000000"/>
                </a:solidFill>
              </a:rPr>
              <a:t>Galetta D et al Clin Lung Cancer. 2015 Jul;16(4):262-73</a:t>
            </a:r>
          </a:p>
        </p:txBody>
      </p:sp>
    </p:spTree>
    <p:extLst>
      <p:ext uri="{BB962C8B-B14F-4D97-AF65-F5344CB8AC3E}">
        <p14:creationId xmlns:p14="http://schemas.microsoft.com/office/powerpoint/2010/main" val="310085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97" y="589775"/>
            <a:ext cx="8715375" cy="245745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7" y="5408"/>
            <a:ext cx="7482433" cy="58436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" y="3501008"/>
            <a:ext cx="9163192" cy="179483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5"/>
          <a:srcRect r="7567"/>
          <a:stretch/>
        </p:blipFill>
        <p:spPr>
          <a:xfrm>
            <a:off x="105097" y="5472329"/>
            <a:ext cx="8801398" cy="792088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829154" y="6408860"/>
            <a:ext cx="8310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Published Ahead of Print on August 31, 2015 as 10.1200/JCO.2015.62.1342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030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0" t="44019" r="19223" b="23491"/>
          <a:stretch>
            <a:fillRect/>
          </a:stretch>
        </p:blipFill>
        <p:spPr bwMode="auto">
          <a:xfrm>
            <a:off x="279400" y="3171825"/>
            <a:ext cx="8578850" cy="262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7" t="29539" r="21896" b="56055"/>
          <a:stretch>
            <a:fillRect/>
          </a:stretch>
        </p:blipFill>
        <p:spPr bwMode="auto">
          <a:xfrm>
            <a:off x="584200" y="44450"/>
            <a:ext cx="845185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2" name="Picture 5" descr="https://connection.asco.org/Portals/0/RootArchive/Heine%20Hansen-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265238"/>
            <a:ext cx="1411288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45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538" y="1443038"/>
            <a:ext cx="2303462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ttore 1 4"/>
          <p:cNvCxnSpPr/>
          <p:nvPr/>
        </p:nvCxnSpPr>
        <p:spPr>
          <a:xfrm>
            <a:off x="468313" y="4724400"/>
            <a:ext cx="489585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15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http://image.made-in-china.com/6f3j00ZMJQlvVzhEbf/assembly-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" t="1617" r="2917" b="2521"/>
          <a:stretch>
            <a:fillRect/>
          </a:stretch>
        </p:blipFill>
        <p:spPr bwMode="auto">
          <a:xfrm>
            <a:off x="323850" y="647700"/>
            <a:ext cx="80295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image.made-in-china.com/6f3j00ZMJQlvVzhEbf/assembly-line.jpg"/>
          <p:cNvPicPr>
            <a:picLocks noChangeAspect="1" noChangeArrowheads="1"/>
          </p:cNvPicPr>
          <p:nvPr/>
        </p:nvPicPr>
        <p:blipFill>
          <a:blip r:embed="rId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" t="1617" r="2917" b="2521"/>
          <a:stretch>
            <a:fillRect/>
          </a:stretch>
        </p:blipFill>
        <p:spPr bwMode="auto">
          <a:xfrm>
            <a:off x="395288" y="620713"/>
            <a:ext cx="80295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590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857250"/>
            <a:ext cx="7472363" cy="5681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5764213" y="6572250"/>
            <a:ext cx="29511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7375E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17375E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7375E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i="1">
                <a:solidFill>
                  <a:srgbClr val="000000"/>
                </a:solidFill>
              </a:rPr>
              <a:t>Courtesy of prof. Ciardiello F, from NEJM 2009</a:t>
            </a:r>
          </a:p>
        </p:txBody>
      </p:sp>
      <p:pic>
        <p:nvPicPr>
          <p:cNvPr id="43012" name="Picture 5" descr="http://img.medscape.com/fullsize/migrated/550/008/nrc550008.fig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" r="34135" b="7185"/>
          <a:stretch>
            <a:fillRect/>
          </a:stretch>
        </p:blipFill>
        <p:spPr bwMode="auto">
          <a:xfrm>
            <a:off x="0" y="4071938"/>
            <a:ext cx="313055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ccia a sinistra 4"/>
          <p:cNvSpPr/>
          <p:nvPr/>
        </p:nvSpPr>
        <p:spPr>
          <a:xfrm rot="19407794">
            <a:off x="1957388" y="3659188"/>
            <a:ext cx="1071562" cy="500062"/>
          </a:xfrm>
          <a:prstGeom prst="leftArrow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/>
          <a:stretch>
            <a:fillRect/>
          </a:stretch>
        </p:blipFill>
        <p:spPr bwMode="auto">
          <a:xfrm>
            <a:off x="0" y="142875"/>
            <a:ext cx="8858250" cy="464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7 8"/>
          <p:cNvCxnSpPr/>
          <p:nvPr/>
        </p:nvCxnSpPr>
        <p:spPr>
          <a:xfrm flipV="1">
            <a:off x="1643063" y="2643188"/>
            <a:ext cx="4071937" cy="3000375"/>
          </a:xfrm>
          <a:prstGeom prst="curvedConnector3">
            <a:avLst>
              <a:gd name="adj1" fmla="val 50000"/>
            </a:avLst>
          </a:prstGeom>
          <a:ln w="762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3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7" y="0"/>
            <a:ext cx="4235726" cy="3827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138" y="288822"/>
            <a:ext cx="4295775" cy="329565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763" y="2366602"/>
            <a:ext cx="3225901" cy="292172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300" y="4102101"/>
            <a:ext cx="4108653" cy="2669825"/>
          </a:xfrm>
          <a:prstGeom prst="rect">
            <a:avLst/>
          </a:prstGeom>
        </p:spPr>
      </p:pic>
      <p:pic>
        <p:nvPicPr>
          <p:cNvPr id="47" name="Immagine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546244"/>
            <a:ext cx="3200400" cy="3355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45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225" y="93663"/>
            <a:ext cx="8074025" cy="863600"/>
          </a:xfrm>
        </p:spPr>
        <p:txBody>
          <a:bodyPr/>
          <a:lstStyle/>
          <a:p>
            <a:pPr>
              <a:defRPr/>
            </a:pPr>
            <a:r>
              <a:rPr lang="it-IT" dirty="0" err="1"/>
              <a:t>Metastatic</a:t>
            </a:r>
            <a:r>
              <a:rPr lang="it-IT" dirty="0"/>
              <a:t> NSCLC </a:t>
            </a:r>
            <a:r>
              <a:rPr lang="it-IT" dirty="0" err="1"/>
              <a:t>Today</a:t>
            </a:r>
            <a:r>
              <a:rPr lang="it-IT" dirty="0"/>
              <a:t> </a:t>
            </a:r>
          </a:p>
        </p:txBody>
      </p:sp>
      <p:cxnSp>
        <p:nvCxnSpPr>
          <p:cNvPr id="3" name="Connettore 1 2"/>
          <p:cNvCxnSpPr/>
          <p:nvPr/>
        </p:nvCxnSpPr>
        <p:spPr>
          <a:xfrm flipV="1">
            <a:off x="325967" y="800100"/>
            <a:ext cx="8610600" cy="1905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arrotondato 3"/>
          <p:cNvSpPr/>
          <p:nvPr/>
        </p:nvSpPr>
        <p:spPr>
          <a:xfrm>
            <a:off x="3733800" y="971550"/>
            <a:ext cx="1409700" cy="4953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NSCLC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342900" y="2209800"/>
            <a:ext cx="1079500" cy="72072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24-36 </a:t>
            </a: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months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7840134" y="1085583"/>
            <a:ext cx="1079500" cy="720725"/>
          </a:xfrm>
          <a:prstGeom prst="roundRect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it-IT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months</a:t>
            </a:r>
            <a:endParaRPr lang="it-IT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2755900" y="1714500"/>
            <a:ext cx="3898900" cy="704851"/>
          </a:xfrm>
          <a:prstGeom prst="roundRect">
            <a:avLst/>
          </a:prstGeom>
          <a:solidFill>
            <a:srgbClr val="C000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80%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</a:t>
            </a: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</a:t>
            </a: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driver or </a:t>
            </a: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oncogenic</a:t>
            </a: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2514600" y="3058959"/>
            <a:ext cx="1890713" cy="329291"/>
          </a:xfrm>
          <a:prstGeom prst="roundRect">
            <a:avLst/>
          </a:prstGeom>
          <a:solidFill>
            <a:srgbClr val="0070C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CELL 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4603750" y="3048000"/>
            <a:ext cx="2533650" cy="360363"/>
          </a:xfrm>
          <a:prstGeom prst="roundRect">
            <a:avLst/>
          </a:prstGeom>
          <a:solidFill>
            <a:srgbClr val="0070C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ADENOCARCINOMA 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7277100" y="3067050"/>
            <a:ext cx="1581150" cy="36036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SQUAMOUS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628650" y="3676650"/>
            <a:ext cx="1885950" cy="13144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20%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NSCLC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Oncogene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addicted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2755900" y="4287838"/>
            <a:ext cx="1727200" cy="1079500"/>
          </a:xfrm>
          <a:prstGeom prst="roundRect">
            <a:avLst/>
          </a:prstGeom>
          <a:solidFill>
            <a:srgbClr val="0070C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Cisplatin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Pemetrexed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4927600" y="4287838"/>
            <a:ext cx="1727200" cy="1079500"/>
          </a:xfrm>
          <a:prstGeom prst="roundRect">
            <a:avLst/>
          </a:prstGeom>
          <a:solidFill>
            <a:srgbClr val="0070C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Doublet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Bevacizumab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7467600" y="4267200"/>
            <a:ext cx="1295400" cy="72072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Platinum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doublet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95250" y="5772150"/>
            <a:ext cx="3062817" cy="90011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 </a:t>
            </a: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traslocated</a:t>
            </a: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Crizotinib</a:t>
            </a: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Ceritinib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3352800" y="5772150"/>
            <a:ext cx="3302000" cy="9144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EGFR </a:t>
            </a: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mutated</a:t>
            </a: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Erlotinib</a:t>
            </a: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Gefitinib</a:t>
            </a: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Afatinib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Connettore 1 19"/>
          <p:cNvCxnSpPr/>
          <p:nvPr/>
        </p:nvCxnSpPr>
        <p:spPr>
          <a:xfrm flipH="1">
            <a:off x="1552575" y="1374775"/>
            <a:ext cx="2162175" cy="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>
            <a:off x="1085850" y="5641975"/>
            <a:ext cx="3562350" cy="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>
            <a:off x="4362450" y="2667000"/>
            <a:ext cx="3671888" cy="17463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/>
        </p:nvCxnSpPr>
        <p:spPr>
          <a:xfrm flipV="1">
            <a:off x="3570288" y="2655359"/>
            <a:ext cx="830262" cy="635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/>
          <p:cNvCxnSpPr/>
          <p:nvPr/>
        </p:nvCxnSpPr>
        <p:spPr>
          <a:xfrm>
            <a:off x="3589338" y="3394609"/>
            <a:ext cx="1" cy="389991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/>
          <p:cNvCxnSpPr/>
          <p:nvPr/>
        </p:nvCxnSpPr>
        <p:spPr>
          <a:xfrm rot="5400000">
            <a:off x="5599906" y="3585369"/>
            <a:ext cx="396875" cy="1588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1 48"/>
          <p:cNvCxnSpPr/>
          <p:nvPr/>
        </p:nvCxnSpPr>
        <p:spPr>
          <a:xfrm flipV="1">
            <a:off x="3589338" y="3632994"/>
            <a:ext cx="2217737" cy="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1 51"/>
          <p:cNvCxnSpPr/>
          <p:nvPr/>
        </p:nvCxnSpPr>
        <p:spPr>
          <a:xfrm>
            <a:off x="3579813" y="4288631"/>
            <a:ext cx="2217737" cy="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1 52"/>
          <p:cNvCxnSpPr/>
          <p:nvPr/>
        </p:nvCxnSpPr>
        <p:spPr>
          <a:xfrm rot="16200000" flipH="1">
            <a:off x="4231481" y="3969544"/>
            <a:ext cx="360363" cy="9525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/>
          <p:nvPr/>
        </p:nvCxnSpPr>
        <p:spPr>
          <a:xfrm rot="5400000">
            <a:off x="340519" y="2451894"/>
            <a:ext cx="24511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9"/>
          <p:cNvCxnSpPr/>
          <p:nvPr/>
        </p:nvCxnSpPr>
        <p:spPr>
          <a:xfrm rot="5400000">
            <a:off x="1273969" y="5239544"/>
            <a:ext cx="509587" cy="3175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/>
          <p:nvPr/>
        </p:nvCxnSpPr>
        <p:spPr>
          <a:xfrm rot="5400000">
            <a:off x="942975" y="5619750"/>
            <a:ext cx="288925" cy="3175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/>
          <p:cNvCxnSpPr/>
          <p:nvPr/>
        </p:nvCxnSpPr>
        <p:spPr>
          <a:xfrm rot="5400000">
            <a:off x="4490244" y="5625306"/>
            <a:ext cx="288925" cy="4763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2 67"/>
          <p:cNvCxnSpPr/>
          <p:nvPr/>
        </p:nvCxnSpPr>
        <p:spPr>
          <a:xfrm rot="5400000">
            <a:off x="4244181" y="1594645"/>
            <a:ext cx="288925" cy="47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/>
          <p:cNvCxnSpPr/>
          <p:nvPr/>
        </p:nvCxnSpPr>
        <p:spPr>
          <a:xfrm>
            <a:off x="3570288" y="2645835"/>
            <a:ext cx="4763" cy="38629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70"/>
          <p:cNvCxnSpPr/>
          <p:nvPr/>
        </p:nvCxnSpPr>
        <p:spPr>
          <a:xfrm rot="5400000">
            <a:off x="5591969" y="2847182"/>
            <a:ext cx="396875" cy="1428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2 73"/>
          <p:cNvCxnSpPr/>
          <p:nvPr/>
        </p:nvCxnSpPr>
        <p:spPr>
          <a:xfrm rot="5400000">
            <a:off x="7846219" y="2853532"/>
            <a:ext cx="396875" cy="1428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2 78"/>
          <p:cNvCxnSpPr>
            <a:stCxn id="12" idx="2"/>
          </p:cNvCxnSpPr>
          <p:nvPr/>
        </p:nvCxnSpPr>
        <p:spPr>
          <a:xfrm rot="5400000">
            <a:off x="7628732" y="3839369"/>
            <a:ext cx="850900" cy="26987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2 80"/>
          <p:cNvCxnSpPr/>
          <p:nvPr/>
        </p:nvCxnSpPr>
        <p:spPr>
          <a:xfrm rot="16200000" flipH="1">
            <a:off x="3488531" y="4218782"/>
            <a:ext cx="201613" cy="635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2 81"/>
          <p:cNvCxnSpPr/>
          <p:nvPr/>
        </p:nvCxnSpPr>
        <p:spPr>
          <a:xfrm rot="16200000" flipH="1">
            <a:off x="5687218" y="4228307"/>
            <a:ext cx="201613" cy="635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magin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110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225" y="93663"/>
            <a:ext cx="8074025" cy="863600"/>
          </a:xfrm>
        </p:spPr>
        <p:txBody>
          <a:bodyPr/>
          <a:lstStyle/>
          <a:p>
            <a:pPr>
              <a:defRPr/>
            </a:pPr>
            <a:r>
              <a:rPr lang="it-IT" dirty="0" err="1"/>
              <a:t>Metastatic</a:t>
            </a:r>
            <a:r>
              <a:rPr lang="it-IT" dirty="0"/>
              <a:t> NSCLC </a:t>
            </a:r>
            <a:r>
              <a:rPr lang="it-IT" dirty="0" err="1"/>
              <a:t>Today</a:t>
            </a:r>
            <a:r>
              <a:rPr lang="it-IT" dirty="0"/>
              <a:t> </a:t>
            </a:r>
          </a:p>
        </p:txBody>
      </p:sp>
      <p:cxnSp>
        <p:nvCxnSpPr>
          <p:cNvPr id="3" name="Connettore 1 2"/>
          <p:cNvCxnSpPr/>
          <p:nvPr/>
        </p:nvCxnSpPr>
        <p:spPr>
          <a:xfrm flipV="1">
            <a:off x="325967" y="800100"/>
            <a:ext cx="8610600" cy="1905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arrotondato 3"/>
          <p:cNvSpPr/>
          <p:nvPr/>
        </p:nvSpPr>
        <p:spPr>
          <a:xfrm>
            <a:off x="3733800" y="971550"/>
            <a:ext cx="1409700" cy="495300"/>
          </a:xfrm>
          <a:prstGeom prst="roundRect">
            <a:avLst/>
          </a:prstGeom>
          <a:solidFill>
            <a:srgbClr val="FFC0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NSCLC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342900" y="2209800"/>
            <a:ext cx="1079500" cy="720725"/>
          </a:xfrm>
          <a:prstGeom prst="roundRect">
            <a:avLst/>
          </a:prstGeom>
          <a:solidFill>
            <a:srgbClr val="FFFF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24-36 </a:t>
            </a:r>
            <a:r>
              <a:rPr lang="it-IT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months</a:t>
            </a:r>
            <a:endParaRPr lang="it-IT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arrotondato 7"/>
          <p:cNvSpPr/>
          <p:nvPr/>
        </p:nvSpPr>
        <p:spPr>
          <a:xfrm>
            <a:off x="7840134" y="1085583"/>
            <a:ext cx="1079500" cy="72072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months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ttangolo arrotondato 8"/>
          <p:cNvSpPr/>
          <p:nvPr/>
        </p:nvSpPr>
        <p:spPr>
          <a:xfrm>
            <a:off x="2755900" y="1714500"/>
            <a:ext cx="3898900" cy="70485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80%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</a:t>
            </a: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</a:t>
            </a: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driver or </a:t>
            </a: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oncogenic</a:t>
            </a: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ttangolo arrotondato 9"/>
          <p:cNvSpPr/>
          <p:nvPr/>
        </p:nvSpPr>
        <p:spPr>
          <a:xfrm>
            <a:off x="2514600" y="3058959"/>
            <a:ext cx="1890713" cy="32929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CELL </a:t>
            </a:r>
          </a:p>
        </p:txBody>
      </p:sp>
      <p:sp>
        <p:nvSpPr>
          <p:cNvPr id="11" name="Rettangolo arrotondato 10"/>
          <p:cNvSpPr/>
          <p:nvPr/>
        </p:nvSpPr>
        <p:spPr>
          <a:xfrm>
            <a:off x="4603750" y="3048000"/>
            <a:ext cx="2533650" cy="3603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ADENOCARCINOMA 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7277100" y="3067050"/>
            <a:ext cx="1581150" cy="3603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SQUAMOUS</a:t>
            </a:r>
          </a:p>
        </p:txBody>
      </p:sp>
      <p:sp>
        <p:nvSpPr>
          <p:cNvPr id="13" name="Rettangolo arrotondato 12"/>
          <p:cNvSpPr/>
          <p:nvPr/>
        </p:nvSpPr>
        <p:spPr>
          <a:xfrm>
            <a:off x="628650" y="3676650"/>
            <a:ext cx="1885950" cy="1314450"/>
          </a:xfrm>
          <a:prstGeom prst="roundRect">
            <a:avLst/>
          </a:prstGeom>
          <a:solidFill>
            <a:srgbClr val="C000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20%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NSCLC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Oncogene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addicted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ttangolo arrotondato 13"/>
          <p:cNvSpPr/>
          <p:nvPr/>
        </p:nvSpPr>
        <p:spPr>
          <a:xfrm>
            <a:off x="2755900" y="4287838"/>
            <a:ext cx="1727200" cy="10795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Cisplatin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Pemetrexed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ttangolo arrotondato 14"/>
          <p:cNvSpPr/>
          <p:nvPr/>
        </p:nvSpPr>
        <p:spPr>
          <a:xfrm>
            <a:off x="4927600" y="4287838"/>
            <a:ext cx="1727200" cy="107950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Doublet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Bevacizumab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ttangolo arrotondato 15"/>
          <p:cNvSpPr/>
          <p:nvPr/>
        </p:nvSpPr>
        <p:spPr>
          <a:xfrm>
            <a:off x="7467600" y="4267200"/>
            <a:ext cx="1295400" cy="72072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Platinum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doublet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ttangolo arrotondato 16"/>
          <p:cNvSpPr/>
          <p:nvPr/>
        </p:nvSpPr>
        <p:spPr>
          <a:xfrm>
            <a:off x="95250" y="5772150"/>
            <a:ext cx="3062817" cy="900113"/>
          </a:xfrm>
          <a:prstGeom prst="roundRect">
            <a:avLst/>
          </a:prstGeom>
          <a:solidFill>
            <a:srgbClr val="C000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 </a:t>
            </a:r>
            <a:r>
              <a:rPr lang="it-IT" sz="2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traslocated</a:t>
            </a:r>
            <a:r>
              <a:rPr lang="it-IT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Crizotinib</a:t>
            </a: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Ceritinib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ttangolo arrotondato 17"/>
          <p:cNvSpPr/>
          <p:nvPr/>
        </p:nvSpPr>
        <p:spPr>
          <a:xfrm>
            <a:off x="3352800" y="5772150"/>
            <a:ext cx="3302000" cy="914400"/>
          </a:xfrm>
          <a:prstGeom prst="roundRect">
            <a:avLst/>
          </a:prstGeom>
          <a:solidFill>
            <a:srgbClr val="C00000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EGFR </a:t>
            </a:r>
            <a:r>
              <a:rPr lang="it-IT" sz="20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mutated</a:t>
            </a:r>
            <a:r>
              <a:rPr lang="it-IT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Erlotinib</a:t>
            </a: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Gefitinib</a:t>
            </a: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Afatinib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Connettore 1 19"/>
          <p:cNvCxnSpPr/>
          <p:nvPr/>
        </p:nvCxnSpPr>
        <p:spPr>
          <a:xfrm flipH="1">
            <a:off x="1552575" y="1196752"/>
            <a:ext cx="2162175" cy="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1 27"/>
          <p:cNvCxnSpPr/>
          <p:nvPr/>
        </p:nvCxnSpPr>
        <p:spPr>
          <a:xfrm>
            <a:off x="1085850" y="5517232"/>
            <a:ext cx="3562350" cy="0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>
            <a:off x="4362450" y="2667000"/>
            <a:ext cx="3671888" cy="17463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/>
        </p:nvCxnSpPr>
        <p:spPr>
          <a:xfrm flipV="1">
            <a:off x="3570288" y="2655359"/>
            <a:ext cx="830262" cy="635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1 40"/>
          <p:cNvCxnSpPr/>
          <p:nvPr/>
        </p:nvCxnSpPr>
        <p:spPr>
          <a:xfrm>
            <a:off x="3589338" y="3394609"/>
            <a:ext cx="1" cy="389991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/>
          <p:cNvCxnSpPr/>
          <p:nvPr/>
        </p:nvCxnSpPr>
        <p:spPr>
          <a:xfrm rot="5400000">
            <a:off x="5599906" y="3585369"/>
            <a:ext cx="396875" cy="1588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1 48"/>
          <p:cNvCxnSpPr/>
          <p:nvPr/>
        </p:nvCxnSpPr>
        <p:spPr>
          <a:xfrm flipV="1">
            <a:off x="3589338" y="3632994"/>
            <a:ext cx="2217737" cy="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1 51"/>
          <p:cNvCxnSpPr/>
          <p:nvPr/>
        </p:nvCxnSpPr>
        <p:spPr>
          <a:xfrm>
            <a:off x="3579813" y="4288631"/>
            <a:ext cx="2217737" cy="0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1 52"/>
          <p:cNvCxnSpPr/>
          <p:nvPr/>
        </p:nvCxnSpPr>
        <p:spPr>
          <a:xfrm rot="16200000" flipH="1">
            <a:off x="4231481" y="3969544"/>
            <a:ext cx="360363" cy="9525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2 41"/>
          <p:cNvCxnSpPr/>
          <p:nvPr/>
        </p:nvCxnSpPr>
        <p:spPr>
          <a:xfrm rot="5400000">
            <a:off x="340519" y="2451894"/>
            <a:ext cx="2451100" cy="1588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9"/>
          <p:cNvCxnSpPr/>
          <p:nvPr/>
        </p:nvCxnSpPr>
        <p:spPr>
          <a:xfrm rot="5400000">
            <a:off x="1273969" y="5239544"/>
            <a:ext cx="509587" cy="3175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/>
          <p:nvPr/>
        </p:nvCxnSpPr>
        <p:spPr>
          <a:xfrm rot="5400000">
            <a:off x="942975" y="5619750"/>
            <a:ext cx="288925" cy="3175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/>
          <p:cNvCxnSpPr/>
          <p:nvPr/>
        </p:nvCxnSpPr>
        <p:spPr>
          <a:xfrm rot="5400000">
            <a:off x="4490244" y="5625306"/>
            <a:ext cx="288925" cy="4763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2 67"/>
          <p:cNvCxnSpPr/>
          <p:nvPr/>
        </p:nvCxnSpPr>
        <p:spPr>
          <a:xfrm rot="5400000">
            <a:off x="4244181" y="1594645"/>
            <a:ext cx="288925" cy="476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nettore 2 68"/>
          <p:cNvCxnSpPr/>
          <p:nvPr/>
        </p:nvCxnSpPr>
        <p:spPr>
          <a:xfrm>
            <a:off x="3570288" y="2645835"/>
            <a:ext cx="4763" cy="38629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70"/>
          <p:cNvCxnSpPr/>
          <p:nvPr/>
        </p:nvCxnSpPr>
        <p:spPr>
          <a:xfrm rot="5400000">
            <a:off x="5591969" y="2847182"/>
            <a:ext cx="396875" cy="1428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ttore 2 73"/>
          <p:cNvCxnSpPr/>
          <p:nvPr/>
        </p:nvCxnSpPr>
        <p:spPr>
          <a:xfrm rot="5400000">
            <a:off x="7846219" y="2853532"/>
            <a:ext cx="396875" cy="1428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2 78"/>
          <p:cNvCxnSpPr>
            <a:stCxn id="12" idx="2"/>
          </p:cNvCxnSpPr>
          <p:nvPr/>
        </p:nvCxnSpPr>
        <p:spPr>
          <a:xfrm rot="5400000">
            <a:off x="7628732" y="3839369"/>
            <a:ext cx="850900" cy="2698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Connettore 2 80"/>
          <p:cNvCxnSpPr/>
          <p:nvPr/>
        </p:nvCxnSpPr>
        <p:spPr>
          <a:xfrm rot="16200000" flipH="1">
            <a:off x="3488531" y="4218782"/>
            <a:ext cx="201613" cy="635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ttore 2 81"/>
          <p:cNvCxnSpPr/>
          <p:nvPr/>
        </p:nvCxnSpPr>
        <p:spPr>
          <a:xfrm rot="16200000" flipH="1">
            <a:off x="5687218" y="4228307"/>
            <a:ext cx="201613" cy="635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tangolo arrotondato 36"/>
          <p:cNvSpPr/>
          <p:nvPr/>
        </p:nvSpPr>
        <p:spPr>
          <a:xfrm>
            <a:off x="7851246" y="1093674"/>
            <a:ext cx="1079500" cy="720725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months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Rettangolo arrotondato 37"/>
          <p:cNvSpPr/>
          <p:nvPr/>
        </p:nvSpPr>
        <p:spPr>
          <a:xfrm>
            <a:off x="2767012" y="1722591"/>
            <a:ext cx="3898900" cy="70485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80%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</a:t>
            </a: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clear</a:t>
            </a: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driver or </a:t>
            </a: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oncogenic</a:t>
            </a: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</a:t>
            </a:r>
            <a:endParaRPr lang="it-IT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Rettangolo arrotondato 38"/>
          <p:cNvSpPr/>
          <p:nvPr/>
        </p:nvSpPr>
        <p:spPr>
          <a:xfrm>
            <a:off x="2525712" y="3067050"/>
            <a:ext cx="1890713" cy="329291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LARGE CELL </a:t>
            </a:r>
          </a:p>
        </p:txBody>
      </p:sp>
      <p:sp>
        <p:nvSpPr>
          <p:cNvPr id="43" name="Rettangolo arrotondato 42"/>
          <p:cNvSpPr/>
          <p:nvPr/>
        </p:nvSpPr>
        <p:spPr>
          <a:xfrm>
            <a:off x="7288212" y="3075141"/>
            <a:ext cx="1581150" cy="36036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SQUAMOUS</a:t>
            </a:r>
          </a:p>
        </p:txBody>
      </p:sp>
      <p:cxnSp>
        <p:nvCxnSpPr>
          <p:cNvPr id="45" name="Connettore 1 44"/>
          <p:cNvCxnSpPr/>
          <p:nvPr/>
        </p:nvCxnSpPr>
        <p:spPr>
          <a:xfrm>
            <a:off x="4373562" y="2675091"/>
            <a:ext cx="3671888" cy="17463"/>
          </a:xfrm>
          <a:prstGeom prst="line">
            <a:avLst/>
          </a:prstGeom>
          <a:ln w="28575"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 rot="5400000">
            <a:off x="4255293" y="1602736"/>
            <a:ext cx="288925" cy="4762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/>
          <p:cNvCxnSpPr/>
          <p:nvPr/>
        </p:nvCxnSpPr>
        <p:spPr>
          <a:xfrm>
            <a:off x="3581400" y="2653926"/>
            <a:ext cx="4763" cy="38629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/>
          <p:cNvCxnSpPr/>
          <p:nvPr/>
        </p:nvCxnSpPr>
        <p:spPr>
          <a:xfrm rot="5400000">
            <a:off x="5603081" y="2855273"/>
            <a:ext cx="396875" cy="1428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/>
          <p:cNvCxnSpPr/>
          <p:nvPr/>
        </p:nvCxnSpPr>
        <p:spPr>
          <a:xfrm rot="5400000">
            <a:off x="7857331" y="2861623"/>
            <a:ext cx="396875" cy="14287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Immagin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574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685800" y="165100"/>
            <a:ext cx="7772400" cy="1143000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en-GB" sz="72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270339" name="Titolo 1"/>
          <p:cNvSpPr txBox="1">
            <a:spLocks/>
          </p:cNvSpPr>
          <p:nvPr/>
        </p:nvSpPr>
        <p:spPr bwMode="auto">
          <a:xfrm>
            <a:off x="336550" y="171450"/>
            <a:ext cx="8578850" cy="59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Non-synonymous mutations per tumor</a:t>
            </a:r>
            <a:endParaRPr lang="it-IT" altLang="it-IT" sz="1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0340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3"/>
          <a:stretch>
            <a:fillRect/>
          </a:stretch>
        </p:blipFill>
        <p:spPr bwMode="auto">
          <a:xfrm>
            <a:off x="209550" y="1112838"/>
            <a:ext cx="5486400" cy="529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Content Placeholder 5"/>
          <p:cNvGraphicFramePr>
            <a:graphicFrameLocks noGrp="1"/>
          </p:cNvGraphicFramePr>
          <p:nvPr>
            <p:ph sz="half" idx="4294967295"/>
          </p:nvPr>
        </p:nvGraphicFramePr>
        <p:xfrm>
          <a:off x="6291263" y="822325"/>
          <a:ext cx="2700337" cy="3040064"/>
        </p:xfrm>
        <a:graphic>
          <a:graphicData uri="http://schemas.openxmlformats.org/drawingml/2006/table">
            <a:tbl>
              <a:tblPr/>
              <a:tblGrid>
                <a:gridCol w="27003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6781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Smart Cancer</a:t>
                      </a:r>
                    </a:p>
                  </a:txBody>
                  <a:tcPr marL="91451" marR="91451" marT="45702" marB="457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78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Multiple mutational drivers</a:t>
                      </a:r>
                    </a:p>
                  </a:txBody>
                  <a:tcPr marL="91451" marR="91451" marT="45702" marB="457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2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78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Large Mutational load</a:t>
                      </a:r>
                    </a:p>
                  </a:txBody>
                  <a:tcPr marL="91451" marR="91451" marT="45702" marB="457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78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Multi-targeted therapy</a:t>
                      </a:r>
                    </a:p>
                  </a:txBody>
                  <a:tcPr marL="91451" marR="91451" marT="45702" marB="457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E2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781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Resistance common, early</a:t>
                      </a:r>
                    </a:p>
                  </a:txBody>
                  <a:tcPr marL="91451" marR="91451" marT="45702" marB="457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1004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NON-ONCOGENE ADDICTION</a:t>
                      </a:r>
                    </a:p>
                  </a:txBody>
                  <a:tcPr marL="91451" marR="91451" marT="45702" marB="45702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9" name="Content Placeholder 5"/>
          <p:cNvGraphicFramePr>
            <a:graphicFrameLocks noGrp="1"/>
          </p:cNvGraphicFramePr>
          <p:nvPr>
            <p:ph sz="half" idx="4294967295"/>
          </p:nvPr>
        </p:nvGraphicFramePr>
        <p:xfrm>
          <a:off x="3413125" y="3419475"/>
          <a:ext cx="2700338" cy="3041651"/>
        </p:xfrm>
        <a:graphic>
          <a:graphicData uri="http://schemas.openxmlformats.org/drawingml/2006/table">
            <a:tbl>
              <a:tblPr/>
              <a:tblGrid>
                <a:gridCol w="27003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64156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Stupid Cancer</a:t>
                      </a:r>
                    </a:p>
                  </a:txBody>
                  <a:tcPr marL="91451" marR="91451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0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274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Single Dominant Mutation</a:t>
                      </a:r>
                    </a:p>
                  </a:txBody>
                  <a:tcPr marL="91451" marR="91451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274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Small Mutational Load</a:t>
                      </a:r>
                    </a:p>
                  </a:txBody>
                  <a:tcPr marL="91451" marR="91451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274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Monotherapy</a:t>
                      </a: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 is effective</a:t>
                      </a:r>
                    </a:p>
                  </a:txBody>
                  <a:tcPr marL="91451" marR="91451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CD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807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Resistance rare, late</a:t>
                      </a:r>
                    </a:p>
                  </a:txBody>
                  <a:tcPr marL="91451" marR="91451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8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0118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ea typeface="MS PGothic" charset="0"/>
                          <a:cs typeface="MS PGothic" charset="0"/>
                        </a:rPr>
                        <a:t>ONCOGENE ADDICTION</a:t>
                      </a:r>
                    </a:p>
                  </a:txBody>
                  <a:tcPr marL="91451" marR="91451" marT="45729" marB="45729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003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4" name="Rettangolo arrotondato 3"/>
          <p:cNvSpPr/>
          <p:nvPr/>
        </p:nvSpPr>
        <p:spPr>
          <a:xfrm>
            <a:off x="3390900" y="4349750"/>
            <a:ext cx="2722563" cy="498475"/>
          </a:xfrm>
          <a:prstGeom prst="roundRect">
            <a:avLst/>
          </a:prstGeom>
          <a:noFill/>
          <a:ln w="57150">
            <a:solidFill>
              <a:srgbClr val="2003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Freccia a sinistra 13"/>
          <p:cNvSpPr/>
          <p:nvPr/>
        </p:nvSpPr>
        <p:spPr>
          <a:xfrm>
            <a:off x="5540375" y="1700213"/>
            <a:ext cx="687388" cy="263525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Freccia a sinistra 14"/>
          <p:cNvSpPr/>
          <p:nvPr/>
        </p:nvSpPr>
        <p:spPr>
          <a:xfrm>
            <a:off x="2489200" y="4821238"/>
            <a:ext cx="687388" cy="263525"/>
          </a:xfrm>
          <a:prstGeom prst="leftArrow">
            <a:avLst/>
          </a:prstGeom>
          <a:solidFill>
            <a:srgbClr val="1E0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Rettangolo arrotondato 11"/>
          <p:cNvSpPr/>
          <p:nvPr/>
        </p:nvSpPr>
        <p:spPr>
          <a:xfrm>
            <a:off x="6264275" y="1755775"/>
            <a:ext cx="2722563" cy="498475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  <p:cxnSp>
        <p:nvCxnSpPr>
          <p:cNvPr id="3" name="Connettore 1 2"/>
          <p:cNvCxnSpPr/>
          <p:nvPr/>
        </p:nvCxnSpPr>
        <p:spPr>
          <a:xfrm>
            <a:off x="1141413" y="1952625"/>
            <a:ext cx="1127125" cy="0"/>
          </a:xfrm>
          <a:prstGeom prst="lin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" name="CasellaDiTesto 1"/>
          <p:cNvSpPr txBox="1"/>
          <p:nvPr/>
        </p:nvSpPr>
        <p:spPr>
          <a:xfrm>
            <a:off x="6908119" y="6461126"/>
            <a:ext cx="2007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/>
              <a:t>Courtesy</a:t>
            </a:r>
            <a:r>
              <a:rPr lang="it-IT" sz="1400" i="1" dirty="0"/>
              <a:t> of Emilio Bria</a:t>
            </a:r>
          </a:p>
        </p:txBody>
      </p:sp>
      <p:pic>
        <p:nvPicPr>
          <p:cNvPr id="13" name="Immagin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373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290" name="Gruppo 15"/>
          <p:cNvGrpSpPr>
            <a:grpSpLocks/>
          </p:cNvGrpSpPr>
          <p:nvPr/>
        </p:nvGrpSpPr>
        <p:grpSpPr bwMode="auto">
          <a:xfrm>
            <a:off x="146869" y="1876697"/>
            <a:ext cx="8405813" cy="4408488"/>
            <a:chOff x="218364" y="1419366"/>
            <a:chExt cx="8407021" cy="4408232"/>
          </a:xfrm>
        </p:grpSpPr>
        <p:pic>
          <p:nvPicPr>
            <p:cNvPr id="140302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04" t="2477" b="21468"/>
            <a:stretch>
              <a:fillRect/>
            </a:stretch>
          </p:blipFill>
          <p:spPr bwMode="auto">
            <a:xfrm>
              <a:off x="218364" y="1419366"/>
              <a:ext cx="7086545" cy="440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ttangolo 14"/>
            <p:cNvSpPr/>
            <p:nvPr/>
          </p:nvSpPr>
          <p:spPr>
            <a:xfrm>
              <a:off x="5035531" y="1582870"/>
              <a:ext cx="3589854" cy="117468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it-IT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0291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14"/>
          <a:stretch>
            <a:fillRect/>
          </a:stretch>
        </p:blipFill>
        <p:spPr bwMode="auto">
          <a:xfrm>
            <a:off x="84138" y="466651"/>
            <a:ext cx="701198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0"/>
          <p:cNvSpPr>
            <a:spLocks noChangeArrowheads="1"/>
          </p:cNvSpPr>
          <p:nvPr/>
        </p:nvSpPr>
        <p:spPr bwMode="auto">
          <a:xfrm>
            <a:off x="190500" y="1748681"/>
            <a:ext cx="4453508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</a:t>
            </a:r>
            <a:r>
              <a:rPr lang="it-IT" sz="20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RCTs</a:t>
            </a:r>
            <a:r>
              <a:rPr lang="it-IT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8447 </a:t>
            </a:r>
            <a:r>
              <a:rPr lang="it-IT" sz="20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pts</a:t>
            </a:r>
            <a:r>
              <a:rPr lang="it-IT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[F.U. 5.5 </a:t>
            </a:r>
            <a:r>
              <a:rPr lang="it-IT" sz="20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r>
              <a:rPr lang="it-IT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955675" y="4731990"/>
            <a:ext cx="407987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18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it-IT" sz="1800" b="1" kern="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RCTs</a:t>
            </a:r>
            <a:r>
              <a:rPr lang="it-IT" sz="18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2660 </a:t>
            </a:r>
            <a:r>
              <a:rPr lang="it-IT" sz="1800" b="1" kern="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pts</a:t>
            </a:r>
            <a:r>
              <a:rPr lang="it-IT" sz="18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[F.U. 6.4 </a:t>
            </a:r>
            <a:r>
              <a:rPr lang="it-IT" sz="1800" b="1" kern="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r>
              <a:rPr lang="it-IT" sz="18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5232400" y="6501209"/>
            <a:ext cx="3804096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1800" b="1" i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NSCLC MACG, </a:t>
            </a:r>
            <a:r>
              <a:rPr lang="it-IT" sz="1800" b="1" i="1" kern="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Lancet</a:t>
            </a:r>
            <a:r>
              <a:rPr lang="it-IT" sz="1800" b="1" i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2010</a:t>
            </a:r>
          </a:p>
        </p:txBody>
      </p:sp>
      <p:pic>
        <p:nvPicPr>
          <p:cNvPr id="140295" name="Picture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95" r="66595" b="-2423"/>
          <a:stretch>
            <a:fillRect/>
          </a:stretch>
        </p:blipFill>
        <p:spPr bwMode="auto">
          <a:xfrm>
            <a:off x="5232400" y="1227063"/>
            <a:ext cx="37687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0"/>
          <p:cNvSpPr>
            <a:spLocks noChangeArrowheads="1"/>
          </p:cNvSpPr>
          <p:nvPr/>
        </p:nvSpPr>
        <p:spPr bwMode="auto">
          <a:xfrm>
            <a:off x="2943224" y="2808213"/>
            <a:ext cx="4581103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 0.86 (95% </a:t>
            </a:r>
            <a:r>
              <a:rPr lang="it-IT" sz="20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</a:t>
            </a:r>
            <a:r>
              <a:rPr lang="it-IT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0.81-0.92; P&lt;.0001)</a:t>
            </a:r>
          </a:p>
        </p:txBody>
      </p:sp>
      <p:sp>
        <p:nvSpPr>
          <p:cNvPr id="13" name="Rectangle 20"/>
          <p:cNvSpPr>
            <a:spLocks noChangeArrowheads="1"/>
          </p:cNvSpPr>
          <p:nvPr/>
        </p:nvSpPr>
        <p:spPr bwMode="auto">
          <a:xfrm>
            <a:off x="6660233" y="3532113"/>
            <a:ext cx="238851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at 5 </a:t>
            </a:r>
            <a:r>
              <a:rPr lang="it-IT" sz="20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r>
              <a:rPr lang="it-IT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b="1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it-IT" sz="20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4%</a:t>
            </a:r>
          </a:p>
        </p:txBody>
      </p:sp>
      <p:pic>
        <p:nvPicPr>
          <p:cNvPr id="140298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7" t="2477" b="78725"/>
          <a:stretch>
            <a:fillRect/>
          </a:stretch>
        </p:blipFill>
        <p:spPr bwMode="auto">
          <a:xfrm>
            <a:off x="6113463" y="1762051"/>
            <a:ext cx="2244725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0"/>
          <p:cNvSpPr>
            <a:spLocks noChangeArrowheads="1"/>
          </p:cNvSpPr>
          <p:nvPr/>
        </p:nvSpPr>
        <p:spPr bwMode="auto">
          <a:xfrm>
            <a:off x="3167063" y="3935338"/>
            <a:ext cx="3970337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18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 0.88 (95% </a:t>
            </a:r>
            <a:r>
              <a:rPr lang="it-IT" sz="1800" b="1" kern="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</a:t>
            </a:r>
            <a:r>
              <a:rPr lang="it-IT" sz="18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0.81-0.97; </a:t>
            </a:r>
            <a:r>
              <a:rPr lang="it-IT" sz="1800" b="1" kern="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P=</a:t>
            </a:r>
            <a:r>
              <a:rPr lang="it-IT" sz="18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.009)</a:t>
            </a: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6660234" y="4730676"/>
            <a:ext cx="234724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it-IT" sz="18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at 5 </a:t>
            </a:r>
            <a:r>
              <a:rPr lang="it-IT" sz="1800" b="1" kern="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r>
              <a:rPr lang="it-IT" sz="18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kern="0" dirty="0" err="1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it-IT" sz="1800" b="1" kern="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4%</a:t>
            </a:r>
          </a:p>
        </p:txBody>
      </p:sp>
      <p:pic>
        <p:nvPicPr>
          <p:cNvPr id="16" name="Immagin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339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image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" t="22198" r="42445" b="16811"/>
          <a:stretch>
            <a:fillRect/>
          </a:stretch>
        </p:blipFill>
        <p:spPr bwMode="auto">
          <a:xfrm>
            <a:off x="425450" y="1341438"/>
            <a:ext cx="8066088" cy="513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" name="Shape 510"/>
          <p:cNvSpPr>
            <a:spLocks noGrp="1"/>
          </p:cNvSpPr>
          <p:nvPr>
            <p:ph type="title"/>
          </p:nvPr>
        </p:nvSpPr>
        <p:spPr>
          <a:xfrm>
            <a:off x="179388" y="15875"/>
            <a:ext cx="8964612" cy="1325563"/>
          </a:xfrm>
        </p:spPr>
        <p:txBody>
          <a:bodyPr lIns="0" tIns="0" rIns="0" bIns="0"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it-IT" altLang="it-IT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NSCLC </a:t>
            </a:r>
            <a:r>
              <a:rPr lang="it-IT" altLang="it-IT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Heterogeneity</a:t>
            </a:r>
            <a:r>
              <a:rPr lang="it-IT" altLang="it-IT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  <a:br>
              <a:rPr lang="it-IT" altLang="it-IT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it-IT" altLang="it-IT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oncogenic</a:t>
            </a:r>
            <a:r>
              <a:rPr lang="it-IT" altLang="it-IT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targets and </a:t>
            </a:r>
            <a:r>
              <a:rPr lang="it-IT" altLang="it-IT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different</a:t>
            </a:r>
            <a:r>
              <a:rPr lang="it-IT" altLang="it-IT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altLang="it-IT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therapeutical</a:t>
            </a:r>
            <a:r>
              <a:rPr lang="it-IT" altLang="it-IT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it-IT" altLang="it-IT" sz="2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approach</a:t>
            </a:r>
            <a:endParaRPr lang="it-IT" altLang="it-IT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125" name="Ovale 1"/>
          <p:cNvSpPr>
            <a:spLocks noChangeArrowheads="1"/>
          </p:cNvSpPr>
          <p:nvPr/>
        </p:nvSpPr>
        <p:spPr bwMode="auto">
          <a:xfrm>
            <a:off x="6732588" y="2460625"/>
            <a:ext cx="1560512" cy="1439863"/>
          </a:xfrm>
          <a:prstGeom prst="ellipse">
            <a:avLst/>
          </a:prstGeom>
          <a:noFill/>
          <a:ln w="25400" algn="ctr">
            <a:solidFill>
              <a:srgbClr val="C00000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it-IT" sz="12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Immagin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7348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CasellaDiTesto 10"/>
          <p:cNvSpPr txBox="1">
            <a:spLocks noChangeArrowheads="1"/>
          </p:cNvSpPr>
          <p:nvPr/>
        </p:nvSpPr>
        <p:spPr bwMode="auto">
          <a:xfrm>
            <a:off x="1973263" y="1035050"/>
            <a:ext cx="7516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3200">
                <a:solidFill>
                  <a:srgbClr val="595959"/>
                </a:solidFill>
                <a:latin typeface="Rockwell" panose="02060603020205020403" pitchFamily="18" charset="0"/>
              </a:rPr>
              <a:t>Agenda</a:t>
            </a:r>
          </a:p>
        </p:txBody>
      </p:sp>
      <p:sp>
        <p:nvSpPr>
          <p:cNvPr id="8" name="Segnaposto contenuto 2"/>
          <p:cNvSpPr txBox="1">
            <a:spLocks/>
          </p:cNvSpPr>
          <p:nvPr/>
        </p:nvSpPr>
        <p:spPr>
          <a:xfrm>
            <a:off x="117475" y="2166938"/>
            <a:ext cx="8602663" cy="492125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spcAft>
                <a:spcPts val="0"/>
              </a:spcAft>
              <a:defRPr/>
            </a:pPr>
            <a:r>
              <a:rPr lang="it-IT" sz="4800" b="1" dirty="0" err="1">
                <a:solidFill>
                  <a:srgbClr val="E7E6E6">
                    <a:lumMod val="50000"/>
                  </a:srgbClr>
                </a:solidFill>
              </a:rPr>
              <a:t>Targeted</a:t>
            </a:r>
            <a:r>
              <a:rPr lang="it-IT" sz="4800" b="1" dirty="0">
                <a:solidFill>
                  <a:srgbClr val="E7E6E6">
                    <a:lumMod val="50000"/>
                  </a:srgbClr>
                </a:solidFill>
              </a:rPr>
              <a:t> </a:t>
            </a:r>
            <a:r>
              <a:rPr lang="it-IT" sz="4800" b="1" dirty="0" err="1">
                <a:solidFill>
                  <a:srgbClr val="E7E6E6">
                    <a:lumMod val="50000"/>
                  </a:srgbClr>
                </a:solidFill>
              </a:rPr>
              <a:t>Therapies</a:t>
            </a:r>
            <a:r>
              <a:rPr lang="it-IT" sz="4800" b="1" dirty="0">
                <a:solidFill>
                  <a:srgbClr val="E7E6E6">
                    <a:lumMod val="50000"/>
                  </a:srgbClr>
                </a:solidFill>
              </a:rPr>
              <a:t> of NSCLC</a:t>
            </a:r>
          </a:p>
          <a:p>
            <a:pPr marL="896938" lvl="1" indent="-447675" algn="l" fontAlgn="auto">
              <a:spcAft>
                <a:spcPts val="0"/>
              </a:spcAft>
              <a:buFont typeface="Calibri" panose="020F0502020204030204" pitchFamily="34" charset="0"/>
              <a:buChar char="→"/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EGFR</a:t>
            </a:r>
          </a:p>
          <a:p>
            <a:pPr marL="896938" lvl="1" indent="-447675" algn="l" fontAlgn="auto">
              <a:spcAft>
                <a:spcPts val="0"/>
              </a:spcAft>
              <a:buFont typeface="Calibri" panose="020F0502020204030204" pitchFamily="34" charset="0"/>
              <a:buChar char="→"/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ALK/ROS/MET</a:t>
            </a:r>
          </a:p>
          <a:p>
            <a:pPr marL="896938" lvl="1" indent="-447675" algn="l" fontAlgn="auto">
              <a:spcAft>
                <a:spcPts val="0"/>
              </a:spcAft>
              <a:buFont typeface="Calibri" panose="020F0502020204030204" pitchFamily="34" charset="0"/>
              <a:buChar char="→"/>
              <a:defRPr/>
            </a:pPr>
            <a:r>
              <a:rPr lang="it-IT" sz="2800" b="1" dirty="0">
                <a:solidFill>
                  <a:srgbClr val="E7E6E6">
                    <a:lumMod val="50000"/>
                  </a:srgbClr>
                </a:solidFill>
              </a:rPr>
              <a:t>B-RAF</a:t>
            </a:r>
          </a:p>
          <a:p>
            <a:pPr marL="896938" lvl="1" indent="-447675" algn="l" fontAlgn="auto">
              <a:spcAft>
                <a:spcPts val="0"/>
              </a:spcAft>
              <a:buFont typeface="Calibri" panose="020F0502020204030204" pitchFamily="34" charset="0"/>
              <a:buChar char="→"/>
              <a:defRPr/>
            </a:pPr>
            <a:r>
              <a:rPr lang="it-IT" sz="2800" b="1" dirty="0">
                <a:solidFill>
                  <a:srgbClr val="E7E6E6">
                    <a:lumMod val="50000"/>
                  </a:srgbClr>
                </a:solidFill>
              </a:rPr>
              <a:t>HER2</a:t>
            </a:r>
          </a:p>
          <a:p>
            <a:pPr marL="896938" lvl="1" indent="-447675" algn="l" fontAlgn="auto">
              <a:spcAft>
                <a:spcPts val="0"/>
              </a:spcAft>
              <a:buFont typeface="Calibri" panose="020F0502020204030204" pitchFamily="34" charset="0"/>
              <a:buChar char="→"/>
              <a:defRPr/>
            </a:pPr>
            <a:r>
              <a:rPr lang="it-IT" sz="2800" b="1" dirty="0">
                <a:solidFill>
                  <a:srgbClr val="E7E6E6">
                    <a:lumMod val="50000"/>
                  </a:srgbClr>
                </a:solidFill>
              </a:rPr>
              <a:t>RET</a:t>
            </a:r>
          </a:p>
          <a:p>
            <a:pPr marL="896938" lvl="1" indent="-447675" algn="l" fontAlgn="auto">
              <a:spcAft>
                <a:spcPts val="0"/>
              </a:spcAft>
              <a:buFont typeface="Calibri" panose="020F0502020204030204" pitchFamily="34" charset="0"/>
              <a:buChar char="→"/>
              <a:defRPr/>
            </a:pPr>
            <a:r>
              <a:rPr lang="it-IT" sz="2800" b="1" dirty="0">
                <a:solidFill>
                  <a:srgbClr val="E7E6E6">
                    <a:lumMod val="50000"/>
                  </a:srgbClr>
                </a:solidFill>
              </a:rPr>
              <a:t>NTRK</a:t>
            </a:r>
          </a:p>
          <a:p>
            <a:pPr marL="896938" lvl="1" indent="-447675" algn="l" fontAlgn="auto">
              <a:spcAft>
                <a:spcPts val="0"/>
              </a:spcAft>
              <a:buFont typeface="Calibri" panose="020F0502020204030204" pitchFamily="34" charset="0"/>
              <a:buChar char="→"/>
              <a:defRPr/>
            </a:pPr>
            <a:r>
              <a:rPr lang="it-IT" sz="2800" i="1" dirty="0">
                <a:solidFill>
                  <a:srgbClr val="E7E6E6">
                    <a:lumMod val="50000"/>
                  </a:srgbClr>
                </a:solidFill>
              </a:rPr>
              <a:t>(KRAS)</a:t>
            </a:r>
          </a:p>
          <a:p>
            <a:pPr marL="896938" lvl="1" indent="-447675" algn="l" fontAlgn="auto">
              <a:spcAft>
                <a:spcPts val="0"/>
              </a:spcAft>
              <a:buFont typeface="Calibri" panose="020F0502020204030204" pitchFamily="34" charset="0"/>
              <a:buChar char="→"/>
              <a:defRPr/>
            </a:pPr>
            <a:r>
              <a:rPr lang="it-IT" sz="2800" i="1" dirty="0">
                <a:solidFill>
                  <a:srgbClr val="E7E6E6">
                    <a:lumMod val="50000"/>
                  </a:srgbClr>
                </a:solidFill>
              </a:rPr>
              <a:t>(PI3K)</a:t>
            </a:r>
          </a:p>
        </p:txBody>
      </p:sp>
      <p:pic>
        <p:nvPicPr>
          <p:cNvPr id="221188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0350"/>
            <a:ext cx="4281487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35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it-IT" dirty="0" err="1"/>
              <a:t>Dependence</a:t>
            </a:r>
            <a:r>
              <a:rPr lang="it-IT" dirty="0"/>
              <a:t> on </a:t>
            </a:r>
            <a:r>
              <a:rPr lang="it-IT" dirty="0" err="1"/>
              <a:t>oncogenic</a:t>
            </a:r>
            <a:r>
              <a:rPr lang="it-IT" dirty="0"/>
              <a:t> drivers</a:t>
            </a:r>
          </a:p>
        </p:txBody>
      </p:sp>
      <p:pic>
        <p:nvPicPr>
          <p:cNvPr id="2283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3813175"/>
            <a:ext cx="66960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6" name="Textfeld 6"/>
          <p:cNvSpPr txBox="1">
            <a:spLocks noChangeArrowheads="1"/>
          </p:cNvSpPr>
          <p:nvPr/>
        </p:nvSpPr>
        <p:spPr bwMode="auto">
          <a:xfrm>
            <a:off x="468313" y="6538913"/>
            <a:ext cx="86756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it-IT" sz="1100">
                <a:solidFill>
                  <a:srgbClr val="000000"/>
                </a:solidFill>
                <a:latin typeface="Arial" panose="020B0604020202020204" pitchFamily="34" charset="0"/>
              </a:rPr>
              <a:t>Kwak et al, N Engl J Med 2010;363:1693-703			Rosell et al, </a:t>
            </a:r>
            <a:r>
              <a:rPr lang="fr-FR" altLang="it-IT" sz="1100" i="1">
                <a:solidFill>
                  <a:srgbClr val="000000"/>
                </a:solidFill>
                <a:latin typeface="Arial" panose="020B0604020202020204" pitchFamily="34" charset="0"/>
              </a:rPr>
              <a:t>Lancet Oncol </a:t>
            </a:r>
            <a:r>
              <a:rPr lang="fr-FR" altLang="it-IT" sz="1100">
                <a:solidFill>
                  <a:srgbClr val="000000"/>
                </a:solidFill>
                <a:latin typeface="Arial" panose="020B0604020202020204" pitchFamily="34" charset="0"/>
              </a:rPr>
              <a:t>2012; 13: 239–46</a:t>
            </a:r>
            <a:endParaRPr lang="de-DE" altLang="it-IT" sz="11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2835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52513"/>
            <a:ext cx="683999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8" name="Text Box 6"/>
          <p:cNvSpPr txBox="1">
            <a:spLocks noChangeArrowheads="1"/>
          </p:cNvSpPr>
          <p:nvPr/>
        </p:nvSpPr>
        <p:spPr bwMode="auto">
          <a:xfrm>
            <a:off x="4406900" y="4316413"/>
            <a:ext cx="12096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DE" sz="1600" b="1" dirty="0">
                <a:solidFill>
                  <a:prstClr val="black"/>
                </a:solidFill>
                <a:latin typeface="Arial" charset="0"/>
              </a:rPr>
              <a:t>EML4-ALK</a:t>
            </a:r>
          </a:p>
        </p:txBody>
      </p:sp>
      <p:sp>
        <p:nvSpPr>
          <p:cNvPr id="202759" name="Text Box 7"/>
          <p:cNvSpPr txBox="1">
            <a:spLocks noChangeArrowheads="1"/>
          </p:cNvSpPr>
          <p:nvPr/>
        </p:nvSpPr>
        <p:spPr bwMode="auto">
          <a:xfrm>
            <a:off x="4624388" y="1168400"/>
            <a:ext cx="11207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DE" sz="1600" b="1">
                <a:solidFill>
                  <a:prstClr val="black"/>
                </a:solidFill>
                <a:latin typeface="Arial" charset="0"/>
              </a:rPr>
              <a:t>EGFRmut</a:t>
            </a:r>
          </a:p>
        </p:txBody>
      </p:sp>
      <p:sp>
        <p:nvSpPr>
          <p:cNvPr id="228360" name="Textfeld 1"/>
          <p:cNvSpPr txBox="1">
            <a:spLocks noChangeArrowheads="1"/>
          </p:cNvSpPr>
          <p:nvPr/>
        </p:nvSpPr>
        <p:spPr bwMode="auto">
          <a:xfrm>
            <a:off x="1979613" y="3649663"/>
            <a:ext cx="6840537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it-IT" b="1">
                <a:solidFill>
                  <a:srgbClr val="002060"/>
                </a:solidFill>
                <a:latin typeface="Arial" panose="020B0604020202020204" pitchFamily="34" charset="0"/>
              </a:rPr>
              <a:t>Predominantly Adenocarcinomas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36816"/>
            <a:ext cx="1079674" cy="263015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04929" y="4842565"/>
            <a:ext cx="2304258" cy="917288"/>
          </a:xfrm>
          <a:prstGeom prst="rect">
            <a:avLst/>
          </a:prstGeom>
        </p:spPr>
      </p:pic>
      <p:pic>
        <p:nvPicPr>
          <p:cNvPr id="11" name="Immagin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12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egnaposto contenuto 3"/>
          <p:cNvGraphicFramePr>
            <a:graphicFrameLocks/>
          </p:cNvGraphicFramePr>
          <p:nvPr/>
        </p:nvGraphicFramePr>
        <p:xfrm>
          <a:off x="51087" y="476672"/>
          <a:ext cx="9001125" cy="613522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1795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33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99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802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0886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318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9533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8034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15168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7742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Study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Treatment</a:t>
                      </a:r>
                      <a:endParaRPr kumimoji="0" 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horzOverflow="overflow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(EGFR </a:t>
                      </a:r>
                      <a:r>
                        <a:rPr kumimoji="0" lang="it-IT" sz="11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mut+</a:t>
                      </a: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)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horzOverflow="overflow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RR (%)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(</a:t>
                      </a:r>
                      <a:r>
                        <a:rPr kumimoji="0" lang="it-IT" sz="11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TKI</a:t>
                      </a: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 vs </a:t>
                      </a:r>
                      <a:r>
                        <a:rPr kumimoji="0" lang="it-IT" sz="11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CT</a:t>
                      </a: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)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horzOverflow="overflow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PFS </a:t>
                      </a:r>
                      <a:r>
                        <a:rPr kumimoji="0" lang="it-IT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mos</a:t>
                      </a:r>
                      <a:endParaRPr kumimoji="0" lang="it-IT" sz="1600" b="1" u="none" strike="noStrike" cap="none" normalizeH="0" baseline="0" dirty="0">
                        <a:ln>
                          <a:noFill/>
                        </a:ln>
                        <a:effectLst/>
                        <a:latin typeface="Calibri Light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(EGFR </a:t>
                      </a:r>
                      <a:r>
                        <a:rPr kumimoji="0" lang="it-IT" sz="11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mut</a:t>
                      </a: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+)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horzOverflow="overflow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HR for PFS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(EGFR </a:t>
                      </a:r>
                      <a:r>
                        <a:rPr kumimoji="0" lang="it-IT" sz="11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mut</a:t>
                      </a: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 +)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horzOverflow="overflow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p</a:t>
                      </a:r>
                      <a:r>
                        <a:rPr kumimoji="0" 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-value</a:t>
                      </a:r>
                      <a:r>
                        <a:rPr kumimoji="0" 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 PFS</a:t>
                      </a:r>
                    </a:p>
                  </a:txBody>
                  <a:tcPr marL="91437" marR="91437" marT="45702" marB="45702" horzOverflow="overflow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OS </a:t>
                      </a:r>
                      <a:r>
                        <a:rPr kumimoji="0" lang="it-IT" sz="16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mos</a:t>
                      </a:r>
                      <a:endParaRPr kumimoji="0" lang="it-IT" sz="1600" b="1" u="none" strike="noStrike" cap="none" normalizeH="0" baseline="0" dirty="0">
                        <a:ln>
                          <a:noFill/>
                        </a:ln>
                        <a:effectLst/>
                        <a:latin typeface="Calibri Light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(EGFR </a:t>
                      </a:r>
                      <a:r>
                        <a:rPr kumimoji="0" lang="it-IT" sz="11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mut+</a:t>
                      </a: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)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horzOverflow="overflow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6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HR for OS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(EGFR </a:t>
                      </a:r>
                      <a:r>
                        <a:rPr kumimoji="0" lang="it-IT" sz="11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mut</a:t>
                      </a:r>
                      <a:r>
                        <a:rPr kumimoji="0" lang="it-IT" sz="11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+)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horzOverflow="overflow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79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IPASS</a:t>
                      </a:r>
                      <a:endParaRPr kumimoji="0" lang="it-IT" sz="1400" b="1" u="none" strike="noStrike" cap="none" normalizeH="0" baseline="0" dirty="0">
                        <a:ln>
                          <a:noFill/>
                        </a:ln>
                        <a:effectLst/>
                        <a:latin typeface="Calibri Ligh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Mok</a:t>
                      </a:r>
                      <a:r>
                        <a:rPr kumimoji="0" lang="it-IT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 </a:t>
                      </a:r>
                      <a:r>
                        <a:rPr kumimoji="0" lang="it-IT" sz="1100" u="none" strike="noStrike" cap="none" normalizeH="0" baseline="3000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1</a:t>
                      </a:r>
                      <a:r>
                        <a:rPr kumimoji="0" lang="it-IT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 2009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Gefitinib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Chemo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132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129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71.2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47.3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9.5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6.3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0.48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(0.36-0.66)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&lt;0.0001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21.6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21.9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0.91*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(0.76-1.10)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9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*</a:t>
                      </a:r>
                      <a:r>
                        <a:rPr kumimoji="0" lang="it-IT" sz="9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overall</a:t>
                      </a:r>
                      <a:r>
                        <a:rPr kumimoji="0" lang="it-IT" sz="9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 </a:t>
                      </a:r>
                      <a:r>
                        <a:rPr kumimoji="0" lang="it-IT" sz="9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population</a:t>
                      </a:r>
                      <a:endParaRPr kumimoji="0" lang="it-IT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49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First </a:t>
                      </a:r>
                      <a:r>
                        <a:rPr kumimoji="0" lang="it-IT" sz="14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SIGNAL</a:t>
                      </a:r>
                      <a:endParaRPr kumimoji="0" lang="it-IT" sz="1400" b="1" u="none" strike="noStrike" cap="none" normalizeH="0" baseline="0" dirty="0">
                        <a:ln>
                          <a:noFill/>
                        </a:ln>
                        <a:effectLst/>
                        <a:latin typeface="Calibri Ligh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Han JY</a:t>
                      </a:r>
                      <a:r>
                        <a:rPr kumimoji="0" lang="it-IT" sz="1100" u="none" strike="noStrike" cap="none" normalizeH="0" baseline="3000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2</a:t>
                      </a:r>
                      <a:r>
                        <a:rPr kumimoji="0" lang="it-IT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 2012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Gefitinib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Chemo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26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16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84.6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37.5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8.0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6.3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0.54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(0.26-1.10)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&lt;0.086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27.2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25.6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1.043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(0.49-2.18)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540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NEJ002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Maemondo</a:t>
                      </a:r>
                      <a:r>
                        <a:rPr kumimoji="0" lang="it-IT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 2010</a:t>
                      </a:r>
                      <a:endParaRPr kumimoji="0" lang="it-IT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Gefitinib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Chemo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114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110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73.7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30.7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10.8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5.4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0.30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(0.22-0.41)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&lt;0.001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30.5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23.6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0.887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(0.63-1.24)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3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WJTOG3405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5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Mitsudomi</a:t>
                      </a:r>
                      <a:r>
                        <a:rPr kumimoji="0" lang="en-GB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 T 2010</a:t>
                      </a:r>
                      <a:endParaRPr kumimoji="0" lang="en-GB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Gefitinib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Chemo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86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86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62.1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32.2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9.2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6.3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0.49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(0.34-0.71)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&lt;0.001</a:t>
                      </a: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35.5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38.8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1.185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(0.76-1.82)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9220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OPTIMAL</a:t>
                      </a:r>
                      <a:endParaRPr kumimoji="0" lang="it-IT" sz="1400" b="1" u="none" strike="noStrike" cap="none" normalizeH="0" baseline="0" dirty="0">
                        <a:ln>
                          <a:noFill/>
                        </a:ln>
                        <a:effectLst/>
                        <a:latin typeface="Calibri Ligh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Zhou  2011, 2015</a:t>
                      </a:r>
                      <a:endParaRPr kumimoji="0" lang="it-IT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Erlotinib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Chemo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82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72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83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36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13.7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4.6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0.16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(0.10-0.26)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&lt;0.001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22.8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27.2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1.19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(0.83-1.71)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12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EURTAC</a:t>
                      </a:r>
                      <a:endParaRPr kumimoji="0" lang="it-IT" sz="1200" b="1" u="none" strike="noStrike" cap="none" normalizeH="0" baseline="0" dirty="0">
                        <a:ln>
                          <a:noFill/>
                        </a:ln>
                        <a:effectLst/>
                        <a:latin typeface="Calibri Ligh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Rosell</a:t>
                      </a:r>
                      <a:r>
                        <a:rPr kumimoji="0" lang="it-IT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 2012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Benlloch</a:t>
                      </a: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 2014</a:t>
                      </a:r>
                    </a:p>
                  </a:txBody>
                  <a:tcPr marL="91437" marR="91437" marT="45702" marB="4570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Erlotinib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Chemo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86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87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58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15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9.7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5.2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ja-JP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0.37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ja-JP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(0.25-0.54)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&lt;0.0001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25.8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20.8</a:t>
                      </a: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0.86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(0.54-1.38)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7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ENSURE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Wu</a:t>
                      </a: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 2015</a:t>
                      </a:r>
                    </a:p>
                  </a:txBody>
                  <a:tcPr marL="91437" marR="91437" marT="45702" marB="4570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Erlotinib</a:t>
                      </a:r>
                      <a:endParaRPr kumimoji="0" lang="it-IT" sz="14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5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Chemo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110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107</a:t>
                      </a: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62.7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33.6</a:t>
                      </a: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11.0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5.5</a:t>
                      </a: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0.34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(0.22-0.51)</a:t>
                      </a: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&lt;0.0001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26.3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25.5</a:t>
                      </a: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0.91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(0.63-1.31)</a:t>
                      </a:r>
                    </a:p>
                  </a:txBody>
                  <a:tcPr marL="91437" marR="91437" marT="45702" marB="45702" anchor="ctr" horzOverflow="overflow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67188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LUX </a:t>
                      </a:r>
                      <a:r>
                        <a:rPr kumimoji="0" lang="it-IT" sz="14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LUNG</a:t>
                      </a: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 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Sequist</a:t>
                      </a:r>
                      <a:r>
                        <a:rPr kumimoji="0" lang="it-IT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 2013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Yang 2015</a:t>
                      </a:r>
                    </a:p>
                  </a:txBody>
                  <a:tcPr marL="91437" marR="91437" marT="45702" marB="4570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Afatinib</a:t>
                      </a:r>
                      <a:endParaRPr kumimoji="0" lang="it-IT" sz="14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Chemo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230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3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115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56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23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11.1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6.9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0.58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(0.43-0.78)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&lt;0.001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28.2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28.2</a:t>
                      </a: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0.88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(0.66-1.17)</a:t>
                      </a:r>
                    </a:p>
                  </a:txBody>
                  <a:tcPr marL="91437" marR="91437" marT="45702" marB="45702" anchor="ctr" horzOverflow="overflow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6520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LUX </a:t>
                      </a:r>
                      <a:r>
                        <a:rPr kumimoji="0" lang="it-IT" sz="1400" b="1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LUNG</a:t>
                      </a: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 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Wu</a:t>
                      </a:r>
                      <a:r>
                        <a:rPr kumimoji="0" lang="it-IT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 2014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Yang 2015</a:t>
                      </a:r>
                    </a:p>
                  </a:txBody>
                  <a:tcPr marL="91437" marR="91437" marT="45702" marB="4570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Afatinib</a:t>
                      </a:r>
                      <a:endParaRPr kumimoji="0" lang="it-IT" sz="1400" b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Chemo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242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122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66.9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23.0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11.0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6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</a:rPr>
                        <a:t>5.6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0.28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(0.20-0.39)</a:t>
                      </a:r>
                      <a:endParaRPr kumimoji="0" 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 Light" pitchFamily="34" charset="0"/>
                        <a:ea typeface="MS PGothic" charset="0"/>
                        <a:cs typeface="MS PGothic" charset="0"/>
                      </a:endParaRP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Calibri Light" pitchFamily="34" charset="0"/>
                        </a:rPr>
                        <a:t>&lt;0.0001</a:t>
                      </a: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23.1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23.5</a:t>
                      </a:r>
                    </a:p>
                  </a:txBody>
                  <a:tcPr marL="91437" marR="91437" marT="45702" marB="45702" anchor="ctr" horzOverflow="overflow"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0.93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 Light" pitchFamily="34" charset="0"/>
                          <a:ea typeface="MS PGothic" charset="0"/>
                          <a:cs typeface="MS PGothic" charset="0"/>
                        </a:rPr>
                        <a:t>(0.72-1.22)</a:t>
                      </a:r>
                    </a:p>
                  </a:txBody>
                  <a:tcPr marL="91437" marR="91437" marT="45702" marB="45702" anchor="ctr" horzOverflow="overflow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" name="CasellaDiTesto 3"/>
          <p:cNvSpPr txBox="1"/>
          <p:nvPr/>
        </p:nvSpPr>
        <p:spPr>
          <a:xfrm>
            <a:off x="35496" y="757238"/>
            <a:ext cx="1072730" cy="24622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00" b="1" dirty="0" err="1">
                <a:solidFill>
                  <a:srgbClr val="FFFFFF"/>
                </a:solidFill>
              </a:rPr>
              <a:t>Clinical</a:t>
            </a:r>
            <a:r>
              <a:rPr lang="it-IT" sz="1000" b="1" dirty="0">
                <a:solidFill>
                  <a:srgbClr val="FFFFFF"/>
                </a:solidFill>
              </a:rPr>
              <a:t> </a:t>
            </a:r>
            <a:r>
              <a:rPr lang="it-IT" sz="1000" b="1" dirty="0" err="1">
                <a:solidFill>
                  <a:srgbClr val="FFFFFF"/>
                </a:solidFill>
              </a:rPr>
              <a:t>selection</a:t>
            </a:r>
            <a:endParaRPr lang="it-IT" sz="1000" b="1" dirty="0">
              <a:solidFill>
                <a:srgbClr val="FFFFFF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5496" y="2095193"/>
            <a:ext cx="865943" cy="246221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00" b="1" dirty="0" err="1">
                <a:solidFill>
                  <a:srgbClr val="FFFFFF"/>
                </a:solidFill>
              </a:rPr>
              <a:t>Bio</a:t>
            </a:r>
            <a:r>
              <a:rPr lang="it-IT" sz="1000" b="1" dirty="0">
                <a:solidFill>
                  <a:srgbClr val="FFFFFF"/>
                </a:solidFill>
              </a:rPr>
              <a:t> </a:t>
            </a:r>
            <a:r>
              <a:rPr lang="it-IT" sz="1000" b="1" dirty="0" err="1">
                <a:solidFill>
                  <a:srgbClr val="FFFFFF"/>
                </a:solidFill>
              </a:rPr>
              <a:t>selection</a:t>
            </a:r>
            <a:endParaRPr lang="it-IT" sz="1000" b="1" dirty="0">
              <a:solidFill>
                <a:srgbClr val="FFFFFF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50825" y="6597650"/>
            <a:ext cx="4321175" cy="280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00" b="1" baseline="30000" dirty="0">
                <a:solidFill>
                  <a:srgbClr val="000000"/>
                </a:solidFill>
                <a:latin typeface="Calibri"/>
                <a:ea typeface="MS PGothic" charset="0"/>
                <a:cs typeface="MS PGothic" charset="0"/>
              </a:rPr>
              <a:t>1</a:t>
            </a:r>
            <a:r>
              <a:rPr lang="it-IT" sz="1000" b="1" dirty="0">
                <a:solidFill>
                  <a:srgbClr val="000000"/>
                </a:solidFill>
                <a:latin typeface="Calibri"/>
                <a:ea typeface="MS PGothic" charset="0"/>
                <a:cs typeface="MS PGothic" charset="0"/>
              </a:rPr>
              <a:t>Asiatic, </a:t>
            </a:r>
            <a:r>
              <a:rPr lang="it-IT" sz="1000" b="1" dirty="0" err="1">
                <a:solidFill>
                  <a:srgbClr val="000000"/>
                </a:solidFill>
                <a:latin typeface="Calibri"/>
                <a:ea typeface="MS PGothic" charset="0"/>
                <a:cs typeface="MS PGothic" charset="0"/>
              </a:rPr>
              <a:t>never</a:t>
            </a:r>
            <a:r>
              <a:rPr lang="it-IT" sz="1000" b="1" dirty="0">
                <a:solidFill>
                  <a:srgbClr val="000000"/>
                </a:solidFill>
                <a:latin typeface="Calibri"/>
                <a:ea typeface="MS PGothic" charset="0"/>
                <a:cs typeface="MS PGothic" charset="0"/>
              </a:rPr>
              <a:t>- &amp; light –</a:t>
            </a:r>
            <a:r>
              <a:rPr lang="it-IT" sz="1000" b="1" dirty="0" err="1">
                <a:solidFill>
                  <a:srgbClr val="000000"/>
                </a:solidFill>
                <a:latin typeface="Calibri"/>
                <a:ea typeface="MS PGothic" charset="0"/>
                <a:cs typeface="MS PGothic" charset="0"/>
              </a:rPr>
              <a:t>smokers</a:t>
            </a:r>
            <a:r>
              <a:rPr lang="it-IT" sz="1000" b="1" dirty="0">
                <a:solidFill>
                  <a:srgbClr val="000000"/>
                </a:solidFill>
                <a:latin typeface="Calibri"/>
                <a:ea typeface="MS PGothic" charset="0"/>
                <a:cs typeface="MS PGothic" charset="0"/>
              </a:rPr>
              <a:t>, adenocarcinoma </a:t>
            </a:r>
            <a:r>
              <a:rPr lang="it-IT" sz="1050" b="1" dirty="0">
                <a:solidFill>
                  <a:srgbClr val="000000"/>
                </a:solidFill>
                <a:latin typeface="Calibri"/>
                <a:ea typeface="MS PGothic" charset="0"/>
                <a:cs typeface="MS PGothic" charset="0"/>
              </a:rPr>
              <a:t>(EGFR </a:t>
            </a:r>
            <a:r>
              <a:rPr lang="it-IT" sz="1050" b="1" dirty="0" err="1">
                <a:solidFill>
                  <a:srgbClr val="000000"/>
                </a:solidFill>
                <a:latin typeface="Calibri"/>
                <a:ea typeface="MS PGothic" charset="0"/>
                <a:cs typeface="MS PGothic" charset="0"/>
              </a:rPr>
              <a:t>mut</a:t>
            </a:r>
            <a:r>
              <a:rPr lang="it-IT" sz="1050" b="1" dirty="0">
                <a:solidFill>
                  <a:srgbClr val="000000"/>
                </a:solidFill>
                <a:latin typeface="Calibri"/>
                <a:ea typeface="MS PGothic" charset="0"/>
                <a:cs typeface="MS PGothic" charset="0"/>
              </a:rPr>
              <a:t> +  59.7%)</a:t>
            </a:r>
            <a:endParaRPr lang="it-IT" sz="1050" b="1" dirty="0">
              <a:solidFill>
                <a:srgbClr val="002060"/>
              </a:solidFill>
              <a:latin typeface="Calibri"/>
              <a:ea typeface="MS PGothic" charset="0"/>
              <a:cs typeface="MS PGothic" charset="0"/>
            </a:endParaRPr>
          </a:p>
        </p:txBody>
      </p:sp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5724525" y="6599238"/>
            <a:ext cx="3240088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1000" b="1" baseline="30000">
                <a:solidFill>
                  <a:srgbClr val="000000"/>
                </a:solidFill>
                <a:latin typeface="Calibri"/>
              </a:rPr>
              <a:t>2</a:t>
            </a:r>
            <a:r>
              <a:rPr lang="it-IT" altLang="it-IT" sz="1000" b="1">
                <a:solidFill>
                  <a:srgbClr val="000000"/>
                </a:solidFill>
                <a:latin typeface="Calibri"/>
              </a:rPr>
              <a:t>Adenocarcinoma, Never-smokers (EGFR mut </a:t>
            </a:r>
            <a:r>
              <a:rPr lang="it-IT" altLang="it-IT" sz="900" b="1">
                <a:solidFill>
                  <a:srgbClr val="000000"/>
                </a:solidFill>
                <a:latin typeface="Calibri"/>
              </a:rPr>
              <a:t>+ 44%)</a:t>
            </a:r>
            <a:endParaRPr lang="it-IT" altLang="it-IT" sz="900" b="1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067175" y="981075"/>
            <a:ext cx="936625" cy="5616575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6856413" y="981075"/>
            <a:ext cx="1009650" cy="5616575"/>
          </a:xfrm>
          <a:prstGeom prst="rect">
            <a:avLst/>
          </a:prstGeom>
          <a:solidFill>
            <a:srgbClr val="FFFF00">
              <a:alpha val="3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11" name="Rettangolo arrotondato 10"/>
          <p:cNvSpPr/>
          <p:nvPr/>
        </p:nvSpPr>
        <p:spPr>
          <a:xfrm rot="2425926">
            <a:off x="6813550" y="3465513"/>
            <a:ext cx="2125663" cy="647700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prstClr val="white"/>
                </a:solidFill>
              </a:rPr>
              <a:t>No OS benefit (cross </a:t>
            </a:r>
            <a:r>
              <a:rPr lang="it-IT" dirty="0" err="1">
                <a:solidFill>
                  <a:prstClr val="white"/>
                </a:solidFill>
              </a:rPr>
              <a:t>over</a:t>
            </a:r>
            <a:r>
              <a:rPr lang="it-IT" dirty="0">
                <a:solidFill>
                  <a:prstClr val="white"/>
                </a:solidFill>
              </a:rPr>
              <a:t>)</a:t>
            </a:r>
          </a:p>
        </p:txBody>
      </p:sp>
      <p:sp>
        <p:nvSpPr>
          <p:cNvPr id="15" name="Rettangolo arrotondato 14"/>
          <p:cNvSpPr/>
          <p:nvPr/>
        </p:nvSpPr>
        <p:spPr>
          <a:xfrm rot="2425926">
            <a:off x="3336925" y="3121025"/>
            <a:ext cx="2994025" cy="1235075"/>
          </a:xfrm>
          <a:prstGeom prst="roundRect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prstClr val="white"/>
                </a:solidFill>
              </a:rPr>
              <a:t>1st  or 2nd g EGFR TKI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>
                <a:solidFill>
                  <a:prstClr val="white"/>
                </a:solidFill>
              </a:rPr>
              <a:t>ORR: 55 to 85%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>
                <a:solidFill>
                  <a:prstClr val="white"/>
                </a:solidFill>
              </a:rPr>
              <a:t>Median</a:t>
            </a:r>
            <a:r>
              <a:rPr lang="it-IT" dirty="0">
                <a:solidFill>
                  <a:prstClr val="white"/>
                </a:solidFill>
              </a:rPr>
              <a:t> PFS 8,5 to 13,5 </a:t>
            </a:r>
            <a:r>
              <a:rPr lang="it-IT" dirty="0" err="1">
                <a:solidFill>
                  <a:prstClr val="white"/>
                </a:solidFill>
              </a:rPr>
              <a:t>months</a:t>
            </a:r>
            <a:endParaRPr lang="it-IT" dirty="0">
              <a:solidFill>
                <a:prstClr val="white"/>
              </a:solidFill>
            </a:endParaRPr>
          </a:p>
        </p:txBody>
      </p:sp>
      <p:pic>
        <p:nvPicPr>
          <p:cNvPr id="12" name="Immagin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34925" y="-26988"/>
            <a:ext cx="9074150" cy="525463"/>
          </a:xfrm>
          <a:prstGeom prst="rect">
            <a:avLst/>
          </a:prstGeo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tabLst>
                <a:tab pos="4124325" algn="l"/>
              </a:tabLst>
              <a:defRPr/>
            </a:pPr>
            <a:r>
              <a:rPr lang="en-US" sz="2800" b="1" dirty="0">
                <a:solidFill>
                  <a:srgbClr val="0070C0"/>
                </a:solidFill>
                <a:latin typeface="Calibri"/>
              </a:rPr>
              <a:t>EGFR-TKIs and EGFR Mutation-Directed Frontline Studies</a:t>
            </a:r>
            <a:endParaRPr lang="it-IT" sz="2800" b="1" dirty="0">
              <a:solidFill>
                <a:srgbClr val="0070C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907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ext Box 8"/>
          <p:cNvSpPr txBox="1">
            <a:spLocks noChangeArrowheads="1"/>
          </p:cNvSpPr>
          <p:nvPr/>
        </p:nvSpPr>
        <p:spPr bwMode="auto">
          <a:xfrm rot="-5400000">
            <a:off x="-999331" y="3339306"/>
            <a:ext cx="3049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Median PFS (months)</a:t>
            </a:r>
          </a:p>
        </p:txBody>
      </p:sp>
      <p:sp>
        <p:nvSpPr>
          <p:cNvPr id="231427" name="Text Box 12"/>
          <p:cNvSpPr txBox="1">
            <a:spLocks noChangeArrowheads="1"/>
          </p:cNvSpPr>
          <p:nvPr/>
        </p:nvSpPr>
        <p:spPr bwMode="auto">
          <a:xfrm>
            <a:off x="1550988" y="1819275"/>
            <a:ext cx="1050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13.7</a:t>
            </a:r>
          </a:p>
        </p:txBody>
      </p:sp>
      <p:sp>
        <p:nvSpPr>
          <p:cNvPr id="231428" name="Text Box 13"/>
          <p:cNvSpPr txBox="1">
            <a:spLocks noChangeArrowheads="1"/>
          </p:cNvSpPr>
          <p:nvPr/>
        </p:nvSpPr>
        <p:spPr bwMode="auto">
          <a:xfrm>
            <a:off x="2117725" y="2751138"/>
            <a:ext cx="877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9.5</a:t>
            </a:r>
          </a:p>
        </p:txBody>
      </p:sp>
      <p:sp>
        <p:nvSpPr>
          <p:cNvPr id="231429" name="Text Box 14"/>
          <p:cNvSpPr txBox="1">
            <a:spLocks noChangeArrowheads="1"/>
          </p:cNvSpPr>
          <p:nvPr/>
        </p:nvSpPr>
        <p:spPr bwMode="auto">
          <a:xfrm>
            <a:off x="2547938" y="3027363"/>
            <a:ext cx="876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8.0</a:t>
            </a:r>
          </a:p>
        </p:txBody>
      </p:sp>
      <p:sp>
        <p:nvSpPr>
          <p:cNvPr id="231430" name="Text Box 15"/>
          <p:cNvSpPr txBox="1">
            <a:spLocks noChangeArrowheads="1"/>
          </p:cNvSpPr>
          <p:nvPr/>
        </p:nvSpPr>
        <p:spPr bwMode="auto">
          <a:xfrm>
            <a:off x="2809875" y="2981325"/>
            <a:ext cx="9842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8.4</a:t>
            </a:r>
          </a:p>
        </p:txBody>
      </p:sp>
      <p:sp>
        <p:nvSpPr>
          <p:cNvPr id="231431" name="Text Box 16"/>
          <p:cNvSpPr txBox="1">
            <a:spLocks noChangeArrowheads="1"/>
          </p:cNvSpPr>
          <p:nvPr/>
        </p:nvSpPr>
        <p:spPr bwMode="auto">
          <a:xfrm>
            <a:off x="3302000" y="2514600"/>
            <a:ext cx="8763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10.8</a:t>
            </a:r>
          </a:p>
        </p:txBody>
      </p:sp>
      <p:sp>
        <p:nvSpPr>
          <p:cNvPr id="231432" name="Text Box 19"/>
          <p:cNvSpPr txBox="1">
            <a:spLocks noChangeArrowheads="1"/>
          </p:cNvSpPr>
          <p:nvPr/>
        </p:nvSpPr>
        <p:spPr bwMode="auto">
          <a:xfrm>
            <a:off x="773113" y="2495550"/>
            <a:ext cx="877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10.4</a:t>
            </a:r>
          </a:p>
        </p:txBody>
      </p:sp>
      <p:sp>
        <p:nvSpPr>
          <p:cNvPr id="231433" name="Text Box 21"/>
          <p:cNvSpPr txBox="1">
            <a:spLocks noChangeArrowheads="1"/>
          </p:cNvSpPr>
          <p:nvPr/>
        </p:nvSpPr>
        <p:spPr bwMode="auto">
          <a:xfrm>
            <a:off x="4935538" y="3697288"/>
            <a:ext cx="8778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5.1</a:t>
            </a:r>
          </a:p>
        </p:txBody>
      </p:sp>
      <p:sp>
        <p:nvSpPr>
          <p:cNvPr id="231434" name="Text Box 22"/>
          <p:cNvSpPr txBox="1">
            <a:spLocks noChangeArrowheads="1"/>
          </p:cNvSpPr>
          <p:nvPr/>
        </p:nvSpPr>
        <p:spPr bwMode="auto">
          <a:xfrm>
            <a:off x="6235700" y="3492500"/>
            <a:ext cx="877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6.3</a:t>
            </a:r>
          </a:p>
        </p:txBody>
      </p:sp>
      <p:sp>
        <p:nvSpPr>
          <p:cNvPr id="231435" name="Text Box 23"/>
          <p:cNvSpPr txBox="1">
            <a:spLocks noChangeArrowheads="1"/>
          </p:cNvSpPr>
          <p:nvPr/>
        </p:nvSpPr>
        <p:spPr bwMode="auto">
          <a:xfrm>
            <a:off x="6613525" y="3492500"/>
            <a:ext cx="877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6.3</a:t>
            </a:r>
          </a:p>
        </p:txBody>
      </p:sp>
      <p:sp>
        <p:nvSpPr>
          <p:cNvPr id="231436" name="Text Box 24"/>
          <p:cNvSpPr txBox="1">
            <a:spLocks noChangeArrowheads="1"/>
          </p:cNvSpPr>
          <p:nvPr/>
        </p:nvSpPr>
        <p:spPr bwMode="auto">
          <a:xfrm>
            <a:off x="7031038" y="3665538"/>
            <a:ext cx="984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5.3</a:t>
            </a:r>
          </a:p>
        </p:txBody>
      </p:sp>
      <p:sp>
        <p:nvSpPr>
          <p:cNvPr id="231437" name="Text Box 25"/>
          <p:cNvSpPr txBox="1">
            <a:spLocks noChangeArrowheads="1"/>
          </p:cNvSpPr>
          <p:nvPr/>
        </p:nvSpPr>
        <p:spPr bwMode="auto">
          <a:xfrm>
            <a:off x="5543550" y="3840163"/>
            <a:ext cx="10509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4.6</a:t>
            </a:r>
          </a:p>
        </p:txBody>
      </p:sp>
      <p:sp>
        <p:nvSpPr>
          <p:cNvPr id="231438" name="Text Box 26"/>
          <p:cNvSpPr txBox="1">
            <a:spLocks noChangeArrowheads="1"/>
          </p:cNvSpPr>
          <p:nvPr/>
        </p:nvSpPr>
        <p:spPr bwMode="auto">
          <a:xfrm>
            <a:off x="7491413" y="3573463"/>
            <a:ext cx="8778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5.4</a:t>
            </a:r>
          </a:p>
        </p:txBody>
      </p:sp>
      <p:grpSp>
        <p:nvGrpSpPr>
          <p:cNvPr id="231439" name="Group 101"/>
          <p:cNvGrpSpPr>
            <a:grpSpLocks/>
          </p:cNvGrpSpPr>
          <p:nvPr/>
        </p:nvGrpSpPr>
        <p:grpSpPr bwMode="auto">
          <a:xfrm>
            <a:off x="625475" y="1481138"/>
            <a:ext cx="384175" cy="3803650"/>
            <a:chOff x="1116089" y="1559028"/>
            <a:chExt cx="383438" cy="3160178"/>
          </a:xfrm>
        </p:grpSpPr>
        <p:sp>
          <p:nvSpPr>
            <p:cNvPr id="231479" name="Text Box 9"/>
            <p:cNvSpPr txBox="1">
              <a:spLocks noChangeArrowheads="1"/>
            </p:cNvSpPr>
            <p:nvPr/>
          </p:nvSpPr>
          <p:spPr bwMode="auto">
            <a:xfrm>
              <a:off x="1116089" y="1922417"/>
              <a:ext cx="383438" cy="255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2400"/>
                </a:spcAft>
                <a:buFontTx/>
                <a:buNone/>
              </a:pPr>
              <a:r>
                <a:rPr lang="en-GB" altLang="it-IT" sz="1400" b="1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14</a:t>
              </a:r>
            </a:p>
          </p:txBody>
        </p:sp>
        <p:sp>
          <p:nvSpPr>
            <p:cNvPr id="231480" name="Text Box 9"/>
            <p:cNvSpPr txBox="1">
              <a:spLocks noChangeArrowheads="1"/>
            </p:cNvSpPr>
            <p:nvPr/>
          </p:nvSpPr>
          <p:spPr bwMode="auto">
            <a:xfrm>
              <a:off x="1116089" y="2277242"/>
              <a:ext cx="383438" cy="255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2400"/>
                </a:spcAft>
                <a:buFontTx/>
                <a:buNone/>
              </a:pPr>
              <a:r>
                <a:rPr lang="en-GB" altLang="it-IT" sz="1400" b="1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12</a:t>
              </a:r>
            </a:p>
          </p:txBody>
        </p:sp>
        <p:sp>
          <p:nvSpPr>
            <p:cNvPr id="231481" name="Text Box 9"/>
            <p:cNvSpPr txBox="1">
              <a:spLocks noChangeArrowheads="1"/>
            </p:cNvSpPr>
            <p:nvPr/>
          </p:nvSpPr>
          <p:spPr bwMode="auto">
            <a:xfrm>
              <a:off x="1116089" y="2646104"/>
              <a:ext cx="383438" cy="255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2400"/>
                </a:spcAft>
                <a:buFontTx/>
                <a:buNone/>
              </a:pPr>
              <a:r>
                <a:rPr lang="en-GB" altLang="it-IT" sz="1400" b="1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10</a:t>
              </a:r>
            </a:p>
          </p:txBody>
        </p:sp>
        <p:sp>
          <p:nvSpPr>
            <p:cNvPr id="231482" name="Text Box 9"/>
            <p:cNvSpPr txBox="1">
              <a:spLocks noChangeArrowheads="1"/>
            </p:cNvSpPr>
            <p:nvPr/>
          </p:nvSpPr>
          <p:spPr bwMode="auto">
            <a:xfrm>
              <a:off x="1215475" y="3016554"/>
              <a:ext cx="284052" cy="255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2400"/>
                </a:spcAft>
                <a:buFontTx/>
                <a:buNone/>
              </a:pPr>
              <a:r>
                <a:rPr lang="en-GB" altLang="it-IT" sz="1400" b="1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8</a:t>
              </a:r>
            </a:p>
          </p:txBody>
        </p:sp>
        <p:sp>
          <p:nvSpPr>
            <p:cNvPr id="231483" name="Text Box 9"/>
            <p:cNvSpPr txBox="1">
              <a:spLocks noChangeArrowheads="1"/>
            </p:cNvSpPr>
            <p:nvPr/>
          </p:nvSpPr>
          <p:spPr bwMode="auto">
            <a:xfrm>
              <a:off x="1215475" y="3374869"/>
              <a:ext cx="284052" cy="255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2400"/>
                </a:spcAft>
                <a:buFontTx/>
                <a:buNone/>
              </a:pPr>
              <a:r>
                <a:rPr lang="en-GB" altLang="it-IT" sz="1400" b="1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6</a:t>
              </a:r>
            </a:p>
          </p:txBody>
        </p:sp>
        <p:sp>
          <p:nvSpPr>
            <p:cNvPr id="231484" name="Text Box 9"/>
            <p:cNvSpPr txBox="1">
              <a:spLocks noChangeArrowheads="1"/>
            </p:cNvSpPr>
            <p:nvPr/>
          </p:nvSpPr>
          <p:spPr bwMode="auto">
            <a:xfrm>
              <a:off x="1215475" y="3745319"/>
              <a:ext cx="284052" cy="255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2400"/>
                </a:spcAft>
                <a:buFontTx/>
                <a:buNone/>
              </a:pPr>
              <a:r>
                <a:rPr lang="en-GB" altLang="it-IT" sz="1400" b="1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4</a:t>
              </a:r>
            </a:p>
          </p:txBody>
        </p:sp>
        <p:sp>
          <p:nvSpPr>
            <p:cNvPr id="231485" name="Text Box 9"/>
            <p:cNvSpPr txBox="1">
              <a:spLocks noChangeArrowheads="1"/>
            </p:cNvSpPr>
            <p:nvPr/>
          </p:nvSpPr>
          <p:spPr bwMode="auto">
            <a:xfrm>
              <a:off x="1215475" y="4093083"/>
              <a:ext cx="284052" cy="255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2400"/>
                </a:spcAft>
                <a:buFontTx/>
                <a:buNone/>
              </a:pPr>
              <a:r>
                <a:rPr lang="en-GB" altLang="it-IT" sz="1400" b="1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2</a:t>
              </a:r>
            </a:p>
          </p:txBody>
        </p:sp>
        <p:sp>
          <p:nvSpPr>
            <p:cNvPr id="231486" name="Text Box 9"/>
            <p:cNvSpPr txBox="1">
              <a:spLocks noChangeArrowheads="1"/>
            </p:cNvSpPr>
            <p:nvPr/>
          </p:nvSpPr>
          <p:spPr bwMode="auto">
            <a:xfrm>
              <a:off x="1116089" y="1559028"/>
              <a:ext cx="383438" cy="255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2400"/>
                </a:spcAft>
                <a:buFontTx/>
                <a:buNone/>
              </a:pPr>
              <a:r>
                <a:rPr lang="en-GB" altLang="it-IT" sz="1400" b="1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16</a:t>
              </a:r>
            </a:p>
          </p:txBody>
        </p:sp>
        <p:sp>
          <p:nvSpPr>
            <p:cNvPr id="231487" name="Text Box 9"/>
            <p:cNvSpPr txBox="1">
              <a:spLocks noChangeArrowheads="1"/>
            </p:cNvSpPr>
            <p:nvPr/>
          </p:nvSpPr>
          <p:spPr bwMode="auto">
            <a:xfrm>
              <a:off x="1215475" y="4463533"/>
              <a:ext cx="284052" cy="255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spcAft>
                  <a:spcPts val="2400"/>
                </a:spcAft>
                <a:buFontTx/>
                <a:buNone/>
              </a:pPr>
              <a:r>
                <a:rPr lang="en-GB" altLang="it-IT" sz="1400" b="1">
                  <a:solidFill>
                    <a:srgbClr val="00000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0</a:t>
              </a:r>
            </a:p>
          </p:txBody>
        </p:sp>
      </p:grpSp>
      <p:sp>
        <p:nvSpPr>
          <p:cNvPr id="25" name="Title 54"/>
          <p:cNvSpPr txBox="1">
            <a:spLocks/>
          </p:cNvSpPr>
          <p:nvPr/>
        </p:nvSpPr>
        <p:spPr>
          <a:xfrm>
            <a:off x="4763" y="287338"/>
            <a:ext cx="9144000" cy="477837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GB" altLang="it-IT" sz="2800" b="1" dirty="0">
                <a:solidFill>
                  <a:srgbClr val="0070C0"/>
                </a:solidFill>
                <a:latin typeface="Calibri"/>
                <a:ea typeface="MS PGothic" pitchFamily="34" charset="-128"/>
              </a:rPr>
              <a:t>Median PFS with EGFR-TKIs in first-line </a:t>
            </a:r>
            <a:r>
              <a:rPr lang="en-GB" altLang="it-IT" sz="2800" b="1" i="1" dirty="0">
                <a:solidFill>
                  <a:srgbClr val="0070C0"/>
                </a:solidFill>
                <a:latin typeface="Calibri"/>
                <a:ea typeface="MS PGothic" pitchFamily="34" charset="-128"/>
              </a:rPr>
              <a:t>EGFR</a:t>
            </a:r>
            <a:r>
              <a:rPr lang="en-GB" altLang="it-IT" sz="2800" b="1" dirty="0">
                <a:solidFill>
                  <a:srgbClr val="0070C0"/>
                </a:solidFill>
                <a:latin typeface="Calibri"/>
                <a:ea typeface="MS PGothic" pitchFamily="34" charset="-128"/>
              </a:rPr>
              <a:t> </a:t>
            </a:r>
            <a:r>
              <a:rPr lang="en-GB" altLang="it-IT" sz="2800" b="1" dirty="0" err="1">
                <a:solidFill>
                  <a:srgbClr val="0070C0"/>
                </a:solidFill>
                <a:latin typeface="Calibri"/>
                <a:ea typeface="MS PGothic" pitchFamily="34" charset="-128"/>
              </a:rPr>
              <a:t>Mut</a:t>
            </a:r>
            <a:r>
              <a:rPr lang="en-GB" altLang="it-IT" sz="2800" b="1" dirty="0">
                <a:solidFill>
                  <a:srgbClr val="0070C0"/>
                </a:solidFill>
                <a:latin typeface="Calibri"/>
                <a:ea typeface="MS PGothic" pitchFamily="34" charset="-128"/>
              </a:rPr>
              <a:t>+ studies</a:t>
            </a:r>
            <a:endParaRPr lang="en-GB" altLang="it-IT" sz="2800" dirty="0">
              <a:solidFill>
                <a:srgbClr val="0070C0"/>
              </a:solidFill>
              <a:latin typeface="Calibri"/>
              <a:ea typeface="MS PGothic" pitchFamily="34" charset="-128"/>
            </a:endParaRPr>
          </a:p>
        </p:txBody>
      </p:sp>
      <p:sp>
        <p:nvSpPr>
          <p:cNvPr id="231441" name="Text Box 23"/>
          <p:cNvSpPr txBox="1">
            <a:spLocks noChangeArrowheads="1"/>
          </p:cNvSpPr>
          <p:nvPr/>
        </p:nvSpPr>
        <p:spPr bwMode="auto">
          <a:xfrm>
            <a:off x="7929563" y="3362325"/>
            <a:ext cx="876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6.9</a:t>
            </a:r>
          </a:p>
        </p:txBody>
      </p:sp>
      <p:sp>
        <p:nvSpPr>
          <p:cNvPr id="231442" name="Text Box 12"/>
          <p:cNvSpPr txBox="1">
            <a:spLocks noChangeArrowheads="1"/>
          </p:cNvSpPr>
          <p:nvPr/>
        </p:nvSpPr>
        <p:spPr bwMode="auto">
          <a:xfrm>
            <a:off x="4492625" y="2474913"/>
            <a:ext cx="1050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11.1</a:t>
            </a:r>
          </a:p>
        </p:txBody>
      </p:sp>
      <p:sp>
        <p:nvSpPr>
          <p:cNvPr id="231443" name="Text Box 26"/>
          <p:cNvSpPr txBox="1">
            <a:spLocks noChangeArrowheads="1"/>
          </p:cNvSpPr>
          <p:nvPr/>
        </p:nvSpPr>
        <p:spPr bwMode="auto">
          <a:xfrm>
            <a:off x="8321675" y="3500438"/>
            <a:ext cx="877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5.6</a:t>
            </a:r>
          </a:p>
        </p:txBody>
      </p:sp>
      <p:sp>
        <p:nvSpPr>
          <p:cNvPr id="231444" name="Text Box 12"/>
          <p:cNvSpPr txBox="1">
            <a:spLocks noChangeArrowheads="1"/>
          </p:cNvSpPr>
          <p:nvPr/>
        </p:nvSpPr>
        <p:spPr bwMode="auto">
          <a:xfrm>
            <a:off x="3705225" y="2479675"/>
            <a:ext cx="1050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11.0</a:t>
            </a:r>
          </a:p>
        </p:txBody>
      </p:sp>
      <p:sp>
        <p:nvSpPr>
          <p:cNvPr id="231445" name="Text Box 21"/>
          <p:cNvSpPr txBox="1">
            <a:spLocks noChangeArrowheads="1"/>
          </p:cNvSpPr>
          <p:nvPr/>
        </p:nvSpPr>
        <p:spPr bwMode="auto">
          <a:xfrm>
            <a:off x="5357813" y="3562350"/>
            <a:ext cx="87788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5.5</a:t>
            </a:r>
          </a:p>
        </p:txBody>
      </p:sp>
      <p:sp>
        <p:nvSpPr>
          <p:cNvPr id="231446" name="Text Box 19"/>
          <p:cNvSpPr txBox="1">
            <a:spLocks noChangeArrowheads="1"/>
          </p:cNvSpPr>
          <p:nvPr/>
        </p:nvSpPr>
        <p:spPr bwMode="auto">
          <a:xfrm>
            <a:off x="1165225" y="2405063"/>
            <a:ext cx="8778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11.0</a:t>
            </a:r>
          </a:p>
        </p:txBody>
      </p:sp>
      <p:cxnSp>
        <p:nvCxnSpPr>
          <p:cNvPr id="32" name="Straight Connector 3"/>
          <p:cNvCxnSpPr/>
          <p:nvPr/>
        </p:nvCxnSpPr>
        <p:spPr bwMode="auto">
          <a:xfrm>
            <a:off x="1009650" y="1552575"/>
            <a:ext cx="26988" cy="373221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Straight Connector 63"/>
          <p:cNvCxnSpPr/>
          <p:nvPr/>
        </p:nvCxnSpPr>
        <p:spPr bwMode="auto">
          <a:xfrm>
            <a:off x="968375" y="5130800"/>
            <a:ext cx="793115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1449" name="AutoShape 3"/>
          <p:cNvSpPr>
            <a:spLocks/>
          </p:cNvSpPr>
          <p:nvPr/>
        </p:nvSpPr>
        <p:spPr bwMode="auto">
          <a:xfrm rot="-5400000">
            <a:off x="1600201" y="5086350"/>
            <a:ext cx="133350" cy="1260475"/>
          </a:xfrm>
          <a:prstGeom prst="leftBrace">
            <a:avLst>
              <a:gd name="adj1" fmla="val 15268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it-IT" sz="1600" b="1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50" name="Text Box 5"/>
          <p:cNvSpPr txBox="1">
            <a:spLocks noChangeArrowheads="1"/>
          </p:cNvSpPr>
          <p:nvPr/>
        </p:nvSpPr>
        <p:spPr bwMode="auto">
          <a:xfrm>
            <a:off x="1212850" y="5748338"/>
            <a:ext cx="909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Erlotinib</a:t>
            </a:r>
          </a:p>
        </p:txBody>
      </p:sp>
      <p:sp>
        <p:nvSpPr>
          <p:cNvPr id="231451" name="Text Box 12"/>
          <p:cNvSpPr txBox="1">
            <a:spLocks noChangeArrowheads="1"/>
          </p:cNvSpPr>
          <p:nvPr/>
        </p:nvSpPr>
        <p:spPr bwMode="auto">
          <a:xfrm>
            <a:off x="1633538" y="5300663"/>
            <a:ext cx="10509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OPTIMAL</a:t>
            </a:r>
            <a:endParaRPr lang="en-GB" altLang="it-IT" sz="700" b="1" baseline="300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52" name="Text Box 19"/>
          <p:cNvSpPr txBox="1">
            <a:spLocks noChangeArrowheads="1"/>
          </p:cNvSpPr>
          <p:nvPr/>
        </p:nvSpPr>
        <p:spPr bwMode="auto">
          <a:xfrm>
            <a:off x="787400" y="5300663"/>
            <a:ext cx="8778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EURTAC</a:t>
            </a:r>
            <a:endParaRPr lang="en-GB" altLang="it-IT" sz="700" b="1" baseline="300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53" name="Text Box 29"/>
          <p:cNvSpPr txBox="1">
            <a:spLocks noChangeArrowheads="1"/>
          </p:cNvSpPr>
          <p:nvPr/>
        </p:nvSpPr>
        <p:spPr bwMode="auto">
          <a:xfrm>
            <a:off x="5357813" y="5748338"/>
            <a:ext cx="3197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Platinum-doublet chemotherapy</a:t>
            </a:r>
          </a:p>
        </p:txBody>
      </p:sp>
      <p:sp>
        <p:nvSpPr>
          <p:cNvPr id="231454" name="AutoShape 27"/>
          <p:cNvSpPr>
            <a:spLocks/>
          </p:cNvSpPr>
          <p:nvPr/>
        </p:nvSpPr>
        <p:spPr bwMode="auto">
          <a:xfrm rot="-5400000">
            <a:off x="6950076" y="3841750"/>
            <a:ext cx="182562" cy="3716337"/>
          </a:xfrm>
          <a:prstGeom prst="leftBrace">
            <a:avLst>
              <a:gd name="adj1" fmla="val 177555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it-IT" sz="1600" b="1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55" name="Text Box 6"/>
          <p:cNvSpPr txBox="1">
            <a:spLocks noChangeArrowheads="1"/>
          </p:cNvSpPr>
          <p:nvPr/>
        </p:nvSpPr>
        <p:spPr bwMode="auto">
          <a:xfrm>
            <a:off x="2759075" y="5748338"/>
            <a:ext cx="909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Gefitinib</a:t>
            </a:r>
          </a:p>
        </p:txBody>
      </p:sp>
      <p:sp>
        <p:nvSpPr>
          <p:cNvPr id="231456" name="Text Box 13"/>
          <p:cNvSpPr txBox="1">
            <a:spLocks noChangeArrowheads="1"/>
          </p:cNvSpPr>
          <p:nvPr/>
        </p:nvSpPr>
        <p:spPr bwMode="auto">
          <a:xfrm>
            <a:off x="2125663" y="5300663"/>
            <a:ext cx="8778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IPASS</a:t>
            </a:r>
            <a:endParaRPr lang="en-GB" altLang="it-IT" sz="700" b="1" baseline="300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57" name="Text Box 14"/>
          <p:cNvSpPr txBox="1">
            <a:spLocks noChangeArrowheads="1"/>
          </p:cNvSpPr>
          <p:nvPr/>
        </p:nvSpPr>
        <p:spPr bwMode="auto">
          <a:xfrm>
            <a:off x="2568575" y="5300663"/>
            <a:ext cx="877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First-</a:t>
            </a:r>
            <a:b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SIGNAL</a:t>
            </a:r>
            <a:endParaRPr lang="en-GB" altLang="it-IT" sz="700" b="1" baseline="300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58" name="Text Box 15"/>
          <p:cNvSpPr txBox="1">
            <a:spLocks noChangeArrowheads="1"/>
          </p:cNvSpPr>
          <p:nvPr/>
        </p:nvSpPr>
        <p:spPr bwMode="auto">
          <a:xfrm>
            <a:off x="2932113" y="5300663"/>
            <a:ext cx="984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WJTOG</a:t>
            </a:r>
            <a:b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3405</a:t>
            </a:r>
            <a:endParaRPr lang="en-GB" altLang="it-IT" sz="700" b="1" baseline="300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59" name="Text Box 16"/>
          <p:cNvSpPr txBox="1">
            <a:spLocks noChangeArrowheads="1"/>
          </p:cNvSpPr>
          <p:nvPr/>
        </p:nvSpPr>
        <p:spPr bwMode="auto">
          <a:xfrm>
            <a:off x="3440113" y="5300663"/>
            <a:ext cx="877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NEJSG</a:t>
            </a:r>
            <a:b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002</a:t>
            </a:r>
            <a:endParaRPr lang="en-GB" altLang="it-IT" sz="700" b="1" baseline="300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60" name="AutoShape 27"/>
          <p:cNvSpPr>
            <a:spLocks/>
          </p:cNvSpPr>
          <p:nvPr/>
        </p:nvSpPr>
        <p:spPr bwMode="auto">
          <a:xfrm rot="-5400000">
            <a:off x="3137694" y="4888707"/>
            <a:ext cx="133350" cy="1655762"/>
          </a:xfrm>
          <a:prstGeom prst="leftBrace">
            <a:avLst>
              <a:gd name="adj1" fmla="val 113532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it-IT" sz="1600" b="1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61" name="Text Box 21"/>
          <p:cNvSpPr txBox="1">
            <a:spLocks noChangeArrowheads="1"/>
          </p:cNvSpPr>
          <p:nvPr/>
        </p:nvSpPr>
        <p:spPr bwMode="auto">
          <a:xfrm>
            <a:off x="3878263" y="5300663"/>
            <a:ext cx="877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LUX-</a:t>
            </a:r>
            <a:b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LUNG 3</a:t>
            </a:r>
            <a:endParaRPr lang="en-GB" altLang="it-IT" sz="700" b="1" baseline="300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62" name="AutoShape 3"/>
          <p:cNvSpPr>
            <a:spLocks/>
          </p:cNvSpPr>
          <p:nvPr/>
        </p:nvSpPr>
        <p:spPr bwMode="auto">
          <a:xfrm rot="-5400000">
            <a:off x="4536282" y="5209381"/>
            <a:ext cx="133350" cy="1014413"/>
          </a:xfrm>
          <a:prstGeom prst="leftBrace">
            <a:avLst>
              <a:gd name="adj1" fmla="val 152425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it-IT" sz="1600" b="1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63" name="Text Box 6"/>
          <p:cNvSpPr txBox="1">
            <a:spLocks noChangeArrowheads="1"/>
          </p:cNvSpPr>
          <p:nvPr/>
        </p:nvSpPr>
        <p:spPr bwMode="auto">
          <a:xfrm>
            <a:off x="4090988" y="5748338"/>
            <a:ext cx="850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4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Afatinib</a:t>
            </a:r>
          </a:p>
        </p:txBody>
      </p:sp>
      <p:sp>
        <p:nvSpPr>
          <p:cNvPr id="231464" name="Text Box 12"/>
          <p:cNvSpPr txBox="1">
            <a:spLocks noChangeArrowheads="1"/>
          </p:cNvSpPr>
          <p:nvPr/>
        </p:nvSpPr>
        <p:spPr bwMode="auto">
          <a:xfrm>
            <a:off x="5716588" y="5300663"/>
            <a:ext cx="10509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OPTIMAL</a:t>
            </a:r>
            <a:endParaRPr lang="en-GB" altLang="it-IT" sz="700" b="1" baseline="300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65" name="Text Box 19"/>
          <p:cNvSpPr txBox="1">
            <a:spLocks noChangeArrowheads="1"/>
          </p:cNvSpPr>
          <p:nvPr/>
        </p:nvSpPr>
        <p:spPr bwMode="auto">
          <a:xfrm>
            <a:off x="4948238" y="5300663"/>
            <a:ext cx="877887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EURTAC</a:t>
            </a:r>
            <a:endParaRPr lang="en-GB" altLang="it-IT" sz="700" b="1" baseline="300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66" name="Text Box 13"/>
          <p:cNvSpPr txBox="1">
            <a:spLocks noChangeArrowheads="1"/>
          </p:cNvSpPr>
          <p:nvPr/>
        </p:nvSpPr>
        <p:spPr bwMode="auto">
          <a:xfrm>
            <a:off x="6251575" y="5300663"/>
            <a:ext cx="877888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IPASS</a:t>
            </a:r>
            <a:endParaRPr lang="en-GB" altLang="it-IT" sz="700" b="1" baseline="300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67" name="Text Box 14"/>
          <p:cNvSpPr txBox="1">
            <a:spLocks noChangeArrowheads="1"/>
          </p:cNvSpPr>
          <p:nvPr/>
        </p:nvSpPr>
        <p:spPr bwMode="auto">
          <a:xfrm>
            <a:off x="6646863" y="5300663"/>
            <a:ext cx="877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First-</a:t>
            </a:r>
            <a:b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SIGNAL</a:t>
            </a:r>
            <a:endParaRPr lang="en-GB" altLang="it-IT" sz="700" b="1" baseline="300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68" name="Text Box 15"/>
          <p:cNvSpPr txBox="1">
            <a:spLocks noChangeArrowheads="1"/>
          </p:cNvSpPr>
          <p:nvPr/>
        </p:nvSpPr>
        <p:spPr bwMode="auto">
          <a:xfrm>
            <a:off x="7011988" y="5300663"/>
            <a:ext cx="984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WJTOG</a:t>
            </a:r>
            <a:b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3405</a:t>
            </a:r>
            <a:endParaRPr lang="en-GB" altLang="it-IT" sz="700" b="1" baseline="300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69" name="Text Box 16"/>
          <p:cNvSpPr txBox="1">
            <a:spLocks noChangeArrowheads="1"/>
          </p:cNvSpPr>
          <p:nvPr/>
        </p:nvSpPr>
        <p:spPr bwMode="auto">
          <a:xfrm>
            <a:off x="7485063" y="5300663"/>
            <a:ext cx="877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NEJSG</a:t>
            </a:r>
            <a:b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002</a:t>
            </a:r>
            <a:endParaRPr lang="en-GB" altLang="it-IT" sz="700" b="1" baseline="300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70" name="Text Box 21"/>
          <p:cNvSpPr txBox="1">
            <a:spLocks noChangeArrowheads="1"/>
          </p:cNvSpPr>
          <p:nvPr/>
        </p:nvSpPr>
        <p:spPr bwMode="auto">
          <a:xfrm>
            <a:off x="7918450" y="5300663"/>
            <a:ext cx="877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LUX-</a:t>
            </a:r>
            <a:b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LUNG 3</a:t>
            </a:r>
            <a:endParaRPr lang="en-GB" altLang="it-IT" sz="700" b="1" baseline="300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71" name="Text Box 21"/>
          <p:cNvSpPr txBox="1">
            <a:spLocks noChangeArrowheads="1"/>
          </p:cNvSpPr>
          <p:nvPr/>
        </p:nvSpPr>
        <p:spPr bwMode="auto">
          <a:xfrm>
            <a:off x="4591050" y="5300663"/>
            <a:ext cx="877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LUX-</a:t>
            </a:r>
            <a:b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LUNG 6</a:t>
            </a:r>
            <a:endParaRPr lang="en-GB" altLang="it-IT" sz="700" b="1" baseline="300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72" name="Text Box 21"/>
          <p:cNvSpPr txBox="1">
            <a:spLocks noChangeArrowheads="1"/>
          </p:cNvSpPr>
          <p:nvPr/>
        </p:nvSpPr>
        <p:spPr bwMode="auto">
          <a:xfrm>
            <a:off x="8264525" y="5300663"/>
            <a:ext cx="877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LUX-</a:t>
            </a:r>
            <a:b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LUNG 6</a:t>
            </a:r>
            <a:endParaRPr lang="en-GB" altLang="it-IT" sz="700" b="1" baseline="300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73" name="Text Box 12"/>
          <p:cNvSpPr txBox="1">
            <a:spLocks noChangeArrowheads="1"/>
          </p:cNvSpPr>
          <p:nvPr/>
        </p:nvSpPr>
        <p:spPr bwMode="auto">
          <a:xfrm>
            <a:off x="5332413" y="5300663"/>
            <a:ext cx="10509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ENSURE</a:t>
            </a:r>
            <a:endParaRPr lang="en-GB" altLang="it-IT" sz="700" b="1" baseline="300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74" name="Text Box 12"/>
          <p:cNvSpPr txBox="1">
            <a:spLocks noChangeArrowheads="1"/>
          </p:cNvSpPr>
          <p:nvPr/>
        </p:nvSpPr>
        <p:spPr bwMode="auto">
          <a:xfrm>
            <a:off x="1150938" y="5300663"/>
            <a:ext cx="10509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ENSURE</a:t>
            </a:r>
            <a:endParaRPr lang="en-GB" altLang="it-IT" sz="700" b="1" baseline="3000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1475" name="Text Box 12"/>
          <p:cNvSpPr txBox="1">
            <a:spLocks noChangeArrowheads="1"/>
          </p:cNvSpPr>
          <p:nvPr/>
        </p:nvSpPr>
        <p:spPr bwMode="auto">
          <a:xfrm>
            <a:off x="4032250" y="1901825"/>
            <a:ext cx="10509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2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13.6</a:t>
            </a:r>
          </a:p>
        </p:txBody>
      </p:sp>
      <p:pic>
        <p:nvPicPr>
          <p:cNvPr id="23147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1228725"/>
            <a:ext cx="8382000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77" name="Text Box 21"/>
          <p:cNvSpPr txBox="1">
            <a:spLocks noChangeArrowheads="1"/>
          </p:cNvSpPr>
          <p:nvPr/>
        </p:nvSpPr>
        <p:spPr bwMode="auto">
          <a:xfrm>
            <a:off x="4232275" y="5286375"/>
            <a:ext cx="8778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LUX-</a:t>
            </a:r>
            <a:b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n-GB" altLang="it-IT" sz="700" b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LUNG 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it-IT" sz="1200" b="1" baseline="30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common</a:t>
            </a:r>
          </a:p>
        </p:txBody>
      </p:sp>
      <p:cxnSp>
        <p:nvCxnSpPr>
          <p:cNvPr id="63" name="Connettore 1 62"/>
          <p:cNvCxnSpPr/>
          <p:nvPr/>
        </p:nvCxnSpPr>
        <p:spPr>
          <a:xfrm flipH="1">
            <a:off x="1063625" y="3603625"/>
            <a:ext cx="7796213" cy="1270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Immagin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24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94265E-6 L -0.00138 -0.2102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0" y="-105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3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44450"/>
            <a:ext cx="7716837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2451" name="Gruppo 6"/>
          <p:cNvGrpSpPr>
            <a:grpSpLocks/>
          </p:cNvGrpSpPr>
          <p:nvPr/>
        </p:nvGrpSpPr>
        <p:grpSpPr bwMode="auto">
          <a:xfrm>
            <a:off x="0" y="1844675"/>
            <a:ext cx="5076825" cy="4549775"/>
            <a:chOff x="35496" y="1844823"/>
            <a:chExt cx="5184576" cy="4549487"/>
          </a:xfrm>
        </p:grpSpPr>
        <p:pic>
          <p:nvPicPr>
            <p:cNvPr id="232478" name="Picture 3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10"/>
            <a:stretch>
              <a:fillRect/>
            </a:stretch>
          </p:blipFill>
          <p:spPr bwMode="auto">
            <a:xfrm>
              <a:off x="35496" y="1844823"/>
              <a:ext cx="5184576" cy="4549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ttangolo 5"/>
            <p:cNvSpPr/>
            <p:nvPr/>
          </p:nvSpPr>
          <p:spPr>
            <a:xfrm>
              <a:off x="2987689" y="1844823"/>
              <a:ext cx="1601739" cy="12238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</p:grpSp>
      <p:grpSp>
        <p:nvGrpSpPr>
          <p:cNvPr id="232452" name="Gruppo 10"/>
          <p:cNvGrpSpPr>
            <a:grpSpLocks/>
          </p:cNvGrpSpPr>
          <p:nvPr/>
        </p:nvGrpSpPr>
        <p:grpSpPr bwMode="auto">
          <a:xfrm>
            <a:off x="4427538" y="1697038"/>
            <a:ext cx="4714875" cy="4686300"/>
            <a:chOff x="4427984" y="1697806"/>
            <a:chExt cx="4714875" cy="4686300"/>
          </a:xfrm>
        </p:grpSpPr>
        <p:pic>
          <p:nvPicPr>
            <p:cNvPr id="232476" name="Picture 32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984" y="1697806"/>
              <a:ext cx="4714875" cy="4686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ttangolo 8"/>
            <p:cNvSpPr/>
            <p:nvPr/>
          </p:nvSpPr>
          <p:spPr>
            <a:xfrm>
              <a:off x="6731446" y="1697806"/>
              <a:ext cx="2411413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0" name="Tableau 1"/>
          <p:cNvGraphicFramePr>
            <a:graphicFrameLocks noGrp="1"/>
          </p:cNvGraphicFramePr>
          <p:nvPr/>
        </p:nvGraphicFramePr>
        <p:xfrm>
          <a:off x="6588125" y="1550988"/>
          <a:ext cx="2187576" cy="1301750"/>
        </p:xfrm>
        <a:graphic>
          <a:graphicData uri="http://schemas.openxmlformats.org/drawingml/2006/table">
            <a:tbl>
              <a:tblPr/>
              <a:tblGrid>
                <a:gridCol w="8609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02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8633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1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L858R</a:t>
                      </a:r>
                    </a:p>
                  </a:txBody>
                  <a:tcPr marL="35998" marR="35998" marT="17993" marB="1799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Arial" charset="0"/>
                        </a:rPr>
                        <a:t>Afatinib</a:t>
                      </a:r>
                      <a: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/>
                      </a:r>
                      <a:b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n=183</a:t>
                      </a:r>
                    </a:p>
                  </a:txBody>
                  <a:tcPr marL="35998" marR="35998" marT="17993" marB="1799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Chemo</a:t>
                      </a:r>
                      <a: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b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n=93 </a:t>
                      </a:r>
                    </a:p>
                  </a:txBody>
                  <a:tcPr marL="35998" marR="35998" marT="17993" marB="1799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Median,</a:t>
                      </a:r>
                      <a:b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months</a:t>
                      </a:r>
                    </a:p>
                  </a:txBody>
                  <a:tcPr marL="35998" marR="35998" marT="17993" marB="1799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22.1</a:t>
                      </a:r>
                    </a:p>
                  </a:txBody>
                  <a:tcPr marL="35998" marR="35998" marT="17993" marB="1799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26.9 </a:t>
                      </a:r>
                    </a:p>
                  </a:txBody>
                  <a:tcPr marL="35998" marR="35998" marT="17993" marB="1799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90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HR</a:t>
                      </a: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(95%CI), </a:t>
                      </a:r>
                      <a:b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p-value</a:t>
                      </a:r>
                      <a:endParaRPr kumimoji="0" lang="en-GB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5998" marR="35998" marT="17993" marB="1799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1.25 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(0.92–1.71), p=0.1600</a:t>
                      </a:r>
                    </a:p>
                  </a:txBody>
                  <a:tcPr marL="35998" marR="35998" marT="17993" marB="1799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1" name="Tableau 1"/>
          <p:cNvGraphicFramePr>
            <a:graphicFrameLocks noGrp="1"/>
          </p:cNvGraphicFramePr>
          <p:nvPr/>
        </p:nvGraphicFramePr>
        <p:xfrm>
          <a:off x="2555875" y="1550988"/>
          <a:ext cx="2173288" cy="1301750"/>
        </p:xfrm>
        <a:graphic>
          <a:graphicData uri="http://schemas.openxmlformats.org/drawingml/2006/table">
            <a:tbl>
              <a:tblPr/>
              <a:tblGrid>
                <a:gridCol w="8609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029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720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1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Del19</a:t>
                      </a:r>
                    </a:p>
                  </a:txBody>
                  <a:tcPr marL="35998" marR="35998" marT="17993" marB="1799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Arial" charset="0"/>
                        </a:rPr>
                        <a:t>Afatini</a:t>
                      </a:r>
                      <a:r>
                        <a:rPr kumimoji="0" lang="en-GB" sz="11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charset="0"/>
                          <a:cs typeface="Arial" charset="0"/>
                        </a:rPr>
                        <a:t>b</a:t>
                      </a:r>
                      <a: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b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n=236</a:t>
                      </a:r>
                    </a:p>
                  </a:txBody>
                  <a:tcPr marL="35998" marR="35998" marT="17993" marB="1799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cs typeface="Arial" charset="0"/>
                        </a:rPr>
                        <a:t>Chemo </a:t>
                      </a:r>
                      <a:b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  <a:cs typeface="Arial" charset="0"/>
                        </a:rPr>
                        <a:t>n=119</a:t>
                      </a:r>
                      <a: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35998" marR="35998" marT="17993" marB="1799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13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Median, </a:t>
                      </a:r>
                      <a:b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months</a:t>
                      </a:r>
                    </a:p>
                  </a:txBody>
                  <a:tcPr marL="35998" marR="35998" marT="17993" marB="1799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31.7</a:t>
                      </a:r>
                    </a:p>
                  </a:txBody>
                  <a:tcPr marL="35998" marR="35998" marT="17993" marB="1799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20.7 </a:t>
                      </a:r>
                    </a:p>
                  </a:txBody>
                  <a:tcPr marL="35998" marR="35998" marT="17993" marB="1799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906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HR</a:t>
                      </a: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(95%CI), </a:t>
                      </a:r>
                      <a:b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</a:br>
                      <a:r>
                        <a:rPr kumimoji="0" lang="en-GB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p-value</a:t>
                      </a:r>
                      <a:endParaRPr kumimoji="0" lang="en-GB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5998" marR="35998" marT="17993" marB="17993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0.59</a:t>
                      </a:r>
                      <a:r>
                        <a:rPr kumimoji="0" lang="en-GB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(0.45–0.77), p=0.0001</a:t>
                      </a:r>
                    </a:p>
                  </a:txBody>
                  <a:tcPr marL="35998" marR="35998" marT="17993" marB="17993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32475" name="CasellaDiTesto 4"/>
          <p:cNvSpPr txBox="1">
            <a:spLocks noChangeArrowheads="1"/>
          </p:cNvSpPr>
          <p:nvPr/>
        </p:nvSpPr>
        <p:spPr bwMode="auto">
          <a:xfrm>
            <a:off x="6542088" y="6580188"/>
            <a:ext cx="20113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 b="1">
                <a:solidFill>
                  <a:srgbClr val="000000"/>
                </a:solidFill>
                <a:ea typeface="ＭＳ Ｐゴシック" panose="020B0600070205080204" pitchFamily="34" charset="-128"/>
              </a:rPr>
              <a:t>Yang et al Lancet Oncol 2015</a:t>
            </a:r>
          </a:p>
        </p:txBody>
      </p:sp>
      <p:pic>
        <p:nvPicPr>
          <p:cNvPr id="12" name="Immagin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416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410" name="Connecteur en angle 4"/>
          <p:cNvCxnSpPr>
            <a:cxnSpLocks noChangeShapeType="1"/>
            <a:stCxn id="17412" idx="2"/>
            <a:endCxn id="17413" idx="0"/>
          </p:cNvCxnSpPr>
          <p:nvPr/>
        </p:nvCxnSpPr>
        <p:spPr bwMode="auto">
          <a:xfrm rot="5400000">
            <a:off x="2734469" y="3275807"/>
            <a:ext cx="1162050" cy="2513012"/>
          </a:xfrm>
          <a:prstGeom prst="bentConnector3">
            <a:avLst>
              <a:gd name="adj1" fmla="val 49940"/>
            </a:avLst>
          </a:prstGeom>
          <a:noFill/>
          <a:ln w="254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411" name="Connecteur en angle 5"/>
          <p:cNvCxnSpPr>
            <a:cxnSpLocks noChangeShapeType="1"/>
            <a:stCxn id="17412" idx="2"/>
            <a:endCxn id="17415" idx="0"/>
          </p:cNvCxnSpPr>
          <p:nvPr/>
        </p:nvCxnSpPr>
        <p:spPr bwMode="auto">
          <a:xfrm rot="16200000" flipH="1">
            <a:off x="5278437" y="3244851"/>
            <a:ext cx="1152525" cy="2565400"/>
          </a:xfrm>
          <a:prstGeom prst="bentConnector3">
            <a:avLst>
              <a:gd name="adj1" fmla="val 49940"/>
            </a:avLst>
          </a:prstGeom>
          <a:noFill/>
          <a:ln w="25400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412" name="TextBox 8"/>
          <p:cNvSpPr txBox="1">
            <a:spLocks noChangeArrowheads="1"/>
          </p:cNvSpPr>
          <p:nvPr/>
        </p:nvSpPr>
        <p:spPr bwMode="auto">
          <a:xfrm>
            <a:off x="339725" y="2146300"/>
            <a:ext cx="8464550" cy="180498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>
            <a:lvl1pPr marL="325438" indent="-325438" defTabSz="10429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47725" indent="-325438" defTabSz="10429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429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429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429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336699"/>
              </a:buClr>
            </a:pPr>
            <a:r>
              <a:rPr lang="en-US" altLang="it-IT" sz="2400" b="1">
                <a:solidFill>
                  <a:srgbClr val="000000"/>
                </a:solidFill>
                <a:ea typeface="MS PGothic" panose="020B0600070205080204" pitchFamily="34" charset="-128"/>
              </a:rPr>
              <a:t>Patients with</a:t>
            </a:r>
          </a:p>
          <a:p>
            <a:pPr lvl="1" eaLnBrk="1" hangingPunct="1">
              <a:spcBef>
                <a:spcPct val="0"/>
              </a:spcBef>
              <a:buClr>
                <a:srgbClr val="336699"/>
              </a:buClr>
              <a:buFont typeface="Calibri" panose="020F0502020204030204" pitchFamily="34" charset="0"/>
              <a:buChar char="–"/>
            </a:pPr>
            <a:r>
              <a:rPr lang="en-US" altLang="it-IT" sz="2000" b="1">
                <a:solidFill>
                  <a:srgbClr val="000000"/>
                </a:solidFill>
                <a:ea typeface="MS PGothic" panose="020B0600070205080204" pitchFamily="34" charset="-128"/>
              </a:rPr>
              <a:t>Advanced lung adenocarcinoma</a:t>
            </a:r>
          </a:p>
          <a:p>
            <a:pPr lvl="1" eaLnBrk="1" hangingPunct="1">
              <a:spcBef>
                <a:spcPct val="0"/>
              </a:spcBef>
              <a:buClr>
                <a:srgbClr val="336699"/>
              </a:buClr>
              <a:buFont typeface="Calibri" panose="020F0502020204030204" pitchFamily="34" charset="0"/>
              <a:buChar char="–"/>
            </a:pPr>
            <a:r>
              <a:rPr lang="en-US" altLang="it-IT" sz="2000" b="1">
                <a:solidFill>
                  <a:srgbClr val="000000"/>
                </a:solidFill>
                <a:ea typeface="MS PGothic" panose="020B0600070205080204" pitchFamily="34" charset="-128"/>
              </a:rPr>
              <a:t>Documented common EGFR mutations (del19 or L858R)</a:t>
            </a:r>
          </a:p>
          <a:p>
            <a:pPr lvl="1" eaLnBrk="1" hangingPunct="1">
              <a:spcBef>
                <a:spcPct val="0"/>
              </a:spcBef>
              <a:buClr>
                <a:srgbClr val="336699"/>
              </a:buClr>
              <a:buFont typeface="Calibri" panose="020F0502020204030204" pitchFamily="34" charset="0"/>
              <a:buChar char="–"/>
            </a:pPr>
            <a:r>
              <a:rPr lang="en-US" altLang="it-IT" sz="2000" b="1">
                <a:solidFill>
                  <a:srgbClr val="000000"/>
                </a:solidFill>
                <a:ea typeface="MS PGothic" panose="020B0600070205080204" pitchFamily="34" charset="-128"/>
              </a:rPr>
              <a:t>First line (no prior treatment)</a:t>
            </a:r>
          </a:p>
          <a:p>
            <a:pPr eaLnBrk="1" hangingPunct="1">
              <a:spcBef>
                <a:spcPct val="0"/>
              </a:spcBef>
              <a:buClr>
                <a:srgbClr val="336699"/>
              </a:buClr>
            </a:pPr>
            <a:r>
              <a:rPr lang="en-US" altLang="it-IT" sz="2400" b="1">
                <a:solidFill>
                  <a:srgbClr val="000000"/>
                </a:solidFill>
                <a:ea typeface="MS PGothic" panose="020B0600070205080204" pitchFamily="34" charset="-128"/>
              </a:rPr>
              <a:t>N = 264</a:t>
            </a:r>
          </a:p>
        </p:txBody>
      </p:sp>
      <p:sp>
        <p:nvSpPr>
          <p:cNvPr id="17413" name="Rectangle 6"/>
          <p:cNvSpPr>
            <a:spLocks noChangeArrowheads="1"/>
          </p:cNvSpPr>
          <p:nvPr/>
        </p:nvSpPr>
        <p:spPr bwMode="auto">
          <a:xfrm>
            <a:off x="339725" y="5113338"/>
            <a:ext cx="3440113" cy="461962"/>
          </a:xfrm>
          <a:prstGeom prst="rect">
            <a:avLst/>
          </a:prstGeom>
          <a:solidFill>
            <a:srgbClr val="CCCC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24" tIns="45712" rIns="91424" bIns="45712" anchor="ctr"/>
          <a:lstStyle>
            <a:lvl1pPr defTabSz="10429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429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429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429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429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336699"/>
                </a:solidFill>
                <a:ea typeface="MS PGothic" panose="020B0600070205080204" pitchFamily="34" charset="-128"/>
              </a:rPr>
              <a:t>Afatinib 40 mg</a:t>
            </a:r>
          </a:p>
        </p:txBody>
      </p:sp>
      <p:sp>
        <p:nvSpPr>
          <p:cNvPr id="17414" name="ZoneTexte 10"/>
          <p:cNvSpPr txBox="1">
            <a:spLocks noChangeArrowheads="1"/>
          </p:cNvSpPr>
          <p:nvPr/>
        </p:nvSpPr>
        <p:spPr bwMode="auto">
          <a:xfrm>
            <a:off x="3676650" y="4387850"/>
            <a:ext cx="1790700" cy="400050"/>
          </a:xfrm>
          <a:prstGeom prst="rect">
            <a:avLst/>
          </a:prstGeom>
          <a:solidFill>
            <a:srgbClr val="C40F1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1424" tIns="45712" rIns="91424" bIns="45712">
            <a:spAutoFit/>
          </a:bodyPr>
          <a:lstStyle>
            <a:lvl1pPr defTabSz="10429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429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429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429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429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CA" altLang="it-IT" sz="2000" b="1">
                <a:solidFill>
                  <a:schemeClr val="bg1"/>
                </a:solidFill>
                <a:ea typeface="MS PGothic" panose="020B0600070205080204" pitchFamily="34" charset="-128"/>
              </a:rPr>
              <a:t>Randomization</a:t>
            </a:r>
            <a:endParaRPr lang="fr-FR" altLang="it-IT" sz="2000" b="1">
              <a:solidFill>
                <a:schemeClr val="bg1"/>
              </a:solidFill>
              <a:ea typeface="MS PGothic" panose="020B0600070205080204" pitchFamily="34" charset="-128"/>
            </a:endParaRPr>
          </a:p>
        </p:txBody>
      </p:sp>
      <p:sp>
        <p:nvSpPr>
          <p:cNvPr id="17415" name="Rectangle 11"/>
          <p:cNvSpPr>
            <a:spLocks noChangeArrowheads="1"/>
          </p:cNvSpPr>
          <p:nvPr/>
        </p:nvSpPr>
        <p:spPr bwMode="auto">
          <a:xfrm>
            <a:off x="5468938" y="5103813"/>
            <a:ext cx="3335337" cy="463550"/>
          </a:xfrm>
          <a:prstGeom prst="rect">
            <a:avLst/>
          </a:prstGeom>
          <a:solidFill>
            <a:srgbClr val="336699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24" tIns="45712" rIns="91424" bIns="45712" anchor="ctr"/>
          <a:lstStyle>
            <a:lvl1pPr defTabSz="10429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429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429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429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429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CCCCCC"/>
                </a:solidFill>
                <a:ea typeface="MS PGothic" panose="020B0600070205080204" pitchFamily="34" charset="-128"/>
              </a:rPr>
              <a:t>Gefitinib 250 mg</a:t>
            </a:r>
          </a:p>
        </p:txBody>
      </p:sp>
      <p:sp>
        <p:nvSpPr>
          <p:cNvPr id="17416" name="ZoneTexte 12"/>
          <p:cNvSpPr txBox="1">
            <a:spLocks noChangeArrowheads="1"/>
          </p:cNvSpPr>
          <p:nvPr/>
        </p:nvSpPr>
        <p:spPr bwMode="auto">
          <a:xfrm>
            <a:off x="339725" y="5826125"/>
            <a:ext cx="8464550" cy="4762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91424" tIns="45712" rIns="91424" bIns="45712">
            <a:spAutoFit/>
          </a:bodyPr>
          <a:lstStyle>
            <a:lvl1pPr marL="2654300" indent="-2654300" defTabSz="1042988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1042988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1042988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1042988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1042988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42988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CA" altLang="it-IT" sz="2400" b="1">
                <a:ea typeface="MS PGothic" panose="020B0600070205080204" pitchFamily="34" charset="-128"/>
              </a:rPr>
              <a:t>Primary endpoint: PFS and disease control rate at 12 months</a:t>
            </a:r>
            <a:endParaRPr lang="fr-FR" altLang="it-IT" sz="2400" b="1">
              <a:ea typeface="MS PGothic" panose="020B0600070205080204" pitchFamily="34" charset="-128"/>
            </a:endParaRPr>
          </a:p>
        </p:txBody>
      </p:sp>
      <p:sp>
        <p:nvSpPr>
          <p:cNvPr id="43018" name="Title 1"/>
          <p:cNvSpPr>
            <a:spLocks/>
          </p:cNvSpPr>
          <p:nvPr/>
        </p:nvSpPr>
        <p:spPr bwMode="auto">
          <a:xfrm>
            <a:off x="0" y="1565275"/>
            <a:ext cx="9144000" cy="1143000"/>
          </a:xfrm>
          <a:prstGeom prst="rect">
            <a:avLst/>
          </a:prstGeom>
          <a:noFill/>
          <a:ln>
            <a:noFill/>
          </a:ln>
          <a:extLst/>
        </p:spPr>
        <p:txBody>
          <a:bodyPr lIns="80147" tIns="40074" rIns="80147" bIns="40074"/>
          <a:lstStyle/>
          <a:p>
            <a:pPr algn="ctr" defTabSz="1042988" eaLnBrk="1" hangingPunct="1">
              <a:defRPr/>
            </a:pPr>
            <a:r>
              <a:rPr lang="en-US" altLang="it-IT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LUX Lung 7: phase </a:t>
            </a:r>
            <a:r>
              <a:rPr lang="en-US" altLang="it-IT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IIb</a:t>
            </a:r>
            <a:r>
              <a:rPr lang="en-US" altLang="it-IT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 trial of </a:t>
            </a:r>
            <a:r>
              <a:rPr lang="en-US" altLang="it-IT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afatinib</a:t>
            </a:r>
            <a:r>
              <a:rPr lang="en-US" altLang="it-IT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 </a:t>
            </a:r>
            <a:r>
              <a:rPr lang="en-US" altLang="it-IT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vs</a:t>
            </a:r>
            <a:r>
              <a:rPr lang="en-US" altLang="it-IT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 </a:t>
            </a:r>
            <a:r>
              <a:rPr lang="en-US" altLang="it-IT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gefitinib</a:t>
            </a:r>
            <a:endParaRPr lang="en-US" altLang="it-IT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itchFamily="34" charset="-128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930023" y="796820"/>
            <a:ext cx="6938963" cy="814387"/>
          </a:xfrm>
          <a:prstGeom prst="rect">
            <a:avLst/>
          </a:prstGeom>
          <a:noFill/>
          <a:ln>
            <a:noFill/>
          </a:ln>
          <a:extLst/>
        </p:spPr>
        <p:txBody>
          <a:bodyPr lIns="91424" tIns="45712" rIns="91424" bIns="45712"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it-IT" altLang="it-IT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</a:rPr>
              <a:t>Direct </a:t>
            </a:r>
            <a:r>
              <a:rPr lang="it-IT" altLang="it-IT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itchFamily="34" charset="-128"/>
              </a:rPr>
              <a:t>comparisons</a:t>
            </a:r>
            <a:endParaRPr lang="en-US" altLang="it-IT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S PGothic" pitchFamily="34" charset="-128"/>
            </a:endParaRPr>
          </a:p>
          <a:p>
            <a:pPr algn="ctr" eaLnBrk="1" hangingPunct="1">
              <a:defRPr/>
            </a:pPr>
            <a:endParaRPr lang="en-US" altLang="it-IT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MS PGothic" pitchFamily="34" charset="-128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834774" y="69851"/>
            <a:ext cx="7129462" cy="8223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NSCLC oncogene </a:t>
            </a:r>
            <a:r>
              <a:rPr lang="it-IT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addicted</a:t>
            </a: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6" name="Connettore 1 3"/>
          <p:cNvCxnSpPr/>
          <p:nvPr/>
        </p:nvCxnSpPr>
        <p:spPr>
          <a:xfrm>
            <a:off x="971600" y="764704"/>
            <a:ext cx="684053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Immagin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11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1"/>
          <p:cNvSpPr txBox="1">
            <a:spLocks/>
          </p:cNvSpPr>
          <p:nvPr/>
        </p:nvSpPr>
        <p:spPr>
          <a:xfrm>
            <a:off x="834774" y="69851"/>
            <a:ext cx="7129462" cy="8223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NSCLC oncogene </a:t>
            </a:r>
            <a:r>
              <a:rPr lang="it-IT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addicted</a:t>
            </a: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" name="Connettore 1 3"/>
          <p:cNvCxnSpPr/>
          <p:nvPr/>
        </p:nvCxnSpPr>
        <p:spPr>
          <a:xfrm>
            <a:off x="971600" y="764704"/>
            <a:ext cx="684053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1" name="CasellaDiTesto 1"/>
          <p:cNvSpPr txBox="1">
            <a:spLocks noChangeArrowheads="1"/>
          </p:cNvSpPr>
          <p:nvPr/>
        </p:nvSpPr>
        <p:spPr bwMode="auto">
          <a:xfrm>
            <a:off x="1042988" y="6381750"/>
            <a:ext cx="13684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pic>
        <p:nvPicPr>
          <p:cNvPr id="194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1484313"/>
            <a:ext cx="448310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84313"/>
            <a:ext cx="4408488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/>
          </p:cNvSpPr>
          <p:nvPr/>
        </p:nvSpPr>
        <p:spPr bwMode="auto">
          <a:xfrm>
            <a:off x="173831" y="718345"/>
            <a:ext cx="8796337" cy="571500"/>
          </a:xfrm>
          <a:prstGeom prst="rect">
            <a:avLst/>
          </a:prstGeom>
          <a:noFill/>
          <a:ln>
            <a:noFill/>
          </a:ln>
          <a:extLst/>
        </p:spPr>
        <p:txBody>
          <a:bodyPr lIns="80147" tIns="40074" rIns="80147" bIns="40074"/>
          <a:lstStyle/>
          <a:p>
            <a:pPr algn="ctr" defTabSz="1042988" eaLnBrk="1" hangingPunct="1">
              <a:defRPr/>
            </a:pPr>
            <a:r>
              <a:rPr lang="en-US" altLang="it-IT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LUX Lung 7: phase </a:t>
            </a:r>
            <a:r>
              <a:rPr lang="en-US" altLang="it-IT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IIb</a:t>
            </a:r>
            <a:r>
              <a:rPr lang="en-US" altLang="it-IT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 trial of </a:t>
            </a:r>
            <a:r>
              <a:rPr lang="en-US" altLang="it-IT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afatinib</a:t>
            </a:r>
            <a:r>
              <a:rPr lang="en-US" altLang="it-IT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 </a:t>
            </a:r>
            <a:r>
              <a:rPr lang="en-US" altLang="it-IT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vs</a:t>
            </a:r>
            <a:r>
              <a:rPr lang="en-US" altLang="it-IT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 </a:t>
            </a:r>
            <a:r>
              <a:rPr lang="en-US" altLang="it-IT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gefitinib</a:t>
            </a:r>
            <a:endParaRPr lang="en-US" altLang="it-IT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itchFamily="34" charset="-128"/>
            </a:endParaRPr>
          </a:p>
        </p:txBody>
      </p:sp>
      <p:sp>
        <p:nvSpPr>
          <p:cNvPr id="19465" name="Rettangolo 1"/>
          <p:cNvSpPr>
            <a:spLocks noChangeArrowheads="1"/>
          </p:cNvSpPr>
          <p:nvPr/>
        </p:nvSpPr>
        <p:spPr bwMode="auto">
          <a:xfrm>
            <a:off x="1044575" y="1300163"/>
            <a:ext cx="307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002060"/>
                </a:solidFill>
              </a:rPr>
              <a:t>PFS by independent review</a:t>
            </a:r>
            <a:endParaRPr lang="it-IT" altLang="it-IT" sz="2000">
              <a:solidFill>
                <a:srgbClr val="002060"/>
              </a:solidFill>
            </a:endParaRPr>
          </a:p>
        </p:txBody>
      </p:sp>
      <p:sp>
        <p:nvSpPr>
          <p:cNvPr id="19466" name="Rettangolo 2"/>
          <p:cNvSpPr>
            <a:spLocks noChangeArrowheads="1"/>
          </p:cNvSpPr>
          <p:nvPr/>
        </p:nvSpPr>
        <p:spPr bwMode="auto">
          <a:xfrm>
            <a:off x="5508625" y="1341438"/>
            <a:ext cx="29543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>
                <a:solidFill>
                  <a:srgbClr val="002060"/>
                </a:solidFill>
              </a:rPr>
              <a:t>Time to treatment failure</a:t>
            </a:r>
            <a:r>
              <a:rPr lang="it-IT" altLang="it-IT" sz="2000">
                <a:solidFill>
                  <a:srgbClr val="002060"/>
                </a:solidFill>
              </a:rPr>
              <a:t>	</a:t>
            </a:r>
          </a:p>
        </p:txBody>
      </p:sp>
      <p:sp>
        <p:nvSpPr>
          <p:cNvPr id="19467" name="Rettangolo 4"/>
          <p:cNvSpPr>
            <a:spLocks noChangeArrowheads="1"/>
          </p:cNvSpPr>
          <p:nvPr/>
        </p:nvSpPr>
        <p:spPr bwMode="auto">
          <a:xfrm>
            <a:off x="239713" y="4324350"/>
            <a:ext cx="4332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002060"/>
                </a:solidFill>
              </a:rPr>
              <a:t>PFS in prospectively defined subgroups</a:t>
            </a:r>
            <a:endParaRPr lang="it-IT" altLang="it-IT" sz="2000">
              <a:solidFill>
                <a:srgbClr val="002060"/>
              </a:solidFill>
            </a:endParaRPr>
          </a:p>
        </p:txBody>
      </p:sp>
      <p:sp>
        <p:nvSpPr>
          <p:cNvPr id="19468" name="Rettangolo 5"/>
          <p:cNvSpPr>
            <a:spLocks noChangeArrowheads="1"/>
          </p:cNvSpPr>
          <p:nvPr/>
        </p:nvSpPr>
        <p:spPr bwMode="auto">
          <a:xfrm>
            <a:off x="5113338" y="4233863"/>
            <a:ext cx="3867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002060"/>
                </a:solidFill>
              </a:rPr>
              <a:t>Objective response and duration of response (independent review) </a:t>
            </a:r>
            <a:endParaRPr lang="it-IT" altLang="it-IT" sz="2000">
              <a:solidFill>
                <a:srgbClr val="002060"/>
              </a:solidFill>
            </a:endParaRPr>
          </a:p>
        </p:txBody>
      </p:sp>
      <p:pic>
        <p:nvPicPr>
          <p:cNvPr id="1946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724400"/>
            <a:ext cx="4003675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868863"/>
            <a:ext cx="41640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1" name="Rettangolo 14"/>
          <p:cNvSpPr>
            <a:spLocks noChangeArrowheads="1"/>
          </p:cNvSpPr>
          <p:nvPr/>
        </p:nvSpPr>
        <p:spPr bwMode="auto">
          <a:xfrm>
            <a:off x="6824663" y="6165850"/>
            <a:ext cx="2284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2060"/>
                </a:solidFill>
              </a:rPr>
              <a:t>Park K. et 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2060"/>
                </a:solidFill>
              </a:rPr>
              <a:t>Singapore 2015 ESMO</a:t>
            </a:r>
          </a:p>
        </p:txBody>
      </p:sp>
      <p:pic>
        <p:nvPicPr>
          <p:cNvPr id="15" name="Immagin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01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CasellaDiTesto 1"/>
          <p:cNvSpPr txBox="1">
            <a:spLocks noChangeArrowheads="1"/>
          </p:cNvSpPr>
          <p:nvPr/>
        </p:nvSpPr>
        <p:spPr bwMode="auto">
          <a:xfrm>
            <a:off x="1042988" y="6381750"/>
            <a:ext cx="1368425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20487" name="Rettangolo 6"/>
          <p:cNvSpPr>
            <a:spLocks noChangeArrowheads="1"/>
          </p:cNvSpPr>
          <p:nvPr/>
        </p:nvSpPr>
        <p:spPr bwMode="auto">
          <a:xfrm>
            <a:off x="971550" y="1916113"/>
            <a:ext cx="30241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002060"/>
                </a:solidFill>
              </a:rPr>
              <a:t>Efficacy in patients with Del19 mutation </a:t>
            </a:r>
            <a:endParaRPr lang="it-IT" altLang="it-IT" sz="2000">
              <a:solidFill>
                <a:srgbClr val="002060"/>
              </a:solidFill>
            </a:endParaRPr>
          </a:p>
        </p:txBody>
      </p:sp>
      <p:sp>
        <p:nvSpPr>
          <p:cNvPr id="20488" name="Rettangolo 8"/>
          <p:cNvSpPr>
            <a:spLocks noChangeArrowheads="1"/>
          </p:cNvSpPr>
          <p:nvPr/>
        </p:nvSpPr>
        <p:spPr bwMode="auto">
          <a:xfrm>
            <a:off x="5461000" y="5097463"/>
            <a:ext cx="32146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002060"/>
                </a:solidFill>
              </a:rPr>
              <a:t>Efficacy in patients with L858R mutation </a:t>
            </a:r>
            <a:endParaRPr lang="it-IT" altLang="it-IT" sz="2000">
              <a:solidFill>
                <a:srgbClr val="002060"/>
              </a:solidFill>
            </a:endParaRPr>
          </a:p>
        </p:txBody>
      </p:sp>
      <p:pic>
        <p:nvPicPr>
          <p:cNvPr id="204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449388"/>
            <a:ext cx="5184775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149725"/>
            <a:ext cx="5273675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Rettangolo 11"/>
          <p:cNvSpPr>
            <a:spLocks noChangeArrowheads="1"/>
          </p:cNvSpPr>
          <p:nvPr/>
        </p:nvSpPr>
        <p:spPr bwMode="auto">
          <a:xfrm>
            <a:off x="6824663" y="6165850"/>
            <a:ext cx="2284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2060"/>
                </a:solidFill>
              </a:rPr>
              <a:t>Park K. et 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002060"/>
                </a:solidFill>
              </a:rPr>
              <a:t>Singapore 2015 ESMO</a:t>
            </a: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834774" y="69851"/>
            <a:ext cx="7129462" cy="8223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NSCLC oncogene </a:t>
            </a:r>
            <a:r>
              <a:rPr lang="it-IT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addicted</a:t>
            </a: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Connettore 1 3"/>
          <p:cNvCxnSpPr/>
          <p:nvPr/>
        </p:nvCxnSpPr>
        <p:spPr>
          <a:xfrm>
            <a:off x="971600" y="764704"/>
            <a:ext cx="684053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/>
          </p:cNvSpPr>
          <p:nvPr/>
        </p:nvSpPr>
        <p:spPr bwMode="auto">
          <a:xfrm>
            <a:off x="173831" y="718345"/>
            <a:ext cx="8796337" cy="571500"/>
          </a:xfrm>
          <a:prstGeom prst="rect">
            <a:avLst/>
          </a:prstGeom>
          <a:noFill/>
          <a:ln>
            <a:noFill/>
          </a:ln>
          <a:extLst/>
        </p:spPr>
        <p:txBody>
          <a:bodyPr lIns="80147" tIns="40074" rIns="80147" bIns="40074"/>
          <a:lstStyle/>
          <a:p>
            <a:pPr algn="ctr" defTabSz="1042988" eaLnBrk="1" hangingPunct="1">
              <a:defRPr/>
            </a:pPr>
            <a:r>
              <a:rPr lang="en-US" altLang="it-IT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LUX Lung 7: phase </a:t>
            </a:r>
            <a:r>
              <a:rPr lang="en-US" altLang="it-IT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IIb</a:t>
            </a:r>
            <a:r>
              <a:rPr lang="en-US" altLang="it-IT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 trial of </a:t>
            </a:r>
            <a:r>
              <a:rPr lang="en-US" altLang="it-IT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afatinib</a:t>
            </a:r>
            <a:r>
              <a:rPr lang="en-US" altLang="it-IT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 </a:t>
            </a:r>
            <a:r>
              <a:rPr lang="en-US" altLang="it-IT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vs</a:t>
            </a:r>
            <a:r>
              <a:rPr lang="en-US" altLang="it-IT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 </a:t>
            </a:r>
            <a:r>
              <a:rPr lang="en-US" altLang="it-IT" sz="2800" b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gefitinib</a:t>
            </a:r>
            <a:endParaRPr lang="en-US" altLang="it-IT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itchFamily="34" charset="-128"/>
            </a:endParaRPr>
          </a:p>
        </p:txBody>
      </p:sp>
      <p:pic>
        <p:nvPicPr>
          <p:cNvPr id="11" name="Immagin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90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1"/>
          <p:cNvSpPr txBox="1">
            <a:spLocks/>
          </p:cNvSpPr>
          <p:nvPr/>
        </p:nvSpPr>
        <p:spPr>
          <a:xfrm>
            <a:off x="1690688" y="44450"/>
            <a:ext cx="7129462" cy="8223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anchor="ctr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NSCLC oncogene </a:t>
            </a:r>
            <a:r>
              <a:rPr lang="it-IT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addicted</a:t>
            </a:r>
            <a:endParaRPr lang="it-IT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Connettore 1 12"/>
          <p:cNvCxnSpPr/>
          <p:nvPr/>
        </p:nvCxnSpPr>
        <p:spPr>
          <a:xfrm>
            <a:off x="1908175" y="836613"/>
            <a:ext cx="6840538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8" b="17091"/>
          <a:stretch>
            <a:fillRect/>
          </a:stretch>
        </p:blipFill>
        <p:spPr bwMode="auto">
          <a:xfrm>
            <a:off x="3935413" y="1009650"/>
            <a:ext cx="1716087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484438" y="1700213"/>
            <a:ext cx="4572000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Linee guida </a:t>
            </a:r>
          </a:p>
          <a:p>
            <a:pPr algn="ctr" eaLnBrk="1" hangingPunct="1">
              <a:defRPr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NEOPLASIE DEL POLMONE </a:t>
            </a:r>
          </a:p>
          <a:p>
            <a:pPr algn="ctr" eaLnBrk="1" hangingPunct="1">
              <a:defRPr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Edizione 2015 </a:t>
            </a:r>
          </a:p>
        </p:txBody>
      </p:sp>
      <p:pic>
        <p:nvPicPr>
          <p:cNvPr id="27655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90813"/>
            <a:ext cx="8443912" cy="390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30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3"/>
          <p:cNvSpPr txBox="1">
            <a:spLocks noChangeArrowheads="1"/>
          </p:cNvSpPr>
          <p:nvPr/>
        </p:nvSpPr>
        <p:spPr bwMode="auto">
          <a:xfrm>
            <a:off x="5481638" y="1352550"/>
            <a:ext cx="409575" cy="212407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200" b="1">
                <a:solidFill>
                  <a:srgbClr val="2C2C2C"/>
                </a:solidFill>
                <a:latin typeface="Gill Sans" pitchFamily="4" charset="0"/>
                <a:ea typeface="ＭＳ Ｐゴシック" pitchFamily="34" charset="-128"/>
                <a:sym typeface="Gill Sans" pitchFamily="4" charset="0"/>
              </a:rPr>
              <a:t>R</a:t>
            </a:r>
          </a:p>
          <a:p>
            <a:pPr algn="ctr" eaLnBrk="1" hangingPunct="1">
              <a:defRPr/>
            </a:pPr>
            <a:r>
              <a:rPr lang="en-US" sz="1200" b="1">
                <a:solidFill>
                  <a:srgbClr val="2C2C2C"/>
                </a:solidFill>
                <a:latin typeface="Gill Sans" pitchFamily="4" charset="0"/>
                <a:ea typeface="ＭＳ Ｐゴシック" pitchFamily="34" charset="-128"/>
                <a:sym typeface="Gill Sans" pitchFamily="4" charset="0"/>
              </a:rPr>
              <a:t>A</a:t>
            </a:r>
          </a:p>
          <a:p>
            <a:pPr algn="ctr" eaLnBrk="1" hangingPunct="1">
              <a:defRPr/>
            </a:pPr>
            <a:r>
              <a:rPr lang="en-US" sz="1200" b="1">
                <a:solidFill>
                  <a:srgbClr val="2C2C2C"/>
                </a:solidFill>
                <a:latin typeface="Gill Sans" pitchFamily="4" charset="0"/>
                <a:ea typeface="ＭＳ Ｐゴシック" pitchFamily="34" charset="-128"/>
                <a:sym typeface="Gill Sans" pitchFamily="4" charset="0"/>
              </a:rPr>
              <a:t>N</a:t>
            </a:r>
          </a:p>
          <a:p>
            <a:pPr algn="ctr" eaLnBrk="1" hangingPunct="1">
              <a:defRPr/>
            </a:pPr>
            <a:r>
              <a:rPr lang="en-US" sz="1200" b="1">
                <a:solidFill>
                  <a:srgbClr val="2C2C2C"/>
                </a:solidFill>
                <a:latin typeface="Gill Sans" pitchFamily="4" charset="0"/>
                <a:ea typeface="ＭＳ Ｐゴシック" pitchFamily="34" charset="-128"/>
                <a:sym typeface="Gill Sans" pitchFamily="4" charset="0"/>
              </a:rPr>
              <a:t>D</a:t>
            </a:r>
          </a:p>
          <a:p>
            <a:pPr algn="ctr" eaLnBrk="1" hangingPunct="1">
              <a:defRPr/>
            </a:pPr>
            <a:r>
              <a:rPr lang="en-US" sz="1200" b="1">
                <a:solidFill>
                  <a:srgbClr val="2C2C2C"/>
                </a:solidFill>
                <a:latin typeface="Gill Sans" pitchFamily="4" charset="0"/>
                <a:ea typeface="ＭＳ Ｐゴシック" pitchFamily="34" charset="-128"/>
                <a:sym typeface="Gill Sans" pitchFamily="4" charset="0"/>
              </a:rPr>
              <a:t>OM  I</a:t>
            </a:r>
          </a:p>
          <a:p>
            <a:pPr algn="ctr" eaLnBrk="1" hangingPunct="1">
              <a:defRPr/>
            </a:pPr>
            <a:r>
              <a:rPr lang="en-US" sz="1200" b="1">
                <a:solidFill>
                  <a:srgbClr val="2C2C2C"/>
                </a:solidFill>
                <a:latin typeface="Gill Sans" pitchFamily="4" charset="0"/>
                <a:ea typeface="ＭＳ Ｐゴシック" pitchFamily="34" charset="-128"/>
                <a:sym typeface="Gill Sans" pitchFamily="4" charset="0"/>
              </a:rPr>
              <a:t>Z</a:t>
            </a:r>
          </a:p>
          <a:p>
            <a:pPr algn="ctr" eaLnBrk="1" hangingPunct="1">
              <a:defRPr/>
            </a:pPr>
            <a:r>
              <a:rPr lang="en-US" sz="1200" b="1">
                <a:solidFill>
                  <a:srgbClr val="2C2C2C"/>
                </a:solidFill>
                <a:latin typeface="Gill Sans" pitchFamily="4" charset="0"/>
                <a:ea typeface="ＭＳ Ｐゴシック" pitchFamily="34" charset="-128"/>
                <a:sym typeface="Gill Sans" pitchFamily="4" charset="0"/>
              </a:rPr>
              <a:t>E</a:t>
            </a:r>
          </a:p>
          <a:p>
            <a:pPr algn="ctr" eaLnBrk="1" hangingPunct="1">
              <a:defRPr/>
            </a:pPr>
            <a:endParaRPr lang="en-US" sz="1200" b="1">
              <a:solidFill>
                <a:srgbClr val="2C2C2C"/>
              </a:solidFill>
              <a:latin typeface="Gill Sans" pitchFamily="4" charset="0"/>
              <a:ea typeface="ＭＳ Ｐゴシック" pitchFamily="34" charset="-128"/>
              <a:sym typeface="Gill Sans" pitchFamily="4" charset="0"/>
            </a:endParaRPr>
          </a:p>
          <a:p>
            <a:pPr algn="ctr" eaLnBrk="1" hangingPunct="1">
              <a:defRPr/>
            </a:pPr>
            <a:r>
              <a:rPr lang="en-US" sz="1200" b="1">
                <a:solidFill>
                  <a:srgbClr val="2C2C2C"/>
                </a:solidFill>
                <a:latin typeface="Gill Sans" pitchFamily="4" charset="0"/>
                <a:ea typeface="ＭＳ Ｐゴシック" pitchFamily="34" charset="-128"/>
                <a:sym typeface="Gill Sans" pitchFamily="4" charset="0"/>
              </a:rPr>
              <a:t>1:1</a:t>
            </a:r>
          </a:p>
        </p:txBody>
      </p:sp>
      <p:sp>
        <p:nvSpPr>
          <p:cNvPr id="193539" name="Rectangle 4"/>
          <p:cNvSpPr>
            <a:spLocks noChangeArrowheads="1"/>
          </p:cNvSpPr>
          <p:nvPr/>
        </p:nvSpPr>
        <p:spPr bwMode="auto">
          <a:xfrm>
            <a:off x="3348038" y="2035175"/>
            <a:ext cx="1728787" cy="1755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C95127"/>
              </a:buClr>
              <a:buSzPct val="89000"/>
              <a:buFont typeface="Tarceva Bullet 2"/>
              <a:buNone/>
            </a:pPr>
            <a:r>
              <a:rPr lang="en-US" altLang="it-IT" sz="1400" b="1">
                <a:solidFill>
                  <a:srgbClr val="2C2C2C"/>
                </a:solidFill>
              </a:rPr>
              <a:t>STRATIFIED:</a:t>
            </a:r>
          </a:p>
          <a:p>
            <a:pPr eaLnBrk="1" hangingPunct="1">
              <a:lnSpc>
                <a:spcPct val="90000"/>
              </a:lnSpc>
              <a:buClr>
                <a:srgbClr val="C95127"/>
              </a:buClr>
              <a:buSzPct val="89000"/>
              <a:buFont typeface="Tarceva Bullet 2"/>
              <a:buNone/>
            </a:pPr>
            <a:r>
              <a:rPr lang="en-US" altLang="it-IT" sz="1800">
                <a:solidFill>
                  <a:srgbClr val="2C2C2C"/>
                </a:solidFill>
              </a:rPr>
              <a:t>1) Cisplatin Doublet* </a:t>
            </a:r>
          </a:p>
          <a:p>
            <a:pPr eaLnBrk="1" hangingPunct="1">
              <a:lnSpc>
                <a:spcPct val="90000"/>
              </a:lnSpc>
              <a:buClr>
                <a:srgbClr val="C95127"/>
              </a:buClr>
              <a:buSzPct val="89000"/>
              <a:buFont typeface="Tarceva Bullet 2"/>
              <a:buNone/>
            </a:pPr>
            <a:r>
              <a:rPr lang="en-US" altLang="it-IT" sz="1800">
                <a:solidFill>
                  <a:srgbClr val="2C2C2C"/>
                </a:solidFill>
              </a:rPr>
              <a:t>2) Stage</a:t>
            </a:r>
          </a:p>
          <a:p>
            <a:pPr eaLnBrk="1" hangingPunct="1">
              <a:lnSpc>
                <a:spcPct val="90000"/>
              </a:lnSpc>
              <a:buClr>
                <a:srgbClr val="C95127"/>
              </a:buClr>
              <a:buSzPct val="89000"/>
              <a:buFont typeface="Tarceva Bullet 2"/>
              <a:buNone/>
            </a:pPr>
            <a:r>
              <a:rPr lang="en-US" altLang="it-IT" sz="1800">
                <a:solidFill>
                  <a:srgbClr val="2C2C2C"/>
                </a:solidFill>
              </a:rPr>
              <a:t>3) Histology </a:t>
            </a:r>
          </a:p>
          <a:p>
            <a:pPr eaLnBrk="1" hangingPunct="1">
              <a:lnSpc>
                <a:spcPct val="90000"/>
              </a:lnSpc>
              <a:buClr>
                <a:srgbClr val="C95127"/>
              </a:buClr>
              <a:buSzPct val="89000"/>
              <a:buFont typeface="Tarceva Bullet 2"/>
              <a:buNone/>
            </a:pPr>
            <a:r>
              <a:rPr lang="en-US" altLang="it-IT" sz="1800">
                <a:solidFill>
                  <a:srgbClr val="2C2C2C"/>
                </a:solidFill>
              </a:rPr>
              <a:t>4) Gender</a:t>
            </a:r>
          </a:p>
        </p:txBody>
      </p:sp>
      <p:sp>
        <p:nvSpPr>
          <p:cNvPr id="193540" name="Text Box 5"/>
          <p:cNvSpPr txBox="1">
            <a:spLocks noChangeArrowheads="1"/>
          </p:cNvSpPr>
          <p:nvPr/>
        </p:nvSpPr>
        <p:spPr bwMode="auto">
          <a:xfrm>
            <a:off x="6205538" y="1425575"/>
            <a:ext cx="1368425" cy="6461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it-IT" sz="1200" b="1">
                <a:solidFill>
                  <a:srgbClr val="FF0000"/>
                </a:solidFill>
                <a:latin typeface="Gill Sans"/>
                <a:sym typeface="Gill Sans"/>
              </a:rPr>
              <a:t>Arm A:</a:t>
            </a:r>
            <a:r>
              <a:rPr lang="en-CA" altLang="it-IT" sz="1200" b="1">
                <a:solidFill>
                  <a:srgbClr val="2C2C2C"/>
                </a:solidFill>
                <a:latin typeface="Gill Sans"/>
                <a:sym typeface="Gill Sans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it-IT" sz="1200" b="1">
                <a:solidFill>
                  <a:srgbClr val="2C2C2C"/>
                </a:solidFill>
                <a:latin typeface="Gill Sans"/>
                <a:sym typeface="Gill Sans"/>
              </a:rPr>
              <a:t>Chemotherapy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CA" altLang="it-IT" sz="1200" b="1">
                <a:solidFill>
                  <a:srgbClr val="2C2C2C"/>
                </a:solidFill>
                <a:latin typeface="Gill Sans"/>
                <a:sym typeface="Gill Sans"/>
              </a:rPr>
              <a:t>X 4 cycles*</a:t>
            </a:r>
            <a:endParaRPr lang="en-CA" altLang="it-IT" sz="2400" b="1">
              <a:solidFill>
                <a:srgbClr val="2C2C2C"/>
              </a:solidFill>
              <a:latin typeface="Gill Sans"/>
              <a:sym typeface="Gill Sans"/>
            </a:endParaRPr>
          </a:p>
        </p:txBody>
      </p:sp>
      <p:sp>
        <p:nvSpPr>
          <p:cNvPr id="193541" name="Text Box 6"/>
          <p:cNvSpPr txBox="1">
            <a:spLocks noChangeArrowheads="1"/>
          </p:cNvSpPr>
          <p:nvPr/>
        </p:nvSpPr>
        <p:spPr bwMode="auto">
          <a:xfrm>
            <a:off x="1093788" y="2071688"/>
            <a:ext cx="1828800" cy="10461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>
                <a:solidFill>
                  <a:srgbClr val="2C2C2C"/>
                </a:solidFill>
                <a:latin typeface="Gill Sans"/>
                <a:sym typeface="Gill Sans"/>
              </a:rPr>
              <a:t>ELIGIBLE: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2C2C2C"/>
                </a:solidFill>
                <a:latin typeface="Gill Sans"/>
                <a:sym typeface="Gill Sans"/>
              </a:rPr>
              <a:t>Resected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2C2C2C"/>
                </a:solidFill>
                <a:latin typeface="Gill Sans"/>
                <a:sym typeface="Gill Sans"/>
              </a:rPr>
              <a:t>Stage IB (&gt;/= 4cm)-IIIA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2C2C2C"/>
                </a:solidFill>
                <a:latin typeface="Gill Sans"/>
                <a:sym typeface="Gill Sans"/>
              </a:rPr>
              <a:t>6-12 weeks post-op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2C2C2C"/>
                </a:solidFill>
                <a:latin typeface="Gill Sans"/>
                <a:sym typeface="Gill Sans"/>
              </a:rPr>
              <a:t>(AJCC 6</a:t>
            </a:r>
            <a:r>
              <a:rPr lang="en-US" altLang="it-IT" sz="1200" baseline="30000">
                <a:solidFill>
                  <a:srgbClr val="2C2C2C"/>
                </a:solidFill>
                <a:latin typeface="Gill Sans"/>
                <a:sym typeface="Gill Sans"/>
              </a:rPr>
              <a:t>th</a:t>
            </a:r>
            <a:r>
              <a:rPr lang="en-US" altLang="it-IT" sz="1200">
                <a:solidFill>
                  <a:srgbClr val="2C2C2C"/>
                </a:solidFill>
                <a:latin typeface="Gill Sans"/>
                <a:sym typeface="Gill Sans"/>
              </a:rPr>
              <a:t> edition)</a:t>
            </a:r>
          </a:p>
        </p:txBody>
      </p:sp>
      <p:sp>
        <p:nvSpPr>
          <p:cNvPr id="193542" name="Text Box 7"/>
          <p:cNvSpPr txBox="1">
            <a:spLocks noChangeArrowheads="1"/>
          </p:cNvSpPr>
          <p:nvPr/>
        </p:nvSpPr>
        <p:spPr bwMode="auto">
          <a:xfrm>
            <a:off x="6205538" y="2673350"/>
            <a:ext cx="1368425" cy="1016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b="1">
                <a:solidFill>
                  <a:srgbClr val="FF0000"/>
                </a:solidFill>
                <a:latin typeface="Gill Sans"/>
                <a:sym typeface="Gill Sans"/>
              </a:rPr>
              <a:t>Arm B: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b="1">
                <a:solidFill>
                  <a:srgbClr val="2C2C2C"/>
                </a:solidFill>
                <a:latin typeface="Gill Sans"/>
                <a:sym typeface="Gill Sans"/>
              </a:rPr>
              <a:t>Chemotherapy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b="1">
                <a:solidFill>
                  <a:srgbClr val="2C2C2C"/>
                </a:solidFill>
                <a:latin typeface="Gill Sans"/>
                <a:sym typeface="Gill Sans"/>
              </a:rPr>
              <a:t>x 4 cycles* +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b="1">
                <a:solidFill>
                  <a:srgbClr val="2C2C2C"/>
                </a:solidFill>
                <a:latin typeface="Gill Sans"/>
                <a:sym typeface="Gill Sans"/>
              </a:rPr>
              <a:t>Bevacizumab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b="1">
                <a:solidFill>
                  <a:srgbClr val="2C2C2C"/>
                </a:solidFill>
                <a:latin typeface="Gill Sans"/>
                <a:sym typeface="Gill Sans"/>
              </a:rPr>
              <a:t>X 1 year</a:t>
            </a:r>
            <a:endParaRPr lang="en-CA" altLang="it-IT" sz="2400" b="1">
              <a:solidFill>
                <a:srgbClr val="2C2C2C"/>
              </a:solidFill>
              <a:latin typeface="Gill Sans"/>
              <a:sym typeface="Gill Sans"/>
            </a:endParaRPr>
          </a:p>
        </p:txBody>
      </p:sp>
      <p:sp>
        <p:nvSpPr>
          <p:cNvPr id="193543" name="Text Box 8"/>
          <p:cNvSpPr txBox="1">
            <a:spLocks noChangeArrowheads="1"/>
          </p:cNvSpPr>
          <p:nvPr/>
        </p:nvSpPr>
        <p:spPr bwMode="auto">
          <a:xfrm>
            <a:off x="76200" y="6478588"/>
            <a:ext cx="1857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600" b="1" i="1">
              <a:solidFill>
                <a:srgbClr val="000000"/>
              </a:solidFill>
              <a:latin typeface="Times New Roman" panose="02020603050405020304" pitchFamily="18" charset="0"/>
              <a:sym typeface="Gill Sans"/>
            </a:endParaRPr>
          </a:p>
        </p:txBody>
      </p:sp>
      <p:sp>
        <p:nvSpPr>
          <p:cNvPr id="193544" name="Rectangle 9"/>
          <p:cNvSpPr>
            <a:spLocks noChangeArrowheads="1"/>
          </p:cNvSpPr>
          <p:nvPr/>
        </p:nvSpPr>
        <p:spPr bwMode="auto">
          <a:xfrm>
            <a:off x="0" y="3933825"/>
            <a:ext cx="5815013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600" b="1">
              <a:solidFill>
                <a:srgbClr val="FFFFFF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FFFFFF"/>
                </a:solidFill>
              </a:rPr>
              <a:t>*Investigator Choice of 4 chemotherapy regimens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>
                <a:solidFill>
                  <a:srgbClr val="FFFFFF"/>
                </a:solidFill>
              </a:rPr>
              <a:t>21 day cycles all with Cisplatin given at 75 mg/m</a:t>
            </a:r>
            <a:r>
              <a:rPr lang="en-US" altLang="it-IT" sz="1200" baseline="30000">
                <a:solidFill>
                  <a:srgbClr val="FFFFFF"/>
                </a:solidFill>
              </a:rPr>
              <a:t>2</a:t>
            </a:r>
            <a:r>
              <a:rPr lang="en-US" altLang="it-IT" sz="1200">
                <a:solidFill>
                  <a:srgbClr val="FFFFFF"/>
                </a:solidFill>
              </a:rPr>
              <a:t> on day 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>
                <a:solidFill>
                  <a:srgbClr val="FFFFFF"/>
                </a:solidFill>
              </a:rPr>
              <a:t>Cisplatin /</a:t>
            </a:r>
            <a:r>
              <a:rPr lang="en-US" altLang="it-IT" sz="1600" b="1">
                <a:solidFill>
                  <a:srgbClr val="FFFFFF"/>
                </a:solidFill>
              </a:rPr>
              <a:t>Vinorelbine</a:t>
            </a:r>
            <a:r>
              <a:rPr lang="en-US" altLang="it-IT" sz="1600">
                <a:solidFill>
                  <a:srgbClr val="FFFFFF"/>
                </a:solidFill>
              </a:rPr>
              <a:t>:  30 mg/m2 day 1, 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>
                <a:solidFill>
                  <a:srgbClr val="FFFFFF"/>
                </a:solidFill>
              </a:rPr>
              <a:t>Cisplatin /</a:t>
            </a:r>
            <a:r>
              <a:rPr lang="en-US" altLang="it-IT" sz="1600" b="1">
                <a:solidFill>
                  <a:srgbClr val="FFFFFF"/>
                </a:solidFill>
              </a:rPr>
              <a:t>Docetaxel</a:t>
            </a:r>
            <a:r>
              <a:rPr lang="en-US" altLang="it-IT" sz="1600">
                <a:solidFill>
                  <a:srgbClr val="FFFFFF"/>
                </a:solidFill>
              </a:rPr>
              <a:t> 75 mg/m2 day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600">
                <a:solidFill>
                  <a:srgbClr val="FFFFFF"/>
                </a:solidFill>
              </a:rPr>
              <a:t>Cisplatin /</a:t>
            </a:r>
            <a:r>
              <a:rPr lang="en-US" altLang="it-IT" sz="1600" b="1">
                <a:solidFill>
                  <a:srgbClr val="FFFFFF"/>
                </a:solidFill>
              </a:rPr>
              <a:t>Gemcitabine</a:t>
            </a:r>
            <a:r>
              <a:rPr lang="en-US" altLang="it-IT" sz="1600">
                <a:solidFill>
                  <a:srgbClr val="FFFFFF"/>
                </a:solidFill>
              </a:rPr>
              <a:t> 1200 mg/m2 day 1,8</a:t>
            </a:r>
          </a:p>
          <a:p>
            <a:pPr marL="0" lvl="1" eaLnBrk="1" hangingPunct="1">
              <a:spcBef>
                <a:spcPct val="0"/>
              </a:spcBef>
              <a:buFontTx/>
              <a:buNone/>
            </a:pPr>
            <a:r>
              <a:rPr lang="en-US" altLang="it-IT" sz="1600">
                <a:solidFill>
                  <a:srgbClr val="FFFFFF"/>
                </a:solidFill>
              </a:rPr>
              <a:t>Cisplatin /</a:t>
            </a:r>
            <a:r>
              <a:rPr lang="en-US" altLang="it-IT" sz="1600" b="1">
                <a:solidFill>
                  <a:srgbClr val="FFFFFF"/>
                </a:solidFill>
              </a:rPr>
              <a:t>Pemetrexed</a:t>
            </a:r>
            <a:r>
              <a:rPr lang="en-US" altLang="it-IT" sz="1600">
                <a:solidFill>
                  <a:srgbClr val="FFFFFF"/>
                </a:solidFill>
              </a:rPr>
              <a:t> 500 mg/m2 day 1 (2009 amendment)</a:t>
            </a:r>
          </a:p>
          <a:p>
            <a:pPr marL="0" lvl="1" eaLnBrk="1" hangingPunct="1">
              <a:spcBef>
                <a:spcPct val="0"/>
              </a:spcBef>
              <a:buFontTx/>
              <a:buNone/>
            </a:pPr>
            <a:endParaRPr lang="en-US" altLang="it-IT" sz="700">
              <a:solidFill>
                <a:srgbClr val="FFFFFF"/>
              </a:solidFill>
            </a:endParaRPr>
          </a:p>
          <a:p>
            <a:pPr marL="0" lvl="1" eaLnBrk="1" hangingPunct="1">
              <a:spcBef>
                <a:spcPct val="0"/>
              </a:spcBef>
              <a:buFontTx/>
              <a:buNone/>
            </a:pPr>
            <a:r>
              <a:rPr lang="en-US" altLang="it-IT" sz="1600" b="1">
                <a:solidFill>
                  <a:srgbClr val="FFF6B7"/>
                </a:solidFill>
              </a:rPr>
              <a:t>Bevacizumab</a:t>
            </a:r>
            <a:r>
              <a:rPr lang="en-US" altLang="it-IT" sz="1600">
                <a:solidFill>
                  <a:srgbClr val="FFF6B7"/>
                </a:solidFill>
              </a:rPr>
              <a:t> 15 mg/kg IV q 3 weeks for up to 1 year</a:t>
            </a:r>
            <a:endParaRPr lang="en-US" altLang="it-IT" sz="1600" b="1">
              <a:solidFill>
                <a:srgbClr val="FFF6B7"/>
              </a:solidFill>
            </a:endParaRPr>
          </a:p>
        </p:txBody>
      </p:sp>
      <p:cxnSp>
        <p:nvCxnSpPr>
          <p:cNvPr id="193545" name="AutoShape 14"/>
          <p:cNvCxnSpPr>
            <a:cxnSpLocks noChangeShapeType="1"/>
          </p:cNvCxnSpPr>
          <p:nvPr/>
        </p:nvCxnSpPr>
        <p:spPr bwMode="auto">
          <a:xfrm>
            <a:off x="2965450" y="2768600"/>
            <a:ext cx="338138" cy="0"/>
          </a:xfrm>
          <a:prstGeom prst="straightConnector1">
            <a:avLst/>
          </a:prstGeom>
          <a:noFill/>
          <a:ln w="63500">
            <a:solidFill>
              <a:srgbClr val="FFFFFF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3546" name="Line 15"/>
          <p:cNvSpPr>
            <a:spLocks noChangeShapeType="1"/>
          </p:cNvSpPr>
          <p:nvPr/>
        </p:nvSpPr>
        <p:spPr bwMode="auto">
          <a:xfrm>
            <a:off x="5126038" y="2814638"/>
            <a:ext cx="338137" cy="0"/>
          </a:xfrm>
          <a:prstGeom prst="line">
            <a:avLst/>
          </a:prstGeom>
          <a:noFill/>
          <a:ln w="63500">
            <a:solidFill>
              <a:srgbClr val="FFFFFF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93547" name="Line 16"/>
          <p:cNvSpPr>
            <a:spLocks noChangeShapeType="1"/>
          </p:cNvSpPr>
          <p:nvPr/>
        </p:nvSpPr>
        <p:spPr bwMode="auto">
          <a:xfrm>
            <a:off x="5918200" y="2001838"/>
            <a:ext cx="271463" cy="0"/>
          </a:xfrm>
          <a:prstGeom prst="line">
            <a:avLst/>
          </a:prstGeom>
          <a:noFill/>
          <a:ln w="63500">
            <a:solidFill>
              <a:srgbClr val="FFFFFF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93548" name="Line 17"/>
          <p:cNvSpPr>
            <a:spLocks noChangeShapeType="1"/>
          </p:cNvSpPr>
          <p:nvPr/>
        </p:nvSpPr>
        <p:spPr bwMode="auto">
          <a:xfrm>
            <a:off x="5918200" y="3249613"/>
            <a:ext cx="271463" cy="0"/>
          </a:xfrm>
          <a:prstGeom prst="line">
            <a:avLst/>
          </a:prstGeom>
          <a:noFill/>
          <a:ln w="63500">
            <a:solidFill>
              <a:srgbClr val="FFFFFF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193549" name="Rectangle 23"/>
          <p:cNvSpPr>
            <a:spLocks noChangeArrowheads="1"/>
          </p:cNvSpPr>
          <p:nvPr/>
        </p:nvSpPr>
        <p:spPr bwMode="auto">
          <a:xfrm>
            <a:off x="5686425" y="4676775"/>
            <a:ext cx="2414588" cy="769938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100">
                <a:solidFill>
                  <a:srgbClr val="FFFFFF"/>
                </a:solidFill>
              </a:rPr>
              <a:t>Followed for Survival/Recurrence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100">
                <a:solidFill>
                  <a:srgbClr val="FFFFFF"/>
                </a:solidFill>
              </a:rPr>
              <a:t>CXR/exam q 3 months x 2 years,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100">
                <a:solidFill>
                  <a:srgbClr val="FFFFFF"/>
                </a:solidFill>
              </a:rPr>
              <a:t> then q 6 months through year 5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100">
                <a:solidFill>
                  <a:srgbClr val="FFFFFF"/>
                </a:solidFill>
              </a:rPr>
              <a:t>then annually through year 10</a:t>
            </a:r>
          </a:p>
        </p:txBody>
      </p:sp>
      <p:sp>
        <p:nvSpPr>
          <p:cNvPr id="2" name="Rettangolo 1"/>
          <p:cNvSpPr/>
          <p:nvPr/>
        </p:nvSpPr>
        <p:spPr>
          <a:xfrm>
            <a:off x="47049" y="4200816"/>
            <a:ext cx="5533064" cy="1510715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15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/>
          </p:cNvSpPr>
          <p:nvPr>
            <p:ph type="title" idx="4294967295"/>
          </p:nvPr>
        </p:nvSpPr>
        <p:spPr>
          <a:xfrm>
            <a:off x="40671" y="54048"/>
            <a:ext cx="7267623" cy="919295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it-IT" sz="3200" dirty="0">
                <a:solidFill>
                  <a:srgbClr val="0000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ALK rearrangements:</a:t>
            </a:r>
            <a:br>
              <a:rPr lang="en-US" altLang="it-IT" sz="3200" dirty="0">
                <a:solidFill>
                  <a:srgbClr val="0000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</a:br>
            <a:r>
              <a:rPr lang="en-US" altLang="it-IT" sz="3200" dirty="0" err="1">
                <a:solidFill>
                  <a:srgbClr val="0000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clinico</a:t>
            </a:r>
            <a:r>
              <a:rPr lang="en-US" altLang="it-IT" sz="3200" dirty="0">
                <a:solidFill>
                  <a:srgbClr val="00004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-pathologic characteristics</a:t>
            </a:r>
          </a:p>
        </p:txBody>
      </p:sp>
      <p:sp>
        <p:nvSpPr>
          <p:cNvPr id="164866" name="Rectangle 3"/>
          <p:cNvSpPr>
            <a:spLocks noGrp="1"/>
          </p:cNvSpPr>
          <p:nvPr>
            <p:ph type="body" idx="4294967295"/>
          </p:nvPr>
        </p:nvSpPr>
        <p:spPr>
          <a:xfrm>
            <a:off x="0" y="4581128"/>
            <a:ext cx="7760509" cy="2210493"/>
          </a:xfrm>
        </p:spPr>
        <p:txBody>
          <a:bodyPr>
            <a:normAutofit/>
          </a:bodyPr>
          <a:lstStyle/>
          <a:p>
            <a:pPr marL="185738" indent="-185738" eaLnBrk="1" hangingPunct="1">
              <a:lnSpc>
                <a:spcPct val="90000"/>
              </a:lnSpc>
              <a:defRPr/>
            </a:pPr>
            <a:r>
              <a:rPr lang="en-US" altLang="it-IT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Global incidence: ~ 5%; ++ EML4-ALK</a:t>
            </a:r>
          </a:p>
          <a:p>
            <a:pPr marL="185738" indent="-185738" eaLnBrk="1" hangingPunct="1">
              <a:lnSpc>
                <a:spcPct val="90000"/>
              </a:lnSpc>
              <a:defRPr/>
            </a:pPr>
            <a:r>
              <a:rPr lang="en-US" altLang="it-IT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Determination with FISH (and with </a:t>
            </a:r>
            <a:r>
              <a:rPr lang="en-US" altLang="it-IT" sz="1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IHC</a:t>
            </a:r>
            <a:r>
              <a:rPr lang="en-US" altLang="it-IT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  <a:p>
            <a:pPr marL="185738" indent="-185738" eaLnBrk="1" hangingPunct="1">
              <a:lnSpc>
                <a:spcPct val="90000"/>
              </a:lnSpc>
              <a:defRPr/>
            </a:pPr>
            <a:r>
              <a:rPr lang="en-US" altLang="it-IT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++ never-smoker or light-smoker; ++ young pts</a:t>
            </a:r>
          </a:p>
          <a:p>
            <a:pPr marL="185738" indent="-185738" eaLnBrk="1" hangingPunct="1">
              <a:lnSpc>
                <a:spcPct val="90000"/>
              </a:lnSpc>
              <a:defRPr/>
            </a:pPr>
            <a:r>
              <a:rPr lang="en-US" altLang="it-IT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Similar incidence in Caucasians and Asiatic pts</a:t>
            </a:r>
          </a:p>
          <a:p>
            <a:pPr marL="185738" indent="-185738" eaLnBrk="1" hangingPunct="1">
              <a:lnSpc>
                <a:spcPct val="90000"/>
              </a:lnSpc>
              <a:defRPr/>
            </a:pPr>
            <a:r>
              <a:rPr lang="en-US" altLang="it-IT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++ adenocarcinoma </a:t>
            </a:r>
            <a:r>
              <a:rPr lang="en-US" altLang="it-IT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(in particular </a:t>
            </a:r>
            <a:r>
              <a:rPr lang="en-GB" altLang="it-IT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signet ring-type cells</a:t>
            </a:r>
            <a:r>
              <a:rPr lang="en-US" altLang="it-IT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US" altLang="it-IT" sz="18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85738" indent="-185738" eaLnBrk="1" hangingPunct="1">
              <a:lnSpc>
                <a:spcPct val="90000"/>
              </a:lnSpc>
              <a:defRPr/>
            </a:pPr>
            <a:r>
              <a:rPr lang="en-US" altLang="it-IT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Mutually exclusive with EGFR, K-</a:t>
            </a:r>
            <a:r>
              <a:rPr lang="en-US" altLang="it-IT" sz="1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ras</a:t>
            </a:r>
            <a:r>
              <a:rPr lang="en-US" altLang="it-IT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it-IT" sz="1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mut</a:t>
            </a:r>
            <a:endParaRPr lang="en-US" altLang="it-IT" sz="18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85738" indent="-185738" eaLnBrk="1" hangingPunct="1">
              <a:lnSpc>
                <a:spcPct val="90000"/>
              </a:lnSpc>
              <a:defRPr/>
            </a:pPr>
            <a:r>
              <a:rPr lang="en-US" altLang="it-IT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Factor of EGFR-</a:t>
            </a:r>
            <a:r>
              <a:rPr lang="en-US" altLang="it-IT" sz="18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TKI</a:t>
            </a:r>
            <a:r>
              <a:rPr lang="en-US" altLang="it-IT" sz="1800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resistance; data of higher response to pemetrexed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0671" y="1408302"/>
            <a:ext cx="3600400" cy="26732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973343"/>
            <a:ext cx="5661909" cy="3607785"/>
          </a:xfrm>
          <a:prstGeom prst="rect">
            <a:avLst/>
          </a:prstGeom>
        </p:spPr>
      </p:pic>
      <p:pic>
        <p:nvPicPr>
          <p:cNvPr id="6" name="Immagin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159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457200" y="157163"/>
            <a:ext cx="8229600" cy="927100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0000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PROFILE</a:t>
            </a:r>
            <a:r>
              <a:rPr lang="it-IT" dirty="0">
                <a:solidFill>
                  <a:srgbClr val="0000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1014 </a:t>
            </a:r>
            <a:r>
              <a:rPr lang="it-IT" dirty="0" err="1">
                <a:solidFill>
                  <a:srgbClr val="0000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study</a:t>
            </a:r>
            <a:r>
              <a:rPr lang="it-IT" dirty="0">
                <a:solidFill>
                  <a:srgbClr val="0000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design</a:t>
            </a:r>
          </a:p>
        </p:txBody>
      </p:sp>
      <p:sp>
        <p:nvSpPr>
          <p:cNvPr id="52227" name="AutoShape 36"/>
          <p:cNvSpPr>
            <a:spLocks noChangeArrowheads="1"/>
          </p:cNvSpPr>
          <p:nvPr/>
        </p:nvSpPr>
        <p:spPr bwMode="blackWhite">
          <a:xfrm>
            <a:off x="319088" y="1011782"/>
            <a:ext cx="2576512" cy="3657600"/>
          </a:xfrm>
          <a:prstGeom prst="roundRect">
            <a:avLst>
              <a:gd name="adj" fmla="val 8958"/>
            </a:avLst>
          </a:prstGeom>
          <a:solidFill>
            <a:srgbClr val="02408C"/>
          </a:solidFill>
          <a:ln w="2857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tIns="91440" bIns="109728" anchor="ctr"/>
          <a:lstStyle>
            <a:lvl1pPr marL="204788" indent="-204788" eaLnBrk="0" hangingPunct="0">
              <a:spcAft>
                <a:spcPts val="600"/>
              </a:spcAft>
              <a:buClr>
                <a:schemeClr val="folHlink"/>
              </a:buClr>
              <a:buFont typeface="Arial" pitchFamily="34" charset="0"/>
              <a:buChar char="●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Aft>
                <a:spcPts val="600"/>
              </a:spcAft>
              <a:buClr>
                <a:schemeClr val="tx1"/>
              </a:buClr>
              <a:buSzPct val="90000"/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FFFFFF"/>
              </a:buClr>
              <a:buFontTx/>
              <a:buNone/>
              <a:defRPr/>
            </a:pPr>
            <a:r>
              <a:rPr lang="en-US" altLang="zh-TW" sz="1400" u="sng">
                <a:solidFill>
                  <a:srgbClr val="FFFFFF"/>
                </a:solidFill>
                <a:latin typeface="Calibri" pitchFamily="34" charset="0"/>
              </a:rPr>
              <a:t>Key entry criteria</a:t>
            </a:r>
          </a:p>
          <a:p>
            <a:pPr eaLnBrk="1" hangingPunct="1">
              <a:buClr>
                <a:srgbClr val="E9C550"/>
              </a:buClr>
              <a:defRPr/>
            </a:pPr>
            <a:r>
              <a:rPr lang="en-US" altLang="zh-TW" sz="1400" i="1">
                <a:solidFill>
                  <a:srgbClr val="FFFFFF"/>
                </a:solidFill>
                <a:latin typeface="Calibri" pitchFamily="34" charset="0"/>
              </a:rPr>
              <a:t>ALK</a:t>
            </a:r>
            <a:r>
              <a:rPr lang="en-US" altLang="zh-TW" sz="1400">
                <a:solidFill>
                  <a:srgbClr val="FFFFFF"/>
                </a:solidFill>
                <a:latin typeface="Calibri" pitchFamily="34" charset="0"/>
              </a:rPr>
              <a:t>-positive by central FISH testing</a:t>
            </a:r>
            <a:r>
              <a:rPr lang="en-US" altLang="zh-TW" sz="1400" baseline="30000">
                <a:solidFill>
                  <a:srgbClr val="FFFFFF"/>
                </a:solidFill>
                <a:latin typeface="Calibri" pitchFamily="34" charset="0"/>
              </a:rPr>
              <a:t>a</a:t>
            </a:r>
          </a:p>
          <a:p>
            <a:pPr>
              <a:buClr>
                <a:srgbClr val="E9C550"/>
              </a:buClr>
              <a:defRPr/>
            </a:pPr>
            <a:r>
              <a:rPr lang="en-US" altLang="ja-JP" sz="1400">
                <a:solidFill>
                  <a:srgbClr val="FFFFFF"/>
                </a:solidFill>
                <a:latin typeface="Calibri" pitchFamily="34" charset="0"/>
              </a:rPr>
              <a:t>Locally advanced, recurrent, or metastatic non-squamous NSCLC</a:t>
            </a:r>
            <a:endParaRPr lang="en-US" altLang="zh-TW" sz="1400">
              <a:solidFill>
                <a:srgbClr val="FFFFFF"/>
              </a:solidFill>
              <a:latin typeface="Calibri" pitchFamily="34" charset="0"/>
            </a:endParaRPr>
          </a:p>
          <a:p>
            <a:pPr>
              <a:buClr>
                <a:srgbClr val="E9C550"/>
              </a:buClr>
              <a:defRPr/>
            </a:pPr>
            <a:r>
              <a:rPr lang="en-US" altLang="ja-JP" sz="1400">
                <a:solidFill>
                  <a:srgbClr val="FFFFFF"/>
                </a:solidFill>
                <a:latin typeface="Calibri" pitchFamily="34" charset="0"/>
              </a:rPr>
              <a:t>No prior systemic treatment for advanced disease</a:t>
            </a:r>
            <a:endParaRPr lang="en-US" altLang="zh-TW" sz="1400">
              <a:solidFill>
                <a:srgbClr val="FFFFFF"/>
              </a:solidFill>
              <a:latin typeface="Calibri" pitchFamily="34" charset="0"/>
            </a:endParaRPr>
          </a:p>
          <a:p>
            <a:pPr eaLnBrk="1" hangingPunct="1">
              <a:buClr>
                <a:srgbClr val="E9C550"/>
              </a:buClr>
              <a:defRPr/>
            </a:pPr>
            <a:r>
              <a:rPr lang="en-US" altLang="zh-TW" sz="1400">
                <a:solidFill>
                  <a:srgbClr val="FFFFFF"/>
                </a:solidFill>
                <a:latin typeface="Calibri" pitchFamily="34" charset="0"/>
              </a:rPr>
              <a:t>ECOG PS 0−2</a:t>
            </a:r>
          </a:p>
          <a:p>
            <a:pPr eaLnBrk="1" hangingPunct="1">
              <a:buClr>
                <a:srgbClr val="E9C550"/>
              </a:buClr>
              <a:defRPr/>
            </a:pPr>
            <a:r>
              <a:rPr lang="en-US" altLang="zh-TW" sz="1400">
                <a:solidFill>
                  <a:srgbClr val="FFFFFF"/>
                </a:solidFill>
                <a:latin typeface="Calibri" pitchFamily="34" charset="0"/>
              </a:rPr>
              <a:t>Measurable disease</a:t>
            </a:r>
          </a:p>
          <a:p>
            <a:pPr eaLnBrk="1" hangingPunct="1">
              <a:buClr>
                <a:srgbClr val="E9C550"/>
              </a:buClr>
              <a:defRPr/>
            </a:pPr>
            <a:r>
              <a:rPr lang="en-US" altLang="zh-TW" sz="1400">
                <a:solidFill>
                  <a:srgbClr val="FFFFFF"/>
                </a:solidFill>
                <a:latin typeface="Calibri" pitchFamily="34" charset="0"/>
              </a:rPr>
              <a:t>Treated brain metastases allowed</a:t>
            </a:r>
            <a:endParaRPr lang="en-US" altLang="zh-TW" sz="1400" baseline="300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1670" name="Text Box 38"/>
          <p:cNvSpPr txBox="1">
            <a:spLocks noChangeArrowheads="1"/>
          </p:cNvSpPr>
          <p:nvPr/>
        </p:nvSpPr>
        <p:spPr bwMode="auto">
          <a:xfrm>
            <a:off x="2913063" y="3973513"/>
            <a:ext cx="7366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TW" sz="1600" b="1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N=334</a:t>
            </a:r>
            <a:endParaRPr lang="en-US" altLang="zh-TW" sz="1600" b="1" baseline="50000">
              <a:solidFill>
                <a:srgbClr val="1F497D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241671" name="AutoShape 42"/>
          <p:cNvCxnSpPr>
            <a:cxnSpLocks noChangeShapeType="1"/>
            <a:stCxn id="241683" idx="3"/>
          </p:cNvCxnSpPr>
          <p:nvPr/>
        </p:nvCxnSpPr>
        <p:spPr bwMode="auto">
          <a:xfrm flipV="1">
            <a:off x="3471863" y="1906588"/>
            <a:ext cx="881062" cy="933450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1687"/>
            </a:solidFill>
            <a:miter lim="800000"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30" name="AutoShape 39"/>
          <p:cNvSpPr>
            <a:spLocks noChangeArrowheads="1"/>
          </p:cNvSpPr>
          <p:nvPr/>
        </p:nvSpPr>
        <p:spPr bwMode="blackWhite">
          <a:xfrm>
            <a:off x="4352925" y="1253082"/>
            <a:ext cx="2079625" cy="1308100"/>
          </a:xfrm>
          <a:prstGeom prst="roundRect">
            <a:avLst>
              <a:gd name="adj" fmla="val 10787"/>
            </a:avLst>
          </a:prstGeom>
          <a:solidFill>
            <a:srgbClr val="02408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wrap="none" anchor="ctr"/>
          <a:lstStyle>
            <a:lvl1pPr marL="342900" indent="-342900" eaLnBrk="0" hangingPunct="0">
              <a:spcAft>
                <a:spcPts val="600"/>
              </a:spcAft>
              <a:buClr>
                <a:schemeClr val="folHlink"/>
              </a:buClr>
              <a:buFont typeface="Arial" pitchFamily="34" charset="0"/>
              <a:buChar char="●"/>
              <a:tabLst>
                <a:tab pos="114300" algn="l"/>
              </a:tabLs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Aft>
                <a:spcPts val="600"/>
              </a:spcAft>
              <a:buClr>
                <a:schemeClr val="tx1"/>
              </a:buClr>
              <a:buSzPct val="90000"/>
              <a:buFont typeface="Arial" pitchFamily="34" charset="0"/>
              <a:buChar char="–"/>
              <a:tabLst>
                <a:tab pos="114300" algn="l"/>
              </a:tabLs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eaLnBrk="0" hangingPunct="0"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tabLst>
                <a:tab pos="114300" algn="l"/>
              </a:tabLs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–"/>
              <a:tabLst>
                <a:tab pos="114300" algn="l"/>
              </a:tabLs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tabLst>
                <a:tab pos="114300" algn="l"/>
              </a:tabLs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tabLst>
                <a:tab pos="114300" algn="l"/>
              </a:tabLs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tabLst>
                <a:tab pos="114300" algn="l"/>
              </a:tabLs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tabLst>
                <a:tab pos="114300" algn="l"/>
              </a:tabLs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tabLst>
                <a:tab pos="114300" algn="l"/>
              </a:tabLs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lvl="2" algn="ctr" eaLnBrk="1" hangingPunct="1">
              <a:spcAft>
                <a:spcPct val="0"/>
              </a:spcAft>
              <a:buClrTx/>
              <a:buFontTx/>
              <a:buNone/>
              <a:defRPr/>
            </a:pPr>
            <a:r>
              <a:rPr lang="en-US" altLang="zh-TW" sz="1400" u="sng">
                <a:solidFill>
                  <a:srgbClr val="FFFFFF"/>
                </a:solidFill>
                <a:latin typeface="Calibri" pitchFamily="34" charset="0"/>
              </a:rPr>
              <a:t>Crizotinib </a:t>
            </a:r>
            <a:r>
              <a:rPr lang="en-US" altLang="zh-TW" sz="1400">
                <a:solidFill>
                  <a:srgbClr val="FFFFFF"/>
                </a:solidFill>
                <a:latin typeface="Calibri" pitchFamily="34" charset="0"/>
              </a:rPr>
              <a:t/>
            </a:r>
            <a:br>
              <a:rPr lang="en-US" altLang="zh-TW" sz="1400">
                <a:solidFill>
                  <a:srgbClr val="FFFFFF"/>
                </a:solidFill>
                <a:latin typeface="Calibri" pitchFamily="34" charset="0"/>
              </a:rPr>
            </a:br>
            <a:r>
              <a:rPr lang="en-US" altLang="zh-TW" sz="1400">
                <a:solidFill>
                  <a:srgbClr val="FFFFFF"/>
                </a:solidFill>
                <a:latin typeface="Calibri" pitchFamily="34" charset="0"/>
              </a:rPr>
              <a:t>250 mg BID </a:t>
            </a:r>
            <a:r>
              <a:rPr lang="en-GB" altLang="zh-TW" sz="1400">
                <a:solidFill>
                  <a:srgbClr val="FFFFFF"/>
                </a:solidFill>
                <a:latin typeface="Calibri" pitchFamily="34" charset="0"/>
              </a:rPr>
              <a:t>PO, </a:t>
            </a:r>
            <a:br>
              <a:rPr lang="en-GB" altLang="zh-TW" sz="1400">
                <a:solidFill>
                  <a:srgbClr val="FFFFFF"/>
                </a:solidFill>
                <a:latin typeface="Calibri" pitchFamily="34" charset="0"/>
              </a:rPr>
            </a:br>
            <a:r>
              <a:rPr lang="en-GB" altLang="zh-TW" sz="1400">
                <a:solidFill>
                  <a:srgbClr val="FFFFFF"/>
                </a:solidFill>
                <a:latin typeface="Calibri" pitchFamily="34" charset="0"/>
              </a:rPr>
              <a:t>continuous dosing</a:t>
            </a:r>
          </a:p>
          <a:p>
            <a:pPr marL="0" lvl="2" algn="ctr" eaLnBrk="1" hangingPunct="1">
              <a:spcAft>
                <a:spcPct val="0"/>
              </a:spcAft>
              <a:buClrTx/>
              <a:buFontTx/>
              <a:buNone/>
              <a:defRPr/>
            </a:pPr>
            <a:r>
              <a:rPr lang="en-GB" altLang="zh-TW" sz="1400">
                <a:solidFill>
                  <a:srgbClr val="FFFFFF"/>
                </a:solidFill>
                <a:latin typeface="Calibri" pitchFamily="34" charset="0"/>
              </a:rPr>
              <a:t>(N=167)</a:t>
            </a:r>
            <a:endParaRPr lang="en-US" altLang="zh-TW" sz="14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231" name="AutoShape 40"/>
          <p:cNvSpPr>
            <a:spLocks noChangeArrowheads="1"/>
          </p:cNvSpPr>
          <p:nvPr/>
        </p:nvSpPr>
        <p:spPr bwMode="blackWhite">
          <a:xfrm>
            <a:off x="4352925" y="2618332"/>
            <a:ext cx="2079625" cy="2060575"/>
          </a:xfrm>
          <a:prstGeom prst="roundRect">
            <a:avLst>
              <a:gd name="adj" fmla="val 7296"/>
            </a:avLst>
          </a:prstGeom>
          <a:solidFill>
            <a:srgbClr val="02408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lIns="36000" rIns="36000" anchor="ctr"/>
          <a:lstStyle>
            <a:lvl1pPr eaLnBrk="0" hangingPunct="0">
              <a:spcAft>
                <a:spcPts val="600"/>
              </a:spcAft>
              <a:buClr>
                <a:schemeClr val="folHlink"/>
              </a:buClr>
              <a:buFont typeface="Arial" pitchFamily="34" charset="0"/>
              <a:buChar char="●"/>
              <a:tabLst>
                <a:tab pos="114300" algn="l"/>
              </a:tabLs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Aft>
                <a:spcPts val="600"/>
              </a:spcAft>
              <a:buClr>
                <a:schemeClr val="tx1"/>
              </a:buClr>
              <a:buSzPct val="90000"/>
              <a:buFont typeface="Arial" pitchFamily="34" charset="0"/>
              <a:buChar char="–"/>
              <a:tabLst>
                <a:tab pos="114300" algn="l"/>
              </a:tabLs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tabLst>
                <a:tab pos="114300" algn="l"/>
              </a:tabLs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–"/>
              <a:tabLst>
                <a:tab pos="114300" algn="l"/>
              </a:tabLs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tabLst>
                <a:tab pos="114300" algn="l"/>
              </a:tabLs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tabLst>
                <a:tab pos="114300" algn="l"/>
              </a:tabLs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tabLst>
                <a:tab pos="114300" algn="l"/>
              </a:tabLs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tabLst>
                <a:tab pos="114300" algn="l"/>
              </a:tabLs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tabLst>
                <a:tab pos="114300" algn="l"/>
              </a:tabLst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Aft>
                <a:spcPct val="0"/>
              </a:spcAft>
              <a:buClrTx/>
              <a:buFontTx/>
              <a:buNone/>
              <a:defRPr/>
            </a:pPr>
            <a:r>
              <a:rPr lang="en-US" altLang="zh-TW" sz="1400" u="sng">
                <a:solidFill>
                  <a:srgbClr val="FFFFFF"/>
                </a:solidFill>
                <a:latin typeface="Calibri" pitchFamily="34" charset="0"/>
              </a:rPr>
              <a:t>Pemetrexed</a:t>
            </a:r>
            <a:r>
              <a:rPr lang="en-US" altLang="zh-TW" sz="1400">
                <a:solidFill>
                  <a:srgbClr val="FFFFFF"/>
                </a:solidFill>
                <a:latin typeface="Calibri" pitchFamily="34" charset="0"/>
              </a:rPr>
              <a:t> </a:t>
            </a:r>
            <a:br>
              <a:rPr lang="en-US" altLang="zh-TW" sz="1400">
                <a:solidFill>
                  <a:srgbClr val="FFFFFF"/>
                </a:solidFill>
                <a:latin typeface="Calibri" pitchFamily="34" charset="0"/>
              </a:rPr>
            </a:br>
            <a:r>
              <a:rPr lang="en-GB" altLang="zh-TW" sz="1400">
                <a:solidFill>
                  <a:srgbClr val="FFFFFF"/>
                </a:solidFill>
                <a:latin typeface="Calibri" pitchFamily="34" charset="0"/>
              </a:rPr>
              <a:t>500 mg/m</a:t>
            </a:r>
            <a:r>
              <a:rPr lang="en-GB" altLang="zh-TW" sz="1400" baseline="30000">
                <a:solidFill>
                  <a:srgbClr val="FFFFFF"/>
                </a:solidFill>
                <a:latin typeface="Calibri" pitchFamily="34" charset="0"/>
              </a:rPr>
              <a:t>2</a:t>
            </a:r>
            <a:r>
              <a:rPr lang="en-GB" altLang="zh-TW" sz="1400">
                <a:solidFill>
                  <a:srgbClr val="FFFFFF"/>
                </a:solidFill>
                <a:latin typeface="Calibri" pitchFamily="34" charset="0"/>
              </a:rPr>
              <a:t> </a:t>
            </a:r>
            <a:br>
              <a:rPr lang="en-GB" altLang="zh-TW" sz="1400">
                <a:solidFill>
                  <a:srgbClr val="FFFFFF"/>
                </a:solidFill>
                <a:latin typeface="Calibri" pitchFamily="34" charset="0"/>
              </a:rPr>
            </a:br>
            <a:r>
              <a:rPr lang="en-GB" altLang="zh-TW" sz="2400">
                <a:solidFill>
                  <a:srgbClr val="FFFFFF"/>
                </a:solidFill>
                <a:latin typeface="Calibri" pitchFamily="34" charset="0"/>
              </a:rPr>
              <a:t>+</a:t>
            </a:r>
            <a:r>
              <a:rPr lang="en-GB" altLang="zh-TW" sz="1400">
                <a:solidFill>
                  <a:srgbClr val="FFFFFF"/>
                </a:solidFill>
                <a:latin typeface="Calibri" pitchFamily="34" charset="0"/>
              </a:rPr>
              <a:t/>
            </a:r>
            <a:br>
              <a:rPr lang="en-GB" altLang="zh-TW" sz="1400">
                <a:solidFill>
                  <a:srgbClr val="FFFFFF"/>
                </a:solidFill>
                <a:latin typeface="Calibri" pitchFamily="34" charset="0"/>
              </a:rPr>
            </a:br>
            <a:r>
              <a:rPr lang="en-GB" altLang="zh-TW" sz="1400" u="sng">
                <a:solidFill>
                  <a:srgbClr val="FFFFFF"/>
                </a:solidFill>
                <a:latin typeface="Calibri" pitchFamily="34" charset="0"/>
              </a:rPr>
              <a:t>cisplatin</a:t>
            </a:r>
            <a:r>
              <a:rPr lang="en-GB" altLang="zh-TW" sz="1400">
                <a:solidFill>
                  <a:srgbClr val="FFFFFF"/>
                </a:solidFill>
                <a:latin typeface="Calibri" pitchFamily="34" charset="0"/>
              </a:rPr>
              <a:t> 75 mg/m</a:t>
            </a:r>
            <a:r>
              <a:rPr lang="en-GB" altLang="zh-TW" sz="1400" baseline="30000">
                <a:solidFill>
                  <a:srgbClr val="FFFFFF"/>
                </a:solidFill>
                <a:latin typeface="Calibri" pitchFamily="34" charset="0"/>
              </a:rPr>
              <a:t>2</a:t>
            </a:r>
            <a:r>
              <a:rPr lang="en-GB" altLang="zh-TW" sz="1400">
                <a:solidFill>
                  <a:srgbClr val="FFFFFF"/>
                </a:solidFill>
                <a:latin typeface="Calibri" pitchFamily="34" charset="0"/>
              </a:rPr>
              <a:t> </a:t>
            </a:r>
            <a:br>
              <a:rPr lang="en-GB" altLang="zh-TW" sz="1400">
                <a:solidFill>
                  <a:srgbClr val="FFFFFF"/>
                </a:solidFill>
                <a:latin typeface="Calibri" pitchFamily="34" charset="0"/>
              </a:rPr>
            </a:br>
            <a:r>
              <a:rPr lang="en-GB" altLang="zh-TW" sz="1400">
                <a:solidFill>
                  <a:srgbClr val="FFFFFF"/>
                </a:solidFill>
                <a:latin typeface="Calibri" pitchFamily="34" charset="0"/>
              </a:rPr>
              <a:t>OR</a:t>
            </a:r>
            <a:br>
              <a:rPr lang="en-GB" altLang="zh-TW" sz="1400">
                <a:solidFill>
                  <a:srgbClr val="FFFFFF"/>
                </a:solidFill>
                <a:latin typeface="Calibri" pitchFamily="34" charset="0"/>
              </a:rPr>
            </a:br>
            <a:r>
              <a:rPr lang="en-GB" altLang="zh-TW" sz="1400">
                <a:solidFill>
                  <a:srgbClr val="FFFFFF"/>
                </a:solidFill>
                <a:latin typeface="Calibri" pitchFamily="34" charset="0"/>
              </a:rPr>
              <a:t> </a:t>
            </a:r>
            <a:r>
              <a:rPr lang="en-GB" altLang="zh-TW" sz="1400" u="sng">
                <a:solidFill>
                  <a:srgbClr val="FFFFFF"/>
                </a:solidFill>
                <a:latin typeface="Calibri" pitchFamily="34" charset="0"/>
              </a:rPr>
              <a:t>carboplatin</a:t>
            </a:r>
            <a:r>
              <a:rPr lang="en-GB" altLang="zh-TW" sz="1400">
                <a:solidFill>
                  <a:srgbClr val="FFFFFF"/>
                </a:solidFill>
                <a:latin typeface="Calibri" pitchFamily="34" charset="0"/>
              </a:rPr>
              <a:t> AUC 5–6 q3w for ≤6 cycles</a:t>
            </a:r>
            <a:br>
              <a:rPr lang="en-GB" altLang="zh-TW" sz="1400">
                <a:solidFill>
                  <a:srgbClr val="FFFFFF"/>
                </a:solidFill>
                <a:latin typeface="Calibri" pitchFamily="34" charset="0"/>
              </a:rPr>
            </a:br>
            <a:r>
              <a:rPr lang="en-GB" altLang="zh-TW" sz="1400">
                <a:solidFill>
                  <a:srgbClr val="FFFFFF"/>
                </a:solidFill>
                <a:latin typeface="Calibri" pitchFamily="34" charset="0"/>
              </a:rPr>
              <a:t>(N=167)</a:t>
            </a:r>
          </a:p>
        </p:txBody>
      </p:sp>
      <p:sp>
        <p:nvSpPr>
          <p:cNvPr id="241678" name="Rectangle 7"/>
          <p:cNvSpPr>
            <a:spLocks noChangeArrowheads="1"/>
          </p:cNvSpPr>
          <p:nvPr/>
        </p:nvSpPr>
        <p:spPr bwMode="auto">
          <a:xfrm>
            <a:off x="5435600" y="6383338"/>
            <a:ext cx="19923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Aft>
                <a:spcPct val="20000"/>
              </a:spcAft>
              <a:buClr>
                <a:srgbClr val="E9C550"/>
              </a:buClr>
              <a:buFont typeface="Arial" panose="020B0604020202020204" pitchFamily="34" charset="0"/>
              <a:buNone/>
            </a:pPr>
            <a:r>
              <a:rPr lang="en-US" altLang="ja-JP" sz="1200" b="1">
                <a:solidFill>
                  <a:srgbClr val="1F497D"/>
                </a:solidFill>
                <a:latin typeface="Calibri" panose="020F0502020204030204" pitchFamily="34" charset="0"/>
              </a:rPr>
              <a:t>Salomon B et al: ESMO 2014</a:t>
            </a:r>
          </a:p>
        </p:txBody>
      </p:sp>
      <p:cxnSp>
        <p:nvCxnSpPr>
          <p:cNvPr id="241679" name="Straight Connector 6"/>
          <p:cNvCxnSpPr>
            <a:cxnSpLocks noChangeShapeType="1"/>
          </p:cNvCxnSpPr>
          <p:nvPr/>
        </p:nvCxnSpPr>
        <p:spPr bwMode="auto">
          <a:xfrm>
            <a:off x="6432550" y="1906588"/>
            <a:ext cx="339725" cy="0"/>
          </a:xfrm>
          <a:prstGeom prst="line">
            <a:avLst/>
          </a:prstGeom>
          <a:noFill/>
          <a:ln w="28575">
            <a:solidFill>
              <a:srgbClr val="001687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1680" name="Straight Connector 14"/>
          <p:cNvCxnSpPr>
            <a:cxnSpLocks noChangeShapeType="1"/>
          </p:cNvCxnSpPr>
          <p:nvPr/>
        </p:nvCxnSpPr>
        <p:spPr bwMode="auto">
          <a:xfrm>
            <a:off x="6432550" y="3648075"/>
            <a:ext cx="339725" cy="0"/>
          </a:xfrm>
          <a:prstGeom prst="line">
            <a:avLst/>
          </a:prstGeom>
          <a:noFill/>
          <a:ln w="28575">
            <a:solidFill>
              <a:srgbClr val="001687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1681" name="AutoShape 42"/>
          <p:cNvCxnSpPr>
            <a:cxnSpLocks noChangeShapeType="1"/>
            <a:stCxn id="241683" idx="3"/>
          </p:cNvCxnSpPr>
          <p:nvPr/>
        </p:nvCxnSpPr>
        <p:spPr bwMode="auto">
          <a:xfrm>
            <a:off x="3471863" y="2840038"/>
            <a:ext cx="881062" cy="820737"/>
          </a:xfrm>
          <a:prstGeom prst="bentConnector3">
            <a:avLst>
              <a:gd name="adj1" fmla="val 50000"/>
            </a:avLst>
          </a:prstGeom>
          <a:noFill/>
          <a:ln w="28575">
            <a:solidFill>
              <a:srgbClr val="001687"/>
            </a:solidFill>
            <a:miter lim="800000"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1682" name="Straight Connector 37"/>
          <p:cNvCxnSpPr>
            <a:cxnSpLocks noChangeShapeType="1"/>
            <a:endCxn id="241683" idx="1"/>
          </p:cNvCxnSpPr>
          <p:nvPr/>
        </p:nvCxnSpPr>
        <p:spPr bwMode="auto">
          <a:xfrm flipV="1">
            <a:off x="2895600" y="2840038"/>
            <a:ext cx="1587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1683" name="AutoShape 37"/>
          <p:cNvSpPr>
            <a:spLocks noChangeArrowheads="1"/>
          </p:cNvSpPr>
          <p:nvPr/>
        </p:nvSpPr>
        <p:spPr bwMode="blackWhite">
          <a:xfrm>
            <a:off x="3054350" y="1757363"/>
            <a:ext cx="417513" cy="2163762"/>
          </a:xfrm>
          <a:prstGeom prst="roundRect">
            <a:avLst>
              <a:gd name="adj" fmla="val 16667"/>
            </a:avLst>
          </a:prstGeom>
          <a:solidFill>
            <a:srgbClr val="02408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tIns="91440" bIns="109728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zh-TW" sz="14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R</a:t>
            </a:r>
            <a:br>
              <a:rPr lang="en-US" altLang="zh-TW" sz="14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r>
              <a:rPr lang="en-US" altLang="zh-TW" sz="14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A</a:t>
            </a:r>
            <a:br>
              <a:rPr lang="en-US" altLang="zh-TW" sz="14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r>
              <a:rPr lang="en-US" altLang="zh-TW" sz="14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N</a:t>
            </a:r>
            <a:br>
              <a:rPr lang="en-US" altLang="zh-TW" sz="14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r>
              <a:rPr lang="en-US" altLang="zh-TW" sz="14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D</a:t>
            </a:r>
            <a:br>
              <a:rPr lang="en-US" altLang="zh-TW" sz="14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r>
              <a:rPr lang="en-US" altLang="zh-TW" sz="14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O</a:t>
            </a:r>
            <a:br>
              <a:rPr lang="en-US" altLang="zh-TW" sz="14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r>
              <a:rPr lang="en-US" altLang="zh-TW" sz="14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M</a:t>
            </a:r>
            <a:br>
              <a:rPr lang="en-US" altLang="zh-TW" sz="14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r>
              <a:rPr lang="en-US" altLang="zh-TW" sz="14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I</a:t>
            </a:r>
            <a:br>
              <a:rPr lang="en-US" altLang="zh-TW" sz="14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r>
              <a:rPr lang="en-US" altLang="zh-TW" sz="14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Z</a:t>
            </a:r>
            <a:br>
              <a:rPr lang="en-US" altLang="zh-TW" sz="14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</a:br>
            <a:r>
              <a:rPr lang="en-US" altLang="zh-TW" sz="1400" b="1">
                <a:solidFill>
                  <a:srgbClr val="FFFFFF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E</a:t>
            </a:r>
          </a:p>
        </p:txBody>
      </p:sp>
      <p:sp>
        <p:nvSpPr>
          <p:cNvPr id="241684" name="Rectangle 7"/>
          <p:cNvSpPr>
            <a:spLocks noChangeArrowheads="1"/>
          </p:cNvSpPr>
          <p:nvPr/>
        </p:nvSpPr>
        <p:spPr bwMode="auto">
          <a:xfrm>
            <a:off x="198438" y="5699125"/>
            <a:ext cx="6048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E9C550"/>
              </a:buClr>
              <a:buFont typeface="Arial" panose="020B0604020202020204" pitchFamily="34" charset="0"/>
              <a:buNone/>
            </a:pPr>
            <a:r>
              <a:rPr lang="en-US" altLang="ja-JP" sz="1200" b="1" baseline="50000">
                <a:solidFill>
                  <a:srgbClr val="1F497D"/>
                </a:solidFill>
                <a:latin typeface="Calibri" panose="020F0502020204030204" pitchFamily="34" charset="0"/>
              </a:rPr>
              <a:t>a</a:t>
            </a:r>
            <a:r>
              <a:rPr lang="en-US" altLang="ja-JP" sz="1200" b="1" i="1">
                <a:solidFill>
                  <a:srgbClr val="1F497D"/>
                </a:solidFill>
                <a:latin typeface="Calibri" panose="020F0502020204030204" pitchFamily="34" charset="0"/>
              </a:rPr>
              <a:t>ALK</a:t>
            </a:r>
            <a:r>
              <a:rPr lang="en-US" altLang="ja-JP" sz="1200" b="1">
                <a:solidFill>
                  <a:srgbClr val="1F497D"/>
                </a:solidFill>
                <a:latin typeface="Calibri" panose="020F0502020204030204" pitchFamily="34" charset="0"/>
              </a:rPr>
              <a:t> status determined using standard </a:t>
            </a:r>
            <a:r>
              <a:rPr lang="en-US" altLang="ja-JP" sz="1200" b="1" i="1">
                <a:solidFill>
                  <a:srgbClr val="1F497D"/>
                </a:solidFill>
                <a:latin typeface="Calibri" panose="020F0502020204030204" pitchFamily="34" charset="0"/>
              </a:rPr>
              <a:t>ALK</a:t>
            </a:r>
            <a:r>
              <a:rPr lang="en-US" altLang="ja-JP" sz="1200" b="1">
                <a:solidFill>
                  <a:srgbClr val="1F497D"/>
                </a:solidFill>
                <a:latin typeface="Calibri" panose="020F0502020204030204" pitchFamily="34" charset="0"/>
              </a:rPr>
              <a:t> break-apart FISH assay </a:t>
            </a:r>
            <a:r>
              <a:rPr lang="en-US" altLang="ja-JP" sz="1200" b="1" baseline="30000">
                <a:solidFill>
                  <a:srgbClr val="1F497D"/>
                </a:solidFill>
                <a:latin typeface="Calibri" panose="020F0502020204030204" pitchFamily="34" charset="0"/>
              </a:rPr>
              <a:t/>
            </a:r>
            <a:br>
              <a:rPr lang="en-US" altLang="ja-JP" sz="1200" b="1" baseline="30000">
                <a:solidFill>
                  <a:srgbClr val="1F497D"/>
                </a:solidFill>
                <a:latin typeface="Calibri" panose="020F0502020204030204" pitchFamily="34" charset="0"/>
              </a:rPr>
            </a:br>
            <a:r>
              <a:rPr lang="en-US" altLang="ja-JP" sz="1200" b="1" baseline="30000">
                <a:solidFill>
                  <a:srgbClr val="1F497D"/>
                </a:solidFill>
                <a:latin typeface="Calibri" panose="020F0502020204030204" pitchFamily="34" charset="0"/>
              </a:rPr>
              <a:t>b</a:t>
            </a:r>
            <a:r>
              <a:rPr lang="en-US" altLang="ja-JP" sz="1200" b="1">
                <a:solidFill>
                  <a:srgbClr val="1F497D"/>
                </a:solidFill>
                <a:latin typeface="Calibri" panose="020F0502020204030204" pitchFamily="34" charset="0"/>
              </a:rPr>
              <a:t>Assessed by independent radiologic review </a:t>
            </a:r>
          </a:p>
        </p:txBody>
      </p:sp>
      <p:sp>
        <p:nvSpPr>
          <p:cNvPr id="9231" name="Rectangle 7"/>
          <p:cNvSpPr>
            <a:spLocks noChangeArrowheads="1"/>
          </p:cNvSpPr>
          <p:nvPr/>
        </p:nvSpPr>
        <p:spPr bwMode="auto">
          <a:xfrm>
            <a:off x="2078038" y="4735513"/>
            <a:ext cx="3497262" cy="95408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E9C550"/>
              </a:buClr>
              <a:buFont typeface="Arial" pitchFamily="34" charset="0"/>
              <a:buNone/>
              <a:defRPr/>
            </a:pPr>
            <a:r>
              <a:rPr lang="en-US" altLang="ja-JP" sz="1400" dirty="0">
                <a:solidFill>
                  <a:srgbClr val="1F497D"/>
                </a:solidFill>
                <a:latin typeface="Calibri"/>
                <a:cs typeface="Calibri"/>
              </a:rPr>
              <a:t>Randomization stratified by: </a:t>
            </a:r>
          </a:p>
          <a:p>
            <a:pPr marL="204788" indent="-204788" eaLnBrk="1" hangingPunct="1">
              <a:buClr>
                <a:srgbClr val="E9C550"/>
              </a:buClr>
              <a:buFont typeface="Arial" panose="020B0604020202020204" pitchFamily="34" charset="0"/>
              <a:buChar char="●"/>
              <a:defRPr/>
            </a:pPr>
            <a:r>
              <a:rPr lang="en-US" altLang="ja-JP" sz="1400" dirty="0">
                <a:solidFill>
                  <a:srgbClr val="1F497D"/>
                </a:solidFill>
                <a:latin typeface="Calibri"/>
                <a:cs typeface="Calibri"/>
              </a:rPr>
              <a:t>ECOG PS (0/1, 2), </a:t>
            </a:r>
          </a:p>
          <a:p>
            <a:pPr marL="204788" indent="-204788" eaLnBrk="1" hangingPunct="1">
              <a:buClr>
                <a:srgbClr val="E9C550"/>
              </a:buClr>
              <a:buFont typeface="Arial" panose="020B0604020202020204" pitchFamily="34" charset="0"/>
              <a:buChar char="●"/>
              <a:defRPr/>
            </a:pPr>
            <a:r>
              <a:rPr lang="en-US" altLang="ja-JP" sz="1400" dirty="0">
                <a:solidFill>
                  <a:srgbClr val="1F497D"/>
                </a:solidFill>
                <a:latin typeface="Calibri"/>
                <a:cs typeface="Calibri"/>
              </a:rPr>
              <a:t>Race (Asian, non-Asian), </a:t>
            </a:r>
          </a:p>
          <a:p>
            <a:pPr marL="204788" indent="-204788" eaLnBrk="1" hangingPunct="1">
              <a:buClr>
                <a:srgbClr val="E9C550"/>
              </a:buClr>
              <a:buFont typeface="Arial" panose="020B0604020202020204" pitchFamily="34" charset="0"/>
              <a:buChar char="●"/>
              <a:defRPr/>
            </a:pPr>
            <a:r>
              <a:rPr lang="en-US" altLang="ja-JP" sz="1400" dirty="0">
                <a:solidFill>
                  <a:srgbClr val="1F497D"/>
                </a:solidFill>
                <a:latin typeface="Calibri"/>
                <a:cs typeface="Calibri"/>
              </a:rPr>
              <a:t>Brain metastases (present, absent)</a:t>
            </a:r>
          </a:p>
        </p:txBody>
      </p:sp>
      <p:sp>
        <p:nvSpPr>
          <p:cNvPr id="241686" name="Text Box 38"/>
          <p:cNvSpPr txBox="1">
            <a:spLocks noChangeArrowheads="1"/>
          </p:cNvSpPr>
          <p:nvPr/>
        </p:nvSpPr>
        <p:spPr bwMode="auto">
          <a:xfrm>
            <a:off x="2981325" y="1382713"/>
            <a:ext cx="48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zh-TW" b="1">
                <a:solidFill>
                  <a:srgbClr val="1F497D"/>
                </a:solidFill>
                <a:latin typeface="Calibri" panose="020F0502020204030204" pitchFamily="34" charset="0"/>
                <a:ea typeface="ＭＳ Ｐゴシック" panose="020B0600070205080204" pitchFamily="34" charset="-128"/>
              </a:rPr>
              <a:t>1:1</a:t>
            </a:r>
            <a:endParaRPr lang="en-US" altLang="zh-TW" b="1" baseline="50000">
              <a:solidFill>
                <a:srgbClr val="1F497D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2241" name="角丸四角形 25"/>
          <p:cNvSpPr>
            <a:spLocks noChangeArrowheads="1"/>
          </p:cNvSpPr>
          <p:nvPr/>
        </p:nvSpPr>
        <p:spPr bwMode="auto">
          <a:xfrm>
            <a:off x="6772275" y="1391195"/>
            <a:ext cx="2016125" cy="1031875"/>
          </a:xfrm>
          <a:prstGeom prst="roundRect">
            <a:avLst>
              <a:gd name="adj" fmla="val 16667"/>
            </a:avLst>
          </a:prstGeom>
          <a:solidFill>
            <a:srgbClr val="02408C"/>
          </a:solidFill>
          <a:ln w="2857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eaLnBrk="0" hangingPunct="0">
              <a:spcAft>
                <a:spcPts val="600"/>
              </a:spcAft>
              <a:buClr>
                <a:schemeClr val="folHlink"/>
              </a:buClr>
              <a:buFont typeface="Arial" pitchFamily="34" charset="0"/>
              <a:buChar char="●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Aft>
                <a:spcPts val="600"/>
              </a:spcAft>
              <a:buClr>
                <a:schemeClr val="tx1"/>
              </a:buClr>
              <a:buSzPct val="90000"/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Aft>
                <a:spcPct val="0"/>
              </a:spcAft>
              <a:buClrTx/>
              <a:buFontTx/>
              <a:buNone/>
              <a:defRPr/>
            </a:pPr>
            <a:r>
              <a:rPr lang="en-US" altLang="ja-JP" sz="1400" dirty="0">
                <a:solidFill>
                  <a:srgbClr val="FFFF00"/>
                </a:solidFill>
                <a:latin typeface="Calibri" pitchFamily="34" charset="0"/>
              </a:rPr>
              <a:t>Crizotinib continued after </a:t>
            </a:r>
            <a:r>
              <a:rPr lang="en-US" altLang="ja-JP" sz="1400" dirty="0" err="1">
                <a:solidFill>
                  <a:srgbClr val="FFFF00"/>
                </a:solidFill>
                <a:latin typeface="Calibri" pitchFamily="34" charset="0"/>
              </a:rPr>
              <a:t>PD</a:t>
            </a:r>
            <a:r>
              <a:rPr lang="en-US" altLang="ja-JP" sz="1400" dirty="0">
                <a:solidFill>
                  <a:srgbClr val="FFFF00"/>
                </a:solidFill>
                <a:latin typeface="Calibri" pitchFamily="34" charset="0"/>
              </a:rPr>
              <a:t> </a:t>
            </a:r>
          </a:p>
          <a:p>
            <a:pPr algn="ctr">
              <a:spcAft>
                <a:spcPct val="0"/>
              </a:spcAft>
              <a:buClrTx/>
              <a:buFontTx/>
              <a:buNone/>
              <a:defRPr/>
            </a:pPr>
            <a:r>
              <a:rPr lang="en-US" altLang="ja-JP" sz="1400" dirty="0">
                <a:solidFill>
                  <a:srgbClr val="FFFF00"/>
                </a:solidFill>
                <a:latin typeface="Calibri" pitchFamily="34" charset="0"/>
              </a:rPr>
              <a:t>if ongoing clinical benefit</a:t>
            </a:r>
            <a:endParaRPr lang="ja-JP" altLang="en-US" sz="1400" b="0" dirty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52242" name="角丸四角形 26"/>
          <p:cNvSpPr>
            <a:spLocks noChangeArrowheads="1"/>
          </p:cNvSpPr>
          <p:nvPr/>
        </p:nvSpPr>
        <p:spPr bwMode="auto">
          <a:xfrm>
            <a:off x="6772275" y="3196182"/>
            <a:ext cx="2016125" cy="904875"/>
          </a:xfrm>
          <a:prstGeom prst="roundRect">
            <a:avLst>
              <a:gd name="adj" fmla="val 16667"/>
            </a:avLst>
          </a:prstGeom>
          <a:solidFill>
            <a:srgbClr val="02408C"/>
          </a:solidFill>
          <a:ln w="28575">
            <a:noFill/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>
            <a:lvl1pPr eaLnBrk="0" hangingPunct="0">
              <a:spcAft>
                <a:spcPts val="600"/>
              </a:spcAft>
              <a:buClr>
                <a:schemeClr val="folHlink"/>
              </a:buClr>
              <a:buFont typeface="Arial" pitchFamily="34" charset="0"/>
              <a:buChar char="●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spcAft>
                <a:spcPts val="600"/>
              </a:spcAft>
              <a:buClr>
                <a:schemeClr val="tx1"/>
              </a:buClr>
              <a:buSzPct val="90000"/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–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tx1"/>
              </a:buClr>
              <a:buFont typeface="Arial" pitchFamily="34" charset="0"/>
              <a:buChar char="•"/>
              <a:defRPr sz="20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Aft>
                <a:spcPct val="0"/>
              </a:spcAft>
              <a:buClrTx/>
              <a:buFontTx/>
              <a:buNone/>
              <a:defRPr/>
            </a:pPr>
            <a:r>
              <a:rPr lang="en-US" altLang="ja-JP" sz="1400">
                <a:solidFill>
                  <a:srgbClr val="FFFFFF"/>
                </a:solidFill>
                <a:latin typeface="Calibri" pitchFamily="34" charset="0"/>
              </a:rPr>
              <a:t>Crossover to  </a:t>
            </a:r>
          </a:p>
          <a:p>
            <a:pPr algn="ctr">
              <a:spcAft>
                <a:spcPct val="0"/>
              </a:spcAft>
              <a:buClrTx/>
              <a:buFontTx/>
              <a:buNone/>
              <a:defRPr/>
            </a:pPr>
            <a:r>
              <a:rPr lang="en-US" altLang="ja-JP" sz="1400">
                <a:solidFill>
                  <a:srgbClr val="FFFFFF"/>
                </a:solidFill>
                <a:latin typeface="Calibri" pitchFamily="34" charset="0"/>
              </a:rPr>
              <a:t> crizotinib permitted after PD</a:t>
            </a:r>
            <a:r>
              <a:rPr lang="en-US" altLang="ja-JP" sz="1400" baseline="30000">
                <a:solidFill>
                  <a:srgbClr val="FFFFFF"/>
                </a:solidFill>
                <a:latin typeface="Calibri" pitchFamily="34" charset="0"/>
              </a:rPr>
              <a:t>b</a:t>
            </a:r>
            <a:endParaRPr lang="ja-JP" altLang="en-US" sz="1400" b="0" baseline="30000">
              <a:solidFill>
                <a:srgbClr val="FFFFFF"/>
              </a:solidFill>
              <a:latin typeface="Calibri" pitchFamily="34" charset="0"/>
            </a:endParaRPr>
          </a:p>
        </p:txBody>
      </p:sp>
      <p:pic>
        <p:nvPicPr>
          <p:cNvPr id="19" name="Immagin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63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217488" y="219075"/>
            <a:ext cx="852805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0000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PFS by Independent Radiologic Review</a:t>
            </a:r>
            <a:br>
              <a:rPr lang="en-US" dirty="0">
                <a:solidFill>
                  <a:srgbClr val="0000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solidFill>
                  <a:srgbClr val="0000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(All Patients)</a:t>
            </a:r>
            <a:endParaRPr lang="it-IT" dirty="0">
              <a:solidFill>
                <a:srgbClr val="00004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3715" name="Rectangle 7"/>
          <p:cNvSpPr>
            <a:spLocks noChangeArrowheads="1"/>
          </p:cNvSpPr>
          <p:nvPr/>
        </p:nvSpPr>
        <p:spPr bwMode="auto">
          <a:xfrm>
            <a:off x="4441825" y="6059488"/>
            <a:ext cx="2619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E9C550"/>
              </a:buClr>
            </a:pPr>
            <a:r>
              <a:rPr lang="en-US" altLang="ja-JP" sz="1200" b="1" baseline="50000">
                <a:solidFill>
                  <a:srgbClr val="1F497D"/>
                </a:solidFill>
                <a:latin typeface="Calibri" panose="020F0502020204030204" pitchFamily="34" charset="0"/>
              </a:rPr>
              <a:t>a</a:t>
            </a:r>
            <a:r>
              <a:rPr lang="en-GB" altLang="ja-JP" sz="1200" b="1">
                <a:solidFill>
                  <a:srgbClr val="1F497D"/>
                </a:solidFill>
                <a:latin typeface="Calibri" panose="020F0502020204030204" pitchFamily="34" charset="0"/>
              </a:rPr>
              <a:t>1-sided stratified log-rank test</a:t>
            </a:r>
            <a:endParaRPr lang="en-US" altLang="ja-JP" sz="1200" b="1">
              <a:solidFill>
                <a:srgbClr val="1F497D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8" name="表 228"/>
          <p:cNvGraphicFramePr>
            <a:graphicFrameLocks noGrp="1"/>
          </p:cNvGraphicFramePr>
          <p:nvPr/>
        </p:nvGraphicFramePr>
        <p:xfrm>
          <a:off x="4213225" y="1558925"/>
          <a:ext cx="2847975" cy="1598614"/>
        </p:xfrm>
        <a:graphic>
          <a:graphicData uri="http://schemas.openxmlformats.org/drawingml/2006/table">
            <a:tbl>
              <a:tblPr/>
              <a:tblGrid>
                <a:gridCol w="11509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93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429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ＭＳ Ｐゴシック" pitchFamily="34" charset="-128"/>
                        <a:cs typeface="Calibri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pitchFamily="34" charset="-128"/>
                          <a:cs typeface="Calibri"/>
                        </a:rPr>
                        <a:t>All patients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578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ＭＳ Ｐゴシック" pitchFamily="34" charset="-128"/>
                        <a:cs typeface="Calibri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pitchFamily="34" charset="-128"/>
                          <a:cs typeface="Calibri"/>
                        </a:rPr>
                        <a:t>Crizotinib</a:t>
                      </a:r>
                      <a:r>
                        <a:rPr kumimoji="0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pitchFamily="34" charset="-128"/>
                          <a:cs typeface="Calibri"/>
                        </a:rPr>
                        <a:t> (N=172)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pitchFamily="34" charset="-128"/>
                          <a:cs typeface="Calibri"/>
                        </a:rPr>
                        <a:t>Chemo. (N=171)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896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pitchFamily="34" charset="-128"/>
                          <a:cs typeface="Calibri"/>
                        </a:rPr>
                        <a:t>Events, n (%)</a:t>
                      </a:r>
                    </a:p>
                  </a:txBody>
                  <a:tcPr marL="9525" marR="9525" marT="18007" marB="18007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pitchFamily="34" charset="-128"/>
                          <a:cs typeface="Calibri"/>
                        </a:rPr>
                        <a:t>100 (58)</a:t>
                      </a:r>
                    </a:p>
                  </a:txBody>
                  <a:tcPr marL="9525" marR="9525" marT="18007" marB="18007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pitchFamily="34" charset="-128"/>
                          <a:cs typeface="Calibri"/>
                        </a:rPr>
                        <a:t>137 (80)</a:t>
                      </a:r>
                    </a:p>
                  </a:txBody>
                  <a:tcPr marL="9525" marR="9525" marT="18007" marB="18007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896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pitchFamily="34" charset="-128"/>
                          <a:cs typeface="Calibri"/>
                        </a:rPr>
                        <a:t>Median, mo</a:t>
                      </a:r>
                    </a:p>
                  </a:txBody>
                  <a:tcPr marL="9525" marR="9525" marT="18007" marB="180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pitchFamily="34" charset="-128"/>
                          <a:cs typeface="Calibri"/>
                        </a:rPr>
                        <a:t>10.9</a:t>
                      </a:r>
                    </a:p>
                  </a:txBody>
                  <a:tcPr marL="9525" marR="9525" marT="18007" marB="180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pitchFamily="34" charset="-128"/>
                          <a:cs typeface="Calibri"/>
                        </a:rPr>
                        <a:t>7.0</a:t>
                      </a:r>
                    </a:p>
                  </a:txBody>
                  <a:tcPr marL="9525" marR="9525" marT="18007" marB="180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896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pitchFamily="34" charset="-128"/>
                          <a:cs typeface="Calibri"/>
                        </a:rPr>
                        <a:t>HR (95% CI)</a:t>
                      </a:r>
                    </a:p>
                  </a:txBody>
                  <a:tcPr marL="9525" marR="9525" marT="18007" marB="180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pitchFamily="34" charset="-128"/>
                          <a:cs typeface="Calibri"/>
                        </a:rPr>
                        <a:t>0.45 (0.35−0.60)</a:t>
                      </a:r>
                    </a:p>
                  </a:txBody>
                  <a:tcPr marL="9525" marR="9525" marT="18007" marB="180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297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pitchFamily="34" charset="-128"/>
                          <a:cs typeface="Calibri"/>
                        </a:rPr>
                        <a:t>P</a:t>
                      </a:r>
                      <a:r>
                        <a:rPr kumimoji="0" lang="en-US" altLang="ja-JP" sz="12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pitchFamily="34" charset="-128"/>
                          <a:cs typeface="Calibri"/>
                        </a:rPr>
                        <a:t>a</a:t>
                      </a:r>
                      <a:endParaRPr kumimoji="0" lang="en-US" altLang="ja-JP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/>
                        <a:ea typeface="ＭＳ Ｐゴシック" pitchFamily="34" charset="-128"/>
                        <a:cs typeface="Calibri"/>
                      </a:endParaRPr>
                    </a:p>
                  </a:txBody>
                  <a:tcPr marL="9525" marR="9525" marT="18007" marB="180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/>
                          <a:ea typeface="ＭＳ Ｐゴシック" pitchFamily="34" charset="-128"/>
                          <a:cs typeface="Calibri"/>
                        </a:rPr>
                        <a:t>&lt;0.0001</a:t>
                      </a:r>
                    </a:p>
                  </a:txBody>
                  <a:tcPr marL="9525" marR="9525" marT="18007" marB="180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43735" name="TextBox 11"/>
          <p:cNvSpPr txBox="1">
            <a:spLocks noChangeArrowheads="1"/>
          </p:cNvSpPr>
          <p:nvPr/>
        </p:nvSpPr>
        <p:spPr bwMode="auto">
          <a:xfrm rot="-5400000">
            <a:off x="139701" y="3175000"/>
            <a:ext cx="286861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ja-JP" sz="1400" b="1">
                <a:solidFill>
                  <a:srgbClr val="1F497D"/>
                </a:solidFill>
                <a:latin typeface="Calibri" panose="020F0502020204030204" pitchFamily="34" charset="0"/>
              </a:rPr>
              <a:t>PFS probability (%)</a:t>
            </a:r>
          </a:p>
        </p:txBody>
      </p:sp>
      <p:sp>
        <p:nvSpPr>
          <p:cNvPr id="243736" name="TextBox 12"/>
          <p:cNvSpPr txBox="1">
            <a:spLocks noChangeArrowheads="1"/>
          </p:cNvSpPr>
          <p:nvPr/>
        </p:nvSpPr>
        <p:spPr bwMode="auto">
          <a:xfrm>
            <a:off x="1755775" y="1828800"/>
            <a:ext cx="45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ja-JP" sz="1400" b="1">
                <a:solidFill>
                  <a:srgbClr val="1F497D"/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243737" name="TextBox 13"/>
          <p:cNvSpPr txBox="1">
            <a:spLocks noChangeArrowheads="1"/>
          </p:cNvSpPr>
          <p:nvPr/>
        </p:nvSpPr>
        <p:spPr bwMode="auto">
          <a:xfrm>
            <a:off x="1846263" y="2390775"/>
            <a:ext cx="366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ja-JP" sz="1400" b="1">
                <a:solidFill>
                  <a:srgbClr val="1F497D"/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243738" name="TextBox 14"/>
          <p:cNvSpPr txBox="1">
            <a:spLocks noChangeArrowheads="1"/>
          </p:cNvSpPr>
          <p:nvPr/>
        </p:nvSpPr>
        <p:spPr bwMode="auto">
          <a:xfrm>
            <a:off x="1846263" y="2951163"/>
            <a:ext cx="366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ja-JP" sz="1400" b="1">
                <a:solidFill>
                  <a:srgbClr val="1F497D"/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243739" name="TextBox 15"/>
          <p:cNvSpPr txBox="1">
            <a:spLocks noChangeArrowheads="1"/>
          </p:cNvSpPr>
          <p:nvPr/>
        </p:nvSpPr>
        <p:spPr bwMode="auto">
          <a:xfrm>
            <a:off x="1846263" y="3511550"/>
            <a:ext cx="366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ja-JP" sz="1400" b="1">
                <a:solidFill>
                  <a:srgbClr val="1F497D"/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243740" name="TextBox 16"/>
          <p:cNvSpPr txBox="1">
            <a:spLocks noChangeArrowheads="1"/>
          </p:cNvSpPr>
          <p:nvPr/>
        </p:nvSpPr>
        <p:spPr bwMode="auto">
          <a:xfrm>
            <a:off x="1846263" y="4071938"/>
            <a:ext cx="366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ja-JP" sz="1400" b="1">
                <a:solidFill>
                  <a:srgbClr val="1F497D"/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243741" name="TextBox 17"/>
          <p:cNvSpPr txBox="1">
            <a:spLocks noChangeArrowheads="1"/>
          </p:cNvSpPr>
          <p:nvPr/>
        </p:nvSpPr>
        <p:spPr bwMode="auto">
          <a:xfrm>
            <a:off x="1928813" y="4632325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ja-JP" sz="1400" b="1">
                <a:solidFill>
                  <a:srgbClr val="1F497D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43742" name="TextBox 18"/>
          <p:cNvSpPr txBox="1">
            <a:spLocks noChangeArrowheads="1"/>
          </p:cNvSpPr>
          <p:nvPr/>
        </p:nvSpPr>
        <p:spPr bwMode="auto">
          <a:xfrm>
            <a:off x="1898650" y="4851400"/>
            <a:ext cx="6153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69875" algn="ctr"/>
                <a:tab pos="1016000" algn="ctr"/>
                <a:tab pos="1757363" algn="ctr"/>
                <a:tab pos="2498725" algn="ctr"/>
                <a:tab pos="3235325" algn="ctr"/>
                <a:tab pos="3987800" algn="ctr"/>
                <a:tab pos="4733925" algn="ctr"/>
                <a:tab pos="5495925" algn="ctr"/>
                <a:tab pos="64166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69875" algn="ctr"/>
                <a:tab pos="1016000" algn="ctr"/>
                <a:tab pos="1757363" algn="ctr"/>
                <a:tab pos="2498725" algn="ctr"/>
                <a:tab pos="3235325" algn="ctr"/>
                <a:tab pos="3987800" algn="ctr"/>
                <a:tab pos="4733925" algn="ctr"/>
                <a:tab pos="5495925" algn="ctr"/>
                <a:tab pos="64166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69875" algn="ctr"/>
                <a:tab pos="1016000" algn="ctr"/>
                <a:tab pos="1757363" algn="ctr"/>
                <a:tab pos="2498725" algn="ctr"/>
                <a:tab pos="3235325" algn="ctr"/>
                <a:tab pos="3987800" algn="ctr"/>
                <a:tab pos="4733925" algn="ctr"/>
                <a:tab pos="5495925" algn="ctr"/>
                <a:tab pos="64166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69875" algn="ctr"/>
                <a:tab pos="1016000" algn="ctr"/>
                <a:tab pos="1757363" algn="ctr"/>
                <a:tab pos="2498725" algn="ctr"/>
                <a:tab pos="3235325" algn="ctr"/>
                <a:tab pos="3987800" algn="ctr"/>
                <a:tab pos="4733925" algn="ctr"/>
                <a:tab pos="5495925" algn="ctr"/>
                <a:tab pos="64166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69875" algn="ctr"/>
                <a:tab pos="1016000" algn="ctr"/>
                <a:tab pos="1757363" algn="ctr"/>
                <a:tab pos="2498725" algn="ctr"/>
                <a:tab pos="3235325" algn="ctr"/>
                <a:tab pos="3987800" algn="ctr"/>
                <a:tab pos="4733925" algn="ctr"/>
                <a:tab pos="5495925" algn="ctr"/>
                <a:tab pos="64166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ctr"/>
                <a:tab pos="1016000" algn="ctr"/>
                <a:tab pos="1757363" algn="ctr"/>
                <a:tab pos="2498725" algn="ctr"/>
                <a:tab pos="3235325" algn="ctr"/>
                <a:tab pos="3987800" algn="ctr"/>
                <a:tab pos="4733925" algn="ctr"/>
                <a:tab pos="5495925" algn="ctr"/>
                <a:tab pos="64166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ctr"/>
                <a:tab pos="1016000" algn="ctr"/>
                <a:tab pos="1757363" algn="ctr"/>
                <a:tab pos="2498725" algn="ctr"/>
                <a:tab pos="3235325" algn="ctr"/>
                <a:tab pos="3987800" algn="ctr"/>
                <a:tab pos="4733925" algn="ctr"/>
                <a:tab pos="5495925" algn="ctr"/>
                <a:tab pos="64166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ctr"/>
                <a:tab pos="1016000" algn="ctr"/>
                <a:tab pos="1757363" algn="ctr"/>
                <a:tab pos="2498725" algn="ctr"/>
                <a:tab pos="3235325" algn="ctr"/>
                <a:tab pos="3987800" algn="ctr"/>
                <a:tab pos="4733925" algn="ctr"/>
                <a:tab pos="5495925" algn="ctr"/>
                <a:tab pos="64166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ctr"/>
                <a:tab pos="1016000" algn="ctr"/>
                <a:tab pos="1757363" algn="ctr"/>
                <a:tab pos="2498725" algn="ctr"/>
                <a:tab pos="3235325" algn="ctr"/>
                <a:tab pos="3987800" algn="ctr"/>
                <a:tab pos="4733925" algn="ctr"/>
                <a:tab pos="5495925" algn="ctr"/>
                <a:tab pos="64166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ja-JP" sz="1400" b="1">
                <a:solidFill>
                  <a:srgbClr val="1F497D"/>
                </a:solidFill>
                <a:latin typeface="Calibri" panose="020F0502020204030204" pitchFamily="34" charset="0"/>
              </a:rPr>
              <a:t>	0	5	10	15	20	25	30	35</a:t>
            </a:r>
          </a:p>
        </p:txBody>
      </p:sp>
      <p:sp>
        <p:nvSpPr>
          <p:cNvPr id="243743" name="TextBox 19"/>
          <p:cNvSpPr txBox="1">
            <a:spLocks noChangeArrowheads="1"/>
          </p:cNvSpPr>
          <p:nvPr/>
        </p:nvSpPr>
        <p:spPr bwMode="auto">
          <a:xfrm>
            <a:off x="2243138" y="5113338"/>
            <a:ext cx="52625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ja-JP" sz="1400" b="1">
                <a:solidFill>
                  <a:srgbClr val="1F497D"/>
                </a:solidFill>
                <a:latin typeface="Calibri" panose="020F0502020204030204" pitchFamily="34" charset="0"/>
              </a:rPr>
              <a:t>Time (months)</a:t>
            </a:r>
          </a:p>
        </p:txBody>
      </p:sp>
      <p:sp>
        <p:nvSpPr>
          <p:cNvPr id="243744" name="TextBox 20"/>
          <p:cNvSpPr txBox="1">
            <a:spLocks noChangeArrowheads="1"/>
          </p:cNvSpPr>
          <p:nvPr/>
        </p:nvSpPr>
        <p:spPr bwMode="auto">
          <a:xfrm>
            <a:off x="1903413" y="5426075"/>
            <a:ext cx="5748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66700" algn="ctr"/>
                <a:tab pos="1028700" algn="ctr"/>
                <a:tab pos="1752600" algn="ctr"/>
                <a:tab pos="2501900" algn="ctr"/>
                <a:tab pos="3308350" algn="r"/>
                <a:tab pos="4051300" algn="r"/>
                <a:tab pos="4791075" algn="r"/>
                <a:tab pos="5505450" algn="ctr"/>
                <a:tab pos="64087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66700" algn="ctr"/>
                <a:tab pos="1028700" algn="ctr"/>
                <a:tab pos="1752600" algn="ctr"/>
                <a:tab pos="2501900" algn="ctr"/>
                <a:tab pos="3308350" algn="r"/>
                <a:tab pos="4051300" algn="r"/>
                <a:tab pos="4791075" algn="r"/>
                <a:tab pos="5505450" algn="ctr"/>
                <a:tab pos="64087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66700" algn="ctr"/>
                <a:tab pos="1028700" algn="ctr"/>
                <a:tab pos="1752600" algn="ctr"/>
                <a:tab pos="2501900" algn="ctr"/>
                <a:tab pos="3308350" algn="r"/>
                <a:tab pos="4051300" algn="r"/>
                <a:tab pos="4791075" algn="r"/>
                <a:tab pos="5505450" algn="ctr"/>
                <a:tab pos="64087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66700" algn="ctr"/>
                <a:tab pos="1028700" algn="ctr"/>
                <a:tab pos="1752600" algn="ctr"/>
                <a:tab pos="2501900" algn="ctr"/>
                <a:tab pos="3308350" algn="r"/>
                <a:tab pos="4051300" algn="r"/>
                <a:tab pos="4791075" algn="r"/>
                <a:tab pos="5505450" algn="ctr"/>
                <a:tab pos="64087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66700" algn="ctr"/>
                <a:tab pos="1028700" algn="ctr"/>
                <a:tab pos="1752600" algn="ctr"/>
                <a:tab pos="2501900" algn="ctr"/>
                <a:tab pos="3308350" algn="r"/>
                <a:tab pos="4051300" algn="r"/>
                <a:tab pos="4791075" algn="r"/>
                <a:tab pos="5505450" algn="ctr"/>
                <a:tab pos="64087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ctr"/>
                <a:tab pos="1028700" algn="ctr"/>
                <a:tab pos="1752600" algn="ctr"/>
                <a:tab pos="2501900" algn="ctr"/>
                <a:tab pos="3308350" algn="r"/>
                <a:tab pos="4051300" algn="r"/>
                <a:tab pos="4791075" algn="r"/>
                <a:tab pos="5505450" algn="ctr"/>
                <a:tab pos="64087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ctr"/>
                <a:tab pos="1028700" algn="ctr"/>
                <a:tab pos="1752600" algn="ctr"/>
                <a:tab pos="2501900" algn="ctr"/>
                <a:tab pos="3308350" algn="r"/>
                <a:tab pos="4051300" algn="r"/>
                <a:tab pos="4791075" algn="r"/>
                <a:tab pos="5505450" algn="ctr"/>
                <a:tab pos="64087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ctr"/>
                <a:tab pos="1028700" algn="ctr"/>
                <a:tab pos="1752600" algn="ctr"/>
                <a:tab pos="2501900" algn="ctr"/>
                <a:tab pos="3308350" algn="r"/>
                <a:tab pos="4051300" algn="r"/>
                <a:tab pos="4791075" algn="r"/>
                <a:tab pos="5505450" algn="ctr"/>
                <a:tab pos="64087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ctr"/>
                <a:tab pos="1028700" algn="ctr"/>
                <a:tab pos="1752600" algn="ctr"/>
                <a:tab pos="2501900" algn="ctr"/>
                <a:tab pos="3308350" algn="r"/>
                <a:tab pos="4051300" algn="r"/>
                <a:tab pos="4791075" algn="r"/>
                <a:tab pos="5505450" algn="ctr"/>
                <a:tab pos="64087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ja-JP" sz="1200" b="1">
                <a:solidFill>
                  <a:srgbClr val="1F497D"/>
                </a:solidFill>
                <a:latin typeface="Calibri" panose="020F0502020204030204" pitchFamily="34" charset="0"/>
              </a:rPr>
              <a:t>	172	120	65	38	19	7	1	0</a:t>
            </a:r>
          </a:p>
          <a:p>
            <a:r>
              <a:rPr lang="en-US" altLang="ja-JP" sz="1200" b="1">
                <a:solidFill>
                  <a:srgbClr val="1F497D"/>
                </a:solidFill>
                <a:latin typeface="Calibri" panose="020F0502020204030204" pitchFamily="34" charset="0"/>
              </a:rPr>
              <a:t>	171	105	36	12	2	1	0	0</a:t>
            </a:r>
          </a:p>
        </p:txBody>
      </p:sp>
      <p:sp>
        <p:nvSpPr>
          <p:cNvPr id="243745" name="TextBox 21"/>
          <p:cNvSpPr txBox="1">
            <a:spLocks noChangeArrowheads="1"/>
          </p:cNvSpPr>
          <p:nvPr/>
        </p:nvSpPr>
        <p:spPr bwMode="auto">
          <a:xfrm>
            <a:off x="844550" y="5246688"/>
            <a:ext cx="1133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ja-JP" sz="1200" b="1">
                <a:solidFill>
                  <a:srgbClr val="1F497D"/>
                </a:solidFill>
                <a:latin typeface="Calibri" panose="020F0502020204030204" pitchFamily="34" charset="0"/>
              </a:rPr>
              <a:t>At risk (ALL)</a:t>
            </a:r>
          </a:p>
          <a:p>
            <a:pPr algn="r"/>
            <a:r>
              <a:rPr lang="en-US" altLang="ja-JP" sz="1200" b="1">
                <a:solidFill>
                  <a:srgbClr val="1F497D"/>
                </a:solidFill>
                <a:latin typeface="Calibri" panose="020F0502020204030204" pitchFamily="34" charset="0"/>
              </a:rPr>
              <a:t>Crizotinib</a:t>
            </a:r>
            <a:br>
              <a:rPr lang="en-US" altLang="ja-JP" sz="1200" b="1">
                <a:solidFill>
                  <a:srgbClr val="1F497D"/>
                </a:solidFill>
                <a:latin typeface="Calibri" panose="020F0502020204030204" pitchFamily="34" charset="0"/>
              </a:rPr>
            </a:br>
            <a:r>
              <a:rPr lang="en-US" altLang="ja-JP" sz="1200" b="1">
                <a:solidFill>
                  <a:srgbClr val="1F497D"/>
                </a:solidFill>
                <a:latin typeface="Calibri" panose="020F0502020204030204" pitchFamily="34" charset="0"/>
              </a:rPr>
              <a:t>Chemotherapy</a:t>
            </a:r>
          </a:p>
        </p:txBody>
      </p:sp>
      <p:sp>
        <p:nvSpPr>
          <p:cNvPr id="243746" name="Freeform 6"/>
          <p:cNvSpPr>
            <a:spLocks/>
          </p:cNvSpPr>
          <p:nvPr/>
        </p:nvSpPr>
        <p:spPr bwMode="auto">
          <a:xfrm>
            <a:off x="2260600" y="1951038"/>
            <a:ext cx="5332413" cy="2820987"/>
          </a:xfrm>
          <a:custGeom>
            <a:avLst/>
            <a:gdLst>
              <a:gd name="T0" fmla="*/ 0 w 3914"/>
              <a:gd name="T1" fmla="*/ 0 h 2070"/>
              <a:gd name="T2" fmla="*/ 0 w 3914"/>
              <a:gd name="T3" fmla="*/ 2147483646 h 2070"/>
              <a:gd name="T4" fmla="*/ 2147483646 w 3914"/>
              <a:gd name="T5" fmla="*/ 2147483646 h 2070"/>
              <a:gd name="T6" fmla="*/ 0 60000 65536"/>
              <a:gd name="T7" fmla="*/ 0 60000 65536"/>
              <a:gd name="T8" fmla="*/ 0 60000 65536"/>
              <a:gd name="T9" fmla="*/ 0 w 3914"/>
              <a:gd name="T10" fmla="*/ 0 h 2070"/>
              <a:gd name="T11" fmla="*/ 3914 w 3914"/>
              <a:gd name="T12" fmla="*/ 2070 h 207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914" h="2070">
                <a:moveTo>
                  <a:pt x="0" y="0"/>
                </a:moveTo>
                <a:lnTo>
                  <a:pt x="0" y="2070"/>
                </a:lnTo>
                <a:lnTo>
                  <a:pt x="3914" y="2070"/>
                </a:lnTo>
              </a:path>
            </a:pathLst>
          </a:cu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3747" name="Line 7"/>
          <p:cNvSpPr>
            <a:spLocks noChangeShapeType="1"/>
          </p:cNvSpPr>
          <p:nvPr/>
        </p:nvSpPr>
        <p:spPr bwMode="auto">
          <a:xfrm>
            <a:off x="2181225" y="1958975"/>
            <a:ext cx="79375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3748" name="Line 8"/>
          <p:cNvSpPr>
            <a:spLocks noChangeShapeType="1"/>
          </p:cNvSpPr>
          <p:nvPr/>
        </p:nvSpPr>
        <p:spPr bwMode="auto">
          <a:xfrm>
            <a:off x="2181225" y="2520950"/>
            <a:ext cx="79375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3749" name="Line 9"/>
          <p:cNvSpPr>
            <a:spLocks noChangeShapeType="1"/>
          </p:cNvSpPr>
          <p:nvPr/>
        </p:nvSpPr>
        <p:spPr bwMode="auto">
          <a:xfrm>
            <a:off x="2181225" y="3084513"/>
            <a:ext cx="79375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3750" name="Line 10"/>
          <p:cNvSpPr>
            <a:spLocks noChangeShapeType="1"/>
          </p:cNvSpPr>
          <p:nvPr/>
        </p:nvSpPr>
        <p:spPr bwMode="auto">
          <a:xfrm>
            <a:off x="2181225" y="3646488"/>
            <a:ext cx="79375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3751" name="Line 11"/>
          <p:cNvSpPr>
            <a:spLocks noChangeShapeType="1"/>
          </p:cNvSpPr>
          <p:nvPr/>
        </p:nvSpPr>
        <p:spPr bwMode="auto">
          <a:xfrm>
            <a:off x="2181225" y="4210050"/>
            <a:ext cx="79375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3752" name="Line 12"/>
          <p:cNvSpPr>
            <a:spLocks noChangeShapeType="1"/>
          </p:cNvSpPr>
          <p:nvPr/>
        </p:nvSpPr>
        <p:spPr bwMode="auto">
          <a:xfrm>
            <a:off x="2181225" y="4772025"/>
            <a:ext cx="79375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3753" name="Line 13"/>
          <p:cNvSpPr>
            <a:spLocks noChangeShapeType="1"/>
          </p:cNvSpPr>
          <p:nvPr/>
        </p:nvSpPr>
        <p:spPr bwMode="auto">
          <a:xfrm flipV="1">
            <a:off x="2260600" y="4772025"/>
            <a:ext cx="0" cy="793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3754" name="Line 14"/>
          <p:cNvSpPr>
            <a:spLocks noChangeShapeType="1"/>
          </p:cNvSpPr>
          <p:nvPr/>
        </p:nvSpPr>
        <p:spPr bwMode="auto">
          <a:xfrm flipV="1">
            <a:off x="3008313" y="4772025"/>
            <a:ext cx="0" cy="793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3755" name="Line 15"/>
          <p:cNvSpPr>
            <a:spLocks noChangeShapeType="1"/>
          </p:cNvSpPr>
          <p:nvPr/>
        </p:nvSpPr>
        <p:spPr bwMode="auto">
          <a:xfrm flipV="1">
            <a:off x="4495800" y="4772025"/>
            <a:ext cx="0" cy="793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3756" name="Line 16"/>
          <p:cNvSpPr>
            <a:spLocks noChangeShapeType="1"/>
          </p:cNvSpPr>
          <p:nvPr/>
        </p:nvSpPr>
        <p:spPr bwMode="auto">
          <a:xfrm flipV="1">
            <a:off x="5233988" y="4772025"/>
            <a:ext cx="0" cy="793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3757" name="Line 17"/>
          <p:cNvSpPr>
            <a:spLocks noChangeShapeType="1"/>
          </p:cNvSpPr>
          <p:nvPr/>
        </p:nvSpPr>
        <p:spPr bwMode="auto">
          <a:xfrm flipV="1">
            <a:off x="6729413" y="4772025"/>
            <a:ext cx="0" cy="793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3758" name="Line 18"/>
          <p:cNvSpPr>
            <a:spLocks noChangeShapeType="1"/>
          </p:cNvSpPr>
          <p:nvPr/>
        </p:nvSpPr>
        <p:spPr bwMode="auto">
          <a:xfrm flipV="1">
            <a:off x="7486650" y="4772025"/>
            <a:ext cx="0" cy="793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3759" name="Line 15"/>
          <p:cNvSpPr>
            <a:spLocks noChangeShapeType="1"/>
          </p:cNvSpPr>
          <p:nvPr/>
        </p:nvSpPr>
        <p:spPr bwMode="auto">
          <a:xfrm flipV="1">
            <a:off x="3749675" y="4772025"/>
            <a:ext cx="0" cy="793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3760" name="Line 17"/>
          <p:cNvSpPr>
            <a:spLocks noChangeShapeType="1"/>
          </p:cNvSpPr>
          <p:nvPr/>
        </p:nvSpPr>
        <p:spPr bwMode="auto">
          <a:xfrm flipV="1">
            <a:off x="5983288" y="4772025"/>
            <a:ext cx="0" cy="793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grpSp>
        <p:nvGrpSpPr>
          <p:cNvPr id="243761" name="Group 38"/>
          <p:cNvGrpSpPr>
            <a:grpSpLocks/>
          </p:cNvGrpSpPr>
          <p:nvPr/>
        </p:nvGrpSpPr>
        <p:grpSpPr bwMode="auto">
          <a:xfrm>
            <a:off x="2208213" y="1914525"/>
            <a:ext cx="4192587" cy="2844800"/>
            <a:chOff x="1865313" y="1533525"/>
            <a:chExt cx="4883150" cy="3314700"/>
          </a:xfrm>
        </p:grpSpPr>
        <p:sp>
          <p:nvSpPr>
            <p:cNvPr id="243879" name="Line 20"/>
            <p:cNvSpPr>
              <a:spLocks noChangeShapeType="1"/>
            </p:cNvSpPr>
            <p:nvPr/>
          </p:nvSpPr>
          <p:spPr bwMode="auto">
            <a:xfrm>
              <a:off x="2322010" y="1975609"/>
              <a:ext cx="0" cy="10913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80" name="Line 21"/>
            <p:cNvSpPr>
              <a:spLocks noChangeShapeType="1"/>
            </p:cNvSpPr>
            <p:nvPr/>
          </p:nvSpPr>
          <p:spPr bwMode="auto">
            <a:xfrm>
              <a:off x="2264692" y="2031101"/>
              <a:ext cx="11093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81" name="Line 22"/>
            <p:cNvSpPr>
              <a:spLocks noChangeShapeType="1"/>
            </p:cNvSpPr>
            <p:nvPr/>
          </p:nvSpPr>
          <p:spPr bwMode="auto">
            <a:xfrm>
              <a:off x="2445892" y="2201275"/>
              <a:ext cx="0" cy="11098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82" name="Line 23"/>
            <p:cNvSpPr>
              <a:spLocks noChangeShapeType="1"/>
            </p:cNvSpPr>
            <p:nvPr/>
          </p:nvSpPr>
          <p:spPr bwMode="auto">
            <a:xfrm>
              <a:off x="2392271" y="2254916"/>
              <a:ext cx="11093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83" name="Line 24"/>
            <p:cNvSpPr>
              <a:spLocks noChangeShapeType="1"/>
            </p:cNvSpPr>
            <p:nvPr/>
          </p:nvSpPr>
          <p:spPr bwMode="auto">
            <a:xfrm>
              <a:off x="2625242" y="2347402"/>
              <a:ext cx="0" cy="10913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84" name="Line 25"/>
            <p:cNvSpPr>
              <a:spLocks noChangeShapeType="1"/>
            </p:cNvSpPr>
            <p:nvPr/>
          </p:nvSpPr>
          <p:spPr bwMode="auto">
            <a:xfrm>
              <a:off x="2569773" y="2402894"/>
              <a:ext cx="10909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85" name="Line 26"/>
            <p:cNvSpPr>
              <a:spLocks noChangeShapeType="1"/>
            </p:cNvSpPr>
            <p:nvPr/>
          </p:nvSpPr>
          <p:spPr bwMode="auto">
            <a:xfrm>
              <a:off x="2634488" y="2364050"/>
              <a:ext cx="0" cy="11283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86" name="Line 27"/>
            <p:cNvSpPr>
              <a:spLocks noChangeShapeType="1"/>
            </p:cNvSpPr>
            <p:nvPr/>
          </p:nvSpPr>
          <p:spPr bwMode="auto">
            <a:xfrm>
              <a:off x="2579018" y="2419542"/>
              <a:ext cx="11093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87" name="Line 28"/>
            <p:cNvSpPr>
              <a:spLocks noChangeShapeType="1"/>
            </p:cNvSpPr>
            <p:nvPr/>
          </p:nvSpPr>
          <p:spPr bwMode="auto">
            <a:xfrm>
              <a:off x="2678863" y="2476883"/>
              <a:ext cx="0" cy="11098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88" name="Line 29"/>
            <p:cNvSpPr>
              <a:spLocks noChangeShapeType="1"/>
            </p:cNvSpPr>
            <p:nvPr/>
          </p:nvSpPr>
          <p:spPr bwMode="auto">
            <a:xfrm>
              <a:off x="2623394" y="2534225"/>
              <a:ext cx="11093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89" name="Line 30"/>
            <p:cNvSpPr>
              <a:spLocks noChangeShapeType="1"/>
            </p:cNvSpPr>
            <p:nvPr/>
          </p:nvSpPr>
          <p:spPr bwMode="auto">
            <a:xfrm>
              <a:off x="2162998" y="1831331"/>
              <a:ext cx="0" cy="11283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90" name="Line 31"/>
            <p:cNvSpPr>
              <a:spLocks noChangeShapeType="1"/>
            </p:cNvSpPr>
            <p:nvPr/>
          </p:nvSpPr>
          <p:spPr bwMode="auto">
            <a:xfrm>
              <a:off x="2109378" y="1886822"/>
              <a:ext cx="11093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91" name="Line 32"/>
            <p:cNvSpPr>
              <a:spLocks noChangeShapeType="1"/>
            </p:cNvSpPr>
            <p:nvPr/>
          </p:nvSpPr>
          <p:spPr bwMode="auto">
            <a:xfrm>
              <a:off x="2179639" y="1916418"/>
              <a:ext cx="0" cy="11098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92" name="Line 33"/>
            <p:cNvSpPr>
              <a:spLocks noChangeShapeType="1"/>
            </p:cNvSpPr>
            <p:nvPr/>
          </p:nvSpPr>
          <p:spPr bwMode="auto">
            <a:xfrm>
              <a:off x="2126018" y="1970059"/>
              <a:ext cx="107241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93" name="Line 34"/>
            <p:cNvSpPr>
              <a:spLocks noChangeShapeType="1"/>
            </p:cNvSpPr>
            <p:nvPr/>
          </p:nvSpPr>
          <p:spPr bwMode="auto">
            <a:xfrm>
              <a:off x="2192582" y="1916418"/>
              <a:ext cx="0" cy="11098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94" name="Line 35"/>
            <p:cNvSpPr>
              <a:spLocks noChangeShapeType="1"/>
            </p:cNvSpPr>
            <p:nvPr/>
          </p:nvSpPr>
          <p:spPr bwMode="auto">
            <a:xfrm>
              <a:off x="2138962" y="1970059"/>
              <a:ext cx="107241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95" name="Line 36"/>
            <p:cNvSpPr>
              <a:spLocks noChangeShapeType="1"/>
            </p:cNvSpPr>
            <p:nvPr/>
          </p:nvSpPr>
          <p:spPr bwMode="auto">
            <a:xfrm>
              <a:off x="2050211" y="1616763"/>
              <a:ext cx="0" cy="11098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96" name="Line 37"/>
            <p:cNvSpPr>
              <a:spLocks noChangeShapeType="1"/>
            </p:cNvSpPr>
            <p:nvPr/>
          </p:nvSpPr>
          <p:spPr bwMode="auto">
            <a:xfrm>
              <a:off x="1992892" y="1670404"/>
              <a:ext cx="11093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97" name="Line 38"/>
            <p:cNvSpPr>
              <a:spLocks noChangeShapeType="1"/>
            </p:cNvSpPr>
            <p:nvPr/>
          </p:nvSpPr>
          <p:spPr bwMode="auto">
            <a:xfrm>
              <a:off x="1922631" y="1533525"/>
              <a:ext cx="0" cy="10728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98" name="Line 39"/>
            <p:cNvSpPr>
              <a:spLocks noChangeShapeType="1"/>
            </p:cNvSpPr>
            <p:nvPr/>
          </p:nvSpPr>
          <p:spPr bwMode="auto">
            <a:xfrm>
              <a:off x="1865313" y="1587167"/>
              <a:ext cx="11093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99" name="Line 40"/>
            <p:cNvSpPr>
              <a:spLocks noChangeShapeType="1"/>
            </p:cNvSpPr>
            <p:nvPr/>
          </p:nvSpPr>
          <p:spPr bwMode="auto">
            <a:xfrm>
              <a:off x="2832328" y="2561970"/>
              <a:ext cx="0" cy="10728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00" name="Line 41"/>
            <p:cNvSpPr>
              <a:spLocks noChangeShapeType="1"/>
            </p:cNvSpPr>
            <p:nvPr/>
          </p:nvSpPr>
          <p:spPr bwMode="auto">
            <a:xfrm>
              <a:off x="2775010" y="2615612"/>
              <a:ext cx="11093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01" name="Line 42"/>
            <p:cNvSpPr>
              <a:spLocks noChangeShapeType="1"/>
            </p:cNvSpPr>
            <p:nvPr/>
          </p:nvSpPr>
          <p:spPr bwMode="auto">
            <a:xfrm>
              <a:off x="2876703" y="2689601"/>
              <a:ext cx="0" cy="11098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02" name="Line 43"/>
            <p:cNvSpPr>
              <a:spLocks noChangeShapeType="1"/>
            </p:cNvSpPr>
            <p:nvPr/>
          </p:nvSpPr>
          <p:spPr bwMode="auto">
            <a:xfrm>
              <a:off x="2823084" y="2746942"/>
              <a:ext cx="11093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03" name="Line 44"/>
            <p:cNvSpPr>
              <a:spLocks noChangeShapeType="1"/>
            </p:cNvSpPr>
            <p:nvPr/>
          </p:nvSpPr>
          <p:spPr bwMode="auto">
            <a:xfrm>
              <a:off x="2893345" y="2730295"/>
              <a:ext cx="0" cy="11098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04" name="Line 45"/>
            <p:cNvSpPr>
              <a:spLocks noChangeShapeType="1"/>
            </p:cNvSpPr>
            <p:nvPr/>
          </p:nvSpPr>
          <p:spPr bwMode="auto">
            <a:xfrm>
              <a:off x="2837875" y="2787636"/>
              <a:ext cx="11093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05" name="Line 46"/>
            <p:cNvSpPr>
              <a:spLocks noChangeShapeType="1"/>
            </p:cNvSpPr>
            <p:nvPr/>
          </p:nvSpPr>
          <p:spPr bwMode="auto">
            <a:xfrm>
              <a:off x="2948814" y="2787636"/>
              <a:ext cx="0" cy="11098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06" name="Line 47"/>
            <p:cNvSpPr>
              <a:spLocks noChangeShapeType="1"/>
            </p:cNvSpPr>
            <p:nvPr/>
          </p:nvSpPr>
          <p:spPr bwMode="auto">
            <a:xfrm>
              <a:off x="2893345" y="2844978"/>
              <a:ext cx="11093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07" name="Line 48"/>
            <p:cNvSpPr>
              <a:spLocks noChangeShapeType="1"/>
            </p:cNvSpPr>
            <p:nvPr/>
          </p:nvSpPr>
          <p:spPr bwMode="auto">
            <a:xfrm>
              <a:off x="2974700" y="2822781"/>
              <a:ext cx="0" cy="11098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08" name="Line 49"/>
            <p:cNvSpPr>
              <a:spLocks noChangeShapeType="1"/>
            </p:cNvSpPr>
            <p:nvPr/>
          </p:nvSpPr>
          <p:spPr bwMode="auto">
            <a:xfrm>
              <a:off x="2921079" y="2876422"/>
              <a:ext cx="11093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09" name="Line 50"/>
            <p:cNvSpPr>
              <a:spLocks noChangeShapeType="1"/>
            </p:cNvSpPr>
            <p:nvPr/>
          </p:nvSpPr>
          <p:spPr bwMode="auto">
            <a:xfrm>
              <a:off x="3093034" y="2917116"/>
              <a:ext cx="0" cy="11283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10" name="Line 51"/>
            <p:cNvSpPr>
              <a:spLocks noChangeShapeType="1"/>
            </p:cNvSpPr>
            <p:nvPr/>
          </p:nvSpPr>
          <p:spPr bwMode="auto">
            <a:xfrm>
              <a:off x="3037565" y="2976307"/>
              <a:ext cx="112787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11" name="Line 52"/>
            <p:cNvSpPr>
              <a:spLocks noChangeShapeType="1"/>
            </p:cNvSpPr>
            <p:nvPr/>
          </p:nvSpPr>
          <p:spPr bwMode="auto">
            <a:xfrm>
              <a:off x="3133712" y="3233419"/>
              <a:ext cx="0" cy="10913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12" name="Line 53"/>
            <p:cNvSpPr>
              <a:spLocks noChangeShapeType="1"/>
            </p:cNvSpPr>
            <p:nvPr/>
          </p:nvSpPr>
          <p:spPr bwMode="auto">
            <a:xfrm>
              <a:off x="3080091" y="3287060"/>
              <a:ext cx="107241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13" name="Line 54"/>
            <p:cNvSpPr>
              <a:spLocks noChangeShapeType="1"/>
            </p:cNvSpPr>
            <p:nvPr/>
          </p:nvSpPr>
          <p:spPr bwMode="auto">
            <a:xfrm>
              <a:off x="3159598" y="3259315"/>
              <a:ext cx="0" cy="11098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14" name="Line 55"/>
            <p:cNvSpPr>
              <a:spLocks noChangeShapeType="1"/>
            </p:cNvSpPr>
            <p:nvPr/>
          </p:nvSpPr>
          <p:spPr bwMode="auto">
            <a:xfrm>
              <a:off x="3105977" y="3316656"/>
              <a:ext cx="107241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15" name="Line 56"/>
            <p:cNvSpPr>
              <a:spLocks noChangeShapeType="1"/>
            </p:cNvSpPr>
            <p:nvPr/>
          </p:nvSpPr>
          <p:spPr bwMode="auto">
            <a:xfrm>
              <a:off x="3359287" y="3446136"/>
              <a:ext cx="0" cy="11283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16" name="Line 57"/>
            <p:cNvSpPr>
              <a:spLocks noChangeShapeType="1"/>
            </p:cNvSpPr>
            <p:nvPr/>
          </p:nvSpPr>
          <p:spPr bwMode="auto">
            <a:xfrm>
              <a:off x="3305666" y="3499779"/>
              <a:ext cx="11093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17" name="Line 58"/>
            <p:cNvSpPr>
              <a:spLocks noChangeShapeType="1"/>
            </p:cNvSpPr>
            <p:nvPr/>
          </p:nvSpPr>
          <p:spPr bwMode="auto">
            <a:xfrm>
              <a:off x="3416605" y="3688451"/>
              <a:ext cx="0" cy="11283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18" name="Line 59"/>
            <p:cNvSpPr>
              <a:spLocks noChangeShapeType="1"/>
            </p:cNvSpPr>
            <p:nvPr/>
          </p:nvSpPr>
          <p:spPr bwMode="auto">
            <a:xfrm>
              <a:off x="3359287" y="3743942"/>
              <a:ext cx="11093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19" name="Line 60"/>
            <p:cNvSpPr>
              <a:spLocks noChangeShapeType="1"/>
            </p:cNvSpPr>
            <p:nvPr/>
          </p:nvSpPr>
          <p:spPr bwMode="auto">
            <a:xfrm>
              <a:off x="3644030" y="3904867"/>
              <a:ext cx="0" cy="10913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20" name="Line 61"/>
            <p:cNvSpPr>
              <a:spLocks noChangeShapeType="1"/>
            </p:cNvSpPr>
            <p:nvPr/>
          </p:nvSpPr>
          <p:spPr bwMode="auto">
            <a:xfrm>
              <a:off x="3590409" y="3958510"/>
              <a:ext cx="10909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21" name="Line 62"/>
            <p:cNvSpPr>
              <a:spLocks noChangeShapeType="1"/>
            </p:cNvSpPr>
            <p:nvPr/>
          </p:nvSpPr>
          <p:spPr bwMode="auto">
            <a:xfrm>
              <a:off x="4313360" y="4385795"/>
              <a:ext cx="0" cy="11098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22" name="Line 63"/>
            <p:cNvSpPr>
              <a:spLocks noChangeShapeType="1"/>
            </p:cNvSpPr>
            <p:nvPr/>
          </p:nvSpPr>
          <p:spPr bwMode="auto">
            <a:xfrm>
              <a:off x="4259739" y="4443137"/>
              <a:ext cx="107241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23" name="Line 64"/>
            <p:cNvSpPr>
              <a:spLocks noChangeShapeType="1"/>
            </p:cNvSpPr>
            <p:nvPr/>
          </p:nvSpPr>
          <p:spPr bwMode="auto">
            <a:xfrm>
              <a:off x="4354037" y="4446836"/>
              <a:ext cx="0" cy="11098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24" name="Line 65"/>
            <p:cNvSpPr>
              <a:spLocks noChangeShapeType="1"/>
            </p:cNvSpPr>
            <p:nvPr/>
          </p:nvSpPr>
          <p:spPr bwMode="auto">
            <a:xfrm>
              <a:off x="4300416" y="4500477"/>
              <a:ext cx="11093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25" name="Line 66"/>
            <p:cNvSpPr>
              <a:spLocks noChangeShapeType="1"/>
            </p:cNvSpPr>
            <p:nvPr/>
          </p:nvSpPr>
          <p:spPr bwMode="auto">
            <a:xfrm>
              <a:off x="4385469" y="4446836"/>
              <a:ext cx="0" cy="11098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26" name="Line 67"/>
            <p:cNvSpPr>
              <a:spLocks noChangeShapeType="1"/>
            </p:cNvSpPr>
            <p:nvPr/>
          </p:nvSpPr>
          <p:spPr bwMode="auto">
            <a:xfrm>
              <a:off x="4331849" y="4500477"/>
              <a:ext cx="10908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27" name="Line 68"/>
            <p:cNvSpPr>
              <a:spLocks noChangeShapeType="1"/>
            </p:cNvSpPr>
            <p:nvPr/>
          </p:nvSpPr>
          <p:spPr bwMode="auto">
            <a:xfrm>
              <a:off x="4812584" y="4576317"/>
              <a:ext cx="0" cy="112832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28" name="Line 69"/>
            <p:cNvSpPr>
              <a:spLocks noChangeShapeType="1"/>
            </p:cNvSpPr>
            <p:nvPr/>
          </p:nvSpPr>
          <p:spPr bwMode="auto">
            <a:xfrm>
              <a:off x="4757114" y="4629958"/>
              <a:ext cx="10908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29" name="Line 70"/>
            <p:cNvSpPr>
              <a:spLocks noChangeShapeType="1"/>
            </p:cNvSpPr>
            <p:nvPr/>
          </p:nvSpPr>
          <p:spPr bwMode="auto">
            <a:xfrm>
              <a:off x="5524440" y="4733542"/>
              <a:ext cx="0" cy="11098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30" name="Line 71"/>
            <p:cNvSpPr>
              <a:spLocks noChangeShapeType="1"/>
            </p:cNvSpPr>
            <p:nvPr/>
          </p:nvSpPr>
          <p:spPr bwMode="auto">
            <a:xfrm>
              <a:off x="5470820" y="4790884"/>
              <a:ext cx="107241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31" name="Line 72"/>
            <p:cNvSpPr>
              <a:spLocks noChangeShapeType="1"/>
            </p:cNvSpPr>
            <p:nvPr/>
          </p:nvSpPr>
          <p:spPr bwMode="auto">
            <a:xfrm>
              <a:off x="4570367" y="4504177"/>
              <a:ext cx="0" cy="107284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32" name="Line 73"/>
            <p:cNvSpPr>
              <a:spLocks noChangeShapeType="1"/>
            </p:cNvSpPr>
            <p:nvPr/>
          </p:nvSpPr>
          <p:spPr bwMode="auto">
            <a:xfrm>
              <a:off x="4513049" y="4557819"/>
              <a:ext cx="11093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33" name="Line 74"/>
            <p:cNvSpPr>
              <a:spLocks noChangeShapeType="1"/>
            </p:cNvSpPr>
            <p:nvPr/>
          </p:nvSpPr>
          <p:spPr bwMode="auto">
            <a:xfrm>
              <a:off x="6694843" y="4737242"/>
              <a:ext cx="0" cy="110983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34" name="Line 75"/>
            <p:cNvSpPr>
              <a:spLocks noChangeShapeType="1"/>
            </p:cNvSpPr>
            <p:nvPr/>
          </p:nvSpPr>
          <p:spPr bwMode="auto">
            <a:xfrm>
              <a:off x="6637524" y="4790884"/>
              <a:ext cx="110939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935" name="Freeform 95"/>
            <p:cNvSpPr>
              <a:spLocks/>
            </p:cNvSpPr>
            <p:nvPr/>
          </p:nvSpPr>
          <p:spPr bwMode="auto">
            <a:xfrm>
              <a:off x="1918933" y="1587167"/>
              <a:ext cx="4772212" cy="3203717"/>
            </a:xfrm>
            <a:custGeom>
              <a:avLst/>
              <a:gdLst>
                <a:gd name="T0" fmla="*/ 2147483646 w 3006"/>
                <a:gd name="T1" fmla="*/ 2147483646 h 2018"/>
                <a:gd name="T2" fmla="*/ 2147483646 w 3006"/>
                <a:gd name="T3" fmla="*/ 2147483646 h 2018"/>
                <a:gd name="T4" fmla="*/ 2147483646 w 3006"/>
                <a:gd name="T5" fmla="*/ 2147483646 h 2018"/>
                <a:gd name="T6" fmla="*/ 2147483646 w 3006"/>
                <a:gd name="T7" fmla="*/ 2147483646 h 2018"/>
                <a:gd name="T8" fmla="*/ 2147483646 w 3006"/>
                <a:gd name="T9" fmla="*/ 2147483646 h 2018"/>
                <a:gd name="T10" fmla="*/ 2147483646 w 3006"/>
                <a:gd name="T11" fmla="*/ 2147483646 h 2018"/>
                <a:gd name="T12" fmla="*/ 2147483646 w 3006"/>
                <a:gd name="T13" fmla="*/ 2147483646 h 2018"/>
                <a:gd name="T14" fmla="*/ 2147483646 w 3006"/>
                <a:gd name="T15" fmla="*/ 2147483646 h 2018"/>
                <a:gd name="T16" fmla="*/ 2147483646 w 3006"/>
                <a:gd name="T17" fmla="*/ 2147483646 h 2018"/>
                <a:gd name="T18" fmla="*/ 2147483646 w 3006"/>
                <a:gd name="T19" fmla="*/ 2147483646 h 2018"/>
                <a:gd name="T20" fmla="*/ 2147483646 w 3006"/>
                <a:gd name="T21" fmla="*/ 2147483646 h 2018"/>
                <a:gd name="T22" fmla="*/ 2147483646 w 3006"/>
                <a:gd name="T23" fmla="*/ 2147483646 h 2018"/>
                <a:gd name="T24" fmla="*/ 2147483646 w 3006"/>
                <a:gd name="T25" fmla="*/ 2147483646 h 2018"/>
                <a:gd name="T26" fmla="*/ 2147483646 w 3006"/>
                <a:gd name="T27" fmla="*/ 2147483646 h 2018"/>
                <a:gd name="T28" fmla="*/ 2147483646 w 3006"/>
                <a:gd name="T29" fmla="*/ 2147483646 h 2018"/>
                <a:gd name="T30" fmla="*/ 2147483646 w 3006"/>
                <a:gd name="T31" fmla="*/ 2147483646 h 2018"/>
                <a:gd name="T32" fmla="*/ 2147483646 w 3006"/>
                <a:gd name="T33" fmla="*/ 2147483646 h 2018"/>
                <a:gd name="T34" fmla="*/ 2147483646 w 3006"/>
                <a:gd name="T35" fmla="*/ 2147483646 h 2018"/>
                <a:gd name="T36" fmla="*/ 2147483646 w 3006"/>
                <a:gd name="T37" fmla="*/ 2147483646 h 2018"/>
                <a:gd name="T38" fmla="*/ 2147483646 w 3006"/>
                <a:gd name="T39" fmla="*/ 2147483646 h 2018"/>
                <a:gd name="T40" fmla="*/ 2147483646 w 3006"/>
                <a:gd name="T41" fmla="*/ 2147483646 h 2018"/>
                <a:gd name="T42" fmla="*/ 2147483646 w 3006"/>
                <a:gd name="T43" fmla="*/ 2147483646 h 2018"/>
                <a:gd name="T44" fmla="*/ 2147483646 w 3006"/>
                <a:gd name="T45" fmla="*/ 2147483646 h 2018"/>
                <a:gd name="T46" fmla="*/ 2147483646 w 3006"/>
                <a:gd name="T47" fmla="*/ 2147483646 h 2018"/>
                <a:gd name="T48" fmla="*/ 2147483646 w 3006"/>
                <a:gd name="T49" fmla="*/ 2147483646 h 2018"/>
                <a:gd name="T50" fmla="*/ 2147483646 w 3006"/>
                <a:gd name="T51" fmla="*/ 2147483646 h 2018"/>
                <a:gd name="T52" fmla="*/ 2147483646 w 3006"/>
                <a:gd name="T53" fmla="*/ 2147483646 h 2018"/>
                <a:gd name="T54" fmla="*/ 2147483646 w 3006"/>
                <a:gd name="T55" fmla="*/ 2147483646 h 2018"/>
                <a:gd name="T56" fmla="*/ 2147483646 w 3006"/>
                <a:gd name="T57" fmla="*/ 2147483646 h 2018"/>
                <a:gd name="T58" fmla="*/ 2147483646 w 3006"/>
                <a:gd name="T59" fmla="*/ 2147483646 h 2018"/>
                <a:gd name="T60" fmla="*/ 2147483646 w 3006"/>
                <a:gd name="T61" fmla="*/ 2147483646 h 2018"/>
                <a:gd name="T62" fmla="*/ 2147483646 w 3006"/>
                <a:gd name="T63" fmla="*/ 2147483646 h 2018"/>
                <a:gd name="T64" fmla="*/ 2147483646 w 3006"/>
                <a:gd name="T65" fmla="*/ 2147483646 h 2018"/>
                <a:gd name="T66" fmla="*/ 2147483646 w 3006"/>
                <a:gd name="T67" fmla="*/ 2147483646 h 2018"/>
                <a:gd name="T68" fmla="*/ 2147483646 w 3006"/>
                <a:gd name="T69" fmla="*/ 2147483646 h 2018"/>
                <a:gd name="T70" fmla="*/ 2147483646 w 3006"/>
                <a:gd name="T71" fmla="*/ 2147483646 h 2018"/>
                <a:gd name="T72" fmla="*/ 2147483646 w 3006"/>
                <a:gd name="T73" fmla="*/ 2147483646 h 2018"/>
                <a:gd name="T74" fmla="*/ 2147483646 w 3006"/>
                <a:gd name="T75" fmla="*/ 2147483646 h 2018"/>
                <a:gd name="T76" fmla="*/ 2147483646 w 3006"/>
                <a:gd name="T77" fmla="*/ 2147483646 h 2018"/>
                <a:gd name="T78" fmla="*/ 2147483646 w 3006"/>
                <a:gd name="T79" fmla="*/ 2147483646 h 2018"/>
                <a:gd name="T80" fmla="*/ 2147483646 w 3006"/>
                <a:gd name="T81" fmla="*/ 2147483646 h 2018"/>
                <a:gd name="T82" fmla="*/ 2147483646 w 3006"/>
                <a:gd name="T83" fmla="*/ 2147483646 h 2018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3006"/>
                <a:gd name="T127" fmla="*/ 0 h 2018"/>
                <a:gd name="T128" fmla="*/ 3006 w 3006"/>
                <a:gd name="T129" fmla="*/ 2018 h 2018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3006" h="2018">
                  <a:moveTo>
                    <a:pt x="0" y="0"/>
                  </a:moveTo>
                  <a:lnTo>
                    <a:pt x="28" y="0"/>
                  </a:lnTo>
                  <a:lnTo>
                    <a:pt x="28" y="30"/>
                  </a:lnTo>
                  <a:lnTo>
                    <a:pt x="66" y="30"/>
                  </a:lnTo>
                  <a:lnTo>
                    <a:pt x="66" y="36"/>
                  </a:lnTo>
                  <a:lnTo>
                    <a:pt x="76" y="36"/>
                  </a:lnTo>
                  <a:lnTo>
                    <a:pt x="76" y="54"/>
                  </a:lnTo>
                  <a:lnTo>
                    <a:pt x="82" y="54"/>
                  </a:lnTo>
                  <a:lnTo>
                    <a:pt x="82" y="72"/>
                  </a:lnTo>
                  <a:lnTo>
                    <a:pt x="110" y="72"/>
                  </a:lnTo>
                  <a:lnTo>
                    <a:pt x="110" y="108"/>
                  </a:lnTo>
                  <a:lnTo>
                    <a:pt x="136" y="108"/>
                  </a:lnTo>
                  <a:lnTo>
                    <a:pt x="136" y="128"/>
                  </a:lnTo>
                  <a:lnTo>
                    <a:pt x="146" y="128"/>
                  </a:lnTo>
                  <a:lnTo>
                    <a:pt x="146" y="163"/>
                  </a:lnTo>
                  <a:lnTo>
                    <a:pt x="154" y="163"/>
                  </a:lnTo>
                  <a:lnTo>
                    <a:pt x="154" y="207"/>
                  </a:lnTo>
                  <a:lnTo>
                    <a:pt x="166" y="207"/>
                  </a:lnTo>
                  <a:lnTo>
                    <a:pt x="166" y="243"/>
                  </a:lnTo>
                  <a:lnTo>
                    <a:pt x="190" y="243"/>
                  </a:lnTo>
                  <a:lnTo>
                    <a:pt x="190" y="261"/>
                  </a:lnTo>
                  <a:lnTo>
                    <a:pt x="220" y="261"/>
                  </a:lnTo>
                  <a:lnTo>
                    <a:pt x="220" y="279"/>
                  </a:lnTo>
                  <a:lnTo>
                    <a:pt x="274" y="279"/>
                  </a:lnTo>
                  <a:lnTo>
                    <a:pt x="274" y="315"/>
                  </a:lnTo>
                  <a:lnTo>
                    <a:pt x="286" y="315"/>
                  </a:lnTo>
                  <a:lnTo>
                    <a:pt x="286" y="333"/>
                  </a:lnTo>
                  <a:lnTo>
                    <a:pt x="300" y="333"/>
                  </a:lnTo>
                  <a:lnTo>
                    <a:pt x="300" y="369"/>
                  </a:lnTo>
                  <a:lnTo>
                    <a:pt x="306" y="369"/>
                  </a:lnTo>
                  <a:lnTo>
                    <a:pt x="306" y="397"/>
                  </a:lnTo>
                  <a:lnTo>
                    <a:pt x="334" y="397"/>
                  </a:lnTo>
                  <a:lnTo>
                    <a:pt x="334" y="443"/>
                  </a:lnTo>
                  <a:lnTo>
                    <a:pt x="406" y="443"/>
                  </a:lnTo>
                  <a:lnTo>
                    <a:pt x="406" y="449"/>
                  </a:lnTo>
                  <a:lnTo>
                    <a:pt x="441" y="449"/>
                  </a:lnTo>
                  <a:lnTo>
                    <a:pt x="441" y="518"/>
                  </a:lnTo>
                  <a:lnTo>
                    <a:pt x="441" y="522"/>
                  </a:lnTo>
                  <a:lnTo>
                    <a:pt x="459" y="522"/>
                  </a:lnTo>
                  <a:lnTo>
                    <a:pt x="459" y="560"/>
                  </a:lnTo>
                  <a:lnTo>
                    <a:pt x="459" y="566"/>
                  </a:lnTo>
                  <a:lnTo>
                    <a:pt x="469" y="566"/>
                  </a:lnTo>
                  <a:lnTo>
                    <a:pt x="469" y="578"/>
                  </a:lnTo>
                  <a:lnTo>
                    <a:pt x="479" y="578"/>
                  </a:lnTo>
                  <a:lnTo>
                    <a:pt x="479" y="620"/>
                  </a:lnTo>
                  <a:lnTo>
                    <a:pt x="521" y="620"/>
                  </a:lnTo>
                  <a:lnTo>
                    <a:pt x="521" y="650"/>
                  </a:lnTo>
                  <a:lnTo>
                    <a:pt x="587" y="650"/>
                  </a:lnTo>
                  <a:lnTo>
                    <a:pt x="587" y="674"/>
                  </a:lnTo>
                  <a:lnTo>
                    <a:pt x="595" y="674"/>
                  </a:lnTo>
                  <a:lnTo>
                    <a:pt x="595" y="722"/>
                  </a:lnTo>
                  <a:lnTo>
                    <a:pt x="613" y="722"/>
                  </a:lnTo>
                  <a:lnTo>
                    <a:pt x="613" y="746"/>
                  </a:lnTo>
                  <a:lnTo>
                    <a:pt x="619" y="746"/>
                  </a:lnTo>
                  <a:lnTo>
                    <a:pt x="619" y="758"/>
                  </a:lnTo>
                  <a:lnTo>
                    <a:pt x="629" y="758"/>
                  </a:lnTo>
                  <a:lnTo>
                    <a:pt x="629" y="782"/>
                  </a:lnTo>
                  <a:lnTo>
                    <a:pt x="643" y="782"/>
                  </a:lnTo>
                  <a:lnTo>
                    <a:pt x="639" y="782"/>
                  </a:lnTo>
                  <a:lnTo>
                    <a:pt x="639" y="810"/>
                  </a:lnTo>
                  <a:lnTo>
                    <a:pt x="711" y="810"/>
                  </a:lnTo>
                  <a:lnTo>
                    <a:pt x="711" y="826"/>
                  </a:lnTo>
                  <a:lnTo>
                    <a:pt x="729" y="826"/>
                  </a:lnTo>
                  <a:lnTo>
                    <a:pt x="729" y="854"/>
                  </a:lnTo>
                  <a:lnTo>
                    <a:pt x="749" y="854"/>
                  </a:lnTo>
                  <a:lnTo>
                    <a:pt x="749" y="883"/>
                  </a:lnTo>
                  <a:lnTo>
                    <a:pt x="755" y="883"/>
                  </a:lnTo>
                  <a:lnTo>
                    <a:pt x="755" y="955"/>
                  </a:lnTo>
                  <a:lnTo>
                    <a:pt x="763" y="955"/>
                  </a:lnTo>
                  <a:lnTo>
                    <a:pt x="763" y="1091"/>
                  </a:lnTo>
                  <a:lnTo>
                    <a:pt x="791" y="1091"/>
                  </a:lnTo>
                  <a:lnTo>
                    <a:pt x="791" y="1143"/>
                  </a:lnTo>
                  <a:lnTo>
                    <a:pt x="863" y="1143"/>
                  </a:lnTo>
                  <a:lnTo>
                    <a:pt x="863" y="1161"/>
                  </a:lnTo>
                  <a:lnTo>
                    <a:pt x="881" y="1161"/>
                  </a:lnTo>
                  <a:lnTo>
                    <a:pt x="881" y="1179"/>
                  </a:lnTo>
                  <a:lnTo>
                    <a:pt x="907" y="1179"/>
                  </a:lnTo>
                  <a:lnTo>
                    <a:pt x="907" y="1215"/>
                  </a:lnTo>
                  <a:lnTo>
                    <a:pt x="917" y="1215"/>
                  </a:lnTo>
                  <a:lnTo>
                    <a:pt x="917" y="1296"/>
                  </a:lnTo>
                  <a:lnTo>
                    <a:pt x="935" y="1296"/>
                  </a:lnTo>
                  <a:lnTo>
                    <a:pt x="935" y="1342"/>
                  </a:lnTo>
                  <a:lnTo>
                    <a:pt x="943" y="1342"/>
                  </a:lnTo>
                  <a:lnTo>
                    <a:pt x="943" y="1360"/>
                  </a:lnTo>
                  <a:lnTo>
                    <a:pt x="961" y="1360"/>
                  </a:lnTo>
                  <a:lnTo>
                    <a:pt x="961" y="1368"/>
                  </a:lnTo>
                  <a:lnTo>
                    <a:pt x="1041" y="1368"/>
                  </a:lnTo>
                  <a:lnTo>
                    <a:pt x="1041" y="1404"/>
                  </a:lnTo>
                  <a:lnTo>
                    <a:pt x="1061" y="1404"/>
                  </a:lnTo>
                  <a:lnTo>
                    <a:pt x="1061" y="1440"/>
                  </a:lnTo>
                  <a:lnTo>
                    <a:pt x="1069" y="1440"/>
                  </a:lnTo>
                  <a:lnTo>
                    <a:pt x="1069" y="1494"/>
                  </a:lnTo>
                  <a:lnTo>
                    <a:pt x="1105" y="1494"/>
                  </a:lnTo>
                  <a:lnTo>
                    <a:pt x="1105" y="1512"/>
                  </a:lnTo>
                  <a:lnTo>
                    <a:pt x="1123" y="1512"/>
                  </a:lnTo>
                  <a:lnTo>
                    <a:pt x="1123" y="1528"/>
                  </a:lnTo>
                  <a:lnTo>
                    <a:pt x="1183" y="1528"/>
                  </a:lnTo>
                  <a:lnTo>
                    <a:pt x="1183" y="1558"/>
                  </a:lnTo>
                  <a:lnTo>
                    <a:pt x="1206" y="1558"/>
                  </a:lnTo>
                  <a:lnTo>
                    <a:pt x="1206" y="1595"/>
                  </a:lnTo>
                  <a:lnTo>
                    <a:pt x="1222" y="1595"/>
                  </a:lnTo>
                  <a:lnTo>
                    <a:pt x="1222" y="1655"/>
                  </a:lnTo>
                  <a:lnTo>
                    <a:pt x="1230" y="1655"/>
                  </a:lnTo>
                  <a:lnTo>
                    <a:pt x="1230" y="1667"/>
                  </a:lnTo>
                  <a:lnTo>
                    <a:pt x="1242" y="1667"/>
                  </a:lnTo>
                  <a:lnTo>
                    <a:pt x="1242" y="1695"/>
                  </a:lnTo>
                  <a:lnTo>
                    <a:pt x="1248" y="1695"/>
                  </a:lnTo>
                  <a:lnTo>
                    <a:pt x="1248" y="1703"/>
                  </a:lnTo>
                  <a:lnTo>
                    <a:pt x="1268" y="1703"/>
                  </a:lnTo>
                  <a:lnTo>
                    <a:pt x="1268" y="1737"/>
                  </a:lnTo>
                  <a:lnTo>
                    <a:pt x="1366" y="1737"/>
                  </a:lnTo>
                  <a:lnTo>
                    <a:pt x="1366" y="1783"/>
                  </a:lnTo>
                  <a:lnTo>
                    <a:pt x="1384" y="1783"/>
                  </a:lnTo>
                  <a:lnTo>
                    <a:pt x="1384" y="1803"/>
                  </a:lnTo>
                  <a:lnTo>
                    <a:pt x="1516" y="1803"/>
                  </a:lnTo>
                  <a:lnTo>
                    <a:pt x="1516" y="1837"/>
                  </a:lnTo>
                  <a:lnTo>
                    <a:pt x="1670" y="1837"/>
                  </a:lnTo>
                  <a:lnTo>
                    <a:pt x="1670" y="1891"/>
                  </a:lnTo>
                  <a:lnTo>
                    <a:pt x="1822" y="1891"/>
                  </a:lnTo>
                  <a:lnTo>
                    <a:pt x="1822" y="1946"/>
                  </a:lnTo>
                  <a:lnTo>
                    <a:pt x="1948" y="1946"/>
                  </a:lnTo>
                  <a:lnTo>
                    <a:pt x="1948" y="1972"/>
                  </a:lnTo>
                  <a:lnTo>
                    <a:pt x="1983" y="1972"/>
                  </a:lnTo>
                  <a:lnTo>
                    <a:pt x="1983" y="1990"/>
                  </a:lnTo>
                  <a:lnTo>
                    <a:pt x="1993" y="1990"/>
                  </a:lnTo>
                  <a:lnTo>
                    <a:pt x="1993" y="2018"/>
                  </a:lnTo>
                  <a:lnTo>
                    <a:pt x="3006" y="2018"/>
                  </a:lnTo>
                </a:path>
              </a:pathLst>
            </a:custGeom>
            <a:noFill/>
            <a:ln w="57150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</p:grpSp>
      <p:grpSp>
        <p:nvGrpSpPr>
          <p:cNvPr id="243762" name="Group 209"/>
          <p:cNvGrpSpPr>
            <a:grpSpLocks/>
          </p:cNvGrpSpPr>
          <p:nvPr/>
        </p:nvGrpSpPr>
        <p:grpSpPr bwMode="auto">
          <a:xfrm>
            <a:off x="2257425" y="1974850"/>
            <a:ext cx="4675188" cy="2133600"/>
            <a:chOff x="2257425" y="1898650"/>
            <a:chExt cx="4675188" cy="2133600"/>
          </a:xfrm>
        </p:grpSpPr>
        <p:sp>
          <p:nvSpPr>
            <p:cNvPr id="243763" name="Freeform 117"/>
            <p:cNvSpPr>
              <a:spLocks/>
            </p:cNvSpPr>
            <p:nvPr/>
          </p:nvSpPr>
          <p:spPr bwMode="auto">
            <a:xfrm>
              <a:off x="2257425" y="1898650"/>
              <a:ext cx="4672013" cy="2084388"/>
            </a:xfrm>
            <a:custGeom>
              <a:avLst/>
              <a:gdLst>
                <a:gd name="T0" fmla="*/ 2147483646 w 3428"/>
                <a:gd name="T1" fmla="*/ 2147483646 h 1530"/>
                <a:gd name="T2" fmla="*/ 2147483646 w 3428"/>
                <a:gd name="T3" fmla="*/ 2147483646 h 1530"/>
                <a:gd name="T4" fmla="*/ 2147483646 w 3428"/>
                <a:gd name="T5" fmla="*/ 2147483646 h 1530"/>
                <a:gd name="T6" fmla="*/ 2147483646 w 3428"/>
                <a:gd name="T7" fmla="*/ 2147483646 h 1530"/>
                <a:gd name="T8" fmla="*/ 2147483646 w 3428"/>
                <a:gd name="T9" fmla="*/ 2147483646 h 1530"/>
                <a:gd name="T10" fmla="*/ 2147483646 w 3428"/>
                <a:gd name="T11" fmla="*/ 2147483646 h 1530"/>
                <a:gd name="T12" fmla="*/ 2147483646 w 3428"/>
                <a:gd name="T13" fmla="*/ 2147483646 h 1530"/>
                <a:gd name="T14" fmla="*/ 2147483646 w 3428"/>
                <a:gd name="T15" fmla="*/ 2147483646 h 1530"/>
                <a:gd name="T16" fmla="*/ 2147483646 w 3428"/>
                <a:gd name="T17" fmla="*/ 2147483646 h 1530"/>
                <a:gd name="T18" fmla="*/ 2147483646 w 3428"/>
                <a:gd name="T19" fmla="*/ 2147483646 h 1530"/>
                <a:gd name="T20" fmla="*/ 2147483646 w 3428"/>
                <a:gd name="T21" fmla="*/ 2147483646 h 1530"/>
                <a:gd name="T22" fmla="*/ 2147483646 w 3428"/>
                <a:gd name="T23" fmla="*/ 2147483646 h 1530"/>
                <a:gd name="T24" fmla="*/ 2147483646 w 3428"/>
                <a:gd name="T25" fmla="*/ 2147483646 h 1530"/>
                <a:gd name="T26" fmla="*/ 2147483646 w 3428"/>
                <a:gd name="T27" fmla="*/ 2147483646 h 1530"/>
                <a:gd name="T28" fmla="*/ 2147483646 w 3428"/>
                <a:gd name="T29" fmla="*/ 2147483646 h 1530"/>
                <a:gd name="T30" fmla="*/ 2147483646 w 3428"/>
                <a:gd name="T31" fmla="*/ 2147483646 h 1530"/>
                <a:gd name="T32" fmla="*/ 2147483646 w 3428"/>
                <a:gd name="T33" fmla="*/ 2147483646 h 1530"/>
                <a:gd name="T34" fmla="*/ 2147483646 w 3428"/>
                <a:gd name="T35" fmla="*/ 2147483646 h 1530"/>
                <a:gd name="T36" fmla="*/ 2147483646 w 3428"/>
                <a:gd name="T37" fmla="*/ 2147483646 h 1530"/>
                <a:gd name="T38" fmla="*/ 2147483646 w 3428"/>
                <a:gd name="T39" fmla="*/ 2147483646 h 1530"/>
                <a:gd name="T40" fmla="*/ 2147483646 w 3428"/>
                <a:gd name="T41" fmla="*/ 2147483646 h 1530"/>
                <a:gd name="T42" fmla="*/ 2147483646 w 3428"/>
                <a:gd name="T43" fmla="*/ 2147483646 h 1530"/>
                <a:gd name="T44" fmla="*/ 2147483646 w 3428"/>
                <a:gd name="T45" fmla="*/ 2147483646 h 1530"/>
                <a:gd name="T46" fmla="*/ 2147483646 w 3428"/>
                <a:gd name="T47" fmla="*/ 2147483646 h 1530"/>
                <a:gd name="T48" fmla="*/ 2147483646 w 3428"/>
                <a:gd name="T49" fmla="*/ 2147483646 h 1530"/>
                <a:gd name="T50" fmla="*/ 2147483646 w 3428"/>
                <a:gd name="T51" fmla="*/ 2147483646 h 1530"/>
                <a:gd name="T52" fmla="*/ 2147483646 w 3428"/>
                <a:gd name="T53" fmla="*/ 2147483646 h 1530"/>
                <a:gd name="T54" fmla="*/ 2147483646 w 3428"/>
                <a:gd name="T55" fmla="*/ 2147483646 h 1530"/>
                <a:gd name="T56" fmla="*/ 2147483646 w 3428"/>
                <a:gd name="T57" fmla="*/ 2147483646 h 1530"/>
                <a:gd name="T58" fmla="*/ 2147483646 w 3428"/>
                <a:gd name="T59" fmla="*/ 2147483646 h 1530"/>
                <a:gd name="T60" fmla="*/ 2147483646 w 3428"/>
                <a:gd name="T61" fmla="*/ 2147483646 h 1530"/>
                <a:gd name="T62" fmla="*/ 2147483646 w 3428"/>
                <a:gd name="T63" fmla="*/ 2147483646 h 1530"/>
                <a:gd name="T64" fmla="*/ 2147483646 w 3428"/>
                <a:gd name="T65" fmla="*/ 2147483646 h 1530"/>
                <a:gd name="T66" fmla="*/ 2147483646 w 3428"/>
                <a:gd name="T67" fmla="*/ 2147483646 h 1530"/>
                <a:gd name="T68" fmla="*/ 2147483646 w 3428"/>
                <a:gd name="T69" fmla="*/ 2147483646 h 1530"/>
                <a:gd name="T70" fmla="*/ 2147483646 w 3428"/>
                <a:gd name="T71" fmla="*/ 2147483646 h 1530"/>
                <a:gd name="T72" fmla="*/ 2147483646 w 3428"/>
                <a:gd name="T73" fmla="*/ 2147483646 h 1530"/>
                <a:gd name="T74" fmla="*/ 2147483646 w 3428"/>
                <a:gd name="T75" fmla="*/ 2147483646 h 1530"/>
                <a:gd name="T76" fmla="*/ 2147483646 w 3428"/>
                <a:gd name="T77" fmla="*/ 2147483646 h 1530"/>
                <a:gd name="T78" fmla="*/ 2147483646 w 3428"/>
                <a:gd name="T79" fmla="*/ 2147483646 h 1530"/>
                <a:gd name="T80" fmla="*/ 2147483646 w 3428"/>
                <a:gd name="T81" fmla="*/ 2147483646 h 1530"/>
                <a:gd name="T82" fmla="*/ 2147483646 w 3428"/>
                <a:gd name="T83" fmla="*/ 2147483646 h 1530"/>
                <a:gd name="T84" fmla="*/ 2147483646 w 3428"/>
                <a:gd name="T85" fmla="*/ 2147483646 h 1530"/>
                <a:gd name="T86" fmla="*/ 2147483646 w 3428"/>
                <a:gd name="T87" fmla="*/ 2147483646 h 153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428"/>
                <a:gd name="T133" fmla="*/ 0 h 1530"/>
                <a:gd name="T134" fmla="*/ 3428 w 3428"/>
                <a:gd name="T135" fmla="*/ 1530 h 153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428" h="1530">
                  <a:moveTo>
                    <a:pt x="0" y="0"/>
                  </a:moveTo>
                  <a:lnTo>
                    <a:pt x="72" y="0"/>
                  </a:lnTo>
                  <a:lnTo>
                    <a:pt x="72" y="20"/>
                  </a:lnTo>
                  <a:lnTo>
                    <a:pt x="82" y="20"/>
                  </a:lnTo>
                  <a:lnTo>
                    <a:pt x="82" y="28"/>
                  </a:lnTo>
                  <a:lnTo>
                    <a:pt x="88" y="28"/>
                  </a:lnTo>
                  <a:lnTo>
                    <a:pt x="88" y="54"/>
                  </a:lnTo>
                  <a:lnTo>
                    <a:pt x="126" y="54"/>
                  </a:lnTo>
                  <a:lnTo>
                    <a:pt x="126" y="66"/>
                  </a:lnTo>
                  <a:lnTo>
                    <a:pt x="136" y="66"/>
                  </a:lnTo>
                  <a:lnTo>
                    <a:pt x="136" y="100"/>
                  </a:lnTo>
                  <a:lnTo>
                    <a:pt x="144" y="100"/>
                  </a:lnTo>
                  <a:lnTo>
                    <a:pt x="144" y="130"/>
                  </a:lnTo>
                  <a:lnTo>
                    <a:pt x="160" y="130"/>
                  </a:lnTo>
                  <a:lnTo>
                    <a:pt x="160" y="144"/>
                  </a:lnTo>
                  <a:lnTo>
                    <a:pt x="172" y="144"/>
                  </a:lnTo>
                  <a:lnTo>
                    <a:pt x="172" y="154"/>
                  </a:lnTo>
                  <a:lnTo>
                    <a:pt x="180" y="154"/>
                  </a:lnTo>
                  <a:lnTo>
                    <a:pt x="180" y="162"/>
                  </a:lnTo>
                  <a:lnTo>
                    <a:pt x="196" y="162"/>
                  </a:lnTo>
                  <a:lnTo>
                    <a:pt x="196" y="173"/>
                  </a:lnTo>
                  <a:lnTo>
                    <a:pt x="260" y="173"/>
                  </a:lnTo>
                  <a:lnTo>
                    <a:pt x="260" y="183"/>
                  </a:lnTo>
                  <a:lnTo>
                    <a:pt x="278" y="183"/>
                  </a:lnTo>
                  <a:lnTo>
                    <a:pt x="278" y="199"/>
                  </a:lnTo>
                  <a:lnTo>
                    <a:pt x="286" y="199"/>
                  </a:lnTo>
                  <a:lnTo>
                    <a:pt x="286" y="227"/>
                  </a:lnTo>
                  <a:lnTo>
                    <a:pt x="304" y="227"/>
                  </a:lnTo>
                  <a:lnTo>
                    <a:pt x="304" y="289"/>
                  </a:lnTo>
                  <a:lnTo>
                    <a:pt x="308" y="289"/>
                  </a:lnTo>
                  <a:lnTo>
                    <a:pt x="308" y="317"/>
                  </a:lnTo>
                  <a:lnTo>
                    <a:pt x="314" y="317"/>
                  </a:lnTo>
                  <a:lnTo>
                    <a:pt x="314" y="333"/>
                  </a:lnTo>
                  <a:lnTo>
                    <a:pt x="322" y="333"/>
                  </a:lnTo>
                  <a:lnTo>
                    <a:pt x="322" y="351"/>
                  </a:lnTo>
                  <a:lnTo>
                    <a:pt x="366" y="351"/>
                  </a:lnTo>
                  <a:lnTo>
                    <a:pt x="366" y="361"/>
                  </a:lnTo>
                  <a:lnTo>
                    <a:pt x="443" y="361"/>
                  </a:lnTo>
                  <a:lnTo>
                    <a:pt x="443" y="397"/>
                  </a:lnTo>
                  <a:lnTo>
                    <a:pt x="461" y="397"/>
                  </a:lnTo>
                  <a:lnTo>
                    <a:pt x="461" y="405"/>
                  </a:lnTo>
                  <a:lnTo>
                    <a:pt x="471" y="405"/>
                  </a:lnTo>
                  <a:lnTo>
                    <a:pt x="471" y="451"/>
                  </a:lnTo>
                  <a:lnTo>
                    <a:pt x="531" y="451"/>
                  </a:lnTo>
                  <a:lnTo>
                    <a:pt x="531" y="461"/>
                  </a:lnTo>
                  <a:lnTo>
                    <a:pt x="557" y="461"/>
                  </a:lnTo>
                  <a:lnTo>
                    <a:pt x="557" y="481"/>
                  </a:lnTo>
                  <a:lnTo>
                    <a:pt x="583" y="481"/>
                  </a:lnTo>
                  <a:lnTo>
                    <a:pt x="583" y="487"/>
                  </a:lnTo>
                  <a:lnTo>
                    <a:pt x="593" y="487"/>
                  </a:lnTo>
                  <a:lnTo>
                    <a:pt x="593" y="542"/>
                  </a:lnTo>
                  <a:lnTo>
                    <a:pt x="603" y="542"/>
                  </a:lnTo>
                  <a:lnTo>
                    <a:pt x="603" y="560"/>
                  </a:lnTo>
                  <a:lnTo>
                    <a:pt x="611" y="560"/>
                  </a:lnTo>
                  <a:lnTo>
                    <a:pt x="611" y="612"/>
                  </a:lnTo>
                  <a:lnTo>
                    <a:pt x="635" y="612"/>
                  </a:lnTo>
                  <a:lnTo>
                    <a:pt x="635" y="622"/>
                  </a:lnTo>
                  <a:lnTo>
                    <a:pt x="735" y="622"/>
                  </a:lnTo>
                  <a:lnTo>
                    <a:pt x="735" y="640"/>
                  </a:lnTo>
                  <a:lnTo>
                    <a:pt x="745" y="640"/>
                  </a:lnTo>
                  <a:lnTo>
                    <a:pt x="745" y="714"/>
                  </a:lnTo>
                  <a:lnTo>
                    <a:pt x="753" y="714"/>
                  </a:lnTo>
                  <a:lnTo>
                    <a:pt x="753" y="722"/>
                  </a:lnTo>
                  <a:lnTo>
                    <a:pt x="763" y="722"/>
                  </a:lnTo>
                  <a:lnTo>
                    <a:pt x="763" y="748"/>
                  </a:lnTo>
                  <a:lnTo>
                    <a:pt x="769" y="748"/>
                  </a:lnTo>
                  <a:lnTo>
                    <a:pt x="769" y="768"/>
                  </a:lnTo>
                  <a:lnTo>
                    <a:pt x="833" y="768"/>
                  </a:lnTo>
                  <a:lnTo>
                    <a:pt x="833" y="786"/>
                  </a:lnTo>
                  <a:lnTo>
                    <a:pt x="887" y="786"/>
                  </a:lnTo>
                  <a:lnTo>
                    <a:pt x="887" y="814"/>
                  </a:lnTo>
                  <a:lnTo>
                    <a:pt x="897" y="814"/>
                  </a:lnTo>
                  <a:lnTo>
                    <a:pt x="897" y="838"/>
                  </a:lnTo>
                  <a:lnTo>
                    <a:pt x="905" y="838"/>
                  </a:lnTo>
                  <a:lnTo>
                    <a:pt x="905" y="856"/>
                  </a:lnTo>
                  <a:lnTo>
                    <a:pt x="915" y="856"/>
                  </a:lnTo>
                  <a:lnTo>
                    <a:pt x="915" y="895"/>
                  </a:lnTo>
                  <a:lnTo>
                    <a:pt x="923" y="895"/>
                  </a:lnTo>
                  <a:lnTo>
                    <a:pt x="923" y="919"/>
                  </a:lnTo>
                  <a:lnTo>
                    <a:pt x="933" y="919"/>
                  </a:lnTo>
                  <a:lnTo>
                    <a:pt x="933" y="939"/>
                  </a:lnTo>
                  <a:lnTo>
                    <a:pt x="985" y="939"/>
                  </a:lnTo>
                  <a:lnTo>
                    <a:pt x="985" y="947"/>
                  </a:lnTo>
                  <a:lnTo>
                    <a:pt x="1041" y="947"/>
                  </a:lnTo>
                  <a:lnTo>
                    <a:pt x="1041" y="965"/>
                  </a:lnTo>
                  <a:lnTo>
                    <a:pt x="1057" y="965"/>
                  </a:lnTo>
                  <a:lnTo>
                    <a:pt x="1057" y="981"/>
                  </a:lnTo>
                  <a:lnTo>
                    <a:pt x="1077" y="981"/>
                  </a:lnTo>
                  <a:lnTo>
                    <a:pt x="1077" y="1001"/>
                  </a:lnTo>
                  <a:lnTo>
                    <a:pt x="1093" y="1001"/>
                  </a:lnTo>
                  <a:lnTo>
                    <a:pt x="1093" y="1019"/>
                  </a:lnTo>
                  <a:lnTo>
                    <a:pt x="1113" y="1019"/>
                  </a:lnTo>
                  <a:lnTo>
                    <a:pt x="1113" y="1029"/>
                  </a:lnTo>
                  <a:lnTo>
                    <a:pt x="1194" y="1029"/>
                  </a:lnTo>
                  <a:lnTo>
                    <a:pt x="1194" y="1047"/>
                  </a:lnTo>
                  <a:lnTo>
                    <a:pt x="1220" y="1047"/>
                  </a:lnTo>
                  <a:lnTo>
                    <a:pt x="1220" y="1063"/>
                  </a:lnTo>
                  <a:lnTo>
                    <a:pt x="1238" y="1063"/>
                  </a:lnTo>
                  <a:lnTo>
                    <a:pt x="1238" y="1081"/>
                  </a:lnTo>
                  <a:lnTo>
                    <a:pt x="1356" y="1081"/>
                  </a:lnTo>
                  <a:lnTo>
                    <a:pt x="1356" y="1099"/>
                  </a:lnTo>
                  <a:lnTo>
                    <a:pt x="1380" y="1099"/>
                  </a:lnTo>
                  <a:lnTo>
                    <a:pt x="1380" y="1117"/>
                  </a:lnTo>
                  <a:lnTo>
                    <a:pt x="1496" y="1117"/>
                  </a:lnTo>
                  <a:lnTo>
                    <a:pt x="1496" y="1171"/>
                  </a:lnTo>
                  <a:lnTo>
                    <a:pt x="1506" y="1171"/>
                  </a:lnTo>
                  <a:lnTo>
                    <a:pt x="1506" y="1207"/>
                  </a:lnTo>
                  <a:lnTo>
                    <a:pt x="1518" y="1207"/>
                  </a:lnTo>
                  <a:lnTo>
                    <a:pt x="1518" y="1230"/>
                  </a:lnTo>
                  <a:lnTo>
                    <a:pt x="1534" y="1230"/>
                  </a:lnTo>
                  <a:lnTo>
                    <a:pt x="1534" y="1244"/>
                  </a:lnTo>
                  <a:lnTo>
                    <a:pt x="1540" y="1244"/>
                  </a:lnTo>
                  <a:lnTo>
                    <a:pt x="1540" y="1264"/>
                  </a:lnTo>
                  <a:lnTo>
                    <a:pt x="1578" y="1264"/>
                  </a:lnTo>
                  <a:lnTo>
                    <a:pt x="1578" y="1288"/>
                  </a:lnTo>
                  <a:lnTo>
                    <a:pt x="1650" y="1288"/>
                  </a:lnTo>
                  <a:lnTo>
                    <a:pt x="1650" y="1298"/>
                  </a:lnTo>
                  <a:lnTo>
                    <a:pt x="1660" y="1298"/>
                  </a:lnTo>
                  <a:lnTo>
                    <a:pt x="1660" y="1324"/>
                  </a:lnTo>
                  <a:lnTo>
                    <a:pt x="1668" y="1324"/>
                  </a:lnTo>
                  <a:lnTo>
                    <a:pt x="1668" y="1368"/>
                  </a:lnTo>
                  <a:lnTo>
                    <a:pt x="1720" y="1368"/>
                  </a:lnTo>
                  <a:lnTo>
                    <a:pt x="1720" y="1388"/>
                  </a:lnTo>
                  <a:lnTo>
                    <a:pt x="1794" y="1388"/>
                  </a:lnTo>
                  <a:lnTo>
                    <a:pt x="1794" y="1416"/>
                  </a:lnTo>
                  <a:lnTo>
                    <a:pt x="1936" y="1416"/>
                  </a:lnTo>
                  <a:lnTo>
                    <a:pt x="1936" y="1432"/>
                  </a:lnTo>
                  <a:lnTo>
                    <a:pt x="2053" y="1432"/>
                  </a:lnTo>
                  <a:lnTo>
                    <a:pt x="2053" y="1462"/>
                  </a:lnTo>
                  <a:lnTo>
                    <a:pt x="2125" y="1462"/>
                  </a:lnTo>
                  <a:lnTo>
                    <a:pt x="2125" y="1488"/>
                  </a:lnTo>
                  <a:lnTo>
                    <a:pt x="2401" y="1488"/>
                  </a:lnTo>
                  <a:lnTo>
                    <a:pt x="2401" y="1530"/>
                  </a:lnTo>
                  <a:lnTo>
                    <a:pt x="3428" y="1530"/>
                  </a:lnTo>
                </a:path>
              </a:pathLst>
            </a:cu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64" name="Line 21"/>
            <p:cNvSpPr>
              <a:spLocks noChangeShapeType="1"/>
            </p:cNvSpPr>
            <p:nvPr/>
          </p:nvSpPr>
          <p:spPr bwMode="auto">
            <a:xfrm>
              <a:off x="2432050" y="1936750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65" name="Line 22"/>
            <p:cNvSpPr>
              <a:spLocks noChangeShapeType="1"/>
            </p:cNvSpPr>
            <p:nvPr/>
          </p:nvSpPr>
          <p:spPr bwMode="auto">
            <a:xfrm>
              <a:off x="2382838" y="1985963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66" name="Line 23"/>
            <p:cNvSpPr>
              <a:spLocks noChangeShapeType="1"/>
            </p:cNvSpPr>
            <p:nvPr/>
          </p:nvSpPr>
          <p:spPr bwMode="auto">
            <a:xfrm>
              <a:off x="2454275" y="1987550"/>
              <a:ext cx="0" cy="96838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67" name="Line 24"/>
            <p:cNvSpPr>
              <a:spLocks noChangeShapeType="1"/>
            </p:cNvSpPr>
            <p:nvPr/>
          </p:nvSpPr>
          <p:spPr bwMode="auto">
            <a:xfrm>
              <a:off x="2408238" y="2036763"/>
              <a:ext cx="92075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68" name="Line 25"/>
            <p:cNvSpPr>
              <a:spLocks noChangeShapeType="1"/>
            </p:cNvSpPr>
            <p:nvPr/>
          </p:nvSpPr>
          <p:spPr bwMode="auto">
            <a:xfrm>
              <a:off x="2476500" y="2036763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69" name="Line 26"/>
            <p:cNvSpPr>
              <a:spLocks noChangeShapeType="1"/>
            </p:cNvSpPr>
            <p:nvPr/>
          </p:nvSpPr>
          <p:spPr bwMode="auto">
            <a:xfrm>
              <a:off x="2428875" y="2084388"/>
              <a:ext cx="93663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70" name="Line 27"/>
            <p:cNvSpPr>
              <a:spLocks noChangeShapeType="1"/>
            </p:cNvSpPr>
            <p:nvPr/>
          </p:nvSpPr>
          <p:spPr bwMode="auto">
            <a:xfrm>
              <a:off x="2660650" y="2160588"/>
              <a:ext cx="0" cy="93662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71" name="Line 28"/>
            <p:cNvSpPr>
              <a:spLocks noChangeShapeType="1"/>
            </p:cNvSpPr>
            <p:nvPr/>
          </p:nvSpPr>
          <p:spPr bwMode="auto">
            <a:xfrm>
              <a:off x="2614613" y="2208213"/>
              <a:ext cx="92075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72" name="Line 29"/>
            <p:cNvSpPr>
              <a:spLocks noChangeShapeType="1"/>
            </p:cNvSpPr>
            <p:nvPr/>
          </p:nvSpPr>
          <p:spPr bwMode="auto">
            <a:xfrm>
              <a:off x="2674938" y="2246313"/>
              <a:ext cx="0" cy="920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73" name="Line 30"/>
            <p:cNvSpPr>
              <a:spLocks noChangeShapeType="1"/>
            </p:cNvSpPr>
            <p:nvPr/>
          </p:nvSpPr>
          <p:spPr bwMode="auto">
            <a:xfrm>
              <a:off x="2628900" y="2292350"/>
              <a:ext cx="92075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74" name="Line 31"/>
            <p:cNvSpPr>
              <a:spLocks noChangeShapeType="1"/>
            </p:cNvSpPr>
            <p:nvPr/>
          </p:nvSpPr>
          <p:spPr bwMode="auto">
            <a:xfrm>
              <a:off x="2682875" y="2246313"/>
              <a:ext cx="0" cy="920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75" name="Line 32"/>
            <p:cNvSpPr>
              <a:spLocks noChangeShapeType="1"/>
            </p:cNvSpPr>
            <p:nvPr/>
          </p:nvSpPr>
          <p:spPr bwMode="auto">
            <a:xfrm>
              <a:off x="2636838" y="2292350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76" name="Line 33"/>
            <p:cNvSpPr>
              <a:spLocks noChangeShapeType="1"/>
            </p:cNvSpPr>
            <p:nvPr/>
          </p:nvSpPr>
          <p:spPr bwMode="auto">
            <a:xfrm>
              <a:off x="2819400" y="2341563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77" name="Line 34"/>
            <p:cNvSpPr>
              <a:spLocks noChangeShapeType="1"/>
            </p:cNvSpPr>
            <p:nvPr/>
          </p:nvSpPr>
          <p:spPr bwMode="auto">
            <a:xfrm>
              <a:off x="2770188" y="2387600"/>
              <a:ext cx="96837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78" name="Line 35"/>
            <p:cNvSpPr>
              <a:spLocks noChangeShapeType="1"/>
            </p:cNvSpPr>
            <p:nvPr/>
          </p:nvSpPr>
          <p:spPr bwMode="auto">
            <a:xfrm>
              <a:off x="2844800" y="2341563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79" name="Line 36"/>
            <p:cNvSpPr>
              <a:spLocks noChangeShapeType="1"/>
            </p:cNvSpPr>
            <p:nvPr/>
          </p:nvSpPr>
          <p:spPr bwMode="auto">
            <a:xfrm>
              <a:off x="2794000" y="2387600"/>
              <a:ext cx="96838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80" name="Line 37"/>
            <p:cNvSpPr>
              <a:spLocks noChangeShapeType="1"/>
            </p:cNvSpPr>
            <p:nvPr/>
          </p:nvSpPr>
          <p:spPr bwMode="auto">
            <a:xfrm>
              <a:off x="2878138" y="2392363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81" name="Line 38"/>
            <p:cNvSpPr>
              <a:spLocks noChangeShapeType="1"/>
            </p:cNvSpPr>
            <p:nvPr/>
          </p:nvSpPr>
          <p:spPr bwMode="auto">
            <a:xfrm>
              <a:off x="2827338" y="2439988"/>
              <a:ext cx="96837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82" name="Line 39"/>
            <p:cNvSpPr>
              <a:spLocks noChangeShapeType="1"/>
            </p:cNvSpPr>
            <p:nvPr/>
          </p:nvSpPr>
          <p:spPr bwMode="auto">
            <a:xfrm>
              <a:off x="2878138" y="2439988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83" name="Line 40"/>
            <p:cNvSpPr>
              <a:spLocks noChangeShapeType="1"/>
            </p:cNvSpPr>
            <p:nvPr/>
          </p:nvSpPr>
          <p:spPr bwMode="auto">
            <a:xfrm>
              <a:off x="2827338" y="2487613"/>
              <a:ext cx="96837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84" name="Line 41"/>
            <p:cNvSpPr>
              <a:spLocks noChangeShapeType="1"/>
            </p:cNvSpPr>
            <p:nvPr/>
          </p:nvSpPr>
          <p:spPr bwMode="auto">
            <a:xfrm>
              <a:off x="2898775" y="2439988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85" name="Line 42"/>
            <p:cNvSpPr>
              <a:spLocks noChangeShapeType="1"/>
            </p:cNvSpPr>
            <p:nvPr/>
          </p:nvSpPr>
          <p:spPr bwMode="auto">
            <a:xfrm>
              <a:off x="2852738" y="2487613"/>
              <a:ext cx="93662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86" name="Line 43"/>
            <p:cNvSpPr>
              <a:spLocks noChangeShapeType="1"/>
            </p:cNvSpPr>
            <p:nvPr/>
          </p:nvSpPr>
          <p:spPr bwMode="auto">
            <a:xfrm>
              <a:off x="2916238" y="2463800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87" name="Line 44"/>
            <p:cNvSpPr>
              <a:spLocks noChangeShapeType="1"/>
            </p:cNvSpPr>
            <p:nvPr/>
          </p:nvSpPr>
          <p:spPr bwMode="auto">
            <a:xfrm>
              <a:off x="2870200" y="2513013"/>
              <a:ext cx="92075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88" name="Line 45"/>
            <p:cNvSpPr>
              <a:spLocks noChangeShapeType="1"/>
            </p:cNvSpPr>
            <p:nvPr/>
          </p:nvSpPr>
          <p:spPr bwMode="auto">
            <a:xfrm>
              <a:off x="3065463" y="2586038"/>
              <a:ext cx="0" cy="96837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89" name="Line 46"/>
            <p:cNvSpPr>
              <a:spLocks noChangeShapeType="1"/>
            </p:cNvSpPr>
            <p:nvPr/>
          </p:nvSpPr>
          <p:spPr bwMode="auto">
            <a:xfrm>
              <a:off x="3019425" y="2636838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90" name="Line 47"/>
            <p:cNvSpPr>
              <a:spLocks noChangeShapeType="1"/>
            </p:cNvSpPr>
            <p:nvPr/>
          </p:nvSpPr>
          <p:spPr bwMode="auto">
            <a:xfrm flipV="1">
              <a:off x="3087688" y="2614613"/>
              <a:ext cx="0" cy="93662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91" name="Line 48"/>
            <p:cNvSpPr>
              <a:spLocks noChangeShapeType="1"/>
            </p:cNvSpPr>
            <p:nvPr/>
          </p:nvSpPr>
          <p:spPr bwMode="auto">
            <a:xfrm>
              <a:off x="3041650" y="2660650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92" name="Line 49"/>
            <p:cNvSpPr>
              <a:spLocks noChangeShapeType="1"/>
            </p:cNvSpPr>
            <p:nvPr/>
          </p:nvSpPr>
          <p:spPr bwMode="auto">
            <a:xfrm>
              <a:off x="3098800" y="2667000"/>
              <a:ext cx="0" cy="920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93" name="Line 50"/>
            <p:cNvSpPr>
              <a:spLocks noChangeShapeType="1"/>
            </p:cNvSpPr>
            <p:nvPr/>
          </p:nvSpPr>
          <p:spPr bwMode="auto">
            <a:xfrm>
              <a:off x="3052763" y="2713038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94" name="Line 51"/>
            <p:cNvSpPr>
              <a:spLocks noChangeShapeType="1"/>
            </p:cNvSpPr>
            <p:nvPr/>
          </p:nvSpPr>
          <p:spPr bwMode="auto">
            <a:xfrm>
              <a:off x="3136900" y="2700338"/>
              <a:ext cx="0" cy="920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95" name="Line 52"/>
            <p:cNvSpPr>
              <a:spLocks noChangeShapeType="1"/>
            </p:cNvSpPr>
            <p:nvPr/>
          </p:nvSpPr>
          <p:spPr bwMode="auto">
            <a:xfrm>
              <a:off x="3090863" y="2746375"/>
              <a:ext cx="92075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96" name="Line 53"/>
            <p:cNvSpPr>
              <a:spLocks noChangeShapeType="1"/>
            </p:cNvSpPr>
            <p:nvPr/>
          </p:nvSpPr>
          <p:spPr bwMode="auto">
            <a:xfrm>
              <a:off x="3103563" y="2686050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97" name="Line 54"/>
            <p:cNvSpPr>
              <a:spLocks noChangeShapeType="1"/>
            </p:cNvSpPr>
            <p:nvPr/>
          </p:nvSpPr>
          <p:spPr bwMode="auto">
            <a:xfrm>
              <a:off x="3057525" y="2735263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98" name="Line 55"/>
            <p:cNvSpPr>
              <a:spLocks noChangeShapeType="1"/>
            </p:cNvSpPr>
            <p:nvPr/>
          </p:nvSpPr>
          <p:spPr bwMode="auto">
            <a:xfrm>
              <a:off x="3297238" y="2857500"/>
              <a:ext cx="0" cy="920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799" name="Line 56"/>
            <p:cNvSpPr>
              <a:spLocks noChangeShapeType="1"/>
            </p:cNvSpPr>
            <p:nvPr/>
          </p:nvSpPr>
          <p:spPr bwMode="auto">
            <a:xfrm>
              <a:off x="3248025" y="2903538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00" name="Line 57"/>
            <p:cNvSpPr>
              <a:spLocks noChangeShapeType="1"/>
            </p:cNvSpPr>
            <p:nvPr/>
          </p:nvSpPr>
          <p:spPr bwMode="auto">
            <a:xfrm>
              <a:off x="3305175" y="2884488"/>
              <a:ext cx="0" cy="93662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01" name="Line 58"/>
            <p:cNvSpPr>
              <a:spLocks noChangeShapeType="1"/>
            </p:cNvSpPr>
            <p:nvPr/>
          </p:nvSpPr>
          <p:spPr bwMode="auto">
            <a:xfrm>
              <a:off x="3255963" y="2930525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02" name="Line 59"/>
            <p:cNvSpPr>
              <a:spLocks noChangeShapeType="1"/>
            </p:cNvSpPr>
            <p:nvPr/>
          </p:nvSpPr>
          <p:spPr bwMode="auto">
            <a:xfrm>
              <a:off x="3322638" y="2898775"/>
              <a:ext cx="0" cy="920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03" name="Line 60"/>
            <p:cNvSpPr>
              <a:spLocks noChangeShapeType="1"/>
            </p:cNvSpPr>
            <p:nvPr/>
          </p:nvSpPr>
          <p:spPr bwMode="auto">
            <a:xfrm>
              <a:off x="3273425" y="2944813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04" name="Line 61"/>
            <p:cNvSpPr>
              <a:spLocks noChangeShapeType="1"/>
            </p:cNvSpPr>
            <p:nvPr/>
          </p:nvSpPr>
          <p:spPr bwMode="auto">
            <a:xfrm>
              <a:off x="3467100" y="2959100"/>
              <a:ext cx="0" cy="920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05" name="Line 62"/>
            <p:cNvSpPr>
              <a:spLocks noChangeShapeType="1"/>
            </p:cNvSpPr>
            <p:nvPr/>
          </p:nvSpPr>
          <p:spPr bwMode="auto">
            <a:xfrm>
              <a:off x="3419475" y="3005138"/>
              <a:ext cx="93663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06" name="Line 63"/>
            <p:cNvSpPr>
              <a:spLocks noChangeShapeType="1"/>
            </p:cNvSpPr>
            <p:nvPr/>
          </p:nvSpPr>
          <p:spPr bwMode="auto">
            <a:xfrm>
              <a:off x="3505200" y="3065463"/>
              <a:ext cx="0" cy="96837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07" name="Line 64"/>
            <p:cNvSpPr>
              <a:spLocks noChangeShapeType="1"/>
            </p:cNvSpPr>
            <p:nvPr/>
          </p:nvSpPr>
          <p:spPr bwMode="auto">
            <a:xfrm>
              <a:off x="3455988" y="3114675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08" name="Line 65"/>
            <p:cNvSpPr>
              <a:spLocks noChangeShapeType="1"/>
            </p:cNvSpPr>
            <p:nvPr/>
          </p:nvSpPr>
          <p:spPr bwMode="auto">
            <a:xfrm>
              <a:off x="3638550" y="3141663"/>
              <a:ext cx="0" cy="96837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09" name="Line 66"/>
            <p:cNvSpPr>
              <a:spLocks noChangeShapeType="1"/>
            </p:cNvSpPr>
            <p:nvPr/>
          </p:nvSpPr>
          <p:spPr bwMode="auto">
            <a:xfrm>
              <a:off x="3592513" y="3190875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10" name="Line 67"/>
            <p:cNvSpPr>
              <a:spLocks noChangeShapeType="1"/>
            </p:cNvSpPr>
            <p:nvPr/>
          </p:nvSpPr>
          <p:spPr bwMode="auto">
            <a:xfrm>
              <a:off x="3662363" y="3141663"/>
              <a:ext cx="0" cy="96837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11" name="Line 68"/>
            <p:cNvSpPr>
              <a:spLocks noChangeShapeType="1"/>
            </p:cNvSpPr>
            <p:nvPr/>
          </p:nvSpPr>
          <p:spPr bwMode="auto">
            <a:xfrm>
              <a:off x="3616325" y="3190875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12" name="Line 69"/>
            <p:cNvSpPr>
              <a:spLocks noChangeShapeType="1"/>
            </p:cNvSpPr>
            <p:nvPr/>
          </p:nvSpPr>
          <p:spPr bwMode="auto">
            <a:xfrm>
              <a:off x="3736975" y="3216275"/>
              <a:ext cx="0" cy="920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13" name="Line 70"/>
            <p:cNvSpPr>
              <a:spLocks noChangeShapeType="1"/>
            </p:cNvSpPr>
            <p:nvPr/>
          </p:nvSpPr>
          <p:spPr bwMode="auto">
            <a:xfrm>
              <a:off x="3689350" y="3262313"/>
              <a:ext cx="93663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14" name="Line 71"/>
            <p:cNvSpPr>
              <a:spLocks noChangeShapeType="1"/>
            </p:cNvSpPr>
            <p:nvPr/>
          </p:nvSpPr>
          <p:spPr bwMode="auto">
            <a:xfrm>
              <a:off x="3919538" y="3300413"/>
              <a:ext cx="0" cy="920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15" name="Line 72"/>
            <p:cNvSpPr>
              <a:spLocks noChangeShapeType="1"/>
            </p:cNvSpPr>
            <p:nvPr/>
          </p:nvSpPr>
          <p:spPr bwMode="auto">
            <a:xfrm>
              <a:off x="3871913" y="3346450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16" name="Line 73"/>
            <p:cNvSpPr>
              <a:spLocks noChangeShapeType="1"/>
            </p:cNvSpPr>
            <p:nvPr/>
          </p:nvSpPr>
          <p:spPr bwMode="auto">
            <a:xfrm>
              <a:off x="3956050" y="3325813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17" name="Line 74"/>
            <p:cNvSpPr>
              <a:spLocks noChangeShapeType="1"/>
            </p:cNvSpPr>
            <p:nvPr/>
          </p:nvSpPr>
          <p:spPr bwMode="auto">
            <a:xfrm>
              <a:off x="3910013" y="3373438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18" name="Line 75"/>
            <p:cNvSpPr>
              <a:spLocks noChangeShapeType="1"/>
            </p:cNvSpPr>
            <p:nvPr/>
          </p:nvSpPr>
          <p:spPr bwMode="auto">
            <a:xfrm>
              <a:off x="4089400" y="3325813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19" name="Line 76"/>
            <p:cNvSpPr>
              <a:spLocks noChangeShapeType="1"/>
            </p:cNvSpPr>
            <p:nvPr/>
          </p:nvSpPr>
          <p:spPr bwMode="auto">
            <a:xfrm>
              <a:off x="4043363" y="3371850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20" name="Line 77"/>
            <p:cNvSpPr>
              <a:spLocks noChangeShapeType="1"/>
            </p:cNvSpPr>
            <p:nvPr/>
          </p:nvSpPr>
          <p:spPr bwMode="auto">
            <a:xfrm>
              <a:off x="4116388" y="3349625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21" name="Line 78"/>
            <p:cNvSpPr>
              <a:spLocks noChangeShapeType="1"/>
            </p:cNvSpPr>
            <p:nvPr/>
          </p:nvSpPr>
          <p:spPr bwMode="auto">
            <a:xfrm>
              <a:off x="4070350" y="3398838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22" name="Line 79"/>
            <p:cNvSpPr>
              <a:spLocks noChangeShapeType="1"/>
            </p:cNvSpPr>
            <p:nvPr/>
          </p:nvSpPr>
          <p:spPr bwMode="auto">
            <a:xfrm>
              <a:off x="4200525" y="3373438"/>
              <a:ext cx="0" cy="96837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23" name="Line 80"/>
            <p:cNvSpPr>
              <a:spLocks noChangeShapeType="1"/>
            </p:cNvSpPr>
            <p:nvPr/>
          </p:nvSpPr>
          <p:spPr bwMode="auto">
            <a:xfrm>
              <a:off x="4154488" y="3421063"/>
              <a:ext cx="92075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24" name="Line 81"/>
            <p:cNvSpPr>
              <a:spLocks noChangeShapeType="1"/>
            </p:cNvSpPr>
            <p:nvPr/>
          </p:nvSpPr>
          <p:spPr bwMode="auto">
            <a:xfrm>
              <a:off x="4310063" y="3471863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25" name="Line 82"/>
            <p:cNvSpPr>
              <a:spLocks noChangeShapeType="1"/>
            </p:cNvSpPr>
            <p:nvPr/>
          </p:nvSpPr>
          <p:spPr bwMode="auto">
            <a:xfrm>
              <a:off x="4264025" y="3517900"/>
              <a:ext cx="92075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26" name="Line 83"/>
            <p:cNvSpPr>
              <a:spLocks noChangeShapeType="1"/>
            </p:cNvSpPr>
            <p:nvPr/>
          </p:nvSpPr>
          <p:spPr bwMode="auto">
            <a:xfrm>
              <a:off x="4322763" y="3521075"/>
              <a:ext cx="0" cy="96838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27" name="Line 84"/>
            <p:cNvSpPr>
              <a:spLocks noChangeShapeType="1"/>
            </p:cNvSpPr>
            <p:nvPr/>
          </p:nvSpPr>
          <p:spPr bwMode="auto">
            <a:xfrm>
              <a:off x="4275138" y="3567113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28" name="Line 85"/>
            <p:cNvSpPr>
              <a:spLocks noChangeShapeType="1"/>
            </p:cNvSpPr>
            <p:nvPr/>
          </p:nvSpPr>
          <p:spPr bwMode="auto">
            <a:xfrm>
              <a:off x="4446588" y="3606800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29" name="Line 86"/>
            <p:cNvSpPr>
              <a:spLocks noChangeShapeType="1"/>
            </p:cNvSpPr>
            <p:nvPr/>
          </p:nvSpPr>
          <p:spPr bwMode="auto">
            <a:xfrm>
              <a:off x="4397375" y="3652838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30" name="Line 87"/>
            <p:cNvSpPr>
              <a:spLocks noChangeShapeType="1"/>
            </p:cNvSpPr>
            <p:nvPr/>
          </p:nvSpPr>
          <p:spPr bwMode="auto">
            <a:xfrm>
              <a:off x="4495800" y="3606800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31" name="Line 88"/>
            <p:cNvSpPr>
              <a:spLocks noChangeShapeType="1"/>
            </p:cNvSpPr>
            <p:nvPr/>
          </p:nvSpPr>
          <p:spPr bwMode="auto">
            <a:xfrm>
              <a:off x="4446588" y="3652838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32" name="Line 89"/>
            <p:cNvSpPr>
              <a:spLocks noChangeShapeType="1"/>
            </p:cNvSpPr>
            <p:nvPr/>
          </p:nvSpPr>
          <p:spPr bwMode="auto">
            <a:xfrm>
              <a:off x="4506913" y="3621088"/>
              <a:ext cx="0" cy="920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33" name="Line 90"/>
            <p:cNvSpPr>
              <a:spLocks noChangeShapeType="1"/>
            </p:cNvSpPr>
            <p:nvPr/>
          </p:nvSpPr>
          <p:spPr bwMode="auto">
            <a:xfrm>
              <a:off x="4457700" y="3667125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34" name="Line 91"/>
            <p:cNvSpPr>
              <a:spLocks noChangeShapeType="1"/>
            </p:cNvSpPr>
            <p:nvPr/>
          </p:nvSpPr>
          <p:spPr bwMode="auto">
            <a:xfrm>
              <a:off x="4713288" y="3743325"/>
              <a:ext cx="0" cy="920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35" name="Line 92"/>
            <p:cNvSpPr>
              <a:spLocks noChangeShapeType="1"/>
            </p:cNvSpPr>
            <p:nvPr/>
          </p:nvSpPr>
          <p:spPr bwMode="auto">
            <a:xfrm>
              <a:off x="4667250" y="3789363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36" name="Line 93"/>
            <p:cNvSpPr>
              <a:spLocks noChangeShapeType="1"/>
            </p:cNvSpPr>
            <p:nvPr/>
          </p:nvSpPr>
          <p:spPr bwMode="auto">
            <a:xfrm>
              <a:off x="4737100" y="3778250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37" name="Line 94"/>
            <p:cNvSpPr>
              <a:spLocks noChangeShapeType="1"/>
            </p:cNvSpPr>
            <p:nvPr/>
          </p:nvSpPr>
          <p:spPr bwMode="auto">
            <a:xfrm>
              <a:off x="4691063" y="3825875"/>
              <a:ext cx="93662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38" name="Line 95"/>
            <p:cNvSpPr>
              <a:spLocks noChangeShapeType="1"/>
            </p:cNvSpPr>
            <p:nvPr/>
          </p:nvSpPr>
          <p:spPr bwMode="auto">
            <a:xfrm>
              <a:off x="4910138" y="3803650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39" name="Line 96"/>
            <p:cNvSpPr>
              <a:spLocks noChangeShapeType="1"/>
            </p:cNvSpPr>
            <p:nvPr/>
          </p:nvSpPr>
          <p:spPr bwMode="auto">
            <a:xfrm>
              <a:off x="4862513" y="3849688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40" name="Line 97"/>
            <p:cNvSpPr>
              <a:spLocks noChangeShapeType="1"/>
            </p:cNvSpPr>
            <p:nvPr/>
          </p:nvSpPr>
          <p:spPr bwMode="auto">
            <a:xfrm>
              <a:off x="4941888" y="3803650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41" name="Line 98"/>
            <p:cNvSpPr>
              <a:spLocks noChangeShapeType="1"/>
            </p:cNvSpPr>
            <p:nvPr/>
          </p:nvSpPr>
          <p:spPr bwMode="auto">
            <a:xfrm>
              <a:off x="4895850" y="3849688"/>
              <a:ext cx="96838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42" name="Line 99"/>
            <p:cNvSpPr>
              <a:spLocks noChangeShapeType="1"/>
            </p:cNvSpPr>
            <p:nvPr/>
          </p:nvSpPr>
          <p:spPr bwMode="auto">
            <a:xfrm>
              <a:off x="5121275" y="3841750"/>
              <a:ext cx="0" cy="920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43" name="Line 100"/>
            <p:cNvSpPr>
              <a:spLocks noChangeShapeType="1"/>
            </p:cNvSpPr>
            <p:nvPr/>
          </p:nvSpPr>
          <p:spPr bwMode="auto">
            <a:xfrm>
              <a:off x="5068888" y="3887788"/>
              <a:ext cx="92075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44" name="Line 101"/>
            <p:cNvSpPr>
              <a:spLocks noChangeShapeType="1"/>
            </p:cNvSpPr>
            <p:nvPr/>
          </p:nvSpPr>
          <p:spPr bwMode="auto">
            <a:xfrm>
              <a:off x="5127625" y="3841750"/>
              <a:ext cx="0" cy="9207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45" name="Line 102"/>
            <p:cNvSpPr>
              <a:spLocks noChangeShapeType="1"/>
            </p:cNvSpPr>
            <p:nvPr/>
          </p:nvSpPr>
          <p:spPr bwMode="auto">
            <a:xfrm>
              <a:off x="5080000" y="3887788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46" name="Line 103"/>
            <p:cNvSpPr>
              <a:spLocks noChangeShapeType="1"/>
            </p:cNvSpPr>
            <p:nvPr/>
          </p:nvSpPr>
          <p:spPr bwMode="auto">
            <a:xfrm>
              <a:off x="5213350" y="3876675"/>
              <a:ext cx="0" cy="93663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47" name="Line 104"/>
            <p:cNvSpPr>
              <a:spLocks noChangeShapeType="1"/>
            </p:cNvSpPr>
            <p:nvPr/>
          </p:nvSpPr>
          <p:spPr bwMode="auto">
            <a:xfrm>
              <a:off x="5167313" y="3922713"/>
              <a:ext cx="92075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48" name="Line 105"/>
            <p:cNvSpPr>
              <a:spLocks noChangeShapeType="1"/>
            </p:cNvSpPr>
            <p:nvPr/>
          </p:nvSpPr>
          <p:spPr bwMode="auto">
            <a:xfrm>
              <a:off x="5324475" y="3876675"/>
              <a:ext cx="0" cy="93663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49" name="Line 106"/>
            <p:cNvSpPr>
              <a:spLocks noChangeShapeType="1"/>
            </p:cNvSpPr>
            <p:nvPr/>
          </p:nvSpPr>
          <p:spPr bwMode="auto">
            <a:xfrm>
              <a:off x="5276850" y="3922713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50" name="Line 107"/>
            <p:cNvSpPr>
              <a:spLocks noChangeShapeType="1"/>
            </p:cNvSpPr>
            <p:nvPr/>
          </p:nvSpPr>
          <p:spPr bwMode="auto">
            <a:xfrm>
              <a:off x="5365750" y="3876675"/>
              <a:ext cx="0" cy="93663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51" name="Line 108"/>
            <p:cNvSpPr>
              <a:spLocks noChangeShapeType="1"/>
            </p:cNvSpPr>
            <p:nvPr/>
          </p:nvSpPr>
          <p:spPr bwMode="auto">
            <a:xfrm>
              <a:off x="5314950" y="3922713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52" name="Line 109"/>
            <p:cNvSpPr>
              <a:spLocks noChangeShapeType="1"/>
            </p:cNvSpPr>
            <p:nvPr/>
          </p:nvSpPr>
          <p:spPr bwMode="auto">
            <a:xfrm>
              <a:off x="5375275" y="3876675"/>
              <a:ext cx="0" cy="93663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53" name="Line 110"/>
            <p:cNvSpPr>
              <a:spLocks noChangeShapeType="1"/>
            </p:cNvSpPr>
            <p:nvPr/>
          </p:nvSpPr>
          <p:spPr bwMode="auto">
            <a:xfrm>
              <a:off x="5324475" y="3922713"/>
              <a:ext cx="93663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54" name="Line 111"/>
            <p:cNvSpPr>
              <a:spLocks noChangeShapeType="1"/>
            </p:cNvSpPr>
            <p:nvPr/>
          </p:nvSpPr>
          <p:spPr bwMode="auto">
            <a:xfrm>
              <a:off x="5554663" y="3937000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55" name="Line 112"/>
            <p:cNvSpPr>
              <a:spLocks noChangeShapeType="1"/>
            </p:cNvSpPr>
            <p:nvPr/>
          </p:nvSpPr>
          <p:spPr bwMode="auto">
            <a:xfrm>
              <a:off x="5507038" y="3983038"/>
              <a:ext cx="93662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56" name="Line 113"/>
            <p:cNvSpPr>
              <a:spLocks noChangeShapeType="1"/>
            </p:cNvSpPr>
            <p:nvPr/>
          </p:nvSpPr>
          <p:spPr bwMode="auto">
            <a:xfrm>
              <a:off x="5576888" y="3937000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57" name="Line 114"/>
            <p:cNvSpPr>
              <a:spLocks noChangeShapeType="1"/>
            </p:cNvSpPr>
            <p:nvPr/>
          </p:nvSpPr>
          <p:spPr bwMode="auto">
            <a:xfrm>
              <a:off x="5516563" y="3983038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58" name="Line 115"/>
            <p:cNvSpPr>
              <a:spLocks noChangeShapeType="1"/>
            </p:cNvSpPr>
            <p:nvPr/>
          </p:nvSpPr>
          <p:spPr bwMode="auto">
            <a:xfrm>
              <a:off x="5721350" y="3937000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59" name="Line 116"/>
            <p:cNvSpPr>
              <a:spLocks noChangeShapeType="1"/>
            </p:cNvSpPr>
            <p:nvPr/>
          </p:nvSpPr>
          <p:spPr bwMode="auto">
            <a:xfrm>
              <a:off x="5680075" y="3983038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60" name="Line 118"/>
            <p:cNvSpPr>
              <a:spLocks noChangeShapeType="1"/>
            </p:cNvSpPr>
            <p:nvPr/>
          </p:nvSpPr>
          <p:spPr bwMode="auto">
            <a:xfrm>
              <a:off x="5689600" y="3983038"/>
              <a:ext cx="93663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61" name="Line 119"/>
            <p:cNvSpPr>
              <a:spLocks noChangeShapeType="1"/>
            </p:cNvSpPr>
            <p:nvPr/>
          </p:nvSpPr>
          <p:spPr bwMode="auto">
            <a:xfrm>
              <a:off x="5797550" y="3937000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62" name="Line 120"/>
            <p:cNvSpPr>
              <a:spLocks noChangeShapeType="1"/>
            </p:cNvSpPr>
            <p:nvPr/>
          </p:nvSpPr>
          <p:spPr bwMode="auto">
            <a:xfrm>
              <a:off x="5753100" y="3983038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63" name="Line 121"/>
            <p:cNvSpPr>
              <a:spLocks noChangeShapeType="1"/>
            </p:cNvSpPr>
            <p:nvPr/>
          </p:nvSpPr>
          <p:spPr bwMode="auto">
            <a:xfrm>
              <a:off x="5964238" y="3937000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64" name="Line 122"/>
            <p:cNvSpPr>
              <a:spLocks noChangeShapeType="1"/>
            </p:cNvSpPr>
            <p:nvPr/>
          </p:nvSpPr>
          <p:spPr bwMode="auto">
            <a:xfrm>
              <a:off x="5927725" y="3983038"/>
              <a:ext cx="93663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65" name="Line 123"/>
            <p:cNvSpPr>
              <a:spLocks noChangeShapeType="1"/>
            </p:cNvSpPr>
            <p:nvPr/>
          </p:nvSpPr>
          <p:spPr bwMode="auto">
            <a:xfrm>
              <a:off x="6175375" y="3937000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66" name="Line 124"/>
            <p:cNvSpPr>
              <a:spLocks noChangeShapeType="1"/>
            </p:cNvSpPr>
            <p:nvPr/>
          </p:nvSpPr>
          <p:spPr bwMode="auto">
            <a:xfrm>
              <a:off x="6132513" y="3983038"/>
              <a:ext cx="96837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67" name="Line 125"/>
            <p:cNvSpPr>
              <a:spLocks noChangeShapeType="1"/>
            </p:cNvSpPr>
            <p:nvPr/>
          </p:nvSpPr>
          <p:spPr bwMode="auto">
            <a:xfrm>
              <a:off x="6394450" y="3937000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68" name="Line 126"/>
            <p:cNvSpPr>
              <a:spLocks noChangeShapeType="1"/>
            </p:cNvSpPr>
            <p:nvPr/>
          </p:nvSpPr>
          <p:spPr bwMode="auto">
            <a:xfrm>
              <a:off x="6340475" y="3983038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69" name="Line 127"/>
            <p:cNvSpPr>
              <a:spLocks noChangeShapeType="1"/>
            </p:cNvSpPr>
            <p:nvPr/>
          </p:nvSpPr>
          <p:spPr bwMode="auto">
            <a:xfrm>
              <a:off x="6450013" y="3937000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70" name="Line 128"/>
            <p:cNvSpPr>
              <a:spLocks noChangeShapeType="1"/>
            </p:cNvSpPr>
            <p:nvPr/>
          </p:nvSpPr>
          <p:spPr bwMode="auto">
            <a:xfrm>
              <a:off x="6405563" y="3983038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71" name="Line 129"/>
            <p:cNvSpPr>
              <a:spLocks noChangeShapeType="1"/>
            </p:cNvSpPr>
            <p:nvPr/>
          </p:nvSpPr>
          <p:spPr bwMode="auto">
            <a:xfrm>
              <a:off x="6559550" y="3937000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72" name="Line 130"/>
            <p:cNvSpPr>
              <a:spLocks noChangeShapeType="1"/>
            </p:cNvSpPr>
            <p:nvPr/>
          </p:nvSpPr>
          <p:spPr bwMode="auto">
            <a:xfrm>
              <a:off x="6515100" y="3983038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73" name="Line 131"/>
            <p:cNvSpPr>
              <a:spLocks noChangeShapeType="1"/>
            </p:cNvSpPr>
            <p:nvPr/>
          </p:nvSpPr>
          <p:spPr bwMode="auto">
            <a:xfrm>
              <a:off x="6588125" y="3937000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74" name="Line 132"/>
            <p:cNvSpPr>
              <a:spLocks noChangeShapeType="1"/>
            </p:cNvSpPr>
            <p:nvPr/>
          </p:nvSpPr>
          <p:spPr bwMode="auto">
            <a:xfrm>
              <a:off x="6534150" y="3983038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75" name="Line 133"/>
            <p:cNvSpPr>
              <a:spLocks noChangeShapeType="1"/>
            </p:cNvSpPr>
            <p:nvPr/>
          </p:nvSpPr>
          <p:spPr bwMode="auto">
            <a:xfrm>
              <a:off x="6886575" y="3937000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76" name="Line 134"/>
            <p:cNvSpPr>
              <a:spLocks noChangeShapeType="1"/>
            </p:cNvSpPr>
            <p:nvPr/>
          </p:nvSpPr>
          <p:spPr bwMode="auto">
            <a:xfrm>
              <a:off x="6837363" y="3983038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77" name="Line 135"/>
            <p:cNvSpPr>
              <a:spLocks noChangeShapeType="1"/>
            </p:cNvSpPr>
            <p:nvPr/>
          </p:nvSpPr>
          <p:spPr bwMode="auto">
            <a:xfrm>
              <a:off x="5746750" y="3937000"/>
              <a:ext cx="0" cy="9525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3878" name="Line 136"/>
            <p:cNvSpPr>
              <a:spLocks noChangeShapeType="1"/>
            </p:cNvSpPr>
            <p:nvPr/>
          </p:nvSpPr>
          <p:spPr bwMode="auto">
            <a:xfrm>
              <a:off x="5699125" y="3983038"/>
              <a:ext cx="9525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</p:grpSp>
      <p:pic>
        <p:nvPicPr>
          <p:cNvPr id="206" name="Immagin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20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Content Placeholder 1"/>
          <p:cNvSpPr txBox="1">
            <a:spLocks/>
          </p:cNvSpPr>
          <p:nvPr/>
        </p:nvSpPr>
        <p:spPr bwMode="auto">
          <a:xfrm>
            <a:off x="468313" y="5165725"/>
            <a:ext cx="83566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92100" indent="-2921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92100" indent="-2921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ts val="1900"/>
              </a:lnSpc>
              <a:buClr>
                <a:srgbClr val="E9C550"/>
              </a:buClr>
              <a:buFont typeface="Arial" panose="020B0604020202020204" pitchFamily="34" charset="0"/>
              <a:buChar char="●"/>
            </a:pPr>
            <a:r>
              <a:rPr lang="en-US" altLang="ja-JP" sz="1600" b="1" dirty="0">
                <a:solidFill>
                  <a:srgbClr val="1F497D"/>
                </a:solidFill>
                <a:latin typeface="Calibri" panose="020F0502020204030204" pitchFamily="34" charset="0"/>
              </a:rPr>
              <a:t>With only 26% of OS events, median OS was not reached in either arm</a:t>
            </a:r>
          </a:p>
          <a:p>
            <a:pPr lvl="1">
              <a:lnSpc>
                <a:spcPts val="1900"/>
              </a:lnSpc>
              <a:buClr>
                <a:srgbClr val="E9C550"/>
              </a:buClr>
              <a:buFont typeface="Arial" panose="020B0604020202020204" pitchFamily="34" charset="0"/>
              <a:buChar char="●"/>
            </a:pPr>
            <a:r>
              <a:rPr lang="en-US" altLang="ja-JP" sz="1600" b="1" dirty="0">
                <a:solidFill>
                  <a:srgbClr val="1F497D"/>
                </a:solidFill>
                <a:latin typeface="Calibri" panose="020F0502020204030204" pitchFamily="34" charset="0"/>
              </a:rPr>
              <a:t>120/171 chemo. patients (70%) received subsequent </a:t>
            </a:r>
            <a:r>
              <a:rPr lang="en-US" altLang="ja-JP" sz="1600" b="1" dirty="0" err="1">
                <a:solidFill>
                  <a:srgbClr val="1F497D"/>
                </a:solidFill>
                <a:latin typeface="Calibri" panose="020F0502020204030204" pitchFamily="34" charset="0"/>
              </a:rPr>
              <a:t>crizotinib</a:t>
            </a:r>
            <a:r>
              <a:rPr lang="en-US" altLang="ja-JP" sz="1600" b="1" dirty="0">
                <a:solidFill>
                  <a:srgbClr val="1F497D"/>
                </a:solidFill>
                <a:latin typeface="Calibri" panose="020F0502020204030204" pitchFamily="34" charset="0"/>
              </a:rPr>
              <a:t> treatment</a:t>
            </a:r>
            <a:endParaRPr lang="ja-JP" altLang="en-US" sz="1600" b="1" dirty="0">
              <a:solidFill>
                <a:srgbClr val="1F497D"/>
              </a:solidFill>
              <a:latin typeface="Calibri" panose="020F0502020204030204" pitchFamily="34" charset="0"/>
            </a:endParaRPr>
          </a:p>
          <a:p>
            <a:pPr>
              <a:lnSpc>
                <a:spcPts val="1900"/>
              </a:lnSpc>
              <a:buClr>
                <a:srgbClr val="E9C550"/>
              </a:buClr>
              <a:buFont typeface="Arial" panose="020B0604020202020204" pitchFamily="34" charset="0"/>
              <a:buChar char="●"/>
            </a:pPr>
            <a:r>
              <a:rPr lang="en-US" altLang="ja-JP" sz="1600" b="1" dirty="0">
                <a:solidFill>
                  <a:srgbClr val="1F497D"/>
                </a:solidFill>
                <a:latin typeface="Calibri" panose="020F0502020204030204" pitchFamily="34" charset="0"/>
              </a:rPr>
              <a:t>Analysis was not adjusted for the potentially confounding effects of crossover </a:t>
            </a:r>
          </a:p>
        </p:txBody>
      </p:sp>
      <p:sp>
        <p:nvSpPr>
          <p:cNvPr id="245763" name="Rectangle 7"/>
          <p:cNvSpPr>
            <a:spLocks noChangeArrowheads="1"/>
          </p:cNvSpPr>
          <p:nvPr/>
        </p:nvSpPr>
        <p:spPr bwMode="auto">
          <a:xfrm>
            <a:off x="215900" y="6099175"/>
            <a:ext cx="58102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Aft>
                <a:spcPct val="20000"/>
              </a:spcAft>
              <a:buClr>
                <a:srgbClr val="E9C550"/>
              </a:buClr>
            </a:pPr>
            <a:r>
              <a:rPr lang="en-US" altLang="ja-JP" sz="1200" b="1">
                <a:solidFill>
                  <a:srgbClr val="1F497D"/>
                </a:solidFill>
                <a:latin typeface="Calibri" panose="020F0502020204030204" pitchFamily="34" charset="0"/>
              </a:rPr>
              <a:t>NR, not reached; </a:t>
            </a:r>
            <a:r>
              <a:rPr lang="en-US" altLang="ja-JP" sz="1200" b="1" baseline="30000">
                <a:solidFill>
                  <a:srgbClr val="1F497D"/>
                </a:solidFill>
                <a:latin typeface="Calibri" panose="020F0502020204030204" pitchFamily="34" charset="0"/>
              </a:rPr>
              <a:t>a</a:t>
            </a:r>
            <a:r>
              <a:rPr lang="en-US" altLang="ja-JP" sz="1200" b="1">
                <a:solidFill>
                  <a:srgbClr val="1F497D"/>
                </a:solidFill>
                <a:latin typeface="Calibri" panose="020F0502020204030204" pitchFamily="34" charset="0"/>
              </a:rPr>
              <a:t>1-sided stratified log-rank test</a:t>
            </a:r>
          </a:p>
        </p:txBody>
      </p:sp>
      <p:graphicFrame>
        <p:nvGraphicFramePr>
          <p:cNvPr id="7" name="表 228"/>
          <p:cNvGraphicFramePr>
            <a:graphicFrameLocks noGrp="1"/>
          </p:cNvGraphicFramePr>
          <p:nvPr/>
        </p:nvGraphicFramePr>
        <p:xfrm>
          <a:off x="2408238" y="1949450"/>
          <a:ext cx="2847975" cy="1598613"/>
        </p:xfrm>
        <a:graphic>
          <a:graphicData uri="http://schemas.openxmlformats.org/drawingml/2006/table">
            <a:tbl>
              <a:tblPr/>
              <a:tblGrid>
                <a:gridCol w="11509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477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931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42888">
                <a:tc>
                  <a:txBody>
                    <a:bodyPr/>
                    <a:lstStyle>
                      <a:lvl1pPr eaLnBrk="0" hangingPunct="0">
                        <a:spcAft>
                          <a:spcPts val="600"/>
                        </a:spcAft>
                        <a:buClr>
                          <a:schemeClr val="folHlink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Aft>
                          <a:spcPts val="600"/>
                        </a:spcAft>
                        <a:buClr>
                          <a:schemeClr val="folHlink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All patients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5612">
                <a:tc>
                  <a:txBody>
                    <a:bodyPr/>
                    <a:lstStyle>
                      <a:lvl1pPr eaLnBrk="0" hangingPunct="0">
                        <a:spcAft>
                          <a:spcPts val="600"/>
                        </a:spcAft>
                        <a:buClr>
                          <a:schemeClr val="folHlink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ts val="600"/>
                        </a:spcAft>
                        <a:buClr>
                          <a:schemeClr val="folHlink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Crizotinib (N=172)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ts val="600"/>
                        </a:spcAft>
                        <a:buClr>
                          <a:schemeClr val="folHlink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Chemo. (N=171)</a:t>
                      </a:r>
                    </a:p>
                  </a:txBody>
                  <a:tcPr marL="9525" marR="9525" marT="9526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9075">
                <a:tc>
                  <a:txBody>
                    <a:bodyPr/>
                    <a:lstStyle>
                      <a:lvl1pPr eaLnBrk="0" hangingPunct="0">
                        <a:spcAft>
                          <a:spcPts val="600"/>
                        </a:spcAft>
                        <a:buClr>
                          <a:schemeClr val="folHlink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Events, n (%)</a:t>
                      </a:r>
                    </a:p>
                  </a:txBody>
                  <a:tcPr marL="9525" marR="9525" marT="18007" marB="18007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ts val="600"/>
                        </a:spcAft>
                        <a:buClr>
                          <a:schemeClr val="folHlink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44 (26)</a:t>
                      </a:r>
                    </a:p>
                  </a:txBody>
                  <a:tcPr marL="9525" marR="9525" marT="18007" marB="18007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ts val="600"/>
                        </a:spcAft>
                        <a:buClr>
                          <a:schemeClr val="folHlink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46 (27)</a:t>
                      </a:r>
                    </a:p>
                  </a:txBody>
                  <a:tcPr marL="9525" marR="9525" marT="18007" marB="18007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9075">
                <a:tc>
                  <a:txBody>
                    <a:bodyPr/>
                    <a:lstStyle>
                      <a:lvl1pPr eaLnBrk="0" hangingPunct="0">
                        <a:spcAft>
                          <a:spcPts val="600"/>
                        </a:spcAft>
                        <a:buClr>
                          <a:schemeClr val="folHlink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Median, mo</a:t>
                      </a:r>
                    </a:p>
                  </a:txBody>
                  <a:tcPr marL="9525" marR="9525" marT="18007" marB="180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ts val="600"/>
                        </a:spcAft>
                        <a:buClr>
                          <a:schemeClr val="folHlink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NR</a:t>
                      </a:r>
                    </a:p>
                  </a:txBody>
                  <a:tcPr marL="9525" marR="9525" marT="18007" marB="180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Aft>
                          <a:spcPts val="600"/>
                        </a:spcAft>
                        <a:buClr>
                          <a:schemeClr val="folHlink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NR</a:t>
                      </a:r>
                    </a:p>
                  </a:txBody>
                  <a:tcPr marL="9525" marR="9525" marT="18007" marB="180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9075">
                <a:tc>
                  <a:txBody>
                    <a:bodyPr/>
                    <a:lstStyle>
                      <a:lvl1pPr eaLnBrk="0" hangingPunct="0">
                        <a:spcAft>
                          <a:spcPts val="600"/>
                        </a:spcAft>
                        <a:buClr>
                          <a:schemeClr val="folHlink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HR (95% CI)</a:t>
                      </a:r>
                    </a:p>
                  </a:txBody>
                  <a:tcPr marL="9525" marR="9525" marT="18007" marB="180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Aft>
                          <a:spcPts val="600"/>
                        </a:spcAft>
                        <a:buClr>
                          <a:schemeClr val="folHlink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0.82 (0.54–1.25)</a:t>
                      </a:r>
                    </a:p>
                  </a:txBody>
                  <a:tcPr marL="9525" marR="9525" marT="18007" marB="180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2888">
                <a:tc>
                  <a:txBody>
                    <a:bodyPr/>
                    <a:lstStyle>
                      <a:lvl1pPr eaLnBrk="0" hangingPunct="0">
                        <a:spcAft>
                          <a:spcPts val="600"/>
                        </a:spcAft>
                        <a:buClr>
                          <a:schemeClr val="folHlink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P</a:t>
                      </a:r>
                      <a:r>
                        <a:rPr kumimoji="0" lang="en-US" altLang="ja-JP" sz="12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</a:t>
                      </a:r>
                      <a:endParaRPr kumimoji="0" lang="en-US" altLang="ja-JP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9525" marR="9525" marT="18007" marB="180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Aft>
                          <a:spcPts val="600"/>
                        </a:spcAft>
                        <a:buClr>
                          <a:schemeClr val="folHlink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1pPr>
                      <a:lvl2pPr marL="742950" indent="-28575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SzPct val="90000"/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2pPr>
                      <a:lvl3pPr marL="11430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3pPr>
                      <a:lvl4pPr marL="16002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4pPr>
                      <a:lvl5pPr marL="2057400" indent="-228600" eaLnBrk="0" hangingPunct="0"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ts val="600"/>
                        </a:spcAft>
                        <a:buClr>
                          <a:schemeClr val="tx1"/>
                        </a:buClr>
                        <a:buFont typeface="Arial" pitchFamily="34" charset="0"/>
                        <a:defRPr b="1">
                          <a:solidFill>
                            <a:schemeClr val="tx1"/>
                          </a:solidFill>
                          <a:latin typeface="Arial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0.180</a:t>
                      </a:r>
                    </a:p>
                  </a:txBody>
                  <a:tcPr marL="9525" marR="9525" marT="18007" marB="1800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pSp>
        <p:nvGrpSpPr>
          <p:cNvPr id="245783" name="Group 17788"/>
          <p:cNvGrpSpPr>
            <a:grpSpLocks/>
          </p:cNvGrpSpPr>
          <p:nvPr/>
        </p:nvGrpSpPr>
        <p:grpSpPr bwMode="auto">
          <a:xfrm>
            <a:off x="2260600" y="873125"/>
            <a:ext cx="5175250" cy="1065213"/>
            <a:chOff x="2260324" y="1882195"/>
            <a:chExt cx="5174981" cy="1064943"/>
          </a:xfrm>
        </p:grpSpPr>
        <p:sp>
          <p:nvSpPr>
            <p:cNvPr id="246005" name="Freeform 215"/>
            <p:cNvSpPr>
              <a:spLocks/>
            </p:cNvSpPr>
            <p:nvPr/>
          </p:nvSpPr>
          <p:spPr bwMode="auto">
            <a:xfrm>
              <a:off x="2260324" y="1882195"/>
              <a:ext cx="5132121" cy="1018918"/>
            </a:xfrm>
            <a:custGeom>
              <a:avLst/>
              <a:gdLst>
                <a:gd name="T0" fmla="*/ 2147483646 w 3233"/>
                <a:gd name="T1" fmla="*/ 0 h 642"/>
                <a:gd name="T2" fmla="*/ 2147483646 w 3233"/>
                <a:gd name="T3" fmla="*/ 2147483646 h 642"/>
                <a:gd name="T4" fmla="*/ 2147483646 w 3233"/>
                <a:gd name="T5" fmla="*/ 2147483646 h 642"/>
                <a:gd name="T6" fmla="*/ 2147483646 w 3233"/>
                <a:gd name="T7" fmla="*/ 2147483646 h 642"/>
                <a:gd name="T8" fmla="*/ 2147483646 w 3233"/>
                <a:gd name="T9" fmla="*/ 2147483646 h 642"/>
                <a:gd name="T10" fmla="*/ 2147483646 w 3233"/>
                <a:gd name="T11" fmla="*/ 2147483646 h 642"/>
                <a:gd name="T12" fmla="*/ 2147483646 w 3233"/>
                <a:gd name="T13" fmla="*/ 2147483646 h 642"/>
                <a:gd name="T14" fmla="*/ 2147483646 w 3233"/>
                <a:gd name="T15" fmla="*/ 2147483646 h 642"/>
                <a:gd name="T16" fmla="*/ 2147483646 w 3233"/>
                <a:gd name="T17" fmla="*/ 2147483646 h 642"/>
                <a:gd name="T18" fmla="*/ 2147483646 w 3233"/>
                <a:gd name="T19" fmla="*/ 2147483646 h 642"/>
                <a:gd name="T20" fmla="*/ 2147483646 w 3233"/>
                <a:gd name="T21" fmla="*/ 2147483646 h 642"/>
                <a:gd name="T22" fmla="*/ 2147483646 w 3233"/>
                <a:gd name="T23" fmla="*/ 2147483646 h 642"/>
                <a:gd name="T24" fmla="*/ 2147483646 w 3233"/>
                <a:gd name="T25" fmla="*/ 2147483646 h 642"/>
                <a:gd name="T26" fmla="*/ 2147483646 w 3233"/>
                <a:gd name="T27" fmla="*/ 2147483646 h 642"/>
                <a:gd name="T28" fmla="*/ 2147483646 w 3233"/>
                <a:gd name="T29" fmla="*/ 2147483646 h 642"/>
                <a:gd name="T30" fmla="*/ 2147483646 w 3233"/>
                <a:gd name="T31" fmla="*/ 2147483646 h 642"/>
                <a:gd name="T32" fmla="*/ 2147483646 w 3233"/>
                <a:gd name="T33" fmla="*/ 2147483646 h 642"/>
                <a:gd name="T34" fmla="*/ 2147483646 w 3233"/>
                <a:gd name="T35" fmla="*/ 2147483646 h 642"/>
                <a:gd name="T36" fmla="*/ 2147483646 w 3233"/>
                <a:gd name="T37" fmla="*/ 2147483646 h 642"/>
                <a:gd name="T38" fmla="*/ 2147483646 w 3233"/>
                <a:gd name="T39" fmla="*/ 2147483646 h 642"/>
                <a:gd name="T40" fmla="*/ 2147483646 w 3233"/>
                <a:gd name="T41" fmla="*/ 2147483646 h 642"/>
                <a:gd name="T42" fmla="*/ 2147483646 w 3233"/>
                <a:gd name="T43" fmla="*/ 2147483646 h 642"/>
                <a:gd name="T44" fmla="*/ 2147483646 w 3233"/>
                <a:gd name="T45" fmla="*/ 2147483646 h 642"/>
                <a:gd name="T46" fmla="*/ 2147483646 w 3233"/>
                <a:gd name="T47" fmla="*/ 2147483646 h 642"/>
                <a:gd name="T48" fmla="*/ 2147483646 w 3233"/>
                <a:gd name="T49" fmla="*/ 2147483646 h 642"/>
                <a:gd name="T50" fmla="*/ 2147483646 w 3233"/>
                <a:gd name="T51" fmla="*/ 2147483646 h 642"/>
                <a:gd name="T52" fmla="*/ 2147483646 w 3233"/>
                <a:gd name="T53" fmla="*/ 2147483646 h 642"/>
                <a:gd name="T54" fmla="*/ 2147483646 w 3233"/>
                <a:gd name="T55" fmla="*/ 2147483646 h 642"/>
                <a:gd name="T56" fmla="*/ 2147483646 w 3233"/>
                <a:gd name="T57" fmla="*/ 2147483646 h 642"/>
                <a:gd name="T58" fmla="*/ 2147483646 w 3233"/>
                <a:gd name="T59" fmla="*/ 2147483646 h 642"/>
                <a:gd name="T60" fmla="*/ 2147483646 w 3233"/>
                <a:gd name="T61" fmla="*/ 2147483646 h 642"/>
                <a:gd name="T62" fmla="*/ 2147483646 w 3233"/>
                <a:gd name="T63" fmla="*/ 2147483646 h 642"/>
                <a:gd name="T64" fmla="*/ 2147483646 w 3233"/>
                <a:gd name="T65" fmla="*/ 2147483646 h 642"/>
                <a:gd name="T66" fmla="*/ 2147483646 w 3233"/>
                <a:gd name="T67" fmla="*/ 2147483646 h 642"/>
                <a:gd name="T68" fmla="*/ 2147483646 w 3233"/>
                <a:gd name="T69" fmla="*/ 2147483646 h 642"/>
                <a:gd name="T70" fmla="*/ 2147483646 w 3233"/>
                <a:gd name="T71" fmla="*/ 2147483646 h 642"/>
                <a:gd name="T72" fmla="*/ 2147483646 w 3233"/>
                <a:gd name="T73" fmla="*/ 2147483646 h 642"/>
                <a:gd name="T74" fmla="*/ 2147483646 w 3233"/>
                <a:gd name="T75" fmla="*/ 2147483646 h 642"/>
                <a:gd name="T76" fmla="*/ 2147483646 w 3233"/>
                <a:gd name="T77" fmla="*/ 2147483646 h 642"/>
                <a:gd name="T78" fmla="*/ 2147483646 w 3233"/>
                <a:gd name="T79" fmla="*/ 2147483646 h 642"/>
                <a:gd name="T80" fmla="*/ 2147483646 w 3233"/>
                <a:gd name="T81" fmla="*/ 2147483646 h 64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233"/>
                <a:gd name="T124" fmla="*/ 0 h 642"/>
                <a:gd name="T125" fmla="*/ 3233 w 3233"/>
                <a:gd name="T126" fmla="*/ 642 h 64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233" h="642">
                  <a:moveTo>
                    <a:pt x="0" y="0"/>
                  </a:moveTo>
                  <a:lnTo>
                    <a:pt x="62" y="0"/>
                  </a:lnTo>
                  <a:lnTo>
                    <a:pt x="62" y="12"/>
                  </a:lnTo>
                  <a:lnTo>
                    <a:pt x="68" y="12"/>
                  </a:lnTo>
                  <a:lnTo>
                    <a:pt x="68" y="20"/>
                  </a:lnTo>
                  <a:lnTo>
                    <a:pt x="70" y="20"/>
                  </a:lnTo>
                  <a:lnTo>
                    <a:pt x="70" y="32"/>
                  </a:lnTo>
                  <a:lnTo>
                    <a:pt x="94" y="32"/>
                  </a:lnTo>
                  <a:lnTo>
                    <a:pt x="94" y="40"/>
                  </a:lnTo>
                  <a:lnTo>
                    <a:pt x="132" y="40"/>
                  </a:lnTo>
                  <a:lnTo>
                    <a:pt x="132" y="50"/>
                  </a:lnTo>
                  <a:lnTo>
                    <a:pt x="148" y="50"/>
                  </a:lnTo>
                  <a:lnTo>
                    <a:pt x="148" y="64"/>
                  </a:lnTo>
                  <a:lnTo>
                    <a:pt x="164" y="64"/>
                  </a:lnTo>
                  <a:lnTo>
                    <a:pt x="164" y="76"/>
                  </a:lnTo>
                  <a:lnTo>
                    <a:pt x="220" y="76"/>
                  </a:lnTo>
                  <a:lnTo>
                    <a:pt x="220" y="82"/>
                  </a:lnTo>
                  <a:lnTo>
                    <a:pt x="346" y="82"/>
                  </a:lnTo>
                  <a:lnTo>
                    <a:pt x="346" y="92"/>
                  </a:lnTo>
                  <a:lnTo>
                    <a:pt x="380" y="92"/>
                  </a:lnTo>
                  <a:lnTo>
                    <a:pt x="380" y="102"/>
                  </a:lnTo>
                  <a:lnTo>
                    <a:pt x="398" y="102"/>
                  </a:lnTo>
                  <a:lnTo>
                    <a:pt x="398" y="116"/>
                  </a:lnTo>
                  <a:lnTo>
                    <a:pt x="466" y="116"/>
                  </a:lnTo>
                  <a:lnTo>
                    <a:pt x="466" y="136"/>
                  </a:lnTo>
                  <a:lnTo>
                    <a:pt x="532" y="136"/>
                  </a:lnTo>
                  <a:lnTo>
                    <a:pt x="532" y="144"/>
                  </a:lnTo>
                  <a:lnTo>
                    <a:pt x="558" y="144"/>
                  </a:lnTo>
                  <a:lnTo>
                    <a:pt x="558" y="156"/>
                  </a:lnTo>
                  <a:lnTo>
                    <a:pt x="638" y="156"/>
                  </a:lnTo>
                  <a:lnTo>
                    <a:pt x="638" y="170"/>
                  </a:lnTo>
                  <a:lnTo>
                    <a:pt x="676" y="170"/>
                  </a:lnTo>
                  <a:lnTo>
                    <a:pt x="676" y="180"/>
                  </a:lnTo>
                  <a:lnTo>
                    <a:pt x="734" y="180"/>
                  </a:lnTo>
                  <a:lnTo>
                    <a:pt x="734" y="194"/>
                  </a:lnTo>
                  <a:lnTo>
                    <a:pt x="756" y="194"/>
                  </a:lnTo>
                  <a:lnTo>
                    <a:pt x="756" y="204"/>
                  </a:lnTo>
                  <a:lnTo>
                    <a:pt x="846" y="204"/>
                  </a:lnTo>
                  <a:lnTo>
                    <a:pt x="846" y="220"/>
                  </a:lnTo>
                  <a:lnTo>
                    <a:pt x="858" y="220"/>
                  </a:lnTo>
                  <a:lnTo>
                    <a:pt x="858" y="230"/>
                  </a:lnTo>
                  <a:lnTo>
                    <a:pt x="907" y="230"/>
                  </a:lnTo>
                  <a:lnTo>
                    <a:pt x="907" y="240"/>
                  </a:lnTo>
                  <a:lnTo>
                    <a:pt x="969" y="240"/>
                  </a:lnTo>
                  <a:lnTo>
                    <a:pt x="969" y="268"/>
                  </a:lnTo>
                  <a:lnTo>
                    <a:pt x="1057" y="268"/>
                  </a:lnTo>
                  <a:lnTo>
                    <a:pt x="1057" y="278"/>
                  </a:lnTo>
                  <a:lnTo>
                    <a:pt x="1061" y="278"/>
                  </a:lnTo>
                  <a:lnTo>
                    <a:pt x="1061" y="292"/>
                  </a:lnTo>
                  <a:lnTo>
                    <a:pt x="1131" y="292"/>
                  </a:lnTo>
                  <a:lnTo>
                    <a:pt x="1131" y="306"/>
                  </a:lnTo>
                  <a:lnTo>
                    <a:pt x="1161" y="306"/>
                  </a:lnTo>
                  <a:lnTo>
                    <a:pt x="1161" y="320"/>
                  </a:lnTo>
                  <a:lnTo>
                    <a:pt x="1171" y="320"/>
                  </a:lnTo>
                  <a:lnTo>
                    <a:pt x="1171" y="334"/>
                  </a:lnTo>
                  <a:lnTo>
                    <a:pt x="1181" y="334"/>
                  </a:lnTo>
                  <a:lnTo>
                    <a:pt x="1181" y="348"/>
                  </a:lnTo>
                  <a:lnTo>
                    <a:pt x="1183" y="348"/>
                  </a:lnTo>
                  <a:lnTo>
                    <a:pt x="1183" y="380"/>
                  </a:lnTo>
                  <a:lnTo>
                    <a:pt x="1297" y="380"/>
                  </a:lnTo>
                  <a:lnTo>
                    <a:pt x="1297" y="394"/>
                  </a:lnTo>
                  <a:lnTo>
                    <a:pt x="1353" y="394"/>
                  </a:lnTo>
                  <a:lnTo>
                    <a:pt x="1353" y="422"/>
                  </a:lnTo>
                  <a:lnTo>
                    <a:pt x="1421" y="422"/>
                  </a:lnTo>
                  <a:lnTo>
                    <a:pt x="1421" y="440"/>
                  </a:lnTo>
                  <a:lnTo>
                    <a:pt x="1453" y="440"/>
                  </a:lnTo>
                  <a:lnTo>
                    <a:pt x="1453" y="460"/>
                  </a:lnTo>
                  <a:lnTo>
                    <a:pt x="1513" y="460"/>
                  </a:lnTo>
                  <a:lnTo>
                    <a:pt x="1513" y="476"/>
                  </a:lnTo>
                  <a:lnTo>
                    <a:pt x="1573" y="476"/>
                  </a:lnTo>
                  <a:lnTo>
                    <a:pt x="1573" y="496"/>
                  </a:lnTo>
                  <a:lnTo>
                    <a:pt x="1637" y="496"/>
                  </a:lnTo>
                  <a:lnTo>
                    <a:pt x="1637" y="514"/>
                  </a:lnTo>
                  <a:lnTo>
                    <a:pt x="1671" y="514"/>
                  </a:lnTo>
                  <a:lnTo>
                    <a:pt x="1671" y="538"/>
                  </a:lnTo>
                  <a:lnTo>
                    <a:pt x="1679" y="538"/>
                  </a:lnTo>
                  <a:lnTo>
                    <a:pt x="1679" y="556"/>
                  </a:lnTo>
                  <a:lnTo>
                    <a:pt x="1713" y="556"/>
                  </a:lnTo>
                  <a:lnTo>
                    <a:pt x="1713" y="576"/>
                  </a:lnTo>
                  <a:lnTo>
                    <a:pt x="2495" y="576"/>
                  </a:lnTo>
                  <a:lnTo>
                    <a:pt x="2495" y="642"/>
                  </a:lnTo>
                  <a:lnTo>
                    <a:pt x="3233" y="642"/>
                  </a:lnTo>
                </a:path>
              </a:pathLst>
            </a:cu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06" name="Line 216"/>
            <p:cNvSpPr>
              <a:spLocks noChangeShapeType="1"/>
            </p:cNvSpPr>
            <p:nvPr/>
          </p:nvSpPr>
          <p:spPr bwMode="auto">
            <a:xfrm>
              <a:off x="2504786" y="1937743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07" name="Line 217"/>
            <p:cNvSpPr>
              <a:spLocks noChangeShapeType="1"/>
            </p:cNvSpPr>
            <p:nvPr/>
          </p:nvSpPr>
          <p:spPr bwMode="auto">
            <a:xfrm>
              <a:off x="2458752" y="1980595"/>
              <a:ext cx="92070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08" name="Line 218"/>
            <p:cNvSpPr>
              <a:spLocks noChangeShapeType="1"/>
            </p:cNvSpPr>
            <p:nvPr/>
          </p:nvSpPr>
          <p:spPr bwMode="auto">
            <a:xfrm>
              <a:off x="2685752" y="1969485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09" name="Line 219"/>
            <p:cNvSpPr>
              <a:spLocks noChangeShapeType="1"/>
            </p:cNvSpPr>
            <p:nvPr/>
          </p:nvSpPr>
          <p:spPr bwMode="auto">
            <a:xfrm>
              <a:off x="2639717" y="2012337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10" name="Line 220"/>
            <p:cNvSpPr>
              <a:spLocks noChangeShapeType="1"/>
            </p:cNvSpPr>
            <p:nvPr/>
          </p:nvSpPr>
          <p:spPr bwMode="auto">
            <a:xfrm>
              <a:off x="2866717" y="2001227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11" name="Line 221"/>
            <p:cNvSpPr>
              <a:spLocks noChangeShapeType="1"/>
            </p:cNvSpPr>
            <p:nvPr/>
          </p:nvSpPr>
          <p:spPr bwMode="auto">
            <a:xfrm>
              <a:off x="2820683" y="2044079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12" name="Line 222"/>
            <p:cNvSpPr>
              <a:spLocks noChangeShapeType="1"/>
            </p:cNvSpPr>
            <p:nvPr/>
          </p:nvSpPr>
          <p:spPr bwMode="auto">
            <a:xfrm>
              <a:off x="2955613" y="202027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13" name="Line 223"/>
            <p:cNvSpPr>
              <a:spLocks noChangeShapeType="1"/>
            </p:cNvSpPr>
            <p:nvPr/>
          </p:nvSpPr>
          <p:spPr bwMode="auto">
            <a:xfrm>
              <a:off x="2912753" y="206629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14" name="Line 224"/>
            <p:cNvSpPr>
              <a:spLocks noChangeShapeType="1"/>
            </p:cNvSpPr>
            <p:nvPr/>
          </p:nvSpPr>
          <p:spPr bwMode="auto">
            <a:xfrm>
              <a:off x="2977837" y="202027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15" name="Line 225"/>
            <p:cNvSpPr>
              <a:spLocks noChangeShapeType="1"/>
            </p:cNvSpPr>
            <p:nvPr/>
          </p:nvSpPr>
          <p:spPr bwMode="auto">
            <a:xfrm>
              <a:off x="2931802" y="206629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16" name="Line 226"/>
            <p:cNvSpPr>
              <a:spLocks noChangeShapeType="1"/>
            </p:cNvSpPr>
            <p:nvPr/>
          </p:nvSpPr>
          <p:spPr bwMode="auto">
            <a:xfrm>
              <a:off x="2996886" y="2039317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17" name="Line 227"/>
            <p:cNvSpPr>
              <a:spLocks noChangeShapeType="1"/>
            </p:cNvSpPr>
            <p:nvPr/>
          </p:nvSpPr>
          <p:spPr bwMode="auto">
            <a:xfrm>
              <a:off x="2954026" y="2085344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18" name="Line 228"/>
            <p:cNvSpPr>
              <a:spLocks noChangeShapeType="1"/>
            </p:cNvSpPr>
            <p:nvPr/>
          </p:nvSpPr>
          <p:spPr bwMode="auto">
            <a:xfrm>
              <a:off x="3003235" y="2052014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19" name="Line 229"/>
            <p:cNvSpPr>
              <a:spLocks noChangeShapeType="1"/>
            </p:cNvSpPr>
            <p:nvPr/>
          </p:nvSpPr>
          <p:spPr bwMode="auto">
            <a:xfrm>
              <a:off x="2960376" y="2098040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20" name="Line 230"/>
            <p:cNvSpPr>
              <a:spLocks noChangeShapeType="1"/>
            </p:cNvSpPr>
            <p:nvPr/>
          </p:nvSpPr>
          <p:spPr bwMode="auto">
            <a:xfrm>
              <a:off x="3034984" y="2052014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21" name="Line 231"/>
            <p:cNvSpPr>
              <a:spLocks noChangeShapeType="1"/>
            </p:cNvSpPr>
            <p:nvPr/>
          </p:nvSpPr>
          <p:spPr bwMode="auto">
            <a:xfrm>
              <a:off x="2988949" y="2098040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22" name="Line 232"/>
            <p:cNvSpPr>
              <a:spLocks noChangeShapeType="1"/>
            </p:cNvSpPr>
            <p:nvPr/>
          </p:nvSpPr>
          <p:spPr bwMode="auto">
            <a:xfrm>
              <a:off x="3076257" y="2052014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23" name="Line 233"/>
            <p:cNvSpPr>
              <a:spLocks noChangeShapeType="1"/>
            </p:cNvSpPr>
            <p:nvPr/>
          </p:nvSpPr>
          <p:spPr bwMode="auto">
            <a:xfrm>
              <a:off x="3033397" y="2098040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24" name="Line 234"/>
            <p:cNvSpPr>
              <a:spLocks noChangeShapeType="1"/>
            </p:cNvSpPr>
            <p:nvPr/>
          </p:nvSpPr>
          <p:spPr bwMode="auto">
            <a:xfrm>
              <a:off x="3092131" y="2052014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25" name="Line 235"/>
            <p:cNvSpPr>
              <a:spLocks noChangeShapeType="1"/>
            </p:cNvSpPr>
            <p:nvPr/>
          </p:nvSpPr>
          <p:spPr bwMode="auto">
            <a:xfrm>
              <a:off x="3049271" y="2098040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26" name="Line 236"/>
            <p:cNvSpPr>
              <a:spLocks noChangeShapeType="1"/>
            </p:cNvSpPr>
            <p:nvPr/>
          </p:nvSpPr>
          <p:spPr bwMode="auto">
            <a:xfrm>
              <a:off x="3108005" y="2067885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27" name="Line 237"/>
            <p:cNvSpPr>
              <a:spLocks noChangeShapeType="1"/>
            </p:cNvSpPr>
            <p:nvPr/>
          </p:nvSpPr>
          <p:spPr bwMode="auto">
            <a:xfrm>
              <a:off x="3061970" y="2113911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28" name="Line 238"/>
            <p:cNvSpPr>
              <a:spLocks noChangeShapeType="1"/>
            </p:cNvSpPr>
            <p:nvPr/>
          </p:nvSpPr>
          <p:spPr bwMode="auto">
            <a:xfrm>
              <a:off x="3181026" y="2083756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29" name="Line 239"/>
            <p:cNvSpPr>
              <a:spLocks noChangeShapeType="1"/>
            </p:cNvSpPr>
            <p:nvPr/>
          </p:nvSpPr>
          <p:spPr bwMode="auto">
            <a:xfrm>
              <a:off x="3138166" y="2129782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30" name="Line 240"/>
            <p:cNvSpPr>
              <a:spLocks noChangeShapeType="1"/>
            </p:cNvSpPr>
            <p:nvPr/>
          </p:nvSpPr>
          <p:spPr bwMode="auto">
            <a:xfrm>
              <a:off x="3247698" y="2083756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31" name="Line 241"/>
            <p:cNvSpPr>
              <a:spLocks noChangeShapeType="1"/>
            </p:cNvSpPr>
            <p:nvPr/>
          </p:nvSpPr>
          <p:spPr bwMode="auto">
            <a:xfrm>
              <a:off x="3201663" y="2129782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32" name="Line 242"/>
            <p:cNvSpPr>
              <a:spLocks noChangeShapeType="1"/>
            </p:cNvSpPr>
            <p:nvPr/>
          </p:nvSpPr>
          <p:spPr bwMode="auto">
            <a:xfrm>
              <a:off x="3254047" y="2083756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33" name="Line 243"/>
            <p:cNvSpPr>
              <a:spLocks noChangeShapeType="1"/>
            </p:cNvSpPr>
            <p:nvPr/>
          </p:nvSpPr>
          <p:spPr bwMode="auto">
            <a:xfrm>
              <a:off x="3208013" y="2129782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34" name="Line 244"/>
            <p:cNvSpPr>
              <a:spLocks noChangeShapeType="1"/>
            </p:cNvSpPr>
            <p:nvPr/>
          </p:nvSpPr>
          <p:spPr bwMode="auto">
            <a:xfrm>
              <a:off x="3285796" y="210915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35" name="Line 245"/>
            <p:cNvSpPr>
              <a:spLocks noChangeShapeType="1"/>
            </p:cNvSpPr>
            <p:nvPr/>
          </p:nvSpPr>
          <p:spPr bwMode="auto">
            <a:xfrm>
              <a:off x="3242936" y="2152002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36" name="Line 246"/>
            <p:cNvSpPr>
              <a:spLocks noChangeShapeType="1"/>
            </p:cNvSpPr>
            <p:nvPr/>
          </p:nvSpPr>
          <p:spPr bwMode="auto">
            <a:xfrm>
              <a:off x="3355642" y="2121846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37" name="Line 247"/>
            <p:cNvSpPr>
              <a:spLocks noChangeShapeType="1"/>
            </p:cNvSpPr>
            <p:nvPr/>
          </p:nvSpPr>
          <p:spPr bwMode="auto">
            <a:xfrm>
              <a:off x="3309607" y="216787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38" name="Line 248"/>
            <p:cNvSpPr>
              <a:spLocks noChangeShapeType="1"/>
            </p:cNvSpPr>
            <p:nvPr/>
          </p:nvSpPr>
          <p:spPr bwMode="auto">
            <a:xfrm>
              <a:off x="3377866" y="2121846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39" name="Line 249"/>
            <p:cNvSpPr>
              <a:spLocks noChangeShapeType="1"/>
            </p:cNvSpPr>
            <p:nvPr/>
          </p:nvSpPr>
          <p:spPr bwMode="auto">
            <a:xfrm>
              <a:off x="3331831" y="216787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40" name="Line 250"/>
            <p:cNvSpPr>
              <a:spLocks noChangeShapeType="1"/>
            </p:cNvSpPr>
            <p:nvPr/>
          </p:nvSpPr>
          <p:spPr bwMode="auto">
            <a:xfrm>
              <a:off x="3482635" y="2163111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41" name="Line 251"/>
            <p:cNvSpPr>
              <a:spLocks noChangeShapeType="1"/>
            </p:cNvSpPr>
            <p:nvPr/>
          </p:nvSpPr>
          <p:spPr bwMode="auto">
            <a:xfrm>
              <a:off x="3439776" y="220596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42" name="Line 252"/>
            <p:cNvSpPr>
              <a:spLocks noChangeShapeType="1"/>
            </p:cNvSpPr>
            <p:nvPr/>
          </p:nvSpPr>
          <p:spPr bwMode="auto">
            <a:xfrm>
              <a:off x="3514384" y="2163111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43" name="Line 253"/>
            <p:cNvSpPr>
              <a:spLocks noChangeShapeType="1"/>
            </p:cNvSpPr>
            <p:nvPr/>
          </p:nvSpPr>
          <p:spPr bwMode="auto">
            <a:xfrm>
              <a:off x="3471524" y="220596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44" name="Line 254"/>
            <p:cNvSpPr>
              <a:spLocks noChangeShapeType="1"/>
            </p:cNvSpPr>
            <p:nvPr/>
          </p:nvSpPr>
          <p:spPr bwMode="auto">
            <a:xfrm>
              <a:off x="3520733" y="2163111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45" name="Line 255"/>
            <p:cNvSpPr>
              <a:spLocks noChangeShapeType="1"/>
            </p:cNvSpPr>
            <p:nvPr/>
          </p:nvSpPr>
          <p:spPr bwMode="auto">
            <a:xfrm>
              <a:off x="3474699" y="220596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46" name="Line 256"/>
            <p:cNvSpPr>
              <a:spLocks noChangeShapeType="1"/>
            </p:cNvSpPr>
            <p:nvPr/>
          </p:nvSpPr>
          <p:spPr bwMode="auto">
            <a:xfrm>
              <a:off x="3577881" y="2163111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47" name="Line 257"/>
            <p:cNvSpPr>
              <a:spLocks noChangeShapeType="1"/>
            </p:cNvSpPr>
            <p:nvPr/>
          </p:nvSpPr>
          <p:spPr bwMode="auto">
            <a:xfrm>
              <a:off x="3535021" y="220596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48" name="Line 258"/>
            <p:cNvSpPr>
              <a:spLocks noChangeShapeType="1"/>
            </p:cNvSpPr>
            <p:nvPr/>
          </p:nvSpPr>
          <p:spPr bwMode="auto">
            <a:xfrm>
              <a:off x="3603279" y="2163111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49" name="Line 259"/>
            <p:cNvSpPr>
              <a:spLocks noChangeShapeType="1"/>
            </p:cNvSpPr>
            <p:nvPr/>
          </p:nvSpPr>
          <p:spPr bwMode="auto">
            <a:xfrm>
              <a:off x="3557245" y="2205963"/>
              <a:ext cx="87307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50" name="Line 260"/>
            <p:cNvSpPr>
              <a:spLocks noChangeShapeType="1"/>
            </p:cNvSpPr>
            <p:nvPr/>
          </p:nvSpPr>
          <p:spPr bwMode="auto">
            <a:xfrm>
              <a:off x="3622328" y="2201201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51" name="Line 261"/>
            <p:cNvSpPr>
              <a:spLocks noChangeShapeType="1"/>
            </p:cNvSpPr>
            <p:nvPr/>
          </p:nvSpPr>
          <p:spPr bwMode="auto">
            <a:xfrm>
              <a:off x="3579468" y="2247228"/>
              <a:ext cx="87307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52" name="Line 262"/>
            <p:cNvSpPr>
              <a:spLocks noChangeShapeType="1"/>
            </p:cNvSpPr>
            <p:nvPr/>
          </p:nvSpPr>
          <p:spPr bwMode="auto">
            <a:xfrm>
              <a:off x="3658839" y="2201201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53" name="Line 263"/>
            <p:cNvSpPr>
              <a:spLocks noChangeShapeType="1"/>
            </p:cNvSpPr>
            <p:nvPr/>
          </p:nvSpPr>
          <p:spPr bwMode="auto">
            <a:xfrm>
              <a:off x="3617566" y="2247228"/>
              <a:ext cx="87307" cy="0"/>
            </a:xfrm>
            <a:prstGeom prst="line">
              <a:avLst/>
            </a:prstGeom>
            <a:noFill/>
            <a:ln w="38100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54" name="Line 264"/>
            <p:cNvSpPr>
              <a:spLocks noChangeShapeType="1"/>
            </p:cNvSpPr>
            <p:nvPr/>
          </p:nvSpPr>
          <p:spPr bwMode="auto">
            <a:xfrm>
              <a:off x="3785833" y="221707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55" name="Line 265"/>
            <p:cNvSpPr>
              <a:spLocks noChangeShapeType="1"/>
            </p:cNvSpPr>
            <p:nvPr/>
          </p:nvSpPr>
          <p:spPr bwMode="auto">
            <a:xfrm>
              <a:off x="3739797" y="2263099"/>
              <a:ext cx="92070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56" name="Line 266"/>
            <p:cNvSpPr>
              <a:spLocks noChangeShapeType="1"/>
            </p:cNvSpPr>
            <p:nvPr/>
          </p:nvSpPr>
          <p:spPr bwMode="auto">
            <a:xfrm>
              <a:off x="3798532" y="2242466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57" name="Line 267"/>
            <p:cNvSpPr>
              <a:spLocks noChangeShapeType="1"/>
            </p:cNvSpPr>
            <p:nvPr/>
          </p:nvSpPr>
          <p:spPr bwMode="auto">
            <a:xfrm>
              <a:off x="3755671" y="228531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58" name="Line 268"/>
            <p:cNvSpPr>
              <a:spLocks noChangeShapeType="1"/>
            </p:cNvSpPr>
            <p:nvPr/>
          </p:nvSpPr>
          <p:spPr bwMode="auto">
            <a:xfrm>
              <a:off x="3827106" y="2264685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59" name="Line 269"/>
            <p:cNvSpPr>
              <a:spLocks noChangeShapeType="1"/>
            </p:cNvSpPr>
            <p:nvPr/>
          </p:nvSpPr>
          <p:spPr bwMode="auto">
            <a:xfrm>
              <a:off x="3781070" y="2310712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60" name="Line 270"/>
            <p:cNvSpPr>
              <a:spLocks noChangeShapeType="1"/>
            </p:cNvSpPr>
            <p:nvPr/>
          </p:nvSpPr>
          <p:spPr bwMode="auto">
            <a:xfrm>
              <a:off x="3833455" y="2264685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61" name="Line 271"/>
            <p:cNvSpPr>
              <a:spLocks noChangeShapeType="1"/>
            </p:cNvSpPr>
            <p:nvPr/>
          </p:nvSpPr>
          <p:spPr bwMode="auto">
            <a:xfrm>
              <a:off x="3787420" y="2310712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62" name="Line 272"/>
            <p:cNvSpPr>
              <a:spLocks noChangeShapeType="1"/>
            </p:cNvSpPr>
            <p:nvPr/>
          </p:nvSpPr>
          <p:spPr bwMode="auto">
            <a:xfrm>
              <a:off x="3855679" y="2264685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63" name="Line 273"/>
            <p:cNvSpPr>
              <a:spLocks noChangeShapeType="1"/>
            </p:cNvSpPr>
            <p:nvPr/>
          </p:nvSpPr>
          <p:spPr bwMode="auto">
            <a:xfrm>
              <a:off x="3809643" y="2310712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64" name="Line 274"/>
            <p:cNvSpPr>
              <a:spLocks noChangeShapeType="1"/>
            </p:cNvSpPr>
            <p:nvPr/>
          </p:nvSpPr>
          <p:spPr bwMode="auto">
            <a:xfrm>
              <a:off x="3887427" y="2264685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65" name="Line 275"/>
            <p:cNvSpPr>
              <a:spLocks noChangeShapeType="1"/>
            </p:cNvSpPr>
            <p:nvPr/>
          </p:nvSpPr>
          <p:spPr bwMode="auto">
            <a:xfrm>
              <a:off x="3841392" y="2310712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66" name="Line 276"/>
            <p:cNvSpPr>
              <a:spLocks noChangeShapeType="1"/>
            </p:cNvSpPr>
            <p:nvPr/>
          </p:nvSpPr>
          <p:spPr bwMode="auto">
            <a:xfrm>
              <a:off x="3957274" y="2302776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67" name="Line 277"/>
            <p:cNvSpPr>
              <a:spLocks noChangeShapeType="1"/>
            </p:cNvSpPr>
            <p:nvPr/>
          </p:nvSpPr>
          <p:spPr bwMode="auto">
            <a:xfrm>
              <a:off x="3914413" y="234562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68" name="Line 278"/>
            <p:cNvSpPr>
              <a:spLocks noChangeShapeType="1"/>
            </p:cNvSpPr>
            <p:nvPr/>
          </p:nvSpPr>
          <p:spPr bwMode="auto">
            <a:xfrm>
              <a:off x="3969973" y="2302776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69" name="Line 279"/>
            <p:cNvSpPr>
              <a:spLocks noChangeShapeType="1"/>
            </p:cNvSpPr>
            <p:nvPr/>
          </p:nvSpPr>
          <p:spPr bwMode="auto">
            <a:xfrm>
              <a:off x="3923938" y="2345628"/>
              <a:ext cx="92070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70" name="Line 280"/>
            <p:cNvSpPr>
              <a:spLocks noChangeShapeType="1"/>
            </p:cNvSpPr>
            <p:nvPr/>
          </p:nvSpPr>
          <p:spPr bwMode="auto">
            <a:xfrm>
              <a:off x="4004896" y="2302776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71" name="Line 281"/>
            <p:cNvSpPr>
              <a:spLocks noChangeShapeType="1"/>
            </p:cNvSpPr>
            <p:nvPr/>
          </p:nvSpPr>
          <p:spPr bwMode="auto">
            <a:xfrm>
              <a:off x="3958861" y="234562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72" name="Line 282"/>
            <p:cNvSpPr>
              <a:spLocks noChangeShapeType="1"/>
            </p:cNvSpPr>
            <p:nvPr/>
          </p:nvSpPr>
          <p:spPr bwMode="auto">
            <a:xfrm>
              <a:off x="4058869" y="2321821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73" name="Line 283"/>
            <p:cNvSpPr>
              <a:spLocks noChangeShapeType="1"/>
            </p:cNvSpPr>
            <p:nvPr/>
          </p:nvSpPr>
          <p:spPr bwMode="auto">
            <a:xfrm>
              <a:off x="4016008" y="2367847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74" name="Line 284"/>
            <p:cNvSpPr>
              <a:spLocks noChangeShapeType="1"/>
            </p:cNvSpPr>
            <p:nvPr/>
          </p:nvSpPr>
          <p:spPr bwMode="auto">
            <a:xfrm>
              <a:off x="4077918" y="2321821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75" name="Line 285"/>
            <p:cNvSpPr>
              <a:spLocks noChangeShapeType="1"/>
            </p:cNvSpPr>
            <p:nvPr/>
          </p:nvSpPr>
          <p:spPr bwMode="auto">
            <a:xfrm>
              <a:off x="4031882" y="2367847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76" name="Line 286"/>
            <p:cNvSpPr>
              <a:spLocks noChangeShapeType="1"/>
            </p:cNvSpPr>
            <p:nvPr/>
          </p:nvSpPr>
          <p:spPr bwMode="auto">
            <a:xfrm>
              <a:off x="4112841" y="234404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77" name="Line 287"/>
            <p:cNvSpPr>
              <a:spLocks noChangeShapeType="1"/>
            </p:cNvSpPr>
            <p:nvPr/>
          </p:nvSpPr>
          <p:spPr bwMode="auto">
            <a:xfrm>
              <a:off x="4066805" y="2390067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78" name="Line 288"/>
            <p:cNvSpPr>
              <a:spLocks noChangeShapeType="1"/>
            </p:cNvSpPr>
            <p:nvPr/>
          </p:nvSpPr>
          <p:spPr bwMode="auto">
            <a:xfrm>
              <a:off x="4141414" y="244244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79" name="Line 289"/>
            <p:cNvSpPr>
              <a:spLocks noChangeShapeType="1"/>
            </p:cNvSpPr>
            <p:nvPr/>
          </p:nvSpPr>
          <p:spPr bwMode="auto">
            <a:xfrm>
              <a:off x="4098553" y="248529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80" name="Line 290"/>
            <p:cNvSpPr>
              <a:spLocks noChangeShapeType="1"/>
            </p:cNvSpPr>
            <p:nvPr/>
          </p:nvSpPr>
          <p:spPr bwMode="auto">
            <a:xfrm>
              <a:off x="4211261" y="244244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81" name="Line 291"/>
            <p:cNvSpPr>
              <a:spLocks noChangeShapeType="1"/>
            </p:cNvSpPr>
            <p:nvPr/>
          </p:nvSpPr>
          <p:spPr bwMode="auto">
            <a:xfrm>
              <a:off x="4168400" y="248529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82" name="Line 292"/>
            <p:cNvSpPr>
              <a:spLocks noChangeShapeType="1"/>
            </p:cNvSpPr>
            <p:nvPr/>
          </p:nvSpPr>
          <p:spPr bwMode="auto">
            <a:xfrm>
              <a:off x="4281107" y="244244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83" name="Line 293"/>
            <p:cNvSpPr>
              <a:spLocks noChangeShapeType="1"/>
            </p:cNvSpPr>
            <p:nvPr/>
          </p:nvSpPr>
          <p:spPr bwMode="auto">
            <a:xfrm>
              <a:off x="4235071" y="248529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84" name="Line 294"/>
            <p:cNvSpPr>
              <a:spLocks noChangeShapeType="1"/>
            </p:cNvSpPr>
            <p:nvPr/>
          </p:nvSpPr>
          <p:spPr bwMode="auto">
            <a:xfrm>
              <a:off x="4296981" y="244244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85" name="Line 295"/>
            <p:cNvSpPr>
              <a:spLocks noChangeShapeType="1"/>
            </p:cNvSpPr>
            <p:nvPr/>
          </p:nvSpPr>
          <p:spPr bwMode="auto">
            <a:xfrm>
              <a:off x="4250946" y="248529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86" name="Line 296"/>
            <p:cNvSpPr>
              <a:spLocks noChangeShapeType="1"/>
            </p:cNvSpPr>
            <p:nvPr/>
          </p:nvSpPr>
          <p:spPr bwMode="auto">
            <a:xfrm>
              <a:off x="4306506" y="244244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87" name="Line 297"/>
            <p:cNvSpPr>
              <a:spLocks noChangeShapeType="1"/>
            </p:cNvSpPr>
            <p:nvPr/>
          </p:nvSpPr>
          <p:spPr bwMode="auto">
            <a:xfrm>
              <a:off x="4263645" y="248529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88" name="Line 298"/>
            <p:cNvSpPr>
              <a:spLocks noChangeShapeType="1"/>
            </p:cNvSpPr>
            <p:nvPr/>
          </p:nvSpPr>
          <p:spPr bwMode="auto">
            <a:xfrm>
              <a:off x="4335079" y="246466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89" name="Line 299"/>
            <p:cNvSpPr>
              <a:spLocks noChangeShapeType="1"/>
            </p:cNvSpPr>
            <p:nvPr/>
          </p:nvSpPr>
          <p:spPr bwMode="auto">
            <a:xfrm>
              <a:off x="4292218" y="2507512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90" name="Line 300"/>
            <p:cNvSpPr>
              <a:spLocks noChangeShapeType="1"/>
            </p:cNvSpPr>
            <p:nvPr/>
          </p:nvSpPr>
          <p:spPr bwMode="auto">
            <a:xfrm>
              <a:off x="4408100" y="2486879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91" name="Line 301"/>
            <p:cNvSpPr>
              <a:spLocks noChangeShapeType="1"/>
            </p:cNvSpPr>
            <p:nvPr/>
          </p:nvSpPr>
          <p:spPr bwMode="auto">
            <a:xfrm>
              <a:off x="4362065" y="2529731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92" name="Line 302"/>
            <p:cNvSpPr>
              <a:spLocks noChangeShapeType="1"/>
            </p:cNvSpPr>
            <p:nvPr/>
          </p:nvSpPr>
          <p:spPr bwMode="auto">
            <a:xfrm>
              <a:off x="4433499" y="2509099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93" name="Line 303"/>
            <p:cNvSpPr>
              <a:spLocks noChangeShapeType="1"/>
            </p:cNvSpPr>
            <p:nvPr/>
          </p:nvSpPr>
          <p:spPr bwMode="auto">
            <a:xfrm>
              <a:off x="4387463" y="2551951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94" name="Line 304"/>
            <p:cNvSpPr>
              <a:spLocks noChangeShapeType="1"/>
            </p:cNvSpPr>
            <p:nvPr/>
          </p:nvSpPr>
          <p:spPr bwMode="auto">
            <a:xfrm>
              <a:off x="4446198" y="2509099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95" name="Line 305"/>
            <p:cNvSpPr>
              <a:spLocks noChangeShapeType="1"/>
            </p:cNvSpPr>
            <p:nvPr/>
          </p:nvSpPr>
          <p:spPr bwMode="auto">
            <a:xfrm>
              <a:off x="4400163" y="2551951"/>
              <a:ext cx="92070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96" name="Line 306"/>
            <p:cNvSpPr>
              <a:spLocks noChangeShapeType="1"/>
            </p:cNvSpPr>
            <p:nvPr/>
          </p:nvSpPr>
          <p:spPr bwMode="auto">
            <a:xfrm>
              <a:off x="4468422" y="2509099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97" name="Line 307"/>
            <p:cNvSpPr>
              <a:spLocks noChangeShapeType="1"/>
            </p:cNvSpPr>
            <p:nvPr/>
          </p:nvSpPr>
          <p:spPr bwMode="auto">
            <a:xfrm>
              <a:off x="4422387" y="2551951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98" name="Line 308"/>
            <p:cNvSpPr>
              <a:spLocks noChangeShapeType="1"/>
            </p:cNvSpPr>
            <p:nvPr/>
          </p:nvSpPr>
          <p:spPr bwMode="auto">
            <a:xfrm>
              <a:off x="4487471" y="2509099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99" name="Line 309"/>
            <p:cNvSpPr>
              <a:spLocks noChangeShapeType="1"/>
            </p:cNvSpPr>
            <p:nvPr/>
          </p:nvSpPr>
          <p:spPr bwMode="auto">
            <a:xfrm>
              <a:off x="4441436" y="2551951"/>
              <a:ext cx="92070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00" name="Line 310"/>
            <p:cNvSpPr>
              <a:spLocks noChangeShapeType="1"/>
            </p:cNvSpPr>
            <p:nvPr/>
          </p:nvSpPr>
          <p:spPr bwMode="auto">
            <a:xfrm>
              <a:off x="4516045" y="253449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01" name="Line 311"/>
            <p:cNvSpPr>
              <a:spLocks noChangeShapeType="1"/>
            </p:cNvSpPr>
            <p:nvPr/>
          </p:nvSpPr>
          <p:spPr bwMode="auto">
            <a:xfrm>
              <a:off x="4470009" y="2580519"/>
              <a:ext cx="92070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02" name="Line 312"/>
            <p:cNvSpPr>
              <a:spLocks noChangeShapeType="1"/>
            </p:cNvSpPr>
            <p:nvPr/>
          </p:nvSpPr>
          <p:spPr bwMode="auto">
            <a:xfrm>
              <a:off x="4547793" y="253449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03" name="Line 313"/>
            <p:cNvSpPr>
              <a:spLocks noChangeShapeType="1"/>
            </p:cNvSpPr>
            <p:nvPr/>
          </p:nvSpPr>
          <p:spPr bwMode="auto">
            <a:xfrm>
              <a:off x="4504932" y="2580519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04" name="Line 314"/>
            <p:cNvSpPr>
              <a:spLocks noChangeShapeType="1"/>
            </p:cNvSpPr>
            <p:nvPr/>
          </p:nvSpPr>
          <p:spPr bwMode="auto">
            <a:xfrm>
              <a:off x="4582716" y="2566234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05" name="Line 315"/>
            <p:cNvSpPr>
              <a:spLocks noChangeShapeType="1"/>
            </p:cNvSpPr>
            <p:nvPr/>
          </p:nvSpPr>
          <p:spPr bwMode="auto">
            <a:xfrm>
              <a:off x="4539856" y="2612261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06" name="Line 316"/>
            <p:cNvSpPr>
              <a:spLocks noChangeShapeType="1"/>
            </p:cNvSpPr>
            <p:nvPr/>
          </p:nvSpPr>
          <p:spPr bwMode="auto">
            <a:xfrm>
              <a:off x="4617639" y="2566234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07" name="Line 317"/>
            <p:cNvSpPr>
              <a:spLocks noChangeShapeType="1"/>
            </p:cNvSpPr>
            <p:nvPr/>
          </p:nvSpPr>
          <p:spPr bwMode="auto">
            <a:xfrm>
              <a:off x="4574779" y="2612261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08" name="Line 318"/>
            <p:cNvSpPr>
              <a:spLocks noChangeShapeType="1"/>
            </p:cNvSpPr>
            <p:nvPr/>
          </p:nvSpPr>
          <p:spPr bwMode="auto">
            <a:xfrm>
              <a:off x="4677961" y="2591628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09" name="Line 319"/>
            <p:cNvSpPr>
              <a:spLocks noChangeShapeType="1"/>
            </p:cNvSpPr>
            <p:nvPr/>
          </p:nvSpPr>
          <p:spPr bwMode="auto">
            <a:xfrm>
              <a:off x="4631926" y="2637654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10" name="Line 320"/>
            <p:cNvSpPr>
              <a:spLocks noChangeShapeType="1"/>
            </p:cNvSpPr>
            <p:nvPr/>
          </p:nvSpPr>
          <p:spPr bwMode="auto">
            <a:xfrm>
              <a:off x="4757332" y="262337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11" name="Line 321"/>
            <p:cNvSpPr>
              <a:spLocks noChangeShapeType="1"/>
            </p:cNvSpPr>
            <p:nvPr/>
          </p:nvSpPr>
          <p:spPr bwMode="auto">
            <a:xfrm>
              <a:off x="4711297" y="2666222"/>
              <a:ext cx="92070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12" name="Line 322"/>
            <p:cNvSpPr>
              <a:spLocks noChangeShapeType="1"/>
            </p:cNvSpPr>
            <p:nvPr/>
          </p:nvSpPr>
          <p:spPr bwMode="auto">
            <a:xfrm>
              <a:off x="4789081" y="262337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13" name="Line 323"/>
            <p:cNvSpPr>
              <a:spLocks noChangeShapeType="1"/>
            </p:cNvSpPr>
            <p:nvPr/>
          </p:nvSpPr>
          <p:spPr bwMode="auto">
            <a:xfrm>
              <a:off x="4743045" y="2666222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14" name="Line 324"/>
            <p:cNvSpPr>
              <a:spLocks noChangeShapeType="1"/>
            </p:cNvSpPr>
            <p:nvPr/>
          </p:nvSpPr>
          <p:spPr bwMode="auto">
            <a:xfrm>
              <a:off x="4820829" y="262337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15" name="Line 325"/>
            <p:cNvSpPr>
              <a:spLocks noChangeShapeType="1"/>
            </p:cNvSpPr>
            <p:nvPr/>
          </p:nvSpPr>
          <p:spPr bwMode="auto">
            <a:xfrm>
              <a:off x="4777968" y="2666222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16" name="Line 326"/>
            <p:cNvSpPr>
              <a:spLocks noChangeShapeType="1"/>
            </p:cNvSpPr>
            <p:nvPr/>
          </p:nvSpPr>
          <p:spPr bwMode="auto">
            <a:xfrm>
              <a:off x="4833528" y="262337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17" name="Line 327"/>
            <p:cNvSpPr>
              <a:spLocks noChangeShapeType="1"/>
            </p:cNvSpPr>
            <p:nvPr/>
          </p:nvSpPr>
          <p:spPr bwMode="auto">
            <a:xfrm>
              <a:off x="4790667" y="2666222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18" name="Line 328"/>
            <p:cNvSpPr>
              <a:spLocks noChangeShapeType="1"/>
            </p:cNvSpPr>
            <p:nvPr/>
          </p:nvSpPr>
          <p:spPr bwMode="auto">
            <a:xfrm>
              <a:off x="4852577" y="262337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19" name="Line 329"/>
            <p:cNvSpPr>
              <a:spLocks noChangeShapeType="1"/>
            </p:cNvSpPr>
            <p:nvPr/>
          </p:nvSpPr>
          <p:spPr bwMode="auto">
            <a:xfrm>
              <a:off x="4809716" y="2666222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20" name="Line 330"/>
            <p:cNvSpPr>
              <a:spLocks noChangeShapeType="1"/>
            </p:cNvSpPr>
            <p:nvPr/>
          </p:nvSpPr>
          <p:spPr bwMode="auto">
            <a:xfrm>
              <a:off x="4862102" y="2651938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21" name="Line 331"/>
            <p:cNvSpPr>
              <a:spLocks noChangeShapeType="1"/>
            </p:cNvSpPr>
            <p:nvPr/>
          </p:nvSpPr>
          <p:spPr bwMode="auto">
            <a:xfrm>
              <a:off x="4816066" y="2697964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22" name="Line 332"/>
            <p:cNvSpPr>
              <a:spLocks noChangeShapeType="1"/>
            </p:cNvSpPr>
            <p:nvPr/>
          </p:nvSpPr>
          <p:spPr bwMode="auto">
            <a:xfrm>
              <a:off x="4912899" y="269320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23" name="Line 333"/>
            <p:cNvSpPr>
              <a:spLocks noChangeShapeType="1"/>
            </p:cNvSpPr>
            <p:nvPr/>
          </p:nvSpPr>
          <p:spPr bwMode="auto">
            <a:xfrm>
              <a:off x="4870038" y="2736054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24" name="Line 334"/>
            <p:cNvSpPr>
              <a:spLocks noChangeShapeType="1"/>
            </p:cNvSpPr>
            <p:nvPr/>
          </p:nvSpPr>
          <p:spPr bwMode="auto">
            <a:xfrm>
              <a:off x="5024018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25" name="Line 335"/>
            <p:cNvSpPr>
              <a:spLocks noChangeShapeType="1"/>
            </p:cNvSpPr>
            <p:nvPr/>
          </p:nvSpPr>
          <p:spPr bwMode="auto">
            <a:xfrm>
              <a:off x="4977983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26" name="Line 336"/>
            <p:cNvSpPr>
              <a:spLocks noChangeShapeType="1"/>
            </p:cNvSpPr>
            <p:nvPr/>
          </p:nvSpPr>
          <p:spPr bwMode="auto">
            <a:xfrm>
              <a:off x="5033543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27" name="Line 337"/>
            <p:cNvSpPr>
              <a:spLocks noChangeShapeType="1"/>
            </p:cNvSpPr>
            <p:nvPr/>
          </p:nvSpPr>
          <p:spPr bwMode="auto">
            <a:xfrm>
              <a:off x="4990682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28" name="Line 338"/>
            <p:cNvSpPr>
              <a:spLocks noChangeShapeType="1"/>
            </p:cNvSpPr>
            <p:nvPr/>
          </p:nvSpPr>
          <p:spPr bwMode="auto">
            <a:xfrm>
              <a:off x="5049417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29" name="Line 339"/>
            <p:cNvSpPr>
              <a:spLocks noChangeShapeType="1"/>
            </p:cNvSpPr>
            <p:nvPr/>
          </p:nvSpPr>
          <p:spPr bwMode="auto">
            <a:xfrm>
              <a:off x="5003381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30" name="Line 340"/>
            <p:cNvSpPr>
              <a:spLocks noChangeShapeType="1"/>
            </p:cNvSpPr>
            <p:nvPr/>
          </p:nvSpPr>
          <p:spPr bwMode="auto">
            <a:xfrm>
              <a:off x="5055767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31" name="Line 341"/>
            <p:cNvSpPr>
              <a:spLocks noChangeShapeType="1"/>
            </p:cNvSpPr>
            <p:nvPr/>
          </p:nvSpPr>
          <p:spPr bwMode="auto">
            <a:xfrm>
              <a:off x="5012906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32" name="Line 342"/>
            <p:cNvSpPr>
              <a:spLocks noChangeShapeType="1"/>
            </p:cNvSpPr>
            <p:nvPr/>
          </p:nvSpPr>
          <p:spPr bwMode="auto">
            <a:xfrm>
              <a:off x="5097040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33" name="Line 343"/>
            <p:cNvSpPr>
              <a:spLocks noChangeShapeType="1"/>
            </p:cNvSpPr>
            <p:nvPr/>
          </p:nvSpPr>
          <p:spPr bwMode="auto">
            <a:xfrm>
              <a:off x="5051004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34" name="Line 344"/>
            <p:cNvSpPr>
              <a:spLocks noChangeShapeType="1"/>
            </p:cNvSpPr>
            <p:nvPr/>
          </p:nvSpPr>
          <p:spPr bwMode="auto">
            <a:xfrm>
              <a:off x="5122438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35" name="Line 345"/>
            <p:cNvSpPr>
              <a:spLocks noChangeShapeType="1"/>
            </p:cNvSpPr>
            <p:nvPr/>
          </p:nvSpPr>
          <p:spPr bwMode="auto">
            <a:xfrm>
              <a:off x="5079577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36" name="Line 346"/>
            <p:cNvSpPr>
              <a:spLocks noChangeShapeType="1"/>
            </p:cNvSpPr>
            <p:nvPr/>
          </p:nvSpPr>
          <p:spPr bwMode="auto">
            <a:xfrm>
              <a:off x="5135138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37" name="Line 347"/>
            <p:cNvSpPr>
              <a:spLocks noChangeShapeType="1"/>
            </p:cNvSpPr>
            <p:nvPr/>
          </p:nvSpPr>
          <p:spPr bwMode="auto">
            <a:xfrm>
              <a:off x="5089102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38" name="Line 348"/>
            <p:cNvSpPr>
              <a:spLocks noChangeShapeType="1"/>
            </p:cNvSpPr>
            <p:nvPr/>
          </p:nvSpPr>
          <p:spPr bwMode="auto">
            <a:xfrm>
              <a:off x="5208159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39" name="Line 349"/>
            <p:cNvSpPr>
              <a:spLocks noChangeShapeType="1"/>
            </p:cNvSpPr>
            <p:nvPr/>
          </p:nvSpPr>
          <p:spPr bwMode="auto">
            <a:xfrm>
              <a:off x="5165298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40" name="Line 350"/>
            <p:cNvSpPr>
              <a:spLocks noChangeShapeType="1"/>
            </p:cNvSpPr>
            <p:nvPr/>
          </p:nvSpPr>
          <p:spPr bwMode="auto">
            <a:xfrm>
              <a:off x="5224033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41" name="Line 351"/>
            <p:cNvSpPr>
              <a:spLocks noChangeShapeType="1"/>
            </p:cNvSpPr>
            <p:nvPr/>
          </p:nvSpPr>
          <p:spPr bwMode="auto">
            <a:xfrm>
              <a:off x="5177997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42" name="Line 352"/>
            <p:cNvSpPr>
              <a:spLocks noChangeShapeType="1"/>
            </p:cNvSpPr>
            <p:nvPr/>
          </p:nvSpPr>
          <p:spPr bwMode="auto">
            <a:xfrm>
              <a:off x="5265306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43" name="Line 353"/>
            <p:cNvSpPr>
              <a:spLocks noChangeShapeType="1"/>
            </p:cNvSpPr>
            <p:nvPr/>
          </p:nvSpPr>
          <p:spPr bwMode="auto">
            <a:xfrm>
              <a:off x="5222445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44" name="Line 354"/>
            <p:cNvSpPr>
              <a:spLocks noChangeShapeType="1"/>
            </p:cNvSpPr>
            <p:nvPr/>
          </p:nvSpPr>
          <p:spPr bwMode="auto">
            <a:xfrm>
              <a:off x="5281180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45" name="Line 355"/>
            <p:cNvSpPr>
              <a:spLocks noChangeShapeType="1"/>
            </p:cNvSpPr>
            <p:nvPr/>
          </p:nvSpPr>
          <p:spPr bwMode="auto">
            <a:xfrm>
              <a:off x="5235144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46" name="Line 356"/>
            <p:cNvSpPr>
              <a:spLocks noChangeShapeType="1"/>
            </p:cNvSpPr>
            <p:nvPr/>
          </p:nvSpPr>
          <p:spPr bwMode="auto">
            <a:xfrm>
              <a:off x="5287530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47" name="Line 357"/>
            <p:cNvSpPr>
              <a:spLocks noChangeShapeType="1"/>
            </p:cNvSpPr>
            <p:nvPr/>
          </p:nvSpPr>
          <p:spPr bwMode="auto">
            <a:xfrm>
              <a:off x="5241494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48" name="Line 358"/>
            <p:cNvSpPr>
              <a:spLocks noChangeShapeType="1"/>
            </p:cNvSpPr>
            <p:nvPr/>
          </p:nvSpPr>
          <p:spPr bwMode="auto">
            <a:xfrm>
              <a:off x="5306579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49" name="Line 359"/>
            <p:cNvSpPr>
              <a:spLocks noChangeShapeType="1"/>
            </p:cNvSpPr>
            <p:nvPr/>
          </p:nvSpPr>
          <p:spPr bwMode="auto">
            <a:xfrm>
              <a:off x="5263718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50" name="Line 360"/>
            <p:cNvSpPr>
              <a:spLocks noChangeShapeType="1"/>
            </p:cNvSpPr>
            <p:nvPr/>
          </p:nvSpPr>
          <p:spPr bwMode="auto">
            <a:xfrm>
              <a:off x="5392299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51" name="Line 361"/>
            <p:cNvSpPr>
              <a:spLocks noChangeShapeType="1"/>
            </p:cNvSpPr>
            <p:nvPr/>
          </p:nvSpPr>
          <p:spPr bwMode="auto">
            <a:xfrm>
              <a:off x="5349438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52" name="Line 362"/>
            <p:cNvSpPr>
              <a:spLocks noChangeShapeType="1"/>
            </p:cNvSpPr>
            <p:nvPr/>
          </p:nvSpPr>
          <p:spPr bwMode="auto">
            <a:xfrm>
              <a:off x="5411348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53" name="Line 363"/>
            <p:cNvSpPr>
              <a:spLocks noChangeShapeType="1"/>
            </p:cNvSpPr>
            <p:nvPr/>
          </p:nvSpPr>
          <p:spPr bwMode="auto">
            <a:xfrm>
              <a:off x="5368487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54" name="Line 364"/>
            <p:cNvSpPr>
              <a:spLocks noChangeShapeType="1"/>
            </p:cNvSpPr>
            <p:nvPr/>
          </p:nvSpPr>
          <p:spPr bwMode="auto">
            <a:xfrm>
              <a:off x="5551041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55" name="Line 365"/>
            <p:cNvSpPr>
              <a:spLocks noChangeShapeType="1"/>
            </p:cNvSpPr>
            <p:nvPr/>
          </p:nvSpPr>
          <p:spPr bwMode="auto">
            <a:xfrm>
              <a:off x="5505005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56" name="Line 366"/>
            <p:cNvSpPr>
              <a:spLocks noChangeShapeType="1"/>
            </p:cNvSpPr>
            <p:nvPr/>
          </p:nvSpPr>
          <p:spPr bwMode="auto">
            <a:xfrm>
              <a:off x="5589139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57" name="Line 367"/>
            <p:cNvSpPr>
              <a:spLocks noChangeShapeType="1"/>
            </p:cNvSpPr>
            <p:nvPr/>
          </p:nvSpPr>
          <p:spPr bwMode="auto">
            <a:xfrm>
              <a:off x="5543103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58" name="Line 368"/>
            <p:cNvSpPr>
              <a:spLocks noChangeShapeType="1"/>
            </p:cNvSpPr>
            <p:nvPr/>
          </p:nvSpPr>
          <p:spPr bwMode="auto">
            <a:xfrm>
              <a:off x="5614538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59" name="Line 369"/>
            <p:cNvSpPr>
              <a:spLocks noChangeShapeType="1"/>
            </p:cNvSpPr>
            <p:nvPr/>
          </p:nvSpPr>
          <p:spPr bwMode="auto">
            <a:xfrm>
              <a:off x="5571677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60" name="Line 370"/>
            <p:cNvSpPr>
              <a:spLocks noChangeShapeType="1"/>
            </p:cNvSpPr>
            <p:nvPr/>
          </p:nvSpPr>
          <p:spPr bwMode="auto">
            <a:xfrm>
              <a:off x="5649461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61" name="Line 371"/>
            <p:cNvSpPr>
              <a:spLocks noChangeShapeType="1"/>
            </p:cNvSpPr>
            <p:nvPr/>
          </p:nvSpPr>
          <p:spPr bwMode="auto">
            <a:xfrm>
              <a:off x="5606600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62" name="Line 372"/>
            <p:cNvSpPr>
              <a:spLocks noChangeShapeType="1"/>
            </p:cNvSpPr>
            <p:nvPr/>
          </p:nvSpPr>
          <p:spPr bwMode="auto">
            <a:xfrm>
              <a:off x="5684384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63" name="Line 373"/>
            <p:cNvSpPr>
              <a:spLocks noChangeShapeType="1"/>
            </p:cNvSpPr>
            <p:nvPr/>
          </p:nvSpPr>
          <p:spPr bwMode="auto">
            <a:xfrm>
              <a:off x="5638348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64" name="Line 374"/>
            <p:cNvSpPr>
              <a:spLocks noChangeShapeType="1"/>
            </p:cNvSpPr>
            <p:nvPr/>
          </p:nvSpPr>
          <p:spPr bwMode="auto">
            <a:xfrm>
              <a:off x="5770105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65" name="Line 375"/>
            <p:cNvSpPr>
              <a:spLocks noChangeShapeType="1"/>
            </p:cNvSpPr>
            <p:nvPr/>
          </p:nvSpPr>
          <p:spPr bwMode="auto">
            <a:xfrm>
              <a:off x="5724069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66" name="Line 376"/>
            <p:cNvSpPr>
              <a:spLocks noChangeShapeType="1"/>
            </p:cNvSpPr>
            <p:nvPr/>
          </p:nvSpPr>
          <p:spPr bwMode="auto">
            <a:xfrm>
              <a:off x="5785979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67" name="Line 377"/>
            <p:cNvSpPr>
              <a:spLocks noChangeShapeType="1"/>
            </p:cNvSpPr>
            <p:nvPr/>
          </p:nvSpPr>
          <p:spPr bwMode="auto">
            <a:xfrm>
              <a:off x="5739943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68" name="Line 378"/>
            <p:cNvSpPr>
              <a:spLocks noChangeShapeType="1"/>
            </p:cNvSpPr>
            <p:nvPr/>
          </p:nvSpPr>
          <p:spPr bwMode="auto">
            <a:xfrm>
              <a:off x="5789154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69" name="Line 379"/>
            <p:cNvSpPr>
              <a:spLocks noChangeShapeType="1"/>
            </p:cNvSpPr>
            <p:nvPr/>
          </p:nvSpPr>
          <p:spPr bwMode="auto">
            <a:xfrm>
              <a:off x="5746293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70" name="Line 380"/>
            <p:cNvSpPr>
              <a:spLocks noChangeShapeType="1"/>
            </p:cNvSpPr>
            <p:nvPr/>
          </p:nvSpPr>
          <p:spPr bwMode="auto">
            <a:xfrm>
              <a:off x="5878049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71" name="Line 381"/>
            <p:cNvSpPr>
              <a:spLocks noChangeShapeType="1"/>
            </p:cNvSpPr>
            <p:nvPr/>
          </p:nvSpPr>
          <p:spPr bwMode="auto">
            <a:xfrm>
              <a:off x="5835188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72" name="Line 382"/>
            <p:cNvSpPr>
              <a:spLocks noChangeShapeType="1"/>
            </p:cNvSpPr>
            <p:nvPr/>
          </p:nvSpPr>
          <p:spPr bwMode="auto">
            <a:xfrm>
              <a:off x="5909797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73" name="Line 383"/>
            <p:cNvSpPr>
              <a:spLocks noChangeShapeType="1"/>
            </p:cNvSpPr>
            <p:nvPr/>
          </p:nvSpPr>
          <p:spPr bwMode="auto">
            <a:xfrm>
              <a:off x="5863762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74" name="Line 384"/>
            <p:cNvSpPr>
              <a:spLocks noChangeShapeType="1"/>
            </p:cNvSpPr>
            <p:nvPr/>
          </p:nvSpPr>
          <p:spPr bwMode="auto">
            <a:xfrm>
              <a:off x="5935196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75" name="Line 385"/>
            <p:cNvSpPr>
              <a:spLocks noChangeShapeType="1"/>
            </p:cNvSpPr>
            <p:nvPr/>
          </p:nvSpPr>
          <p:spPr bwMode="auto">
            <a:xfrm>
              <a:off x="5889160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76" name="Line 386"/>
            <p:cNvSpPr>
              <a:spLocks noChangeShapeType="1"/>
            </p:cNvSpPr>
            <p:nvPr/>
          </p:nvSpPr>
          <p:spPr bwMode="auto">
            <a:xfrm>
              <a:off x="5963769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77" name="Line 387"/>
            <p:cNvSpPr>
              <a:spLocks noChangeShapeType="1"/>
            </p:cNvSpPr>
            <p:nvPr/>
          </p:nvSpPr>
          <p:spPr bwMode="auto">
            <a:xfrm>
              <a:off x="5920909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78" name="Line 388"/>
            <p:cNvSpPr>
              <a:spLocks noChangeShapeType="1"/>
            </p:cNvSpPr>
            <p:nvPr/>
          </p:nvSpPr>
          <p:spPr bwMode="auto">
            <a:xfrm>
              <a:off x="6068539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79" name="Line 389"/>
            <p:cNvSpPr>
              <a:spLocks noChangeShapeType="1"/>
            </p:cNvSpPr>
            <p:nvPr/>
          </p:nvSpPr>
          <p:spPr bwMode="auto">
            <a:xfrm>
              <a:off x="6022503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80" name="Line 390"/>
            <p:cNvSpPr>
              <a:spLocks noChangeShapeType="1"/>
            </p:cNvSpPr>
            <p:nvPr/>
          </p:nvSpPr>
          <p:spPr bwMode="auto">
            <a:xfrm>
              <a:off x="6093938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81" name="Line 391"/>
            <p:cNvSpPr>
              <a:spLocks noChangeShapeType="1"/>
            </p:cNvSpPr>
            <p:nvPr/>
          </p:nvSpPr>
          <p:spPr bwMode="auto">
            <a:xfrm>
              <a:off x="6047902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82" name="Line 392"/>
            <p:cNvSpPr>
              <a:spLocks noChangeShapeType="1"/>
            </p:cNvSpPr>
            <p:nvPr/>
          </p:nvSpPr>
          <p:spPr bwMode="auto">
            <a:xfrm>
              <a:off x="6166959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83" name="Line 393"/>
            <p:cNvSpPr>
              <a:spLocks noChangeShapeType="1"/>
            </p:cNvSpPr>
            <p:nvPr/>
          </p:nvSpPr>
          <p:spPr bwMode="auto">
            <a:xfrm>
              <a:off x="6120923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84" name="Line 394"/>
            <p:cNvSpPr>
              <a:spLocks noChangeShapeType="1"/>
            </p:cNvSpPr>
            <p:nvPr/>
          </p:nvSpPr>
          <p:spPr bwMode="auto">
            <a:xfrm>
              <a:off x="6205057" y="2753512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85" name="Line 395"/>
            <p:cNvSpPr>
              <a:spLocks noChangeShapeType="1"/>
            </p:cNvSpPr>
            <p:nvPr/>
          </p:nvSpPr>
          <p:spPr bwMode="auto">
            <a:xfrm>
              <a:off x="6159021" y="2799538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86" name="Line 396"/>
            <p:cNvSpPr>
              <a:spLocks noChangeShapeType="1"/>
            </p:cNvSpPr>
            <p:nvPr/>
          </p:nvSpPr>
          <p:spPr bwMode="auto">
            <a:xfrm>
              <a:off x="6236805" y="285826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87" name="Line 397"/>
            <p:cNvSpPr>
              <a:spLocks noChangeShapeType="1"/>
            </p:cNvSpPr>
            <p:nvPr/>
          </p:nvSpPr>
          <p:spPr bwMode="auto">
            <a:xfrm>
              <a:off x="6193945" y="290111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88" name="Line 398"/>
            <p:cNvSpPr>
              <a:spLocks noChangeShapeType="1"/>
            </p:cNvSpPr>
            <p:nvPr/>
          </p:nvSpPr>
          <p:spPr bwMode="auto">
            <a:xfrm>
              <a:off x="6252679" y="285826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89" name="Line 399"/>
            <p:cNvSpPr>
              <a:spLocks noChangeShapeType="1"/>
            </p:cNvSpPr>
            <p:nvPr/>
          </p:nvSpPr>
          <p:spPr bwMode="auto">
            <a:xfrm>
              <a:off x="6209819" y="290111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90" name="Line 400"/>
            <p:cNvSpPr>
              <a:spLocks noChangeShapeType="1"/>
            </p:cNvSpPr>
            <p:nvPr/>
          </p:nvSpPr>
          <p:spPr bwMode="auto">
            <a:xfrm>
              <a:off x="6265379" y="285826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91" name="Line 401"/>
            <p:cNvSpPr>
              <a:spLocks noChangeShapeType="1"/>
            </p:cNvSpPr>
            <p:nvPr/>
          </p:nvSpPr>
          <p:spPr bwMode="auto">
            <a:xfrm>
              <a:off x="6219343" y="290111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92" name="Line 402"/>
            <p:cNvSpPr>
              <a:spLocks noChangeShapeType="1"/>
            </p:cNvSpPr>
            <p:nvPr/>
          </p:nvSpPr>
          <p:spPr bwMode="auto">
            <a:xfrm>
              <a:off x="6439995" y="285826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93" name="Line 403"/>
            <p:cNvSpPr>
              <a:spLocks noChangeShapeType="1"/>
            </p:cNvSpPr>
            <p:nvPr/>
          </p:nvSpPr>
          <p:spPr bwMode="auto">
            <a:xfrm>
              <a:off x="6397134" y="290111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94" name="Line 404"/>
            <p:cNvSpPr>
              <a:spLocks noChangeShapeType="1"/>
            </p:cNvSpPr>
            <p:nvPr/>
          </p:nvSpPr>
          <p:spPr bwMode="auto">
            <a:xfrm>
              <a:off x="6513016" y="285826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95" name="Line 407"/>
            <p:cNvSpPr>
              <a:spLocks noChangeShapeType="1"/>
            </p:cNvSpPr>
            <p:nvPr/>
          </p:nvSpPr>
          <p:spPr bwMode="auto">
            <a:xfrm>
              <a:off x="6528890" y="285826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96" name="Line 408"/>
            <p:cNvSpPr>
              <a:spLocks noChangeShapeType="1"/>
            </p:cNvSpPr>
            <p:nvPr/>
          </p:nvSpPr>
          <p:spPr bwMode="auto">
            <a:xfrm>
              <a:off x="6486029" y="290111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97" name="Line 409"/>
            <p:cNvSpPr>
              <a:spLocks noChangeShapeType="1"/>
            </p:cNvSpPr>
            <p:nvPr/>
          </p:nvSpPr>
          <p:spPr bwMode="auto">
            <a:xfrm>
              <a:off x="6570163" y="285826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98" name="Line 410"/>
            <p:cNvSpPr>
              <a:spLocks noChangeShapeType="1"/>
            </p:cNvSpPr>
            <p:nvPr/>
          </p:nvSpPr>
          <p:spPr bwMode="auto">
            <a:xfrm>
              <a:off x="6524127" y="290111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199" name="Line 411"/>
            <p:cNvSpPr>
              <a:spLocks noChangeShapeType="1"/>
            </p:cNvSpPr>
            <p:nvPr/>
          </p:nvSpPr>
          <p:spPr bwMode="auto">
            <a:xfrm>
              <a:off x="6586037" y="285826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200" name="Line 412"/>
            <p:cNvSpPr>
              <a:spLocks noChangeShapeType="1"/>
            </p:cNvSpPr>
            <p:nvPr/>
          </p:nvSpPr>
          <p:spPr bwMode="auto">
            <a:xfrm>
              <a:off x="6540002" y="290111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201" name="Line 413"/>
            <p:cNvSpPr>
              <a:spLocks noChangeShapeType="1"/>
            </p:cNvSpPr>
            <p:nvPr/>
          </p:nvSpPr>
          <p:spPr bwMode="auto">
            <a:xfrm>
              <a:off x="6614611" y="285826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202" name="Line 414"/>
            <p:cNvSpPr>
              <a:spLocks noChangeShapeType="1"/>
            </p:cNvSpPr>
            <p:nvPr/>
          </p:nvSpPr>
          <p:spPr bwMode="auto">
            <a:xfrm>
              <a:off x="6568575" y="290111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203" name="Line 415"/>
            <p:cNvSpPr>
              <a:spLocks noChangeShapeType="1"/>
            </p:cNvSpPr>
            <p:nvPr/>
          </p:nvSpPr>
          <p:spPr bwMode="auto">
            <a:xfrm>
              <a:off x="6678107" y="285826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204" name="Line 416"/>
            <p:cNvSpPr>
              <a:spLocks noChangeShapeType="1"/>
            </p:cNvSpPr>
            <p:nvPr/>
          </p:nvSpPr>
          <p:spPr bwMode="auto">
            <a:xfrm>
              <a:off x="6632072" y="2904287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205" name="Line 417"/>
            <p:cNvSpPr>
              <a:spLocks noChangeShapeType="1"/>
            </p:cNvSpPr>
            <p:nvPr/>
          </p:nvSpPr>
          <p:spPr bwMode="auto">
            <a:xfrm>
              <a:off x="6684457" y="285826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206" name="Line 418"/>
            <p:cNvSpPr>
              <a:spLocks noChangeShapeType="1"/>
            </p:cNvSpPr>
            <p:nvPr/>
          </p:nvSpPr>
          <p:spPr bwMode="auto">
            <a:xfrm>
              <a:off x="6638421" y="290111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207" name="Line 419"/>
            <p:cNvSpPr>
              <a:spLocks noChangeShapeType="1"/>
            </p:cNvSpPr>
            <p:nvPr/>
          </p:nvSpPr>
          <p:spPr bwMode="auto">
            <a:xfrm>
              <a:off x="6713031" y="285826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208" name="Line 420"/>
            <p:cNvSpPr>
              <a:spLocks noChangeShapeType="1"/>
            </p:cNvSpPr>
            <p:nvPr/>
          </p:nvSpPr>
          <p:spPr bwMode="auto">
            <a:xfrm>
              <a:off x="6666995" y="290111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209" name="Line 421"/>
            <p:cNvSpPr>
              <a:spLocks noChangeShapeType="1"/>
            </p:cNvSpPr>
            <p:nvPr/>
          </p:nvSpPr>
          <p:spPr bwMode="auto">
            <a:xfrm>
              <a:off x="6747954" y="285826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210" name="Line 422"/>
            <p:cNvSpPr>
              <a:spLocks noChangeShapeType="1"/>
            </p:cNvSpPr>
            <p:nvPr/>
          </p:nvSpPr>
          <p:spPr bwMode="auto">
            <a:xfrm>
              <a:off x="6701918" y="290111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211" name="Line 423"/>
            <p:cNvSpPr>
              <a:spLocks noChangeShapeType="1"/>
            </p:cNvSpPr>
            <p:nvPr/>
          </p:nvSpPr>
          <p:spPr bwMode="auto">
            <a:xfrm>
              <a:off x="7008290" y="285826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212" name="Line 424"/>
            <p:cNvSpPr>
              <a:spLocks noChangeShapeType="1"/>
            </p:cNvSpPr>
            <p:nvPr/>
          </p:nvSpPr>
          <p:spPr bwMode="auto">
            <a:xfrm>
              <a:off x="6965429" y="290111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213" name="Line 425"/>
            <p:cNvSpPr>
              <a:spLocks noChangeShapeType="1"/>
            </p:cNvSpPr>
            <p:nvPr/>
          </p:nvSpPr>
          <p:spPr bwMode="auto">
            <a:xfrm>
              <a:off x="7392445" y="2858260"/>
              <a:ext cx="0" cy="88878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214" name="Line 426"/>
            <p:cNvSpPr>
              <a:spLocks noChangeShapeType="1"/>
            </p:cNvSpPr>
            <p:nvPr/>
          </p:nvSpPr>
          <p:spPr bwMode="auto">
            <a:xfrm>
              <a:off x="7346410" y="2901113"/>
              <a:ext cx="88895" cy="0"/>
            </a:xfrm>
            <a:prstGeom prst="line">
              <a:avLst/>
            </a:prstGeom>
            <a:noFill/>
            <a:ln w="28575">
              <a:solidFill>
                <a:srgbClr val="F84A5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</p:grpSp>
      <p:sp>
        <p:nvSpPr>
          <p:cNvPr id="245784" name="TextBox 9"/>
          <p:cNvSpPr txBox="1">
            <a:spLocks noChangeArrowheads="1"/>
          </p:cNvSpPr>
          <p:nvPr/>
        </p:nvSpPr>
        <p:spPr bwMode="auto">
          <a:xfrm rot="-5400000">
            <a:off x="138907" y="2088356"/>
            <a:ext cx="2868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ja-JP" sz="1400" b="1">
                <a:solidFill>
                  <a:srgbClr val="1F497D"/>
                </a:solidFill>
                <a:latin typeface="Calibri" panose="020F0502020204030204" pitchFamily="34" charset="0"/>
              </a:rPr>
              <a:t>Survival probability (%)</a:t>
            </a:r>
          </a:p>
        </p:txBody>
      </p:sp>
      <p:sp>
        <p:nvSpPr>
          <p:cNvPr id="245785" name="TextBox 11"/>
          <p:cNvSpPr txBox="1">
            <a:spLocks noChangeArrowheads="1"/>
          </p:cNvSpPr>
          <p:nvPr/>
        </p:nvSpPr>
        <p:spPr bwMode="auto">
          <a:xfrm>
            <a:off x="1755775" y="744538"/>
            <a:ext cx="4572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ja-JP" sz="1400" b="1">
                <a:solidFill>
                  <a:srgbClr val="1F497D"/>
                </a:solidFill>
                <a:latin typeface="Calibri" panose="020F0502020204030204" pitchFamily="34" charset="0"/>
              </a:rPr>
              <a:t>100</a:t>
            </a:r>
          </a:p>
        </p:txBody>
      </p:sp>
      <p:sp>
        <p:nvSpPr>
          <p:cNvPr id="245786" name="TextBox 12"/>
          <p:cNvSpPr txBox="1">
            <a:spLocks noChangeArrowheads="1"/>
          </p:cNvSpPr>
          <p:nvPr/>
        </p:nvSpPr>
        <p:spPr bwMode="auto">
          <a:xfrm>
            <a:off x="1846263" y="1304925"/>
            <a:ext cx="366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ja-JP" sz="1400" b="1">
                <a:solidFill>
                  <a:srgbClr val="1F497D"/>
                </a:solidFill>
                <a:latin typeface="Calibri" panose="020F0502020204030204" pitchFamily="34" charset="0"/>
              </a:rPr>
              <a:t>80</a:t>
            </a:r>
          </a:p>
        </p:txBody>
      </p:sp>
      <p:sp>
        <p:nvSpPr>
          <p:cNvPr id="245787" name="TextBox 13"/>
          <p:cNvSpPr txBox="1">
            <a:spLocks noChangeArrowheads="1"/>
          </p:cNvSpPr>
          <p:nvPr/>
        </p:nvSpPr>
        <p:spPr bwMode="auto">
          <a:xfrm>
            <a:off x="1846263" y="1865313"/>
            <a:ext cx="366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ja-JP" sz="1400" b="1">
                <a:solidFill>
                  <a:srgbClr val="1F497D"/>
                </a:solidFill>
                <a:latin typeface="Calibri" panose="020F0502020204030204" pitchFamily="34" charset="0"/>
              </a:rPr>
              <a:t>60</a:t>
            </a:r>
          </a:p>
        </p:txBody>
      </p:sp>
      <p:sp>
        <p:nvSpPr>
          <p:cNvPr id="245788" name="TextBox 14"/>
          <p:cNvSpPr txBox="1">
            <a:spLocks noChangeArrowheads="1"/>
          </p:cNvSpPr>
          <p:nvPr/>
        </p:nvSpPr>
        <p:spPr bwMode="auto">
          <a:xfrm>
            <a:off x="1846263" y="2425700"/>
            <a:ext cx="366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ja-JP" sz="1400" b="1">
                <a:solidFill>
                  <a:srgbClr val="1F497D"/>
                </a:solidFill>
                <a:latin typeface="Calibri" panose="020F0502020204030204" pitchFamily="34" charset="0"/>
              </a:rPr>
              <a:t>40</a:t>
            </a:r>
          </a:p>
        </p:txBody>
      </p:sp>
      <p:sp>
        <p:nvSpPr>
          <p:cNvPr id="245789" name="TextBox 15"/>
          <p:cNvSpPr txBox="1">
            <a:spLocks noChangeArrowheads="1"/>
          </p:cNvSpPr>
          <p:nvPr/>
        </p:nvSpPr>
        <p:spPr bwMode="auto">
          <a:xfrm>
            <a:off x="1846263" y="2986088"/>
            <a:ext cx="366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ja-JP" sz="1400" b="1">
                <a:solidFill>
                  <a:srgbClr val="1F497D"/>
                </a:solidFill>
                <a:latin typeface="Calibri" panose="020F0502020204030204" pitchFamily="34" charset="0"/>
              </a:rPr>
              <a:t>20</a:t>
            </a:r>
          </a:p>
        </p:txBody>
      </p:sp>
      <p:sp>
        <p:nvSpPr>
          <p:cNvPr id="245790" name="TextBox 16"/>
          <p:cNvSpPr txBox="1">
            <a:spLocks noChangeArrowheads="1"/>
          </p:cNvSpPr>
          <p:nvPr/>
        </p:nvSpPr>
        <p:spPr bwMode="auto">
          <a:xfrm>
            <a:off x="1928813" y="3546475"/>
            <a:ext cx="284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ja-JP" sz="1400" b="1">
                <a:solidFill>
                  <a:srgbClr val="1F497D"/>
                </a:solidFill>
                <a:latin typeface="Calibri" panose="020F0502020204030204" pitchFamily="34" charset="0"/>
              </a:rPr>
              <a:t>0</a:t>
            </a:r>
          </a:p>
        </p:txBody>
      </p:sp>
      <p:sp>
        <p:nvSpPr>
          <p:cNvPr id="245791" name="TextBox 17"/>
          <p:cNvSpPr txBox="1">
            <a:spLocks noChangeArrowheads="1"/>
          </p:cNvSpPr>
          <p:nvPr/>
        </p:nvSpPr>
        <p:spPr bwMode="auto">
          <a:xfrm>
            <a:off x="1898650" y="3765550"/>
            <a:ext cx="6153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69875" algn="ctr"/>
                <a:tab pos="1016000" algn="ctr"/>
                <a:tab pos="1757363" algn="ctr"/>
                <a:tab pos="2498725" algn="ctr"/>
                <a:tab pos="3235325" algn="ctr"/>
                <a:tab pos="3987800" algn="ctr"/>
                <a:tab pos="4733925" algn="ctr"/>
                <a:tab pos="5495925" algn="ctr"/>
                <a:tab pos="64166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69875" algn="ctr"/>
                <a:tab pos="1016000" algn="ctr"/>
                <a:tab pos="1757363" algn="ctr"/>
                <a:tab pos="2498725" algn="ctr"/>
                <a:tab pos="3235325" algn="ctr"/>
                <a:tab pos="3987800" algn="ctr"/>
                <a:tab pos="4733925" algn="ctr"/>
                <a:tab pos="5495925" algn="ctr"/>
                <a:tab pos="64166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69875" algn="ctr"/>
                <a:tab pos="1016000" algn="ctr"/>
                <a:tab pos="1757363" algn="ctr"/>
                <a:tab pos="2498725" algn="ctr"/>
                <a:tab pos="3235325" algn="ctr"/>
                <a:tab pos="3987800" algn="ctr"/>
                <a:tab pos="4733925" algn="ctr"/>
                <a:tab pos="5495925" algn="ctr"/>
                <a:tab pos="64166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69875" algn="ctr"/>
                <a:tab pos="1016000" algn="ctr"/>
                <a:tab pos="1757363" algn="ctr"/>
                <a:tab pos="2498725" algn="ctr"/>
                <a:tab pos="3235325" algn="ctr"/>
                <a:tab pos="3987800" algn="ctr"/>
                <a:tab pos="4733925" algn="ctr"/>
                <a:tab pos="5495925" algn="ctr"/>
                <a:tab pos="64166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69875" algn="ctr"/>
                <a:tab pos="1016000" algn="ctr"/>
                <a:tab pos="1757363" algn="ctr"/>
                <a:tab pos="2498725" algn="ctr"/>
                <a:tab pos="3235325" algn="ctr"/>
                <a:tab pos="3987800" algn="ctr"/>
                <a:tab pos="4733925" algn="ctr"/>
                <a:tab pos="5495925" algn="ctr"/>
                <a:tab pos="64166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ctr"/>
                <a:tab pos="1016000" algn="ctr"/>
                <a:tab pos="1757363" algn="ctr"/>
                <a:tab pos="2498725" algn="ctr"/>
                <a:tab pos="3235325" algn="ctr"/>
                <a:tab pos="3987800" algn="ctr"/>
                <a:tab pos="4733925" algn="ctr"/>
                <a:tab pos="5495925" algn="ctr"/>
                <a:tab pos="64166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ctr"/>
                <a:tab pos="1016000" algn="ctr"/>
                <a:tab pos="1757363" algn="ctr"/>
                <a:tab pos="2498725" algn="ctr"/>
                <a:tab pos="3235325" algn="ctr"/>
                <a:tab pos="3987800" algn="ctr"/>
                <a:tab pos="4733925" algn="ctr"/>
                <a:tab pos="5495925" algn="ctr"/>
                <a:tab pos="64166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ctr"/>
                <a:tab pos="1016000" algn="ctr"/>
                <a:tab pos="1757363" algn="ctr"/>
                <a:tab pos="2498725" algn="ctr"/>
                <a:tab pos="3235325" algn="ctr"/>
                <a:tab pos="3987800" algn="ctr"/>
                <a:tab pos="4733925" algn="ctr"/>
                <a:tab pos="5495925" algn="ctr"/>
                <a:tab pos="64166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9875" algn="ctr"/>
                <a:tab pos="1016000" algn="ctr"/>
                <a:tab pos="1757363" algn="ctr"/>
                <a:tab pos="2498725" algn="ctr"/>
                <a:tab pos="3235325" algn="ctr"/>
                <a:tab pos="3987800" algn="ctr"/>
                <a:tab pos="4733925" algn="ctr"/>
                <a:tab pos="5495925" algn="ctr"/>
                <a:tab pos="6416675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ja-JP" sz="1400" b="1">
                <a:solidFill>
                  <a:srgbClr val="1F497D"/>
                </a:solidFill>
                <a:latin typeface="Calibri" panose="020F0502020204030204" pitchFamily="34" charset="0"/>
              </a:rPr>
              <a:t>	0	5	10	15	20	25	30	35</a:t>
            </a:r>
          </a:p>
        </p:txBody>
      </p:sp>
      <p:sp>
        <p:nvSpPr>
          <p:cNvPr id="245792" name="TextBox 18"/>
          <p:cNvSpPr txBox="1">
            <a:spLocks noChangeArrowheads="1"/>
          </p:cNvSpPr>
          <p:nvPr/>
        </p:nvSpPr>
        <p:spPr bwMode="auto">
          <a:xfrm>
            <a:off x="2243138" y="4029075"/>
            <a:ext cx="5262562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ja-JP" sz="1400" b="1">
                <a:solidFill>
                  <a:srgbClr val="1F497D"/>
                </a:solidFill>
                <a:latin typeface="Calibri" panose="020F0502020204030204" pitchFamily="34" charset="0"/>
              </a:rPr>
              <a:t>Time (months)</a:t>
            </a:r>
          </a:p>
        </p:txBody>
      </p:sp>
      <p:sp>
        <p:nvSpPr>
          <p:cNvPr id="245793" name="TextBox 19"/>
          <p:cNvSpPr txBox="1">
            <a:spLocks noChangeArrowheads="1"/>
          </p:cNvSpPr>
          <p:nvPr/>
        </p:nvSpPr>
        <p:spPr bwMode="auto">
          <a:xfrm>
            <a:off x="1903413" y="4340225"/>
            <a:ext cx="5748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66700" algn="ctr"/>
                <a:tab pos="1028700" algn="ctr"/>
                <a:tab pos="1752600" algn="ctr"/>
                <a:tab pos="2501900" algn="ctr"/>
                <a:tab pos="3308350" algn="r"/>
                <a:tab pos="4051300" algn="r"/>
                <a:tab pos="4791075" algn="r"/>
                <a:tab pos="5505450" algn="ctr"/>
                <a:tab pos="64087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66700" algn="ctr"/>
                <a:tab pos="1028700" algn="ctr"/>
                <a:tab pos="1752600" algn="ctr"/>
                <a:tab pos="2501900" algn="ctr"/>
                <a:tab pos="3308350" algn="r"/>
                <a:tab pos="4051300" algn="r"/>
                <a:tab pos="4791075" algn="r"/>
                <a:tab pos="5505450" algn="ctr"/>
                <a:tab pos="64087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66700" algn="ctr"/>
                <a:tab pos="1028700" algn="ctr"/>
                <a:tab pos="1752600" algn="ctr"/>
                <a:tab pos="2501900" algn="ctr"/>
                <a:tab pos="3308350" algn="r"/>
                <a:tab pos="4051300" algn="r"/>
                <a:tab pos="4791075" algn="r"/>
                <a:tab pos="5505450" algn="ctr"/>
                <a:tab pos="64087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66700" algn="ctr"/>
                <a:tab pos="1028700" algn="ctr"/>
                <a:tab pos="1752600" algn="ctr"/>
                <a:tab pos="2501900" algn="ctr"/>
                <a:tab pos="3308350" algn="r"/>
                <a:tab pos="4051300" algn="r"/>
                <a:tab pos="4791075" algn="r"/>
                <a:tab pos="5505450" algn="ctr"/>
                <a:tab pos="64087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66700" algn="ctr"/>
                <a:tab pos="1028700" algn="ctr"/>
                <a:tab pos="1752600" algn="ctr"/>
                <a:tab pos="2501900" algn="ctr"/>
                <a:tab pos="3308350" algn="r"/>
                <a:tab pos="4051300" algn="r"/>
                <a:tab pos="4791075" algn="r"/>
                <a:tab pos="5505450" algn="ctr"/>
                <a:tab pos="64087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ctr"/>
                <a:tab pos="1028700" algn="ctr"/>
                <a:tab pos="1752600" algn="ctr"/>
                <a:tab pos="2501900" algn="ctr"/>
                <a:tab pos="3308350" algn="r"/>
                <a:tab pos="4051300" algn="r"/>
                <a:tab pos="4791075" algn="r"/>
                <a:tab pos="5505450" algn="ctr"/>
                <a:tab pos="64087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ctr"/>
                <a:tab pos="1028700" algn="ctr"/>
                <a:tab pos="1752600" algn="ctr"/>
                <a:tab pos="2501900" algn="ctr"/>
                <a:tab pos="3308350" algn="r"/>
                <a:tab pos="4051300" algn="r"/>
                <a:tab pos="4791075" algn="r"/>
                <a:tab pos="5505450" algn="ctr"/>
                <a:tab pos="64087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ctr"/>
                <a:tab pos="1028700" algn="ctr"/>
                <a:tab pos="1752600" algn="ctr"/>
                <a:tab pos="2501900" algn="ctr"/>
                <a:tab pos="3308350" algn="r"/>
                <a:tab pos="4051300" algn="r"/>
                <a:tab pos="4791075" algn="r"/>
                <a:tab pos="5505450" algn="ctr"/>
                <a:tab pos="64087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66700" algn="ctr"/>
                <a:tab pos="1028700" algn="ctr"/>
                <a:tab pos="1752600" algn="ctr"/>
                <a:tab pos="2501900" algn="ctr"/>
                <a:tab pos="3308350" algn="r"/>
                <a:tab pos="4051300" algn="r"/>
                <a:tab pos="4791075" algn="r"/>
                <a:tab pos="5505450" algn="ctr"/>
                <a:tab pos="640873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ja-JP" sz="1200" b="1">
                <a:solidFill>
                  <a:srgbClr val="1F497D"/>
                </a:solidFill>
                <a:latin typeface="Calibri" panose="020F0502020204030204" pitchFamily="34" charset="0"/>
              </a:rPr>
              <a:t>	172	152	123	80	44	24	3	0</a:t>
            </a:r>
          </a:p>
          <a:p>
            <a:r>
              <a:rPr lang="en-US" altLang="ja-JP" sz="1200" b="1">
                <a:solidFill>
                  <a:srgbClr val="1F497D"/>
                </a:solidFill>
                <a:latin typeface="Calibri" panose="020F0502020204030204" pitchFamily="34" charset="0"/>
              </a:rPr>
              <a:t>	171	146	112	74	47	21	4	0</a:t>
            </a:r>
          </a:p>
        </p:txBody>
      </p:sp>
      <p:sp>
        <p:nvSpPr>
          <p:cNvPr id="245794" name="TextBox 20"/>
          <p:cNvSpPr txBox="1">
            <a:spLocks noChangeArrowheads="1"/>
          </p:cNvSpPr>
          <p:nvPr/>
        </p:nvSpPr>
        <p:spPr bwMode="auto">
          <a:xfrm>
            <a:off x="844550" y="4160838"/>
            <a:ext cx="1133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US" altLang="ja-JP" sz="1200" b="1">
                <a:solidFill>
                  <a:srgbClr val="1F497D"/>
                </a:solidFill>
                <a:latin typeface="Calibri" panose="020F0502020204030204" pitchFamily="34" charset="0"/>
              </a:rPr>
              <a:t>At risk </a:t>
            </a:r>
          </a:p>
          <a:p>
            <a:pPr algn="r"/>
            <a:r>
              <a:rPr lang="en-US" altLang="ja-JP" sz="1200" b="1">
                <a:solidFill>
                  <a:srgbClr val="1F497D"/>
                </a:solidFill>
                <a:latin typeface="Calibri" panose="020F0502020204030204" pitchFamily="34" charset="0"/>
              </a:rPr>
              <a:t>Crizotinib</a:t>
            </a:r>
            <a:br>
              <a:rPr lang="en-US" altLang="ja-JP" sz="1200" b="1">
                <a:solidFill>
                  <a:srgbClr val="1F497D"/>
                </a:solidFill>
                <a:latin typeface="Calibri" panose="020F0502020204030204" pitchFamily="34" charset="0"/>
              </a:rPr>
            </a:br>
            <a:r>
              <a:rPr lang="en-US" altLang="ja-JP" sz="1200" b="1">
                <a:solidFill>
                  <a:srgbClr val="1F497D"/>
                </a:solidFill>
                <a:latin typeface="Calibri" panose="020F0502020204030204" pitchFamily="34" charset="0"/>
              </a:rPr>
              <a:t>Chemotherapy</a:t>
            </a:r>
          </a:p>
        </p:txBody>
      </p:sp>
      <p:sp>
        <p:nvSpPr>
          <p:cNvPr id="245795" name="Freeform 6"/>
          <p:cNvSpPr>
            <a:spLocks/>
          </p:cNvSpPr>
          <p:nvPr/>
        </p:nvSpPr>
        <p:spPr bwMode="auto">
          <a:xfrm>
            <a:off x="2260600" y="863600"/>
            <a:ext cx="5332413" cy="2822575"/>
          </a:xfrm>
          <a:custGeom>
            <a:avLst/>
            <a:gdLst>
              <a:gd name="T0" fmla="*/ 0 w 3359"/>
              <a:gd name="T1" fmla="*/ 0 h 1778"/>
              <a:gd name="T2" fmla="*/ 0 w 3359"/>
              <a:gd name="T3" fmla="*/ 2147483646 h 1778"/>
              <a:gd name="T4" fmla="*/ 2147483646 w 3359"/>
              <a:gd name="T5" fmla="*/ 2147483646 h 1778"/>
              <a:gd name="T6" fmla="*/ 0 60000 65536"/>
              <a:gd name="T7" fmla="*/ 0 60000 65536"/>
              <a:gd name="T8" fmla="*/ 0 60000 65536"/>
              <a:gd name="T9" fmla="*/ 0 w 3359"/>
              <a:gd name="T10" fmla="*/ 0 h 1778"/>
              <a:gd name="T11" fmla="*/ 3359 w 3359"/>
              <a:gd name="T12" fmla="*/ 1778 h 177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59" h="1778">
                <a:moveTo>
                  <a:pt x="0" y="0"/>
                </a:moveTo>
                <a:lnTo>
                  <a:pt x="0" y="1778"/>
                </a:lnTo>
                <a:lnTo>
                  <a:pt x="3359" y="1778"/>
                </a:lnTo>
              </a:path>
            </a:pathLst>
          </a:cu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5796" name="Line 7"/>
          <p:cNvSpPr>
            <a:spLocks noChangeShapeType="1"/>
          </p:cNvSpPr>
          <p:nvPr/>
        </p:nvSpPr>
        <p:spPr bwMode="auto">
          <a:xfrm>
            <a:off x="2181225" y="873125"/>
            <a:ext cx="79375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5797" name="Line 8"/>
          <p:cNvSpPr>
            <a:spLocks noChangeShapeType="1"/>
          </p:cNvSpPr>
          <p:nvPr/>
        </p:nvSpPr>
        <p:spPr bwMode="auto">
          <a:xfrm>
            <a:off x="2181225" y="1435100"/>
            <a:ext cx="79375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5798" name="Line 9"/>
          <p:cNvSpPr>
            <a:spLocks noChangeShapeType="1"/>
          </p:cNvSpPr>
          <p:nvPr/>
        </p:nvSpPr>
        <p:spPr bwMode="auto">
          <a:xfrm>
            <a:off x="2181225" y="1997075"/>
            <a:ext cx="79375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5799" name="Line 10"/>
          <p:cNvSpPr>
            <a:spLocks noChangeShapeType="1"/>
          </p:cNvSpPr>
          <p:nvPr/>
        </p:nvSpPr>
        <p:spPr bwMode="auto">
          <a:xfrm>
            <a:off x="2181225" y="2559050"/>
            <a:ext cx="79375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5800" name="Line 11"/>
          <p:cNvSpPr>
            <a:spLocks noChangeShapeType="1"/>
          </p:cNvSpPr>
          <p:nvPr/>
        </p:nvSpPr>
        <p:spPr bwMode="auto">
          <a:xfrm>
            <a:off x="2181225" y="3124200"/>
            <a:ext cx="79375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5801" name="Line 12"/>
          <p:cNvSpPr>
            <a:spLocks noChangeShapeType="1"/>
          </p:cNvSpPr>
          <p:nvPr/>
        </p:nvSpPr>
        <p:spPr bwMode="auto">
          <a:xfrm>
            <a:off x="2181225" y="3686175"/>
            <a:ext cx="79375" cy="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5802" name="Line 13"/>
          <p:cNvSpPr>
            <a:spLocks noChangeShapeType="1"/>
          </p:cNvSpPr>
          <p:nvPr/>
        </p:nvSpPr>
        <p:spPr bwMode="auto">
          <a:xfrm flipV="1">
            <a:off x="2260600" y="3686175"/>
            <a:ext cx="0" cy="793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5803" name="Line 14"/>
          <p:cNvSpPr>
            <a:spLocks noChangeShapeType="1"/>
          </p:cNvSpPr>
          <p:nvPr/>
        </p:nvSpPr>
        <p:spPr bwMode="auto">
          <a:xfrm flipV="1">
            <a:off x="3006725" y="3686175"/>
            <a:ext cx="0" cy="793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5804" name="Line 15"/>
          <p:cNvSpPr>
            <a:spLocks noChangeShapeType="1"/>
          </p:cNvSpPr>
          <p:nvPr/>
        </p:nvSpPr>
        <p:spPr bwMode="auto">
          <a:xfrm flipV="1">
            <a:off x="4494213" y="3686175"/>
            <a:ext cx="0" cy="793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5805" name="Line 16"/>
          <p:cNvSpPr>
            <a:spLocks noChangeShapeType="1"/>
          </p:cNvSpPr>
          <p:nvPr/>
        </p:nvSpPr>
        <p:spPr bwMode="auto">
          <a:xfrm flipV="1">
            <a:off x="5233988" y="3686175"/>
            <a:ext cx="0" cy="793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5806" name="Line 17"/>
          <p:cNvSpPr>
            <a:spLocks noChangeShapeType="1"/>
          </p:cNvSpPr>
          <p:nvPr/>
        </p:nvSpPr>
        <p:spPr bwMode="auto">
          <a:xfrm flipV="1">
            <a:off x="6726238" y="3686175"/>
            <a:ext cx="0" cy="793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5807" name="Line 18"/>
          <p:cNvSpPr>
            <a:spLocks noChangeShapeType="1"/>
          </p:cNvSpPr>
          <p:nvPr/>
        </p:nvSpPr>
        <p:spPr bwMode="auto">
          <a:xfrm flipV="1">
            <a:off x="7485063" y="3686175"/>
            <a:ext cx="0" cy="793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5808" name="Line 19"/>
          <p:cNvSpPr>
            <a:spLocks noChangeShapeType="1"/>
          </p:cNvSpPr>
          <p:nvPr/>
        </p:nvSpPr>
        <p:spPr bwMode="auto">
          <a:xfrm flipV="1">
            <a:off x="3748088" y="3686175"/>
            <a:ext cx="0" cy="793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sp>
        <p:nvSpPr>
          <p:cNvPr id="245809" name="Line 20"/>
          <p:cNvSpPr>
            <a:spLocks noChangeShapeType="1"/>
          </p:cNvSpPr>
          <p:nvPr/>
        </p:nvSpPr>
        <p:spPr bwMode="auto">
          <a:xfrm flipV="1">
            <a:off x="5980113" y="3686175"/>
            <a:ext cx="0" cy="79375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prstClr val="black"/>
              </a:solidFill>
            </a:endParaRPr>
          </a:p>
        </p:txBody>
      </p:sp>
      <p:grpSp>
        <p:nvGrpSpPr>
          <p:cNvPr id="245810" name="Group 17789"/>
          <p:cNvGrpSpPr>
            <a:grpSpLocks/>
          </p:cNvGrpSpPr>
          <p:nvPr/>
        </p:nvGrpSpPr>
        <p:grpSpPr bwMode="auto">
          <a:xfrm>
            <a:off x="2220913" y="830263"/>
            <a:ext cx="5011737" cy="1069975"/>
            <a:chOff x="2220906" y="1839602"/>
            <a:chExt cx="5011199" cy="1069436"/>
          </a:xfrm>
        </p:grpSpPr>
        <p:sp>
          <p:nvSpPr>
            <p:cNvPr id="245812" name="Freeform 21"/>
            <p:cNvSpPr>
              <a:spLocks/>
            </p:cNvSpPr>
            <p:nvPr/>
          </p:nvSpPr>
          <p:spPr bwMode="auto">
            <a:xfrm>
              <a:off x="2270113" y="1882443"/>
              <a:ext cx="4938183" cy="983754"/>
            </a:xfrm>
            <a:custGeom>
              <a:avLst/>
              <a:gdLst>
                <a:gd name="T0" fmla="*/ 2147483646 w 3111"/>
                <a:gd name="T1" fmla="*/ 0 h 620"/>
                <a:gd name="T2" fmla="*/ 2147483646 w 3111"/>
                <a:gd name="T3" fmla="*/ 2147483646 h 620"/>
                <a:gd name="T4" fmla="*/ 2147483646 w 3111"/>
                <a:gd name="T5" fmla="*/ 2147483646 h 620"/>
                <a:gd name="T6" fmla="*/ 2147483646 w 3111"/>
                <a:gd name="T7" fmla="*/ 2147483646 h 620"/>
                <a:gd name="T8" fmla="*/ 2147483646 w 3111"/>
                <a:gd name="T9" fmla="*/ 2147483646 h 620"/>
                <a:gd name="T10" fmla="*/ 2147483646 w 3111"/>
                <a:gd name="T11" fmla="*/ 2147483646 h 620"/>
                <a:gd name="T12" fmla="*/ 2147483646 w 3111"/>
                <a:gd name="T13" fmla="*/ 2147483646 h 620"/>
                <a:gd name="T14" fmla="*/ 2147483646 w 3111"/>
                <a:gd name="T15" fmla="*/ 2147483646 h 620"/>
                <a:gd name="T16" fmla="*/ 2147483646 w 3111"/>
                <a:gd name="T17" fmla="*/ 2147483646 h 620"/>
                <a:gd name="T18" fmla="*/ 2147483646 w 3111"/>
                <a:gd name="T19" fmla="*/ 2147483646 h 620"/>
                <a:gd name="T20" fmla="*/ 2147483646 w 3111"/>
                <a:gd name="T21" fmla="*/ 2147483646 h 620"/>
                <a:gd name="T22" fmla="*/ 2147483646 w 3111"/>
                <a:gd name="T23" fmla="*/ 2147483646 h 620"/>
                <a:gd name="T24" fmla="*/ 2147483646 w 3111"/>
                <a:gd name="T25" fmla="*/ 2147483646 h 620"/>
                <a:gd name="T26" fmla="*/ 2147483646 w 3111"/>
                <a:gd name="T27" fmla="*/ 2147483646 h 620"/>
                <a:gd name="T28" fmla="*/ 2147483646 w 3111"/>
                <a:gd name="T29" fmla="*/ 2147483646 h 620"/>
                <a:gd name="T30" fmla="*/ 2147483646 w 3111"/>
                <a:gd name="T31" fmla="*/ 2147483646 h 620"/>
                <a:gd name="T32" fmla="*/ 2147483646 w 3111"/>
                <a:gd name="T33" fmla="*/ 2147483646 h 620"/>
                <a:gd name="T34" fmla="*/ 2147483646 w 3111"/>
                <a:gd name="T35" fmla="*/ 2147483646 h 620"/>
                <a:gd name="T36" fmla="*/ 2147483646 w 3111"/>
                <a:gd name="T37" fmla="*/ 2147483646 h 620"/>
                <a:gd name="T38" fmla="*/ 2147483646 w 3111"/>
                <a:gd name="T39" fmla="*/ 2147483646 h 620"/>
                <a:gd name="T40" fmla="*/ 2147483646 w 3111"/>
                <a:gd name="T41" fmla="*/ 2147483646 h 620"/>
                <a:gd name="T42" fmla="*/ 2147483646 w 3111"/>
                <a:gd name="T43" fmla="*/ 2147483646 h 620"/>
                <a:gd name="T44" fmla="*/ 2147483646 w 3111"/>
                <a:gd name="T45" fmla="*/ 2147483646 h 620"/>
                <a:gd name="T46" fmla="*/ 2147483646 w 3111"/>
                <a:gd name="T47" fmla="*/ 2147483646 h 620"/>
                <a:gd name="T48" fmla="*/ 2147483646 w 3111"/>
                <a:gd name="T49" fmla="*/ 2147483646 h 620"/>
                <a:gd name="T50" fmla="*/ 2147483646 w 3111"/>
                <a:gd name="T51" fmla="*/ 2147483646 h 620"/>
                <a:gd name="T52" fmla="*/ 2147483646 w 3111"/>
                <a:gd name="T53" fmla="*/ 2147483646 h 620"/>
                <a:gd name="T54" fmla="*/ 2147483646 w 3111"/>
                <a:gd name="T55" fmla="*/ 2147483646 h 620"/>
                <a:gd name="T56" fmla="*/ 2147483646 w 3111"/>
                <a:gd name="T57" fmla="*/ 2147483646 h 620"/>
                <a:gd name="T58" fmla="*/ 2147483646 w 3111"/>
                <a:gd name="T59" fmla="*/ 2147483646 h 620"/>
                <a:gd name="T60" fmla="*/ 2147483646 w 3111"/>
                <a:gd name="T61" fmla="*/ 2147483646 h 620"/>
                <a:gd name="T62" fmla="*/ 2147483646 w 3111"/>
                <a:gd name="T63" fmla="*/ 2147483646 h 620"/>
                <a:gd name="T64" fmla="*/ 2147483646 w 3111"/>
                <a:gd name="T65" fmla="*/ 2147483646 h 620"/>
                <a:gd name="T66" fmla="*/ 2147483646 w 3111"/>
                <a:gd name="T67" fmla="*/ 2147483646 h 620"/>
                <a:gd name="T68" fmla="*/ 2147483646 w 3111"/>
                <a:gd name="T69" fmla="*/ 2147483646 h 620"/>
                <a:gd name="T70" fmla="*/ 2147483646 w 3111"/>
                <a:gd name="T71" fmla="*/ 2147483646 h 620"/>
                <a:gd name="T72" fmla="*/ 2147483646 w 3111"/>
                <a:gd name="T73" fmla="*/ 2147483646 h 620"/>
                <a:gd name="T74" fmla="*/ 2147483646 w 3111"/>
                <a:gd name="T75" fmla="*/ 2147483646 h 620"/>
                <a:gd name="T76" fmla="*/ 2147483646 w 3111"/>
                <a:gd name="T77" fmla="*/ 2147483646 h 62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3111"/>
                <a:gd name="T118" fmla="*/ 0 h 620"/>
                <a:gd name="T119" fmla="*/ 3111 w 3111"/>
                <a:gd name="T120" fmla="*/ 620 h 62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3111" h="620">
                  <a:moveTo>
                    <a:pt x="0" y="0"/>
                  </a:moveTo>
                  <a:lnTo>
                    <a:pt x="28" y="0"/>
                  </a:lnTo>
                  <a:lnTo>
                    <a:pt x="28" y="22"/>
                  </a:lnTo>
                  <a:lnTo>
                    <a:pt x="50" y="22"/>
                  </a:lnTo>
                  <a:lnTo>
                    <a:pt x="50" y="32"/>
                  </a:lnTo>
                  <a:lnTo>
                    <a:pt x="120" y="32"/>
                  </a:lnTo>
                  <a:lnTo>
                    <a:pt x="120" y="44"/>
                  </a:lnTo>
                  <a:lnTo>
                    <a:pt x="170" y="44"/>
                  </a:lnTo>
                  <a:lnTo>
                    <a:pt x="170" y="54"/>
                  </a:lnTo>
                  <a:lnTo>
                    <a:pt x="198" y="54"/>
                  </a:lnTo>
                  <a:lnTo>
                    <a:pt x="198" y="66"/>
                  </a:lnTo>
                  <a:lnTo>
                    <a:pt x="244" y="66"/>
                  </a:lnTo>
                  <a:lnTo>
                    <a:pt x="244" y="76"/>
                  </a:lnTo>
                  <a:lnTo>
                    <a:pt x="252" y="76"/>
                  </a:lnTo>
                  <a:lnTo>
                    <a:pt x="252" y="86"/>
                  </a:lnTo>
                  <a:lnTo>
                    <a:pt x="286" y="86"/>
                  </a:lnTo>
                  <a:lnTo>
                    <a:pt x="286" y="96"/>
                  </a:lnTo>
                  <a:lnTo>
                    <a:pt x="350" y="96"/>
                  </a:lnTo>
                  <a:lnTo>
                    <a:pt x="350" y="116"/>
                  </a:lnTo>
                  <a:lnTo>
                    <a:pt x="392" y="116"/>
                  </a:lnTo>
                  <a:lnTo>
                    <a:pt x="392" y="128"/>
                  </a:lnTo>
                  <a:lnTo>
                    <a:pt x="400" y="128"/>
                  </a:lnTo>
                  <a:lnTo>
                    <a:pt x="400" y="140"/>
                  </a:lnTo>
                  <a:lnTo>
                    <a:pt x="426" y="140"/>
                  </a:lnTo>
                  <a:lnTo>
                    <a:pt x="426" y="158"/>
                  </a:lnTo>
                  <a:lnTo>
                    <a:pt x="444" y="158"/>
                  </a:lnTo>
                  <a:lnTo>
                    <a:pt x="444" y="168"/>
                  </a:lnTo>
                  <a:lnTo>
                    <a:pt x="462" y="168"/>
                  </a:lnTo>
                  <a:lnTo>
                    <a:pt x="462" y="182"/>
                  </a:lnTo>
                  <a:lnTo>
                    <a:pt x="478" y="182"/>
                  </a:lnTo>
                  <a:lnTo>
                    <a:pt x="478" y="192"/>
                  </a:lnTo>
                  <a:lnTo>
                    <a:pt x="486" y="192"/>
                  </a:lnTo>
                  <a:lnTo>
                    <a:pt x="486" y="204"/>
                  </a:lnTo>
                  <a:lnTo>
                    <a:pt x="508" y="204"/>
                  </a:lnTo>
                  <a:lnTo>
                    <a:pt x="508" y="226"/>
                  </a:lnTo>
                  <a:lnTo>
                    <a:pt x="520" y="226"/>
                  </a:lnTo>
                  <a:lnTo>
                    <a:pt x="520" y="236"/>
                  </a:lnTo>
                  <a:lnTo>
                    <a:pt x="556" y="236"/>
                  </a:lnTo>
                  <a:lnTo>
                    <a:pt x="556" y="260"/>
                  </a:lnTo>
                  <a:lnTo>
                    <a:pt x="696" y="260"/>
                  </a:lnTo>
                  <a:lnTo>
                    <a:pt x="696" y="282"/>
                  </a:lnTo>
                  <a:lnTo>
                    <a:pt x="698" y="282"/>
                  </a:lnTo>
                  <a:lnTo>
                    <a:pt x="698" y="296"/>
                  </a:lnTo>
                  <a:lnTo>
                    <a:pt x="724" y="296"/>
                  </a:lnTo>
                  <a:lnTo>
                    <a:pt x="724" y="316"/>
                  </a:lnTo>
                  <a:lnTo>
                    <a:pt x="736" y="316"/>
                  </a:lnTo>
                  <a:lnTo>
                    <a:pt x="736" y="330"/>
                  </a:lnTo>
                  <a:lnTo>
                    <a:pt x="824" y="330"/>
                  </a:lnTo>
                  <a:lnTo>
                    <a:pt x="824" y="342"/>
                  </a:lnTo>
                  <a:lnTo>
                    <a:pt x="859" y="342"/>
                  </a:lnTo>
                  <a:lnTo>
                    <a:pt x="859" y="352"/>
                  </a:lnTo>
                  <a:lnTo>
                    <a:pt x="921" y="352"/>
                  </a:lnTo>
                  <a:lnTo>
                    <a:pt x="921" y="366"/>
                  </a:lnTo>
                  <a:lnTo>
                    <a:pt x="955" y="366"/>
                  </a:lnTo>
                  <a:lnTo>
                    <a:pt x="955" y="380"/>
                  </a:lnTo>
                  <a:lnTo>
                    <a:pt x="1123" y="380"/>
                  </a:lnTo>
                  <a:lnTo>
                    <a:pt x="1123" y="396"/>
                  </a:lnTo>
                  <a:lnTo>
                    <a:pt x="1125" y="396"/>
                  </a:lnTo>
                  <a:lnTo>
                    <a:pt x="1125" y="420"/>
                  </a:lnTo>
                  <a:lnTo>
                    <a:pt x="1229" y="420"/>
                  </a:lnTo>
                  <a:lnTo>
                    <a:pt x="1229" y="432"/>
                  </a:lnTo>
                  <a:lnTo>
                    <a:pt x="1395" y="432"/>
                  </a:lnTo>
                  <a:lnTo>
                    <a:pt x="1395" y="454"/>
                  </a:lnTo>
                  <a:lnTo>
                    <a:pt x="1511" y="454"/>
                  </a:lnTo>
                  <a:lnTo>
                    <a:pt x="1511" y="472"/>
                  </a:lnTo>
                  <a:lnTo>
                    <a:pt x="1537" y="472"/>
                  </a:lnTo>
                  <a:lnTo>
                    <a:pt x="1537" y="492"/>
                  </a:lnTo>
                  <a:lnTo>
                    <a:pt x="1599" y="492"/>
                  </a:lnTo>
                  <a:lnTo>
                    <a:pt x="1599" y="514"/>
                  </a:lnTo>
                  <a:lnTo>
                    <a:pt x="1619" y="514"/>
                  </a:lnTo>
                  <a:lnTo>
                    <a:pt x="1619" y="540"/>
                  </a:lnTo>
                  <a:lnTo>
                    <a:pt x="1659" y="540"/>
                  </a:lnTo>
                  <a:lnTo>
                    <a:pt x="1659" y="558"/>
                  </a:lnTo>
                  <a:lnTo>
                    <a:pt x="1667" y="558"/>
                  </a:lnTo>
                  <a:lnTo>
                    <a:pt x="1667" y="580"/>
                  </a:lnTo>
                  <a:lnTo>
                    <a:pt x="2157" y="580"/>
                  </a:lnTo>
                  <a:lnTo>
                    <a:pt x="2157" y="620"/>
                  </a:lnTo>
                  <a:lnTo>
                    <a:pt x="3111" y="620"/>
                  </a:lnTo>
                </a:path>
              </a:pathLst>
            </a:cu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13" name="Line 22"/>
            <p:cNvSpPr>
              <a:spLocks noChangeShapeType="1"/>
            </p:cNvSpPr>
            <p:nvPr/>
          </p:nvSpPr>
          <p:spPr bwMode="auto">
            <a:xfrm>
              <a:off x="2263763" y="1839602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14" name="Line 23"/>
            <p:cNvSpPr>
              <a:spLocks noChangeShapeType="1"/>
            </p:cNvSpPr>
            <p:nvPr/>
          </p:nvSpPr>
          <p:spPr bwMode="auto">
            <a:xfrm>
              <a:off x="2220906" y="1882443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15" name="Line 24"/>
            <p:cNvSpPr>
              <a:spLocks noChangeShapeType="1"/>
            </p:cNvSpPr>
            <p:nvPr/>
          </p:nvSpPr>
          <p:spPr bwMode="auto">
            <a:xfrm>
              <a:off x="2317733" y="1871336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16" name="Line 25"/>
            <p:cNvSpPr>
              <a:spLocks noChangeShapeType="1"/>
            </p:cNvSpPr>
            <p:nvPr/>
          </p:nvSpPr>
          <p:spPr bwMode="auto">
            <a:xfrm>
              <a:off x="2271701" y="1917351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17" name="Line 26"/>
            <p:cNvSpPr>
              <a:spLocks noChangeShapeType="1"/>
            </p:cNvSpPr>
            <p:nvPr/>
          </p:nvSpPr>
          <p:spPr bwMode="auto">
            <a:xfrm>
              <a:off x="2359003" y="1890376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18" name="Line 27"/>
            <p:cNvSpPr>
              <a:spLocks noChangeShapeType="1"/>
            </p:cNvSpPr>
            <p:nvPr/>
          </p:nvSpPr>
          <p:spPr bwMode="auto">
            <a:xfrm>
              <a:off x="2316146" y="193321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19" name="Line 28"/>
            <p:cNvSpPr>
              <a:spLocks noChangeShapeType="1"/>
            </p:cNvSpPr>
            <p:nvPr/>
          </p:nvSpPr>
          <p:spPr bwMode="auto">
            <a:xfrm>
              <a:off x="2533609" y="190624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20" name="Line 29"/>
            <p:cNvSpPr>
              <a:spLocks noChangeShapeType="1"/>
            </p:cNvSpPr>
            <p:nvPr/>
          </p:nvSpPr>
          <p:spPr bwMode="auto">
            <a:xfrm>
              <a:off x="2487577" y="1949085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21" name="Line 30"/>
            <p:cNvSpPr>
              <a:spLocks noChangeShapeType="1"/>
            </p:cNvSpPr>
            <p:nvPr/>
          </p:nvSpPr>
          <p:spPr bwMode="auto">
            <a:xfrm>
              <a:off x="2870123" y="2023659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22" name="Line 31"/>
            <p:cNvSpPr>
              <a:spLocks noChangeShapeType="1"/>
            </p:cNvSpPr>
            <p:nvPr/>
          </p:nvSpPr>
          <p:spPr bwMode="auto">
            <a:xfrm>
              <a:off x="2827266" y="2066501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23" name="Line 32"/>
            <p:cNvSpPr>
              <a:spLocks noChangeShapeType="1"/>
            </p:cNvSpPr>
            <p:nvPr/>
          </p:nvSpPr>
          <p:spPr bwMode="auto">
            <a:xfrm>
              <a:off x="2968538" y="2090301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24" name="Line 33"/>
            <p:cNvSpPr>
              <a:spLocks noChangeShapeType="1"/>
            </p:cNvSpPr>
            <p:nvPr/>
          </p:nvSpPr>
          <p:spPr bwMode="auto">
            <a:xfrm>
              <a:off x="2925680" y="2133142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25" name="Line 34"/>
            <p:cNvSpPr>
              <a:spLocks noChangeShapeType="1"/>
            </p:cNvSpPr>
            <p:nvPr/>
          </p:nvSpPr>
          <p:spPr bwMode="auto">
            <a:xfrm>
              <a:off x="3006634" y="2125208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26" name="Line 35"/>
            <p:cNvSpPr>
              <a:spLocks noChangeShapeType="1"/>
            </p:cNvSpPr>
            <p:nvPr/>
          </p:nvSpPr>
          <p:spPr bwMode="auto">
            <a:xfrm>
              <a:off x="2960602" y="2171223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27" name="Line 36"/>
            <p:cNvSpPr>
              <a:spLocks noChangeShapeType="1"/>
            </p:cNvSpPr>
            <p:nvPr/>
          </p:nvSpPr>
          <p:spPr bwMode="auto">
            <a:xfrm>
              <a:off x="3063778" y="216011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28" name="Line 37"/>
            <p:cNvSpPr>
              <a:spLocks noChangeShapeType="1"/>
            </p:cNvSpPr>
            <p:nvPr/>
          </p:nvSpPr>
          <p:spPr bwMode="auto">
            <a:xfrm>
              <a:off x="3017745" y="220613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29" name="Line 38"/>
            <p:cNvSpPr>
              <a:spLocks noChangeShapeType="1"/>
            </p:cNvSpPr>
            <p:nvPr/>
          </p:nvSpPr>
          <p:spPr bwMode="auto">
            <a:xfrm>
              <a:off x="3073301" y="219502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30" name="Line 39"/>
            <p:cNvSpPr>
              <a:spLocks noChangeShapeType="1"/>
            </p:cNvSpPr>
            <p:nvPr/>
          </p:nvSpPr>
          <p:spPr bwMode="auto">
            <a:xfrm>
              <a:off x="3030444" y="2237864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31" name="Line 40"/>
            <p:cNvSpPr>
              <a:spLocks noChangeShapeType="1"/>
            </p:cNvSpPr>
            <p:nvPr/>
          </p:nvSpPr>
          <p:spPr bwMode="auto">
            <a:xfrm>
              <a:off x="3095524" y="2210890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32" name="Line 41"/>
            <p:cNvSpPr>
              <a:spLocks noChangeShapeType="1"/>
            </p:cNvSpPr>
            <p:nvPr/>
          </p:nvSpPr>
          <p:spPr bwMode="auto">
            <a:xfrm>
              <a:off x="3049492" y="2256905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33" name="Line 42"/>
            <p:cNvSpPr>
              <a:spLocks noChangeShapeType="1"/>
            </p:cNvSpPr>
            <p:nvPr/>
          </p:nvSpPr>
          <p:spPr bwMode="auto">
            <a:xfrm>
              <a:off x="3133620" y="2210890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34" name="Line 43"/>
            <p:cNvSpPr>
              <a:spLocks noChangeShapeType="1"/>
            </p:cNvSpPr>
            <p:nvPr/>
          </p:nvSpPr>
          <p:spPr bwMode="auto">
            <a:xfrm>
              <a:off x="3087588" y="2256905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35" name="Line 44"/>
            <p:cNvSpPr>
              <a:spLocks noChangeShapeType="1"/>
            </p:cNvSpPr>
            <p:nvPr/>
          </p:nvSpPr>
          <p:spPr bwMode="auto">
            <a:xfrm>
              <a:off x="3181240" y="2252144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36" name="Line 45"/>
            <p:cNvSpPr>
              <a:spLocks noChangeShapeType="1"/>
            </p:cNvSpPr>
            <p:nvPr/>
          </p:nvSpPr>
          <p:spPr bwMode="auto">
            <a:xfrm>
              <a:off x="3138383" y="2294985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37" name="Line 46"/>
            <p:cNvSpPr>
              <a:spLocks noChangeShapeType="1"/>
            </p:cNvSpPr>
            <p:nvPr/>
          </p:nvSpPr>
          <p:spPr bwMode="auto">
            <a:xfrm>
              <a:off x="3197113" y="2252144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38" name="Line 47"/>
            <p:cNvSpPr>
              <a:spLocks noChangeShapeType="1"/>
            </p:cNvSpPr>
            <p:nvPr/>
          </p:nvSpPr>
          <p:spPr bwMode="auto">
            <a:xfrm>
              <a:off x="3154256" y="2294985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39" name="Line 48"/>
            <p:cNvSpPr>
              <a:spLocks noChangeShapeType="1"/>
            </p:cNvSpPr>
            <p:nvPr/>
          </p:nvSpPr>
          <p:spPr bwMode="auto">
            <a:xfrm>
              <a:off x="3247908" y="2252144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40" name="Line 49"/>
            <p:cNvSpPr>
              <a:spLocks noChangeShapeType="1"/>
            </p:cNvSpPr>
            <p:nvPr/>
          </p:nvSpPr>
          <p:spPr bwMode="auto">
            <a:xfrm>
              <a:off x="3201876" y="2294985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41" name="Line 50"/>
            <p:cNvSpPr>
              <a:spLocks noChangeShapeType="1"/>
            </p:cNvSpPr>
            <p:nvPr/>
          </p:nvSpPr>
          <p:spPr bwMode="auto">
            <a:xfrm>
              <a:off x="3276480" y="2252144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42" name="Line 51"/>
            <p:cNvSpPr>
              <a:spLocks noChangeShapeType="1"/>
            </p:cNvSpPr>
            <p:nvPr/>
          </p:nvSpPr>
          <p:spPr bwMode="auto">
            <a:xfrm>
              <a:off x="3230448" y="2294985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43" name="Line 52"/>
            <p:cNvSpPr>
              <a:spLocks noChangeShapeType="1"/>
            </p:cNvSpPr>
            <p:nvPr/>
          </p:nvSpPr>
          <p:spPr bwMode="auto">
            <a:xfrm>
              <a:off x="3317750" y="2252144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44" name="Line 53"/>
            <p:cNvSpPr>
              <a:spLocks noChangeShapeType="1"/>
            </p:cNvSpPr>
            <p:nvPr/>
          </p:nvSpPr>
          <p:spPr bwMode="auto">
            <a:xfrm>
              <a:off x="3271718" y="2294985"/>
              <a:ext cx="92065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45" name="Line 54"/>
            <p:cNvSpPr>
              <a:spLocks noChangeShapeType="1"/>
            </p:cNvSpPr>
            <p:nvPr/>
          </p:nvSpPr>
          <p:spPr bwMode="auto">
            <a:xfrm>
              <a:off x="3333624" y="2252144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46" name="Line 55"/>
            <p:cNvSpPr>
              <a:spLocks noChangeShapeType="1"/>
            </p:cNvSpPr>
            <p:nvPr/>
          </p:nvSpPr>
          <p:spPr bwMode="auto">
            <a:xfrm>
              <a:off x="3290766" y="2294985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47" name="Line 56"/>
            <p:cNvSpPr>
              <a:spLocks noChangeShapeType="1"/>
            </p:cNvSpPr>
            <p:nvPr/>
          </p:nvSpPr>
          <p:spPr bwMode="auto">
            <a:xfrm>
              <a:off x="3422514" y="2340999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48" name="Line 57"/>
            <p:cNvSpPr>
              <a:spLocks noChangeShapeType="1"/>
            </p:cNvSpPr>
            <p:nvPr/>
          </p:nvSpPr>
          <p:spPr bwMode="auto">
            <a:xfrm>
              <a:off x="3379657" y="2383841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49" name="Line 58"/>
            <p:cNvSpPr>
              <a:spLocks noChangeShapeType="1"/>
            </p:cNvSpPr>
            <p:nvPr/>
          </p:nvSpPr>
          <p:spPr bwMode="auto">
            <a:xfrm>
              <a:off x="3559024" y="236321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50" name="Line 59"/>
            <p:cNvSpPr>
              <a:spLocks noChangeShapeType="1"/>
            </p:cNvSpPr>
            <p:nvPr/>
          </p:nvSpPr>
          <p:spPr bwMode="auto">
            <a:xfrm>
              <a:off x="3516167" y="2406055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51" name="Line 60"/>
            <p:cNvSpPr>
              <a:spLocks noChangeShapeType="1"/>
            </p:cNvSpPr>
            <p:nvPr/>
          </p:nvSpPr>
          <p:spPr bwMode="auto">
            <a:xfrm>
              <a:off x="3652677" y="2398121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52" name="Line 61"/>
            <p:cNvSpPr>
              <a:spLocks noChangeShapeType="1"/>
            </p:cNvSpPr>
            <p:nvPr/>
          </p:nvSpPr>
          <p:spPr bwMode="auto">
            <a:xfrm>
              <a:off x="3608232" y="2440962"/>
              <a:ext cx="87303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53" name="Line 62"/>
            <p:cNvSpPr>
              <a:spLocks noChangeShapeType="1"/>
            </p:cNvSpPr>
            <p:nvPr/>
          </p:nvSpPr>
          <p:spPr bwMode="auto">
            <a:xfrm>
              <a:off x="3697123" y="2398121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54" name="Line 63"/>
            <p:cNvSpPr>
              <a:spLocks noChangeShapeType="1"/>
            </p:cNvSpPr>
            <p:nvPr/>
          </p:nvSpPr>
          <p:spPr bwMode="auto">
            <a:xfrm>
              <a:off x="3654264" y="2440962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55" name="Line 64"/>
            <p:cNvSpPr>
              <a:spLocks noChangeShapeType="1"/>
            </p:cNvSpPr>
            <p:nvPr/>
          </p:nvSpPr>
          <p:spPr bwMode="auto">
            <a:xfrm>
              <a:off x="3722520" y="2398121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56" name="Line 65"/>
            <p:cNvSpPr>
              <a:spLocks noChangeShapeType="1"/>
            </p:cNvSpPr>
            <p:nvPr/>
          </p:nvSpPr>
          <p:spPr bwMode="auto">
            <a:xfrm>
              <a:off x="3676487" y="2440962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57" name="Line 66"/>
            <p:cNvSpPr>
              <a:spLocks noChangeShapeType="1"/>
            </p:cNvSpPr>
            <p:nvPr/>
          </p:nvSpPr>
          <p:spPr bwMode="auto">
            <a:xfrm>
              <a:off x="3732044" y="2417161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58" name="Line 67"/>
            <p:cNvSpPr>
              <a:spLocks noChangeShapeType="1"/>
            </p:cNvSpPr>
            <p:nvPr/>
          </p:nvSpPr>
          <p:spPr bwMode="auto">
            <a:xfrm>
              <a:off x="3686011" y="2460002"/>
              <a:ext cx="92065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59" name="Line 68"/>
            <p:cNvSpPr>
              <a:spLocks noChangeShapeType="1"/>
            </p:cNvSpPr>
            <p:nvPr/>
          </p:nvSpPr>
          <p:spPr bwMode="auto">
            <a:xfrm>
              <a:off x="3786013" y="243937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60" name="Line 69"/>
            <p:cNvSpPr>
              <a:spLocks noChangeShapeType="1"/>
            </p:cNvSpPr>
            <p:nvPr/>
          </p:nvSpPr>
          <p:spPr bwMode="auto">
            <a:xfrm>
              <a:off x="3743155" y="248539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61" name="Line 70"/>
            <p:cNvSpPr>
              <a:spLocks noChangeShapeType="1"/>
            </p:cNvSpPr>
            <p:nvPr/>
          </p:nvSpPr>
          <p:spPr bwMode="auto">
            <a:xfrm>
              <a:off x="3798712" y="243937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62" name="Line 71"/>
            <p:cNvSpPr>
              <a:spLocks noChangeShapeType="1"/>
            </p:cNvSpPr>
            <p:nvPr/>
          </p:nvSpPr>
          <p:spPr bwMode="auto">
            <a:xfrm>
              <a:off x="3752679" y="248539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63" name="Line 72"/>
            <p:cNvSpPr>
              <a:spLocks noChangeShapeType="1"/>
            </p:cNvSpPr>
            <p:nvPr/>
          </p:nvSpPr>
          <p:spPr bwMode="auto">
            <a:xfrm>
              <a:off x="3862205" y="243937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64" name="Line 73"/>
            <p:cNvSpPr>
              <a:spLocks noChangeShapeType="1"/>
            </p:cNvSpPr>
            <p:nvPr/>
          </p:nvSpPr>
          <p:spPr bwMode="auto">
            <a:xfrm>
              <a:off x="3816172" y="248539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65" name="Line 74"/>
            <p:cNvSpPr>
              <a:spLocks noChangeShapeType="1"/>
            </p:cNvSpPr>
            <p:nvPr/>
          </p:nvSpPr>
          <p:spPr bwMode="auto">
            <a:xfrm>
              <a:off x="3919349" y="243937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66" name="Line 75"/>
            <p:cNvSpPr>
              <a:spLocks noChangeShapeType="1"/>
            </p:cNvSpPr>
            <p:nvPr/>
          </p:nvSpPr>
          <p:spPr bwMode="auto">
            <a:xfrm>
              <a:off x="3876490" y="248539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67" name="Line 76"/>
            <p:cNvSpPr>
              <a:spLocks noChangeShapeType="1"/>
            </p:cNvSpPr>
            <p:nvPr/>
          </p:nvSpPr>
          <p:spPr bwMode="auto">
            <a:xfrm>
              <a:off x="3960619" y="243937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68" name="Line 77"/>
            <p:cNvSpPr>
              <a:spLocks noChangeShapeType="1"/>
            </p:cNvSpPr>
            <p:nvPr/>
          </p:nvSpPr>
          <p:spPr bwMode="auto">
            <a:xfrm>
              <a:off x="3914586" y="248539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69" name="Line 78"/>
            <p:cNvSpPr>
              <a:spLocks noChangeShapeType="1"/>
            </p:cNvSpPr>
            <p:nvPr/>
          </p:nvSpPr>
          <p:spPr bwMode="auto">
            <a:xfrm>
              <a:off x="3970143" y="243937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70" name="Line 79"/>
            <p:cNvSpPr>
              <a:spLocks noChangeShapeType="1"/>
            </p:cNvSpPr>
            <p:nvPr/>
          </p:nvSpPr>
          <p:spPr bwMode="auto">
            <a:xfrm>
              <a:off x="3927285" y="248539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71" name="Line 80"/>
            <p:cNvSpPr>
              <a:spLocks noChangeShapeType="1"/>
            </p:cNvSpPr>
            <p:nvPr/>
          </p:nvSpPr>
          <p:spPr bwMode="auto">
            <a:xfrm>
              <a:off x="4001890" y="243937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72" name="Line 81"/>
            <p:cNvSpPr>
              <a:spLocks noChangeShapeType="1"/>
            </p:cNvSpPr>
            <p:nvPr/>
          </p:nvSpPr>
          <p:spPr bwMode="auto">
            <a:xfrm>
              <a:off x="3959031" y="248539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73" name="Line 82"/>
            <p:cNvSpPr>
              <a:spLocks noChangeShapeType="1"/>
            </p:cNvSpPr>
            <p:nvPr/>
          </p:nvSpPr>
          <p:spPr bwMode="auto">
            <a:xfrm>
              <a:off x="4059034" y="2506016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74" name="Line 83"/>
            <p:cNvSpPr>
              <a:spLocks noChangeShapeType="1"/>
            </p:cNvSpPr>
            <p:nvPr/>
          </p:nvSpPr>
          <p:spPr bwMode="auto">
            <a:xfrm>
              <a:off x="4013001" y="254885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75" name="Line 84"/>
            <p:cNvSpPr>
              <a:spLocks noChangeShapeType="1"/>
            </p:cNvSpPr>
            <p:nvPr/>
          </p:nvSpPr>
          <p:spPr bwMode="auto">
            <a:xfrm>
              <a:off x="4074907" y="2506016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76" name="Line 85"/>
            <p:cNvSpPr>
              <a:spLocks noChangeShapeType="1"/>
            </p:cNvSpPr>
            <p:nvPr/>
          </p:nvSpPr>
          <p:spPr bwMode="auto">
            <a:xfrm>
              <a:off x="4028874" y="254885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77" name="Line 86"/>
            <p:cNvSpPr>
              <a:spLocks noChangeShapeType="1"/>
            </p:cNvSpPr>
            <p:nvPr/>
          </p:nvSpPr>
          <p:spPr bwMode="auto">
            <a:xfrm>
              <a:off x="4141575" y="2506016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78" name="Line 87"/>
            <p:cNvSpPr>
              <a:spLocks noChangeShapeType="1"/>
            </p:cNvSpPr>
            <p:nvPr/>
          </p:nvSpPr>
          <p:spPr bwMode="auto">
            <a:xfrm>
              <a:off x="4095542" y="254885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79" name="Line 88"/>
            <p:cNvSpPr>
              <a:spLocks noChangeShapeType="1"/>
            </p:cNvSpPr>
            <p:nvPr/>
          </p:nvSpPr>
          <p:spPr bwMode="auto">
            <a:xfrm>
              <a:off x="4163797" y="2506016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80" name="Line 89"/>
            <p:cNvSpPr>
              <a:spLocks noChangeShapeType="1"/>
            </p:cNvSpPr>
            <p:nvPr/>
          </p:nvSpPr>
          <p:spPr bwMode="auto">
            <a:xfrm>
              <a:off x="4120939" y="254885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81" name="Line 90"/>
            <p:cNvSpPr>
              <a:spLocks noChangeShapeType="1"/>
            </p:cNvSpPr>
            <p:nvPr/>
          </p:nvSpPr>
          <p:spPr bwMode="auto">
            <a:xfrm>
              <a:off x="4176496" y="2506016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82" name="Line 91"/>
            <p:cNvSpPr>
              <a:spLocks noChangeShapeType="1"/>
            </p:cNvSpPr>
            <p:nvPr/>
          </p:nvSpPr>
          <p:spPr bwMode="auto">
            <a:xfrm>
              <a:off x="4133638" y="254885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83" name="Line 92"/>
            <p:cNvSpPr>
              <a:spLocks noChangeShapeType="1"/>
            </p:cNvSpPr>
            <p:nvPr/>
          </p:nvSpPr>
          <p:spPr bwMode="auto">
            <a:xfrm>
              <a:off x="4233640" y="2525057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84" name="Line 93"/>
            <p:cNvSpPr>
              <a:spLocks noChangeShapeType="1"/>
            </p:cNvSpPr>
            <p:nvPr/>
          </p:nvSpPr>
          <p:spPr bwMode="auto">
            <a:xfrm>
              <a:off x="4187607" y="2571071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85" name="Line 94"/>
            <p:cNvSpPr>
              <a:spLocks noChangeShapeType="1"/>
            </p:cNvSpPr>
            <p:nvPr/>
          </p:nvSpPr>
          <p:spPr bwMode="auto">
            <a:xfrm>
              <a:off x="4271736" y="2525057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86" name="Line 95"/>
            <p:cNvSpPr>
              <a:spLocks noChangeShapeType="1"/>
            </p:cNvSpPr>
            <p:nvPr/>
          </p:nvSpPr>
          <p:spPr bwMode="auto">
            <a:xfrm>
              <a:off x="4225703" y="2571071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87" name="Line 96"/>
            <p:cNvSpPr>
              <a:spLocks noChangeShapeType="1"/>
            </p:cNvSpPr>
            <p:nvPr/>
          </p:nvSpPr>
          <p:spPr bwMode="auto">
            <a:xfrm>
              <a:off x="4297133" y="2525057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88" name="Line 97"/>
            <p:cNvSpPr>
              <a:spLocks noChangeShapeType="1"/>
            </p:cNvSpPr>
            <p:nvPr/>
          </p:nvSpPr>
          <p:spPr bwMode="auto">
            <a:xfrm>
              <a:off x="4251100" y="2571071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89" name="Line 98"/>
            <p:cNvSpPr>
              <a:spLocks noChangeShapeType="1"/>
            </p:cNvSpPr>
            <p:nvPr/>
          </p:nvSpPr>
          <p:spPr bwMode="auto">
            <a:xfrm>
              <a:off x="4306657" y="2525057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90" name="Line 99"/>
            <p:cNvSpPr>
              <a:spLocks noChangeShapeType="1"/>
            </p:cNvSpPr>
            <p:nvPr/>
          </p:nvSpPr>
          <p:spPr bwMode="auto">
            <a:xfrm>
              <a:off x="4263799" y="2571071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91" name="Line 100"/>
            <p:cNvSpPr>
              <a:spLocks noChangeShapeType="1"/>
            </p:cNvSpPr>
            <p:nvPr/>
          </p:nvSpPr>
          <p:spPr bwMode="auto">
            <a:xfrm>
              <a:off x="4351102" y="2525057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92" name="Line 101"/>
            <p:cNvSpPr>
              <a:spLocks noChangeShapeType="1"/>
            </p:cNvSpPr>
            <p:nvPr/>
          </p:nvSpPr>
          <p:spPr bwMode="auto">
            <a:xfrm>
              <a:off x="4305069" y="2571071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93" name="Line 102"/>
            <p:cNvSpPr>
              <a:spLocks noChangeShapeType="1"/>
            </p:cNvSpPr>
            <p:nvPr/>
          </p:nvSpPr>
          <p:spPr bwMode="auto">
            <a:xfrm>
              <a:off x="4366976" y="2525057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94" name="Line 103"/>
            <p:cNvSpPr>
              <a:spLocks noChangeShapeType="1"/>
            </p:cNvSpPr>
            <p:nvPr/>
          </p:nvSpPr>
          <p:spPr bwMode="auto">
            <a:xfrm>
              <a:off x="4320943" y="2571071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95" name="Line 104"/>
            <p:cNvSpPr>
              <a:spLocks noChangeShapeType="1"/>
            </p:cNvSpPr>
            <p:nvPr/>
          </p:nvSpPr>
          <p:spPr bwMode="auto">
            <a:xfrm>
              <a:off x="4373325" y="2525057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96" name="Line 105"/>
            <p:cNvSpPr>
              <a:spLocks noChangeShapeType="1"/>
            </p:cNvSpPr>
            <p:nvPr/>
          </p:nvSpPr>
          <p:spPr bwMode="auto">
            <a:xfrm>
              <a:off x="4330467" y="2571071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97" name="Line 106"/>
            <p:cNvSpPr>
              <a:spLocks noChangeShapeType="1"/>
            </p:cNvSpPr>
            <p:nvPr/>
          </p:nvSpPr>
          <p:spPr bwMode="auto">
            <a:xfrm>
              <a:off x="4424119" y="2525057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98" name="Line 107"/>
            <p:cNvSpPr>
              <a:spLocks noChangeShapeType="1"/>
            </p:cNvSpPr>
            <p:nvPr/>
          </p:nvSpPr>
          <p:spPr bwMode="auto">
            <a:xfrm>
              <a:off x="4381261" y="2571071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899" name="Line 108"/>
            <p:cNvSpPr>
              <a:spLocks noChangeShapeType="1"/>
            </p:cNvSpPr>
            <p:nvPr/>
          </p:nvSpPr>
          <p:spPr bwMode="auto">
            <a:xfrm>
              <a:off x="4449517" y="2525057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00" name="Line 109"/>
            <p:cNvSpPr>
              <a:spLocks noChangeShapeType="1"/>
            </p:cNvSpPr>
            <p:nvPr/>
          </p:nvSpPr>
          <p:spPr bwMode="auto">
            <a:xfrm>
              <a:off x="4406658" y="2571071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01" name="Line 110"/>
            <p:cNvSpPr>
              <a:spLocks noChangeShapeType="1"/>
            </p:cNvSpPr>
            <p:nvPr/>
          </p:nvSpPr>
          <p:spPr bwMode="auto">
            <a:xfrm>
              <a:off x="4487613" y="2556791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02" name="Line 111"/>
            <p:cNvSpPr>
              <a:spLocks noChangeShapeType="1"/>
            </p:cNvSpPr>
            <p:nvPr/>
          </p:nvSpPr>
          <p:spPr bwMode="auto">
            <a:xfrm>
              <a:off x="4441580" y="2602805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03" name="Line 112"/>
            <p:cNvSpPr>
              <a:spLocks noChangeShapeType="1"/>
            </p:cNvSpPr>
            <p:nvPr/>
          </p:nvSpPr>
          <p:spPr bwMode="auto">
            <a:xfrm>
              <a:off x="4503486" y="2556791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04" name="Line 113"/>
            <p:cNvSpPr>
              <a:spLocks noChangeShapeType="1"/>
            </p:cNvSpPr>
            <p:nvPr/>
          </p:nvSpPr>
          <p:spPr bwMode="auto">
            <a:xfrm>
              <a:off x="4457453" y="2602805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05" name="Line 114"/>
            <p:cNvSpPr>
              <a:spLocks noChangeShapeType="1"/>
            </p:cNvSpPr>
            <p:nvPr/>
          </p:nvSpPr>
          <p:spPr bwMode="auto">
            <a:xfrm>
              <a:off x="4519359" y="2556791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06" name="Line 115"/>
            <p:cNvSpPr>
              <a:spLocks noChangeShapeType="1"/>
            </p:cNvSpPr>
            <p:nvPr/>
          </p:nvSpPr>
          <p:spPr bwMode="auto">
            <a:xfrm>
              <a:off x="4473326" y="2602805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07" name="Line 116"/>
            <p:cNvSpPr>
              <a:spLocks noChangeShapeType="1"/>
            </p:cNvSpPr>
            <p:nvPr/>
          </p:nvSpPr>
          <p:spPr bwMode="auto">
            <a:xfrm>
              <a:off x="4579678" y="2556791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08" name="Line 117"/>
            <p:cNvSpPr>
              <a:spLocks noChangeShapeType="1"/>
            </p:cNvSpPr>
            <p:nvPr/>
          </p:nvSpPr>
          <p:spPr bwMode="auto">
            <a:xfrm>
              <a:off x="4533645" y="2602805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09" name="Line 118"/>
            <p:cNvSpPr>
              <a:spLocks noChangeShapeType="1"/>
            </p:cNvSpPr>
            <p:nvPr/>
          </p:nvSpPr>
          <p:spPr bwMode="auto">
            <a:xfrm>
              <a:off x="4608250" y="2556791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10" name="Line 119"/>
            <p:cNvSpPr>
              <a:spLocks noChangeShapeType="1"/>
            </p:cNvSpPr>
            <p:nvPr/>
          </p:nvSpPr>
          <p:spPr bwMode="auto">
            <a:xfrm>
              <a:off x="4562217" y="2602805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11" name="Line 120"/>
            <p:cNvSpPr>
              <a:spLocks noChangeShapeType="1"/>
            </p:cNvSpPr>
            <p:nvPr/>
          </p:nvSpPr>
          <p:spPr bwMode="auto">
            <a:xfrm>
              <a:off x="4655870" y="2556791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12" name="Line 121"/>
            <p:cNvSpPr>
              <a:spLocks noChangeShapeType="1"/>
            </p:cNvSpPr>
            <p:nvPr/>
          </p:nvSpPr>
          <p:spPr bwMode="auto">
            <a:xfrm>
              <a:off x="4613011" y="2602805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13" name="Line 122"/>
            <p:cNvSpPr>
              <a:spLocks noChangeShapeType="1"/>
            </p:cNvSpPr>
            <p:nvPr/>
          </p:nvSpPr>
          <p:spPr bwMode="auto">
            <a:xfrm>
              <a:off x="4728887" y="261708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14" name="Line 123"/>
            <p:cNvSpPr>
              <a:spLocks noChangeShapeType="1"/>
            </p:cNvSpPr>
            <p:nvPr/>
          </p:nvSpPr>
          <p:spPr bwMode="auto">
            <a:xfrm>
              <a:off x="4682854" y="266310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15" name="Line 124"/>
            <p:cNvSpPr>
              <a:spLocks noChangeShapeType="1"/>
            </p:cNvSpPr>
            <p:nvPr/>
          </p:nvSpPr>
          <p:spPr bwMode="auto">
            <a:xfrm>
              <a:off x="4760633" y="261708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16" name="Line 125"/>
            <p:cNvSpPr>
              <a:spLocks noChangeShapeType="1"/>
            </p:cNvSpPr>
            <p:nvPr/>
          </p:nvSpPr>
          <p:spPr bwMode="auto">
            <a:xfrm>
              <a:off x="4717775" y="266310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17" name="Line 126"/>
            <p:cNvSpPr>
              <a:spLocks noChangeShapeType="1"/>
            </p:cNvSpPr>
            <p:nvPr/>
          </p:nvSpPr>
          <p:spPr bwMode="auto">
            <a:xfrm>
              <a:off x="4795555" y="261708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18" name="Line 127"/>
            <p:cNvSpPr>
              <a:spLocks noChangeShapeType="1"/>
            </p:cNvSpPr>
            <p:nvPr/>
          </p:nvSpPr>
          <p:spPr bwMode="auto">
            <a:xfrm>
              <a:off x="4752696" y="266310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19" name="Line 128"/>
            <p:cNvSpPr>
              <a:spLocks noChangeShapeType="1"/>
            </p:cNvSpPr>
            <p:nvPr/>
          </p:nvSpPr>
          <p:spPr bwMode="auto">
            <a:xfrm>
              <a:off x="4808253" y="265199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20" name="Line 129"/>
            <p:cNvSpPr>
              <a:spLocks noChangeShapeType="1"/>
            </p:cNvSpPr>
            <p:nvPr/>
          </p:nvSpPr>
          <p:spPr bwMode="auto">
            <a:xfrm>
              <a:off x="4765395" y="2698007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21" name="Line 130"/>
            <p:cNvSpPr>
              <a:spLocks noChangeShapeType="1"/>
            </p:cNvSpPr>
            <p:nvPr/>
          </p:nvSpPr>
          <p:spPr bwMode="auto">
            <a:xfrm>
              <a:off x="4928890" y="275671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22" name="Line 131"/>
            <p:cNvSpPr>
              <a:spLocks noChangeShapeType="1"/>
            </p:cNvSpPr>
            <p:nvPr/>
          </p:nvSpPr>
          <p:spPr bwMode="auto">
            <a:xfrm>
              <a:off x="4882857" y="280273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23" name="Line 132"/>
            <p:cNvSpPr>
              <a:spLocks noChangeShapeType="1"/>
            </p:cNvSpPr>
            <p:nvPr/>
          </p:nvSpPr>
          <p:spPr bwMode="auto">
            <a:xfrm>
              <a:off x="4957462" y="275671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24" name="Line 133"/>
            <p:cNvSpPr>
              <a:spLocks noChangeShapeType="1"/>
            </p:cNvSpPr>
            <p:nvPr/>
          </p:nvSpPr>
          <p:spPr bwMode="auto">
            <a:xfrm>
              <a:off x="4914604" y="280273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25" name="Line 134"/>
            <p:cNvSpPr>
              <a:spLocks noChangeShapeType="1"/>
            </p:cNvSpPr>
            <p:nvPr/>
          </p:nvSpPr>
          <p:spPr bwMode="auto">
            <a:xfrm>
              <a:off x="4970161" y="275671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26" name="Line 135"/>
            <p:cNvSpPr>
              <a:spLocks noChangeShapeType="1"/>
            </p:cNvSpPr>
            <p:nvPr/>
          </p:nvSpPr>
          <p:spPr bwMode="auto">
            <a:xfrm>
              <a:off x="4924128" y="280273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27" name="Line 136"/>
            <p:cNvSpPr>
              <a:spLocks noChangeShapeType="1"/>
            </p:cNvSpPr>
            <p:nvPr/>
          </p:nvSpPr>
          <p:spPr bwMode="auto">
            <a:xfrm>
              <a:off x="4986034" y="275671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28" name="Line 137"/>
            <p:cNvSpPr>
              <a:spLocks noChangeShapeType="1"/>
            </p:cNvSpPr>
            <p:nvPr/>
          </p:nvSpPr>
          <p:spPr bwMode="auto">
            <a:xfrm>
              <a:off x="4940001" y="280273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29" name="Line 138"/>
            <p:cNvSpPr>
              <a:spLocks noChangeShapeType="1"/>
            </p:cNvSpPr>
            <p:nvPr/>
          </p:nvSpPr>
          <p:spPr bwMode="auto">
            <a:xfrm>
              <a:off x="5084449" y="275671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30" name="Line 139"/>
            <p:cNvSpPr>
              <a:spLocks noChangeShapeType="1"/>
            </p:cNvSpPr>
            <p:nvPr/>
          </p:nvSpPr>
          <p:spPr bwMode="auto">
            <a:xfrm>
              <a:off x="5041590" y="280273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31" name="Line 140"/>
            <p:cNvSpPr>
              <a:spLocks noChangeShapeType="1"/>
            </p:cNvSpPr>
            <p:nvPr/>
          </p:nvSpPr>
          <p:spPr bwMode="auto">
            <a:xfrm>
              <a:off x="5170164" y="275671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32" name="Line 141"/>
            <p:cNvSpPr>
              <a:spLocks noChangeShapeType="1"/>
            </p:cNvSpPr>
            <p:nvPr/>
          </p:nvSpPr>
          <p:spPr bwMode="auto">
            <a:xfrm>
              <a:off x="5127306" y="280273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33" name="Line 142"/>
            <p:cNvSpPr>
              <a:spLocks noChangeShapeType="1"/>
            </p:cNvSpPr>
            <p:nvPr/>
          </p:nvSpPr>
          <p:spPr bwMode="auto">
            <a:xfrm>
              <a:off x="5265404" y="275671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34" name="Line 143"/>
            <p:cNvSpPr>
              <a:spLocks noChangeShapeType="1"/>
            </p:cNvSpPr>
            <p:nvPr/>
          </p:nvSpPr>
          <p:spPr bwMode="auto">
            <a:xfrm>
              <a:off x="5222546" y="280273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35" name="Line 144"/>
            <p:cNvSpPr>
              <a:spLocks noChangeShapeType="1"/>
            </p:cNvSpPr>
            <p:nvPr/>
          </p:nvSpPr>
          <p:spPr bwMode="auto">
            <a:xfrm>
              <a:off x="5335247" y="275671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36" name="Line 145"/>
            <p:cNvSpPr>
              <a:spLocks noChangeShapeType="1"/>
            </p:cNvSpPr>
            <p:nvPr/>
          </p:nvSpPr>
          <p:spPr bwMode="auto">
            <a:xfrm>
              <a:off x="5292388" y="280273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37" name="Line 146"/>
            <p:cNvSpPr>
              <a:spLocks noChangeShapeType="1"/>
            </p:cNvSpPr>
            <p:nvPr/>
          </p:nvSpPr>
          <p:spPr bwMode="auto">
            <a:xfrm>
              <a:off x="5341596" y="275671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38" name="Line 147"/>
            <p:cNvSpPr>
              <a:spLocks noChangeShapeType="1"/>
            </p:cNvSpPr>
            <p:nvPr/>
          </p:nvSpPr>
          <p:spPr bwMode="auto">
            <a:xfrm>
              <a:off x="5298738" y="280273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39" name="Line 148"/>
            <p:cNvSpPr>
              <a:spLocks noChangeShapeType="1"/>
            </p:cNvSpPr>
            <p:nvPr/>
          </p:nvSpPr>
          <p:spPr bwMode="auto">
            <a:xfrm>
              <a:off x="5395565" y="275671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40" name="Line 149"/>
            <p:cNvSpPr>
              <a:spLocks noChangeShapeType="1"/>
            </p:cNvSpPr>
            <p:nvPr/>
          </p:nvSpPr>
          <p:spPr bwMode="auto">
            <a:xfrm>
              <a:off x="5352707" y="280273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41" name="Line 150"/>
            <p:cNvSpPr>
              <a:spLocks noChangeShapeType="1"/>
            </p:cNvSpPr>
            <p:nvPr/>
          </p:nvSpPr>
          <p:spPr bwMode="auto">
            <a:xfrm>
              <a:off x="5430486" y="275671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42" name="Line 151"/>
            <p:cNvSpPr>
              <a:spLocks noChangeShapeType="1"/>
            </p:cNvSpPr>
            <p:nvPr/>
          </p:nvSpPr>
          <p:spPr bwMode="auto">
            <a:xfrm>
              <a:off x="5387628" y="280273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43" name="Line 152"/>
            <p:cNvSpPr>
              <a:spLocks noChangeShapeType="1"/>
            </p:cNvSpPr>
            <p:nvPr/>
          </p:nvSpPr>
          <p:spPr bwMode="auto">
            <a:xfrm>
              <a:off x="5471757" y="275671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44" name="Line 153"/>
            <p:cNvSpPr>
              <a:spLocks noChangeShapeType="1"/>
            </p:cNvSpPr>
            <p:nvPr/>
          </p:nvSpPr>
          <p:spPr bwMode="auto">
            <a:xfrm>
              <a:off x="5425724" y="280273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45" name="Line 154"/>
            <p:cNvSpPr>
              <a:spLocks noChangeShapeType="1"/>
            </p:cNvSpPr>
            <p:nvPr/>
          </p:nvSpPr>
          <p:spPr bwMode="auto">
            <a:xfrm>
              <a:off x="5478106" y="275671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46" name="Line 155"/>
            <p:cNvSpPr>
              <a:spLocks noChangeShapeType="1"/>
            </p:cNvSpPr>
            <p:nvPr/>
          </p:nvSpPr>
          <p:spPr bwMode="auto">
            <a:xfrm>
              <a:off x="5435248" y="280273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47" name="Line 156"/>
            <p:cNvSpPr>
              <a:spLocks noChangeShapeType="1"/>
            </p:cNvSpPr>
            <p:nvPr/>
          </p:nvSpPr>
          <p:spPr bwMode="auto">
            <a:xfrm>
              <a:off x="5544774" y="275671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48" name="Line 157"/>
            <p:cNvSpPr>
              <a:spLocks noChangeShapeType="1"/>
            </p:cNvSpPr>
            <p:nvPr/>
          </p:nvSpPr>
          <p:spPr bwMode="auto">
            <a:xfrm>
              <a:off x="5501916" y="280273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49" name="Line 158"/>
            <p:cNvSpPr>
              <a:spLocks noChangeShapeType="1"/>
            </p:cNvSpPr>
            <p:nvPr/>
          </p:nvSpPr>
          <p:spPr bwMode="auto">
            <a:xfrm>
              <a:off x="5566997" y="275671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50" name="Line 159"/>
            <p:cNvSpPr>
              <a:spLocks noChangeShapeType="1"/>
            </p:cNvSpPr>
            <p:nvPr/>
          </p:nvSpPr>
          <p:spPr bwMode="auto">
            <a:xfrm>
              <a:off x="5520964" y="280273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51" name="Line 160"/>
            <p:cNvSpPr>
              <a:spLocks noChangeShapeType="1"/>
            </p:cNvSpPr>
            <p:nvPr/>
          </p:nvSpPr>
          <p:spPr bwMode="auto">
            <a:xfrm>
              <a:off x="5640014" y="2756715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52" name="Line 161"/>
            <p:cNvSpPr>
              <a:spLocks noChangeShapeType="1"/>
            </p:cNvSpPr>
            <p:nvPr/>
          </p:nvSpPr>
          <p:spPr bwMode="auto">
            <a:xfrm>
              <a:off x="5597156" y="2802730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53" name="Line 162"/>
            <p:cNvSpPr>
              <a:spLocks noChangeShapeType="1"/>
            </p:cNvSpPr>
            <p:nvPr/>
          </p:nvSpPr>
          <p:spPr bwMode="auto">
            <a:xfrm>
              <a:off x="5747952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54" name="Line 163"/>
            <p:cNvSpPr>
              <a:spLocks noChangeShapeType="1"/>
            </p:cNvSpPr>
            <p:nvPr/>
          </p:nvSpPr>
          <p:spPr bwMode="auto">
            <a:xfrm>
              <a:off x="5705094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55" name="Line 164"/>
            <p:cNvSpPr>
              <a:spLocks noChangeShapeType="1"/>
            </p:cNvSpPr>
            <p:nvPr/>
          </p:nvSpPr>
          <p:spPr bwMode="auto">
            <a:xfrm>
              <a:off x="5754302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56" name="Line 165"/>
            <p:cNvSpPr>
              <a:spLocks noChangeShapeType="1"/>
            </p:cNvSpPr>
            <p:nvPr/>
          </p:nvSpPr>
          <p:spPr bwMode="auto">
            <a:xfrm>
              <a:off x="5708269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57" name="Line 166"/>
            <p:cNvSpPr>
              <a:spLocks noChangeShapeType="1"/>
            </p:cNvSpPr>
            <p:nvPr/>
          </p:nvSpPr>
          <p:spPr bwMode="auto">
            <a:xfrm>
              <a:off x="5782874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58" name="Line 167"/>
            <p:cNvSpPr>
              <a:spLocks noChangeShapeType="1"/>
            </p:cNvSpPr>
            <p:nvPr/>
          </p:nvSpPr>
          <p:spPr bwMode="auto">
            <a:xfrm>
              <a:off x="5740015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59" name="Line 168"/>
            <p:cNvSpPr>
              <a:spLocks noChangeShapeType="1"/>
            </p:cNvSpPr>
            <p:nvPr/>
          </p:nvSpPr>
          <p:spPr bwMode="auto">
            <a:xfrm>
              <a:off x="5846367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60" name="Line 169"/>
            <p:cNvSpPr>
              <a:spLocks noChangeShapeType="1"/>
            </p:cNvSpPr>
            <p:nvPr/>
          </p:nvSpPr>
          <p:spPr bwMode="auto">
            <a:xfrm>
              <a:off x="5800334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61" name="Line 170"/>
            <p:cNvSpPr>
              <a:spLocks noChangeShapeType="1"/>
            </p:cNvSpPr>
            <p:nvPr/>
          </p:nvSpPr>
          <p:spPr bwMode="auto">
            <a:xfrm>
              <a:off x="5887637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62" name="Line 171"/>
            <p:cNvSpPr>
              <a:spLocks noChangeShapeType="1"/>
            </p:cNvSpPr>
            <p:nvPr/>
          </p:nvSpPr>
          <p:spPr bwMode="auto">
            <a:xfrm>
              <a:off x="5841604" y="2866198"/>
              <a:ext cx="92065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63" name="Line 172"/>
            <p:cNvSpPr>
              <a:spLocks noChangeShapeType="1"/>
            </p:cNvSpPr>
            <p:nvPr/>
          </p:nvSpPr>
          <p:spPr bwMode="auto">
            <a:xfrm>
              <a:off x="5890812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64" name="Line 173"/>
            <p:cNvSpPr>
              <a:spLocks noChangeShapeType="1"/>
            </p:cNvSpPr>
            <p:nvPr/>
          </p:nvSpPr>
          <p:spPr bwMode="auto">
            <a:xfrm>
              <a:off x="5847954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65" name="Line 174"/>
            <p:cNvSpPr>
              <a:spLocks noChangeShapeType="1"/>
            </p:cNvSpPr>
            <p:nvPr/>
          </p:nvSpPr>
          <p:spPr bwMode="auto">
            <a:xfrm>
              <a:off x="5995576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66" name="Line 175"/>
            <p:cNvSpPr>
              <a:spLocks noChangeShapeType="1"/>
            </p:cNvSpPr>
            <p:nvPr/>
          </p:nvSpPr>
          <p:spPr bwMode="auto">
            <a:xfrm>
              <a:off x="5949543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67" name="Line 176"/>
            <p:cNvSpPr>
              <a:spLocks noChangeShapeType="1"/>
            </p:cNvSpPr>
            <p:nvPr/>
          </p:nvSpPr>
          <p:spPr bwMode="auto">
            <a:xfrm>
              <a:off x="5989226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68" name="Line 177"/>
            <p:cNvSpPr>
              <a:spLocks noChangeShapeType="1"/>
            </p:cNvSpPr>
            <p:nvPr/>
          </p:nvSpPr>
          <p:spPr bwMode="auto">
            <a:xfrm>
              <a:off x="5943193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69" name="Line 178"/>
            <p:cNvSpPr>
              <a:spLocks noChangeShapeType="1"/>
            </p:cNvSpPr>
            <p:nvPr/>
          </p:nvSpPr>
          <p:spPr bwMode="auto">
            <a:xfrm>
              <a:off x="6097165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70" name="Line 179"/>
            <p:cNvSpPr>
              <a:spLocks noChangeShapeType="1"/>
            </p:cNvSpPr>
            <p:nvPr/>
          </p:nvSpPr>
          <p:spPr bwMode="auto">
            <a:xfrm>
              <a:off x="6051132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71" name="Line 180"/>
            <p:cNvSpPr>
              <a:spLocks noChangeShapeType="1"/>
            </p:cNvSpPr>
            <p:nvPr/>
          </p:nvSpPr>
          <p:spPr bwMode="auto">
            <a:xfrm>
              <a:off x="6116213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72" name="Line 181"/>
            <p:cNvSpPr>
              <a:spLocks noChangeShapeType="1"/>
            </p:cNvSpPr>
            <p:nvPr/>
          </p:nvSpPr>
          <p:spPr bwMode="auto">
            <a:xfrm>
              <a:off x="6073354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73" name="Line 182"/>
            <p:cNvSpPr>
              <a:spLocks noChangeShapeType="1"/>
            </p:cNvSpPr>
            <p:nvPr/>
          </p:nvSpPr>
          <p:spPr bwMode="auto">
            <a:xfrm>
              <a:off x="6201929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74" name="Line 183"/>
            <p:cNvSpPr>
              <a:spLocks noChangeShapeType="1"/>
            </p:cNvSpPr>
            <p:nvPr/>
          </p:nvSpPr>
          <p:spPr bwMode="auto">
            <a:xfrm>
              <a:off x="6155896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75" name="Line 184"/>
            <p:cNvSpPr>
              <a:spLocks noChangeShapeType="1"/>
            </p:cNvSpPr>
            <p:nvPr/>
          </p:nvSpPr>
          <p:spPr bwMode="auto">
            <a:xfrm>
              <a:off x="6328915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76" name="Line 185"/>
            <p:cNvSpPr>
              <a:spLocks noChangeShapeType="1"/>
            </p:cNvSpPr>
            <p:nvPr/>
          </p:nvSpPr>
          <p:spPr bwMode="auto">
            <a:xfrm>
              <a:off x="6282882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77" name="Line 186"/>
            <p:cNvSpPr>
              <a:spLocks noChangeShapeType="1"/>
            </p:cNvSpPr>
            <p:nvPr/>
          </p:nvSpPr>
          <p:spPr bwMode="auto">
            <a:xfrm>
              <a:off x="6344788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78" name="Line 187"/>
            <p:cNvSpPr>
              <a:spLocks noChangeShapeType="1"/>
            </p:cNvSpPr>
            <p:nvPr/>
          </p:nvSpPr>
          <p:spPr bwMode="auto">
            <a:xfrm>
              <a:off x="6298755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79" name="Line 188"/>
            <p:cNvSpPr>
              <a:spLocks noChangeShapeType="1"/>
            </p:cNvSpPr>
            <p:nvPr/>
          </p:nvSpPr>
          <p:spPr bwMode="auto">
            <a:xfrm>
              <a:off x="6424155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80" name="Line 189"/>
            <p:cNvSpPr>
              <a:spLocks noChangeShapeType="1"/>
            </p:cNvSpPr>
            <p:nvPr/>
          </p:nvSpPr>
          <p:spPr bwMode="auto">
            <a:xfrm>
              <a:off x="6381296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81" name="Line 190"/>
            <p:cNvSpPr>
              <a:spLocks noChangeShapeType="1"/>
            </p:cNvSpPr>
            <p:nvPr/>
          </p:nvSpPr>
          <p:spPr bwMode="auto">
            <a:xfrm>
              <a:off x="6433679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82" name="Line 191"/>
            <p:cNvSpPr>
              <a:spLocks noChangeShapeType="1"/>
            </p:cNvSpPr>
            <p:nvPr/>
          </p:nvSpPr>
          <p:spPr bwMode="auto">
            <a:xfrm>
              <a:off x="6390820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83" name="Line 192"/>
            <p:cNvSpPr>
              <a:spLocks noChangeShapeType="1"/>
            </p:cNvSpPr>
            <p:nvPr/>
          </p:nvSpPr>
          <p:spPr bwMode="auto">
            <a:xfrm>
              <a:off x="6573364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84" name="Line 193"/>
            <p:cNvSpPr>
              <a:spLocks noChangeShapeType="1"/>
            </p:cNvSpPr>
            <p:nvPr/>
          </p:nvSpPr>
          <p:spPr bwMode="auto">
            <a:xfrm>
              <a:off x="6527331" y="2866198"/>
              <a:ext cx="92065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85" name="Line 194"/>
            <p:cNvSpPr>
              <a:spLocks noChangeShapeType="1"/>
            </p:cNvSpPr>
            <p:nvPr/>
          </p:nvSpPr>
          <p:spPr bwMode="auto">
            <a:xfrm>
              <a:off x="6586062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86" name="Line 195"/>
            <p:cNvSpPr>
              <a:spLocks noChangeShapeType="1"/>
            </p:cNvSpPr>
            <p:nvPr/>
          </p:nvSpPr>
          <p:spPr bwMode="auto">
            <a:xfrm>
              <a:off x="6543204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87" name="Line 196"/>
            <p:cNvSpPr>
              <a:spLocks noChangeShapeType="1"/>
            </p:cNvSpPr>
            <p:nvPr/>
          </p:nvSpPr>
          <p:spPr bwMode="auto">
            <a:xfrm>
              <a:off x="6614634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88" name="Line 197"/>
            <p:cNvSpPr>
              <a:spLocks noChangeShapeType="1"/>
            </p:cNvSpPr>
            <p:nvPr/>
          </p:nvSpPr>
          <p:spPr bwMode="auto">
            <a:xfrm>
              <a:off x="6568601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89" name="Line 198"/>
            <p:cNvSpPr>
              <a:spLocks noChangeShapeType="1"/>
            </p:cNvSpPr>
            <p:nvPr/>
          </p:nvSpPr>
          <p:spPr bwMode="auto">
            <a:xfrm>
              <a:off x="6630508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90" name="Line 199"/>
            <p:cNvSpPr>
              <a:spLocks noChangeShapeType="1"/>
            </p:cNvSpPr>
            <p:nvPr/>
          </p:nvSpPr>
          <p:spPr bwMode="auto">
            <a:xfrm>
              <a:off x="6584475" y="2866198"/>
              <a:ext cx="92065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91" name="Line 200"/>
            <p:cNvSpPr>
              <a:spLocks noChangeShapeType="1"/>
            </p:cNvSpPr>
            <p:nvPr/>
          </p:nvSpPr>
          <p:spPr bwMode="auto">
            <a:xfrm>
              <a:off x="6706699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92" name="Line 201"/>
            <p:cNvSpPr>
              <a:spLocks noChangeShapeType="1"/>
            </p:cNvSpPr>
            <p:nvPr/>
          </p:nvSpPr>
          <p:spPr bwMode="auto">
            <a:xfrm>
              <a:off x="6663841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93" name="Line 202"/>
            <p:cNvSpPr>
              <a:spLocks noChangeShapeType="1"/>
            </p:cNvSpPr>
            <p:nvPr/>
          </p:nvSpPr>
          <p:spPr bwMode="auto">
            <a:xfrm>
              <a:off x="6735271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94" name="Line 203"/>
            <p:cNvSpPr>
              <a:spLocks noChangeShapeType="1"/>
            </p:cNvSpPr>
            <p:nvPr/>
          </p:nvSpPr>
          <p:spPr bwMode="auto">
            <a:xfrm>
              <a:off x="6689238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95" name="Line 204"/>
            <p:cNvSpPr>
              <a:spLocks noChangeShapeType="1"/>
            </p:cNvSpPr>
            <p:nvPr/>
          </p:nvSpPr>
          <p:spPr bwMode="auto">
            <a:xfrm>
              <a:off x="6811463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96" name="Line 206"/>
            <p:cNvSpPr>
              <a:spLocks noChangeShapeType="1"/>
            </p:cNvSpPr>
            <p:nvPr/>
          </p:nvSpPr>
          <p:spPr bwMode="auto">
            <a:xfrm>
              <a:off x="6765430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97" name="Line 207"/>
            <p:cNvSpPr>
              <a:spLocks noChangeShapeType="1"/>
            </p:cNvSpPr>
            <p:nvPr/>
          </p:nvSpPr>
          <p:spPr bwMode="auto">
            <a:xfrm>
              <a:off x="6843210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98" name="Line 208"/>
            <p:cNvSpPr>
              <a:spLocks noChangeShapeType="1"/>
            </p:cNvSpPr>
            <p:nvPr/>
          </p:nvSpPr>
          <p:spPr bwMode="auto">
            <a:xfrm>
              <a:off x="6797177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5999" name="Line 209"/>
            <p:cNvSpPr>
              <a:spLocks noChangeShapeType="1"/>
            </p:cNvSpPr>
            <p:nvPr/>
          </p:nvSpPr>
          <p:spPr bwMode="auto">
            <a:xfrm>
              <a:off x="7005117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00" name="Line 210"/>
            <p:cNvSpPr>
              <a:spLocks noChangeShapeType="1"/>
            </p:cNvSpPr>
            <p:nvPr/>
          </p:nvSpPr>
          <p:spPr bwMode="auto">
            <a:xfrm>
              <a:off x="6962259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01" name="Line 211"/>
            <p:cNvSpPr>
              <a:spLocks noChangeShapeType="1"/>
            </p:cNvSpPr>
            <p:nvPr/>
          </p:nvSpPr>
          <p:spPr bwMode="auto">
            <a:xfrm>
              <a:off x="7189248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02" name="Line 212"/>
            <p:cNvSpPr>
              <a:spLocks noChangeShapeType="1"/>
            </p:cNvSpPr>
            <p:nvPr/>
          </p:nvSpPr>
          <p:spPr bwMode="auto">
            <a:xfrm>
              <a:off x="7143215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03" name="Line 213"/>
            <p:cNvSpPr>
              <a:spLocks noChangeShapeType="1"/>
            </p:cNvSpPr>
            <p:nvPr/>
          </p:nvSpPr>
          <p:spPr bwMode="auto">
            <a:xfrm>
              <a:off x="6033672" y="2820183"/>
              <a:ext cx="0" cy="88855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  <p:sp>
          <p:nvSpPr>
            <p:cNvPr id="246004" name="Line 214"/>
            <p:cNvSpPr>
              <a:spLocks noChangeShapeType="1"/>
            </p:cNvSpPr>
            <p:nvPr/>
          </p:nvSpPr>
          <p:spPr bwMode="auto">
            <a:xfrm>
              <a:off x="5987639" y="2866198"/>
              <a:ext cx="88890" cy="0"/>
            </a:xfrm>
            <a:prstGeom prst="line">
              <a:avLst/>
            </a:prstGeom>
            <a:noFill/>
            <a:ln w="38100">
              <a:solidFill>
                <a:srgbClr val="00009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prstClr val="black"/>
                </a:solidFill>
              </a:endParaRPr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508000" y="20638"/>
            <a:ext cx="8229600" cy="882650"/>
          </a:xfrm>
        </p:spPr>
        <p:txBody>
          <a:bodyPr/>
          <a:lstStyle/>
          <a:p>
            <a:pPr>
              <a:defRPr/>
            </a:pPr>
            <a:r>
              <a:rPr lang="it-IT" sz="4000" dirty="0">
                <a:solidFill>
                  <a:srgbClr val="00004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of OS</a:t>
            </a:r>
          </a:p>
        </p:txBody>
      </p:sp>
      <p:pic>
        <p:nvPicPr>
          <p:cNvPr id="437" name="Immagin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26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ext Placeholder 2"/>
          <p:cNvSpPr txBox="1">
            <a:spLocks/>
          </p:cNvSpPr>
          <p:nvPr/>
        </p:nvSpPr>
        <p:spPr bwMode="auto">
          <a:xfrm>
            <a:off x="0" y="692150"/>
            <a:ext cx="9144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63500" rIns="12700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it-IT" sz="1300" b="1">
              <a:solidFill>
                <a:srgbClr val="000000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Text Placeholder 2"/>
          <p:cNvSpPr txBox="1">
            <a:spLocks/>
          </p:cNvSpPr>
          <p:nvPr/>
        </p:nvSpPr>
        <p:spPr bwMode="auto">
          <a:xfrm>
            <a:off x="5651500" y="6597650"/>
            <a:ext cx="33829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127000" bIns="635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b="1">
                <a:solidFill>
                  <a:srgbClr val="000000"/>
                </a:solidFill>
                <a:ea typeface="MS PGothic" panose="020B0600070205080204" pitchFamily="34" charset="-128"/>
              </a:rPr>
              <a:t>Kris M et al JAMA. 2014;311(19):1998-2006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 bwMode="auto">
          <a:xfrm>
            <a:off x="6350" y="5818188"/>
            <a:ext cx="9144000" cy="635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it-IT" sz="800" i="1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Survival ComparisonsALK indicates anaplastic lymphoma kinase gene; EGFR(s), epidermal growth factor receptor gene (sensitizing); EGFR(o), epidermal growth factor receptor gene (other); KRAS, Kirsten rat sarcoma; NA, not applicable.A, Median survival (95% CI): oncogenic driver + no targeted therapy, 2.38 (1.81-2.93); oncogenic driver + targeted therapy, 3.49 (3.02-4.33); no oncogenic driver, 2.08 (1.84-2.46). B, Survival by oncogenic driver detected for patients with the 5 most frequent oncogenic drivers and targeted treatment. Median survival (95% CI): EGFR(s), 3.78 (2.77-NA); EGFR(o), 2.70 (1.42-NA); ALK, NA (2.80-NA); KRAS, 4.85 (1.30-NA); doubletons (oncogenic drivers in 2 genes), 2.69 (1.94-NA). Vertical tick marks are censoring events.
</a:t>
            </a:r>
          </a:p>
        </p:txBody>
      </p:sp>
      <p:sp>
        <p:nvSpPr>
          <p:cNvPr id="5" name="TextBox 11"/>
          <p:cNvSpPr txBox="1">
            <a:spLocks noChangeArrowheads="1"/>
          </p:cNvSpPr>
          <p:nvPr/>
        </p:nvSpPr>
        <p:spPr bwMode="auto">
          <a:xfrm>
            <a:off x="0" y="5614988"/>
            <a:ext cx="91440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200" b="1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Figure </a:t>
            </a:r>
            <a:r>
              <a:rPr lang="en-US" altLang="it-IT" sz="1300" b="1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Legend</a:t>
            </a:r>
            <a:r>
              <a:rPr lang="en-US" altLang="it-IT" sz="1200" b="1">
                <a:solidFill>
                  <a:srgbClr val="00000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:</a:t>
            </a:r>
          </a:p>
        </p:txBody>
      </p:sp>
      <p:pic>
        <p:nvPicPr>
          <p:cNvPr id="6" name="Picture 13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3924300" y="1281113"/>
            <a:ext cx="4827588" cy="4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 bwMode="auto">
          <a:xfrm>
            <a:off x="457200" y="3127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002060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Using Multiplexed Assays of Oncogenic Drivers in Lung Cancers to Select Targeted Drugs</a:t>
            </a:r>
            <a:endParaRPr lang="it-IT" altLang="it-IT" sz="2400">
              <a:solidFill>
                <a:srgbClr val="002060"/>
              </a:solidFill>
              <a:ea typeface="MS PGothic" panose="020B0600070205080204" pitchFamily="34" charset="-128"/>
            </a:endParaRPr>
          </a:p>
        </p:txBody>
      </p:sp>
      <p:pic>
        <p:nvPicPr>
          <p:cNvPr id="8" name="Picture 2" descr="19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-97854" y="1819300"/>
            <a:ext cx="4698109" cy="309634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</p:pic>
      <p:sp>
        <p:nvSpPr>
          <p:cNvPr id="147465" name="CasellaDiTesto 2"/>
          <p:cNvSpPr txBox="1">
            <a:spLocks noChangeArrowheads="1"/>
          </p:cNvSpPr>
          <p:nvPr/>
        </p:nvSpPr>
        <p:spPr bwMode="auto">
          <a:xfrm>
            <a:off x="107950" y="115888"/>
            <a:ext cx="91805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b="1">
                <a:solidFill>
                  <a:srgbClr val="002060"/>
                </a:solidFill>
                <a:ea typeface="MS PGothic" panose="020B0600070205080204" pitchFamily="34" charset="-128"/>
              </a:rPr>
              <a:t>It is worthwhile finding an actionable genetic alteration in Lung Cancer</a:t>
            </a:r>
          </a:p>
        </p:txBody>
      </p:sp>
      <p:pic>
        <p:nvPicPr>
          <p:cNvPr id="10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14064">
            <a:off x="-47625" y="490538"/>
            <a:ext cx="18002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1247775" y="5049838"/>
            <a:ext cx="17605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it-IT" sz="1200" b="1" i="1">
                <a:solidFill>
                  <a:srgbClr val="000000"/>
                </a:solidFill>
                <a:ea typeface="MS PGothic" panose="020B0600070205080204" pitchFamily="34" charset="-128"/>
              </a:rPr>
              <a:t>Schiller et al, NEJM 2002</a:t>
            </a:r>
          </a:p>
        </p:txBody>
      </p:sp>
      <p:sp>
        <p:nvSpPr>
          <p:cNvPr id="12" name="CasellaDiTesto 11"/>
          <p:cNvSpPr txBox="1">
            <a:spLocks noChangeArrowheads="1"/>
          </p:cNvSpPr>
          <p:nvPr/>
        </p:nvSpPr>
        <p:spPr bwMode="auto">
          <a:xfrm>
            <a:off x="1152525" y="1219200"/>
            <a:ext cx="2295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00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ECOG 1594</a:t>
            </a:r>
          </a:p>
        </p:txBody>
      </p:sp>
      <p:pic>
        <p:nvPicPr>
          <p:cNvPr id="13" name="Immagin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79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7" grpId="0"/>
      <p:bldP spid="11" grpId="0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http://www.nature.com/nrclinonc/journal/v11/n8/images/nrclinonc.2014.104-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822325"/>
            <a:ext cx="6600825" cy="580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1" name="CasellaDiTesto 1"/>
          <p:cNvSpPr txBox="1">
            <a:spLocks noChangeArrowheads="1"/>
          </p:cNvSpPr>
          <p:nvPr/>
        </p:nvSpPr>
        <p:spPr bwMode="auto">
          <a:xfrm>
            <a:off x="3579813" y="6488113"/>
            <a:ext cx="5805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it-IT">
                <a:solidFill>
                  <a:srgbClr val="000000"/>
                </a:solidFill>
                <a:latin typeface="Calibri" panose="020F0502020204030204" pitchFamily="34" charset="0"/>
                <a:cs typeface="Heiti SC Light"/>
              </a:rPr>
              <a:t>Camidge R et al Nat Rev Clin Oncol. 2014 Aug;11(8):473-81</a:t>
            </a:r>
            <a:endParaRPr lang="it-IT" altLang="it-IT">
              <a:solidFill>
                <a:srgbClr val="000000"/>
              </a:solidFill>
              <a:latin typeface="Calibri" panose="020F0502020204030204" pitchFamily="34" charset="0"/>
              <a:cs typeface="Heiti SC Light"/>
            </a:endParaRPr>
          </a:p>
        </p:txBody>
      </p:sp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522288" y="98425"/>
            <a:ext cx="8074025" cy="863600"/>
          </a:xfrm>
        </p:spPr>
        <p:txBody>
          <a:bodyPr/>
          <a:lstStyle/>
          <a:p>
            <a:pPr>
              <a:defRPr/>
            </a:pPr>
            <a:r>
              <a:rPr lang="it-IT" dirty="0" err="1"/>
              <a:t>Mechanism</a:t>
            </a:r>
            <a:r>
              <a:rPr lang="it-IT" dirty="0"/>
              <a:t> of </a:t>
            </a:r>
            <a:r>
              <a:rPr lang="it-IT" dirty="0" err="1"/>
              <a:t>acquired</a:t>
            </a:r>
            <a:r>
              <a:rPr lang="it-IT" dirty="0"/>
              <a:t> </a:t>
            </a:r>
            <a:r>
              <a:rPr lang="it-IT" dirty="0" err="1"/>
              <a:t>resistance</a:t>
            </a:r>
            <a:endParaRPr lang="it-IT" dirty="0"/>
          </a:p>
        </p:txBody>
      </p:sp>
      <p:pic>
        <p:nvPicPr>
          <p:cNvPr id="6" name="Immagin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70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630363"/>
            <a:ext cx="5986463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76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Rociletinib and AZD9291</a:t>
            </a:r>
          </a:p>
        </p:txBody>
      </p:sp>
      <p:cxnSp>
        <p:nvCxnSpPr>
          <p:cNvPr id="3" name="Connettore 1 2"/>
          <p:cNvCxnSpPr/>
          <p:nvPr/>
        </p:nvCxnSpPr>
        <p:spPr>
          <a:xfrm flipV="1">
            <a:off x="247650" y="1071563"/>
            <a:ext cx="8610600" cy="190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ella 8"/>
          <p:cNvGraphicFramePr>
            <a:graphicFrameLocks noGrp="1"/>
          </p:cNvGraphicFramePr>
          <p:nvPr/>
        </p:nvGraphicFramePr>
        <p:xfrm>
          <a:off x="152148" y="1346883"/>
          <a:ext cx="4241392" cy="4193493"/>
        </p:xfrm>
        <a:graphic>
          <a:graphicData uri="http://schemas.openxmlformats.org/drawingml/2006/table">
            <a:tbl>
              <a:tblPr/>
              <a:tblGrid>
                <a:gridCol w="3168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540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540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540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5409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5409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5409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 gridSpan="4"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rgbClr val="FFFFFF"/>
                          </a:solidFill>
                          <a:latin typeface="Calibri"/>
                        </a:rPr>
                        <a:t>Rociletinib</a:t>
                      </a:r>
                      <a:r>
                        <a:rPr lang="it-IT" sz="1600" b="1" i="0" u="none" strike="noStrike" baseline="30000">
                          <a:solidFill>
                            <a:srgbClr val="FFFFFF"/>
                          </a:solidFill>
                          <a:latin typeface="Calibri"/>
                        </a:rPr>
                        <a:t>1</a:t>
                      </a:r>
                      <a:endParaRPr lang="it-IT" sz="1600" b="1" i="0" u="none" strike="noStrike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B05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 fontAlgn="t"/>
                      <a:r>
                        <a:rPr lang="it-IT" sz="16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TIGER-X                  </a:t>
                      </a:r>
                      <a:r>
                        <a:rPr lang="it-IT" sz="1600" b="1" i="0" u="none" strike="noStrike" dirty="0" err="1">
                          <a:solidFill>
                            <a:schemeClr val="bg1"/>
                          </a:solidFill>
                          <a:latin typeface="Calibri"/>
                        </a:rPr>
                        <a:t>Phase</a:t>
                      </a:r>
                      <a:r>
                        <a:rPr lang="it-IT" sz="16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1/2          (n=119)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 fontAlgn="t"/>
                      <a:r>
                        <a:rPr lang="it-IT" sz="16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TIGER-X                  </a:t>
                      </a:r>
                      <a:r>
                        <a:rPr lang="it-IT" sz="1600" b="1" i="0" u="none" strike="noStrike" dirty="0" err="1">
                          <a:solidFill>
                            <a:schemeClr val="bg1"/>
                          </a:solidFill>
                          <a:latin typeface="Calibri"/>
                        </a:rPr>
                        <a:t>Phase</a:t>
                      </a:r>
                      <a:r>
                        <a:rPr lang="it-IT" sz="1600" b="1" i="0" u="none" strike="noStrike" dirty="0">
                          <a:solidFill>
                            <a:schemeClr val="bg1"/>
                          </a:solidFill>
                          <a:latin typeface="Calibri"/>
                        </a:rPr>
                        <a:t> 1/2          (n=236)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endParaRPr lang="it-IT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8561">
                <a:tc>
                  <a:txBody>
                    <a:bodyPr/>
                    <a:lstStyle/>
                    <a:p>
                      <a:pPr algn="ctr" fontAlgn="b"/>
                      <a:r>
                        <a:rPr lang="it-IT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Dose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500mg BID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625mg BID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5236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T790M+</a:t>
                      </a:r>
                    </a:p>
                  </a:txBody>
                  <a:tcPr marL="9525" marR="9525" marT="95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PFS,                   </a:t>
                      </a:r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median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                     </a:t>
                      </a:r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months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8.0 (overall)                                                                                             10.3 (no history of CNS disease)                                             35% maturity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413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ORR,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         T790M-</a:t>
                      </a:r>
                    </a:p>
                  </a:txBody>
                  <a:tcPr marL="9525" marR="9525" marT="9525" marB="0" vert="vert27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PFS,                   </a:t>
                      </a:r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median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                      months</a:t>
                      </a:r>
                      <a:r>
                        <a:rPr lang="it-IT" sz="1600" b="1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5.06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Not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reported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467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ORR, 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graphicFrame>
        <p:nvGraphicFramePr>
          <p:cNvPr id="6" name="Tabella 5"/>
          <p:cNvGraphicFramePr>
            <a:graphicFrameLocks noGrp="1"/>
          </p:cNvGraphicFramePr>
          <p:nvPr/>
        </p:nvGraphicFramePr>
        <p:xfrm>
          <a:off x="4656138" y="1620838"/>
          <a:ext cx="1219200" cy="3944937"/>
        </p:xfrm>
        <a:graphic>
          <a:graphicData uri="http://schemas.openxmlformats.org/drawingml/2006/table">
            <a:tbl>
              <a:tblPr/>
              <a:tblGrid>
                <a:gridCol w="1219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7827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AZD9291</a:t>
                      </a:r>
                      <a:r>
                        <a:rPr lang="it-IT" sz="1600" b="1" i="0" u="none" strike="noStrike" baseline="30000" dirty="0">
                          <a:solidFill>
                            <a:srgbClr val="FFFFFF"/>
                          </a:solidFill>
                          <a:latin typeface="Calibri"/>
                        </a:rPr>
                        <a:t>2,3</a:t>
                      </a:r>
                      <a:endParaRPr lang="it-IT" sz="16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085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AURA </a:t>
                      </a:r>
                    </a:p>
                    <a:p>
                      <a:pPr algn="ctr" fontAlgn="ctr"/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Phase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1 </a:t>
                      </a:r>
                    </a:p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(n=103)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321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80mg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8195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10.9 (IA)                                                             13.5 (IRC)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5553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66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14966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2.8 (N=62)</a:t>
                      </a:r>
                      <a:r>
                        <a:rPr lang="it-IT" sz="1600" b="1" i="0" u="none" strike="noStrike" baseline="30000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013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 (N=29)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6053138" y="1627188"/>
          <a:ext cx="1414462" cy="3957636"/>
        </p:xfrm>
        <a:graphic>
          <a:graphicData uri="http://schemas.openxmlformats.org/drawingml/2006/table">
            <a:tbl>
              <a:tblPr/>
              <a:tblGrid>
                <a:gridCol w="14144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5636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AZD9291</a:t>
                      </a:r>
                      <a:r>
                        <a:rPr lang="it-IT" sz="1600" b="1" i="0" u="none" strike="noStrike" baseline="30000" dirty="0">
                          <a:solidFill>
                            <a:srgbClr val="FFFFFF"/>
                          </a:solidFill>
                          <a:latin typeface="Calibri"/>
                        </a:rPr>
                        <a:t>5</a:t>
                      </a:r>
                      <a:endParaRPr lang="it-IT" sz="16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9" marR="9529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9407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AURA </a:t>
                      </a:r>
                    </a:p>
                    <a:p>
                      <a:pPr algn="ctr" fontAlgn="ctr"/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Phase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2E (n=103)</a:t>
                      </a:r>
                    </a:p>
                  </a:txBody>
                  <a:tcPr marL="9529" marR="9529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0258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80mg</a:t>
                      </a:r>
                    </a:p>
                  </a:txBody>
                  <a:tcPr marL="9529" marR="9529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6537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Not</a:t>
                      </a:r>
                      <a:r>
                        <a:rPr lang="it-IT" sz="1600" b="1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1600" b="1" i="0" u="none" strike="noStrike" baseline="0" dirty="0" err="1">
                          <a:solidFill>
                            <a:srgbClr val="000000"/>
                          </a:solidFill>
                          <a:latin typeface="Calibri"/>
                        </a:rPr>
                        <a:t>reported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                                   21% mature</a:t>
                      </a:r>
                    </a:p>
                  </a:txBody>
                  <a:tcPr marL="9529" marR="9529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6472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58</a:t>
                      </a:r>
                      <a:r>
                        <a:rPr lang="it-IT" sz="1600" b="1" i="0" u="none" strike="noStrike" baseline="0" dirty="0">
                          <a:solidFill>
                            <a:srgbClr val="000000"/>
                          </a:solidFill>
                          <a:latin typeface="Calibri"/>
                        </a:rPr>
                        <a:t> (IRC) / 68 (IA)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9" marR="9529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898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Not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reported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9" marR="9529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078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Not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reported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9" marR="9529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8" name="Tabella 7"/>
          <p:cNvGraphicFramePr>
            <a:graphicFrameLocks noGrp="1"/>
          </p:cNvGraphicFramePr>
          <p:nvPr/>
        </p:nvGraphicFramePr>
        <p:xfrm>
          <a:off x="7577138" y="1627188"/>
          <a:ext cx="1439862" cy="3944936"/>
        </p:xfrm>
        <a:graphic>
          <a:graphicData uri="http://schemas.openxmlformats.org/drawingml/2006/table">
            <a:tbl>
              <a:tblPr/>
              <a:tblGrid>
                <a:gridCol w="14398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62664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AZD9291</a:t>
                      </a:r>
                      <a:r>
                        <a:rPr lang="it-IT" sz="1600" b="1" i="0" u="none" strike="noStrike" baseline="30000" dirty="0">
                          <a:solidFill>
                            <a:srgbClr val="FFFFFF"/>
                          </a:solidFill>
                          <a:latin typeface="Calibri"/>
                        </a:rPr>
                        <a:t>6</a:t>
                      </a:r>
                      <a:endParaRPr lang="it-IT" sz="1600" b="1" i="0" u="none" strike="noStrike" dirty="0">
                        <a:solidFill>
                          <a:srgbClr val="FFFFFF"/>
                        </a:solidFill>
                        <a:latin typeface="Calibri"/>
                      </a:endParaRPr>
                    </a:p>
                  </a:txBody>
                  <a:tcPr marL="9529" marR="952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143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AURA </a:t>
                      </a:r>
                    </a:p>
                    <a:p>
                      <a:pPr algn="ctr" fontAlgn="ctr"/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Phase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2 </a:t>
                      </a:r>
                    </a:p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(n=210)</a:t>
                      </a:r>
                    </a:p>
                  </a:txBody>
                  <a:tcPr marL="9529" marR="952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13287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80mg</a:t>
                      </a:r>
                    </a:p>
                  </a:txBody>
                  <a:tcPr marL="9529" marR="952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Not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reported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                                                        20% mature</a:t>
                      </a:r>
                    </a:p>
                  </a:txBody>
                  <a:tcPr marL="9529" marR="952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336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64 (ICR) / 64 (IA)</a:t>
                      </a:r>
                    </a:p>
                  </a:txBody>
                  <a:tcPr marL="9529" marR="952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6891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Not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reported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9" marR="952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56951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Not</a:t>
                      </a:r>
                      <a:r>
                        <a:rPr lang="it-IT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it-IT" sz="1600" b="1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reported</a:t>
                      </a:r>
                      <a:endParaRPr lang="it-IT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9" marR="9529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249915" name="CasellaDiTesto 9"/>
          <p:cNvSpPr txBox="1">
            <a:spLocks noChangeArrowheads="1"/>
          </p:cNvSpPr>
          <p:nvPr/>
        </p:nvSpPr>
        <p:spPr bwMode="auto">
          <a:xfrm>
            <a:off x="382588" y="5921375"/>
            <a:ext cx="5602287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1100" b="1">
                <a:solidFill>
                  <a:srgbClr val="000000"/>
                </a:solidFill>
                <a:latin typeface="Calibri" panose="020F0502020204030204" pitchFamily="34" charset="0"/>
                <a:cs typeface="Heiti SC Light"/>
              </a:rPr>
              <a:t>1. Sequist et al. 2015 ASCO Annual Meeting; 2. Janne et al. 2015 ELCC Annual Meeting:</a:t>
            </a:r>
          </a:p>
          <a:p>
            <a:pPr eaLnBrk="1" hangingPunct="1"/>
            <a:r>
              <a:rPr lang="it-IT" altLang="it-IT" sz="1100" b="1">
                <a:solidFill>
                  <a:srgbClr val="000000"/>
                </a:solidFill>
                <a:latin typeface="Calibri" panose="020F0502020204030204" pitchFamily="34" charset="0"/>
                <a:cs typeface="Heiti SC Light"/>
              </a:rPr>
              <a:t>3. Janne et al. </a:t>
            </a:r>
            <a:r>
              <a:rPr lang="it-IT" altLang="it-IT" sz="1100" b="1" i="1">
                <a:solidFill>
                  <a:srgbClr val="000000"/>
                </a:solidFill>
                <a:latin typeface="Calibri" panose="020F0502020204030204" pitchFamily="34" charset="0"/>
                <a:cs typeface="Heiti SC Light"/>
              </a:rPr>
              <a:t>NEJM </a:t>
            </a:r>
            <a:r>
              <a:rPr lang="it-IT" altLang="it-IT" sz="1100" b="1">
                <a:solidFill>
                  <a:srgbClr val="000000"/>
                </a:solidFill>
                <a:latin typeface="Calibri" panose="020F0502020204030204" pitchFamily="34" charset="0"/>
                <a:cs typeface="Heiti SC Light"/>
              </a:rPr>
              <a:t>2015; 372:1689-99; 4. Sequist LV, et al. N Engl J Med. 2015; 372:1700-09</a:t>
            </a:r>
          </a:p>
          <a:p>
            <a:pPr eaLnBrk="1" hangingPunct="1"/>
            <a:r>
              <a:rPr lang="it-IT" altLang="it-IT" sz="1100" b="1">
                <a:solidFill>
                  <a:srgbClr val="000000"/>
                </a:solidFill>
                <a:latin typeface="Calibri" panose="020F0502020204030204" pitchFamily="34" charset="0"/>
                <a:cs typeface="Heiti SC Light"/>
              </a:rPr>
              <a:t>5. Yang et al. 2015 WCLC Annual Meeting; 6. Ramalingam et al. 2015 WCLC annual Meeting</a:t>
            </a:r>
          </a:p>
        </p:txBody>
      </p:sp>
      <p:pic>
        <p:nvPicPr>
          <p:cNvPr id="10" name="Immagin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22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125760"/>
            <a:ext cx="8964488" cy="638944"/>
          </a:xfrm>
        </p:spPr>
        <p:txBody>
          <a:bodyPr/>
          <a:lstStyle/>
          <a:p>
            <a:r>
              <a:rPr lang="en-US" sz="3200" b="1" dirty="0" err="1">
                <a:solidFill>
                  <a:srgbClr val="000090"/>
                </a:solidFill>
                <a:latin typeface="Calibri"/>
                <a:cs typeface="Calibri"/>
              </a:rPr>
              <a:t>Rociletinib</a:t>
            </a:r>
            <a:r>
              <a:rPr lang="en-US" sz="3200" b="1" dirty="0">
                <a:solidFill>
                  <a:srgbClr val="000090"/>
                </a:solidFill>
                <a:latin typeface="Calibri"/>
                <a:cs typeface="Calibri"/>
              </a:rPr>
              <a:t> and AZD9291 in patients </a:t>
            </a:r>
            <a:r>
              <a:rPr lang="it-IT" sz="3200" b="1" i="1" dirty="0">
                <a:solidFill>
                  <a:srgbClr val="000090"/>
                </a:solidFill>
                <a:latin typeface="Calibri"/>
                <a:cs typeface="Calibri"/>
              </a:rPr>
              <a:t>EGFR</a:t>
            </a:r>
            <a:r>
              <a:rPr lang="it-IT" sz="3200" b="1" i="1" baseline="30000" dirty="0">
                <a:solidFill>
                  <a:srgbClr val="000090"/>
                </a:solidFill>
                <a:latin typeface="Calibri"/>
                <a:cs typeface="Calibri"/>
              </a:rPr>
              <a:t>T790M+</a:t>
            </a:r>
            <a:endParaRPr lang="en-US" sz="32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13" b="8264"/>
          <a:stretch/>
        </p:blipFill>
        <p:spPr bwMode="auto">
          <a:xfrm>
            <a:off x="107504" y="3789040"/>
            <a:ext cx="756084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/>
          <a:stretch>
            <a:fillRect/>
          </a:stretch>
        </p:blipFill>
        <p:spPr bwMode="auto">
          <a:xfrm>
            <a:off x="251519" y="1475491"/>
            <a:ext cx="6899066" cy="1953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3131839" y="3429000"/>
            <a:ext cx="1317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latin typeface="Calibri"/>
                <a:cs typeface="Calibri"/>
              </a:rPr>
              <a:t>Rociletinib</a:t>
            </a:r>
            <a:endParaRPr lang="it-IT" sz="2000" dirty="0">
              <a:latin typeface="Calibri"/>
              <a:cs typeface="Calibri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151072" y="1052736"/>
            <a:ext cx="11571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Calibri"/>
                <a:cs typeface="Calibri"/>
              </a:rPr>
              <a:t>AZD9291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1403647" y="5826750"/>
            <a:ext cx="829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000090"/>
                </a:solidFill>
                <a:latin typeface="Calibri"/>
                <a:cs typeface="Calibri"/>
              </a:rPr>
              <a:t>RR:53%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2486858" y="2780928"/>
            <a:ext cx="829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000090"/>
                </a:solidFill>
                <a:latin typeface="Calibri"/>
                <a:cs typeface="Calibri"/>
              </a:rPr>
              <a:t>RR:61%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7215291" y="4944533"/>
            <a:ext cx="1749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Calibri"/>
                <a:cs typeface="Calibri"/>
              </a:rPr>
              <a:t>Sequist</a:t>
            </a:r>
            <a:r>
              <a:rPr lang="it-IT" sz="1400" dirty="0">
                <a:latin typeface="Calibri"/>
                <a:cs typeface="Calibri"/>
              </a:rPr>
              <a:t> L, ASCO 2015</a:t>
            </a:r>
          </a:p>
        </p:txBody>
      </p:sp>
      <p:sp>
        <p:nvSpPr>
          <p:cNvPr id="23" name="Textfeld 10"/>
          <p:cNvSpPr txBox="1">
            <a:spLocks noChangeArrowheads="1"/>
          </p:cNvSpPr>
          <p:nvPr/>
        </p:nvSpPr>
        <p:spPr bwMode="auto">
          <a:xfrm>
            <a:off x="7164287" y="2564905"/>
            <a:ext cx="19717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de-DE" sz="1400" dirty="0">
                <a:solidFill>
                  <a:srgbClr val="000000"/>
                </a:solidFill>
                <a:latin typeface="Calibri" charset="0"/>
              </a:rPr>
              <a:t>Janne PA,  NEJM 2015</a:t>
            </a:r>
          </a:p>
        </p:txBody>
      </p:sp>
      <p:pic>
        <p:nvPicPr>
          <p:cNvPr id="11" name="Immagin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323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11138"/>
            <a:ext cx="2880320" cy="2759468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1590872"/>
            <a:ext cx="6108179" cy="1169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477143"/>
            <a:ext cx="5400675" cy="84772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3140968"/>
            <a:ext cx="8691142" cy="1704558"/>
          </a:xfrm>
          <a:prstGeom prst="rect">
            <a:avLst/>
          </a:prstGeom>
        </p:spPr>
      </p:pic>
      <p:pic>
        <p:nvPicPr>
          <p:cNvPr id="7" name="Immagin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14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39775"/>
            <a:ext cx="4896544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8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087" y="739775"/>
            <a:ext cx="46894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8" name="Title 1"/>
          <p:cNvSpPr>
            <a:spLocks noGrp="1"/>
          </p:cNvSpPr>
          <p:nvPr>
            <p:ph type="title"/>
          </p:nvPr>
        </p:nvSpPr>
        <p:spPr>
          <a:xfrm>
            <a:off x="123825" y="603250"/>
            <a:ext cx="8721725" cy="920750"/>
          </a:xfrm>
        </p:spPr>
        <p:txBody>
          <a:bodyPr/>
          <a:lstStyle/>
          <a:p>
            <a:pPr eaLnBrk="1" hangingPunct="1"/>
            <a:r>
              <a:rPr lang="en-US" altLang="it-IT" sz="2400"/>
              <a:t>		Overall Survival				Disease Free Survival	</a:t>
            </a:r>
          </a:p>
        </p:txBody>
      </p:sp>
      <p:sp>
        <p:nvSpPr>
          <p:cNvPr id="195589" name="TextBox 12"/>
          <p:cNvSpPr txBox="1">
            <a:spLocks noChangeArrowheads="1"/>
          </p:cNvSpPr>
          <p:nvPr/>
        </p:nvSpPr>
        <p:spPr bwMode="auto">
          <a:xfrm>
            <a:off x="2051050" y="1412875"/>
            <a:ext cx="23939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>
                <a:solidFill>
                  <a:srgbClr val="FFFFFF"/>
                </a:solidFill>
                <a:latin typeface="Gill Sans"/>
                <a:ea typeface="Heiti SC Light"/>
                <a:cs typeface="Heiti SC Light"/>
                <a:sym typeface="Gill Sans"/>
              </a:rPr>
              <a:t>OS hazard ratio (B:A): 0.99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>
                <a:solidFill>
                  <a:srgbClr val="FFFFFF"/>
                </a:solidFill>
                <a:latin typeface="Gill Sans"/>
                <a:ea typeface="Heiti SC Light"/>
                <a:cs typeface="Heiti SC Light"/>
                <a:sym typeface="Gill Sans"/>
              </a:rPr>
              <a:t>95% CI: (0.81-1.21)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>
                <a:solidFill>
                  <a:srgbClr val="FFFFFF"/>
                </a:solidFill>
                <a:latin typeface="Gill Sans"/>
                <a:ea typeface="Heiti SC Light"/>
                <a:cs typeface="Heiti SC Light"/>
                <a:sym typeface="Gill Sans"/>
              </a:rPr>
              <a:t>p=0.93</a:t>
            </a:r>
          </a:p>
        </p:txBody>
      </p:sp>
      <p:sp>
        <p:nvSpPr>
          <p:cNvPr id="195590" name="TextBox 12"/>
          <p:cNvSpPr txBox="1">
            <a:spLocks noChangeArrowheads="1"/>
          </p:cNvSpPr>
          <p:nvPr/>
        </p:nvSpPr>
        <p:spPr bwMode="auto">
          <a:xfrm>
            <a:off x="5940425" y="1508125"/>
            <a:ext cx="249237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>
                <a:solidFill>
                  <a:srgbClr val="FFFFFF"/>
                </a:solidFill>
                <a:latin typeface="Gill Sans"/>
                <a:ea typeface="Heiti SC Light"/>
                <a:cs typeface="Heiti SC Light"/>
                <a:sym typeface="Gill Sans"/>
              </a:rPr>
              <a:t>DFS hazard ratio (B:A): 0.98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>
                <a:solidFill>
                  <a:srgbClr val="FFFFFF"/>
                </a:solidFill>
                <a:latin typeface="Gill Sans"/>
                <a:ea typeface="Heiti SC Light"/>
                <a:cs typeface="Heiti SC Light"/>
                <a:sym typeface="Gill Sans"/>
              </a:rPr>
              <a:t>95% CI: (0.84-1.14)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>
                <a:solidFill>
                  <a:srgbClr val="FFFFFF"/>
                </a:solidFill>
                <a:latin typeface="Gill Sans"/>
                <a:ea typeface="Heiti SC Light"/>
                <a:cs typeface="Heiti SC Light"/>
                <a:sym typeface="Gill Sans"/>
              </a:rPr>
              <a:t>p=0.75</a:t>
            </a:r>
          </a:p>
        </p:txBody>
      </p:sp>
    </p:spTree>
    <p:extLst>
      <p:ext uri="{BB962C8B-B14F-4D97-AF65-F5344CB8AC3E}">
        <p14:creationId xmlns:p14="http://schemas.microsoft.com/office/powerpoint/2010/main" val="330998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7" r="6725" b="4582"/>
          <a:stretch>
            <a:fillRect/>
          </a:stretch>
        </p:blipFill>
        <p:spPr bwMode="auto">
          <a:xfrm>
            <a:off x="-261938" y="0"/>
            <a:ext cx="98742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4925" y="260350"/>
            <a:ext cx="4321175" cy="26161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srgbClr val="FFFF00"/>
                </a:solidFill>
                <a:ea typeface="ＭＳ Ｐゴシック" pitchFamily="34" charset="-128"/>
              </a:rPr>
              <a:t>PER FAVORE SIGNOR </a:t>
            </a:r>
          </a:p>
          <a:p>
            <a:pPr>
              <a:defRPr/>
            </a:pPr>
            <a:r>
              <a:rPr lang="it-IT" sz="4400" b="1" dirty="0">
                <a:solidFill>
                  <a:srgbClr val="FFFF00"/>
                </a:solidFill>
                <a:ea typeface="ＭＳ Ｐゴシック" pitchFamily="34" charset="-128"/>
              </a:rPr>
              <a:t>P </a:t>
            </a:r>
            <a:r>
              <a:rPr lang="it-IT" sz="2800" b="1" dirty="0">
                <a:solidFill>
                  <a:srgbClr val="FFFF00"/>
                </a:solidFill>
                <a:ea typeface="ＭＳ Ｐゴシック" pitchFamily="34" charset="-128"/>
              </a:rPr>
              <a:t>(patologo, pneumologo …)</a:t>
            </a:r>
            <a:endParaRPr lang="it-IT" sz="4400" b="1" dirty="0">
              <a:solidFill>
                <a:schemeClr val="tx1">
                  <a:lumMod val="75000"/>
                  <a:lumOff val="2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150532" name="CasellaDiTesto 4"/>
          <p:cNvSpPr txBox="1">
            <a:spLocks noChangeArrowheads="1"/>
          </p:cNvSpPr>
          <p:nvPr/>
        </p:nvSpPr>
        <p:spPr bwMode="auto">
          <a:xfrm>
            <a:off x="4960938" y="5140325"/>
            <a:ext cx="43211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17375E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17375E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17375E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17375E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4400" b="1">
                <a:solidFill>
                  <a:srgbClr val="FFFF00"/>
                </a:solidFill>
              </a:rPr>
              <a:t>NE POSSO AVERE DELL’ALTRO?</a:t>
            </a:r>
          </a:p>
        </p:txBody>
      </p:sp>
    </p:spTree>
    <p:extLst>
      <p:ext uri="{BB962C8B-B14F-4D97-AF65-F5344CB8AC3E}">
        <p14:creationId xmlns:p14="http://schemas.microsoft.com/office/powerpoint/2010/main" val="268136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0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308"/>
            <a:ext cx="9181321" cy="685060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4383088"/>
            <a:ext cx="9144000" cy="246221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Il Programma di Precision Medicine di Alleanza Contro il Cancro</a:t>
            </a:r>
            <a:endParaRPr kumimoji="0" lang="it-IT" sz="1400" b="1" i="0" u="none" strike="noStrike" kern="0" cap="none" spc="30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1" i="0" u="none" strike="noStrike" kern="0" cap="none" spc="30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100" b="1" i="0" u="none" strike="noStrike" kern="0" cap="none" spc="30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Giampietro Gasparini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1" u="none" strike="noStrike" kern="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Direttore Scientifico IRCCS Istituto Tumori “Giovanni Paolo II” Bari</a:t>
            </a:r>
          </a:p>
        </p:txBody>
      </p:sp>
      <p:pic>
        <p:nvPicPr>
          <p:cNvPr id="9" name="Picture 3" descr="ACC logo"/>
          <p:cNvPicPr>
            <a:picLocks noChangeAspect="1" noChangeArrowheads="1"/>
          </p:cNvPicPr>
          <p:nvPr/>
        </p:nvPicPr>
        <p:blipFill>
          <a:blip r:embed="rId3" cstate="print"/>
          <a:srcRect r="4649" b="2213"/>
          <a:stretch>
            <a:fillRect/>
          </a:stretch>
        </p:blipFill>
        <p:spPr bwMode="auto">
          <a:xfrm>
            <a:off x="8071866" y="0"/>
            <a:ext cx="1036638" cy="119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47730" y="11212"/>
            <a:ext cx="1152128" cy="1225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0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Immagin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96752"/>
            <a:ext cx="914400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8"/>
          <p:cNvSpPr txBox="1">
            <a:spLocks noChangeArrowheads="1"/>
          </p:cNvSpPr>
          <p:nvPr/>
        </p:nvSpPr>
        <p:spPr bwMode="auto">
          <a:xfrm>
            <a:off x="971600" y="251936"/>
            <a:ext cx="7200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itchFamily="34" charset="0"/>
              </a:rPr>
              <a:t>Moore’s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itchFamily="34" charset="0"/>
              </a:rPr>
              <a:t> Law vs 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itchFamily="34" charset="0"/>
              </a:rPr>
              <a:t>Sequencing</a:t>
            </a:r>
            <a:r>
              <a:rPr kumimoji="0" lang="it-IT" sz="32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itchFamily="34" charset="0"/>
              </a:rPr>
              <a:t> </a:t>
            </a:r>
            <a:r>
              <a:rPr kumimoji="0" lang="it-IT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 pitchFamily="34" charset="0"/>
              </a:rPr>
              <a:t>costs</a:t>
            </a:r>
            <a:endParaRPr kumimoji="0" lang="it-IT" sz="3200" b="1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33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ACC logo"/>
          <p:cNvPicPr>
            <a:picLocks noChangeAspect="1" noChangeArrowheads="1"/>
          </p:cNvPicPr>
          <p:nvPr/>
        </p:nvPicPr>
        <p:blipFill>
          <a:blip r:embed="rId2" cstate="print"/>
          <a:srcRect r="4649" b="2213"/>
          <a:stretch>
            <a:fillRect/>
          </a:stretch>
        </p:blipFill>
        <p:spPr bwMode="auto">
          <a:xfrm>
            <a:off x="320260" y="44450"/>
            <a:ext cx="1173973" cy="1224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274001" y="260364"/>
            <a:ext cx="732948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40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0" y="1365744"/>
            <a:ext cx="9144000" cy="0"/>
          </a:xfrm>
          <a:prstGeom prst="line">
            <a:avLst/>
          </a:prstGeom>
          <a:noFill/>
          <a:ln w="38100">
            <a:solidFill>
              <a:srgbClr val="1B43ED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0" y="1390720"/>
            <a:ext cx="9144000" cy="0"/>
          </a:xfrm>
          <a:prstGeom prst="line">
            <a:avLst/>
          </a:prstGeom>
          <a:noFill/>
          <a:ln w="38100">
            <a:solidFill>
              <a:srgbClr val="50B85C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3807" name="Text Box 15"/>
          <p:cNvSpPr txBox="1">
            <a:spLocks noChangeArrowheads="1"/>
          </p:cNvSpPr>
          <p:nvPr/>
        </p:nvSpPr>
        <p:spPr bwMode="auto">
          <a:xfrm>
            <a:off x="1554910" y="353252"/>
            <a:ext cx="6905522" cy="5847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300" normalizeH="0" baseline="0" noProof="0" dirty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ACC </a:t>
            </a:r>
            <a:r>
              <a:rPr kumimoji="0" lang="it-IT" sz="3200" b="1" i="0" u="none" strike="noStrike" kern="0" cap="none" spc="300" normalizeH="0" baseline="0" noProof="0" dirty="0" err="1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Genomics</a:t>
            </a:r>
            <a:r>
              <a:rPr kumimoji="0" lang="it-IT" sz="3200" b="1" i="0" u="none" strike="noStrike" kern="0" cap="none" spc="300" normalizeH="0" baseline="0" noProof="0" dirty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</a:rPr>
              <a:t> &amp; NSCLC </a:t>
            </a:r>
            <a:r>
              <a:rPr kumimoji="0" lang="it-IT" sz="3200" b="1" i="0" u="none" strike="noStrike" kern="0" cap="none" spc="300" normalizeH="0" baseline="0" noProof="0" dirty="0" err="1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alibri" pitchFamily="34" charset="0"/>
              </a:rPr>
              <a:t>program</a:t>
            </a:r>
            <a:endParaRPr kumimoji="0" lang="it-IT" sz="3200" b="1" i="0" u="none" strike="noStrike" kern="0" cap="none" spc="300" normalizeH="0" baseline="0" noProof="0" dirty="0">
              <a:ln>
                <a:noFill/>
              </a:ln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Calibri" pitchFamily="34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67544" y="3799581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Analyze by NGS tumors from 1,000 NSCLC and 1,000 breast cancer patients through the characterization of all actionable genomic aberrations	</a:t>
            </a:r>
          </a:p>
        </p:txBody>
      </p:sp>
      <p:sp>
        <p:nvSpPr>
          <p:cNvPr id="2" name="Rettangolo 1"/>
          <p:cNvSpPr/>
          <p:nvPr/>
        </p:nvSpPr>
        <p:spPr>
          <a:xfrm>
            <a:off x="3371050" y="3392489"/>
            <a:ext cx="20756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</a:rPr>
              <a:t>Clinical Phase I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3286712" y="5118129"/>
            <a:ext cx="2157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</a:rPr>
              <a:t>Clinical Phase II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67544" y="5539879"/>
            <a:ext cx="82089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</a:rPr>
              <a:t>To use the validated panels routinely in all the ACC Institutes treating lung cancer patients within the current reimbursement of the NHS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3611732" y="1678008"/>
            <a:ext cx="14898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</a:rPr>
              <a:t>Preclinical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471984" y="2035030"/>
            <a:ext cx="820891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</a:rPr>
              <a:t>To develop a preclinical platform for i</a:t>
            </a:r>
            <a:r>
              <a:rPr kumimoji="0" lang="en-US" sz="2200" b="1" i="1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</a:rPr>
              <a:t>n vitro 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</a:rPr>
              <a:t>screening of cancer drugs followed by simulation of clinical trials in avatar models to provide solid bases for clinical trials</a:t>
            </a:r>
          </a:p>
        </p:txBody>
      </p:sp>
      <p:sp>
        <p:nvSpPr>
          <p:cNvPr id="5" name="Rettangolo 4"/>
          <p:cNvSpPr/>
          <p:nvPr/>
        </p:nvSpPr>
        <p:spPr>
          <a:xfrm>
            <a:off x="323528" y="3284984"/>
            <a:ext cx="8568952" cy="1656184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93653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7"/>
          <p:cNvGrpSpPr>
            <a:grpSpLocks/>
          </p:cNvGrpSpPr>
          <p:nvPr/>
        </p:nvGrpSpPr>
        <p:grpSpPr bwMode="auto">
          <a:xfrm>
            <a:off x="5048250" y="3723977"/>
            <a:ext cx="4095750" cy="2873375"/>
            <a:chOff x="5286375" y="2643188"/>
            <a:chExt cx="3667125" cy="2587625"/>
          </a:xfrm>
        </p:grpSpPr>
        <p:pic>
          <p:nvPicPr>
            <p:cNvPr id="13" name="Picture 1" descr="TTP_48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61" t="31512" r="19891"/>
            <a:stretch>
              <a:fillRect/>
            </a:stretch>
          </p:blipFill>
          <p:spPr bwMode="auto">
            <a:xfrm>
              <a:off x="5286375" y="2643188"/>
              <a:ext cx="3667125" cy="2587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Connettore 1 6"/>
            <p:cNvCxnSpPr/>
            <p:nvPr/>
          </p:nvCxnSpPr>
          <p:spPr>
            <a:xfrm>
              <a:off x="6227319" y="2963424"/>
              <a:ext cx="214627" cy="142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76" name="Rettangolo 4"/>
          <p:cNvSpPr>
            <a:spLocks noChangeArrowheads="1"/>
          </p:cNvSpPr>
          <p:nvPr/>
        </p:nvSpPr>
        <p:spPr bwMode="auto">
          <a:xfrm>
            <a:off x="402813" y="1348337"/>
            <a:ext cx="85010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it-IT" sz="2000" dirty="0">
                <a:solidFill>
                  <a:srgbClr val="002060"/>
                </a:solidFill>
                <a:latin typeface="Calibri" panose="020F0502020204030204" pitchFamily="34" charset="0"/>
              </a:rPr>
              <a:t>33 NSCLC patients (14 male and 19 female median age of 63.3 </a:t>
            </a:r>
            <a:r>
              <a:rPr lang="en-US" altLang="it-IT" sz="2000" dirty="0" err="1">
                <a:solidFill>
                  <a:srgbClr val="002060"/>
                </a:solidFill>
                <a:latin typeface="Calibri" panose="020F0502020204030204" pitchFamily="34" charset="0"/>
              </a:rPr>
              <a:t>yrs</a:t>
            </a:r>
            <a:r>
              <a:rPr lang="en-US" altLang="it-IT" sz="2000" dirty="0">
                <a:solidFill>
                  <a:srgbClr val="002060"/>
                </a:solidFill>
                <a:latin typeface="Calibri" panose="020F0502020204030204" pitchFamily="34" charset="0"/>
              </a:rPr>
              <a:t>); smokers were 66%. 88% of patients had tumors at advanced stage (III-IV) of whom 23 diagnosed as adenocarcinomas and 10 as squamous cell carcinomas </a:t>
            </a:r>
            <a:endParaRPr lang="it-IT" altLang="it-IT" sz="2000" dirty="0">
              <a:latin typeface="Calibri" panose="020F0502020204030204" pitchFamily="34" charset="0"/>
            </a:endParaRPr>
          </a:p>
        </p:txBody>
      </p:sp>
      <p:pic>
        <p:nvPicPr>
          <p:cNvPr id="3077" name="Immagine 35" descr="PC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68" y="4077072"/>
            <a:ext cx="2371616" cy="2126432"/>
          </a:xfrm>
          <a:prstGeom prst="rect">
            <a:avLst/>
          </a:prstGeom>
          <a:noFill/>
          <a:ln w="12700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CasellaDiTesto 7"/>
          <p:cNvSpPr txBox="1">
            <a:spLocks noChangeArrowheads="1"/>
          </p:cNvSpPr>
          <p:nvPr/>
        </p:nvSpPr>
        <p:spPr bwMode="auto">
          <a:xfrm>
            <a:off x="5572125" y="6515496"/>
            <a:ext cx="32146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dirty="0">
                <a:latin typeface="Calibri" panose="020F0502020204030204" pitchFamily="34" charset="0"/>
              </a:rPr>
              <a:t>Petriella, </a:t>
            </a:r>
            <a:r>
              <a:rPr lang="it-IT" altLang="it-IT" dirty="0" err="1">
                <a:latin typeface="Calibri" panose="020F0502020204030204" pitchFamily="34" charset="0"/>
              </a:rPr>
              <a:t>Galetta</a:t>
            </a:r>
            <a:r>
              <a:rPr lang="it-IT" altLang="it-IT" dirty="0" smtClean="0">
                <a:latin typeface="Calibri" panose="020F0502020204030204" pitchFamily="34" charset="0"/>
              </a:rPr>
              <a:t>, Tommasi </a:t>
            </a:r>
            <a:r>
              <a:rPr lang="it-IT" altLang="it-IT" dirty="0">
                <a:latin typeface="Calibri" panose="020F0502020204030204" pitchFamily="34" charset="0"/>
              </a:rPr>
              <a:t>2015</a:t>
            </a:r>
          </a:p>
        </p:txBody>
      </p:sp>
      <p:pic>
        <p:nvPicPr>
          <p:cNvPr id="3080" name="Immagine 11" descr="venn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394" y="2481945"/>
            <a:ext cx="36576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magin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>
          <a:xfrm>
            <a:off x="484258" y="19712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AIM: identification of specific serum and tissue miRNA expression profile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998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asellaDiTesto 3"/>
          <p:cNvSpPr txBox="1">
            <a:spLocks noChangeArrowheads="1"/>
          </p:cNvSpPr>
          <p:nvPr/>
        </p:nvSpPr>
        <p:spPr bwMode="auto">
          <a:xfrm>
            <a:off x="2915816" y="3356992"/>
            <a:ext cx="3214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it-IT" sz="1400" dirty="0">
                <a:latin typeface="Calibri" panose="020F0502020204030204" pitchFamily="34" charset="0"/>
              </a:rPr>
              <a:t>miRNA expression profile through Ion Torrent sequencing (PGM)</a:t>
            </a:r>
            <a:endParaRPr lang="it-IT" altLang="it-IT" sz="1400" dirty="0">
              <a:latin typeface="Calibri" panose="020F0502020204030204" pitchFamily="34" charset="0"/>
            </a:endParaRPr>
          </a:p>
        </p:txBody>
      </p:sp>
      <p:sp>
        <p:nvSpPr>
          <p:cNvPr id="7171" name="CasellaDiTesto 6"/>
          <p:cNvSpPr txBox="1">
            <a:spLocks noChangeArrowheads="1"/>
          </p:cNvSpPr>
          <p:nvPr/>
        </p:nvSpPr>
        <p:spPr bwMode="auto">
          <a:xfrm>
            <a:off x="2286000" y="1324350"/>
            <a:ext cx="49291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it-IT" altLang="it-IT" sz="1600">
                <a:latin typeface="Calibri" panose="020F0502020204030204" pitchFamily="34" charset="0"/>
              </a:rPr>
              <a:t>N=16 early stage NSCLC patients underwent to surgery</a:t>
            </a:r>
          </a:p>
        </p:txBody>
      </p:sp>
      <p:grpSp>
        <p:nvGrpSpPr>
          <p:cNvPr id="7172" name="Gruppo 45"/>
          <p:cNvGrpSpPr>
            <a:grpSpLocks/>
          </p:cNvGrpSpPr>
          <p:nvPr/>
        </p:nvGrpSpPr>
        <p:grpSpPr bwMode="auto">
          <a:xfrm>
            <a:off x="142875" y="1628800"/>
            <a:ext cx="8715375" cy="1808162"/>
            <a:chOff x="142844" y="1357298"/>
            <a:chExt cx="8715436" cy="1807639"/>
          </a:xfrm>
        </p:grpSpPr>
        <p:cxnSp>
          <p:nvCxnSpPr>
            <p:cNvPr id="9" name="Connettore 2 8"/>
            <p:cNvCxnSpPr/>
            <p:nvPr/>
          </p:nvCxnSpPr>
          <p:spPr>
            <a:xfrm rot="10800000" flipV="1">
              <a:off x="1643043" y="1357298"/>
              <a:ext cx="1071569" cy="2856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ttore 2 9"/>
            <p:cNvCxnSpPr/>
            <p:nvPr/>
          </p:nvCxnSpPr>
          <p:spPr>
            <a:xfrm rot="5400000">
              <a:off x="4429960" y="1499338"/>
              <a:ext cx="285667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2 12"/>
            <p:cNvCxnSpPr/>
            <p:nvPr/>
          </p:nvCxnSpPr>
          <p:spPr>
            <a:xfrm>
              <a:off x="7000892" y="1357298"/>
              <a:ext cx="928695" cy="3570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182" name="Gruppo 30"/>
            <p:cNvGrpSpPr>
              <a:grpSpLocks/>
            </p:cNvGrpSpPr>
            <p:nvPr/>
          </p:nvGrpSpPr>
          <p:grpSpPr bwMode="auto">
            <a:xfrm>
              <a:off x="142844" y="1785926"/>
              <a:ext cx="8715436" cy="1379011"/>
              <a:chOff x="0" y="1285860"/>
              <a:chExt cx="8715436" cy="1379011"/>
            </a:xfrm>
          </p:grpSpPr>
          <p:sp>
            <p:nvSpPr>
              <p:cNvPr id="7183" name="CasellaDiTesto 4"/>
              <p:cNvSpPr txBox="1">
                <a:spLocks noChangeArrowheads="1"/>
              </p:cNvSpPr>
              <p:nvPr/>
            </p:nvSpPr>
            <p:spPr bwMode="auto">
              <a:xfrm>
                <a:off x="0" y="1285860"/>
                <a:ext cx="2357454" cy="523220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it-IT" sz="1400">
                    <a:latin typeface="Calibri" panose="020F0502020204030204" pitchFamily="34" charset="0"/>
                  </a:rPr>
                  <a:t>serum samples pre-surgery (S) </a:t>
                </a:r>
                <a:endParaRPr lang="it-IT" altLang="it-IT" sz="1400">
                  <a:latin typeface="Calibri" panose="020F0502020204030204" pitchFamily="34" charset="0"/>
                </a:endParaRPr>
              </a:p>
            </p:txBody>
          </p:sp>
          <p:sp>
            <p:nvSpPr>
              <p:cNvPr id="7184" name="CasellaDiTesto 5"/>
              <p:cNvSpPr txBox="1">
                <a:spLocks noChangeArrowheads="1"/>
              </p:cNvSpPr>
              <p:nvPr/>
            </p:nvSpPr>
            <p:spPr bwMode="auto">
              <a:xfrm>
                <a:off x="2643206" y="1285860"/>
                <a:ext cx="3571900" cy="523220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it-IT" sz="1400" dirty="0">
                    <a:latin typeface="Calibri" panose="020F0502020204030204" pitchFamily="34" charset="0"/>
                  </a:rPr>
                  <a:t>serum samples post-surgery (1-3 months)      (P) </a:t>
                </a:r>
                <a:endParaRPr lang="it-IT" altLang="it-IT" sz="1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7185" name="CasellaDiTesto 15"/>
              <p:cNvSpPr txBox="1">
                <a:spLocks noChangeArrowheads="1"/>
              </p:cNvSpPr>
              <p:nvPr/>
            </p:nvSpPr>
            <p:spPr bwMode="auto">
              <a:xfrm>
                <a:off x="6500858" y="1285860"/>
                <a:ext cx="2214578" cy="523220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it-IT" sz="1400">
                    <a:latin typeface="Calibri" panose="020F0502020204030204" pitchFamily="34" charset="0"/>
                  </a:rPr>
                  <a:t>surgically resected samples (T) </a:t>
                </a:r>
                <a:endParaRPr lang="it-IT" altLang="it-IT" sz="1400">
                  <a:latin typeface="Calibri" panose="020F0502020204030204" pitchFamily="34" charset="0"/>
                </a:endParaRPr>
              </a:p>
            </p:txBody>
          </p:sp>
          <p:grpSp>
            <p:nvGrpSpPr>
              <p:cNvPr id="7186" name="Gruppo 27"/>
              <p:cNvGrpSpPr>
                <a:grpSpLocks/>
              </p:cNvGrpSpPr>
              <p:nvPr/>
            </p:nvGrpSpPr>
            <p:grpSpPr bwMode="auto">
              <a:xfrm>
                <a:off x="1143008" y="1928802"/>
                <a:ext cx="6431008" cy="358778"/>
                <a:chOff x="1143008" y="1928802"/>
                <a:chExt cx="6431008" cy="358778"/>
              </a:xfrm>
            </p:grpSpPr>
            <p:cxnSp>
              <p:nvCxnSpPr>
                <p:cNvPr id="23" name="Connettore 1 22"/>
                <p:cNvCxnSpPr/>
                <p:nvPr/>
              </p:nvCxnSpPr>
              <p:spPr>
                <a:xfrm rot="5400000">
                  <a:off x="4251408" y="2106232"/>
                  <a:ext cx="35708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Connettore 1 23"/>
                <p:cNvCxnSpPr/>
                <p:nvPr/>
              </p:nvCxnSpPr>
              <p:spPr>
                <a:xfrm rot="5400000">
                  <a:off x="7394680" y="2106232"/>
                  <a:ext cx="357084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Connettore 1 25"/>
                <p:cNvCxnSpPr/>
                <p:nvPr/>
              </p:nvCxnSpPr>
              <p:spPr>
                <a:xfrm>
                  <a:off x="1143008" y="2285569"/>
                  <a:ext cx="6429420" cy="158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0" name="Freccia in giù 29"/>
              <p:cNvSpPr/>
              <p:nvPr/>
            </p:nvSpPr>
            <p:spPr>
              <a:xfrm>
                <a:off x="4411694" y="2379204"/>
                <a:ext cx="46037" cy="285667"/>
              </a:xfrm>
              <a:prstGeom prst="downArrow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</p:grpSp>
      </p:grpSp>
      <p:cxnSp>
        <p:nvCxnSpPr>
          <p:cNvPr id="44" name="Connettore 1 43"/>
          <p:cNvCxnSpPr/>
          <p:nvPr/>
        </p:nvCxnSpPr>
        <p:spPr>
          <a:xfrm rot="16200000" flipH="1">
            <a:off x="1143000" y="3181725"/>
            <a:ext cx="2857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1" r="4521" b="3242"/>
          <a:stretch>
            <a:fillRect/>
          </a:stretch>
        </p:blipFill>
        <p:spPr bwMode="auto">
          <a:xfrm>
            <a:off x="395536" y="3933056"/>
            <a:ext cx="2931117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CasellaDiTesto 46"/>
          <p:cNvSpPr txBox="1">
            <a:spLocks noChangeArrowheads="1"/>
          </p:cNvSpPr>
          <p:nvPr/>
        </p:nvSpPr>
        <p:spPr bwMode="auto">
          <a:xfrm>
            <a:off x="-108520" y="5873161"/>
            <a:ext cx="3214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it-IT" sz="1400" dirty="0" err="1">
                <a:latin typeface="Calibri" panose="020F0502020204030204" pitchFamily="34" charset="0"/>
              </a:rPr>
              <a:t>Bioinformatic</a:t>
            </a:r>
            <a:r>
              <a:rPr lang="en-US" altLang="it-IT" sz="1400" dirty="0">
                <a:latin typeface="Calibri" panose="020F0502020204030204" pitchFamily="34" charset="0"/>
              </a:rPr>
              <a:t> analysis</a:t>
            </a:r>
            <a:endParaRPr lang="it-IT" altLang="it-IT" sz="1400" dirty="0">
              <a:latin typeface="Calibri" panose="020F0502020204030204" pitchFamily="34" charset="0"/>
            </a:endParaRPr>
          </a:p>
        </p:txBody>
      </p:sp>
      <p:sp>
        <p:nvSpPr>
          <p:cNvPr id="48" name="Freccia in giù 47"/>
          <p:cNvSpPr/>
          <p:nvPr/>
        </p:nvSpPr>
        <p:spPr>
          <a:xfrm>
            <a:off x="1605651" y="5447506"/>
            <a:ext cx="46038" cy="285750"/>
          </a:xfrm>
          <a:prstGeom prst="down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4650446" y="6607572"/>
            <a:ext cx="4357687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1200" i="1" dirty="0">
                <a:latin typeface="+mj-lt"/>
              </a:rPr>
              <a:t>Petriella D, Lacalamita R, et al. Personal </a:t>
            </a:r>
            <a:r>
              <a:rPr lang="it-IT" sz="1200" i="1" dirty="0" err="1">
                <a:latin typeface="+mj-lt"/>
              </a:rPr>
              <a:t>communication</a:t>
            </a:r>
            <a:r>
              <a:rPr lang="it-IT" sz="1200" i="1" dirty="0">
                <a:latin typeface="+mj-lt"/>
              </a:rPr>
              <a:t> 2016</a:t>
            </a: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3199" y="3990910"/>
            <a:ext cx="4269477" cy="2534434"/>
          </a:xfrm>
          <a:prstGeom prst="rect">
            <a:avLst/>
          </a:prstGeom>
        </p:spPr>
      </p:pic>
      <p:pic>
        <p:nvPicPr>
          <p:cNvPr id="27" name="Immagin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36187" y="451605"/>
            <a:ext cx="8229600" cy="569496"/>
          </a:xfrm>
        </p:spPr>
        <p:txBody>
          <a:bodyPr>
            <a:normAutofit fontScale="90000"/>
          </a:bodyPr>
          <a:lstStyle/>
          <a:p>
            <a:r>
              <a:rPr lang="it-IT" altLang="it-IT" dirty="0" err="1">
                <a:latin typeface="Calibri" panose="020F0502020204030204" pitchFamily="34" charset="0"/>
              </a:rPr>
              <a:t>miRNA</a:t>
            </a:r>
            <a:r>
              <a:rPr lang="it-IT" altLang="it-IT" dirty="0">
                <a:latin typeface="Calibri" panose="020F0502020204030204" pitchFamily="34" charset="0"/>
              </a:rPr>
              <a:t> </a:t>
            </a:r>
            <a:r>
              <a:rPr lang="it-IT" altLang="it-IT" dirty="0" err="1">
                <a:latin typeface="Calibri" panose="020F0502020204030204" pitchFamily="34" charset="0"/>
              </a:rPr>
              <a:t>as</a:t>
            </a:r>
            <a:r>
              <a:rPr lang="it-IT" altLang="it-IT" dirty="0">
                <a:latin typeface="Calibri" panose="020F0502020204030204" pitchFamily="34" charset="0"/>
              </a:rPr>
              <a:t> </a:t>
            </a:r>
            <a:r>
              <a:rPr lang="it-IT" altLang="it-IT" dirty="0" err="1">
                <a:latin typeface="Calibri" panose="020F0502020204030204" pitchFamily="34" charset="0"/>
              </a:rPr>
              <a:t>prognostic</a:t>
            </a:r>
            <a:r>
              <a:rPr lang="it-IT" altLang="it-IT" dirty="0">
                <a:latin typeface="Calibri" panose="020F0502020204030204" pitchFamily="34" charset="0"/>
              </a:rPr>
              <a:t> </a:t>
            </a:r>
            <a:r>
              <a:rPr lang="it-IT" altLang="it-IT" dirty="0" err="1">
                <a:latin typeface="Calibri" panose="020F0502020204030204" pitchFamily="34" charset="0"/>
              </a:rPr>
              <a:t>biomarkers</a:t>
            </a:r>
            <a:r>
              <a:rPr lang="it-IT" altLang="it-IT" dirty="0">
                <a:latin typeface="Calibri" panose="020F0502020204030204" pitchFamily="34" charset="0"/>
              </a:rPr>
              <a:t> in the </a:t>
            </a:r>
            <a:r>
              <a:rPr lang="it-IT" altLang="it-IT" dirty="0" err="1">
                <a:latin typeface="Calibri" panose="020F0502020204030204" pitchFamily="34" charset="0"/>
              </a:rPr>
              <a:t>surgical</a:t>
            </a:r>
            <a:r>
              <a:rPr lang="it-IT" altLang="it-IT" dirty="0">
                <a:latin typeface="Calibri" panose="020F0502020204030204" pitchFamily="34" charset="0"/>
              </a:rPr>
              <a:t> treatment of NSCLC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22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Connettore 1 2"/>
          <p:cNvCxnSpPr/>
          <p:nvPr/>
        </p:nvCxnSpPr>
        <p:spPr>
          <a:xfrm flipV="1">
            <a:off x="146050" y="917575"/>
            <a:ext cx="8610600" cy="190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ttangolo 11"/>
          <p:cNvSpPr/>
          <p:nvPr/>
        </p:nvSpPr>
        <p:spPr>
          <a:xfrm>
            <a:off x="428625" y="1041400"/>
            <a:ext cx="8307388" cy="34925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Immunotherapy</a:t>
            </a:r>
            <a:endParaRPr lang="it-IT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649288" y="1738313"/>
            <a:ext cx="4127500" cy="731837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err="1">
                <a:solidFill>
                  <a:prstClr val="white"/>
                </a:solidFill>
              </a:rPr>
              <a:t>Active</a:t>
            </a:r>
            <a:endParaRPr lang="it-IT" b="1" dirty="0">
              <a:solidFill>
                <a:prstClr val="white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i="1" dirty="0" err="1">
                <a:solidFill>
                  <a:prstClr val="white"/>
                </a:solidFill>
              </a:rPr>
              <a:t>Designed</a:t>
            </a:r>
            <a:r>
              <a:rPr lang="it-IT" sz="1200" b="1" i="1" dirty="0">
                <a:solidFill>
                  <a:prstClr val="white"/>
                </a:solidFill>
              </a:rPr>
              <a:t> </a:t>
            </a:r>
            <a:r>
              <a:rPr lang="it-IT" sz="1200" b="1" i="1" dirty="0" err="1">
                <a:solidFill>
                  <a:prstClr val="white"/>
                </a:solidFill>
              </a:rPr>
              <a:t>to</a:t>
            </a:r>
            <a:r>
              <a:rPr lang="it-IT" sz="1200" b="1" i="1" dirty="0">
                <a:solidFill>
                  <a:prstClr val="white"/>
                </a:solidFill>
              </a:rPr>
              <a:t> </a:t>
            </a:r>
            <a:r>
              <a:rPr lang="it-IT" sz="1200" b="1" i="1" dirty="0" err="1">
                <a:solidFill>
                  <a:prstClr val="white"/>
                </a:solidFill>
              </a:rPr>
              <a:t>act</a:t>
            </a:r>
            <a:r>
              <a:rPr lang="it-IT" sz="1200" b="1" i="1" dirty="0">
                <a:solidFill>
                  <a:prstClr val="white"/>
                </a:solidFill>
              </a:rPr>
              <a:t> on the immune system </a:t>
            </a:r>
            <a:r>
              <a:rPr lang="it-IT" sz="1200" b="1" i="1" dirty="0" err="1">
                <a:solidFill>
                  <a:prstClr val="white"/>
                </a:solidFill>
              </a:rPr>
              <a:t>itself</a:t>
            </a:r>
            <a:endParaRPr lang="it-IT" sz="1200" b="1" i="1" dirty="0">
              <a:solidFill>
                <a:prstClr val="white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5311775" y="1754188"/>
            <a:ext cx="2781300" cy="736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prstClr val="white"/>
                </a:solidFill>
              </a:rPr>
              <a:t>Passive (</a:t>
            </a:r>
            <a:r>
              <a:rPr lang="it-IT" b="1" dirty="0" err="1">
                <a:solidFill>
                  <a:prstClr val="white"/>
                </a:solidFill>
              </a:rPr>
              <a:t>adoptive</a:t>
            </a:r>
            <a:r>
              <a:rPr lang="it-IT" b="1" dirty="0">
                <a:solidFill>
                  <a:prstClr val="white"/>
                </a:solidFill>
              </a:rPr>
              <a:t>)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i="1" dirty="0" err="1">
                <a:solidFill>
                  <a:prstClr val="white"/>
                </a:solidFill>
              </a:rPr>
              <a:t>Designed</a:t>
            </a:r>
            <a:r>
              <a:rPr lang="it-IT" sz="1200" b="1" i="1" dirty="0">
                <a:solidFill>
                  <a:prstClr val="white"/>
                </a:solidFill>
              </a:rPr>
              <a:t> </a:t>
            </a:r>
            <a:r>
              <a:rPr lang="it-IT" sz="1200" b="1" i="1" dirty="0" err="1">
                <a:solidFill>
                  <a:prstClr val="white"/>
                </a:solidFill>
              </a:rPr>
              <a:t>to</a:t>
            </a:r>
            <a:r>
              <a:rPr lang="it-IT" sz="1200" b="1" i="1" dirty="0">
                <a:solidFill>
                  <a:prstClr val="white"/>
                </a:solidFill>
              </a:rPr>
              <a:t> </a:t>
            </a:r>
            <a:r>
              <a:rPr lang="it-IT" sz="1200" b="1" i="1" dirty="0" err="1">
                <a:solidFill>
                  <a:prstClr val="white"/>
                </a:solidFill>
              </a:rPr>
              <a:t>act</a:t>
            </a:r>
            <a:r>
              <a:rPr lang="it-IT" sz="1200" b="1" i="1" dirty="0">
                <a:solidFill>
                  <a:prstClr val="white"/>
                </a:solidFill>
              </a:rPr>
              <a:t> at </a:t>
            </a:r>
            <a:r>
              <a:rPr lang="it-IT" sz="1200" b="1" i="1" dirty="0" err="1">
                <a:solidFill>
                  <a:prstClr val="white"/>
                </a:solidFill>
              </a:rPr>
              <a:t>tumor</a:t>
            </a:r>
            <a:r>
              <a:rPr lang="it-IT" sz="1200" b="1" i="1" dirty="0">
                <a:solidFill>
                  <a:prstClr val="white"/>
                </a:solidFill>
              </a:rPr>
              <a:t>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i="1" dirty="0" err="1">
                <a:solidFill>
                  <a:prstClr val="white"/>
                </a:solidFill>
              </a:rPr>
              <a:t>immune-based</a:t>
            </a:r>
            <a:r>
              <a:rPr lang="it-IT" sz="1200" b="1" i="1" dirty="0">
                <a:solidFill>
                  <a:prstClr val="white"/>
                </a:solidFill>
              </a:rPr>
              <a:t> </a:t>
            </a:r>
            <a:r>
              <a:rPr lang="it-IT" sz="1200" b="1" i="1" dirty="0" err="1">
                <a:solidFill>
                  <a:prstClr val="white"/>
                </a:solidFill>
              </a:rPr>
              <a:t>mechanism</a:t>
            </a:r>
            <a:endParaRPr lang="it-IT" sz="1200" b="1" i="1" dirty="0">
              <a:solidFill>
                <a:prstClr val="white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1614488" y="2811463"/>
            <a:ext cx="1079500" cy="6413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 err="1">
                <a:solidFill>
                  <a:prstClr val="white"/>
                </a:solidFill>
              </a:rPr>
              <a:t>Antigen</a:t>
            </a:r>
            <a:r>
              <a:rPr lang="it-IT" sz="1200" b="1" dirty="0">
                <a:solidFill>
                  <a:prstClr val="white"/>
                </a:solidFill>
              </a:rPr>
              <a:t> </a:t>
            </a:r>
            <a:r>
              <a:rPr lang="it-IT" sz="1200" b="1" dirty="0" err="1">
                <a:solidFill>
                  <a:prstClr val="white"/>
                </a:solidFill>
              </a:rPr>
              <a:t>dependent</a:t>
            </a:r>
            <a:endParaRPr lang="it-IT" sz="1200" b="1" dirty="0">
              <a:solidFill>
                <a:prstClr val="white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886075" y="2808288"/>
            <a:ext cx="1079500" cy="6413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 err="1">
                <a:solidFill>
                  <a:prstClr val="white"/>
                </a:solidFill>
              </a:rPr>
              <a:t>Antigen</a:t>
            </a:r>
            <a:r>
              <a:rPr lang="it-IT" sz="1200" b="1" dirty="0">
                <a:solidFill>
                  <a:prstClr val="white"/>
                </a:solidFill>
              </a:rPr>
              <a:t> </a:t>
            </a:r>
            <a:r>
              <a:rPr lang="it-IT" sz="1200" b="1" dirty="0" err="1">
                <a:solidFill>
                  <a:prstClr val="white"/>
                </a:solidFill>
              </a:rPr>
              <a:t>independent</a:t>
            </a:r>
            <a:endParaRPr lang="it-IT" sz="1200" b="1" dirty="0">
              <a:solidFill>
                <a:prstClr val="white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5673725" y="2824163"/>
            <a:ext cx="1081088" cy="641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 err="1">
                <a:solidFill>
                  <a:prstClr val="white"/>
                </a:solidFill>
              </a:rPr>
              <a:t>Anti-tumor</a:t>
            </a:r>
            <a:r>
              <a:rPr lang="it-IT" sz="1200" b="1" dirty="0">
                <a:solidFill>
                  <a:prstClr val="white"/>
                </a:solidFill>
              </a:rPr>
              <a:t> </a:t>
            </a:r>
            <a:r>
              <a:rPr lang="it-IT" sz="1200" b="1" dirty="0" err="1">
                <a:solidFill>
                  <a:prstClr val="white"/>
                </a:solidFill>
              </a:rPr>
              <a:t>mAbs</a:t>
            </a:r>
            <a:endParaRPr lang="it-IT" sz="1200" b="1" dirty="0">
              <a:solidFill>
                <a:prstClr val="white"/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7013575" y="2811463"/>
            <a:ext cx="1079500" cy="641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 err="1">
                <a:solidFill>
                  <a:prstClr val="white"/>
                </a:solidFill>
              </a:rPr>
              <a:t>Adoptive</a:t>
            </a:r>
            <a:endParaRPr lang="it-IT" sz="1200" b="1" dirty="0">
              <a:solidFill>
                <a:prstClr val="white"/>
              </a:solidFill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301625" y="3930650"/>
            <a:ext cx="1166813" cy="573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 err="1">
                <a:solidFill>
                  <a:prstClr val="white"/>
                </a:solidFill>
              </a:rPr>
              <a:t>Enhancing</a:t>
            </a:r>
            <a:r>
              <a:rPr lang="it-IT" sz="1200" b="1" dirty="0">
                <a:solidFill>
                  <a:prstClr val="white"/>
                </a:solidFill>
              </a:rPr>
              <a:t> immune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 err="1">
                <a:solidFill>
                  <a:prstClr val="white"/>
                </a:solidFill>
              </a:rPr>
              <a:t>cell</a:t>
            </a:r>
            <a:r>
              <a:rPr lang="it-IT" sz="1200" b="1" dirty="0">
                <a:solidFill>
                  <a:prstClr val="white"/>
                </a:solidFill>
              </a:rPr>
              <a:t> </a:t>
            </a:r>
            <a:r>
              <a:rPr lang="it-IT" sz="1200" b="1" dirty="0" err="1">
                <a:solidFill>
                  <a:prstClr val="white"/>
                </a:solidFill>
              </a:rPr>
              <a:t>function</a:t>
            </a:r>
            <a:endParaRPr lang="it-IT" sz="1200" b="1" dirty="0">
              <a:solidFill>
                <a:prstClr val="white"/>
              </a:solidFill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1543050" y="3937000"/>
            <a:ext cx="1168400" cy="573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 err="1">
                <a:solidFill>
                  <a:prstClr val="white"/>
                </a:solidFill>
              </a:rPr>
              <a:t>Therapeutic</a:t>
            </a:r>
            <a:r>
              <a:rPr lang="it-IT" sz="1200" b="1" dirty="0">
                <a:solidFill>
                  <a:prstClr val="white"/>
                </a:solidFill>
              </a:rPr>
              <a:t> </a:t>
            </a:r>
            <a:r>
              <a:rPr lang="it-IT" sz="1200" b="1" dirty="0" err="1">
                <a:solidFill>
                  <a:prstClr val="white"/>
                </a:solidFill>
              </a:rPr>
              <a:t>vaccines</a:t>
            </a:r>
            <a:endParaRPr lang="it-IT" sz="1200" b="1" dirty="0">
              <a:solidFill>
                <a:prstClr val="white"/>
              </a:solidFill>
            </a:endParaRPr>
          </a:p>
        </p:txBody>
      </p:sp>
      <p:sp>
        <p:nvSpPr>
          <p:cNvPr id="27" name="Rettangolo 26"/>
          <p:cNvSpPr/>
          <p:nvPr/>
        </p:nvSpPr>
        <p:spPr>
          <a:xfrm>
            <a:off x="2824163" y="3943350"/>
            <a:ext cx="1166812" cy="573088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>
                <a:solidFill>
                  <a:prstClr val="white"/>
                </a:solidFill>
              </a:rPr>
              <a:t>Modulate T </a:t>
            </a:r>
            <a:r>
              <a:rPr lang="it-IT" sz="1200" b="1" dirty="0" err="1">
                <a:solidFill>
                  <a:prstClr val="white"/>
                </a:solidFill>
              </a:rPr>
              <a:t>cell</a:t>
            </a:r>
            <a:r>
              <a:rPr lang="it-IT" sz="1200" b="1" dirty="0">
                <a:solidFill>
                  <a:prstClr val="white"/>
                </a:solidFill>
              </a:rPr>
              <a:t> </a:t>
            </a:r>
            <a:r>
              <a:rPr lang="it-IT" sz="1200" b="1" dirty="0" err="1">
                <a:solidFill>
                  <a:prstClr val="white"/>
                </a:solidFill>
              </a:rPr>
              <a:t>function</a:t>
            </a:r>
            <a:endParaRPr lang="it-IT" sz="1200" b="1" dirty="0">
              <a:solidFill>
                <a:prstClr val="white"/>
              </a:solidFill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146050" y="4824413"/>
            <a:ext cx="1293813" cy="11096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100" b="1" dirty="0" err="1">
                <a:solidFill>
                  <a:srgbClr val="00B0F0"/>
                </a:solidFill>
              </a:rPr>
              <a:t>Cytokines</a:t>
            </a:r>
            <a:endParaRPr lang="it-IT" sz="1100" b="1" dirty="0">
              <a:solidFill>
                <a:srgbClr val="00B0F0"/>
              </a:solidFill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1517650" y="4824413"/>
            <a:ext cx="1362075" cy="11160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solidFill>
                  <a:prstClr val="white"/>
                </a:solidFill>
              </a:rPr>
              <a:t>GSK1572932A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solidFill>
                  <a:prstClr val="white"/>
                </a:solidFill>
              </a:rPr>
              <a:t>TG4010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 err="1">
                <a:solidFill>
                  <a:prstClr val="white"/>
                </a:solidFill>
              </a:rPr>
              <a:t>Belagenpumatucel-L</a:t>
            </a:r>
            <a:endParaRPr lang="it-IT" sz="1050" b="1" dirty="0">
              <a:solidFill>
                <a:prstClr val="white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 err="1">
                <a:solidFill>
                  <a:prstClr val="white"/>
                </a:solidFill>
              </a:rPr>
              <a:t>Tergenpumatuce-L</a:t>
            </a:r>
            <a:endParaRPr lang="it-IT" sz="1050" b="1" dirty="0">
              <a:solidFill>
                <a:prstClr val="white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 err="1">
                <a:solidFill>
                  <a:prstClr val="white"/>
                </a:solidFill>
              </a:rPr>
              <a:t>Racotumomab</a:t>
            </a:r>
            <a:endParaRPr lang="it-IT" sz="1050" b="1" dirty="0">
              <a:solidFill>
                <a:prstClr val="white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solidFill>
                  <a:prstClr val="white"/>
                </a:solidFill>
              </a:rPr>
              <a:t>L-BLP25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 err="1">
                <a:solidFill>
                  <a:prstClr val="white"/>
                </a:solidFill>
              </a:rPr>
              <a:t>CIMAvax</a:t>
            </a:r>
            <a:endParaRPr lang="it-IT" sz="1050" b="1" dirty="0">
              <a:solidFill>
                <a:prstClr val="white"/>
              </a:solidFill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2801938" y="4708525"/>
            <a:ext cx="1701800" cy="14097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 err="1">
                <a:solidFill>
                  <a:srgbClr val="FFFF00"/>
                </a:solidFill>
              </a:rPr>
              <a:t>Immunechechpoint</a:t>
            </a:r>
            <a:endParaRPr lang="it-IT" sz="1400" b="1" dirty="0">
              <a:solidFill>
                <a:srgbClr val="FFFF0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solidFill>
                  <a:prstClr val="white"/>
                </a:solidFill>
              </a:rPr>
              <a:t>CTLA-4 </a:t>
            </a:r>
            <a:r>
              <a:rPr lang="it-IT" sz="1400" b="1" dirty="0" err="1">
                <a:solidFill>
                  <a:prstClr val="white"/>
                </a:solidFill>
              </a:rPr>
              <a:t>inhibition</a:t>
            </a:r>
            <a:endParaRPr lang="it-IT" sz="1400" b="1" dirty="0">
              <a:solidFill>
                <a:prstClr val="white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solidFill>
                  <a:prstClr val="white"/>
                </a:solidFill>
              </a:rPr>
              <a:t>PD-1 </a:t>
            </a:r>
            <a:r>
              <a:rPr lang="it-IT" sz="1400" b="1" dirty="0" err="1">
                <a:solidFill>
                  <a:prstClr val="white"/>
                </a:solidFill>
              </a:rPr>
              <a:t>inhibition</a:t>
            </a:r>
            <a:endParaRPr lang="it-IT" sz="1400" b="1" dirty="0">
              <a:solidFill>
                <a:prstClr val="white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>
                <a:solidFill>
                  <a:prstClr val="white"/>
                </a:solidFill>
              </a:rPr>
              <a:t>PD-L1 </a:t>
            </a:r>
            <a:r>
              <a:rPr lang="it-IT" sz="1400" b="1" dirty="0" err="1">
                <a:solidFill>
                  <a:prstClr val="white"/>
                </a:solidFill>
              </a:rPr>
              <a:t>inhibition</a:t>
            </a:r>
            <a:endParaRPr lang="it-IT" sz="1400" b="1" dirty="0">
              <a:solidFill>
                <a:prstClr val="white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400" b="1" dirty="0">
              <a:solidFill>
                <a:prstClr val="white"/>
              </a:solidFill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5641975" y="4911725"/>
            <a:ext cx="1166813" cy="94138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 err="1">
                <a:solidFill>
                  <a:srgbClr val="002060"/>
                </a:solidFill>
              </a:rPr>
              <a:t>Bavituximab</a:t>
            </a:r>
            <a:endParaRPr lang="it-IT" sz="1200" b="1" dirty="0">
              <a:solidFill>
                <a:srgbClr val="002060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>
                <a:solidFill>
                  <a:srgbClr val="002060"/>
                </a:solidFill>
              </a:rPr>
              <a:t>EGFR </a:t>
            </a:r>
            <a:r>
              <a:rPr lang="it-IT" sz="1200" b="1" dirty="0" err="1">
                <a:solidFill>
                  <a:srgbClr val="002060"/>
                </a:solidFill>
              </a:rPr>
              <a:t>inhibition</a:t>
            </a:r>
            <a:endParaRPr lang="it-IT" sz="1200" b="1" dirty="0">
              <a:solidFill>
                <a:srgbClr val="002060"/>
              </a:solidFill>
            </a:endParaRPr>
          </a:p>
        </p:txBody>
      </p:sp>
      <p:sp>
        <p:nvSpPr>
          <p:cNvPr id="32" name="Rettangolo 31"/>
          <p:cNvSpPr/>
          <p:nvPr/>
        </p:nvSpPr>
        <p:spPr>
          <a:xfrm>
            <a:off x="6991350" y="4919663"/>
            <a:ext cx="1166813" cy="9398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 err="1">
                <a:solidFill>
                  <a:srgbClr val="002060"/>
                </a:solidFill>
              </a:rPr>
              <a:t>Adoptive</a:t>
            </a:r>
            <a:r>
              <a:rPr lang="it-IT" sz="1200" b="1" dirty="0">
                <a:solidFill>
                  <a:srgbClr val="002060"/>
                </a:solidFill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200" b="1" dirty="0" err="1">
                <a:solidFill>
                  <a:srgbClr val="002060"/>
                </a:solidFill>
              </a:rPr>
              <a:t>cell</a:t>
            </a:r>
            <a:r>
              <a:rPr lang="it-IT" sz="1200" b="1" dirty="0">
                <a:solidFill>
                  <a:srgbClr val="002060"/>
                </a:solidFill>
              </a:rPr>
              <a:t> transfer</a:t>
            </a:r>
          </a:p>
        </p:txBody>
      </p:sp>
      <p:sp>
        <p:nvSpPr>
          <p:cNvPr id="33" name="Rettangolo 32"/>
          <p:cNvSpPr/>
          <p:nvPr/>
        </p:nvSpPr>
        <p:spPr>
          <a:xfrm>
            <a:off x="2811463" y="4689475"/>
            <a:ext cx="1741487" cy="15271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cxnSp>
        <p:nvCxnSpPr>
          <p:cNvPr id="34" name="Connettore 1 33"/>
          <p:cNvCxnSpPr/>
          <p:nvPr/>
        </p:nvCxnSpPr>
        <p:spPr>
          <a:xfrm>
            <a:off x="2238375" y="1546225"/>
            <a:ext cx="4414838" cy="9525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6167438" y="2636838"/>
            <a:ext cx="1362075" cy="158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1 39"/>
          <p:cNvCxnSpPr/>
          <p:nvPr/>
        </p:nvCxnSpPr>
        <p:spPr>
          <a:xfrm rot="5400000" flipH="1" flipV="1">
            <a:off x="4340225" y="1474788"/>
            <a:ext cx="177800" cy="6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/>
          <p:cNvCxnSpPr/>
          <p:nvPr/>
        </p:nvCxnSpPr>
        <p:spPr>
          <a:xfrm rot="5400000">
            <a:off x="2135982" y="1629569"/>
            <a:ext cx="184150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 rot="5400000">
            <a:off x="6549232" y="1645444"/>
            <a:ext cx="184150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/>
          <p:cNvCxnSpPr/>
          <p:nvPr/>
        </p:nvCxnSpPr>
        <p:spPr>
          <a:xfrm rot="5400000">
            <a:off x="1964531" y="2632869"/>
            <a:ext cx="347663" cy="317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/>
          <p:cNvCxnSpPr/>
          <p:nvPr/>
        </p:nvCxnSpPr>
        <p:spPr>
          <a:xfrm rot="5400000">
            <a:off x="3294062" y="2628901"/>
            <a:ext cx="347663" cy="47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/>
          <p:cNvCxnSpPr>
            <a:endCxn id="25" idx="0"/>
          </p:cNvCxnSpPr>
          <p:nvPr/>
        </p:nvCxnSpPr>
        <p:spPr>
          <a:xfrm rot="5400000">
            <a:off x="157162" y="3195638"/>
            <a:ext cx="1463675" cy="6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/>
          <p:cNvCxnSpPr>
            <a:endCxn id="26" idx="0"/>
          </p:cNvCxnSpPr>
          <p:nvPr/>
        </p:nvCxnSpPr>
        <p:spPr>
          <a:xfrm rot="5400000">
            <a:off x="1903413" y="3703637"/>
            <a:ext cx="457200" cy="95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/>
          <p:cNvCxnSpPr/>
          <p:nvPr/>
        </p:nvCxnSpPr>
        <p:spPr>
          <a:xfrm rot="5400000">
            <a:off x="3184526" y="3689350"/>
            <a:ext cx="457200" cy="952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2 58"/>
          <p:cNvCxnSpPr/>
          <p:nvPr/>
        </p:nvCxnSpPr>
        <p:spPr>
          <a:xfrm rot="5400000">
            <a:off x="3315494" y="4590256"/>
            <a:ext cx="18415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/>
          <p:cNvCxnSpPr/>
          <p:nvPr/>
        </p:nvCxnSpPr>
        <p:spPr>
          <a:xfrm rot="5400000">
            <a:off x="706438" y="4672013"/>
            <a:ext cx="347662" cy="47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/>
          <p:nvPr/>
        </p:nvCxnSpPr>
        <p:spPr>
          <a:xfrm rot="5400000">
            <a:off x="1931988" y="4662488"/>
            <a:ext cx="347662" cy="476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1 61"/>
          <p:cNvCxnSpPr/>
          <p:nvPr/>
        </p:nvCxnSpPr>
        <p:spPr>
          <a:xfrm rot="5400000" flipH="1" flipV="1">
            <a:off x="6700838" y="2560638"/>
            <a:ext cx="177800" cy="635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2 62"/>
          <p:cNvCxnSpPr/>
          <p:nvPr/>
        </p:nvCxnSpPr>
        <p:spPr>
          <a:xfrm rot="5400000">
            <a:off x="6098382" y="2721769"/>
            <a:ext cx="184150" cy="15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nettore 2 63"/>
          <p:cNvCxnSpPr/>
          <p:nvPr/>
        </p:nvCxnSpPr>
        <p:spPr>
          <a:xfrm rot="5400000">
            <a:off x="7430294" y="2712244"/>
            <a:ext cx="18415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/>
          <p:nvPr/>
        </p:nvCxnSpPr>
        <p:spPr>
          <a:xfrm rot="5400000">
            <a:off x="5455444" y="4204494"/>
            <a:ext cx="1462088" cy="6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65"/>
          <p:cNvCxnSpPr/>
          <p:nvPr/>
        </p:nvCxnSpPr>
        <p:spPr>
          <a:xfrm rot="5400000">
            <a:off x="6797675" y="4184651"/>
            <a:ext cx="1463675" cy="635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CasellaDiTesto 66"/>
          <p:cNvSpPr txBox="1"/>
          <p:nvPr/>
        </p:nvSpPr>
        <p:spPr>
          <a:xfrm>
            <a:off x="398463" y="6381750"/>
            <a:ext cx="8559800" cy="4143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solidFill>
                  <a:srgbClr val="0070C0"/>
                </a:solidFill>
                <a:latin typeface="Calibri"/>
                <a:cs typeface="Arial" charset="0"/>
              </a:rPr>
              <a:t>EGFR = </a:t>
            </a:r>
            <a:r>
              <a:rPr lang="it-IT" sz="1050" b="1" dirty="0" err="1">
                <a:solidFill>
                  <a:srgbClr val="0070C0"/>
                </a:solidFill>
                <a:latin typeface="Calibri"/>
                <a:cs typeface="Arial" charset="0"/>
              </a:rPr>
              <a:t>epidermal</a:t>
            </a:r>
            <a:r>
              <a:rPr lang="it-IT" sz="1050" b="1" dirty="0">
                <a:solidFill>
                  <a:srgbClr val="0070C0"/>
                </a:solidFill>
                <a:latin typeface="Calibri"/>
                <a:cs typeface="Arial" charset="0"/>
              </a:rPr>
              <a:t> </a:t>
            </a:r>
            <a:r>
              <a:rPr lang="it-IT" sz="1050" b="1" dirty="0" err="1">
                <a:solidFill>
                  <a:srgbClr val="0070C0"/>
                </a:solidFill>
                <a:latin typeface="Calibri"/>
                <a:cs typeface="Arial" charset="0"/>
              </a:rPr>
              <a:t>growth</a:t>
            </a:r>
            <a:r>
              <a:rPr lang="it-IT" sz="1050" b="1" dirty="0">
                <a:solidFill>
                  <a:srgbClr val="0070C0"/>
                </a:solidFill>
                <a:latin typeface="Calibri"/>
                <a:cs typeface="Arial" charset="0"/>
              </a:rPr>
              <a:t> </a:t>
            </a:r>
            <a:r>
              <a:rPr lang="it-IT" sz="1050" b="1" dirty="0" err="1">
                <a:solidFill>
                  <a:srgbClr val="0070C0"/>
                </a:solidFill>
                <a:latin typeface="Calibri"/>
                <a:cs typeface="Arial" charset="0"/>
              </a:rPr>
              <a:t>factor</a:t>
            </a:r>
            <a:r>
              <a:rPr lang="it-IT" sz="1050" b="1" dirty="0">
                <a:solidFill>
                  <a:srgbClr val="0070C0"/>
                </a:solidFill>
                <a:latin typeface="Calibri"/>
                <a:cs typeface="Arial" charset="0"/>
              </a:rPr>
              <a:t> </a:t>
            </a:r>
            <a:r>
              <a:rPr lang="it-IT" sz="1050" b="1" dirty="0" err="1">
                <a:solidFill>
                  <a:srgbClr val="0070C0"/>
                </a:solidFill>
                <a:latin typeface="Calibri"/>
                <a:cs typeface="Arial" charset="0"/>
              </a:rPr>
              <a:t>receptor</a:t>
            </a:r>
            <a:endParaRPr lang="it-IT" sz="1050" b="1" dirty="0">
              <a:solidFill>
                <a:srgbClr val="0070C0"/>
              </a:solidFill>
              <a:latin typeface="Calibri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050" b="1" dirty="0">
                <a:solidFill>
                  <a:srgbClr val="0070C0"/>
                </a:solidFill>
                <a:latin typeface="Calibri"/>
                <a:cs typeface="Arial" charset="0"/>
                <a:hlinkClick r:id="rId2"/>
              </a:rPr>
              <a:t>www.clinicaltrials.gov</a:t>
            </a:r>
            <a:r>
              <a:rPr lang="it-IT" sz="1050" b="1" dirty="0">
                <a:solidFill>
                  <a:srgbClr val="0070C0"/>
                </a:solidFill>
                <a:latin typeface="Calibri"/>
                <a:cs typeface="Arial" charset="0"/>
              </a:rPr>
              <a:t>. </a:t>
            </a:r>
            <a:r>
              <a:rPr lang="it-IT" sz="1050" b="1" dirty="0" err="1">
                <a:solidFill>
                  <a:srgbClr val="0070C0"/>
                </a:solidFill>
                <a:latin typeface="Calibri"/>
                <a:cs typeface="Arial" charset="0"/>
              </a:rPr>
              <a:t>Accessed</a:t>
            </a:r>
            <a:r>
              <a:rPr lang="it-IT" sz="1050" b="1" dirty="0">
                <a:solidFill>
                  <a:srgbClr val="0070C0"/>
                </a:solidFill>
                <a:latin typeface="Calibri"/>
                <a:cs typeface="Arial" charset="0"/>
              </a:rPr>
              <a:t> </a:t>
            </a:r>
            <a:r>
              <a:rPr lang="it-IT" sz="1050" b="1" dirty="0" err="1">
                <a:solidFill>
                  <a:srgbClr val="0070C0"/>
                </a:solidFill>
                <a:latin typeface="Calibri"/>
                <a:cs typeface="Arial" charset="0"/>
              </a:rPr>
              <a:t>September</a:t>
            </a:r>
            <a:r>
              <a:rPr lang="it-IT" sz="1050" b="1" dirty="0">
                <a:solidFill>
                  <a:srgbClr val="0070C0"/>
                </a:solidFill>
                <a:latin typeface="Calibri"/>
                <a:cs typeface="Arial" charset="0"/>
              </a:rPr>
              <a:t> 2014; NCCN </a:t>
            </a:r>
            <a:r>
              <a:rPr lang="it-IT" sz="1050" b="1" dirty="0" err="1">
                <a:solidFill>
                  <a:srgbClr val="0070C0"/>
                </a:solidFill>
                <a:latin typeface="Calibri"/>
                <a:cs typeface="Arial" charset="0"/>
              </a:rPr>
              <a:t>Guideline</a:t>
            </a:r>
            <a:r>
              <a:rPr lang="it-IT" sz="1050" b="1" dirty="0">
                <a:solidFill>
                  <a:srgbClr val="0070C0"/>
                </a:solidFill>
                <a:latin typeface="Calibri"/>
                <a:cs typeface="Arial" charset="0"/>
              </a:rPr>
              <a:t>. </a:t>
            </a:r>
            <a:r>
              <a:rPr lang="it-IT" sz="1050" b="1" dirty="0" err="1">
                <a:solidFill>
                  <a:srgbClr val="0070C0"/>
                </a:solidFill>
                <a:latin typeface="Calibri"/>
                <a:cs typeface="Arial" charset="0"/>
              </a:rPr>
              <a:t>Non-small</a:t>
            </a:r>
            <a:r>
              <a:rPr lang="it-IT" sz="1050" b="1" dirty="0">
                <a:solidFill>
                  <a:srgbClr val="0070C0"/>
                </a:solidFill>
                <a:latin typeface="Calibri"/>
                <a:cs typeface="Arial" charset="0"/>
              </a:rPr>
              <a:t> </a:t>
            </a:r>
            <a:r>
              <a:rPr lang="it-IT" sz="1050" b="1" dirty="0" err="1">
                <a:solidFill>
                  <a:srgbClr val="0070C0"/>
                </a:solidFill>
                <a:latin typeface="Calibri"/>
                <a:cs typeface="Arial" charset="0"/>
              </a:rPr>
              <a:t>cell</a:t>
            </a:r>
            <a:r>
              <a:rPr lang="it-IT" sz="1050" b="1" dirty="0">
                <a:solidFill>
                  <a:srgbClr val="0070C0"/>
                </a:solidFill>
                <a:latin typeface="Calibri"/>
                <a:cs typeface="Arial" charset="0"/>
              </a:rPr>
              <a:t> </a:t>
            </a:r>
            <a:r>
              <a:rPr lang="it-IT" sz="1050" b="1" dirty="0" err="1">
                <a:solidFill>
                  <a:srgbClr val="0070C0"/>
                </a:solidFill>
                <a:latin typeface="Calibri"/>
                <a:cs typeface="Arial" charset="0"/>
              </a:rPr>
              <a:t>lung</a:t>
            </a:r>
            <a:r>
              <a:rPr lang="it-IT" sz="1050" b="1" dirty="0">
                <a:solidFill>
                  <a:srgbClr val="0070C0"/>
                </a:solidFill>
                <a:latin typeface="Calibri"/>
                <a:cs typeface="Arial" charset="0"/>
              </a:rPr>
              <a:t> </a:t>
            </a:r>
            <a:r>
              <a:rPr lang="it-IT" sz="1050" b="1" dirty="0" err="1">
                <a:solidFill>
                  <a:srgbClr val="0070C0"/>
                </a:solidFill>
                <a:latin typeface="Calibri"/>
                <a:cs typeface="Arial" charset="0"/>
              </a:rPr>
              <a:t>cancer</a:t>
            </a:r>
            <a:r>
              <a:rPr lang="it-IT" sz="1050" b="1" dirty="0">
                <a:solidFill>
                  <a:srgbClr val="0070C0"/>
                </a:solidFill>
                <a:latin typeface="Calibri"/>
                <a:cs typeface="Arial" charset="0"/>
              </a:rPr>
              <a:t>. V3.2014; </a:t>
            </a:r>
            <a:r>
              <a:rPr lang="it-IT" sz="1050" b="1" dirty="0" err="1">
                <a:solidFill>
                  <a:srgbClr val="0070C0"/>
                </a:solidFill>
                <a:latin typeface="Calibri"/>
                <a:cs typeface="Arial" charset="0"/>
              </a:rPr>
              <a:t>Peters</a:t>
            </a:r>
            <a:r>
              <a:rPr lang="it-IT" sz="1050" b="1" dirty="0">
                <a:solidFill>
                  <a:srgbClr val="0070C0"/>
                </a:solidFill>
                <a:latin typeface="Calibri"/>
                <a:cs typeface="Arial" charset="0"/>
              </a:rPr>
              <a:t> S </a:t>
            </a:r>
            <a:r>
              <a:rPr lang="it-IT" sz="1050" b="1" dirty="0" err="1">
                <a:solidFill>
                  <a:srgbClr val="0070C0"/>
                </a:solidFill>
                <a:latin typeface="Calibri"/>
                <a:cs typeface="Arial" charset="0"/>
              </a:rPr>
              <a:t>et</a:t>
            </a:r>
            <a:r>
              <a:rPr lang="it-IT" sz="1050" b="1" dirty="0">
                <a:solidFill>
                  <a:srgbClr val="0070C0"/>
                </a:solidFill>
                <a:latin typeface="Calibri"/>
                <a:cs typeface="Arial" charset="0"/>
              </a:rPr>
              <a:t> al. </a:t>
            </a:r>
            <a:r>
              <a:rPr lang="it-IT" sz="1050" b="1" dirty="0" err="1">
                <a:solidFill>
                  <a:srgbClr val="0070C0"/>
                </a:solidFill>
                <a:latin typeface="Calibri"/>
                <a:cs typeface="Arial" charset="0"/>
              </a:rPr>
              <a:t>Ann</a:t>
            </a:r>
            <a:r>
              <a:rPr lang="it-IT" sz="1050" b="1" dirty="0">
                <a:solidFill>
                  <a:srgbClr val="0070C0"/>
                </a:solidFill>
                <a:latin typeface="Calibri"/>
                <a:cs typeface="Arial" charset="0"/>
              </a:rPr>
              <a:t> </a:t>
            </a:r>
            <a:r>
              <a:rPr lang="it-IT" sz="1050" b="1" dirty="0" err="1">
                <a:solidFill>
                  <a:srgbClr val="0070C0"/>
                </a:solidFill>
                <a:latin typeface="Calibri"/>
                <a:cs typeface="Arial" charset="0"/>
              </a:rPr>
              <a:t>Oncol</a:t>
            </a:r>
            <a:r>
              <a:rPr lang="it-IT" sz="1050" b="1" dirty="0">
                <a:solidFill>
                  <a:srgbClr val="0070C0"/>
                </a:solidFill>
                <a:latin typeface="Calibri"/>
                <a:cs typeface="Arial" charset="0"/>
              </a:rPr>
              <a:t>. 2012; 23.vll56-vll64</a:t>
            </a: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0225" y="211138"/>
            <a:ext cx="8428038" cy="863600"/>
          </a:xfrm>
        </p:spPr>
        <p:txBody>
          <a:bodyPr/>
          <a:lstStyle/>
          <a:p>
            <a:pPr>
              <a:defRPr/>
            </a:pPr>
            <a:r>
              <a:rPr lang="it-IT" dirty="0" err="1"/>
              <a:t>Immunotherapy</a:t>
            </a:r>
            <a:r>
              <a:rPr lang="it-IT" dirty="0"/>
              <a:t> </a:t>
            </a:r>
            <a:r>
              <a:rPr lang="it-IT" dirty="0" err="1"/>
              <a:t>strategies</a:t>
            </a:r>
            <a:r>
              <a:rPr lang="it-IT" dirty="0"/>
              <a:t> for NSCLC</a:t>
            </a:r>
          </a:p>
        </p:txBody>
      </p:sp>
      <p:sp>
        <p:nvSpPr>
          <p:cNvPr id="4" name="CasellaDiTesto 3"/>
          <p:cNvSpPr txBox="1"/>
          <p:nvPr/>
        </p:nvSpPr>
        <p:spPr>
          <a:xfrm rot="19079311">
            <a:off x="538072" y="4190370"/>
            <a:ext cx="1916294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latin typeface="Calibri"/>
              </a:rPr>
              <a:t>FAILED</a:t>
            </a:r>
          </a:p>
        </p:txBody>
      </p:sp>
      <p:sp>
        <p:nvSpPr>
          <p:cNvPr id="42" name="CasellaDiTesto 41"/>
          <p:cNvSpPr txBox="1"/>
          <p:nvPr/>
        </p:nvSpPr>
        <p:spPr>
          <a:xfrm rot="19079311">
            <a:off x="5983991" y="4098160"/>
            <a:ext cx="1916294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latin typeface="Calibri"/>
              </a:rPr>
              <a:t>FAILED</a:t>
            </a:r>
          </a:p>
        </p:txBody>
      </p:sp>
      <p:pic>
        <p:nvPicPr>
          <p:cNvPr id="41" name="Immagin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83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Releasing</a:t>
            </a:r>
            <a:r>
              <a:rPr lang="it-IT" dirty="0"/>
              <a:t> the </a:t>
            </a:r>
            <a:r>
              <a:rPr lang="it-IT" dirty="0" err="1"/>
              <a:t>Brakes</a:t>
            </a:r>
            <a:r>
              <a:rPr lang="it-IT" dirty="0"/>
              <a:t> on the Immune System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17" y="1196752"/>
            <a:ext cx="8532440" cy="555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67924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179512" y="3386138"/>
            <a:ext cx="2344613" cy="1281112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274" tIns="40636" rIns="81274" bIns="40636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Patients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without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 driver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mutation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sp>
        <p:nvSpPr>
          <p:cNvPr id="5" name="Ovale 4"/>
          <p:cNvSpPr/>
          <p:nvPr/>
        </p:nvSpPr>
        <p:spPr>
          <a:xfrm>
            <a:off x="6619875" y="3386138"/>
            <a:ext cx="2047875" cy="1281112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274" tIns="40636" rIns="81274" bIns="40636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Patients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with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 driver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mutation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195638" y="2157413"/>
            <a:ext cx="2751137" cy="102552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81274" tIns="40636" rIns="81274" bIns="40636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Chemotherapy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Chemotherapy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+Biological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195638" y="3514725"/>
            <a:ext cx="2751137" cy="102393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274" tIns="40636" rIns="81274" bIns="40636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Immunotherapy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195638" y="5033963"/>
            <a:ext cx="2751137" cy="10255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274" tIns="40636" rIns="81274" bIns="40636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Targeted</a:t>
            </a:r>
            <a:r>
              <a:rPr kumimoji="0" lang="it-IT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 </a:t>
            </a:r>
            <a:r>
              <a:rPr kumimoji="0" lang="it-IT" sz="1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</a:rPr>
              <a:t>therapy</a:t>
            </a:r>
            <a:endParaRPr kumimoji="0" lang="it-IT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</a:endParaRPr>
          </a:p>
        </p:txBody>
      </p:sp>
      <p:cxnSp>
        <p:nvCxnSpPr>
          <p:cNvPr id="10" name="Connettore 1 9"/>
          <p:cNvCxnSpPr>
            <a:stCxn id="0" idx="6"/>
            <a:endCxn id="7" idx="1"/>
          </p:cNvCxnSpPr>
          <p:nvPr/>
        </p:nvCxnSpPr>
        <p:spPr>
          <a:xfrm flipV="1">
            <a:off x="2524125" y="4025900"/>
            <a:ext cx="671513" cy="1588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Connettore 1 10"/>
          <p:cNvCxnSpPr>
            <a:stCxn id="0" idx="6"/>
            <a:endCxn id="8" idx="1"/>
          </p:cNvCxnSpPr>
          <p:nvPr/>
        </p:nvCxnSpPr>
        <p:spPr>
          <a:xfrm>
            <a:off x="2524125" y="4027488"/>
            <a:ext cx="671513" cy="1519237"/>
          </a:xfrm>
          <a:prstGeom prst="line">
            <a:avLst/>
          </a:prstGeom>
          <a:ln w="28575">
            <a:prstDash val="soli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nettore 1 13"/>
          <p:cNvCxnSpPr>
            <a:stCxn id="0" idx="6"/>
            <a:endCxn id="6" idx="1"/>
          </p:cNvCxnSpPr>
          <p:nvPr/>
        </p:nvCxnSpPr>
        <p:spPr>
          <a:xfrm flipV="1">
            <a:off x="2524125" y="2670175"/>
            <a:ext cx="671513" cy="1357313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7" name="Connettore 1 16"/>
          <p:cNvCxnSpPr>
            <a:stCxn id="0" idx="2"/>
            <a:endCxn id="7" idx="3"/>
          </p:cNvCxnSpPr>
          <p:nvPr/>
        </p:nvCxnSpPr>
        <p:spPr>
          <a:xfrm flipH="1" flipV="1">
            <a:off x="5946775" y="4025900"/>
            <a:ext cx="673100" cy="1588"/>
          </a:xfrm>
          <a:prstGeom prst="line">
            <a:avLst/>
          </a:prstGeom>
          <a:ln w="28575">
            <a:prstDash val="soli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Connettore 1 19"/>
          <p:cNvCxnSpPr>
            <a:stCxn id="8" idx="3"/>
            <a:endCxn id="0" idx="2"/>
          </p:cNvCxnSpPr>
          <p:nvPr/>
        </p:nvCxnSpPr>
        <p:spPr>
          <a:xfrm flipV="1">
            <a:off x="5946775" y="4027488"/>
            <a:ext cx="673100" cy="1519237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Connettore 1 23"/>
          <p:cNvCxnSpPr>
            <a:stCxn id="6" idx="3"/>
            <a:endCxn id="0" idx="2"/>
          </p:cNvCxnSpPr>
          <p:nvPr/>
        </p:nvCxnSpPr>
        <p:spPr>
          <a:xfrm>
            <a:off x="5946775" y="2670175"/>
            <a:ext cx="673100" cy="1357313"/>
          </a:xfrm>
          <a:prstGeom prst="line">
            <a:avLst/>
          </a:prstGeom>
          <a:ln w="28575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1761" name="Immagin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itolo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1016000"/>
          </a:xfrm>
        </p:spPr>
        <p:txBody>
          <a:bodyPr/>
          <a:lstStyle/>
          <a:p>
            <a:pPr>
              <a:defRPr/>
            </a:pPr>
            <a:r>
              <a:rPr lang="it-IT" altLang="it-IT" dirty="0">
                <a:cs typeface="Arial" panose="020B0604020202020204" pitchFamily="34" charset="0"/>
              </a:rPr>
              <a:t>Treatment </a:t>
            </a:r>
            <a:r>
              <a:rPr lang="it-IT" altLang="it-IT" dirty="0" err="1">
                <a:cs typeface="Arial" panose="020B0604020202020204" pitchFamily="34" charset="0"/>
              </a:rPr>
              <a:t>strategies</a:t>
            </a:r>
            <a:r>
              <a:rPr lang="it-IT" altLang="it-IT" dirty="0">
                <a:cs typeface="Arial" panose="020B0604020202020204" pitchFamily="34" charset="0"/>
              </a:rPr>
              <a:t> in </a:t>
            </a:r>
            <a:r>
              <a:rPr lang="it-IT" altLang="it-IT" dirty="0" err="1">
                <a:cs typeface="Arial" panose="020B0604020202020204" pitchFamily="34" charset="0"/>
              </a:rPr>
              <a:t>advanced</a:t>
            </a:r>
            <a:r>
              <a:rPr lang="it-IT" altLang="it-IT" dirty="0">
                <a:cs typeface="Arial" panose="020B0604020202020204" pitchFamily="34" charset="0"/>
              </a:rPr>
              <a:t> NSCLC in 2016</a:t>
            </a:r>
          </a:p>
        </p:txBody>
      </p:sp>
      <p:sp>
        <p:nvSpPr>
          <p:cNvPr id="21" name="Figura a mano libera 20"/>
          <p:cNvSpPr/>
          <p:nvPr/>
        </p:nvSpPr>
        <p:spPr>
          <a:xfrm>
            <a:off x="470780" y="860079"/>
            <a:ext cx="8130012" cy="162963"/>
          </a:xfrm>
          <a:custGeom>
            <a:avLst/>
            <a:gdLst>
              <a:gd name="connsiteX0" fmla="*/ 0 w 8130012"/>
              <a:gd name="connsiteY0" fmla="*/ 162963 h 162963"/>
              <a:gd name="connsiteX1" fmla="*/ 45268 w 8130012"/>
              <a:gd name="connsiteY1" fmla="*/ 153909 h 162963"/>
              <a:gd name="connsiteX2" fmla="*/ 253497 w 8130012"/>
              <a:gd name="connsiteY2" fmla="*/ 135802 h 162963"/>
              <a:gd name="connsiteX3" fmla="*/ 289711 w 8130012"/>
              <a:gd name="connsiteY3" fmla="*/ 126749 h 162963"/>
              <a:gd name="connsiteX4" fmla="*/ 570369 w 8130012"/>
              <a:gd name="connsiteY4" fmla="*/ 108642 h 162963"/>
              <a:gd name="connsiteX5" fmla="*/ 1086416 w 8130012"/>
              <a:gd name="connsiteY5" fmla="*/ 81481 h 162963"/>
              <a:gd name="connsiteX6" fmla="*/ 1593410 w 8130012"/>
              <a:gd name="connsiteY6" fmla="*/ 90535 h 162963"/>
              <a:gd name="connsiteX7" fmla="*/ 2752254 w 8130012"/>
              <a:gd name="connsiteY7" fmla="*/ 108642 h 162963"/>
              <a:gd name="connsiteX8" fmla="*/ 3793402 w 8130012"/>
              <a:gd name="connsiteY8" fmla="*/ 99588 h 162963"/>
              <a:gd name="connsiteX9" fmla="*/ 4146487 w 8130012"/>
              <a:gd name="connsiteY9" fmla="*/ 90535 h 162963"/>
              <a:gd name="connsiteX10" fmla="*/ 4562947 w 8130012"/>
              <a:gd name="connsiteY10" fmla="*/ 81481 h 162963"/>
              <a:gd name="connsiteX11" fmla="*/ 4852658 w 8130012"/>
              <a:gd name="connsiteY11" fmla="*/ 54321 h 162963"/>
              <a:gd name="connsiteX12" fmla="*/ 5133315 w 8130012"/>
              <a:gd name="connsiteY12" fmla="*/ 27161 h 162963"/>
              <a:gd name="connsiteX13" fmla="*/ 6455121 w 8130012"/>
              <a:gd name="connsiteY13" fmla="*/ 0 h 162963"/>
              <a:gd name="connsiteX14" fmla="*/ 6971169 w 8130012"/>
              <a:gd name="connsiteY14" fmla="*/ 18107 h 162963"/>
              <a:gd name="connsiteX15" fmla="*/ 7079810 w 8130012"/>
              <a:gd name="connsiteY15" fmla="*/ 27161 h 162963"/>
              <a:gd name="connsiteX16" fmla="*/ 8130012 w 8130012"/>
              <a:gd name="connsiteY16" fmla="*/ 18107 h 16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130012" h="162963">
                <a:moveTo>
                  <a:pt x="0" y="162963"/>
                </a:moveTo>
                <a:cubicBezTo>
                  <a:pt x="15089" y="159945"/>
                  <a:pt x="30015" y="155943"/>
                  <a:pt x="45268" y="153909"/>
                </a:cubicBezTo>
                <a:cubicBezTo>
                  <a:pt x="98305" y="146837"/>
                  <a:pt x="205007" y="139532"/>
                  <a:pt x="253497" y="135802"/>
                </a:cubicBezTo>
                <a:cubicBezTo>
                  <a:pt x="265568" y="132784"/>
                  <a:pt x="277469" y="128975"/>
                  <a:pt x="289711" y="126749"/>
                </a:cubicBezTo>
                <a:cubicBezTo>
                  <a:pt x="387289" y="109007"/>
                  <a:pt x="459352" y="113267"/>
                  <a:pt x="570369" y="108642"/>
                </a:cubicBezTo>
                <a:cubicBezTo>
                  <a:pt x="799998" y="73314"/>
                  <a:pt x="713094" y="81481"/>
                  <a:pt x="1086416" y="81481"/>
                </a:cubicBezTo>
                <a:cubicBezTo>
                  <a:pt x="1255441" y="81481"/>
                  <a:pt x="1424417" y="87254"/>
                  <a:pt x="1593410" y="90535"/>
                </a:cubicBezTo>
                <a:cubicBezTo>
                  <a:pt x="2439352" y="106961"/>
                  <a:pt x="1573753" y="94092"/>
                  <a:pt x="2752254" y="108642"/>
                </a:cubicBezTo>
                <a:lnTo>
                  <a:pt x="3793402" y="99588"/>
                </a:lnTo>
                <a:cubicBezTo>
                  <a:pt x="3911126" y="98059"/>
                  <a:pt x="4028786" y="93304"/>
                  <a:pt x="4146487" y="90535"/>
                </a:cubicBezTo>
                <a:lnTo>
                  <a:pt x="4562947" y="81481"/>
                </a:lnTo>
                <a:cubicBezTo>
                  <a:pt x="4761208" y="45433"/>
                  <a:pt x="4560668" y="77373"/>
                  <a:pt x="4852658" y="54321"/>
                </a:cubicBezTo>
                <a:cubicBezTo>
                  <a:pt x="5125525" y="32779"/>
                  <a:pt x="4891993" y="38653"/>
                  <a:pt x="5133315" y="27161"/>
                </a:cubicBezTo>
                <a:cubicBezTo>
                  <a:pt x="5506225" y="9403"/>
                  <a:pt x="6298518" y="2654"/>
                  <a:pt x="6455121" y="0"/>
                </a:cubicBezTo>
                <a:lnTo>
                  <a:pt x="6971169" y="18107"/>
                </a:lnTo>
                <a:cubicBezTo>
                  <a:pt x="7007474" y="19686"/>
                  <a:pt x="7043471" y="27161"/>
                  <a:pt x="7079810" y="27161"/>
                </a:cubicBezTo>
                <a:lnTo>
                  <a:pt x="8130012" y="18107"/>
                </a:lnTo>
              </a:path>
            </a:pathLst>
          </a:custGeom>
          <a:noFill/>
          <a:ln w="76200">
            <a:solidFill>
              <a:srgbClr val="00B0F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1766" name="Picture 27" descr="http://www.strettoweb.com/wp-content/uploads/2015/04/coda-autostradal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387475"/>
            <a:ext cx="263048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67" name="Picture 29" descr="http://videoplatform.sky.it/still/2015/11/29/1448802752519_primo_giro_f1_videostill_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2"/>
          <a:stretch>
            <a:fillRect/>
          </a:stretch>
        </p:blipFill>
        <p:spPr bwMode="auto">
          <a:xfrm>
            <a:off x="6369050" y="1700213"/>
            <a:ext cx="2417763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8" name="CasellaDiTesto 1"/>
          <p:cNvSpPr txBox="1">
            <a:spLocks noChangeArrowheads="1"/>
          </p:cNvSpPr>
          <p:nvPr/>
        </p:nvSpPr>
        <p:spPr bwMode="auto">
          <a:xfrm>
            <a:off x="971550" y="4857750"/>
            <a:ext cx="979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80-85%</a:t>
            </a:r>
          </a:p>
        </p:txBody>
      </p:sp>
      <p:sp>
        <p:nvSpPr>
          <p:cNvPr id="31769" name="CasellaDiTesto 17"/>
          <p:cNvSpPr txBox="1">
            <a:spLocks noChangeArrowheads="1"/>
          </p:cNvSpPr>
          <p:nvPr/>
        </p:nvSpPr>
        <p:spPr bwMode="auto">
          <a:xfrm>
            <a:off x="7056438" y="4859338"/>
            <a:ext cx="981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15-20%</a:t>
            </a:r>
          </a:p>
        </p:txBody>
      </p:sp>
    </p:spTree>
    <p:extLst>
      <p:ext uri="{BB962C8B-B14F-4D97-AF65-F5344CB8AC3E}">
        <p14:creationId xmlns:p14="http://schemas.microsoft.com/office/powerpoint/2010/main" val="29084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5091113" y="279400"/>
            <a:ext cx="3570287" cy="993775"/>
          </a:xfrm>
        </p:spPr>
        <p:txBody>
          <a:bodyPr/>
          <a:lstStyle/>
          <a:p>
            <a:pPr>
              <a:defRPr/>
            </a:pPr>
            <a:r>
              <a:rPr lang="it-IT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CheckMate</a:t>
            </a:r>
            <a:r>
              <a:rPr lang="it-IT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017</a:t>
            </a:r>
          </a:p>
        </p:txBody>
      </p:sp>
      <p:sp>
        <p:nvSpPr>
          <p:cNvPr id="41987" name="Content Placeholder 4"/>
          <p:cNvSpPr>
            <a:spLocks noGrp="1"/>
          </p:cNvSpPr>
          <p:nvPr>
            <p:ph idx="4294967295"/>
          </p:nvPr>
        </p:nvSpPr>
        <p:spPr>
          <a:xfrm>
            <a:off x="198438" y="4919663"/>
            <a:ext cx="8945562" cy="1184275"/>
          </a:xfrm>
        </p:spPr>
        <p:txBody>
          <a:bodyPr/>
          <a:lstStyle/>
          <a:p>
            <a:pPr marL="0" indent="0">
              <a:buClr>
                <a:srgbClr val="2B9BB0"/>
              </a:buClr>
              <a:buFont typeface="Wingdings" panose="05000000000000000000" pitchFamily="2" charset="2"/>
              <a:buChar char="v"/>
            </a:pPr>
            <a:r>
              <a:rPr lang="en-US" altLang="it-IT" sz="1600"/>
              <a:t>One pre-planned interim analysis for OS</a:t>
            </a:r>
          </a:p>
          <a:p>
            <a:pPr marL="0" indent="0">
              <a:buClr>
                <a:srgbClr val="2B9BB0"/>
              </a:buClr>
              <a:buFont typeface="Wingdings" panose="05000000000000000000" pitchFamily="2" charset="2"/>
              <a:buChar char="v"/>
            </a:pPr>
            <a:r>
              <a:rPr lang="en-US" altLang="it-IT" sz="1600"/>
              <a:t>At time of DBL (December 15, 2014), 199 deaths were reported (86% of deaths required for final analysis)</a:t>
            </a:r>
          </a:p>
          <a:p>
            <a:pPr marL="0" indent="0">
              <a:buClr>
                <a:srgbClr val="2B9BB0"/>
              </a:buClr>
              <a:buFont typeface="Wingdings" panose="05000000000000000000" pitchFamily="2" charset="2"/>
              <a:buChar char="v"/>
            </a:pPr>
            <a:r>
              <a:rPr lang="en-US" altLang="it-IT" sz="1600"/>
              <a:t>The boundary for declaring superiority for OS at the pre-planned interim analysis was </a:t>
            </a:r>
            <a:r>
              <a:rPr lang="en-US" altLang="it-IT" sz="1600" i="1"/>
              <a:t>P </a:t>
            </a:r>
            <a:r>
              <a:rPr lang="en-US" altLang="it-IT" sz="1600"/>
              <a:t>&lt;0.03</a:t>
            </a:r>
          </a:p>
        </p:txBody>
      </p:sp>
      <p:sp>
        <p:nvSpPr>
          <p:cNvPr id="41988" name="Rectangle 19"/>
          <p:cNvSpPr>
            <a:spLocks noChangeArrowheads="1"/>
          </p:cNvSpPr>
          <p:nvPr/>
        </p:nvSpPr>
        <p:spPr bwMode="auto">
          <a:xfrm>
            <a:off x="3265488" y="4481513"/>
            <a:ext cx="275272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20" tIns="48761" rIns="97520" bIns="48761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</a:rPr>
              <a:t>Patients stratified by region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12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</a:rPr>
              <a:t>and prior paclitaxel use</a:t>
            </a:r>
          </a:p>
        </p:txBody>
      </p:sp>
      <p:grpSp>
        <p:nvGrpSpPr>
          <p:cNvPr id="41989" name="Group 1"/>
          <p:cNvGrpSpPr>
            <a:grpSpLocks/>
          </p:cNvGrpSpPr>
          <p:nvPr/>
        </p:nvGrpSpPr>
        <p:grpSpPr bwMode="auto">
          <a:xfrm>
            <a:off x="547688" y="1700213"/>
            <a:ext cx="7977187" cy="2978150"/>
            <a:chOff x="511665" y="897279"/>
            <a:chExt cx="7976318" cy="2512722"/>
          </a:xfrm>
        </p:grpSpPr>
        <p:cxnSp>
          <p:nvCxnSpPr>
            <p:cNvPr id="41996" name="Straight Arrow Connector 9"/>
            <p:cNvCxnSpPr>
              <a:cxnSpLocks noChangeShapeType="1"/>
            </p:cNvCxnSpPr>
            <p:nvPr/>
          </p:nvCxnSpPr>
          <p:spPr bwMode="auto">
            <a:xfrm>
              <a:off x="5345075" y="1550938"/>
              <a:ext cx="689966" cy="0"/>
            </a:xfrm>
            <a:prstGeom prst="straightConnector1">
              <a:avLst/>
            </a:prstGeom>
            <a:noFill/>
            <a:ln w="28575" algn="ctr">
              <a:solidFill>
                <a:srgbClr val="006DA8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97" name="Straight Arrow Connector 10"/>
            <p:cNvCxnSpPr>
              <a:cxnSpLocks noChangeShapeType="1"/>
            </p:cNvCxnSpPr>
            <p:nvPr/>
          </p:nvCxnSpPr>
          <p:spPr bwMode="auto">
            <a:xfrm>
              <a:off x="2974363" y="1554690"/>
              <a:ext cx="689966" cy="0"/>
            </a:xfrm>
            <a:prstGeom prst="straightConnector1">
              <a:avLst/>
            </a:prstGeom>
            <a:noFill/>
            <a:ln w="28575" algn="ctr">
              <a:solidFill>
                <a:srgbClr val="006DA8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98" name="Straight Arrow Connector 12"/>
            <p:cNvCxnSpPr>
              <a:cxnSpLocks noChangeShapeType="1"/>
            </p:cNvCxnSpPr>
            <p:nvPr/>
          </p:nvCxnSpPr>
          <p:spPr bwMode="auto">
            <a:xfrm>
              <a:off x="5332882" y="2661456"/>
              <a:ext cx="689966" cy="0"/>
            </a:xfrm>
            <a:prstGeom prst="straightConnector1">
              <a:avLst/>
            </a:prstGeom>
            <a:noFill/>
            <a:ln w="28575" algn="ctr">
              <a:solidFill>
                <a:srgbClr val="006DA8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1999" name="Straight Arrow Connector 14"/>
            <p:cNvCxnSpPr>
              <a:cxnSpLocks noChangeShapeType="1"/>
            </p:cNvCxnSpPr>
            <p:nvPr/>
          </p:nvCxnSpPr>
          <p:spPr bwMode="auto">
            <a:xfrm>
              <a:off x="2974363" y="2661456"/>
              <a:ext cx="689966" cy="0"/>
            </a:xfrm>
            <a:prstGeom prst="straightConnector1">
              <a:avLst/>
            </a:prstGeom>
            <a:noFill/>
            <a:ln w="28575" algn="ctr">
              <a:solidFill>
                <a:srgbClr val="006DA8"/>
              </a:solidFill>
              <a:round/>
              <a:headEnd type="none" w="sm" len="sm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2000" name="Rectangle 11"/>
            <p:cNvSpPr>
              <a:spLocks noChangeArrowheads="1"/>
            </p:cNvSpPr>
            <p:nvPr/>
          </p:nvSpPr>
          <p:spPr bwMode="auto">
            <a:xfrm>
              <a:off x="3742507" y="1109818"/>
              <a:ext cx="1644147" cy="986909"/>
            </a:xfrm>
            <a:prstGeom prst="rect">
              <a:avLst/>
            </a:prstGeom>
            <a:solidFill>
              <a:srgbClr val="0F3B66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0640" rIns="4064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Nivolumab</a:t>
              </a:r>
              <a:br>
                <a:rPr kumimoji="0" lang="en-US" altLang="it-IT" sz="1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</a:br>
              <a:r>
                <a:rPr kumimoji="0" lang="en-US" altLang="it-IT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3 mg/kg IV Q2W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until PD or unacceptable toxicity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n = 135</a:t>
              </a:r>
            </a:p>
          </p:txBody>
        </p:sp>
        <p:sp>
          <p:nvSpPr>
            <p:cNvPr id="42001" name="Rectangle 13"/>
            <p:cNvSpPr>
              <a:spLocks noChangeArrowheads="1"/>
            </p:cNvSpPr>
            <p:nvPr/>
          </p:nvSpPr>
          <p:spPr bwMode="auto">
            <a:xfrm>
              <a:off x="3743069" y="2200987"/>
              <a:ext cx="1643585" cy="986909"/>
            </a:xfrm>
            <a:prstGeom prst="rect">
              <a:avLst/>
            </a:prstGeom>
            <a:solidFill>
              <a:srgbClr val="00823B"/>
            </a:solidFill>
            <a:ln w="12700" algn="ctr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lIns="40640" rIns="4064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400" b="1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Docetaxel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75 mg/m</a:t>
              </a:r>
              <a:r>
                <a:rPr kumimoji="0" lang="en-US" altLang="it-IT" sz="1400" b="0" i="0" u="none" strike="noStrike" kern="0" cap="none" spc="0" normalizeH="0" baseline="3000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2 </a:t>
              </a:r>
              <a:r>
                <a:rPr kumimoji="0" lang="en-US" altLang="it-IT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IV Q3W </a:t>
              </a:r>
              <a:br>
                <a:rPr kumimoji="0" lang="en-US" altLang="it-IT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</a:br>
              <a:r>
                <a:rPr kumimoji="0" lang="en-US" altLang="it-IT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until PD or unacceptable toxicity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400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n = 137</a:t>
              </a:r>
            </a:p>
          </p:txBody>
        </p:sp>
        <p:sp>
          <p:nvSpPr>
            <p:cNvPr id="42002" name="TextBox 15"/>
            <p:cNvSpPr txBox="1">
              <a:spLocks noChangeArrowheads="1"/>
            </p:cNvSpPr>
            <p:nvPr/>
          </p:nvSpPr>
          <p:spPr bwMode="auto">
            <a:xfrm rot="-5400000">
              <a:off x="2593515" y="1980227"/>
              <a:ext cx="1188768" cy="276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200" b="0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Randomize 1:1</a:t>
              </a: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6041912" y="1070062"/>
              <a:ext cx="2446071" cy="1999731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28575">
              <a:headEnd type="none" w="sm" len="sm"/>
              <a:tailEnd type="none" w="sm" len="sm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lIns="40640" rIns="40640">
              <a:spAutoFit/>
            </a:bodyPr>
            <a:lstStyle/>
            <a:p>
              <a:pPr marL="126982" marR="0" lvl="0" indent="-126982" defTabSz="914400" eaLnBrk="1" fontAlgn="auto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Primary Endpoint: </a:t>
              </a:r>
            </a:p>
            <a:p>
              <a:pPr marL="304756" marR="0" lvl="0" indent="-177775" defTabSz="914400" eaLnBrk="1" fontAlgn="auto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–"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OS</a:t>
              </a:r>
            </a:p>
            <a:p>
              <a:pPr marL="126979" marR="0" lvl="0" indent="0" defTabSz="914400" eaLnBrk="1" fontAlgn="auto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  <a:p>
              <a:pPr marL="126982" marR="0" lvl="0" indent="-126982" defTabSz="914400" eaLnBrk="1" fontAlgn="auto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Additional Endpoints: </a:t>
              </a:r>
            </a:p>
            <a:p>
              <a:pPr marL="301369" marR="0" lvl="1" indent="-115129" defTabSz="914400" eaLnBrk="1" fontAlgn="auto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̶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Investigator-assessed ORR</a:t>
              </a:r>
            </a:p>
            <a:p>
              <a:pPr marL="301369" marR="0" lvl="1" indent="-115129" defTabSz="914400" eaLnBrk="1" fontAlgn="auto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̶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Investigator-assessed PFS</a:t>
              </a:r>
            </a:p>
            <a:p>
              <a:pPr marL="301369" marR="0" lvl="1" indent="-115129" defTabSz="914400" eaLnBrk="1" fontAlgn="auto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̶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Correlation between PD-L1 expression and efficacy</a:t>
              </a:r>
            </a:p>
            <a:p>
              <a:pPr marL="301369" marR="0" lvl="1" indent="-115129" defTabSz="914400" eaLnBrk="1" fontAlgn="auto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̶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Safety</a:t>
              </a:r>
            </a:p>
            <a:p>
              <a:pPr marL="301369" marR="0" lvl="1" indent="-115129" defTabSz="914400" eaLnBrk="1" fontAlgn="auto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̶"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Quality of life (LCSS)</a:t>
              </a:r>
            </a:p>
          </p:txBody>
        </p:sp>
        <p:sp>
          <p:nvSpPr>
            <p:cNvPr id="21" name="Rounded Rectangle 20"/>
            <p:cNvSpPr/>
            <p:nvPr/>
          </p:nvSpPr>
          <p:spPr bwMode="auto">
            <a:xfrm>
              <a:off x="511665" y="897279"/>
              <a:ext cx="2452420" cy="2512722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28575" cap="flat" cmpd="sng" algn="ctr">
              <a:solidFill>
                <a:srgbClr val="006DA8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40640" rIns="40640" anchor="ctr">
              <a:spAutoFit/>
            </a:bodyPr>
            <a:lstStyle/>
            <a:p>
              <a:pPr marL="126982" marR="0" lvl="0" indent="-126982" defTabSz="914400" eaLnBrk="1" fontAlgn="auto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32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  <a:p>
              <a:pPr marL="125287" marR="0" lvl="0" indent="-125287" defTabSz="914400" eaLnBrk="1" fontAlgn="auto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32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Stage </a:t>
              </a:r>
              <a:r>
                <a:rPr kumimoji="0" lang="en-US" sz="1400" b="1" i="0" u="none" strike="noStrike" kern="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IIIb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/IV SQ NSCLC</a:t>
              </a:r>
            </a:p>
            <a:p>
              <a:pPr marL="125287" marR="0" lvl="0" indent="-125287" defTabSz="914400" eaLnBrk="1" fontAlgn="auto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32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1 prior platinum doublet-based chemotherapy</a:t>
              </a:r>
            </a:p>
            <a:p>
              <a:pPr marL="125287" marR="0" lvl="0" indent="-125287" defTabSz="914400" eaLnBrk="1" fontAlgn="auto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32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ECOG PS 0–1</a:t>
              </a:r>
            </a:p>
            <a:p>
              <a:pPr marL="125287" marR="0" lvl="0" indent="-125287" defTabSz="914400" eaLnBrk="1" fontAlgn="auto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32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Pre-treatment (archival or fresh) tumor samples required for PD-L1 analysis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320"/>
                </a:spcBef>
                <a:spcAft>
                  <a:spcPts val="32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N = 272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</p:grpSp>
      <p:sp>
        <p:nvSpPr>
          <p:cNvPr id="41990" name="Rettangolo 16"/>
          <p:cNvSpPr>
            <a:spLocks noChangeArrowheads="1"/>
          </p:cNvSpPr>
          <p:nvPr/>
        </p:nvSpPr>
        <p:spPr bwMode="auto">
          <a:xfrm>
            <a:off x="7016750" y="6378575"/>
            <a:ext cx="1949450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260" tIns="40629" rIns="81260" bIns="4062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</a:rPr>
              <a:t>Spigel DR , ASCO 2015</a:t>
            </a:r>
          </a:p>
        </p:txBody>
      </p:sp>
      <p:pic>
        <p:nvPicPr>
          <p:cNvPr id="41991" name="Immagin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Figura a mano libera 17"/>
          <p:cNvSpPr/>
          <p:nvPr/>
        </p:nvSpPr>
        <p:spPr>
          <a:xfrm>
            <a:off x="536039" y="1347546"/>
            <a:ext cx="8130012" cy="162963"/>
          </a:xfrm>
          <a:custGeom>
            <a:avLst/>
            <a:gdLst>
              <a:gd name="connsiteX0" fmla="*/ 0 w 8130012"/>
              <a:gd name="connsiteY0" fmla="*/ 162963 h 162963"/>
              <a:gd name="connsiteX1" fmla="*/ 45268 w 8130012"/>
              <a:gd name="connsiteY1" fmla="*/ 153909 h 162963"/>
              <a:gd name="connsiteX2" fmla="*/ 253497 w 8130012"/>
              <a:gd name="connsiteY2" fmla="*/ 135802 h 162963"/>
              <a:gd name="connsiteX3" fmla="*/ 289711 w 8130012"/>
              <a:gd name="connsiteY3" fmla="*/ 126749 h 162963"/>
              <a:gd name="connsiteX4" fmla="*/ 570369 w 8130012"/>
              <a:gd name="connsiteY4" fmla="*/ 108642 h 162963"/>
              <a:gd name="connsiteX5" fmla="*/ 1086416 w 8130012"/>
              <a:gd name="connsiteY5" fmla="*/ 81481 h 162963"/>
              <a:gd name="connsiteX6" fmla="*/ 1593410 w 8130012"/>
              <a:gd name="connsiteY6" fmla="*/ 90535 h 162963"/>
              <a:gd name="connsiteX7" fmla="*/ 2752254 w 8130012"/>
              <a:gd name="connsiteY7" fmla="*/ 108642 h 162963"/>
              <a:gd name="connsiteX8" fmla="*/ 3793402 w 8130012"/>
              <a:gd name="connsiteY8" fmla="*/ 99588 h 162963"/>
              <a:gd name="connsiteX9" fmla="*/ 4146487 w 8130012"/>
              <a:gd name="connsiteY9" fmla="*/ 90535 h 162963"/>
              <a:gd name="connsiteX10" fmla="*/ 4562947 w 8130012"/>
              <a:gd name="connsiteY10" fmla="*/ 81481 h 162963"/>
              <a:gd name="connsiteX11" fmla="*/ 4852658 w 8130012"/>
              <a:gd name="connsiteY11" fmla="*/ 54321 h 162963"/>
              <a:gd name="connsiteX12" fmla="*/ 5133315 w 8130012"/>
              <a:gd name="connsiteY12" fmla="*/ 27161 h 162963"/>
              <a:gd name="connsiteX13" fmla="*/ 6455121 w 8130012"/>
              <a:gd name="connsiteY13" fmla="*/ 0 h 162963"/>
              <a:gd name="connsiteX14" fmla="*/ 6971169 w 8130012"/>
              <a:gd name="connsiteY14" fmla="*/ 18107 h 162963"/>
              <a:gd name="connsiteX15" fmla="*/ 7079810 w 8130012"/>
              <a:gd name="connsiteY15" fmla="*/ 27161 h 162963"/>
              <a:gd name="connsiteX16" fmla="*/ 8130012 w 8130012"/>
              <a:gd name="connsiteY16" fmla="*/ 18107 h 16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130012" h="162963">
                <a:moveTo>
                  <a:pt x="0" y="162963"/>
                </a:moveTo>
                <a:cubicBezTo>
                  <a:pt x="15089" y="159945"/>
                  <a:pt x="30015" y="155943"/>
                  <a:pt x="45268" y="153909"/>
                </a:cubicBezTo>
                <a:cubicBezTo>
                  <a:pt x="98305" y="146837"/>
                  <a:pt x="205007" y="139532"/>
                  <a:pt x="253497" y="135802"/>
                </a:cubicBezTo>
                <a:cubicBezTo>
                  <a:pt x="265568" y="132784"/>
                  <a:pt x="277469" y="128975"/>
                  <a:pt x="289711" y="126749"/>
                </a:cubicBezTo>
                <a:cubicBezTo>
                  <a:pt x="387289" y="109007"/>
                  <a:pt x="459352" y="113267"/>
                  <a:pt x="570369" y="108642"/>
                </a:cubicBezTo>
                <a:cubicBezTo>
                  <a:pt x="799998" y="73314"/>
                  <a:pt x="713094" y="81481"/>
                  <a:pt x="1086416" y="81481"/>
                </a:cubicBezTo>
                <a:cubicBezTo>
                  <a:pt x="1255441" y="81481"/>
                  <a:pt x="1424417" y="87254"/>
                  <a:pt x="1593410" y="90535"/>
                </a:cubicBezTo>
                <a:cubicBezTo>
                  <a:pt x="2439352" y="106961"/>
                  <a:pt x="1573753" y="94092"/>
                  <a:pt x="2752254" y="108642"/>
                </a:cubicBezTo>
                <a:lnTo>
                  <a:pt x="3793402" y="99588"/>
                </a:lnTo>
                <a:cubicBezTo>
                  <a:pt x="3911126" y="98059"/>
                  <a:pt x="4028786" y="93304"/>
                  <a:pt x="4146487" y="90535"/>
                </a:cubicBezTo>
                <a:lnTo>
                  <a:pt x="4562947" y="81481"/>
                </a:lnTo>
                <a:cubicBezTo>
                  <a:pt x="4761208" y="45433"/>
                  <a:pt x="4560668" y="77373"/>
                  <a:pt x="4852658" y="54321"/>
                </a:cubicBezTo>
                <a:cubicBezTo>
                  <a:pt x="5125525" y="32779"/>
                  <a:pt x="4891993" y="38653"/>
                  <a:pt x="5133315" y="27161"/>
                </a:cubicBezTo>
                <a:cubicBezTo>
                  <a:pt x="5506225" y="9403"/>
                  <a:pt x="6298518" y="2654"/>
                  <a:pt x="6455121" y="0"/>
                </a:cubicBezTo>
                <a:lnTo>
                  <a:pt x="6971169" y="18107"/>
                </a:lnTo>
                <a:cubicBezTo>
                  <a:pt x="7007474" y="19686"/>
                  <a:pt x="7043471" y="27161"/>
                  <a:pt x="7079810" y="27161"/>
                </a:cubicBezTo>
                <a:lnTo>
                  <a:pt x="8130012" y="18107"/>
                </a:lnTo>
              </a:path>
            </a:pathLst>
          </a:custGeom>
          <a:noFill/>
          <a:ln w="76200">
            <a:solidFill>
              <a:srgbClr val="00B0F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41995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65088"/>
            <a:ext cx="4854575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299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3556" dirty="0">
                <a:ea typeface="ＭＳ Ｐゴシック" pitchFamily="34" charset="-128"/>
              </a:rPr>
              <a:t>NSCLC: STADI E TRATTAMENTI PREVALENTI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2187575"/>
            <a:ext cx="3467100" cy="444182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IA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IB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IIA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IIB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IIIA  N1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         mN2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         b N2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IIIB   N3 </a:t>
            </a:r>
            <a:r>
              <a:rPr lang="it-IT" altLang="it-IT" sz="1422" dirty="0">
                <a:ea typeface="ＭＳ Ｐゴシック" panose="020B0600070205080204" pitchFamily="34" charset="-128"/>
              </a:rPr>
              <a:t>controlaterale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         T4 </a:t>
            </a:r>
            <a:r>
              <a:rPr lang="it-IT" altLang="it-IT" sz="1422" dirty="0">
                <a:ea typeface="ＭＳ Ｐゴシック" panose="020B0600070205080204" pitchFamily="34" charset="-128"/>
              </a:rPr>
              <a:t>chirurgico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        </a:t>
            </a: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         N3</a:t>
            </a:r>
            <a:r>
              <a:rPr lang="it-IT" altLang="it-IT" sz="1422" dirty="0">
                <a:ea typeface="ＭＳ Ｐゴシック" panose="020B0600070205080204" pitchFamily="34" charset="-128"/>
              </a:rPr>
              <a:t> </a:t>
            </a:r>
            <a:r>
              <a:rPr lang="it-IT" altLang="it-IT" sz="1422" dirty="0" err="1">
                <a:ea typeface="ＭＳ Ｐゴシック" panose="020B0600070205080204" pitchFamily="34" charset="-128"/>
              </a:rPr>
              <a:t>sovraclaveare</a:t>
            </a:r>
            <a:endParaRPr lang="it-IT" altLang="it-IT" sz="1422" dirty="0">
              <a:ea typeface="ＭＳ Ｐゴシック" panose="020B0600070205080204" pitchFamily="34" charset="-128"/>
            </a:endParaRPr>
          </a:p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 dirty="0">
                <a:ea typeface="ＭＳ Ｐゴシック" panose="020B0600070205080204" pitchFamily="34" charset="-128"/>
              </a:rPr>
              <a:t> IV    (metastatico)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51275" y="1803400"/>
            <a:ext cx="5292725" cy="346075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defRPr/>
            </a:pPr>
            <a:r>
              <a:rPr lang="it-IT" altLang="it-IT" sz="1778" b="1">
                <a:solidFill>
                  <a:srgbClr val="0033CC"/>
                </a:solidFill>
                <a:ea typeface="ＭＳ Ｐゴシック" panose="020B0600070205080204" pitchFamily="34" charset="-128"/>
              </a:rPr>
              <a:t>CHIRURGIA	     CHEMIO	            RADIO</a:t>
            </a:r>
          </a:p>
        </p:txBody>
      </p:sp>
      <p:sp>
        <p:nvSpPr>
          <p:cNvPr id="197637" name="Rectangle 5"/>
          <p:cNvSpPr>
            <a:spLocks noChangeArrowheads="1"/>
          </p:cNvSpPr>
          <p:nvPr/>
        </p:nvSpPr>
        <p:spPr bwMode="auto">
          <a:xfrm>
            <a:off x="4356100" y="2212975"/>
            <a:ext cx="431800" cy="1728788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38" name="Rectangle 6"/>
          <p:cNvSpPr>
            <a:spLocks noChangeArrowheads="1"/>
          </p:cNvSpPr>
          <p:nvPr/>
        </p:nvSpPr>
        <p:spPr bwMode="auto">
          <a:xfrm>
            <a:off x="8172450" y="3621088"/>
            <a:ext cx="431800" cy="1087437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39" name="Rectangle 7"/>
          <p:cNvSpPr>
            <a:spLocks noChangeArrowheads="1"/>
          </p:cNvSpPr>
          <p:nvPr/>
        </p:nvSpPr>
        <p:spPr bwMode="auto">
          <a:xfrm>
            <a:off x="6084888" y="4708525"/>
            <a:ext cx="431800" cy="1089025"/>
          </a:xfrm>
          <a:prstGeom prst="rect">
            <a:avLst/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6094413" y="464502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41" name="Rectangle 9"/>
          <p:cNvSpPr>
            <a:spLocks noChangeArrowheads="1"/>
          </p:cNvSpPr>
          <p:nvPr/>
        </p:nvSpPr>
        <p:spPr bwMode="auto">
          <a:xfrm>
            <a:off x="6094413" y="445293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42" name="Rectangle 10"/>
          <p:cNvSpPr>
            <a:spLocks noChangeArrowheads="1"/>
          </p:cNvSpPr>
          <p:nvPr/>
        </p:nvSpPr>
        <p:spPr bwMode="auto">
          <a:xfrm>
            <a:off x="6094413" y="42608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43" name="Rectangle 11"/>
          <p:cNvSpPr>
            <a:spLocks noChangeArrowheads="1"/>
          </p:cNvSpPr>
          <p:nvPr/>
        </p:nvSpPr>
        <p:spPr bwMode="auto">
          <a:xfrm>
            <a:off x="6094413" y="40703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44" name="Rectangle 12"/>
          <p:cNvSpPr>
            <a:spLocks noChangeArrowheads="1"/>
          </p:cNvSpPr>
          <p:nvPr/>
        </p:nvSpPr>
        <p:spPr bwMode="auto">
          <a:xfrm>
            <a:off x="6094413" y="38782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45" name="Rectangle 13"/>
          <p:cNvSpPr>
            <a:spLocks noChangeArrowheads="1"/>
          </p:cNvSpPr>
          <p:nvPr/>
        </p:nvSpPr>
        <p:spPr bwMode="auto">
          <a:xfrm>
            <a:off x="6094413" y="368617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46" name="Rectangle 14"/>
          <p:cNvSpPr>
            <a:spLocks noChangeArrowheads="1"/>
          </p:cNvSpPr>
          <p:nvPr/>
        </p:nvSpPr>
        <p:spPr bwMode="auto">
          <a:xfrm>
            <a:off x="6094413" y="355758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47" name="Rectangle 15"/>
          <p:cNvSpPr>
            <a:spLocks noChangeArrowheads="1"/>
          </p:cNvSpPr>
          <p:nvPr/>
        </p:nvSpPr>
        <p:spPr bwMode="auto">
          <a:xfrm>
            <a:off x="6094413" y="336550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48" name="Rectangle 16"/>
          <p:cNvSpPr>
            <a:spLocks noChangeArrowheads="1"/>
          </p:cNvSpPr>
          <p:nvPr/>
        </p:nvSpPr>
        <p:spPr bwMode="auto">
          <a:xfrm>
            <a:off x="6094413" y="323691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49" name="Rectangle 17"/>
          <p:cNvSpPr>
            <a:spLocks noChangeArrowheads="1"/>
          </p:cNvSpPr>
          <p:nvPr/>
        </p:nvSpPr>
        <p:spPr bwMode="auto">
          <a:xfrm>
            <a:off x="6094413" y="310991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50" name="Rectangle 18"/>
          <p:cNvSpPr>
            <a:spLocks noChangeArrowheads="1"/>
          </p:cNvSpPr>
          <p:nvPr/>
        </p:nvSpPr>
        <p:spPr bwMode="auto">
          <a:xfrm>
            <a:off x="6094413" y="298132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51" name="Rectangle 19"/>
          <p:cNvSpPr>
            <a:spLocks noChangeArrowheads="1"/>
          </p:cNvSpPr>
          <p:nvPr/>
        </p:nvSpPr>
        <p:spPr bwMode="auto">
          <a:xfrm>
            <a:off x="6094413" y="285273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52" name="Rectangle 20"/>
          <p:cNvSpPr>
            <a:spLocks noChangeArrowheads="1"/>
          </p:cNvSpPr>
          <p:nvPr/>
        </p:nvSpPr>
        <p:spPr bwMode="auto">
          <a:xfrm>
            <a:off x="6094413" y="27241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53" name="Rectangle 21"/>
          <p:cNvSpPr>
            <a:spLocks noChangeArrowheads="1"/>
          </p:cNvSpPr>
          <p:nvPr/>
        </p:nvSpPr>
        <p:spPr bwMode="auto">
          <a:xfrm>
            <a:off x="6094413" y="25971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54" name="Rectangle 25"/>
          <p:cNvSpPr>
            <a:spLocks noChangeArrowheads="1"/>
          </p:cNvSpPr>
          <p:nvPr/>
        </p:nvSpPr>
        <p:spPr bwMode="auto">
          <a:xfrm>
            <a:off x="8172450" y="304482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55" name="Rectangle 26"/>
          <p:cNvSpPr>
            <a:spLocks noChangeArrowheads="1"/>
          </p:cNvSpPr>
          <p:nvPr/>
        </p:nvSpPr>
        <p:spPr bwMode="auto">
          <a:xfrm>
            <a:off x="8172450" y="291623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56" name="Rectangle 27"/>
          <p:cNvSpPr>
            <a:spLocks noChangeArrowheads="1"/>
          </p:cNvSpPr>
          <p:nvPr/>
        </p:nvSpPr>
        <p:spPr bwMode="auto">
          <a:xfrm>
            <a:off x="8172450" y="27876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57" name="Rectangle 28"/>
          <p:cNvSpPr>
            <a:spLocks noChangeArrowheads="1"/>
          </p:cNvSpPr>
          <p:nvPr/>
        </p:nvSpPr>
        <p:spPr bwMode="auto">
          <a:xfrm>
            <a:off x="8172450" y="26606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58" name="Rectangle 29"/>
          <p:cNvSpPr>
            <a:spLocks noChangeArrowheads="1"/>
          </p:cNvSpPr>
          <p:nvPr/>
        </p:nvSpPr>
        <p:spPr bwMode="auto">
          <a:xfrm>
            <a:off x="8172450" y="25336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59" name="Rectangle 30"/>
          <p:cNvSpPr>
            <a:spLocks noChangeArrowheads="1"/>
          </p:cNvSpPr>
          <p:nvPr/>
        </p:nvSpPr>
        <p:spPr bwMode="auto">
          <a:xfrm>
            <a:off x="8172450" y="24050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60" name="Rectangle 31"/>
          <p:cNvSpPr>
            <a:spLocks noChangeArrowheads="1"/>
          </p:cNvSpPr>
          <p:nvPr/>
        </p:nvSpPr>
        <p:spPr bwMode="auto">
          <a:xfrm>
            <a:off x="8172450" y="22780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61" name="Rectangle 33"/>
          <p:cNvSpPr>
            <a:spLocks noChangeArrowheads="1"/>
          </p:cNvSpPr>
          <p:nvPr/>
        </p:nvSpPr>
        <p:spPr bwMode="auto">
          <a:xfrm>
            <a:off x="8172450" y="560863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62" name="Rectangle 34"/>
          <p:cNvSpPr>
            <a:spLocks noChangeArrowheads="1"/>
          </p:cNvSpPr>
          <p:nvPr/>
        </p:nvSpPr>
        <p:spPr bwMode="auto">
          <a:xfrm>
            <a:off x="8172450" y="54800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63" name="Rectangle 35"/>
          <p:cNvSpPr>
            <a:spLocks noChangeArrowheads="1"/>
          </p:cNvSpPr>
          <p:nvPr/>
        </p:nvSpPr>
        <p:spPr bwMode="auto">
          <a:xfrm>
            <a:off x="8172450" y="53530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64" name="Rectangle 36"/>
          <p:cNvSpPr>
            <a:spLocks noChangeArrowheads="1"/>
          </p:cNvSpPr>
          <p:nvPr/>
        </p:nvSpPr>
        <p:spPr bwMode="auto">
          <a:xfrm>
            <a:off x="8172450" y="52260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65" name="Rectangle 37"/>
          <p:cNvSpPr>
            <a:spLocks noChangeArrowheads="1"/>
          </p:cNvSpPr>
          <p:nvPr/>
        </p:nvSpPr>
        <p:spPr bwMode="auto">
          <a:xfrm>
            <a:off x="8172450" y="50974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66" name="Rectangle 38"/>
          <p:cNvSpPr>
            <a:spLocks noChangeArrowheads="1"/>
          </p:cNvSpPr>
          <p:nvPr/>
        </p:nvSpPr>
        <p:spPr bwMode="auto">
          <a:xfrm>
            <a:off x="8172450" y="496887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67" name="Rectangle 39"/>
          <p:cNvSpPr>
            <a:spLocks noChangeArrowheads="1"/>
          </p:cNvSpPr>
          <p:nvPr/>
        </p:nvSpPr>
        <p:spPr bwMode="auto">
          <a:xfrm>
            <a:off x="8172450" y="484187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68" name="Rectangle 41"/>
          <p:cNvSpPr>
            <a:spLocks noChangeArrowheads="1"/>
          </p:cNvSpPr>
          <p:nvPr/>
        </p:nvSpPr>
        <p:spPr bwMode="auto">
          <a:xfrm>
            <a:off x="4356100" y="451643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69" name="Rectangle 42"/>
          <p:cNvSpPr>
            <a:spLocks noChangeArrowheads="1"/>
          </p:cNvSpPr>
          <p:nvPr/>
        </p:nvSpPr>
        <p:spPr bwMode="auto">
          <a:xfrm>
            <a:off x="4356100" y="43878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70" name="Rectangle 43"/>
          <p:cNvSpPr>
            <a:spLocks noChangeArrowheads="1"/>
          </p:cNvSpPr>
          <p:nvPr/>
        </p:nvSpPr>
        <p:spPr bwMode="auto">
          <a:xfrm>
            <a:off x="4356100" y="42608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71" name="Rectangle 44"/>
          <p:cNvSpPr>
            <a:spLocks noChangeArrowheads="1"/>
          </p:cNvSpPr>
          <p:nvPr/>
        </p:nvSpPr>
        <p:spPr bwMode="auto">
          <a:xfrm>
            <a:off x="4356100" y="41338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72" name="Rectangle 45"/>
          <p:cNvSpPr>
            <a:spLocks noChangeArrowheads="1"/>
          </p:cNvSpPr>
          <p:nvPr/>
        </p:nvSpPr>
        <p:spPr bwMode="auto">
          <a:xfrm>
            <a:off x="4356100" y="40052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73" name="Rectangle 46"/>
          <p:cNvSpPr>
            <a:spLocks noChangeArrowheads="1"/>
          </p:cNvSpPr>
          <p:nvPr/>
        </p:nvSpPr>
        <p:spPr bwMode="auto">
          <a:xfrm>
            <a:off x="4356100" y="490220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74" name="Rectangle 47"/>
          <p:cNvSpPr>
            <a:spLocks noChangeArrowheads="1"/>
          </p:cNvSpPr>
          <p:nvPr/>
        </p:nvSpPr>
        <p:spPr bwMode="auto">
          <a:xfrm>
            <a:off x="4356100" y="471011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75" name="Rectangle 48"/>
          <p:cNvSpPr>
            <a:spLocks noChangeArrowheads="1"/>
          </p:cNvSpPr>
          <p:nvPr/>
        </p:nvSpPr>
        <p:spPr bwMode="auto">
          <a:xfrm>
            <a:off x="4356100" y="41973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76" name="Rectangle 49"/>
          <p:cNvSpPr>
            <a:spLocks noChangeArrowheads="1"/>
          </p:cNvSpPr>
          <p:nvPr/>
        </p:nvSpPr>
        <p:spPr bwMode="auto">
          <a:xfrm>
            <a:off x="4356100" y="40687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453" name="Text Box 50"/>
          <p:cNvSpPr txBox="1">
            <a:spLocks noChangeArrowheads="1"/>
          </p:cNvSpPr>
          <p:nvPr/>
        </p:nvSpPr>
        <p:spPr bwMode="auto">
          <a:xfrm>
            <a:off x="8586788" y="2206625"/>
            <a:ext cx="284162" cy="101282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C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U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R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T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I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V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7454" name="Text Box 51"/>
          <p:cNvSpPr txBox="1">
            <a:spLocks noChangeArrowheads="1"/>
          </p:cNvSpPr>
          <p:nvPr/>
        </p:nvSpPr>
        <p:spPr bwMode="auto">
          <a:xfrm>
            <a:off x="8599488" y="4645025"/>
            <a:ext cx="284162" cy="124301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P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L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L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I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T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I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V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7455" name="Text Box 52"/>
          <p:cNvSpPr txBox="1">
            <a:spLocks noChangeArrowheads="1"/>
          </p:cNvSpPr>
          <p:nvPr/>
        </p:nvSpPr>
        <p:spPr bwMode="auto">
          <a:xfrm>
            <a:off x="6640513" y="2400300"/>
            <a:ext cx="290512" cy="2736850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D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I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U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V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N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T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E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endParaRPr lang="it-IT" altLang="it-IT" sz="1067" b="1" dirty="0">
              <a:solidFill>
                <a:srgbClr val="99CCFF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endParaRPr lang="it-IT" altLang="it-IT" sz="1067" b="1" dirty="0">
              <a:solidFill>
                <a:srgbClr val="99CCFF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N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E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O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D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i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U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V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A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N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T</a:t>
            </a:r>
          </a:p>
          <a:p>
            <a:pPr algn="ctr" eaLnBrk="1" hangingPunct="1">
              <a:lnSpc>
                <a:spcPct val="70000"/>
              </a:lnSpc>
              <a:spcBef>
                <a:spcPct val="0"/>
              </a:spcBef>
              <a:buFontTx/>
              <a:buNone/>
              <a:defRPr/>
            </a:pPr>
            <a:r>
              <a:rPr lang="it-IT" altLang="it-IT" sz="1067" b="1" dirty="0">
                <a:solidFill>
                  <a:srgbClr val="99CCFF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97680" name="Rectangle 53"/>
          <p:cNvSpPr>
            <a:spLocks noChangeArrowheads="1"/>
          </p:cNvSpPr>
          <p:nvPr/>
        </p:nvSpPr>
        <p:spPr bwMode="auto">
          <a:xfrm>
            <a:off x="4356100" y="55419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81" name="Rectangle 54"/>
          <p:cNvSpPr>
            <a:spLocks noChangeArrowheads="1"/>
          </p:cNvSpPr>
          <p:nvPr/>
        </p:nvSpPr>
        <p:spPr bwMode="auto">
          <a:xfrm>
            <a:off x="6094413" y="458152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82" name="Rectangle 55"/>
          <p:cNvSpPr>
            <a:spLocks noChangeArrowheads="1"/>
          </p:cNvSpPr>
          <p:nvPr/>
        </p:nvSpPr>
        <p:spPr bwMode="auto">
          <a:xfrm>
            <a:off x="6094413" y="438943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83" name="Rectangle 56"/>
          <p:cNvSpPr>
            <a:spLocks noChangeArrowheads="1"/>
          </p:cNvSpPr>
          <p:nvPr/>
        </p:nvSpPr>
        <p:spPr bwMode="auto">
          <a:xfrm>
            <a:off x="6094413" y="41973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84" name="Rectangle 57"/>
          <p:cNvSpPr>
            <a:spLocks noChangeArrowheads="1"/>
          </p:cNvSpPr>
          <p:nvPr/>
        </p:nvSpPr>
        <p:spPr bwMode="auto">
          <a:xfrm>
            <a:off x="6094413" y="40068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85" name="Rectangle 58"/>
          <p:cNvSpPr>
            <a:spLocks noChangeArrowheads="1"/>
          </p:cNvSpPr>
          <p:nvPr/>
        </p:nvSpPr>
        <p:spPr bwMode="auto">
          <a:xfrm>
            <a:off x="6094413" y="3814763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86" name="Rectangle 59"/>
          <p:cNvSpPr>
            <a:spLocks noChangeArrowheads="1"/>
          </p:cNvSpPr>
          <p:nvPr/>
        </p:nvSpPr>
        <p:spPr bwMode="auto">
          <a:xfrm>
            <a:off x="6094413" y="3686175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87" name="Rectangle 25"/>
          <p:cNvSpPr>
            <a:spLocks noChangeArrowheads="1"/>
          </p:cNvSpPr>
          <p:nvPr/>
        </p:nvSpPr>
        <p:spPr bwMode="auto">
          <a:xfrm>
            <a:off x="8172450" y="330200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88" name="Rectangle 25"/>
          <p:cNvSpPr>
            <a:spLocks noChangeArrowheads="1"/>
          </p:cNvSpPr>
          <p:nvPr/>
        </p:nvSpPr>
        <p:spPr bwMode="auto">
          <a:xfrm>
            <a:off x="8172450" y="342900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89" name="Rectangle 25"/>
          <p:cNvSpPr>
            <a:spLocks noChangeArrowheads="1"/>
          </p:cNvSpPr>
          <p:nvPr/>
        </p:nvSpPr>
        <p:spPr bwMode="auto">
          <a:xfrm>
            <a:off x="8172450" y="3557588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7690" name="Rectangle 25"/>
          <p:cNvSpPr>
            <a:spLocks noChangeArrowheads="1"/>
          </p:cNvSpPr>
          <p:nvPr/>
        </p:nvSpPr>
        <p:spPr bwMode="auto">
          <a:xfrm>
            <a:off x="8172450" y="3181350"/>
            <a:ext cx="431800" cy="635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600">
              <a:solidFill>
                <a:prstClr val="black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" name="Rettangolo 59"/>
          <p:cNvSpPr/>
          <p:nvPr/>
        </p:nvSpPr>
        <p:spPr>
          <a:xfrm>
            <a:off x="0" y="350309"/>
            <a:ext cx="9036050" cy="973666"/>
          </a:xfrm>
          <a:prstGeom prst="rect">
            <a:avLst/>
          </a:prstGeom>
          <a:blipFill dpi="0" rotWithShape="1">
            <a:blip r:embed="rId3">
              <a:alphaModFix amt="33000"/>
            </a:blip>
            <a:srcRect/>
            <a:tile tx="0" ty="0" sx="100000" sy="100000" flip="none" algn="tl"/>
          </a:blip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61" name="CasellaDiTesto 60"/>
          <p:cNvSpPr txBox="1"/>
          <p:nvPr/>
        </p:nvSpPr>
        <p:spPr>
          <a:xfrm>
            <a:off x="0" y="6551766"/>
            <a:ext cx="25587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100" i="1" dirty="0"/>
              <a:t>TNM 7^ Ed Goldstraw et al, JTO 2007</a:t>
            </a:r>
            <a:endParaRPr lang="it-IT" sz="1100" i="1" dirty="0"/>
          </a:p>
        </p:txBody>
      </p:sp>
    </p:spTree>
    <p:extLst>
      <p:ext uri="{BB962C8B-B14F-4D97-AF65-F5344CB8AC3E}">
        <p14:creationId xmlns:p14="http://schemas.microsoft.com/office/powerpoint/2010/main" val="15704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7.40741E-7 L 0.0059 0.527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2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96975"/>
            <a:ext cx="4643438" cy="2863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506413" y="15875"/>
            <a:ext cx="8229600" cy="993775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sym typeface="Calibri" panose="020F0502020204030204" pitchFamily="34" charset="0"/>
              </a:rPr>
              <a:t>Check Mate 017: PFS and OS</a:t>
            </a:r>
            <a:endParaRPr lang="it-IT" dirty="0"/>
          </a:p>
        </p:txBody>
      </p:sp>
      <p:pic>
        <p:nvPicPr>
          <p:cNvPr id="44036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igura a mano libera 9"/>
          <p:cNvSpPr/>
          <p:nvPr/>
        </p:nvSpPr>
        <p:spPr>
          <a:xfrm>
            <a:off x="470780" y="860079"/>
            <a:ext cx="8130012" cy="162963"/>
          </a:xfrm>
          <a:custGeom>
            <a:avLst/>
            <a:gdLst>
              <a:gd name="connsiteX0" fmla="*/ 0 w 8130012"/>
              <a:gd name="connsiteY0" fmla="*/ 162963 h 162963"/>
              <a:gd name="connsiteX1" fmla="*/ 45268 w 8130012"/>
              <a:gd name="connsiteY1" fmla="*/ 153909 h 162963"/>
              <a:gd name="connsiteX2" fmla="*/ 253497 w 8130012"/>
              <a:gd name="connsiteY2" fmla="*/ 135802 h 162963"/>
              <a:gd name="connsiteX3" fmla="*/ 289711 w 8130012"/>
              <a:gd name="connsiteY3" fmla="*/ 126749 h 162963"/>
              <a:gd name="connsiteX4" fmla="*/ 570369 w 8130012"/>
              <a:gd name="connsiteY4" fmla="*/ 108642 h 162963"/>
              <a:gd name="connsiteX5" fmla="*/ 1086416 w 8130012"/>
              <a:gd name="connsiteY5" fmla="*/ 81481 h 162963"/>
              <a:gd name="connsiteX6" fmla="*/ 1593410 w 8130012"/>
              <a:gd name="connsiteY6" fmla="*/ 90535 h 162963"/>
              <a:gd name="connsiteX7" fmla="*/ 2752254 w 8130012"/>
              <a:gd name="connsiteY7" fmla="*/ 108642 h 162963"/>
              <a:gd name="connsiteX8" fmla="*/ 3793402 w 8130012"/>
              <a:gd name="connsiteY8" fmla="*/ 99588 h 162963"/>
              <a:gd name="connsiteX9" fmla="*/ 4146487 w 8130012"/>
              <a:gd name="connsiteY9" fmla="*/ 90535 h 162963"/>
              <a:gd name="connsiteX10" fmla="*/ 4562947 w 8130012"/>
              <a:gd name="connsiteY10" fmla="*/ 81481 h 162963"/>
              <a:gd name="connsiteX11" fmla="*/ 4852658 w 8130012"/>
              <a:gd name="connsiteY11" fmla="*/ 54321 h 162963"/>
              <a:gd name="connsiteX12" fmla="*/ 5133315 w 8130012"/>
              <a:gd name="connsiteY12" fmla="*/ 27161 h 162963"/>
              <a:gd name="connsiteX13" fmla="*/ 6455121 w 8130012"/>
              <a:gd name="connsiteY13" fmla="*/ 0 h 162963"/>
              <a:gd name="connsiteX14" fmla="*/ 6971169 w 8130012"/>
              <a:gd name="connsiteY14" fmla="*/ 18107 h 162963"/>
              <a:gd name="connsiteX15" fmla="*/ 7079810 w 8130012"/>
              <a:gd name="connsiteY15" fmla="*/ 27161 h 162963"/>
              <a:gd name="connsiteX16" fmla="*/ 8130012 w 8130012"/>
              <a:gd name="connsiteY16" fmla="*/ 18107 h 16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130012" h="162963">
                <a:moveTo>
                  <a:pt x="0" y="162963"/>
                </a:moveTo>
                <a:cubicBezTo>
                  <a:pt x="15089" y="159945"/>
                  <a:pt x="30015" y="155943"/>
                  <a:pt x="45268" y="153909"/>
                </a:cubicBezTo>
                <a:cubicBezTo>
                  <a:pt x="98305" y="146837"/>
                  <a:pt x="205007" y="139532"/>
                  <a:pt x="253497" y="135802"/>
                </a:cubicBezTo>
                <a:cubicBezTo>
                  <a:pt x="265568" y="132784"/>
                  <a:pt x="277469" y="128975"/>
                  <a:pt x="289711" y="126749"/>
                </a:cubicBezTo>
                <a:cubicBezTo>
                  <a:pt x="387289" y="109007"/>
                  <a:pt x="459352" y="113267"/>
                  <a:pt x="570369" y="108642"/>
                </a:cubicBezTo>
                <a:cubicBezTo>
                  <a:pt x="799998" y="73314"/>
                  <a:pt x="713094" y="81481"/>
                  <a:pt x="1086416" y="81481"/>
                </a:cubicBezTo>
                <a:cubicBezTo>
                  <a:pt x="1255441" y="81481"/>
                  <a:pt x="1424417" y="87254"/>
                  <a:pt x="1593410" y="90535"/>
                </a:cubicBezTo>
                <a:cubicBezTo>
                  <a:pt x="2439352" y="106961"/>
                  <a:pt x="1573753" y="94092"/>
                  <a:pt x="2752254" y="108642"/>
                </a:cubicBezTo>
                <a:lnTo>
                  <a:pt x="3793402" y="99588"/>
                </a:lnTo>
                <a:cubicBezTo>
                  <a:pt x="3911126" y="98059"/>
                  <a:pt x="4028786" y="93304"/>
                  <a:pt x="4146487" y="90535"/>
                </a:cubicBezTo>
                <a:lnTo>
                  <a:pt x="4562947" y="81481"/>
                </a:lnTo>
                <a:cubicBezTo>
                  <a:pt x="4761208" y="45433"/>
                  <a:pt x="4560668" y="77373"/>
                  <a:pt x="4852658" y="54321"/>
                </a:cubicBezTo>
                <a:cubicBezTo>
                  <a:pt x="5125525" y="32779"/>
                  <a:pt x="4891993" y="38653"/>
                  <a:pt x="5133315" y="27161"/>
                </a:cubicBezTo>
                <a:cubicBezTo>
                  <a:pt x="5506225" y="9403"/>
                  <a:pt x="6298518" y="2654"/>
                  <a:pt x="6455121" y="0"/>
                </a:cubicBezTo>
                <a:lnTo>
                  <a:pt x="6971169" y="18107"/>
                </a:lnTo>
                <a:cubicBezTo>
                  <a:pt x="7007474" y="19686"/>
                  <a:pt x="7043471" y="27161"/>
                  <a:pt x="7079810" y="27161"/>
                </a:cubicBezTo>
                <a:lnTo>
                  <a:pt x="8130012" y="18107"/>
                </a:lnTo>
              </a:path>
            </a:pathLst>
          </a:custGeom>
          <a:noFill/>
          <a:ln w="76200">
            <a:solidFill>
              <a:srgbClr val="00B0F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4300" y="3455988"/>
            <a:ext cx="5219700" cy="324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041" name="Rettangolo 16"/>
          <p:cNvSpPr>
            <a:spLocks noChangeArrowheads="1"/>
          </p:cNvSpPr>
          <p:nvPr/>
        </p:nvSpPr>
        <p:spPr bwMode="auto">
          <a:xfrm>
            <a:off x="-20638" y="6507163"/>
            <a:ext cx="39639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260" tIns="40629" rIns="81260" bIns="4062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</a:rPr>
              <a:t>Brahmer J, NEJM 2015; Reckamp K, WCLC 2015</a:t>
            </a:r>
          </a:p>
        </p:txBody>
      </p:sp>
      <p:cxnSp>
        <p:nvCxnSpPr>
          <p:cNvPr id="4" name="Connettore diritto 3"/>
          <p:cNvCxnSpPr/>
          <p:nvPr/>
        </p:nvCxnSpPr>
        <p:spPr>
          <a:xfrm>
            <a:off x="3779838" y="2997200"/>
            <a:ext cx="4956175" cy="0"/>
          </a:xfrm>
          <a:prstGeom prst="line">
            <a:avLst/>
          </a:prstGeom>
          <a:ln w="381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/>
          <p:cNvCxnSpPr/>
          <p:nvPr/>
        </p:nvCxnSpPr>
        <p:spPr>
          <a:xfrm>
            <a:off x="4067175" y="3284538"/>
            <a:ext cx="466883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/>
          <p:cNvCxnSpPr/>
          <p:nvPr/>
        </p:nvCxnSpPr>
        <p:spPr>
          <a:xfrm>
            <a:off x="323850" y="5516563"/>
            <a:ext cx="7777163" cy="0"/>
          </a:xfrm>
          <a:prstGeom prst="line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/>
          <p:cNvCxnSpPr/>
          <p:nvPr/>
        </p:nvCxnSpPr>
        <p:spPr>
          <a:xfrm>
            <a:off x="323850" y="5732463"/>
            <a:ext cx="7777163" cy="0"/>
          </a:xfrm>
          <a:prstGeom prst="line">
            <a:avLst/>
          </a:prstGeom>
          <a:ln w="381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34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45"/>
          <p:cNvSpPr>
            <a:spLocks noGrp="1"/>
          </p:cNvSpPr>
          <p:nvPr>
            <p:ph type="title"/>
          </p:nvPr>
        </p:nvSpPr>
        <p:spPr>
          <a:xfrm>
            <a:off x="198438" y="333375"/>
            <a:ext cx="8721725" cy="863600"/>
          </a:xfrm>
        </p:spPr>
        <p:txBody>
          <a:bodyPr/>
          <a:lstStyle/>
          <a:p>
            <a:pPr>
              <a:defRPr/>
            </a:pPr>
            <a:r>
              <a:rPr lang="en-US" altLang="en-US" dirty="0" err="1">
                <a:sym typeface="Calibri" panose="020F0502020204030204" pitchFamily="34" charset="0"/>
              </a:rPr>
              <a:t>CheckMate</a:t>
            </a:r>
            <a:r>
              <a:rPr lang="en-US" altLang="en-US" dirty="0">
                <a:sym typeface="Calibri" panose="020F0502020204030204" pitchFamily="34" charset="0"/>
              </a:rPr>
              <a:t> 057 (NCT01673867) </a:t>
            </a:r>
            <a:br>
              <a:rPr lang="en-US" altLang="en-US" dirty="0">
                <a:sym typeface="Calibri" panose="020F0502020204030204" pitchFamily="34" charset="0"/>
              </a:rPr>
            </a:br>
            <a:r>
              <a:rPr lang="en-US" altLang="en-US" dirty="0">
                <a:sym typeface="Calibri" panose="020F0502020204030204" pitchFamily="34" charset="0"/>
              </a:rPr>
              <a:t>study design</a:t>
            </a:r>
          </a:p>
        </p:txBody>
      </p:sp>
      <p:sp>
        <p:nvSpPr>
          <p:cNvPr id="50179" name="Content Placeholder 5"/>
          <p:cNvSpPr>
            <a:spLocks noGrp="1"/>
          </p:cNvSpPr>
          <p:nvPr>
            <p:ph idx="1"/>
          </p:nvPr>
        </p:nvSpPr>
        <p:spPr>
          <a:xfrm>
            <a:off x="198438" y="4868863"/>
            <a:ext cx="8869362" cy="866775"/>
          </a:xfrm>
        </p:spPr>
        <p:txBody>
          <a:bodyPr/>
          <a:lstStyle/>
          <a:p>
            <a:pPr marL="285750" indent="-285750">
              <a:buClr>
                <a:srgbClr val="2B9BB0"/>
              </a:buClr>
            </a:pPr>
            <a:r>
              <a:rPr lang="en-US" altLang="it-IT" sz="1600"/>
              <a:t>PD-L1 expression measured using the Dako/BMS automated IHC assay</a:t>
            </a:r>
            <a:r>
              <a:rPr lang="en-US" altLang="it-IT" sz="1600" baseline="30000"/>
              <a:t>14,15</a:t>
            </a:r>
            <a:endParaRPr lang="en-US" altLang="it-IT" sz="1600"/>
          </a:p>
          <a:p>
            <a:pPr marL="558800" lvl="1" indent="-285750">
              <a:buClr>
                <a:srgbClr val="C9B800"/>
              </a:buClr>
              <a:buFont typeface="Arial" panose="020B0604020202020204" pitchFamily="34" charset="0"/>
              <a:buChar char="•"/>
            </a:pPr>
            <a:r>
              <a:rPr lang="en-US" altLang="it-IT" sz="1400"/>
              <a:t>Fully validated with analytical performance having met all pre-determined acceptance criteria for sensitivity, specificity, precision, and robustness</a:t>
            </a:r>
          </a:p>
        </p:txBody>
      </p:sp>
      <p:sp>
        <p:nvSpPr>
          <p:cNvPr id="50180" name="TextBox 31"/>
          <p:cNvSpPr txBox="1">
            <a:spLocks noChangeArrowheads="1"/>
          </p:cNvSpPr>
          <p:nvPr/>
        </p:nvSpPr>
        <p:spPr bwMode="auto">
          <a:xfrm>
            <a:off x="403225" y="5637213"/>
            <a:ext cx="8224838" cy="34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20" tIns="48761" rIns="97520" bIns="48761" anchor="b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90000"/>
              </a:lnSpc>
              <a:spcBef>
                <a:spcPts val="3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900" b="0" i="0" u="none" strike="noStrike" kern="0" cap="none" spc="0" normalizeH="0" baseline="30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</a:rPr>
              <a:t>a</a:t>
            </a:r>
            <a:r>
              <a:rPr kumimoji="0" lang="en-US" altLang="it-IT" sz="9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</a:rPr>
              <a:t> Maintenance therapy included pemetrexed, bevacizumab, or erlotinib (not considered a separate line of therapy); </a:t>
            </a:r>
            <a:r>
              <a:rPr kumimoji="0" lang="en-US" altLang="it-IT" sz="900" b="0" i="0" u="none" strike="noStrike" kern="0" cap="none" spc="0" normalizeH="0" baseline="3000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</a:rPr>
              <a:t>b </a:t>
            </a:r>
            <a:r>
              <a:rPr kumimoji="0" lang="en-US" altLang="it-IT" sz="9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</a:rPr>
              <a:t>Per RECIST v1.1 criteria as determined by the investigator.</a:t>
            </a:r>
          </a:p>
        </p:txBody>
      </p:sp>
      <p:grpSp>
        <p:nvGrpSpPr>
          <p:cNvPr id="50181" name="Group 2"/>
          <p:cNvGrpSpPr>
            <a:grpSpLocks/>
          </p:cNvGrpSpPr>
          <p:nvPr/>
        </p:nvGrpSpPr>
        <p:grpSpPr bwMode="auto">
          <a:xfrm>
            <a:off x="284163" y="1627188"/>
            <a:ext cx="8575675" cy="3125787"/>
            <a:chOff x="284493" y="1050268"/>
            <a:chExt cx="8575015" cy="2637346"/>
          </a:xfrm>
        </p:grpSpPr>
        <p:grpSp>
          <p:nvGrpSpPr>
            <p:cNvPr id="50187" name="Group 1"/>
            <p:cNvGrpSpPr>
              <a:grpSpLocks/>
            </p:cNvGrpSpPr>
            <p:nvPr/>
          </p:nvGrpSpPr>
          <p:grpSpPr bwMode="auto">
            <a:xfrm>
              <a:off x="284493" y="1050268"/>
              <a:ext cx="8575015" cy="2194665"/>
              <a:chOff x="336550" y="1124699"/>
              <a:chExt cx="8575015" cy="2194665"/>
            </a:xfrm>
          </p:grpSpPr>
          <p:cxnSp>
            <p:nvCxnSpPr>
              <p:cNvPr id="50189" name="Straight Arrow Connector 26"/>
              <p:cNvCxnSpPr>
                <a:cxnSpLocks noChangeShapeType="1"/>
              </p:cNvCxnSpPr>
              <p:nvPr/>
            </p:nvCxnSpPr>
            <p:spPr bwMode="auto">
              <a:xfrm>
                <a:off x="3378970" y="2885395"/>
                <a:ext cx="365760" cy="0"/>
              </a:xfrm>
              <a:prstGeom prst="straightConnector1">
                <a:avLst/>
              </a:prstGeom>
              <a:noFill/>
              <a:ln w="28575" algn="ctr">
                <a:solidFill>
                  <a:srgbClr val="006DA8"/>
                </a:solidFill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190" name="Straight Arrow Connector 27"/>
              <p:cNvCxnSpPr>
                <a:cxnSpLocks noChangeShapeType="1"/>
              </p:cNvCxnSpPr>
              <p:nvPr/>
            </p:nvCxnSpPr>
            <p:spPr bwMode="auto">
              <a:xfrm>
                <a:off x="3380677" y="1582594"/>
                <a:ext cx="365760" cy="0"/>
              </a:xfrm>
              <a:prstGeom prst="straightConnector1">
                <a:avLst/>
              </a:prstGeom>
              <a:noFill/>
              <a:ln w="28575" algn="ctr">
                <a:solidFill>
                  <a:srgbClr val="006DA8"/>
                </a:solidFill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191" name="Straight Arrow Connector 17"/>
              <p:cNvCxnSpPr>
                <a:cxnSpLocks noChangeShapeType="1"/>
              </p:cNvCxnSpPr>
              <p:nvPr/>
            </p:nvCxnSpPr>
            <p:spPr bwMode="auto">
              <a:xfrm>
                <a:off x="5737831" y="2874033"/>
                <a:ext cx="365760" cy="0"/>
              </a:xfrm>
              <a:prstGeom prst="straightConnector1">
                <a:avLst/>
              </a:prstGeom>
              <a:noFill/>
              <a:ln w="28575" algn="ctr">
                <a:solidFill>
                  <a:srgbClr val="006DA8"/>
                </a:solidFill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50192" name="Straight Arrow Connector 18"/>
              <p:cNvCxnSpPr>
                <a:cxnSpLocks noChangeShapeType="1"/>
              </p:cNvCxnSpPr>
              <p:nvPr/>
            </p:nvCxnSpPr>
            <p:spPr bwMode="auto">
              <a:xfrm>
                <a:off x="5740975" y="1571228"/>
                <a:ext cx="365760" cy="0"/>
              </a:xfrm>
              <a:prstGeom prst="straightConnector1">
                <a:avLst/>
              </a:prstGeom>
              <a:noFill/>
              <a:ln w="28575" algn="ctr">
                <a:solidFill>
                  <a:srgbClr val="006DA8"/>
                </a:solidFill>
                <a:round/>
                <a:headEnd type="none" w="sm" len="sm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0193" name="TextBox 25"/>
              <p:cNvSpPr txBox="1">
                <a:spLocks noChangeArrowheads="1"/>
              </p:cNvSpPr>
              <p:nvPr/>
            </p:nvSpPr>
            <p:spPr bwMode="auto">
              <a:xfrm rot="-5400000">
                <a:off x="3129148" y="2059603"/>
                <a:ext cx="1055687" cy="3077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it-IT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Randomize 1:1</a:t>
                </a:r>
              </a:p>
            </p:txBody>
          </p:sp>
          <p:sp>
            <p:nvSpPr>
              <p:cNvPr id="29" name="Rounded Rectangle 28"/>
              <p:cNvSpPr/>
              <p:nvPr/>
            </p:nvSpPr>
            <p:spPr bwMode="auto">
              <a:xfrm>
                <a:off x="336550" y="1178276"/>
                <a:ext cx="3130309" cy="2072104"/>
              </a:xfrm>
              <a:prstGeom prst="roundRect">
                <a:avLst>
                  <a:gd name="adj" fmla="val 0"/>
                </a:avLst>
              </a:prstGeom>
              <a:solidFill>
                <a:srgbClr val="F2F2F2"/>
              </a:solidFill>
              <a:ln w="19050" cap="flat" cmpd="sng" algn="ctr">
                <a:solidFill>
                  <a:srgbClr val="006DA8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lIns="40640" rIns="40640" anchor="ctr">
                <a:spAutoFit/>
              </a:bodyPr>
              <a:lstStyle/>
              <a:p>
                <a:pPr marL="125287" marR="0" lvl="0" indent="-125287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Stage IIIB/IV non-SQ NSCLC</a:t>
                </a:r>
              </a:p>
              <a:p>
                <a:pPr marL="126982" marR="0" lvl="0" indent="-126982" defTabSz="914400" eaLnBrk="1" fontAlgn="auto" latinLnBrk="0" hangingPunct="1">
                  <a:lnSpc>
                    <a:spcPct val="100000"/>
                  </a:lnSpc>
                  <a:spcBef>
                    <a:spcPts val="320"/>
                  </a:spcBef>
                  <a:spcAft>
                    <a:spcPts val="32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Pre-treatment (archival or recent) tumor samples required for PD-L1</a:t>
                </a:r>
              </a:p>
              <a:p>
                <a:pPr marL="126982" marR="0" lvl="0" indent="-126982" defTabSz="914400" eaLnBrk="1" fontAlgn="auto" latinLnBrk="0" hangingPunct="1">
                  <a:lnSpc>
                    <a:spcPct val="100000"/>
                  </a:lnSpc>
                  <a:spcBef>
                    <a:spcPts val="320"/>
                  </a:spcBef>
                  <a:spcAft>
                    <a:spcPts val="32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ECOG PS 0–1 </a:t>
                </a:r>
              </a:p>
              <a:p>
                <a:pPr marL="126982" marR="0" lvl="0" indent="-126982" defTabSz="914400" eaLnBrk="1" fontAlgn="auto" latinLnBrk="0" hangingPunct="1">
                  <a:lnSpc>
                    <a:spcPct val="100000"/>
                  </a:lnSpc>
                  <a:spcBef>
                    <a:spcPts val="320"/>
                  </a:spcBef>
                  <a:spcAft>
                    <a:spcPts val="32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Failed 1 prior platinum doublet</a:t>
                </a:r>
              </a:p>
              <a:p>
                <a:pPr marL="126982" marR="0" lvl="0" indent="-126982" defTabSz="914400" eaLnBrk="1" fontAlgn="auto" latinLnBrk="0" hangingPunct="1">
                  <a:lnSpc>
                    <a:spcPct val="100000"/>
                  </a:lnSpc>
                  <a:spcBef>
                    <a:spcPts val="320"/>
                  </a:spcBef>
                  <a:spcAft>
                    <a:spcPts val="32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Prior maintenance therapy </a:t>
                </a:r>
                <a:r>
                  <a:rPr kumimoji="0" lang="en-US" sz="1400" b="1" i="0" u="none" strike="noStrike" kern="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allowed</a:t>
                </a:r>
                <a:r>
                  <a:rPr kumimoji="0" lang="en-US" sz="1400" b="1" i="0" u="none" strike="noStrike" kern="0" cap="none" spc="0" normalizeH="0" baseline="3000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a</a:t>
                </a: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 Light" panose="020F0302020204030204" pitchFamily="34" charset="0"/>
                </a:endParaRPr>
              </a:p>
              <a:p>
                <a:pPr marL="126982" marR="0" lvl="0" indent="-126982" defTabSz="914400" eaLnBrk="1" fontAlgn="auto" latinLnBrk="0" hangingPunct="1">
                  <a:lnSpc>
                    <a:spcPct val="100000"/>
                  </a:lnSpc>
                  <a:spcBef>
                    <a:spcPts val="320"/>
                  </a:spcBef>
                  <a:spcAft>
                    <a:spcPts val="320"/>
                  </a:spcAft>
                  <a:buClrTx/>
                  <a:buSzTx/>
                  <a:buFont typeface="Arial" pitchFamily="34" charset="0"/>
                  <a:buChar char="•"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Prior TKI therapy allowed for known</a:t>
                </a:r>
                <a:b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</a:br>
                <a:r>
                  <a:rPr kumimoji="0" lang="en-US" sz="1400" b="1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ALK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 translocation or </a:t>
                </a:r>
                <a:r>
                  <a:rPr kumimoji="0" lang="en-US" sz="1400" b="1" i="1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EGFR</a:t>
                </a: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 mutation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320"/>
                  </a:spcBef>
                  <a:spcAft>
                    <a:spcPts val="32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N = 582</a:t>
                </a:r>
              </a:p>
            </p:txBody>
          </p:sp>
          <p:sp>
            <p:nvSpPr>
              <p:cNvPr id="50195" name="Rounded Rectangle 29"/>
              <p:cNvSpPr>
                <a:spLocks noChangeArrowheads="1"/>
              </p:cNvSpPr>
              <p:nvPr/>
            </p:nvSpPr>
            <p:spPr bwMode="auto">
              <a:xfrm>
                <a:off x="3900011" y="1147445"/>
                <a:ext cx="1920240" cy="986866"/>
              </a:xfrm>
              <a:prstGeom prst="roundRect">
                <a:avLst>
                  <a:gd name="adj" fmla="val 0"/>
                </a:avLst>
              </a:prstGeom>
              <a:solidFill>
                <a:srgbClr val="0F3B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40640" rIns="4064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it-IT" sz="14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Nivolumab</a:t>
                </a:r>
                <a:br>
                  <a:rPr kumimoji="0" lang="en-US" altLang="it-IT" sz="14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</a:br>
                <a:r>
                  <a:rPr kumimoji="0" lang="en-US" altLang="it-IT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3 mg/kg IV Q2W</a:t>
                </a:r>
                <a:br>
                  <a:rPr kumimoji="0" lang="en-US" altLang="it-IT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</a:br>
                <a:r>
                  <a:rPr kumimoji="0" lang="en-US" altLang="it-IT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until PD or</a:t>
                </a:r>
                <a:br>
                  <a:rPr kumimoji="0" lang="en-US" altLang="it-IT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</a:br>
                <a:r>
                  <a:rPr kumimoji="0" lang="en-US" altLang="it-IT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unacceptable toxicity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it-IT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n = 292</a:t>
                </a:r>
              </a:p>
            </p:txBody>
          </p:sp>
          <p:sp>
            <p:nvSpPr>
              <p:cNvPr id="50196" name="Rounded Rectangle 30"/>
              <p:cNvSpPr>
                <a:spLocks noChangeArrowheads="1"/>
              </p:cNvSpPr>
              <p:nvPr/>
            </p:nvSpPr>
            <p:spPr bwMode="auto">
              <a:xfrm>
                <a:off x="3900011" y="2332498"/>
                <a:ext cx="1920240" cy="986866"/>
              </a:xfrm>
              <a:prstGeom prst="roundRect">
                <a:avLst>
                  <a:gd name="adj" fmla="val 0"/>
                </a:avLst>
              </a:prstGeom>
              <a:solidFill>
                <a:srgbClr val="00823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 algn="ctr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lIns="40640" rIns="40640" anchor="ctr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it-IT" sz="1400" b="1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Docetaxel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it-IT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75 mg/m</a:t>
                </a:r>
                <a:r>
                  <a:rPr kumimoji="0" lang="en-US" altLang="it-IT" sz="1400" b="0" i="0" u="none" strike="noStrike" kern="0" cap="none" spc="0" normalizeH="0" baseline="3000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2 </a:t>
                </a:r>
                <a:r>
                  <a:rPr kumimoji="0" lang="en-US" altLang="it-IT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IV Q3W </a:t>
                </a:r>
                <a:br>
                  <a:rPr kumimoji="0" lang="en-US" altLang="it-IT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</a:br>
                <a:r>
                  <a:rPr kumimoji="0" lang="en-US" altLang="it-IT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until PD or</a:t>
                </a:r>
                <a:br>
                  <a:rPr kumimoji="0" lang="en-US" altLang="it-IT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</a:br>
                <a:r>
                  <a:rPr kumimoji="0" lang="en-US" altLang="it-IT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unacceptable toxicity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it-IT" sz="1400" b="0" i="0" u="none" strike="noStrike" kern="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n = 290</a:t>
                </a:r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6168576" y="1124699"/>
                <a:ext cx="2742989" cy="2177920"/>
              </a:xfrm>
              <a:prstGeom prst="roundRect">
                <a:avLst>
                  <a:gd name="adj" fmla="val 0"/>
                </a:avLst>
              </a:prstGeom>
              <a:solidFill>
                <a:srgbClr val="F2F2F2"/>
              </a:solidFill>
              <a:ln w="19050">
                <a:solidFill>
                  <a:srgbClr val="006DA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182852" marR="0" lvl="0" indent="-182852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Primary Endpoint</a:t>
                </a:r>
              </a:p>
              <a:p>
                <a:pPr marL="364012" marR="0" lvl="0" indent="-182852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–"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OS</a:t>
                </a:r>
              </a:p>
              <a:p>
                <a:pPr marL="195044" marR="0" lvl="0" indent="-195044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 Light" panose="020F0302020204030204" pitchFamily="34" charset="0"/>
                </a:endParaRPr>
              </a:p>
              <a:p>
                <a:pPr marL="182852" marR="0" lvl="0" indent="-182852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1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Additional Endpoints</a:t>
                </a:r>
              </a:p>
              <a:p>
                <a:pPr marL="364012" marR="0" lvl="0" indent="-182852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–"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ORR</a:t>
                </a:r>
                <a:r>
                  <a:rPr kumimoji="0" lang="en-US" sz="1400" b="0" i="0" u="none" strike="noStrike" kern="0" cap="none" spc="0" normalizeH="0" baseline="3000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b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 Light" panose="020F0302020204030204" pitchFamily="34" charset="0"/>
                </a:endParaRPr>
              </a:p>
              <a:p>
                <a:pPr marL="364012" marR="0" lvl="0" indent="-182852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–"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PFS</a:t>
                </a:r>
                <a:r>
                  <a:rPr kumimoji="0" lang="en-US" sz="1400" b="0" i="0" u="none" strike="noStrike" kern="0" cap="none" spc="0" normalizeH="0" baseline="3000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b</a:t>
                </a:r>
                <a:endParaRPr kumimoji="0" lang="en-US" sz="1400" b="0" i="0" u="none" strike="noStrike" kern="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 Light" panose="020F0302020204030204" pitchFamily="34" charset="0"/>
                </a:endParaRPr>
              </a:p>
              <a:p>
                <a:pPr marL="364012" marR="0" lvl="0" indent="-182852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–"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Safety</a:t>
                </a:r>
              </a:p>
              <a:p>
                <a:pPr marL="364012" marR="0" lvl="0" indent="-182852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–"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Efficacy by tumor PD-L1 expression</a:t>
                </a:r>
              </a:p>
              <a:p>
                <a:pPr marL="364012" marR="0" lvl="0" indent="-182852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–"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 Light" panose="020F0302020204030204" pitchFamily="34" charset="0"/>
                  </a:rPr>
                  <a:t>Quality of life (LCSS)</a:t>
                </a:r>
              </a:p>
            </p:txBody>
          </p:sp>
        </p:grpSp>
        <p:sp>
          <p:nvSpPr>
            <p:cNvPr id="50188" name="Rectangle 15"/>
            <p:cNvSpPr>
              <a:spLocks noChangeArrowheads="1"/>
            </p:cNvSpPr>
            <p:nvPr/>
          </p:nvSpPr>
          <p:spPr bwMode="auto">
            <a:xfrm>
              <a:off x="3266944" y="3298061"/>
              <a:ext cx="3106960" cy="389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it-IT" sz="12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Patients stratified by prior maintenance therapy </a:t>
              </a:r>
              <a:br>
                <a:rPr kumimoji="0" lang="en-US" altLang="it-IT" sz="12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</a:br>
              <a:r>
                <a:rPr kumimoji="0" lang="en-US" altLang="it-IT" sz="1200" b="1" i="0" u="none" strike="noStrike" kern="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 Light" panose="020F0302020204030204" pitchFamily="34" charset="0"/>
                </a:rPr>
                <a:t>and line of therapy (second- vs third-line)</a:t>
              </a:r>
            </a:p>
          </p:txBody>
        </p:sp>
      </p:grpSp>
      <p:sp>
        <p:nvSpPr>
          <p:cNvPr id="50182" name="Rettangolo 16"/>
          <p:cNvSpPr>
            <a:spLocks noChangeArrowheads="1"/>
          </p:cNvSpPr>
          <p:nvPr/>
        </p:nvSpPr>
        <p:spPr bwMode="auto">
          <a:xfrm>
            <a:off x="6911975" y="6373813"/>
            <a:ext cx="2020888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1260" tIns="40629" rIns="81260" bIns="4062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</a:rPr>
              <a:t>Paz-Ares L , ASCO 2015</a:t>
            </a:r>
          </a:p>
        </p:txBody>
      </p:sp>
      <p:pic>
        <p:nvPicPr>
          <p:cNvPr id="50183" name="Immagin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Figura a mano libera 19"/>
          <p:cNvSpPr/>
          <p:nvPr/>
        </p:nvSpPr>
        <p:spPr>
          <a:xfrm>
            <a:off x="462241" y="1286213"/>
            <a:ext cx="8130012" cy="162963"/>
          </a:xfrm>
          <a:custGeom>
            <a:avLst/>
            <a:gdLst>
              <a:gd name="connsiteX0" fmla="*/ 0 w 8130012"/>
              <a:gd name="connsiteY0" fmla="*/ 162963 h 162963"/>
              <a:gd name="connsiteX1" fmla="*/ 45268 w 8130012"/>
              <a:gd name="connsiteY1" fmla="*/ 153909 h 162963"/>
              <a:gd name="connsiteX2" fmla="*/ 253497 w 8130012"/>
              <a:gd name="connsiteY2" fmla="*/ 135802 h 162963"/>
              <a:gd name="connsiteX3" fmla="*/ 289711 w 8130012"/>
              <a:gd name="connsiteY3" fmla="*/ 126749 h 162963"/>
              <a:gd name="connsiteX4" fmla="*/ 570369 w 8130012"/>
              <a:gd name="connsiteY4" fmla="*/ 108642 h 162963"/>
              <a:gd name="connsiteX5" fmla="*/ 1086416 w 8130012"/>
              <a:gd name="connsiteY5" fmla="*/ 81481 h 162963"/>
              <a:gd name="connsiteX6" fmla="*/ 1593410 w 8130012"/>
              <a:gd name="connsiteY6" fmla="*/ 90535 h 162963"/>
              <a:gd name="connsiteX7" fmla="*/ 2752254 w 8130012"/>
              <a:gd name="connsiteY7" fmla="*/ 108642 h 162963"/>
              <a:gd name="connsiteX8" fmla="*/ 3793402 w 8130012"/>
              <a:gd name="connsiteY8" fmla="*/ 99588 h 162963"/>
              <a:gd name="connsiteX9" fmla="*/ 4146487 w 8130012"/>
              <a:gd name="connsiteY9" fmla="*/ 90535 h 162963"/>
              <a:gd name="connsiteX10" fmla="*/ 4562947 w 8130012"/>
              <a:gd name="connsiteY10" fmla="*/ 81481 h 162963"/>
              <a:gd name="connsiteX11" fmla="*/ 4852658 w 8130012"/>
              <a:gd name="connsiteY11" fmla="*/ 54321 h 162963"/>
              <a:gd name="connsiteX12" fmla="*/ 5133315 w 8130012"/>
              <a:gd name="connsiteY12" fmla="*/ 27161 h 162963"/>
              <a:gd name="connsiteX13" fmla="*/ 6455121 w 8130012"/>
              <a:gd name="connsiteY13" fmla="*/ 0 h 162963"/>
              <a:gd name="connsiteX14" fmla="*/ 6971169 w 8130012"/>
              <a:gd name="connsiteY14" fmla="*/ 18107 h 162963"/>
              <a:gd name="connsiteX15" fmla="*/ 7079810 w 8130012"/>
              <a:gd name="connsiteY15" fmla="*/ 27161 h 162963"/>
              <a:gd name="connsiteX16" fmla="*/ 8130012 w 8130012"/>
              <a:gd name="connsiteY16" fmla="*/ 18107 h 16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130012" h="162963">
                <a:moveTo>
                  <a:pt x="0" y="162963"/>
                </a:moveTo>
                <a:cubicBezTo>
                  <a:pt x="15089" y="159945"/>
                  <a:pt x="30015" y="155943"/>
                  <a:pt x="45268" y="153909"/>
                </a:cubicBezTo>
                <a:cubicBezTo>
                  <a:pt x="98305" y="146837"/>
                  <a:pt x="205007" y="139532"/>
                  <a:pt x="253497" y="135802"/>
                </a:cubicBezTo>
                <a:cubicBezTo>
                  <a:pt x="265568" y="132784"/>
                  <a:pt x="277469" y="128975"/>
                  <a:pt x="289711" y="126749"/>
                </a:cubicBezTo>
                <a:cubicBezTo>
                  <a:pt x="387289" y="109007"/>
                  <a:pt x="459352" y="113267"/>
                  <a:pt x="570369" y="108642"/>
                </a:cubicBezTo>
                <a:cubicBezTo>
                  <a:pt x="799998" y="73314"/>
                  <a:pt x="713094" y="81481"/>
                  <a:pt x="1086416" y="81481"/>
                </a:cubicBezTo>
                <a:cubicBezTo>
                  <a:pt x="1255441" y="81481"/>
                  <a:pt x="1424417" y="87254"/>
                  <a:pt x="1593410" y="90535"/>
                </a:cubicBezTo>
                <a:cubicBezTo>
                  <a:pt x="2439352" y="106961"/>
                  <a:pt x="1573753" y="94092"/>
                  <a:pt x="2752254" y="108642"/>
                </a:cubicBezTo>
                <a:lnTo>
                  <a:pt x="3793402" y="99588"/>
                </a:lnTo>
                <a:cubicBezTo>
                  <a:pt x="3911126" y="98059"/>
                  <a:pt x="4028786" y="93304"/>
                  <a:pt x="4146487" y="90535"/>
                </a:cubicBezTo>
                <a:lnTo>
                  <a:pt x="4562947" y="81481"/>
                </a:lnTo>
                <a:cubicBezTo>
                  <a:pt x="4761208" y="45433"/>
                  <a:pt x="4560668" y="77373"/>
                  <a:pt x="4852658" y="54321"/>
                </a:cubicBezTo>
                <a:cubicBezTo>
                  <a:pt x="5125525" y="32779"/>
                  <a:pt x="4891993" y="38653"/>
                  <a:pt x="5133315" y="27161"/>
                </a:cubicBezTo>
                <a:cubicBezTo>
                  <a:pt x="5506225" y="9403"/>
                  <a:pt x="6298518" y="2654"/>
                  <a:pt x="6455121" y="0"/>
                </a:cubicBezTo>
                <a:lnTo>
                  <a:pt x="6971169" y="18107"/>
                </a:lnTo>
                <a:cubicBezTo>
                  <a:pt x="7007474" y="19686"/>
                  <a:pt x="7043471" y="27161"/>
                  <a:pt x="7079810" y="27161"/>
                </a:cubicBezTo>
                <a:lnTo>
                  <a:pt x="8130012" y="18107"/>
                </a:lnTo>
              </a:path>
            </a:pathLst>
          </a:custGeom>
          <a:noFill/>
          <a:ln w="76200">
            <a:solidFill>
              <a:srgbClr val="00B0F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1920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492625" y="41275"/>
            <a:ext cx="4679950" cy="993775"/>
          </a:xfrm>
        </p:spPr>
        <p:txBody>
          <a:bodyPr/>
          <a:lstStyle/>
          <a:p>
            <a:pPr>
              <a:defRPr/>
            </a:pPr>
            <a:r>
              <a:rPr lang="en-US" altLang="en-US" sz="3000" dirty="0" err="1">
                <a:sym typeface="Calibri" panose="020F0502020204030204" pitchFamily="34" charset="0"/>
              </a:rPr>
              <a:t>CheckMate</a:t>
            </a:r>
            <a:r>
              <a:rPr lang="en-US" altLang="en-US" sz="3000" dirty="0">
                <a:sym typeface="Calibri" panose="020F0502020204030204" pitchFamily="34" charset="0"/>
              </a:rPr>
              <a:t> 057: PFS and OS</a:t>
            </a:r>
          </a:p>
        </p:txBody>
      </p:sp>
      <p:sp>
        <p:nvSpPr>
          <p:cNvPr id="52227" name="Rettangolo 16"/>
          <p:cNvSpPr>
            <a:spLocks noChangeArrowheads="1"/>
          </p:cNvSpPr>
          <p:nvPr/>
        </p:nvSpPr>
        <p:spPr bwMode="auto">
          <a:xfrm>
            <a:off x="4654550" y="6494463"/>
            <a:ext cx="4356100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494" tIns="48745" rIns="97494" bIns="4874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</a:rPr>
              <a:t>Borghaei H , NEJM 2015; Horn L , ECCO/ESMO 2015</a:t>
            </a:r>
          </a:p>
        </p:txBody>
      </p:sp>
      <p:grpSp>
        <p:nvGrpSpPr>
          <p:cNvPr id="52228" name="Gruppo 2"/>
          <p:cNvGrpSpPr>
            <a:grpSpLocks/>
          </p:cNvGrpSpPr>
          <p:nvPr/>
        </p:nvGrpSpPr>
        <p:grpSpPr bwMode="auto">
          <a:xfrm>
            <a:off x="0" y="1124744"/>
            <a:ext cx="3897188" cy="2573560"/>
            <a:chOff x="4903709" y="822253"/>
            <a:chExt cx="2620619" cy="1893888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/>
            <a:srcRect r="36016"/>
            <a:stretch/>
          </p:blipFill>
          <p:spPr bwMode="auto">
            <a:xfrm>
              <a:off x="4903709" y="822253"/>
              <a:ext cx="2620619" cy="18938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223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292" t="6857" b="39914"/>
            <a:stretch>
              <a:fillRect/>
            </a:stretch>
          </p:blipFill>
          <p:spPr bwMode="auto">
            <a:xfrm>
              <a:off x="6002398" y="838237"/>
              <a:ext cx="1503462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2229" name="Immagin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Immagin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6350"/>
            <a:ext cx="4081462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088373"/>
            <a:ext cx="6238850" cy="440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24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3"/>
          <p:cNvSpPr>
            <a:spLocks noGrp="1"/>
          </p:cNvSpPr>
          <p:nvPr>
            <p:ph type="title"/>
          </p:nvPr>
        </p:nvSpPr>
        <p:spPr>
          <a:xfrm>
            <a:off x="179388" y="404813"/>
            <a:ext cx="8737600" cy="815975"/>
          </a:xfrm>
        </p:spPr>
        <p:txBody>
          <a:bodyPr/>
          <a:lstStyle/>
          <a:p>
            <a:pPr>
              <a:defRPr/>
            </a:pPr>
            <a:r>
              <a:rPr lang="en-US" altLang="en-US">
                <a:sym typeface="Calibri" panose="020F0502020204030204" pitchFamily="34" charset="0"/>
              </a:rPr>
              <a:t>CheckMate 057: OS by PD-L1 expression and treatment effect on OS according to subgroups</a:t>
            </a:r>
          </a:p>
        </p:txBody>
      </p:sp>
      <p:sp>
        <p:nvSpPr>
          <p:cNvPr id="55299" name="Rettangolo 16"/>
          <p:cNvSpPr>
            <a:spLocks noChangeArrowheads="1"/>
          </p:cNvSpPr>
          <p:nvPr/>
        </p:nvSpPr>
        <p:spPr bwMode="auto">
          <a:xfrm>
            <a:off x="4619625" y="6227763"/>
            <a:ext cx="4354513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494" tIns="48745" rIns="97494" bIns="4874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600" b="1" i="1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 Light" panose="020F0302020204030204" pitchFamily="34" charset="0"/>
              </a:rPr>
              <a:t>Borghaei H , NEJM 2015; Horn L , ECCO/ESMO 2015</a:t>
            </a:r>
          </a:p>
        </p:txBody>
      </p:sp>
      <p:pic>
        <p:nvPicPr>
          <p:cNvPr id="55300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1916113"/>
            <a:ext cx="4776788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700213"/>
            <a:ext cx="3960812" cy="442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950" y="4221163"/>
            <a:ext cx="4032250" cy="9366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Freccia a destra 2"/>
          <p:cNvSpPr/>
          <p:nvPr/>
        </p:nvSpPr>
        <p:spPr>
          <a:xfrm>
            <a:off x="2051050" y="4508500"/>
            <a:ext cx="288925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Freccia a destra 8"/>
          <p:cNvSpPr/>
          <p:nvPr/>
        </p:nvSpPr>
        <p:spPr>
          <a:xfrm>
            <a:off x="2051050" y="4724400"/>
            <a:ext cx="288925" cy="1444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5305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igura a mano libera 10"/>
          <p:cNvSpPr/>
          <p:nvPr/>
        </p:nvSpPr>
        <p:spPr>
          <a:xfrm>
            <a:off x="483182" y="1309273"/>
            <a:ext cx="8130012" cy="162963"/>
          </a:xfrm>
          <a:custGeom>
            <a:avLst/>
            <a:gdLst>
              <a:gd name="connsiteX0" fmla="*/ 0 w 8130012"/>
              <a:gd name="connsiteY0" fmla="*/ 162963 h 162963"/>
              <a:gd name="connsiteX1" fmla="*/ 45268 w 8130012"/>
              <a:gd name="connsiteY1" fmla="*/ 153909 h 162963"/>
              <a:gd name="connsiteX2" fmla="*/ 253497 w 8130012"/>
              <a:gd name="connsiteY2" fmla="*/ 135802 h 162963"/>
              <a:gd name="connsiteX3" fmla="*/ 289711 w 8130012"/>
              <a:gd name="connsiteY3" fmla="*/ 126749 h 162963"/>
              <a:gd name="connsiteX4" fmla="*/ 570369 w 8130012"/>
              <a:gd name="connsiteY4" fmla="*/ 108642 h 162963"/>
              <a:gd name="connsiteX5" fmla="*/ 1086416 w 8130012"/>
              <a:gd name="connsiteY5" fmla="*/ 81481 h 162963"/>
              <a:gd name="connsiteX6" fmla="*/ 1593410 w 8130012"/>
              <a:gd name="connsiteY6" fmla="*/ 90535 h 162963"/>
              <a:gd name="connsiteX7" fmla="*/ 2752254 w 8130012"/>
              <a:gd name="connsiteY7" fmla="*/ 108642 h 162963"/>
              <a:gd name="connsiteX8" fmla="*/ 3793402 w 8130012"/>
              <a:gd name="connsiteY8" fmla="*/ 99588 h 162963"/>
              <a:gd name="connsiteX9" fmla="*/ 4146487 w 8130012"/>
              <a:gd name="connsiteY9" fmla="*/ 90535 h 162963"/>
              <a:gd name="connsiteX10" fmla="*/ 4562947 w 8130012"/>
              <a:gd name="connsiteY10" fmla="*/ 81481 h 162963"/>
              <a:gd name="connsiteX11" fmla="*/ 4852658 w 8130012"/>
              <a:gd name="connsiteY11" fmla="*/ 54321 h 162963"/>
              <a:gd name="connsiteX12" fmla="*/ 5133315 w 8130012"/>
              <a:gd name="connsiteY12" fmla="*/ 27161 h 162963"/>
              <a:gd name="connsiteX13" fmla="*/ 6455121 w 8130012"/>
              <a:gd name="connsiteY13" fmla="*/ 0 h 162963"/>
              <a:gd name="connsiteX14" fmla="*/ 6971169 w 8130012"/>
              <a:gd name="connsiteY14" fmla="*/ 18107 h 162963"/>
              <a:gd name="connsiteX15" fmla="*/ 7079810 w 8130012"/>
              <a:gd name="connsiteY15" fmla="*/ 27161 h 162963"/>
              <a:gd name="connsiteX16" fmla="*/ 8130012 w 8130012"/>
              <a:gd name="connsiteY16" fmla="*/ 18107 h 16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130012" h="162963">
                <a:moveTo>
                  <a:pt x="0" y="162963"/>
                </a:moveTo>
                <a:cubicBezTo>
                  <a:pt x="15089" y="159945"/>
                  <a:pt x="30015" y="155943"/>
                  <a:pt x="45268" y="153909"/>
                </a:cubicBezTo>
                <a:cubicBezTo>
                  <a:pt x="98305" y="146837"/>
                  <a:pt x="205007" y="139532"/>
                  <a:pt x="253497" y="135802"/>
                </a:cubicBezTo>
                <a:cubicBezTo>
                  <a:pt x="265568" y="132784"/>
                  <a:pt x="277469" y="128975"/>
                  <a:pt x="289711" y="126749"/>
                </a:cubicBezTo>
                <a:cubicBezTo>
                  <a:pt x="387289" y="109007"/>
                  <a:pt x="459352" y="113267"/>
                  <a:pt x="570369" y="108642"/>
                </a:cubicBezTo>
                <a:cubicBezTo>
                  <a:pt x="799998" y="73314"/>
                  <a:pt x="713094" y="81481"/>
                  <a:pt x="1086416" y="81481"/>
                </a:cubicBezTo>
                <a:cubicBezTo>
                  <a:pt x="1255441" y="81481"/>
                  <a:pt x="1424417" y="87254"/>
                  <a:pt x="1593410" y="90535"/>
                </a:cubicBezTo>
                <a:cubicBezTo>
                  <a:pt x="2439352" y="106961"/>
                  <a:pt x="1573753" y="94092"/>
                  <a:pt x="2752254" y="108642"/>
                </a:cubicBezTo>
                <a:lnTo>
                  <a:pt x="3793402" y="99588"/>
                </a:lnTo>
                <a:cubicBezTo>
                  <a:pt x="3911126" y="98059"/>
                  <a:pt x="4028786" y="93304"/>
                  <a:pt x="4146487" y="90535"/>
                </a:cubicBezTo>
                <a:lnTo>
                  <a:pt x="4562947" y="81481"/>
                </a:lnTo>
                <a:cubicBezTo>
                  <a:pt x="4761208" y="45433"/>
                  <a:pt x="4560668" y="77373"/>
                  <a:pt x="4852658" y="54321"/>
                </a:cubicBezTo>
                <a:cubicBezTo>
                  <a:pt x="5125525" y="32779"/>
                  <a:pt x="4891993" y="38653"/>
                  <a:pt x="5133315" y="27161"/>
                </a:cubicBezTo>
                <a:cubicBezTo>
                  <a:pt x="5506225" y="9403"/>
                  <a:pt x="6298518" y="2654"/>
                  <a:pt x="6455121" y="0"/>
                </a:cubicBezTo>
                <a:lnTo>
                  <a:pt x="6971169" y="18107"/>
                </a:lnTo>
                <a:cubicBezTo>
                  <a:pt x="7007474" y="19686"/>
                  <a:pt x="7043471" y="27161"/>
                  <a:pt x="7079810" y="27161"/>
                </a:cubicBezTo>
                <a:lnTo>
                  <a:pt x="8130012" y="18107"/>
                </a:lnTo>
              </a:path>
            </a:pathLst>
          </a:custGeom>
          <a:noFill/>
          <a:ln w="76200">
            <a:solidFill>
              <a:srgbClr val="00B0F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626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412875"/>
            <a:ext cx="7313613" cy="481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CasellaDiTesto 6"/>
          <p:cNvSpPr txBox="1">
            <a:spLocks noChangeArrowheads="1"/>
          </p:cNvSpPr>
          <p:nvPr/>
        </p:nvSpPr>
        <p:spPr bwMode="auto">
          <a:xfrm>
            <a:off x="3927475" y="6488113"/>
            <a:ext cx="5216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1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Mc Laughlin J et al JAMA Oncol. </a:t>
            </a:r>
            <a:r>
              <a:rPr kumimoji="0" lang="it-IT" altLang="it-IT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2016;2(1):46-54</a:t>
            </a:r>
          </a:p>
        </p:txBody>
      </p:sp>
      <p:pic>
        <p:nvPicPr>
          <p:cNvPr id="89092" name="Immagin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1600"/>
            <a:ext cx="1990725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olo 8"/>
          <p:cNvSpPr>
            <a:spLocks noGrp="1"/>
          </p:cNvSpPr>
          <p:nvPr>
            <p:ph type="title"/>
          </p:nvPr>
        </p:nvSpPr>
        <p:spPr>
          <a:xfrm>
            <a:off x="457200" y="520700"/>
            <a:ext cx="8551863" cy="993775"/>
          </a:xfrm>
        </p:spPr>
        <p:txBody>
          <a:bodyPr/>
          <a:lstStyle/>
          <a:p>
            <a:pPr>
              <a:defRPr/>
            </a:pPr>
            <a:r>
              <a:rPr lang="en-US" dirty="0">
                <a:effectLst/>
              </a:rPr>
              <a:t>Quantitative Assessment of the Heterogeneity of PD-L1 Expression in Non–Small-Cell Lung Cancer </a:t>
            </a:r>
            <a:endParaRPr lang="it-IT" dirty="0"/>
          </a:p>
        </p:txBody>
      </p:sp>
      <p:pic>
        <p:nvPicPr>
          <p:cNvPr id="6" name="Immagin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80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altLang="it-IT"/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82600" y="160338"/>
            <a:ext cx="8229600" cy="792162"/>
          </a:xfrm>
        </p:spPr>
        <p:txBody>
          <a:bodyPr/>
          <a:lstStyle/>
          <a:p>
            <a:pPr>
              <a:defRPr/>
            </a:pPr>
            <a:r>
              <a:rPr lang="it-IT" dirty="0"/>
              <a:t>PD-L1 BLUEPRINT EXTENDED TEAM</a:t>
            </a:r>
          </a:p>
        </p:txBody>
      </p:sp>
      <p:pic>
        <p:nvPicPr>
          <p:cNvPr id="9728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875"/>
            <a:ext cx="9144000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55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038" y="908050"/>
            <a:ext cx="7346950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3860800"/>
            <a:ext cx="7204075" cy="2830513"/>
          </a:xfrm>
          <a:prstGeom prst="rect">
            <a:avLst/>
          </a:prstGeom>
          <a:noFill/>
          <a:ln w="88900">
            <a:solidFill>
              <a:schemeClr val="bg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0" y="300038"/>
            <a:ext cx="9144000" cy="1016000"/>
          </a:xfrm>
        </p:spPr>
        <p:txBody>
          <a:bodyPr/>
          <a:lstStyle/>
          <a:p>
            <a:pPr>
              <a:defRPr/>
            </a:pPr>
            <a:r>
              <a:rPr lang="en-US" altLang="it-IT" dirty="0"/>
              <a:t>Progression with anti-PD1-inhibitors?</a:t>
            </a:r>
            <a:endParaRPr lang="it-IT" altLang="it-IT" dirty="0"/>
          </a:p>
        </p:txBody>
      </p:sp>
      <p:pic>
        <p:nvPicPr>
          <p:cNvPr id="10650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28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it-IT" dirty="0" err="1"/>
              <a:t>Biopsy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like</a:t>
            </a:r>
            <a:r>
              <a:rPr lang="it-IT" dirty="0"/>
              <a:t> the </a:t>
            </a:r>
            <a:r>
              <a:rPr lang="it-IT" dirty="0" err="1"/>
              <a:t>blind</a:t>
            </a:r>
            <a:r>
              <a:rPr lang="it-IT" dirty="0"/>
              <a:t> man and the </a:t>
            </a:r>
            <a:r>
              <a:rPr lang="it-IT" dirty="0" err="1"/>
              <a:t>elephant</a:t>
            </a:r>
            <a:endParaRPr lang="it-IT" dirty="0"/>
          </a:p>
        </p:txBody>
      </p:sp>
      <p:pic>
        <p:nvPicPr>
          <p:cNvPr id="204803" name="Picture 2" descr="http://www.ashishchowdhury.com/wp-content/uploads/2012/05/BlindMenElepha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7362825" cy="526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4" name="CasellaDiTesto 2"/>
          <p:cNvSpPr txBox="1">
            <a:spLocks noChangeArrowheads="1"/>
          </p:cNvSpPr>
          <p:nvPr/>
        </p:nvSpPr>
        <p:spPr bwMode="auto">
          <a:xfrm>
            <a:off x="3276600" y="6535738"/>
            <a:ext cx="57150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rgbClr val="17375E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rgbClr val="17375E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rgbClr val="17375E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rgbClr val="17375E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rgbClr val="17375E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200">
                <a:solidFill>
                  <a:schemeClr val="tx1"/>
                </a:solidFill>
                <a:cs typeface="Arial" pitchFamily="34" charset="0"/>
              </a:rPr>
              <a:t>http://www.ashishchowdhury.com/wp-content/uploads/2012/05/BlindMenElephant.jpg</a:t>
            </a:r>
          </a:p>
        </p:txBody>
      </p:sp>
    </p:spTree>
    <p:extLst>
      <p:ext uri="{BB962C8B-B14F-4D97-AF65-F5344CB8AC3E}">
        <p14:creationId xmlns:p14="http://schemas.microsoft.com/office/powerpoint/2010/main" val="240385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Bild 4" descr="Bildschirmfoto 2013-08-14 um 18.06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38200"/>
            <a:ext cx="8713787" cy="561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7027" name="Fußzeilenplatzhalter 3"/>
          <p:cNvSpPr txBox="1">
            <a:spLocks/>
          </p:cNvSpPr>
          <p:nvPr/>
        </p:nvSpPr>
        <p:spPr bwMode="auto">
          <a:xfrm>
            <a:off x="3557588" y="6502400"/>
            <a:ext cx="55864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200"/>
              </a:spcAft>
              <a:buFont typeface="Arial" panose="020B0604020202020204" pitchFamily="34" charset="0"/>
              <a:buNone/>
            </a:pPr>
            <a:r>
              <a:rPr lang="de-DE" altLang="it-IT" sz="1400" i="1">
                <a:solidFill>
                  <a:srgbClr val="7F7F7F"/>
                </a:solidFill>
              </a:rPr>
              <a:t>Reck M, Heigener DF, Mok T, Soria JC, Rabe KF, Lancet 2013; 382: 709-19</a:t>
            </a: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50825" y="53975"/>
            <a:ext cx="8785225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dirty="0" err="1"/>
              <a:t>Diagnosis</a:t>
            </a:r>
            <a:r>
              <a:rPr lang="it-IT" dirty="0"/>
              <a:t> of </a:t>
            </a:r>
            <a:r>
              <a:rPr lang="it-IT" dirty="0" err="1"/>
              <a:t>lung</a:t>
            </a:r>
            <a:r>
              <a:rPr lang="it-IT" dirty="0"/>
              <a:t> </a:t>
            </a:r>
            <a:r>
              <a:rPr lang="it-IT" dirty="0" err="1"/>
              <a:t>cancer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changed</a:t>
            </a:r>
            <a:r>
              <a:rPr lang="it-IT" dirty="0"/>
              <a:t>….</a:t>
            </a:r>
          </a:p>
        </p:txBody>
      </p:sp>
      <p:pic>
        <p:nvPicPr>
          <p:cNvPr id="5" name="Immagin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481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07950" y="576263"/>
            <a:ext cx="8928100" cy="692497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>
                <a:solidFill>
                  <a:srgbClr val="002060"/>
                </a:solidFill>
                <a:latin typeface="+mn-lt"/>
                <a:cs typeface="+mn-cs"/>
              </a:rPr>
              <a:t>First-line therapy:</a:t>
            </a:r>
            <a:endParaRPr lang="it-IT" sz="2000" dirty="0">
              <a:solidFill>
                <a:srgbClr val="002060"/>
              </a:solidFill>
              <a:latin typeface="+mn-lt"/>
              <a:cs typeface="+mn-cs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000" dirty="0">
                <a:solidFill>
                  <a:srgbClr val="002060"/>
                </a:solidFill>
                <a:latin typeface="+mn-lt"/>
                <a:cs typeface="+mn-cs"/>
              </a:rPr>
              <a:t>In EGFR WT </a:t>
            </a:r>
            <a:r>
              <a:rPr lang="it-IT" sz="2000" dirty="0" err="1">
                <a:solidFill>
                  <a:srgbClr val="002060"/>
                </a:solidFill>
                <a:latin typeface="+mn-lt"/>
                <a:cs typeface="+mn-cs"/>
              </a:rPr>
              <a:t>patients</a:t>
            </a:r>
            <a:r>
              <a:rPr lang="it-IT" sz="2000" dirty="0">
                <a:solidFill>
                  <a:srgbClr val="002060"/>
                </a:solidFill>
                <a:latin typeface="+mn-lt"/>
                <a:cs typeface="+mn-cs"/>
              </a:rPr>
              <a:t> with non-</a:t>
            </a:r>
            <a:r>
              <a:rPr lang="it-IT" sz="2000" dirty="0" err="1">
                <a:solidFill>
                  <a:srgbClr val="002060"/>
                </a:solidFill>
                <a:latin typeface="+mn-lt"/>
                <a:cs typeface="+mn-cs"/>
              </a:rPr>
              <a:t>squamous</a:t>
            </a:r>
            <a:r>
              <a:rPr lang="it-IT" sz="2000" dirty="0">
                <a:solidFill>
                  <a:srgbClr val="002060"/>
                </a:solidFill>
                <a:latin typeface="+mn-lt"/>
                <a:cs typeface="+mn-cs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+mn-lt"/>
                <a:cs typeface="+mn-cs"/>
              </a:rPr>
              <a:t>histology</a:t>
            </a:r>
            <a:r>
              <a:rPr lang="it-IT" sz="2000" dirty="0">
                <a:solidFill>
                  <a:srgbClr val="002060"/>
                </a:solidFill>
                <a:latin typeface="+mn-lt"/>
                <a:cs typeface="+mn-cs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+mn-lt"/>
                <a:cs typeface="+mn-cs"/>
              </a:rPr>
              <a:t>is</a:t>
            </a:r>
            <a:r>
              <a:rPr lang="it-IT" sz="2000" dirty="0">
                <a:solidFill>
                  <a:srgbClr val="002060"/>
                </a:solidFill>
                <a:latin typeface="+mn-lt"/>
                <a:cs typeface="+mn-cs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+mn-lt"/>
                <a:cs typeface="+mn-cs"/>
              </a:rPr>
              <a:t>platinum-pemetrexed</a:t>
            </a:r>
            <a:r>
              <a:rPr lang="it-IT" sz="2000" dirty="0">
                <a:solidFill>
                  <a:srgbClr val="002060"/>
                </a:solidFill>
                <a:latin typeface="+mn-lt"/>
                <a:cs typeface="+mn-cs"/>
              </a:rPr>
              <a:t> or </a:t>
            </a:r>
            <a:r>
              <a:rPr lang="it-IT" sz="2000" dirty="0" err="1">
                <a:solidFill>
                  <a:srgbClr val="002060"/>
                </a:solidFill>
                <a:latin typeface="+mn-lt"/>
                <a:cs typeface="+mn-cs"/>
              </a:rPr>
              <a:t>carboplatin-paclitaxel-bevacizumab</a:t>
            </a:r>
            <a:r>
              <a:rPr lang="it-IT" sz="2000" dirty="0">
                <a:solidFill>
                  <a:srgbClr val="002060"/>
                </a:solidFill>
                <a:latin typeface="+mn-lt"/>
                <a:cs typeface="+mn-cs"/>
              </a:rPr>
              <a:t> (in </a:t>
            </a:r>
            <a:r>
              <a:rPr lang="it-IT" sz="2000" dirty="0" err="1">
                <a:solidFill>
                  <a:srgbClr val="002060"/>
                </a:solidFill>
                <a:latin typeface="+mn-lt"/>
                <a:cs typeface="+mn-cs"/>
              </a:rPr>
              <a:t>well</a:t>
            </a:r>
            <a:r>
              <a:rPr lang="it-IT" sz="2000" dirty="0">
                <a:solidFill>
                  <a:srgbClr val="002060"/>
                </a:solidFill>
                <a:latin typeface="+mn-lt"/>
                <a:cs typeface="+mn-cs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+mn-lt"/>
                <a:cs typeface="+mn-cs"/>
              </a:rPr>
              <a:t>selected</a:t>
            </a:r>
            <a:r>
              <a:rPr lang="it-IT" sz="2000" dirty="0">
                <a:solidFill>
                  <a:srgbClr val="002060"/>
                </a:solidFill>
                <a:latin typeface="+mn-lt"/>
                <a:cs typeface="+mn-cs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+mn-lt"/>
                <a:cs typeface="+mn-cs"/>
              </a:rPr>
              <a:t>patients</a:t>
            </a:r>
            <a:r>
              <a:rPr lang="it-IT" sz="2000" dirty="0">
                <a:solidFill>
                  <a:srgbClr val="002060"/>
                </a:solidFill>
                <a:latin typeface="+mn-lt"/>
                <a:cs typeface="+mn-cs"/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dirty="0" err="1">
                <a:solidFill>
                  <a:srgbClr val="002060"/>
                </a:solidFill>
                <a:latin typeface="+mn-lt"/>
                <a:cs typeface="+mn-cs"/>
              </a:rPr>
              <a:t>Maintenance</a:t>
            </a:r>
            <a:r>
              <a:rPr lang="it-IT" sz="2800" dirty="0">
                <a:solidFill>
                  <a:srgbClr val="002060"/>
                </a:solidFill>
                <a:latin typeface="+mn-lt"/>
                <a:cs typeface="+mn-cs"/>
              </a:rPr>
              <a:t>:</a:t>
            </a:r>
            <a:endParaRPr lang="en-US" sz="2800" dirty="0">
              <a:solidFill>
                <a:srgbClr val="002060"/>
              </a:solidFill>
              <a:latin typeface="+mn-lt"/>
              <a:cs typeface="+mn-cs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000" dirty="0" err="1">
                <a:solidFill>
                  <a:srgbClr val="002060"/>
                </a:solidFill>
                <a:latin typeface="+mn-lt"/>
                <a:cs typeface="+mn-cs"/>
              </a:rPr>
              <a:t>Maintenance</a:t>
            </a:r>
            <a:r>
              <a:rPr lang="it-IT" sz="2000" dirty="0">
                <a:solidFill>
                  <a:srgbClr val="002060"/>
                </a:solidFill>
                <a:latin typeface="+mn-lt"/>
                <a:cs typeface="+mn-cs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+mn-lt"/>
                <a:cs typeface="+mn-cs"/>
              </a:rPr>
              <a:t>strategy</a:t>
            </a:r>
            <a:r>
              <a:rPr lang="it-IT" sz="2000" dirty="0">
                <a:solidFill>
                  <a:srgbClr val="002060"/>
                </a:solidFill>
                <a:latin typeface="+mn-lt"/>
                <a:cs typeface="+mn-cs"/>
              </a:rPr>
              <a:t> </a:t>
            </a:r>
            <a:r>
              <a:rPr lang="it-IT" sz="2000" dirty="0" err="1">
                <a:solidFill>
                  <a:srgbClr val="002060"/>
                </a:solidFill>
                <a:latin typeface="+mn-lt"/>
                <a:cs typeface="+mn-cs"/>
              </a:rPr>
              <a:t>becomes</a:t>
            </a:r>
            <a:r>
              <a:rPr lang="it-IT" sz="2000" dirty="0">
                <a:solidFill>
                  <a:srgbClr val="002060"/>
                </a:solidFill>
                <a:latin typeface="+mn-lt"/>
                <a:cs typeface="+mn-cs"/>
              </a:rPr>
              <a:t> a </a:t>
            </a:r>
            <a:r>
              <a:rPr lang="it-IT" sz="2000" u="sng" dirty="0">
                <a:solidFill>
                  <a:srgbClr val="002060"/>
                </a:solidFill>
                <a:latin typeface="+mn-lt"/>
                <a:cs typeface="+mn-cs"/>
              </a:rPr>
              <a:t>new </a:t>
            </a:r>
            <a:r>
              <a:rPr lang="it-IT" sz="2000" u="sng" dirty="0" err="1">
                <a:solidFill>
                  <a:srgbClr val="002060"/>
                </a:solidFill>
                <a:latin typeface="+mn-lt"/>
                <a:cs typeface="+mn-cs"/>
              </a:rPr>
              <a:t>therapeutic</a:t>
            </a:r>
            <a:r>
              <a:rPr lang="it-IT" sz="2000" u="sng" dirty="0">
                <a:solidFill>
                  <a:srgbClr val="002060"/>
                </a:solidFill>
                <a:latin typeface="+mn-lt"/>
                <a:cs typeface="+mn-cs"/>
              </a:rPr>
              <a:t> </a:t>
            </a:r>
            <a:r>
              <a:rPr lang="it-IT" sz="2000" u="sng" dirty="0" err="1">
                <a:solidFill>
                  <a:srgbClr val="002060"/>
                </a:solidFill>
                <a:latin typeface="+mn-lt"/>
                <a:cs typeface="+mn-cs"/>
              </a:rPr>
              <a:t>approach</a:t>
            </a:r>
            <a:r>
              <a:rPr lang="it-IT" sz="2000" dirty="0">
                <a:solidFill>
                  <a:srgbClr val="002060"/>
                </a:solidFill>
                <a:latin typeface="+mn-lt"/>
                <a:cs typeface="+mn-cs"/>
              </a:rPr>
              <a:t> for the management of </a:t>
            </a:r>
            <a:r>
              <a:rPr lang="it-IT" sz="2000" dirty="0" err="1">
                <a:solidFill>
                  <a:srgbClr val="002060"/>
                </a:solidFill>
                <a:latin typeface="+mn-lt"/>
                <a:cs typeface="+mn-cs"/>
              </a:rPr>
              <a:t>advanced</a:t>
            </a:r>
            <a:r>
              <a:rPr lang="it-IT" sz="2000" dirty="0">
                <a:solidFill>
                  <a:srgbClr val="002060"/>
                </a:solidFill>
                <a:latin typeface="+mn-lt"/>
                <a:cs typeface="+mn-cs"/>
              </a:rPr>
              <a:t> non-</a:t>
            </a:r>
            <a:r>
              <a:rPr lang="it-IT" sz="2000" dirty="0" err="1">
                <a:solidFill>
                  <a:srgbClr val="002060"/>
                </a:solidFill>
                <a:latin typeface="+mn-lt"/>
                <a:cs typeface="+mn-cs"/>
              </a:rPr>
              <a:t>squamous</a:t>
            </a:r>
            <a:r>
              <a:rPr lang="it-IT" sz="2000" dirty="0">
                <a:solidFill>
                  <a:srgbClr val="002060"/>
                </a:solidFill>
                <a:latin typeface="+mn-lt"/>
                <a:cs typeface="+mn-cs"/>
              </a:rPr>
              <a:t> NSCLC  </a:t>
            </a:r>
            <a:r>
              <a:rPr lang="it-IT" sz="2000" dirty="0" err="1">
                <a:solidFill>
                  <a:srgbClr val="002060"/>
                </a:solidFill>
                <a:latin typeface="+mn-lt"/>
                <a:cs typeface="+mn-cs"/>
              </a:rPr>
              <a:t>although</a:t>
            </a:r>
            <a:r>
              <a:rPr lang="it-IT" sz="2000" dirty="0">
                <a:solidFill>
                  <a:srgbClr val="002060"/>
                </a:solidFill>
                <a:latin typeface="+mn-lt"/>
                <a:cs typeface="+mn-cs"/>
              </a:rPr>
              <a:t> n</a:t>
            </a:r>
            <a:r>
              <a:rPr lang="en-US" sz="2000" dirty="0" err="1">
                <a:solidFill>
                  <a:srgbClr val="002060"/>
                </a:solidFill>
                <a:latin typeface="+mn-lt"/>
                <a:cs typeface="+mn-cs"/>
              </a:rPr>
              <a:t>ot</a:t>
            </a:r>
            <a:r>
              <a:rPr lang="en-US" sz="2000" dirty="0">
                <a:solidFill>
                  <a:srgbClr val="002060"/>
                </a:solidFill>
                <a:latin typeface="+mn-lt"/>
                <a:cs typeface="+mn-cs"/>
              </a:rPr>
              <a:t> all patients are candidates for maintenance therapy and Quality of life is a clinical relevant key endpoint in choosing a maintenance treatment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+mn-lt"/>
                <a:cs typeface="+mn-cs"/>
              </a:rPr>
              <a:t>Oncogene Addiction: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2060"/>
                </a:solidFill>
                <a:latin typeface="+mn-lt"/>
              </a:rPr>
              <a:t>EGFR activating mutation and ALK/ROS1 translocation are established targets for which therapies exist therefore </a:t>
            </a:r>
            <a:r>
              <a:rPr lang="en-US" sz="2000" i="1" dirty="0">
                <a:solidFill>
                  <a:srgbClr val="002060"/>
                </a:solidFill>
                <a:latin typeface="+mn-lt"/>
              </a:rPr>
              <a:t>EGFR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and </a:t>
            </a:r>
            <a:r>
              <a:rPr lang="en-US" sz="2000" i="1" dirty="0">
                <a:solidFill>
                  <a:srgbClr val="002060"/>
                </a:solidFill>
                <a:latin typeface="+mn-lt"/>
              </a:rPr>
              <a:t>ALK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testing should be prioritized over other proposed molecular markers in lung adenocarcinoma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2060"/>
                </a:solidFill>
                <a:latin typeface="+mn-lt"/>
              </a:rPr>
              <a:t>Acquired resistance, defined as progression after initial benefit to targeted therapies, inevitably occurs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2060"/>
                </a:solidFill>
                <a:latin typeface="+mn-lt"/>
              </a:rPr>
              <a:t>Strategies to overcome resistance to established targeted therapies are steadily increasing and patients with acquired resistance are ideal candidates for clinical trials when available.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2060"/>
                </a:solidFill>
                <a:latin typeface="+mn-lt"/>
              </a:rPr>
              <a:t>Emerging new targets (</a:t>
            </a:r>
            <a:r>
              <a:rPr lang="da-DK" sz="2000" dirty="0">
                <a:solidFill>
                  <a:srgbClr val="002060"/>
                </a:solidFill>
                <a:latin typeface="+mn-lt"/>
              </a:rPr>
              <a:t>B-RAF, HER2, RET, NTRK) 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>are under clinical evaluation</a:t>
            </a:r>
            <a:endParaRPr lang="it-IT" sz="2000" dirty="0">
              <a:solidFill>
                <a:srgbClr val="002060"/>
              </a:solidFill>
              <a:latin typeface="+mn-lt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02060"/>
              </a:solidFill>
              <a:latin typeface="+mn-lt"/>
              <a:cs typeface="+mn-cs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02060"/>
              </a:solidFill>
              <a:latin typeface="+mn-lt"/>
              <a:cs typeface="+mn-cs"/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02060"/>
              </a:solidFill>
              <a:latin typeface="+mn-lt"/>
              <a:cs typeface="+mn-cs"/>
            </a:endParaRPr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457200" y="-100013"/>
            <a:ext cx="8229600" cy="796926"/>
          </a:xfrm>
        </p:spPr>
        <p:txBody>
          <a:bodyPr/>
          <a:lstStyle/>
          <a:p>
            <a:pPr>
              <a:defRPr/>
            </a:pPr>
            <a:r>
              <a:rPr lang="it-IT" b="1" dirty="0" err="1"/>
              <a:t>Conclusions</a:t>
            </a:r>
            <a:endParaRPr lang="it-IT" b="1" dirty="0"/>
          </a:p>
        </p:txBody>
      </p:sp>
      <p:sp>
        <p:nvSpPr>
          <p:cNvPr id="4" name="Segnaposto contenuto 5"/>
          <p:cNvSpPr txBox="1">
            <a:spLocks/>
          </p:cNvSpPr>
          <p:nvPr/>
        </p:nvSpPr>
        <p:spPr>
          <a:xfrm>
            <a:off x="0" y="4149080"/>
            <a:ext cx="8649730" cy="144145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48953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7"/>
          <p:cNvSpPr txBox="1">
            <a:spLocks noChangeArrowheads="1"/>
          </p:cNvSpPr>
          <p:nvPr/>
        </p:nvSpPr>
        <p:spPr bwMode="auto">
          <a:xfrm>
            <a:off x="331788" y="5794375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it-IT" sz="2000">
              <a:solidFill>
                <a:srgbClr val="66FF33"/>
              </a:solidFill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9683" name="Rectangle 8"/>
          <p:cNvSpPr>
            <a:spLocks noChangeArrowheads="1"/>
          </p:cNvSpPr>
          <p:nvPr/>
        </p:nvSpPr>
        <p:spPr bwMode="auto">
          <a:xfrm>
            <a:off x="5984875" y="6286500"/>
            <a:ext cx="31591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pl-PL" altLang="it-IT" sz="1400" b="1">
                <a:solidFill>
                  <a:srgbClr val="000000"/>
                </a:solidFill>
                <a:ea typeface="ＭＳ Ｐゴシック" panose="020B0600070205080204" pitchFamily="34" charset="-128"/>
              </a:rPr>
              <a:t>Auperin </a:t>
            </a:r>
            <a:r>
              <a:rPr lang="nl-NL" altLang="it-IT" sz="1400" b="1">
                <a:solidFill>
                  <a:srgbClr val="000000"/>
                </a:solidFill>
                <a:ea typeface="ＭＳ Ｐゴシック" panose="020B0600070205080204" pitchFamily="34" charset="-128"/>
              </a:rPr>
              <a:t>et al  </a:t>
            </a:r>
            <a:r>
              <a:rPr lang="pl-PL" altLang="it-IT" sz="1400" b="1">
                <a:solidFill>
                  <a:srgbClr val="000000"/>
                </a:solidFill>
                <a:ea typeface="ＭＳ Ｐゴシック" panose="020B0600070205080204" pitchFamily="34" charset="-128"/>
              </a:rPr>
              <a:t>J Clin Oncol 2010; 28:2181</a:t>
            </a:r>
            <a:endParaRPr lang="en-US" altLang="it-IT" sz="1400" b="1">
              <a:solidFill>
                <a:srgbClr val="000000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19968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1"/>
          <a:stretch>
            <a:fillRect/>
          </a:stretch>
        </p:blipFill>
        <p:spPr bwMode="auto">
          <a:xfrm>
            <a:off x="5614988" y="2320949"/>
            <a:ext cx="3230562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pSp>
        <p:nvGrpSpPr>
          <p:cNvPr id="199685" name="Grupa 8"/>
          <p:cNvGrpSpPr>
            <a:grpSpLocks/>
          </p:cNvGrpSpPr>
          <p:nvPr/>
        </p:nvGrpSpPr>
        <p:grpSpPr bwMode="auto">
          <a:xfrm>
            <a:off x="149225" y="2060599"/>
            <a:ext cx="5330825" cy="3921125"/>
            <a:chOff x="168275" y="1819275"/>
            <a:chExt cx="5997575" cy="3921125"/>
          </a:xfrm>
        </p:grpSpPr>
        <p:pic>
          <p:nvPicPr>
            <p:cNvPr id="199687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583"/>
            <a:stretch>
              <a:fillRect/>
            </a:stretch>
          </p:blipFill>
          <p:spPr bwMode="auto">
            <a:xfrm>
              <a:off x="168275" y="1819275"/>
              <a:ext cx="5997575" cy="3921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199688" name="Prostokąt 7"/>
            <p:cNvSpPr>
              <a:spLocks noChangeArrowheads="1"/>
            </p:cNvSpPr>
            <p:nvPr/>
          </p:nvSpPr>
          <p:spPr bwMode="auto">
            <a:xfrm>
              <a:off x="228600" y="1854200"/>
              <a:ext cx="215900" cy="177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>
              <a:lvl1pPr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defTabSz="4572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defTabSz="4572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defTabSz="4572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pl-PL" altLang="it-IT" sz="2000">
                <a:solidFill>
                  <a:srgbClr val="66FF33"/>
                </a:solidFill>
                <a:latin typeface="Arial CE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11" name="Titolo 10"/>
          <p:cNvSpPr>
            <a:spLocks noGrp="1"/>
          </p:cNvSpPr>
          <p:nvPr>
            <p:ph type="title"/>
          </p:nvPr>
        </p:nvSpPr>
        <p:spPr>
          <a:xfrm>
            <a:off x="142875" y="485800"/>
            <a:ext cx="9001125" cy="1143000"/>
          </a:xfrm>
        </p:spPr>
        <p:txBody>
          <a:bodyPr/>
          <a:lstStyle/>
          <a:p>
            <a:pPr>
              <a:defRPr/>
            </a:pPr>
            <a:r>
              <a:rPr lang="it-IT" sz="4000" dirty="0" err="1"/>
              <a:t>Concurrent</a:t>
            </a:r>
            <a:r>
              <a:rPr lang="it-IT" sz="4000" dirty="0"/>
              <a:t> versus </a:t>
            </a:r>
            <a:r>
              <a:rPr lang="it-IT" sz="4000" dirty="0" err="1"/>
              <a:t>sequential</a:t>
            </a:r>
            <a:r>
              <a:rPr lang="it-IT" sz="4000" dirty="0"/>
              <a:t> </a:t>
            </a:r>
            <a:r>
              <a:rPr lang="it-IT" sz="4000" dirty="0" err="1"/>
              <a:t>chemoradiation</a:t>
            </a:r>
            <a:r>
              <a:rPr lang="it-IT" sz="4000" dirty="0"/>
              <a:t>: meta </a:t>
            </a:r>
            <a:r>
              <a:rPr lang="it-IT" sz="4000" dirty="0" err="1"/>
              <a:t>analysis</a:t>
            </a:r>
            <a:r>
              <a:rPr lang="it-IT" sz="4000" dirty="0"/>
              <a:t> </a:t>
            </a:r>
            <a:r>
              <a:rPr lang="it-IT" sz="4000" dirty="0" err="1"/>
              <a:t>of</a:t>
            </a:r>
            <a:r>
              <a:rPr lang="it-IT" sz="4000" dirty="0"/>
              <a:t> </a:t>
            </a:r>
            <a:r>
              <a:rPr lang="it-IT" sz="4000" dirty="0" err="1"/>
              <a:t>survival</a:t>
            </a:r>
            <a:r>
              <a:rPr lang="it-IT" sz="4000" dirty="0"/>
              <a:t> </a:t>
            </a:r>
          </a:p>
        </p:txBody>
      </p:sp>
      <p:pic>
        <p:nvPicPr>
          <p:cNvPr id="9" name="Immagin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2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7" name="Picture 2" descr="http://www.bubblews.com/assets/images/news/922572396_1380194227.jpg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504" y="27781"/>
            <a:ext cx="1872531" cy="262467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C:\Users\Mimmo\Dropbox\Camera Uploads\2013-11-03 13.01.5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0"/>
          <a:stretch/>
        </p:blipFill>
        <p:spPr bwMode="auto">
          <a:xfrm>
            <a:off x="2339752" y="193341"/>
            <a:ext cx="4763888" cy="323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umetto 3 1"/>
          <p:cNvSpPr/>
          <p:nvPr/>
        </p:nvSpPr>
        <p:spPr>
          <a:xfrm>
            <a:off x="6000800" y="836712"/>
            <a:ext cx="3107704" cy="1008112"/>
          </a:xfrm>
          <a:prstGeom prst="wedgeEllipseCallout">
            <a:avLst>
              <a:gd name="adj1" fmla="val -64049"/>
              <a:gd name="adj2" fmla="val -2081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Sigourney </a:t>
            </a:r>
            <a:r>
              <a:rPr lang="it-IT" sz="1600" dirty="0" err="1"/>
              <a:t>Weaver</a:t>
            </a:r>
            <a:endParaRPr lang="it-IT" sz="1600" dirty="0"/>
          </a:p>
          <a:p>
            <a:pPr algn="ctr"/>
            <a:r>
              <a:rPr lang="it-IT" sz="1600" dirty="0"/>
              <a:t>2154…. «chi ha preso la mia dannata sigaretta?»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573016"/>
            <a:ext cx="4867473" cy="321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http://inchiostro.unipv.it/wp-content/uploads/2012/03/quas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789040"/>
            <a:ext cx="2359993" cy="235999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339752" y="91951"/>
            <a:ext cx="5976663" cy="76944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sz="1400" i="1" dirty="0">
                <a:solidFill>
                  <a:schemeClr val="bg1"/>
                </a:solidFill>
              </a:rPr>
              <a:t>Chi vede nella tecnologia un fattore di disumanizzazione, e teme che la geometrica potenza degli effetti speciali sfratti dallo schermo la semplicità dei sentimenti, vada a vedere Avatar </a:t>
            </a:r>
            <a:r>
              <a:rPr lang="it-IT" sz="1600" b="1" dirty="0">
                <a:solidFill>
                  <a:schemeClr val="bg1"/>
                </a:solidFill>
              </a:rPr>
              <a:t>Michele Serra: Repubblica </a:t>
            </a:r>
            <a:endParaRPr lang="it-IT" sz="1600" dirty="0">
              <a:solidFill>
                <a:schemeClr val="bg1"/>
              </a:solidFill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3640" y="620688"/>
            <a:ext cx="912068" cy="152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94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23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2016 State-of-the-Art first-line treatment of advanced NSCLC</a:t>
            </a:r>
            <a:endParaRPr lang="it-IT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9838"/>
            <a:ext cx="2819400" cy="375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1450975"/>
            <a:ext cx="613410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6418263" y="4267200"/>
            <a:ext cx="110807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20%</a:t>
            </a:r>
          </a:p>
        </p:txBody>
      </p:sp>
      <p:sp>
        <p:nvSpPr>
          <p:cNvPr id="33" name="CasellaDiTesto 32"/>
          <p:cNvSpPr txBox="1"/>
          <p:nvPr/>
        </p:nvSpPr>
        <p:spPr>
          <a:xfrm>
            <a:off x="4556125" y="4267200"/>
            <a:ext cx="110807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70%</a:t>
            </a:r>
          </a:p>
        </p:txBody>
      </p:sp>
      <p:sp>
        <p:nvSpPr>
          <p:cNvPr id="7" name="Freccia in giù 6"/>
          <p:cNvSpPr/>
          <p:nvPr/>
        </p:nvSpPr>
        <p:spPr>
          <a:xfrm rot="6994833">
            <a:off x="2293988" y="3475331"/>
            <a:ext cx="216024" cy="1152128"/>
          </a:xfrm>
          <a:prstGeom prst="down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713" y="5211125"/>
            <a:ext cx="1411027" cy="153741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5318125"/>
            <a:ext cx="1781175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5337175"/>
            <a:ext cx="12795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5186363"/>
            <a:ext cx="1879600" cy="153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2"/>
          <a:stretch>
            <a:fillRect/>
          </a:stretch>
        </p:blipFill>
        <p:spPr bwMode="auto">
          <a:xfrm>
            <a:off x="7305675" y="5157788"/>
            <a:ext cx="1381125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50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it-IT" altLang="it-IT" sz="3200">
                <a:solidFill>
                  <a:srgbClr val="000090"/>
                </a:solidFill>
              </a:rPr>
              <a:t>OS with CDDP-VP16 versus CBDCA-Paclitaxel concomitant with RT</a:t>
            </a:r>
          </a:p>
        </p:txBody>
      </p:sp>
      <p:pic>
        <p:nvPicPr>
          <p:cNvPr id="202755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"/>
          <a:stretch>
            <a:fillRect/>
          </a:stretch>
        </p:blipFill>
        <p:spPr bwMode="auto">
          <a:xfrm>
            <a:off x="185738" y="1751013"/>
            <a:ext cx="7485062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CasellaDiTesto 7"/>
          <p:cNvSpPr txBox="1">
            <a:spLocks noChangeArrowheads="1"/>
          </p:cNvSpPr>
          <p:nvPr/>
        </p:nvSpPr>
        <p:spPr bwMode="auto">
          <a:xfrm>
            <a:off x="6448425" y="6092825"/>
            <a:ext cx="2444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>
                <a:solidFill>
                  <a:srgbClr val="000000"/>
                </a:solidFill>
                <a:ea typeface="ＭＳ Ｐゴシック" panose="020B0600070205080204" pitchFamily="34" charset="-128"/>
              </a:rPr>
              <a:t>Santana-Davila et al. JCO 2014</a:t>
            </a:r>
          </a:p>
        </p:txBody>
      </p:sp>
      <p:sp>
        <p:nvSpPr>
          <p:cNvPr id="202757" name="CasellaDiTesto 1"/>
          <p:cNvSpPr txBox="1">
            <a:spLocks noChangeArrowheads="1"/>
          </p:cNvSpPr>
          <p:nvPr/>
        </p:nvSpPr>
        <p:spPr bwMode="auto">
          <a:xfrm>
            <a:off x="3851275" y="2571750"/>
            <a:ext cx="4835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b="1">
                <a:solidFill>
                  <a:srgbClr val="FF0000"/>
                </a:solidFill>
                <a:latin typeface="Arial" panose="020B0604020202020204" pitchFamily="34" charset="0"/>
              </a:rPr>
              <a:t>HR, 0.88; 95% CI, 0.79 to 0.99;  p= 0.</a:t>
            </a:r>
            <a:r>
              <a:rPr lang="it-IT" altLang="it-IT" sz="1800" b="1">
                <a:solidFill>
                  <a:srgbClr val="FF0000"/>
                </a:solidFill>
                <a:latin typeface="Arial" panose="020B0604020202020204" pitchFamily="34" charset="0"/>
              </a:rPr>
              <a:t>0209</a:t>
            </a:r>
          </a:p>
        </p:txBody>
      </p:sp>
      <p:sp>
        <p:nvSpPr>
          <p:cNvPr id="202758" name="CasellaDiTesto 2"/>
          <p:cNvSpPr txBox="1">
            <a:spLocks noChangeArrowheads="1"/>
          </p:cNvSpPr>
          <p:nvPr/>
        </p:nvSpPr>
        <p:spPr bwMode="auto">
          <a:xfrm>
            <a:off x="7596188" y="1751013"/>
            <a:ext cx="1171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0000"/>
                </a:solidFill>
                <a:latin typeface="Arial" panose="020B0604020202020204" pitchFamily="34" charset="0"/>
              </a:rPr>
              <a:t>14.6 mos</a:t>
            </a:r>
          </a:p>
        </p:txBody>
      </p:sp>
      <p:sp>
        <p:nvSpPr>
          <p:cNvPr id="202759" name="CasellaDiTesto 6"/>
          <p:cNvSpPr txBox="1">
            <a:spLocks noChangeArrowheads="1"/>
          </p:cNvSpPr>
          <p:nvPr/>
        </p:nvSpPr>
        <p:spPr bwMode="auto">
          <a:xfrm>
            <a:off x="7596188" y="2124075"/>
            <a:ext cx="1171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>
                <a:solidFill>
                  <a:srgbClr val="FF0000"/>
                </a:solidFill>
                <a:latin typeface="Arial" panose="020B0604020202020204" pitchFamily="34" charset="0"/>
              </a:rPr>
              <a:t>17.3 mos</a:t>
            </a:r>
          </a:p>
        </p:txBody>
      </p:sp>
      <p:pic>
        <p:nvPicPr>
          <p:cNvPr id="8" name="Immagin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0"/>
            <a:ext cx="3132137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591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338" y="2514600"/>
            <a:ext cx="7805737" cy="344488"/>
          </a:xfrm>
        </p:spPr>
        <p:txBody>
          <a:bodyPr/>
          <a:lstStyle/>
          <a:p>
            <a:pPr eaLnBrk="1">
              <a:buFont typeface="StarSymbol" charset="0"/>
              <a:buNone/>
              <a:defRPr/>
            </a:pPr>
            <a:r>
              <a:rPr lang="en-US" sz="7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PROCLAIM: Study Design</a:t>
            </a:r>
          </a:p>
        </p:txBody>
      </p:sp>
      <p:pic>
        <p:nvPicPr>
          <p:cNvPr id="20070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0" b="6201"/>
          <a:stretch/>
        </p:blipFill>
        <p:spPr bwMode="auto">
          <a:xfrm>
            <a:off x="36512" y="1556792"/>
            <a:ext cx="914400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2" y="-29378"/>
            <a:ext cx="9028959" cy="1414395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6198192" y="6477000"/>
            <a:ext cx="3024336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>
              <a:lnSpc>
                <a:spcPct val="112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/>
              <a:buNone/>
            </a:pPr>
            <a:r>
              <a:rPr lang="en-US" altLang="it-IT" sz="1100" i="1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Lucida Sans Unicode" panose="020B0602030504020204" pitchFamily="34" charset="0"/>
              </a:rPr>
              <a:t>Senan</a:t>
            </a:r>
            <a:r>
              <a:rPr lang="en-US" altLang="it-IT" sz="11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Lucida Sans Unicode" panose="020B0602030504020204" pitchFamily="34" charset="0"/>
              </a:rPr>
              <a:t> S, et al J </a:t>
            </a:r>
            <a:r>
              <a:rPr lang="en-US" altLang="it-IT" sz="1100" i="1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Lucida Sans Unicode" panose="020B0602030504020204" pitchFamily="34" charset="0"/>
              </a:rPr>
              <a:t>Clin</a:t>
            </a:r>
            <a:r>
              <a:rPr lang="en-US" altLang="it-IT" sz="11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Lucida Sans Unicode" panose="020B0602030504020204" pitchFamily="34" charset="0"/>
              </a:rPr>
              <a:t> </a:t>
            </a:r>
            <a:r>
              <a:rPr lang="en-US" altLang="it-IT" sz="1100" i="1" dirty="0" err="1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Lucida Sans Unicode" panose="020B0602030504020204" pitchFamily="34" charset="0"/>
              </a:rPr>
              <a:t>Oncol</a:t>
            </a:r>
            <a:r>
              <a:rPr lang="en-US" altLang="it-IT" sz="1100" i="1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Lucida Sans Unicode" panose="020B0602030504020204" pitchFamily="34" charset="0"/>
              </a:rPr>
              <a:t> 2016;34:953-962</a:t>
            </a:r>
          </a:p>
        </p:txBody>
      </p:sp>
    </p:spTree>
    <p:extLst>
      <p:ext uri="{BB962C8B-B14F-4D97-AF65-F5344CB8AC3E}">
        <p14:creationId xmlns:p14="http://schemas.microsoft.com/office/powerpoint/2010/main" val="55947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6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9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2_Default - Title Slide">
  <a:themeElements>
    <a:clrScheme name="WCLC 20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00B050"/>
      </a:accent2>
      <a:accent3>
        <a:srgbClr val="E36C0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- Title Slide">
      <a:majorFont>
        <a:latin typeface="Calibri"/>
        <a:ea typeface="Heiti SC Light"/>
        <a:cs typeface="Heiti SC Light"/>
      </a:majorFont>
      <a:minorFont>
        <a:latin typeface="Calibri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Custom 29">
      <a:dk1>
        <a:srgbClr val="000000"/>
      </a:dk1>
      <a:lt1>
        <a:sysClr val="window" lastClr="FFFFFF"/>
      </a:lt1>
      <a:dk2>
        <a:srgbClr val="0C6066"/>
      </a:dk2>
      <a:lt2>
        <a:srgbClr val="FFF6B7"/>
      </a:lt2>
      <a:accent1>
        <a:srgbClr val="C95127"/>
      </a:accent1>
      <a:accent2>
        <a:srgbClr val="EEC738"/>
      </a:accent2>
      <a:accent3>
        <a:srgbClr val="80C9AC"/>
      </a:accent3>
      <a:accent4>
        <a:srgbClr val="1E76CC"/>
      </a:accent4>
      <a:accent5>
        <a:srgbClr val="AFAFAF"/>
      </a:accent5>
      <a:accent6>
        <a:srgbClr val="7332A1"/>
      </a:accent6>
      <a:hlink>
        <a:srgbClr val="F3811B"/>
      </a:hlink>
      <a:folHlink>
        <a:srgbClr val="A358D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6_Office Theme">
  <a:themeElements>
    <a:clrScheme name="Custom 29">
      <a:dk1>
        <a:srgbClr val="000000"/>
      </a:dk1>
      <a:lt1>
        <a:sysClr val="window" lastClr="FFFFFF"/>
      </a:lt1>
      <a:dk2>
        <a:srgbClr val="0C6066"/>
      </a:dk2>
      <a:lt2>
        <a:srgbClr val="FFF6B7"/>
      </a:lt2>
      <a:accent1>
        <a:srgbClr val="C95127"/>
      </a:accent1>
      <a:accent2>
        <a:srgbClr val="EEC738"/>
      </a:accent2>
      <a:accent3>
        <a:srgbClr val="80C9AC"/>
      </a:accent3>
      <a:accent4>
        <a:srgbClr val="1E76CC"/>
      </a:accent4>
      <a:accent5>
        <a:srgbClr val="AFAFAF"/>
      </a:accent5>
      <a:accent6>
        <a:srgbClr val="7332A1"/>
      </a:accent6>
      <a:hlink>
        <a:srgbClr val="F3811B"/>
      </a:hlink>
      <a:folHlink>
        <a:srgbClr val="A358D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Default - Title Slide">
  <a:themeElements>
    <a:clrScheme name="WCLC 201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F497D"/>
      </a:accent1>
      <a:accent2>
        <a:srgbClr val="00B050"/>
      </a:accent2>
      <a:accent3>
        <a:srgbClr val="E36C0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fault - Title Slide">
      <a:majorFont>
        <a:latin typeface="Calibri"/>
        <a:ea typeface="Heiti SC Light"/>
        <a:cs typeface="Heiti SC Light"/>
      </a:majorFont>
      <a:minorFont>
        <a:latin typeface="Calibri"/>
        <a:ea typeface="Heiti SC Light"/>
        <a:cs typeface="Heiti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25400" cap="flat" cmpd="sng" algn="ctr">
          <a:noFill/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ill Sans" charset="0"/>
            <a:ea typeface="Heiti SC Light" charset="0"/>
            <a:cs typeface="Heiti SC Light" charset="0"/>
            <a:sym typeface="Gill Sans" charset="0"/>
          </a:defRPr>
        </a:defPPr>
      </a:lstStyle>
    </a:lnDef>
  </a:objectDefaults>
  <a:extraClrSchemeLst>
    <a:extraClrScheme>
      <a:clrScheme name="Default - Title Slid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4939</TotalTime>
  <Words>4415</Words>
  <Application>Microsoft Macintosh PowerPoint</Application>
  <PresentationFormat>Presentazione su schermo (4:3)</PresentationFormat>
  <Paragraphs>1466</Paragraphs>
  <Slides>71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21</vt:i4>
      </vt:variant>
      <vt:variant>
        <vt:lpstr>Tema</vt:lpstr>
      </vt:variant>
      <vt:variant>
        <vt:i4>20</vt:i4>
      </vt:variant>
      <vt:variant>
        <vt:lpstr>Titoli diapositive</vt:lpstr>
      </vt:variant>
      <vt:variant>
        <vt:i4>71</vt:i4>
      </vt:variant>
    </vt:vector>
  </HeadingPairs>
  <TitlesOfParts>
    <vt:vector size="112" baseType="lpstr">
      <vt:lpstr>Arial CE</vt:lpstr>
      <vt:lpstr>Calibri</vt:lpstr>
      <vt:lpstr>Calibri Light</vt:lpstr>
      <vt:lpstr>Cambria</vt:lpstr>
      <vt:lpstr>Gill Sans</vt:lpstr>
      <vt:lpstr>Heiti SC Light</vt:lpstr>
      <vt:lpstr>Helvetica</vt:lpstr>
      <vt:lpstr>Lucida Sans Unicode</vt:lpstr>
      <vt:lpstr>MS PGothic</vt:lpstr>
      <vt:lpstr>ＭＳ Ｐゴシック</vt:lpstr>
      <vt:lpstr>Rockwell</vt:lpstr>
      <vt:lpstr>StarSymbol</vt:lpstr>
      <vt:lpstr>Symbol</vt:lpstr>
      <vt:lpstr>Tarceva Bullet 2</vt:lpstr>
      <vt:lpstr>Times</vt:lpstr>
      <vt:lpstr>Times New Roman</vt:lpstr>
      <vt:lpstr>Trebuchet MS</vt:lpstr>
      <vt:lpstr>Wingdings</vt:lpstr>
      <vt:lpstr>Wingdings 2</vt:lpstr>
      <vt:lpstr>Wingdings 3</vt:lpstr>
      <vt:lpstr>Arial</vt:lpstr>
      <vt:lpstr>Tema di Office</vt:lpstr>
      <vt:lpstr>Personalizza struttura</vt:lpstr>
      <vt:lpstr>3_Tema di Office</vt:lpstr>
      <vt:lpstr>5_Office Theme</vt:lpstr>
      <vt:lpstr>6_Office Theme</vt:lpstr>
      <vt:lpstr>6_Tema di Office</vt:lpstr>
      <vt:lpstr>1_Metro</vt:lpstr>
      <vt:lpstr>13_Tema di Office</vt:lpstr>
      <vt:lpstr>1_Default - Title Slide</vt:lpstr>
      <vt:lpstr>16_Tema di Office</vt:lpstr>
      <vt:lpstr>7_Tema di Office</vt:lpstr>
      <vt:lpstr>4_Tema di Office</vt:lpstr>
      <vt:lpstr>1_Personalizza struttura</vt:lpstr>
      <vt:lpstr>15_Tema di Office</vt:lpstr>
      <vt:lpstr>8_Tema di Office</vt:lpstr>
      <vt:lpstr>9_Tema di Office</vt:lpstr>
      <vt:lpstr>2_Default - Title Slide</vt:lpstr>
      <vt:lpstr>13_Struttura predefinita</vt:lpstr>
      <vt:lpstr>1_Tema di Office</vt:lpstr>
      <vt:lpstr>1_Default Theme</vt:lpstr>
      <vt:lpstr>Presentazione di PowerPoint</vt:lpstr>
      <vt:lpstr>NSCLC: STADI E TRATTAMENTI PREVALENTI</vt:lpstr>
      <vt:lpstr>Presentazione di PowerPoint</vt:lpstr>
      <vt:lpstr>Presentazione di PowerPoint</vt:lpstr>
      <vt:lpstr>  Overall Survival    Disease Free Survival </vt:lpstr>
      <vt:lpstr>NSCLC: STADI E TRATTAMENTI PREVALENTI</vt:lpstr>
      <vt:lpstr>Concurrent versus sequential chemoradiation: meta analysis of survival </vt:lpstr>
      <vt:lpstr>OS with CDDP-VP16 versus CBDCA-Paclitaxel concomitant with RT</vt:lpstr>
      <vt:lpstr>PROCLAIM: Study Design</vt:lpstr>
      <vt:lpstr>Presentazione di PowerPoint</vt:lpstr>
      <vt:lpstr>NSCLC: STADI E TRATTAMENTI PREVALENTI</vt:lpstr>
      <vt:lpstr>1st-LINE PLATINUM-BASED CT in A-NSCLC  Efficacy Plateau</vt:lpstr>
      <vt:lpstr>Presentazione di PowerPoint</vt:lpstr>
      <vt:lpstr>Bevacizumab in Non-squamous NSCLC Key Results</vt:lpstr>
      <vt:lpstr>Presentazione di PowerPoint</vt:lpstr>
      <vt:lpstr>Presentazione di PowerPoint</vt:lpstr>
      <vt:lpstr>Continuation maintenance trials</vt:lpstr>
      <vt:lpstr>Continuation maintenance trials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Metastatic NSCLC Today </vt:lpstr>
      <vt:lpstr>Metastatic NSCLC Today </vt:lpstr>
      <vt:lpstr>Presentazione di PowerPoint</vt:lpstr>
      <vt:lpstr>NSCLC Heterogeneity: oncogenic targets and different therapeutical approach</vt:lpstr>
      <vt:lpstr>Presentazione di PowerPoint</vt:lpstr>
      <vt:lpstr>Dependence on oncogenic drivers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ALK rearrangements: clinico-pathologic characteristics</vt:lpstr>
      <vt:lpstr>PROFILE 1014 study design</vt:lpstr>
      <vt:lpstr>PFS by Independent Radiologic Review  (All Patients)</vt:lpstr>
      <vt:lpstr>Analysis of OS</vt:lpstr>
      <vt:lpstr>Presentazione di PowerPoint</vt:lpstr>
      <vt:lpstr>Mechanism of acquired resistance</vt:lpstr>
      <vt:lpstr>Presentazione di PowerPoint</vt:lpstr>
      <vt:lpstr>Rociletinib and AZD9291</vt:lpstr>
      <vt:lpstr>Rociletinib and AZD9291 in patients EGFRT790M+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AIM: identification of specific serum and tissue miRNA expression profile</vt:lpstr>
      <vt:lpstr>miRNA as prognostic biomarkers in the surgical treatment of NSCLC</vt:lpstr>
      <vt:lpstr>Immunotherapy strategies for NSCLC</vt:lpstr>
      <vt:lpstr>Releasing the Brakes on the Immune System</vt:lpstr>
      <vt:lpstr>Treatment strategies in advanced NSCLC in 2016</vt:lpstr>
      <vt:lpstr>CheckMate 017</vt:lpstr>
      <vt:lpstr>Check Mate 017: PFS and OS</vt:lpstr>
      <vt:lpstr>CheckMate 057 (NCT01673867)  study design</vt:lpstr>
      <vt:lpstr>CheckMate 057: PFS and OS</vt:lpstr>
      <vt:lpstr>CheckMate 057: OS by PD-L1 expression and treatment effect on OS according to subgroups</vt:lpstr>
      <vt:lpstr>Quantitative Assessment of the Heterogeneity of PD-L1 Expression in Non–Small-Cell Lung Cancer </vt:lpstr>
      <vt:lpstr>PD-L1 BLUEPRINT EXTENDED TEAM</vt:lpstr>
      <vt:lpstr>Progression with anti-PD1-inhibitors?</vt:lpstr>
      <vt:lpstr>Biopsy is like the blind man and the elephant</vt:lpstr>
      <vt:lpstr>Diagnosis of lung cancer has changed….</vt:lpstr>
      <vt:lpstr>Conclusions</vt:lpstr>
      <vt:lpstr>Presentazione di PowerPoint</vt:lpstr>
      <vt:lpstr>2016 State-of-the-Art first-line treatment of advanced NSCLC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Domenico Galetta</dc:creator>
  <cp:lastModifiedBy>Domenico Galetta</cp:lastModifiedBy>
  <cp:revision>345</cp:revision>
  <dcterms:created xsi:type="dcterms:W3CDTF">2014-01-12T11:47:37Z</dcterms:created>
  <dcterms:modified xsi:type="dcterms:W3CDTF">2016-04-11T11:09:41Z</dcterms:modified>
</cp:coreProperties>
</file>