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67" r:id="rId2"/>
    <p:sldId id="502" r:id="rId3"/>
    <p:sldId id="434" r:id="rId4"/>
    <p:sldId id="423" r:id="rId5"/>
    <p:sldId id="425" r:id="rId6"/>
    <p:sldId id="496" r:id="rId7"/>
    <p:sldId id="426" r:id="rId8"/>
    <p:sldId id="498" r:id="rId9"/>
    <p:sldId id="499" r:id="rId10"/>
    <p:sldId id="501" r:id="rId11"/>
    <p:sldId id="497" r:id="rId12"/>
    <p:sldId id="427" r:id="rId13"/>
    <p:sldId id="453" r:id="rId14"/>
    <p:sldId id="454" r:id="rId15"/>
    <p:sldId id="456" r:id="rId16"/>
    <p:sldId id="457" r:id="rId17"/>
    <p:sldId id="485" r:id="rId18"/>
    <p:sldId id="505" r:id="rId19"/>
    <p:sldId id="431" r:id="rId20"/>
    <p:sldId id="471" r:id="rId21"/>
    <p:sldId id="486" r:id="rId22"/>
    <p:sldId id="472" r:id="rId23"/>
    <p:sldId id="476" r:id="rId24"/>
    <p:sldId id="477" r:id="rId25"/>
    <p:sldId id="478" r:id="rId26"/>
    <p:sldId id="479" r:id="rId27"/>
    <p:sldId id="480" r:id="rId28"/>
    <p:sldId id="433" r:id="rId29"/>
    <p:sldId id="458" r:id="rId30"/>
    <p:sldId id="463" r:id="rId31"/>
    <p:sldId id="459" r:id="rId32"/>
    <p:sldId id="402" r:id="rId33"/>
    <p:sldId id="466" r:id="rId34"/>
    <p:sldId id="467" r:id="rId35"/>
    <p:sldId id="469" r:id="rId36"/>
    <p:sldId id="470" r:id="rId37"/>
    <p:sldId id="487" r:id="rId38"/>
    <p:sldId id="488" r:id="rId39"/>
    <p:sldId id="489" r:id="rId40"/>
    <p:sldId id="490" r:id="rId41"/>
    <p:sldId id="400" r:id="rId42"/>
    <p:sldId id="491" r:id="rId43"/>
    <p:sldId id="492" r:id="rId44"/>
    <p:sldId id="493" r:id="rId45"/>
    <p:sldId id="494" r:id="rId46"/>
    <p:sldId id="495" r:id="rId47"/>
    <p:sldId id="422" r:id="rId48"/>
    <p:sldId id="521" r:id="rId49"/>
    <p:sldId id="506" r:id="rId50"/>
    <p:sldId id="507" r:id="rId51"/>
    <p:sldId id="508" r:id="rId52"/>
    <p:sldId id="509" r:id="rId53"/>
    <p:sldId id="510" r:id="rId54"/>
    <p:sldId id="512" r:id="rId55"/>
    <p:sldId id="513" r:id="rId56"/>
    <p:sldId id="522" r:id="rId57"/>
    <p:sldId id="514" r:id="rId58"/>
    <p:sldId id="515" r:id="rId59"/>
    <p:sldId id="516" r:id="rId60"/>
    <p:sldId id="517" r:id="rId61"/>
    <p:sldId id="518" r:id="rId62"/>
    <p:sldId id="519" r:id="rId63"/>
    <p:sldId id="503" r:id="rId64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ヒラギノ角ゴ Pro W3" pitchFamily="12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BE600"/>
    <a:srgbClr val="1D22EF"/>
    <a:srgbClr val="3229E3"/>
    <a:srgbClr val="C9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5670B5E-41FC-4BFB-937B-0761A4C6B527}" type="datetime1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5DF15FE-874B-40C2-9E18-BA12449C488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4428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ヒラギノ角ゴ Pro W3" pitchFamily="121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ヒラギノ角ゴ Pro W3" pitchFamily="12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ヒラギノ角ゴ Pro W3" pitchFamily="12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ヒラギノ角ゴ Pro W3" pitchFamily="12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ヒラギノ角ゴ Pro W3" pitchFamily="12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0CEBE-8C2D-4B3A-A8D0-E19929BE09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3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it-IT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fld id="{12FDE38E-F4B6-499E-9DF3-168001BD11D1}" type="slidenum">
              <a:rPr lang="es-ES_tradnl" altLang="it-IT" sz="1200" b="1">
                <a:latin typeface="Arial" pitchFamily="34" charset="0"/>
              </a:rPr>
              <a:pPr/>
              <a:t>13</a:t>
            </a:fld>
            <a:endParaRPr lang="es-ES_tradnl" altLang="it-IT" sz="12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6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Evidenziato che nella mild lung injury c’è meno danno con il respiro spontaneo mentre nella severe injury è meglio la ventilazione controllata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fld id="{364D22D0-74BC-4C47-9AB9-E06DF95D4F5E}" type="slidenum">
              <a:rPr lang="es-ES_tradnl" altLang="it-IT" sz="1200" b="1">
                <a:latin typeface="Arial" pitchFamily="34" charset="0"/>
              </a:rPr>
              <a:pPr/>
              <a:t>16</a:t>
            </a:fld>
            <a:endParaRPr lang="es-ES_tradnl" altLang="it-IT" sz="12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8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2015 hraiech COCC</a:t>
            </a:r>
            <a:endParaRPr lang="pt-BR" altLang="it-IT" smtClean="0"/>
          </a:p>
          <a:p>
            <a:endParaRPr lang="pt-BR" altLang="it-IT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fld id="{DF6AA7BA-5D4D-4303-8F4E-DD4D0810A248}" type="slidenum">
              <a:rPr lang="es-ES_tradnl" altLang="it-IT" sz="1200" b="1">
                <a:latin typeface="Arial" pitchFamily="34" charset="0"/>
              </a:rPr>
              <a:pPr/>
              <a:t>17</a:t>
            </a:fld>
            <a:endParaRPr lang="es-ES_tradnl" altLang="it-IT" sz="12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8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608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9C9B1-7FDC-4691-AE0F-957B96CE15BC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7048-137C-42C6-A427-0C51B57874A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32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AFE24-1A6F-4A03-9E00-B33875528A6F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9902-C152-42A1-B0F9-81202D57BF4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72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74C5-076F-4EF7-A418-44FA24D818EC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65D5-058E-4726-B605-CF00838E6D1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719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6C1C2-D9E6-4557-A523-76147DD95EFB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97762-B340-47E8-A87B-B93E6C3266A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40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7F83-6369-483A-BE54-50A3E30DFAC4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C4A63-3791-4C97-913F-62CEEA386C1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4261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9441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5184-0297-4EB0-924A-D4F7EE5DB000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E2F10-70F3-4D4B-A540-CC157665736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0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1AEE-E616-4F84-A782-F66FB0802445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79D27-EE11-40D3-B8C1-1D8CEC9AF8F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484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60210-A364-4ED3-B8E7-058694773D40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2956E-74D0-48E0-84D2-3DD4BF80780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366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61F4-890F-4887-9587-4058E9E691D6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22599-06C5-43F6-9471-07CF6F13A17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1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5594-05D4-4B42-90A8-B85C6EA296E5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2FBE0-988A-4716-B683-056DA45DFAA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3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ACC7F-37A0-486A-9395-49B5D215CBC5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BA8A-5FBE-4C69-819D-E0514CBF93E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58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7ABA-E0B8-40A1-8A22-A2B8FF0D4595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FE67-A336-45F3-9B77-055308051AB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87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5CEDB-3BF3-4461-9899-A0CE1726B421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AC55-0F7F-4D23-B75A-F2B65C8829A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093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F01012-D6E6-471A-BA5E-3CCE022C6772}" type="datetimeFigureOut">
              <a:rPr lang="it-IT" altLang="it-IT"/>
              <a:pPr>
                <a:defRPr/>
              </a:pPr>
              <a:t>12/04/2016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D28F7B5-24DD-47D9-84F0-79F4A0A5700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2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ヒラギノ角ゴ Pro W3" pitchFamily="12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2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spedale di cattin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ogo%20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7150"/>
            <a:ext cx="1101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ogoA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231775"/>
            <a:ext cx="20335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936625" y="5192713"/>
            <a:ext cx="8243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CCD103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</a:t>
            </a:r>
            <a:r>
              <a:rPr lang="it-IT" altLang="it-IT" sz="1800" b="1" i="1">
                <a:solidFill>
                  <a:srgbClr val="CCD103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Azienda Ospedaliero-Universitaria Ospedali Riuniti di Trieste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11175" y="5559425"/>
            <a:ext cx="812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CCD103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Dipartimento di Medicina Perioperatoria, Terapia Intensiva ed Emergenza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CCD103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Università degli Studi di Trieste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879725" y="6265863"/>
            <a:ext cx="31988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CCD103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Umberto Lucangelo MD, PhD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051175" y="1988971"/>
            <a:ext cx="25828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it-IT" altLang="it-IT" sz="2000" b="1" dirty="0" smtClean="0"/>
              <a:t>Trieste, 13 aprile 2016 </a:t>
            </a:r>
            <a:endParaRPr lang="it-IT" altLang="it-IT" sz="2000" i="1" dirty="0">
              <a:solidFill>
                <a:srgbClr val="000000"/>
              </a:solidFill>
              <a:latin typeface="HelveticaNeueLT Pro 45 Lt" pitchFamily="34" charset="0"/>
            </a:endParaRP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547178" y="2623236"/>
            <a:ext cx="81543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 smtClean="0">
                <a:solidFill>
                  <a:srgbClr val="FF0000"/>
                </a:solidFill>
              </a:rPr>
              <a:t>Attenti al lupo!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 smtClean="0">
                <a:solidFill>
                  <a:srgbClr val="FF0000"/>
                </a:solidFill>
              </a:rPr>
              <a:t>Riconoscere il paziente a potenziale pericolo di vita </a:t>
            </a:r>
            <a:r>
              <a:rPr lang="it-IT" altLang="it-IT" sz="2000" b="1" i="1" dirty="0" smtClean="0">
                <a:solidFill>
                  <a:srgbClr val="FF0000"/>
                </a:solidFill>
              </a:rPr>
              <a:t>(da </a:t>
            </a:r>
            <a:r>
              <a:rPr lang="it-IT" altLang="it-IT" sz="2000" b="1" i="1" dirty="0" smtClean="0">
                <a:solidFill>
                  <a:srgbClr val="FF0000"/>
                </a:solidFill>
              </a:rPr>
              <a:t>quello che non lo è)</a:t>
            </a:r>
            <a:endParaRPr lang="it-IT" altLang="it-IT" sz="2000" b="1" i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50953" y="1103869"/>
            <a:ext cx="5534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/>
              <a:t>PNEUMO TRIESTE 2016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04" name="Text Box 52"/>
          <p:cNvSpPr txBox="1">
            <a:spLocks noChangeArrowheads="1"/>
          </p:cNvSpPr>
          <p:nvPr/>
        </p:nvSpPr>
        <p:spPr bwMode="auto">
          <a:xfrm>
            <a:off x="1128413" y="551827"/>
            <a:ext cx="72636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INFLUENZA DELLO SHUNT </a:t>
            </a:r>
            <a:r>
              <a:rPr lang="it-IT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SUL RAPPORTO</a:t>
            </a:r>
          </a:p>
          <a:p>
            <a:pPr algn="ctr" eaLnBrk="1" hangingPunct="1">
              <a:defRPr/>
            </a:pPr>
            <a:r>
              <a:rPr lang="it-IT" alt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PaO</a:t>
            </a:r>
            <a:r>
              <a:rPr lang="it-IT" altLang="it-IT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alt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/ FiO</a:t>
            </a:r>
            <a:r>
              <a:rPr lang="it-IT" altLang="it-IT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graphicFrame>
        <p:nvGraphicFramePr>
          <p:cNvPr id="126070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76107"/>
              </p:ext>
            </p:extLst>
          </p:nvPr>
        </p:nvGraphicFramePr>
        <p:xfrm>
          <a:off x="1354667" y="2413000"/>
          <a:ext cx="6096000" cy="2099734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7450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PaO</a:t>
                      </a:r>
                      <a:r>
                        <a:rPr kumimoji="0" lang="it-IT" altLang="it-IT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/FiO</a:t>
                      </a:r>
                      <a:r>
                        <a:rPr kumimoji="0" lang="it-IT" altLang="it-IT" sz="3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Shunt %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&lt; 200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&gt; 20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50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&gt;200</a:t>
                      </a: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&lt; 20</a:t>
                      </a: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01" name="Text Box 73"/>
          <p:cNvSpPr txBox="1">
            <a:spLocks noChangeArrowheads="1"/>
          </p:cNvSpPr>
          <p:nvPr/>
        </p:nvSpPr>
        <p:spPr bwMode="auto">
          <a:xfrm>
            <a:off x="5336823" y="1388534"/>
            <a:ext cx="184731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489"/>
          </a:p>
        </p:txBody>
      </p:sp>
    </p:spTree>
    <p:extLst>
      <p:ext uri="{BB962C8B-B14F-4D97-AF65-F5344CB8AC3E}">
        <p14:creationId xmlns:p14="http://schemas.microsoft.com/office/powerpoint/2010/main" val="18643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7" y="1943364"/>
            <a:ext cx="89281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68153" y="6116154"/>
            <a:ext cx="7511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</a:rPr>
              <a:t>Force ADT, Ranieri VM, </a:t>
            </a:r>
            <a:r>
              <a:rPr lang="it-IT" sz="1600" dirty="0" err="1">
                <a:latin typeface="Arial" panose="020B0604020202020204" pitchFamily="34" charset="0"/>
              </a:rPr>
              <a:t>Rubenfeld</a:t>
            </a:r>
            <a:r>
              <a:rPr lang="it-IT" sz="1600" dirty="0">
                <a:latin typeface="Arial" panose="020B0604020202020204" pitchFamily="34" charset="0"/>
              </a:rPr>
              <a:t> GD </a:t>
            </a:r>
            <a:r>
              <a:rPr lang="it-IT" sz="1600" dirty="0" smtClean="0">
                <a:latin typeface="Arial" panose="020B0604020202020204" pitchFamily="34" charset="0"/>
              </a:rPr>
              <a:t>et al. </a:t>
            </a:r>
            <a:r>
              <a:rPr lang="it-IT" sz="1600" dirty="0">
                <a:latin typeface="Arial" panose="020B0604020202020204" pitchFamily="34" charset="0"/>
              </a:rPr>
              <a:t>(2012</a:t>
            </a:r>
            <a:r>
              <a:rPr lang="it-IT" sz="1600" dirty="0" smtClean="0">
                <a:latin typeface="Arial" panose="020B0604020202020204" pitchFamily="34" charset="0"/>
              </a:rPr>
              <a:t>). </a:t>
            </a:r>
            <a:r>
              <a:rPr lang="it-IT" sz="1600" dirty="0">
                <a:latin typeface="Arial" panose="020B0604020202020204" pitchFamily="34" charset="0"/>
              </a:rPr>
              <a:t>JAMA 307:2526–2533</a:t>
            </a:r>
            <a:endParaRPr lang="it-IT" sz="16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68153" y="216561"/>
            <a:ext cx="6721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Acute </a:t>
            </a:r>
            <a:r>
              <a:rPr lang="it-IT" dirty="0" err="1">
                <a:latin typeface="Arial" panose="020B0604020202020204" pitchFamily="34" charset="0"/>
              </a:rPr>
              <a:t>respiratory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</a:rPr>
              <a:t>distress</a:t>
            </a:r>
            <a:r>
              <a:rPr lang="it-IT" dirty="0" smtClean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syndrome</a:t>
            </a:r>
            <a:r>
              <a:rPr lang="it-IT" dirty="0">
                <a:latin typeface="Arial" panose="020B0604020202020204" pitchFamily="34" charset="0"/>
              </a:rPr>
              <a:t>: the </a:t>
            </a:r>
            <a:r>
              <a:rPr lang="it-IT" dirty="0" err="1">
                <a:latin typeface="Arial" panose="020B0604020202020204" pitchFamily="34" charset="0"/>
              </a:rPr>
              <a:t>Berlin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definition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4234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1"/>
          <p:cNvSpPr>
            <a:spLocks noChangeArrowheads="1"/>
          </p:cNvSpPr>
          <p:nvPr/>
        </p:nvSpPr>
        <p:spPr bwMode="auto">
          <a:xfrm>
            <a:off x="2743200" y="6308725"/>
            <a:ext cx="6130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/>
              <a:t>L. Gattinoni et al. Minerva Anestesiol 2014;80:1046-57</a:t>
            </a:r>
            <a:endParaRPr lang="en-US" altLang="it-IT" sz="2000" b="1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5328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ttangolo 2"/>
          <p:cNvSpPr>
            <a:spLocks noChangeArrowheads="1"/>
          </p:cNvSpPr>
          <p:nvPr/>
        </p:nvSpPr>
        <p:spPr bwMode="auto">
          <a:xfrm>
            <a:off x="2674938" y="466725"/>
            <a:ext cx="379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2000"/>
              <a:t>3.—CPAP and non-invasive ventilation.</a:t>
            </a:r>
            <a:endParaRPr lang="en-US" alt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2"/>
          <p:cNvSpPr txBox="1">
            <a:spLocks noChangeArrowheads="1"/>
          </p:cNvSpPr>
          <p:nvPr/>
        </p:nvSpPr>
        <p:spPr bwMode="auto">
          <a:xfrm>
            <a:off x="4019550" y="6308725"/>
            <a:ext cx="5113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pitchFamily="34" charset="0"/>
              </a:rPr>
              <a:t>Hraiech S et al. </a:t>
            </a:r>
            <a:r>
              <a:rPr lang="en-US" altLang="it-IT" sz="1400">
                <a:latin typeface="Arial" pitchFamily="34" charset="0"/>
              </a:rPr>
              <a:t>Curr Opin Crit Care </a:t>
            </a:r>
            <a:r>
              <a:rPr lang="pt-BR" altLang="it-IT" sz="1400">
                <a:latin typeface="Arial" pitchFamily="34" charset="0"/>
              </a:rPr>
              <a:t>2015 Feb;21(1):26-33</a:t>
            </a:r>
          </a:p>
        </p:txBody>
      </p:sp>
      <p:pic>
        <p:nvPicPr>
          <p:cNvPr id="1024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1916113"/>
            <a:ext cx="67484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ttangolo 3"/>
          <p:cNvSpPr>
            <a:spLocks noChangeArrowheads="1"/>
          </p:cNvSpPr>
          <p:nvPr/>
        </p:nvSpPr>
        <p:spPr bwMode="auto">
          <a:xfrm>
            <a:off x="179388" y="908050"/>
            <a:ext cx="8640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Arial" pitchFamily="34" charset="0"/>
              </a:rPr>
              <a:t>Balancing neuromuscular blockade versus preserved muscle activity</a:t>
            </a:r>
            <a:endParaRPr lang="it-IT" altLang="it-IT" sz="2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66675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ttangolo 3"/>
          <p:cNvSpPr>
            <a:spLocks noChangeArrowheads="1"/>
          </p:cNvSpPr>
          <p:nvPr/>
        </p:nvSpPr>
        <p:spPr bwMode="auto">
          <a:xfrm>
            <a:off x="3365500" y="6289675"/>
            <a:ext cx="4951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latin typeface="Arial" pitchFamily="34" charset="0"/>
              </a:rPr>
              <a:t>Hraiech</a:t>
            </a:r>
            <a:r>
              <a:rPr lang="it-IT" altLang="it-IT" sz="1400" b="1" dirty="0">
                <a:latin typeface="Arial" pitchFamily="34" charset="0"/>
              </a:rPr>
              <a:t> S et al. </a:t>
            </a:r>
            <a:r>
              <a:rPr lang="en-US" altLang="it-IT" sz="1400" b="1" dirty="0" err="1">
                <a:latin typeface="Arial" pitchFamily="34" charset="0"/>
              </a:rPr>
              <a:t>Curr</a:t>
            </a:r>
            <a:r>
              <a:rPr lang="en-US" altLang="it-IT" sz="1400" b="1" dirty="0">
                <a:latin typeface="Arial" pitchFamily="34" charset="0"/>
              </a:rPr>
              <a:t> </a:t>
            </a:r>
            <a:r>
              <a:rPr lang="en-US" altLang="it-IT" sz="1400" b="1" dirty="0" err="1">
                <a:latin typeface="Arial" pitchFamily="34" charset="0"/>
              </a:rPr>
              <a:t>Opin</a:t>
            </a:r>
            <a:r>
              <a:rPr lang="en-US" altLang="it-IT" sz="1400" b="1" dirty="0">
                <a:latin typeface="Arial" pitchFamily="34" charset="0"/>
              </a:rPr>
              <a:t> </a:t>
            </a:r>
            <a:r>
              <a:rPr lang="en-US" altLang="it-IT" sz="1400" b="1" dirty="0" err="1">
                <a:latin typeface="Arial" pitchFamily="34" charset="0"/>
              </a:rPr>
              <a:t>Crit</a:t>
            </a:r>
            <a:r>
              <a:rPr lang="en-US" altLang="it-IT" sz="1400" b="1" dirty="0">
                <a:latin typeface="Arial" pitchFamily="34" charset="0"/>
              </a:rPr>
              <a:t> Care </a:t>
            </a:r>
            <a:r>
              <a:rPr lang="pt-BR" altLang="it-IT" sz="1400" b="1" dirty="0">
                <a:latin typeface="Arial" pitchFamily="34" charset="0"/>
              </a:rPr>
              <a:t>2015 Feb;21(1):26-33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yoshida 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1915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aixaDeTexto 3"/>
          <p:cNvSpPr txBox="1">
            <a:spLocks noChangeArrowheads="1"/>
          </p:cNvSpPr>
          <p:nvPr/>
        </p:nvSpPr>
        <p:spPr bwMode="auto">
          <a:xfrm>
            <a:off x="468313" y="551656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pitchFamily="34" charset="0"/>
              </a:rPr>
              <a:t>Yoshida T et al. </a:t>
            </a:r>
            <a:r>
              <a:rPr lang="en-US" altLang="it-IT" sz="1400">
                <a:latin typeface="Arial" pitchFamily="34" charset="0"/>
              </a:rPr>
              <a:t>The comparison of spontaneous breathing and muscle paralysis in two different severities of experimental lung injury. Crit Care Med </a:t>
            </a:r>
            <a:r>
              <a:rPr lang="pt-BR" altLang="it-IT" sz="1400">
                <a:latin typeface="Arial" pitchFamily="34" charset="0"/>
              </a:rPr>
              <a:t>2013 Feb;41(2):536-45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yoshid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76250"/>
            <a:ext cx="6550025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ixaDeTexto 2"/>
          <p:cNvSpPr txBox="1">
            <a:spLocks noChangeArrowheads="1"/>
          </p:cNvSpPr>
          <p:nvPr/>
        </p:nvSpPr>
        <p:spPr bwMode="auto">
          <a:xfrm>
            <a:off x="323850" y="6092825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pitchFamily="34" charset="0"/>
              </a:rPr>
              <a:t>Yoshida T et al. </a:t>
            </a:r>
            <a:r>
              <a:rPr lang="en-US" altLang="it-IT" sz="1400">
                <a:latin typeface="Arial" pitchFamily="34" charset="0"/>
              </a:rPr>
              <a:t>The comparison of spontaneous breathing and muscle paralysis in two different severities of experimental lung injury. Crit Care Med </a:t>
            </a:r>
            <a:r>
              <a:rPr lang="pt-BR" altLang="it-IT" sz="1400">
                <a:latin typeface="Arial" pitchFamily="34" charset="0"/>
              </a:rPr>
              <a:t>2013 Feb;41(2):536-45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2565400"/>
            <a:ext cx="1871663" cy="35877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1403350" y="5013325"/>
            <a:ext cx="2016125" cy="36036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ixaDeTexto 1"/>
          <p:cNvSpPr txBox="1">
            <a:spLocks noChangeArrowheads="1"/>
          </p:cNvSpPr>
          <p:nvPr/>
        </p:nvSpPr>
        <p:spPr bwMode="auto">
          <a:xfrm>
            <a:off x="317500" y="165100"/>
            <a:ext cx="7848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3200" dirty="0">
                <a:solidFill>
                  <a:schemeClr val="accent6"/>
                </a:solidFill>
                <a:latin typeface="Arial" charset="0"/>
              </a:rPr>
              <a:t>Spontaneous breathing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sz="3200" dirty="0">
                <a:latin typeface="Arial" charset="0"/>
              </a:rPr>
              <a:t>PROS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altLang="it-IT" dirty="0">
                <a:latin typeface="Arial" charset="0"/>
              </a:rPr>
              <a:t>maintains EELV (lung recruitment) and better gas exchange in less severe ARDS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Mild/moderate </a:t>
            </a: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spontaneous efforts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Recruitment </a:t>
            </a:r>
          </a:p>
          <a:p>
            <a:pPr>
              <a:buFontTx/>
              <a:buChar char="•"/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 </a:t>
            </a:r>
          </a:p>
          <a:p>
            <a:pPr>
              <a:defRPr/>
            </a:pPr>
            <a:endParaRPr lang="pt-BR" altLang="it-IT" dirty="0">
              <a:latin typeface="Arial" charset="0"/>
            </a:endParaRPr>
          </a:p>
        </p:txBody>
      </p:sp>
      <p:sp>
        <p:nvSpPr>
          <p:cNvPr id="3" name="Seta para baixo 2"/>
          <p:cNvSpPr/>
          <p:nvPr/>
        </p:nvSpPr>
        <p:spPr bwMode="auto">
          <a:xfrm>
            <a:off x="900113" y="3683000"/>
            <a:ext cx="431800" cy="50323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972" name="CaixaDeTexto 3"/>
          <p:cNvSpPr txBox="1">
            <a:spLocks noChangeArrowheads="1"/>
          </p:cNvSpPr>
          <p:nvPr/>
        </p:nvSpPr>
        <p:spPr bwMode="auto">
          <a:xfrm>
            <a:off x="4902200" y="3068638"/>
            <a:ext cx="344646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3200" dirty="0">
                <a:latin typeface="Arial" charset="0"/>
              </a:rPr>
              <a:t>CONS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Severe ARDS = high</a:t>
            </a:r>
          </a:p>
          <a:p>
            <a:pPr>
              <a:defRPr/>
            </a:pPr>
            <a:r>
              <a:rPr lang="it-IT" altLang="it-IT" dirty="0">
                <a:latin typeface="Arial" charset="0"/>
              </a:rPr>
              <a:t>spontaneous efforts</a:t>
            </a: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endParaRPr lang="it-IT" altLang="it-IT" dirty="0">
              <a:latin typeface="Arial" charset="0"/>
            </a:endParaRPr>
          </a:p>
          <a:p>
            <a:pPr>
              <a:defRPr/>
            </a:pPr>
            <a:r>
              <a:rPr lang="it-IT" altLang="it-IT" dirty="0" err="1">
                <a:latin typeface="Arial" charset="0"/>
              </a:rPr>
              <a:t>Overstretch</a:t>
            </a:r>
            <a:r>
              <a:rPr lang="it-IT" altLang="it-IT" dirty="0">
                <a:latin typeface="Arial" charset="0"/>
              </a:rPr>
              <a:t> and  </a:t>
            </a:r>
            <a:r>
              <a:rPr lang="it-IT" altLang="it-IT" dirty="0" err="1">
                <a:latin typeface="Arial" charset="0"/>
              </a:rPr>
              <a:t>Pendelluft</a:t>
            </a:r>
            <a:endParaRPr lang="it-IT" altLang="it-IT" dirty="0">
              <a:latin typeface="Arial" charset="0"/>
            </a:endParaRPr>
          </a:p>
          <a:p>
            <a:pPr>
              <a:defRPr/>
            </a:pPr>
            <a:endParaRPr lang="pt-BR" altLang="it-IT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" name="Seta para baixo 4"/>
          <p:cNvSpPr/>
          <p:nvPr/>
        </p:nvSpPr>
        <p:spPr bwMode="auto">
          <a:xfrm>
            <a:off x="6424613" y="4586288"/>
            <a:ext cx="431800" cy="50482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nmb 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484313"/>
            <a:ext cx="55149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ixaDeTexto 2"/>
          <p:cNvSpPr txBox="1">
            <a:spLocks noChangeArrowheads="1"/>
          </p:cNvSpPr>
          <p:nvPr/>
        </p:nvSpPr>
        <p:spPr bwMode="auto">
          <a:xfrm>
            <a:off x="-68263" y="203200"/>
            <a:ext cx="911860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Cisatracurium infusion for 48 h in early severe ARDS</a:t>
            </a:r>
          </a:p>
          <a:p>
            <a:pPr algn="ctr">
              <a:defRPr/>
            </a:pPr>
            <a:r>
              <a:rPr lang="it-IT" altLang="it-IT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(PaO</a:t>
            </a:r>
            <a:r>
              <a:rPr lang="it-IT" altLang="it-IT" sz="1800" baseline="-25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it-IT" altLang="it-IT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/FiO</a:t>
            </a:r>
            <a:r>
              <a:rPr lang="it-IT" altLang="it-IT" sz="1800" baseline="-25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it-IT" altLang="it-IT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&lt; 120)</a:t>
            </a:r>
            <a:endParaRPr lang="pt-BR" altLang="it-IT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57213"/>
            <a:ext cx="884872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isultati immagini per attenti al lu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01" y="3532928"/>
            <a:ext cx="3234108" cy="31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https://i.ytimg.com/vi/X928DK1iocU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1" y="52439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5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57175"/>
            <a:ext cx="88709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581775"/>
            <a:ext cx="4371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459038"/>
            <a:ext cx="60594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8" y="257175"/>
            <a:ext cx="15494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476250"/>
            <a:ext cx="6315075" cy="828675"/>
          </a:xfrm>
        </p:spPr>
        <p:txBody>
          <a:bodyPr/>
          <a:lstStyle/>
          <a:p>
            <a:pPr eaLnBrk="1" hangingPunct="1"/>
            <a:r>
              <a:rPr lang="en-GB" altLang="pt-BR" smtClean="0">
                <a:solidFill>
                  <a:srgbClr val="FF3300"/>
                </a:solidFill>
              </a:rPr>
              <a:t>Pleural Pressure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3178175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hlink"/>
              </a:buClr>
            </a:pPr>
            <a:r>
              <a:rPr lang="en-GB" altLang="pt-BR" sz="2800" b="1" smtClean="0">
                <a:solidFill>
                  <a:schemeClr val="hlink"/>
                </a:solidFill>
              </a:rPr>
              <a:t>Pleural pressure separates respiratory system mechanical properties into their pulmonary and chest wall components.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None/>
            </a:pPr>
            <a:endParaRPr lang="en-GB" altLang="pt-BR" sz="2800" b="1" smtClean="0">
              <a:solidFill>
                <a:schemeClr val="hlink"/>
              </a:solidFill>
            </a:endParaRPr>
          </a:p>
        </p:txBody>
      </p:sp>
      <p:pic>
        <p:nvPicPr>
          <p:cNvPr id="18436" name="Picture 5" descr="Figur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54006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 external file that holds a picture, illustration, etc.&#10;Object name is cc285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17525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ChiumelloCath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4251325"/>
            <a:ext cx="42703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/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01650"/>
            <a:ext cx="890905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71450" y="5464175"/>
            <a:ext cx="89042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NewRoman,Italic"/>
              </a:rPr>
              <a:t>Esempio di polmoni non complianti e di una parete toracica normalmente compliante.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TimesNewRoman,Italic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NewRoman,Italic"/>
              </a:rPr>
              <a:t>Dalla PL </a:t>
            </a:r>
            <a:r>
              <a:rPr lang="it-IT" altLang="it-IT" sz="1800" b="1">
                <a:latin typeface="TimesNewRoman,Italic"/>
                <a:sym typeface="Symbol" pitchFamily="18" charset="2"/>
              </a:rPr>
              <a:t> </a:t>
            </a:r>
            <a:r>
              <a:rPr lang="it-IT" altLang="it-IT" sz="1800">
                <a:latin typeface="TimesNewRoman,Italic"/>
                <a:sym typeface="Symbol" pitchFamily="18" charset="2"/>
              </a:rPr>
              <a:t>0 si evince che non serve incrementare la PEEP.</a:t>
            </a:r>
            <a:endParaRPr lang="it-IT" altLang="it-IT" sz="1800"/>
          </a:p>
        </p:txBody>
      </p:sp>
      <p:sp>
        <p:nvSpPr>
          <p:cNvPr id="23556" name="CasellaDiTesto 3"/>
          <p:cNvSpPr txBox="1">
            <a:spLocks noChangeArrowheads="1"/>
          </p:cNvSpPr>
          <p:nvPr/>
        </p:nvSpPr>
        <p:spPr bwMode="auto">
          <a:xfrm>
            <a:off x="6640513" y="6372225"/>
            <a:ext cx="2230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/>
              <a:t> </a:t>
            </a:r>
            <a:r>
              <a:rPr lang="it-IT" altLang="it-IT" sz="1600" dirty="0"/>
              <a:t>T. Sarge, D. </a:t>
            </a:r>
            <a:r>
              <a:rPr lang="it-IT" altLang="it-IT" sz="1600" dirty="0" err="1"/>
              <a:t>Talmor</a:t>
            </a:r>
            <a:r>
              <a:rPr lang="it-IT" altLang="it-IT" sz="1600" dirty="0"/>
              <a:t>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sellaDiTesto 1"/>
          <p:cNvSpPr txBox="1">
            <a:spLocks noChangeArrowheads="1"/>
          </p:cNvSpPr>
          <p:nvPr/>
        </p:nvSpPr>
        <p:spPr bwMode="auto">
          <a:xfrm>
            <a:off x="6615113" y="6319838"/>
            <a:ext cx="2230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/>
              <a:t> </a:t>
            </a:r>
            <a:r>
              <a:rPr lang="it-IT" altLang="it-IT" sz="1600" dirty="0"/>
              <a:t>T. Sarge, D. </a:t>
            </a:r>
            <a:r>
              <a:rPr lang="it-IT" altLang="it-IT" sz="1600" dirty="0" err="1"/>
              <a:t>Talmor</a:t>
            </a:r>
            <a:r>
              <a:rPr lang="it-IT" altLang="it-IT" sz="1600" dirty="0"/>
              <a:t> 2009</a:t>
            </a:r>
          </a:p>
        </p:txBody>
      </p:sp>
      <p:pic>
        <p:nvPicPr>
          <p:cNvPr id="24579" name="Immagine 2"/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15913"/>
            <a:ext cx="9013825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320675" y="5392738"/>
            <a:ext cx="88233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>
                <a:latin typeface="TimesNewRoman,Italic"/>
              </a:rPr>
              <a:t>ARDS extrapolmonare, con una parete toracica non compliante e polmoni complianti.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i="1">
              <a:latin typeface="TimesNewRoman,Italic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latin typeface="TimesNewRoman,Italic"/>
              </a:rPr>
              <a:t>Dalla PL </a:t>
            </a:r>
            <a:r>
              <a:rPr lang="it-IT" altLang="it-IT" sz="1800" b="1">
                <a:latin typeface="TimesNewRoman,Italic"/>
                <a:sym typeface="Symbol" pitchFamily="18" charset="2"/>
              </a:rPr>
              <a:t>&lt;&lt; </a:t>
            </a:r>
            <a:r>
              <a:rPr lang="it-IT" altLang="it-IT" sz="1800">
                <a:latin typeface="TimesNewRoman,Italic"/>
                <a:sym typeface="Symbol" pitchFamily="18" charset="2"/>
              </a:rPr>
              <a:t>0 si evince che serve incrementare la PEEP !!</a:t>
            </a: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ChangeArrowheads="1"/>
          </p:cNvSpPr>
          <p:nvPr/>
        </p:nvSpPr>
        <p:spPr bwMode="auto">
          <a:xfrm>
            <a:off x="0" y="2384425"/>
            <a:ext cx="9144000" cy="0"/>
          </a:xfrm>
          <a:prstGeom prst="rect">
            <a:avLst/>
          </a:prstGeom>
          <a:solidFill>
            <a:srgbClr val="FFFF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5870" rIns="1587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it-IT" sz="1800">
              <a:latin typeface="Arial" pitchFamily="34" charset="0"/>
            </a:endParaRPr>
          </a:p>
        </p:txBody>
      </p:sp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0" y="2384425"/>
            <a:ext cx="60325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0" rIns="36576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pt-BR" sz="1800">
              <a:latin typeface="Arial" pitchFamily="34" charset="0"/>
            </a:endParaRP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1187450" y="692150"/>
            <a:ext cx="7488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pt-BR" sz="1800">
              <a:latin typeface="Arial" pitchFamily="34" charset="0"/>
            </a:endParaRPr>
          </a:p>
        </p:txBody>
      </p:sp>
      <p:sp>
        <p:nvSpPr>
          <p:cNvPr id="25605" name="Rectangle 13"/>
          <p:cNvSpPr>
            <a:spLocks noGrp="1" noChangeArrowheads="1"/>
          </p:cNvSpPr>
          <p:nvPr>
            <p:ph type="title"/>
          </p:nvPr>
        </p:nvSpPr>
        <p:spPr>
          <a:xfrm>
            <a:off x="661988" y="585788"/>
            <a:ext cx="7654925" cy="755650"/>
          </a:xfrm>
          <a:noFill/>
        </p:spPr>
        <p:txBody>
          <a:bodyPr/>
          <a:lstStyle/>
          <a:p>
            <a:pPr eaLnBrk="1" hangingPunct="1"/>
            <a:r>
              <a:rPr lang="en-GB" altLang="pt-BR" smtClean="0">
                <a:solidFill>
                  <a:srgbClr val="FF3300"/>
                </a:solidFill>
              </a:rPr>
              <a:t>Use of Pes in ARDS Patients</a:t>
            </a:r>
          </a:p>
        </p:txBody>
      </p:sp>
      <p:grpSp>
        <p:nvGrpSpPr>
          <p:cNvPr id="25606" name="Group 15"/>
          <p:cNvGrpSpPr>
            <a:grpSpLocks/>
          </p:cNvGrpSpPr>
          <p:nvPr/>
        </p:nvGrpSpPr>
        <p:grpSpPr bwMode="auto">
          <a:xfrm>
            <a:off x="539750" y="2357438"/>
            <a:ext cx="8131175" cy="3232150"/>
            <a:chOff x="340" y="1150"/>
            <a:chExt cx="5122" cy="2036"/>
          </a:xfrm>
        </p:grpSpPr>
        <p:sp>
          <p:nvSpPr>
            <p:cNvPr id="25607" name="Rectangle 11"/>
            <p:cNvSpPr>
              <a:spLocks noChangeArrowheads="1"/>
            </p:cNvSpPr>
            <p:nvPr/>
          </p:nvSpPr>
          <p:spPr bwMode="auto">
            <a:xfrm>
              <a:off x="340" y="1150"/>
              <a:ext cx="5122" cy="2036"/>
            </a:xfrm>
            <a:prstGeom prst="rect">
              <a:avLst/>
            </a:prstGeom>
            <a:solidFill>
              <a:srgbClr val="FFFF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indent="15875">
                <a:spcBef>
                  <a:spcPct val="20000"/>
                </a:spcBef>
                <a:buFont typeface="Arial" pitchFamily="34" charset="0"/>
                <a:buChar char="•"/>
                <a:tabLst>
                  <a:tab pos="2468563" algn="l"/>
                  <a:tab pos="5318125" algn="r"/>
                </a:tabLst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tabLst>
                  <a:tab pos="2468563" algn="l"/>
                  <a:tab pos="5318125" algn="r"/>
                </a:tabLst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tabLst>
                  <a:tab pos="2468563" algn="l"/>
                  <a:tab pos="5318125" algn="r"/>
                </a:tabLst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2468563" algn="l"/>
                  <a:tab pos="5318125" algn="r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2800" i="1">
                  <a:solidFill>
                    <a:srgbClr val="FF0000"/>
                  </a:solidFill>
                  <a:latin typeface="Courier New" pitchFamily="49" charset="0"/>
                  <a:cs typeface="Courier New" pitchFamily="49" charset="0"/>
                </a:rPr>
                <a:t>The</a:t>
              </a:r>
              <a:r>
                <a:rPr lang="en-US" altLang="pt-BR" sz="4000">
                  <a:solidFill>
                    <a:srgbClr val="FF0000"/>
                  </a:solidFill>
                  <a:latin typeface="Arial" pitchFamily="34" charset="0"/>
                </a:rPr>
                <a:t> new england</a:t>
              </a:r>
              <a:endParaRPr lang="en-US" altLang="pt-BR" sz="1300">
                <a:latin typeface="Arial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pt-BR" sz="4000">
                  <a:solidFill>
                    <a:srgbClr val="FF0000"/>
                  </a:solidFill>
                  <a:latin typeface="Arial" pitchFamily="34" charset="0"/>
                  <a:cs typeface="Times New Roman" pitchFamily="18" charset="0"/>
                </a:rPr>
                <a:t>journal</a:t>
              </a:r>
              <a:r>
                <a:rPr lang="en-US" altLang="pt-BR" sz="2800" i="1">
                  <a:solidFill>
                    <a:srgbClr val="FF0000"/>
                  </a:solidFill>
                  <a:latin typeface="Courier New" pitchFamily="49" charset="0"/>
                  <a:ea typeface="Times New Roman" pitchFamily="18" charset="0"/>
                  <a:cs typeface="Courier New" pitchFamily="49" charset="0"/>
                </a:rPr>
                <a:t>of</a:t>
              </a:r>
              <a:r>
                <a:rPr lang="en-US" altLang="pt-BR" sz="4000">
                  <a:solidFill>
                    <a:srgbClr val="FF0000"/>
                  </a:solidFill>
                  <a:latin typeface="Arial" pitchFamily="34" charset="0"/>
                  <a:cs typeface="Times New Roman" pitchFamily="18" charset="0"/>
                </a:rPr>
                <a:t> medicine</a:t>
              </a:r>
              <a:endParaRPr lang="en-US" altLang="pt-BR" sz="1300">
                <a:latin typeface="Arial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pt-BR" sz="1400">
                  <a:latin typeface="Arial" pitchFamily="34" charset="0"/>
                  <a:cs typeface="Times New Roman" pitchFamily="18" charset="0"/>
                </a:rPr>
                <a:t>established in 1812	november 13, 2008	vol. 359 no. 20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pt-BR" sz="1400">
                <a:latin typeface="Arial" pitchFamily="34" charset="0"/>
                <a:cs typeface="Times New Roman" pitchFamily="18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pt-BR" sz="800">
                <a:latin typeface="Arial" pitchFamily="34" charset="0"/>
                <a:cs typeface="Times New Roman" pitchFamily="18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pt-BR" sz="1100">
                <a:latin typeface="Arial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pt-BR" sz="2000">
                  <a:latin typeface="Arial" pitchFamily="34" charset="0"/>
                  <a:cs typeface="Times New Roman" pitchFamily="18" charset="0"/>
                </a:rPr>
                <a:t>Mechanical Ventilation Guided by Esophageal Pressure</a:t>
              </a:r>
              <a:endParaRPr lang="en-US" altLang="pt-BR" sz="1300">
                <a:latin typeface="Arial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pt-BR" sz="2000">
                  <a:latin typeface="Arial" pitchFamily="34" charset="0"/>
                  <a:cs typeface="Times New Roman" pitchFamily="18" charset="0"/>
                </a:rPr>
                <a:t>in Acute Lung Injury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pt-BR" sz="1300">
                <a:latin typeface="Arial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595959"/>
                  </a:solidFill>
                  <a:latin typeface="Tahoma" pitchFamily="34" charset="0"/>
                  <a:cs typeface="Times New Roman" pitchFamily="18" charset="0"/>
                </a:rPr>
                <a:t>Daniel Talmor, M.D., M.P.H., Todd Sarge, M.D., Atul Malhotra, M.D., Carl R. O’Donnell, Sc.D., M.P.H.,</a:t>
              </a:r>
              <a:br>
                <a:rPr lang="en-US" altLang="pt-BR" sz="1300">
                  <a:solidFill>
                    <a:srgbClr val="595959"/>
                  </a:solidFill>
                  <a:latin typeface="Tahoma" pitchFamily="34" charset="0"/>
                  <a:cs typeface="Times New Roman" pitchFamily="18" charset="0"/>
                </a:rPr>
              </a:br>
              <a:r>
                <a:rPr lang="en-US" altLang="pt-BR" sz="1300">
                  <a:solidFill>
                    <a:srgbClr val="595959"/>
                  </a:solidFill>
                  <a:latin typeface="Tahoma" pitchFamily="34" charset="0"/>
                  <a:cs typeface="Times New Roman" pitchFamily="18" charset="0"/>
                </a:rPr>
                <a:t>Ray Ritz, R.R.T., Alan Lisbon, M.D., Victor Novack, M.D., Ph.D., and Stephen H. Loring, M.D.</a:t>
              </a:r>
              <a:endParaRPr lang="en-US" altLang="pt-BR" sz="1300">
                <a:latin typeface="Arial" pitchFamily="34" charset="0"/>
              </a:endParaRPr>
            </a:p>
          </p:txBody>
        </p:sp>
        <p:sp>
          <p:nvSpPr>
            <p:cNvPr id="25608" name="Rectangle 14"/>
            <p:cNvSpPr>
              <a:spLocks noChangeArrowheads="1"/>
            </p:cNvSpPr>
            <p:nvPr/>
          </p:nvSpPr>
          <p:spPr bwMode="auto">
            <a:xfrm>
              <a:off x="567" y="1162"/>
              <a:ext cx="4672" cy="11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it-IT" sz="1800"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3492500" y="6381750"/>
            <a:ext cx="46085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lnSpc>
                <a:spcPts val="2100"/>
              </a:lnSpc>
              <a:spcBef>
                <a:spcPct val="30000"/>
              </a:spcBef>
              <a:buFontTx/>
              <a:buNone/>
            </a:pPr>
            <a:r>
              <a:rPr lang="pt-BR" altLang="pt-BR" sz="2000">
                <a:solidFill>
                  <a:srgbClr val="666699"/>
                </a:solidFill>
                <a:latin typeface="Arial" pitchFamily="34" charset="0"/>
              </a:rPr>
              <a:t>D Talmor et al. </a:t>
            </a:r>
            <a:r>
              <a:rPr lang="pt-BR" altLang="pt-BR" sz="2000" i="1">
                <a:solidFill>
                  <a:srgbClr val="666699"/>
                </a:solidFill>
                <a:latin typeface="Arial" pitchFamily="34" charset="0"/>
              </a:rPr>
              <a:t>NEJM.</a:t>
            </a:r>
            <a:r>
              <a:rPr lang="pt-BR" altLang="pt-BR" sz="2000">
                <a:solidFill>
                  <a:srgbClr val="666699"/>
                </a:solidFill>
                <a:latin typeface="Arial" pitchFamily="34" charset="0"/>
              </a:rPr>
              <a:t> 359:2095, 2008</a:t>
            </a:r>
            <a:endParaRPr lang="en-US" altLang="pt-BR" sz="200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26627" name="Picture 7" descr="NEJM_SLoring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819150"/>
            <a:ext cx="796131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376488" y="5410200"/>
            <a:ext cx="4662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28-day mortality  (17% vs 35% p= </a:t>
            </a:r>
            <a:r>
              <a:rPr lang="it-IT" altLang="it-IT" sz="2000">
                <a:solidFill>
                  <a:srgbClr val="FF0000"/>
                </a:solidFill>
              </a:rPr>
              <a:t>0,055</a:t>
            </a:r>
            <a:r>
              <a:rPr lang="it-IT" altLang="it-IT" sz="2000"/>
              <a:t>) 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3492500" y="6381750"/>
            <a:ext cx="46085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lnSpc>
                <a:spcPts val="2100"/>
              </a:lnSpc>
              <a:spcBef>
                <a:spcPct val="30000"/>
              </a:spcBef>
              <a:buFontTx/>
              <a:buNone/>
            </a:pPr>
            <a:r>
              <a:rPr lang="pt-BR" altLang="pt-BR" sz="2000">
                <a:solidFill>
                  <a:srgbClr val="666699"/>
                </a:solidFill>
                <a:latin typeface="Arial" pitchFamily="34" charset="0"/>
              </a:rPr>
              <a:t>D Talmor et al. </a:t>
            </a:r>
            <a:r>
              <a:rPr lang="pt-BR" altLang="pt-BR" sz="2000" i="1">
                <a:solidFill>
                  <a:srgbClr val="666699"/>
                </a:solidFill>
                <a:latin typeface="Arial" pitchFamily="34" charset="0"/>
              </a:rPr>
              <a:t>NEJM.</a:t>
            </a:r>
            <a:r>
              <a:rPr lang="pt-BR" altLang="pt-BR" sz="2000">
                <a:solidFill>
                  <a:srgbClr val="666699"/>
                </a:solidFill>
                <a:latin typeface="Arial" pitchFamily="34" charset="0"/>
              </a:rPr>
              <a:t> 359:2095, 2008</a:t>
            </a:r>
            <a:endParaRPr lang="en-US" altLang="pt-BR" sz="200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27651" name="Picture 7" descr="NEJM_SLoringApen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946150"/>
            <a:ext cx="489902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74638"/>
            <a:ext cx="2174875" cy="1039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o 2"/>
          <p:cNvGrpSpPr>
            <a:grpSpLocks/>
          </p:cNvGrpSpPr>
          <p:nvPr/>
        </p:nvGrpSpPr>
        <p:grpSpPr bwMode="auto">
          <a:xfrm>
            <a:off x="1908175" y="-15875"/>
            <a:ext cx="5219700" cy="6692900"/>
            <a:chOff x="1908175" y="-16510"/>
            <a:chExt cx="5219700" cy="6692900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-16510"/>
              <a:ext cx="5219700" cy="669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6" name="CasellaDiTesto 1"/>
            <p:cNvSpPr txBox="1">
              <a:spLocks noChangeArrowheads="1"/>
            </p:cNvSpPr>
            <p:nvPr/>
          </p:nvSpPr>
          <p:spPr bwMode="auto">
            <a:xfrm>
              <a:off x="4223656" y="69669"/>
              <a:ext cx="21299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Pplat &lt;30 cmH</a:t>
              </a:r>
              <a:r>
                <a:rPr lang="it-IT" altLang="it-IT" sz="2000" baseline="-25000"/>
                <a:t>2</a:t>
              </a:r>
              <a:r>
                <a:rPr lang="it-IT" altLang="it-IT" sz="2000"/>
                <a:t>O 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o 5"/>
          <p:cNvGrpSpPr>
            <a:grpSpLocks/>
          </p:cNvGrpSpPr>
          <p:nvPr/>
        </p:nvGrpSpPr>
        <p:grpSpPr bwMode="auto">
          <a:xfrm>
            <a:off x="114300" y="693738"/>
            <a:ext cx="8955088" cy="1639887"/>
            <a:chOff x="80570" y="676060"/>
            <a:chExt cx="8955926" cy="1640077"/>
          </a:xfrm>
        </p:grpSpPr>
        <p:pic>
          <p:nvPicPr>
            <p:cNvPr id="2970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0" y="676060"/>
              <a:ext cx="8955926" cy="164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Rettangolo 1"/>
            <p:cNvSpPr>
              <a:spLocks noChangeArrowheads="1"/>
            </p:cNvSpPr>
            <p:nvPr/>
          </p:nvSpPr>
          <p:spPr bwMode="auto">
            <a:xfrm>
              <a:off x="5797310" y="719994"/>
              <a:ext cx="29128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5.—Monitoring ARDS course.</a:t>
              </a:r>
            </a:p>
          </p:txBody>
        </p:sp>
      </p:grpSp>
      <p:sp>
        <p:nvSpPr>
          <p:cNvPr id="29699" name="Rettangolo 4"/>
          <p:cNvSpPr>
            <a:spLocks noChangeArrowheads="1"/>
          </p:cNvSpPr>
          <p:nvPr/>
        </p:nvSpPr>
        <p:spPr bwMode="auto">
          <a:xfrm>
            <a:off x="4368800" y="6519863"/>
            <a:ext cx="463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b="1" i="1"/>
              <a:t>L. Gattinoni et al. Minerva Anestesiol 2014; 80:1046-57</a:t>
            </a:r>
            <a:endParaRPr lang="en-US" altLang="it-IT" sz="1400" b="1"/>
          </a:p>
        </p:txBody>
      </p:sp>
      <p:sp>
        <p:nvSpPr>
          <p:cNvPr id="10" name="Per 9"/>
          <p:cNvSpPr/>
          <p:nvPr/>
        </p:nvSpPr>
        <p:spPr>
          <a:xfrm>
            <a:off x="679450" y="904875"/>
            <a:ext cx="1943100" cy="2016125"/>
          </a:xfrm>
          <a:prstGeom prst="mathMultiply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1" name="Rettangolo 1"/>
          <p:cNvSpPr>
            <a:spLocks noChangeArrowheads="1"/>
          </p:cNvSpPr>
          <p:nvPr/>
        </p:nvSpPr>
        <p:spPr bwMode="auto">
          <a:xfrm>
            <a:off x="249238" y="3363913"/>
            <a:ext cx="86852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AGaramondPro-Regular"/>
              </a:rPr>
              <a:t>If in the hospital in which the patient is actually admitted the prone position is used routinely, the maneuver should be applied immediately.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>
              <a:latin typeface="AGaramondPr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AGaramondPro-Regular"/>
              </a:rPr>
              <a:t>However, a higher complication rate may occur in ICUs in which prone position has never been implemented.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>
              <a:latin typeface="AGaramondPr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AGaramondPro-Regular"/>
              </a:rPr>
              <a:t>In this case, risks and benefits must be carefully weighted.</a:t>
            </a:r>
            <a:endParaRPr lang="it-IT" altLang="it-IT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7/7f/Skyline_Frankfurt_am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3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ttangolo 3"/>
          <p:cNvSpPr>
            <a:spLocks noChangeArrowheads="1"/>
          </p:cNvSpPr>
          <p:nvPr/>
        </p:nvSpPr>
        <p:spPr bwMode="auto">
          <a:xfrm>
            <a:off x="3106738" y="-1588"/>
            <a:ext cx="2754312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000" b="1"/>
              <a:t>Frankfurt am Main 2013</a:t>
            </a: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322263" y="777875"/>
            <a:ext cx="83232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it-IT" sz="2400" b="1" i="1">
                <a:solidFill>
                  <a:schemeClr val="bg1"/>
                </a:solidFill>
                <a:latin typeface="Book Antiqua" pitchFamily="18" charset="0"/>
              </a:rPr>
              <a:t>The referring scenario was a small but busy ICU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it-IT" sz="2400" b="1" i="1">
                <a:solidFill>
                  <a:schemeClr val="bg1"/>
                </a:solidFill>
                <a:latin typeface="Book Antiqua" pitchFamily="18" charset="0"/>
              </a:rPr>
              <a:t>of a community hospital with limited technology, where a young doctor on duty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it-IT" sz="2400" b="1" i="1">
                <a:solidFill>
                  <a:schemeClr val="bg1"/>
                </a:solidFill>
                <a:latin typeface="Book Antiqua" pitchFamily="18" charset="0"/>
              </a:rPr>
              <a:t>on a Friday night, admits a patients with ARDS.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uppo 6"/>
          <p:cNvGrpSpPr>
            <a:grpSpLocks/>
          </p:cNvGrpSpPr>
          <p:nvPr/>
        </p:nvGrpSpPr>
        <p:grpSpPr bwMode="auto">
          <a:xfrm>
            <a:off x="131763" y="404813"/>
            <a:ext cx="8904287" cy="1808162"/>
            <a:chOff x="131075" y="2988382"/>
            <a:chExt cx="8905421" cy="1808769"/>
          </a:xfrm>
        </p:grpSpPr>
        <p:pic>
          <p:nvPicPr>
            <p:cNvPr id="3379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75" y="2988382"/>
              <a:ext cx="8905421" cy="180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Rettangolo 2"/>
            <p:cNvSpPr>
              <a:spLocks noChangeArrowheads="1"/>
            </p:cNvSpPr>
            <p:nvPr/>
          </p:nvSpPr>
          <p:spPr bwMode="auto">
            <a:xfrm>
              <a:off x="5356842" y="2996952"/>
              <a:ext cx="3283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000" b="1">
                  <a:solidFill>
                    <a:srgbClr val="FF0000"/>
                  </a:solidFill>
                </a:rPr>
                <a:t>6.—Keep or transfer the patient.</a:t>
              </a:r>
            </a:p>
          </p:txBody>
        </p:sp>
      </p:grpSp>
      <p:sp>
        <p:nvSpPr>
          <p:cNvPr id="33795" name="Rettangolo 4"/>
          <p:cNvSpPr>
            <a:spLocks noChangeArrowheads="1"/>
          </p:cNvSpPr>
          <p:nvPr/>
        </p:nvSpPr>
        <p:spPr bwMode="auto">
          <a:xfrm>
            <a:off x="4368800" y="6519863"/>
            <a:ext cx="463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b="1" i="1"/>
              <a:t>L. Gattinoni et al. Minerva Anestesiol 2014; 80:1046-57</a:t>
            </a:r>
            <a:endParaRPr lang="en-US" altLang="it-IT" sz="1400" b="1"/>
          </a:p>
        </p:txBody>
      </p:sp>
      <p:sp>
        <p:nvSpPr>
          <p:cNvPr id="33796" name="Rettangolo 7"/>
          <p:cNvSpPr>
            <a:spLocks noChangeArrowheads="1"/>
          </p:cNvSpPr>
          <p:nvPr/>
        </p:nvSpPr>
        <p:spPr bwMode="auto">
          <a:xfrm>
            <a:off x="214313" y="2946400"/>
            <a:ext cx="8737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2400" b="1"/>
              <a:t>Severe ARDS patients occur in a normal hospital only in very few cases/year, so they must be concentrated in referral centers with high volume of activity and experience in sophisticated techniques,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2400" b="1"/>
              <a:t>as prone position or extracorporeal lung support.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ttangolo 1"/>
          <p:cNvSpPr>
            <a:spLocks noChangeArrowheads="1"/>
          </p:cNvSpPr>
          <p:nvPr/>
        </p:nvSpPr>
        <p:spPr bwMode="auto">
          <a:xfrm>
            <a:off x="793750" y="476250"/>
            <a:ext cx="72596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800" b="1">
                <a:solidFill>
                  <a:srgbClr val="FF0000"/>
                </a:solidFill>
              </a:rPr>
              <a:t>Keep in mind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800" b="1">
                <a:solidFill>
                  <a:srgbClr val="FF0000"/>
                </a:solidFill>
              </a:rPr>
              <a:t>that asking for help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800" b="1">
                <a:solidFill>
                  <a:srgbClr val="FF0000"/>
                </a:solidFill>
              </a:rPr>
              <a:t>is not shameful,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800" b="1">
                <a:solidFill>
                  <a:srgbClr val="FF0000"/>
                </a:solidFill>
              </a:rPr>
              <a:t>but a sign of intelligence.</a:t>
            </a:r>
          </a:p>
        </p:txBody>
      </p:sp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38450" y="6483350"/>
            <a:ext cx="616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/>
              <a:t>L. Gattinoni et al. Minerva Anestesiol 2014; 80:1046-57</a:t>
            </a:r>
            <a:endParaRPr lang="en-US" altLang="it-IT" sz="2000" b="1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597275"/>
            <a:ext cx="18859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58750"/>
            <a:ext cx="5837237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6607175"/>
            <a:ext cx="2803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2708275" y="5367338"/>
            <a:ext cx="1724025" cy="906462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678113" y="3844925"/>
            <a:ext cx="1724025" cy="90487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678113" y="2093913"/>
            <a:ext cx="1724025" cy="906462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ttangolo 3"/>
          <p:cNvSpPr>
            <a:spLocks noChangeArrowheads="1"/>
          </p:cNvSpPr>
          <p:nvPr/>
        </p:nvSpPr>
        <p:spPr bwMode="auto">
          <a:xfrm>
            <a:off x="395288" y="404813"/>
            <a:ext cx="8569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pt-BR" altLang="it-IT" sz="2400" b="1"/>
              <a:t>ECMO criteria for influenza A (H1N1)- </a:t>
            </a:r>
            <a:r>
              <a:rPr lang="en-US" altLang="it-IT" sz="2400" b="1"/>
              <a:t>associated ARDS: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it-IT" sz="2400" b="1"/>
              <a:t>role of transpulmonary </a:t>
            </a:r>
            <a:r>
              <a:rPr lang="it-IT" altLang="it-IT" sz="2400" b="1"/>
              <a:t>pressure</a:t>
            </a:r>
          </a:p>
        </p:txBody>
      </p:sp>
      <p:sp>
        <p:nvSpPr>
          <p:cNvPr id="44035" name="Rettangolo 4"/>
          <p:cNvSpPr>
            <a:spLocks noChangeArrowheads="1"/>
          </p:cNvSpPr>
          <p:nvPr/>
        </p:nvSpPr>
        <p:spPr bwMode="auto">
          <a:xfrm>
            <a:off x="107950" y="1331913"/>
            <a:ext cx="8891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300" b="1"/>
              <a:t>Grasso S, Terragni P, Birocco A, Urbino R, Del Sorbo L, Filippini C, Mascia L, Pesenti A, Zangrillo A, Gattinoni L, Ranieri VM.</a:t>
            </a:r>
          </a:p>
        </p:txBody>
      </p:sp>
      <p:sp>
        <p:nvSpPr>
          <p:cNvPr id="44036" name="Rettangolo 5"/>
          <p:cNvSpPr>
            <a:spLocks noChangeArrowheads="1"/>
          </p:cNvSpPr>
          <p:nvPr/>
        </p:nvSpPr>
        <p:spPr bwMode="auto">
          <a:xfrm>
            <a:off x="5849938" y="6464300"/>
            <a:ext cx="3043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200" b="1"/>
              <a:t>Intensive Care Med. 2012 Mar;38(3):395-403</a:t>
            </a:r>
            <a:endParaRPr lang="it-IT" altLang="it-IT" sz="1200"/>
          </a:p>
        </p:txBody>
      </p:sp>
      <p:pic>
        <p:nvPicPr>
          <p:cNvPr id="44037" name="Picture 2" descr="http://chestjournal.chestpubs.org/content/116/5/1416/F3.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954213"/>
            <a:ext cx="248285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3019425" y="3275013"/>
            <a:ext cx="65246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This may be clinically relevant because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(a) several studies suggest that mechanical ventilation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should be titrated to PPLAT</a:t>
            </a:r>
            <a:r>
              <a:rPr lang="it-IT" altLang="it-IT" sz="2000" baseline="-25000"/>
              <a:t>L</a:t>
            </a:r>
            <a:r>
              <a:rPr lang="it-IT" altLang="it-IT" sz="2000"/>
              <a:t> rather than to PPLAT</a:t>
            </a:r>
            <a:r>
              <a:rPr lang="it-IT" altLang="it-IT" sz="2000" baseline="-25000"/>
              <a:t>RS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 (b) it has been suggested that the upper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physiological limit of PPLAT</a:t>
            </a:r>
            <a:r>
              <a:rPr lang="it-IT" altLang="it-IT" sz="2000" baseline="-25000"/>
              <a:t>L</a:t>
            </a:r>
            <a:r>
              <a:rPr lang="it-IT" altLang="it-IT" sz="2000"/>
              <a:t> that optimizes alveolar recruitment is 25 cmH</a:t>
            </a:r>
            <a:r>
              <a:rPr lang="it-IT" altLang="it-IT" sz="2000" baseline="-25000"/>
              <a:t>2</a:t>
            </a:r>
            <a:r>
              <a:rPr lang="it-IT" altLang="it-IT" sz="2000"/>
              <a:t>O</a:t>
            </a:r>
          </a:p>
        </p:txBody>
      </p:sp>
      <p:grpSp>
        <p:nvGrpSpPr>
          <p:cNvPr id="44039" name="Group 18"/>
          <p:cNvGrpSpPr>
            <a:grpSpLocks/>
          </p:cNvGrpSpPr>
          <p:nvPr/>
        </p:nvGrpSpPr>
        <p:grpSpPr bwMode="auto">
          <a:xfrm>
            <a:off x="3813175" y="1887538"/>
            <a:ext cx="4441825" cy="1087437"/>
            <a:chOff x="2402" y="1189"/>
            <a:chExt cx="2798" cy="685"/>
          </a:xfrm>
        </p:grpSpPr>
        <p:sp>
          <p:nvSpPr>
            <p:cNvPr id="44040" name="Rectangle 17"/>
            <p:cNvSpPr>
              <a:spLocks noChangeArrowheads="1"/>
            </p:cNvSpPr>
            <p:nvPr/>
          </p:nvSpPr>
          <p:spPr bwMode="auto">
            <a:xfrm>
              <a:off x="2402" y="1189"/>
              <a:ext cx="2188" cy="685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  <p:grpSp>
          <p:nvGrpSpPr>
            <p:cNvPr id="44041" name="Gruppo 9"/>
            <p:cNvGrpSpPr>
              <a:grpSpLocks/>
            </p:cNvGrpSpPr>
            <p:nvPr/>
          </p:nvGrpSpPr>
          <p:grpSpPr bwMode="auto">
            <a:xfrm>
              <a:off x="2402" y="1189"/>
              <a:ext cx="2798" cy="685"/>
              <a:chOff x="2843808" y="2708920"/>
              <a:chExt cx="2982224" cy="636520"/>
            </a:xfrm>
          </p:grpSpPr>
          <p:sp>
            <p:nvSpPr>
              <p:cNvPr id="44042" name="CasellaDiTesto 7"/>
              <p:cNvSpPr txBox="1">
                <a:spLocks noChangeArrowheads="1"/>
              </p:cNvSpPr>
              <p:nvPr/>
            </p:nvSpPr>
            <p:spPr bwMode="auto">
              <a:xfrm>
                <a:off x="2843808" y="2708920"/>
                <a:ext cx="2982224" cy="589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FF0000"/>
                    </a:solidFill>
                  </a:rPr>
                  <a:t>PPLAT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L</a:t>
                </a:r>
                <a:r>
                  <a:rPr lang="it-IT" altLang="it-IT" sz="2000">
                    <a:solidFill>
                      <a:srgbClr val="FF0000"/>
                    </a:solidFill>
                  </a:rPr>
                  <a:t> = PPLAT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RS </a:t>
                </a:r>
                <a:r>
                  <a:rPr lang="it-IT" altLang="it-IT" sz="2000">
                    <a:solidFill>
                      <a:srgbClr val="FF0000"/>
                    </a:solidFill>
                  </a:rPr>
                  <a:t>- PPLAT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CW</a:t>
                </a:r>
              </a:p>
              <a:p>
                <a:pPr defTabSz="914400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rgbClr val="FF0000"/>
                  </a:solidFill>
                </a:endParaRPr>
              </a:p>
              <a:p>
                <a:pPr defTabSz="914400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FF0000"/>
                    </a:solidFill>
                  </a:rPr>
                  <a:t>PPLAT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CW</a:t>
                </a:r>
                <a:r>
                  <a:rPr lang="it-IT" altLang="it-IT" sz="2000">
                    <a:solidFill>
                      <a:srgbClr val="FF0000"/>
                    </a:solidFill>
                  </a:rPr>
                  <a:t> = (E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CW</a:t>
                </a:r>
                <a:r>
                  <a:rPr lang="it-IT" altLang="it-IT" sz="2000">
                    <a:solidFill>
                      <a:srgbClr val="FF0000"/>
                    </a:solidFill>
                  </a:rPr>
                  <a:t> /E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RS</a:t>
                </a:r>
                <a:r>
                  <a:rPr lang="it-IT" altLang="it-IT" sz="2000">
                    <a:solidFill>
                      <a:srgbClr val="FF0000"/>
                    </a:solidFill>
                  </a:rPr>
                  <a:t>) X PPLAT</a:t>
                </a:r>
                <a:r>
                  <a:rPr lang="it-IT" altLang="it-IT" sz="2000" baseline="-25000">
                    <a:solidFill>
                      <a:srgbClr val="FF0000"/>
                    </a:solidFill>
                  </a:rPr>
                  <a:t>RS</a:t>
                </a:r>
              </a:p>
            </p:txBody>
          </p:sp>
          <p:sp>
            <p:nvSpPr>
              <p:cNvPr id="44043" name="CasellaDiTesto 8"/>
              <p:cNvSpPr txBox="1">
                <a:spLocks noChangeArrowheads="1"/>
              </p:cNvSpPr>
              <p:nvPr/>
            </p:nvSpPr>
            <p:spPr bwMode="auto">
              <a:xfrm>
                <a:off x="2843808" y="3130789"/>
                <a:ext cx="123638" cy="214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1" charset="-128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95300"/>
            <a:ext cx="81724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ttangolo 4"/>
          <p:cNvSpPr>
            <a:spLocks noChangeArrowheads="1"/>
          </p:cNvSpPr>
          <p:nvPr/>
        </p:nvSpPr>
        <p:spPr bwMode="auto">
          <a:xfrm>
            <a:off x="6227763" y="6524625"/>
            <a:ext cx="2808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100" b="1"/>
              <a:t>Intensive Care Med. 2012 Mar;38(3):395-403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952500" y="4705350"/>
            <a:ext cx="2457450" cy="676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5581650" y="5229225"/>
            <a:ext cx="260032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</p:txBody>
      </p:sp>
      <p:sp>
        <p:nvSpPr>
          <p:cNvPr id="45062" name="CasellaDiTesto 1"/>
          <p:cNvSpPr txBox="1">
            <a:spLocks noChangeArrowheads="1"/>
          </p:cNvSpPr>
          <p:nvPr/>
        </p:nvSpPr>
        <p:spPr bwMode="auto">
          <a:xfrm>
            <a:off x="3527425" y="2497138"/>
            <a:ext cx="2130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(P</a:t>
            </a:r>
            <a:r>
              <a:rPr lang="it-IT" altLang="it-IT" sz="1200">
                <a:solidFill>
                  <a:srgbClr val="FF0000"/>
                </a:solidFill>
              </a:rPr>
              <a:t>PLAT</a:t>
            </a:r>
            <a:r>
              <a:rPr lang="it-IT" altLang="it-IT" sz="1800">
                <a:solidFill>
                  <a:srgbClr val="FF0000"/>
                </a:solidFill>
              </a:rPr>
              <a:t>Rs = 31 cmH</a:t>
            </a:r>
            <a:r>
              <a:rPr lang="it-IT" altLang="it-IT" sz="1800" baseline="-25000">
                <a:solidFill>
                  <a:srgbClr val="FF0000"/>
                </a:solidFill>
              </a:rPr>
              <a:t>2</a:t>
            </a:r>
            <a:r>
              <a:rPr lang="it-IT" altLang="it-IT" sz="1800">
                <a:solidFill>
                  <a:srgbClr val="FF0000"/>
                </a:solidFill>
              </a:rPr>
              <a:t>O</a:t>
            </a:r>
            <a:r>
              <a:rPr lang="it-IT" altLang="it-IT" sz="200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  <p:bldP spid="665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4"/>
          <p:cNvSpPr>
            <a:spLocks noChangeArrowheads="1"/>
          </p:cNvSpPr>
          <p:nvPr/>
        </p:nvSpPr>
        <p:spPr bwMode="auto">
          <a:xfrm>
            <a:off x="6227763" y="6524625"/>
            <a:ext cx="2808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100" b="1"/>
              <a:t>Intensive Care Med. 2012 Mar;38(3):395-403</a:t>
            </a:r>
          </a:p>
        </p:txBody>
      </p:sp>
      <p:grpSp>
        <p:nvGrpSpPr>
          <p:cNvPr id="46083" name="Group 6"/>
          <p:cNvGrpSpPr>
            <a:grpSpLocks/>
          </p:cNvGrpSpPr>
          <p:nvPr/>
        </p:nvGrpSpPr>
        <p:grpSpPr bwMode="auto">
          <a:xfrm>
            <a:off x="449263" y="836613"/>
            <a:ext cx="8323262" cy="3989387"/>
            <a:chOff x="283" y="527"/>
            <a:chExt cx="5243" cy="2513"/>
          </a:xfrm>
        </p:grpSpPr>
        <p:pic>
          <p:nvPicPr>
            <p:cNvPr id="4608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527"/>
              <a:ext cx="5231" cy="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5" name="Rettangolo 7"/>
            <p:cNvSpPr>
              <a:spLocks noChangeArrowheads="1"/>
            </p:cNvSpPr>
            <p:nvPr/>
          </p:nvSpPr>
          <p:spPr bwMode="auto">
            <a:xfrm>
              <a:off x="295" y="2750"/>
              <a:ext cx="5034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/>
                <a:t>* P = 0.0001; ** P = 0.001 ECMO vs. no ECMO</a:t>
              </a:r>
            </a:p>
            <a:p>
              <a:pPr defTabSz="914400" eaLnBrk="1" hangingPunct="1">
                <a:spcBef>
                  <a:spcPct val="0"/>
                </a:spcBef>
                <a:buFontTx/>
                <a:buNone/>
              </a:pPr>
              <a:r>
                <a:rPr lang="fr-FR" altLang="it-IT" sz="1200" b="1"/>
                <a:t># P = 0.0001 ## P = 0.001 Conventional ventilation vs. Conventional </a:t>
              </a:r>
              <a:r>
                <a:rPr lang="it-IT" altLang="it-IT" sz="1200" b="1"/>
                <a:t>ventilation and higher PEEP</a:t>
              </a:r>
            </a:p>
          </p:txBody>
        </p:sp>
        <p:sp>
          <p:nvSpPr>
            <p:cNvPr id="46086" name="Rectangle 5"/>
            <p:cNvSpPr>
              <a:spLocks noChangeArrowheads="1"/>
            </p:cNvSpPr>
            <p:nvPr/>
          </p:nvSpPr>
          <p:spPr bwMode="auto">
            <a:xfrm>
              <a:off x="283" y="1362"/>
              <a:ext cx="5034" cy="4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1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212725" y="1401763"/>
            <a:ext cx="85407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Abnormalities of chest wall mechanics may be presentin some patients with influenza A(H1N1)-associated ARDS.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it-IT" altLang="it-IT" sz="2000" b="1" i="1"/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These abnormalities may not be inferred from measurements of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end-inspiratory plateau pressure of the respiratory system (PPLAT</a:t>
            </a:r>
            <a:r>
              <a:rPr lang="it-IT" altLang="it-IT" sz="2000" b="1" i="1" baseline="-25000"/>
              <a:t>RS</a:t>
            </a:r>
            <a:r>
              <a:rPr lang="it-IT" altLang="it-IT" sz="2000" b="1" i="1"/>
              <a:t>).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it-IT" altLang="it-IT" sz="2000" b="1" i="1"/>
          </a:p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000" b="1" i="1"/>
              <a:t>In these patients, </a:t>
            </a:r>
          </a:p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000" b="1" i="1"/>
              <a:t>titrating PEEP to PPLAT</a:t>
            </a:r>
            <a:r>
              <a:rPr lang="it-IT" altLang="it-IT" sz="2000" b="1" i="1" baseline="-25000"/>
              <a:t>RS</a:t>
            </a:r>
            <a:r>
              <a:rPr lang="it-IT" altLang="it-IT" sz="2000" b="1" i="1"/>
              <a:t> may overestimate the incidence </a:t>
            </a:r>
          </a:p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2000" b="1" i="1"/>
              <a:t>of hypoxemia refractory to conventional ventilation </a:t>
            </a:r>
          </a:p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2000" b="1" i="1"/>
          </a:p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b="1" i="1">
                <a:solidFill>
                  <a:srgbClr val="FF0000"/>
                </a:solidFill>
              </a:rPr>
              <a:t>leading to inappropriate use of ECMO!!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3729038" y="387350"/>
            <a:ext cx="1684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Conclusions</a:t>
            </a:r>
          </a:p>
        </p:txBody>
      </p:sp>
      <p:sp>
        <p:nvSpPr>
          <p:cNvPr id="47108" name="Rettangolo 4"/>
          <p:cNvSpPr>
            <a:spLocks noChangeArrowheads="1"/>
          </p:cNvSpPr>
          <p:nvPr/>
        </p:nvSpPr>
        <p:spPr bwMode="auto">
          <a:xfrm>
            <a:off x="6227763" y="6524625"/>
            <a:ext cx="2808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it-IT" altLang="it-IT" sz="1100" b="1"/>
              <a:t>Intensive Care Med. 2012 Mar;38(3):395-403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07956" y="1670050"/>
            <a:ext cx="462445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7037">
              <a:lnSpc>
                <a:spcPct val="90000"/>
              </a:lnSpc>
              <a:spcBef>
                <a:spcPts val="1100"/>
              </a:spcBef>
              <a:buSzPct val="100000"/>
              <a:buChar char="•"/>
              <a:defRPr sz="3100" b="1"/>
            </a:lvl1pPr>
          </a:lstStyle>
          <a:p>
            <a:pPr lvl="0">
              <a:defRPr sz="1800" b="0"/>
            </a:pPr>
            <a:r>
              <a:rPr sz="3100" b="1"/>
              <a:t>Maschio, 58 anni, BMI 27,7</a:t>
            </a:r>
          </a:p>
        </p:txBody>
      </p:sp>
      <p:sp>
        <p:nvSpPr>
          <p:cNvPr id="47" name="Shape 47"/>
          <p:cNvSpPr/>
          <p:nvPr/>
        </p:nvSpPr>
        <p:spPr>
          <a:xfrm>
            <a:off x="373062" y="2299890"/>
            <a:ext cx="868045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27037">
              <a:buSzPct val="100000"/>
              <a:buChar char="•"/>
              <a:defRPr sz="3100" b="1"/>
            </a:lvl1pPr>
          </a:lstStyle>
          <a:p>
            <a:pPr lvl="0">
              <a:defRPr sz="1800" b="0"/>
            </a:pPr>
            <a:r>
              <a:rPr sz="3100" b="1"/>
              <a:t>Ipertensione arteriosa, fibrillazione atriale parossistica, insufficienza valvolare mitralica e aortica moderate </a:t>
            </a:r>
          </a:p>
        </p:txBody>
      </p:sp>
      <p:sp>
        <p:nvSpPr>
          <p:cNvPr id="48" name="Shape 48"/>
          <p:cNvSpPr/>
          <p:nvPr/>
        </p:nvSpPr>
        <p:spPr>
          <a:xfrm>
            <a:off x="358052" y="3894931"/>
            <a:ext cx="468615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427037">
              <a:lnSpc>
                <a:spcPct val="90000"/>
              </a:lnSpc>
              <a:spcBef>
                <a:spcPts val="1100"/>
              </a:spcBef>
              <a:buSzPct val="100000"/>
              <a:buChar char="•"/>
              <a:defRPr sz="3100" b="1"/>
            </a:lvl1pPr>
          </a:lstStyle>
          <a:p>
            <a:pPr lvl="0">
              <a:defRPr sz="1800" b="0"/>
            </a:pPr>
            <a:r>
              <a:rPr sz="3100" b="1"/>
              <a:t>Broncopolmonite bilaterale</a:t>
            </a:r>
          </a:p>
        </p:txBody>
      </p:sp>
      <p:sp>
        <p:nvSpPr>
          <p:cNvPr id="49" name="Shape 49"/>
          <p:cNvSpPr/>
          <p:nvPr/>
        </p:nvSpPr>
        <p:spPr>
          <a:xfrm>
            <a:off x="846137" y="4756150"/>
            <a:ext cx="7451726" cy="1082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3200" b="1">
                <a:solidFill>
                  <a:srgbClr val="FF00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FF0000"/>
                </a:solidFill>
              </a:rPr>
              <a:t>Tampone nasale positivo per influenza virus A (H1N1) </a:t>
            </a:r>
          </a:p>
        </p:txBody>
      </p:sp>
      <p:sp>
        <p:nvSpPr>
          <p:cNvPr id="50" name="Shape 50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</p:spTree>
    <p:extLst>
      <p:ext uri="{BB962C8B-B14F-4D97-AF65-F5344CB8AC3E}">
        <p14:creationId xmlns:p14="http://schemas.microsoft.com/office/powerpoint/2010/main" val="2532434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215900" y="736600"/>
            <a:ext cx="8610600" cy="653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Temperatura inguinale = 37.5°C</a:t>
            </a:r>
          </a:p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Globuli bianchi = 12.96 x 10</a:t>
            </a:r>
            <a:r>
              <a:rPr sz="3200" b="1" baseline="30000"/>
              <a:t>3</a:t>
            </a:r>
            <a:r>
              <a:rPr sz="3200" b="1"/>
              <a:t> cells/ml</a:t>
            </a:r>
          </a:p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PCR = 351.81 mg/dL</a:t>
            </a:r>
          </a:p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Procalcitonina = 0.5 ng/mL </a:t>
            </a:r>
          </a:p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Pressione arteriosa media = 93 mmHg</a:t>
            </a:r>
          </a:p>
          <a:p>
            <a:pPr marL="812800" lvl="0" indent="-812800" defTabSz="914400">
              <a:lnSpc>
                <a:spcPct val="200000"/>
              </a:lnSpc>
              <a:buSzPct val="100000"/>
              <a:buFont typeface="Arial"/>
              <a:buChar char="•"/>
              <a:defRPr sz="1800"/>
            </a:pPr>
            <a:r>
              <a:rPr sz="3200" b="1"/>
              <a:t>Indice cardiaco = 3.5 L/min/m²</a:t>
            </a:r>
          </a:p>
        </p:txBody>
      </p:sp>
      <p:sp>
        <p:nvSpPr>
          <p:cNvPr id="53" name="Shape 53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</p:spTree>
    <p:extLst>
      <p:ext uri="{BB962C8B-B14F-4D97-AF65-F5344CB8AC3E}">
        <p14:creationId xmlns:p14="http://schemas.microsoft.com/office/powerpoint/2010/main" val="3726678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Figure1_CHEST.png" descr="Figure1_CHEST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41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tangolo 1"/>
          <p:cNvSpPr>
            <a:spLocks noChangeArrowheads="1"/>
          </p:cNvSpPr>
          <p:nvPr/>
        </p:nvSpPr>
        <p:spPr bwMode="auto">
          <a:xfrm>
            <a:off x="5992813" y="6426200"/>
            <a:ext cx="29083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b="1" i="1"/>
              <a:t>Minerva Anestesiol 2014;80:1046-57</a:t>
            </a:r>
            <a:endParaRPr lang="en-US" altLang="it-IT" sz="1400" b="1"/>
          </a:p>
        </p:txBody>
      </p:sp>
      <p:sp>
        <p:nvSpPr>
          <p:cNvPr id="4099" name="Rettangolo 3"/>
          <p:cNvSpPr>
            <a:spLocks noChangeArrowheads="1"/>
          </p:cNvSpPr>
          <p:nvPr/>
        </p:nvSpPr>
        <p:spPr bwMode="auto">
          <a:xfrm>
            <a:off x="323850" y="115888"/>
            <a:ext cx="865822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b="1"/>
              <a:t>Friday night ventilation: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b="1"/>
              <a:t>a safety starting tool kit for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b="1"/>
              <a:t>mechanically ventilated patients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L. GATTINONI, E. CARLESSO, L. BRAZZI , M. CRESSONI, </a:t>
            </a:r>
            <a:r>
              <a:rPr lang="en-US" altLang="it-IT" sz="2000" b="1"/>
              <a:t>S. ROSSEAU, S. KLUGE, A. KALENKA, M. BACHMANN , L. TOEPFER, H. WRIGGE, F. REDAELLI, C. VETTER , M. WYSOCKI.</a:t>
            </a:r>
          </a:p>
        </p:txBody>
      </p:sp>
      <p:pic>
        <p:nvPicPr>
          <p:cNvPr id="5124" name="Picture 6" descr="http://www.sopravvivere.net/wordpress/wp-content/uploads/2013/05/2297670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695575"/>
            <a:ext cx="248285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tangolo 5"/>
          <p:cNvSpPr>
            <a:spLocks noChangeArrowheads="1"/>
          </p:cNvSpPr>
          <p:nvPr/>
        </p:nvSpPr>
        <p:spPr bwMode="auto">
          <a:xfrm>
            <a:off x="3779838" y="3011488"/>
            <a:ext cx="49688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</a:rPr>
              <a:t>The primary goal is the early treatment to keep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</a:rPr>
              <a:t>the patient alive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</a:rPr>
              <a:t>while inducing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</a:rPr>
              <a:t>the lowest harm possible</a:t>
            </a:r>
            <a:r>
              <a:rPr lang="en-US" altLang="it-IT" sz="20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2900" y="4546600"/>
            <a:ext cx="8369300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342900" y="558800"/>
            <a:ext cx="8369300" cy="4657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pH 7.310 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PaCO2 62.5 mmHg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PaO2 46.8 mmHg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HCO3</a:t>
            </a:r>
            <a:r>
              <a:rPr sz="2400" b="1" baseline="30500"/>
              <a:t>-</a:t>
            </a:r>
            <a:r>
              <a:rPr sz="2400" b="1"/>
              <a:t> 26.7 mEq/L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BE 4.5 e SaO2 77.2 % 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Oxygenation index = 39</a:t>
            </a:r>
          </a:p>
          <a:p>
            <a:pPr marL="457200" lvl="0" indent="-457200" defTabSz="914400">
              <a:lnSpc>
                <a:spcPct val="150000"/>
              </a:lnSpc>
              <a:buSzPct val="100000"/>
              <a:buFont typeface="Arial"/>
              <a:buChar char="•"/>
              <a:defRPr sz="1800"/>
            </a:pPr>
            <a:r>
              <a:rPr sz="2400" b="1"/>
              <a:t>Lung injury score = 3.25</a:t>
            </a:r>
            <a:endParaRPr b="1"/>
          </a:p>
          <a:p>
            <a:pPr marL="457200" lvl="0" indent="-457200" defTabSz="9144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 sz="1800"/>
            </a:pPr>
            <a:endParaRPr b="1">
              <a:solidFill>
                <a:srgbClr val="FFFF00"/>
              </a:solidFill>
            </a:endParaRPr>
          </a:p>
        </p:txBody>
      </p:sp>
      <p:sp>
        <p:nvSpPr>
          <p:cNvPr id="57" name="Shape 57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  <p:sp>
        <p:nvSpPr>
          <p:cNvPr id="58" name="Shape 58"/>
          <p:cNvSpPr/>
          <p:nvPr/>
        </p:nvSpPr>
        <p:spPr>
          <a:xfrm>
            <a:off x="431800" y="6350000"/>
            <a:ext cx="3248149" cy="0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60545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 advAuto="0"/>
      <p:bldP spid="58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79388"/>
            <a:ext cx="878840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uppo 7"/>
          <p:cNvGrpSpPr>
            <a:grpSpLocks/>
          </p:cNvGrpSpPr>
          <p:nvPr/>
        </p:nvGrpSpPr>
        <p:grpSpPr bwMode="auto">
          <a:xfrm>
            <a:off x="471488" y="3225800"/>
            <a:ext cx="8188325" cy="1824038"/>
            <a:chOff x="471262" y="3225801"/>
            <a:chExt cx="8188745" cy="1824763"/>
          </a:xfrm>
        </p:grpSpPr>
        <p:pic>
          <p:nvPicPr>
            <p:cNvPr id="36868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62" y="3225801"/>
              <a:ext cx="8188745" cy="182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ttore 1 4"/>
            <p:cNvCxnSpPr/>
            <p:nvPr/>
          </p:nvCxnSpPr>
          <p:spPr>
            <a:xfrm>
              <a:off x="2768492" y="3888052"/>
              <a:ext cx="3872112" cy="952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Connettore 1 5"/>
            <p:cNvCxnSpPr/>
            <p:nvPr/>
          </p:nvCxnSpPr>
          <p:spPr>
            <a:xfrm>
              <a:off x="571279" y="5015625"/>
              <a:ext cx="7418769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idx="4294967295"/>
          </p:nvPr>
        </p:nvSpPr>
        <p:spPr>
          <a:xfrm>
            <a:off x="4565650" y="1155700"/>
            <a:ext cx="4578350" cy="4648200"/>
          </a:xfrm>
          <a:prstGeom prst="rect">
            <a:avLst/>
          </a:prstGeom>
        </p:spPr>
        <p:txBody>
          <a:bodyPr/>
          <a:lstStyle/>
          <a:p>
            <a:pPr lvl="0" defTabSz="914400">
              <a:spcBef>
                <a:spcPts val="500"/>
              </a:spcBef>
              <a:buSzTx/>
              <a:buNone/>
              <a:defRPr sz="1800"/>
            </a:pPr>
            <a:r>
              <a:rPr sz="2400" b="1" dirty="0">
                <a:solidFill>
                  <a:srgbClr val="00B0F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HFPV</a:t>
            </a:r>
          </a:p>
          <a:p>
            <a:pPr lvl="0" defTabSz="914400">
              <a:buSzTx/>
              <a:buNone/>
              <a:defRPr sz="1800"/>
            </a:pPr>
            <a:endParaRPr sz="2400" b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marL="257175" lvl="0" indent="-257175" defTabSz="914400">
              <a:spcBef>
                <a:spcPts val="500"/>
              </a:spcBef>
              <a:defRPr sz="1800"/>
            </a:pPr>
            <a:r>
              <a:rPr sz="2400" b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Pmean = 19 cmH</a:t>
            </a:r>
            <a:r>
              <a:rPr sz="2400" b="1" baseline="-25000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sz="2400" b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marL="257175" lvl="0" indent="-257175" defTabSz="914400">
              <a:spcBef>
                <a:spcPts val="500"/>
              </a:spcBef>
              <a:defRPr sz="1800"/>
            </a:pPr>
            <a:r>
              <a:rPr sz="2400" b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PEEP = 15 cmH</a:t>
            </a:r>
            <a:r>
              <a:rPr sz="2400" b="1" baseline="-25000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sz="2400" b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marL="257175" lvl="0" indent="-257175" defTabSz="914400">
              <a:spcBef>
                <a:spcPts val="500"/>
              </a:spcBef>
              <a:defRPr sz="1800"/>
            </a:pPr>
            <a:r>
              <a:rPr sz="2400" b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Percussion frequency = 700 cpm</a:t>
            </a:r>
          </a:p>
        </p:txBody>
      </p:sp>
      <p:sp>
        <p:nvSpPr>
          <p:cNvPr id="63" name="Shape 63"/>
          <p:cNvSpPr/>
          <p:nvPr/>
        </p:nvSpPr>
        <p:spPr>
          <a:xfrm>
            <a:off x="215900" y="1157287"/>
            <a:ext cx="4394200" cy="5416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914400">
              <a:spcBef>
                <a:spcPts val="400"/>
              </a:spcBef>
              <a:defRPr sz="1800"/>
            </a:pPr>
            <a:r>
              <a:rPr b="1">
                <a:solidFill>
                  <a:srgbClr val="00B0F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PCV</a:t>
            </a:r>
          </a:p>
          <a:p>
            <a:pPr lvl="0" defTabSz="914400">
              <a:spcBef>
                <a:spcPts val="400"/>
              </a:spcBef>
              <a:buClr>
                <a:srgbClr val="FFF320"/>
              </a:buClr>
              <a:buSzPct val="100000"/>
              <a:buChar char="•"/>
              <a:defRPr sz="1800"/>
            </a:pPr>
            <a:endParaRPr b="1">
              <a:solidFill>
                <a:srgbClr val="FFF320"/>
              </a:solidFill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Pwork = 27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Pplat = 27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PEEP = 15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Pmean = 19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Compliance = 56 mL/cmH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endParaRPr sz="2000" b="1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sp>
        <p:nvSpPr>
          <p:cNvPr id="64" name="Shape 64"/>
          <p:cNvSpPr/>
          <p:nvPr/>
        </p:nvSpPr>
        <p:spPr>
          <a:xfrm>
            <a:off x="3308350" y="2794000"/>
            <a:ext cx="1073150" cy="355600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FF0000"/>
          </a:solidFill>
          <a:ln>
            <a:solidFill/>
            <a:round/>
          </a:ln>
        </p:spPr>
        <p:txBody>
          <a:bodyPr lIns="0" tIns="0" rIns="0" bIns="0"/>
          <a:lstStyle/>
          <a:p>
            <a:pPr lvl="0" defTabSz="914400">
              <a:defRPr sz="4600" b="1">
                <a:solidFill>
                  <a:srgbClr val="FF0C09"/>
                </a:solidFill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393700" y="4824412"/>
            <a:ext cx="806450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2300" b="1">
                <a:solidFill>
                  <a:srgbClr val="FF00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F0000"/>
                </a:solidFill>
              </a:rPr>
              <a:t>Nessuna complicanza dopo il passaggio all’HFPV</a:t>
            </a:r>
          </a:p>
        </p:txBody>
      </p:sp>
      <p:sp>
        <p:nvSpPr>
          <p:cNvPr id="66" name="Shape 66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  <p:sp>
        <p:nvSpPr>
          <p:cNvPr id="67" name="Shape 67"/>
          <p:cNvSpPr/>
          <p:nvPr/>
        </p:nvSpPr>
        <p:spPr>
          <a:xfrm>
            <a:off x="4714130" y="1997075"/>
            <a:ext cx="2858791" cy="52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8" name="Shape 68"/>
          <p:cNvSpPr/>
          <p:nvPr/>
        </p:nvSpPr>
        <p:spPr>
          <a:xfrm>
            <a:off x="186580" y="2733675"/>
            <a:ext cx="2226421" cy="52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7059620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allAtOnce" animBg="1"/>
      <p:bldP spid="64" grpId="0" animBg="1"/>
      <p:bldP spid="65" grpId="0" animBg="1"/>
      <p:bldP spid="67" grpId="0" animBg="1" advAuto="0"/>
      <p:bldP spid="68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/>
          <p:nvPr/>
        </p:nvGrpSpPr>
        <p:grpSpPr>
          <a:xfrm>
            <a:off x="144462" y="1359407"/>
            <a:ext cx="8298498" cy="4504183"/>
            <a:chOff x="0" y="0"/>
            <a:chExt cx="8298497" cy="4504182"/>
          </a:xfrm>
        </p:grpSpPr>
        <p:sp>
          <p:nvSpPr>
            <p:cNvPr id="70" name="Shape 70"/>
            <p:cNvSpPr/>
            <p:nvPr/>
          </p:nvSpPr>
          <p:spPr>
            <a:xfrm>
              <a:off x="1081087" y="3976180"/>
              <a:ext cx="901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Baseline</a:t>
              </a:r>
            </a:p>
          </p:txBody>
        </p:sp>
        <p:sp>
          <p:nvSpPr>
            <p:cNvPr id="71" name="Shape 71"/>
            <p:cNvSpPr/>
            <p:nvPr/>
          </p:nvSpPr>
          <p:spPr>
            <a:xfrm rot="16200000">
              <a:off x="-321444" y="1752974"/>
              <a:ext cx="1057162" cy="41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defTabSz="914400">
                <a:defRPr sz="1800"/>
              </a:pPr>
              <a:r>
                <a:rPr b="1">
                  <a:solidFill>
                    <a:srgbClr val="FFFFFF"/>
                  </a:solidFill>
                </a:rPr>
                <a:t>PaO</a:t>
              </a:r>
              <a:r>
                <a:rPr b="1" baseline="-25000">
                  <a:solidFill>
                    <a:srgbClr val="FFFFFF"/>
                  </a:solidFill>
                </a:rPr>
                <a:t>2</a:t>
              </a:r>
              <a:r>
                <a:rPr b="1">
                  <a:solidFill>
                    <a:srgbClr val="FFFFFF"/>
                  </a:solidFill>
                </a:rPr>
                <a:t>/FiO</a:t>
              </a:r>
              <a:r>
                <a:rPr b="1" baseline="-250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72" name="Shape 72"/>
            <p:cNvSpPr/>
            <p:nvPr/>
          </p:nvSpPr>
          <p:spPr>
            <a:xfrm>
              <a:off x="2225675" y="3976180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2h</a:t>
              </a:r>
            </a:p>
          </p:txBody>
        </p:sp>
        <p:sp>
          <p:nvSpPr>
            <p:cNvPr id="73" name="Shape 73"/>
            <p:cNvSpPr/>
            <p:nvPr/>
          </p:nvSpPr>
          <p:spPr>
            <a:xfrm>
              <a:off x="3049587" y="3968242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4h</a:t>
              </a:r>
            </a:p>
          </p:txBody>
        </p:sp>
        <p:sp>
          <p:nvSpPr>
            <p:cNvPr id="74" name="Shape 74"/>
            <p:cNvSpPr/>
            <p:nvPr/>
          </p:nvSpPr>
          <p:spPr>
            <a:xfrm>
              <a:off x="3938587" y="3977767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6h</a:t>
              </a:r>
            </a:p>
          </p:txBody>
        </p:sp>
        <p:sp>
          <p:nvSpPr>
            <p:cNvPr id="75" name="Shape 75"/>
            <p:cNvSpPr/>
            <p:nvPr/>
          </p:nvSpPr>
          <p:spPr>
            <a:xfrm>
              <a:off x="4776787" y="3971417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8h</a:t>
              </a:r>
            </a:p>
          </p:txBody>
        </p:sp>
        <p:sp>
          <p:nvSpPr>
            <p:cNvPr id="76" name="Shape 76"/>
            <p:cNvSpPr/>
            <p:nvPr/>
          </p:nvSpPr>
          <p:spPr>
            <a:xfrm>
              <a:off x="5640387" y="3971417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10h</a:t>
              </a:r>
            </a:p>
          </p:txBody>
        </p:sp>
        <p:sp>
          <p:nvSpPr>
            <p:cNvPr id="77" name="Shape 77"/>
            <p:cNvSpPr/>
            <p:nvPr/>
          </p:nvSpPr>
          <p:spPr>
            <a:xfrm>
              <a:off x="6427787" y="3971417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12h</a:t>
              </a:r>
            </a:p>
          </p:txBody>
        </p:sp>
        <p:sp>
          <p:nvSpPr>
            <p:cNvPr id="78" name="Shape 78"/>
            <p:cNvSpPr/>
            <p:nvPr/>
          </p:nvSpPr>
          <p:spPr>
            <a:xfrm>
              <a:off x="7291386" y="3980942"/>
              <a:ext cx="5128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Post</a:t>
              </a:r>
            </a:p>
          </p:txBody>
        </p:sp>
        <p:pic>
          <p:nvPicPr>
            <p:cNvPr id="79" name="image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23633" y="0"/>
              <a:ext cx="7674865" cy="432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" name="Shape 80"/>
            <p:cNvSpPr/>
            <p:nvPr/>
          </p:nvSpPr>
          <p:spPr>
            <a:xfrm>
              <a:off x="1233487" y="4128580"/>
              <a:ext cx="901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Baseline</a:t>
              </a:r>
            </a:p>
          </p:txBody>
        </p:sp>
        <p:sp>
          <p:nvSpPr>
            <p:cNvPr id="81" name="Shape 81"/>
            <p:cNvSpPr/>
            <p:nvPr/>
          </p:nvSpPr>
          <p:spPr>
            <a:xfrm rot="16200000">
              <a:off x="-169044" y="1905374"/>
              <a:ext cx="1057162" cy="41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defTabSz="914400">
                <a:defRPr sz="1800"/>
              </a:pPr>
              <a:r>
                <a:rPr b="1"/>
                <a:t>PaO</a:t>
              </a:r>
              <a:r>
                <a:rPr b="1" baseline="-25000"/>
                <a:t>2</a:t>
              </a:r>
              <a:r>
                <a:rPr b="1"/>
                <a:t>/FiO</a:t>
              </a:r>
              <a:r>
                <a:rPr b="1" baseline="-25000"/>
                <a:t>2</a:t>
              </a:r>
            </a:p>
          </p:txBody>
        </p:sp>
        <p:sp>
          <p:nvSpPr>
            <p:cNvPr id="82" name="Shape 82"/>
            <p:cNvSpPr/>
            <p:nvPr/>
          </p:nvSpPr>
          <p:spPr>
            <a:xfrm>
              <a:off x="2378075" y="4128580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2h</a:t>
              </a:r>
            </a:p>
          </p:txBody>
        </p:sp>
        <p:sp>
          <p:nvSpPr>
            <p:cNvPr id="83" name="Shape 83"/>
            <p:cNvSpPr/>
            <p:nvPr/>
          </p:nvSpPr>
          <p:spPr>
            <a:xfrm>
              <a:off x="3201987" y="4120642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4h</a:t>
              </a:r>
            </a:p>
          </p:txBody>
        </p:sp>
        <p:sp>
          <p:nvSpPr>
            <p:cNvPr id="84" name="Shape 84"/>
            <p:cNvSpPr/>
            <p:nvPr/>
          </p:nvSpPr>
          <p:spPr>
            <a:xfrm>
              <a:off x="4090987" y="4130167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6h</a:t>
              </a:r>
            </a:p>
          </p:txBody>
        </p:sp>
        <p:sp>
          <p:nvSpPr>
            <p:cNvPr id="85" name="Shape 85"/>
            <p:cNvSpPr/>
            <p:nvPr/>
          </p:nvSpPr>
          <p:spPr>
            <a:xfrm>
              <a:off x="4929187" y="4123817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8h</a:t>
              </a:r>
            </a:p>
          </p:txBody>
        </p:sp>
        <p:sp>
          <p:nvSpPr>
            <p:cNvPr id="86" name="Shape 86"/>
            <p:cNvSpPr/>
            <p:nvPr/>
          </p:nvSpPr>
          <p:spPr>
            <a:xfrm>
              <a:off x="5792787" y="4123817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10h</a:t>
              </a:r>
            </a:p>
          </p:txBody>
        </p:sp>
        <p:sp>
          <p:nvSpPr>
            <p:cNvPr id="87" name="Shape 87"/>
            <p:cNvSpPr/>
            <p:nvPr/>
          </p:nvSpPr>
          <p:spPr>
            <a:xfrm>
              <a:off x="6580187" y="4123817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12h</a:t>
              </a:r>
            </a:p>
          </p:txBody>
        </p:sp>
        <p:sp>
          <p:nvSpPr>
            <p:cNvPr id="88" name="Shape 88"/>
            <p:cNvSpPr/>
            <p:nvPr/>
          </p:nvSpPr>
          <p:spPr>
            <a:xfrm>
              <a:off x="7443786" y="4133342"/>
              <a:ext cx="5128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Post</a:t>
              </a:r>
            </a:p>
          </p:txBody>
        </p:sp>
      </p:grpSp>
      <p:sp>
        <p:nvSpPr>
          <p:cNvPr id="90" name="Shape 90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</p:spTree>
    <p:extLst>
      <p:ext uri="{BB962C8B-B14F-4D97-AF65-F5344CB8AC3E}">
        <p14:creationId xmlns:p14="http://schemas.microsoft.com/office/powerpoint/2010/main" val="2611612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1"/>
          <p:cNvGrpSpPr/>
          <p:nvPr/>
        </p:nvGrpSpPr>
        <p:grpSpPr>
          <a:xfrm>
            <a:off x="277812" y="1292351"/>
            <a:ext cx="8195629" cy="4809364"/>
            <a:chOff x="0" y="0"/>
            <a:chExt cx="8195627" cy="4809362"/>
          </a:xfrm>
        </p:grpSpPr>
        <p:sp>
          <p:nvSpPr>
            <p:cNvPr id="92" name="Shape 92"/>
            <p:cNvSpPr/>
            <p:nvPr/>
          </p:nvSpPr>
          <p:spPr>
            <a:xfrm>
              <a:off x="928687" y="4281361"/>
              <a:ext cx="901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Baseline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2073275" y="4281361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2h</a:t>
              </a:r>
            </a:p>
          </p:txBody>
        </p:sp>
        <p:sp>
          <p:nvSpPr>
            <p:cNvPr id="94" name="Shape 94"/>
            <p:cNvSpPr/>
            <p:nvPr/>
          </p:nvSpPr>
          <p:spPr>
            <a:xfrm>
              <a:off x="2897187" y="4273422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4h</a:t>
              </a:r>
            </a:p>
          </p:txBody>
        </p:sp>
        <p:sp>
          <p:nvSpPr>
            <p:cNvPr id="95" name="Shape 95"/>
            <p:cNvSpPr/>
            <p:nvPr/>
          </p:nvSpPr>
          <p:spPr>
            <a:xfrm>
              <a:off x="3786187" y="4282948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6h</a:t>
              </a:r>
            </a:p>
          </p:txBody>
        </p:sp>
        <p:sp>
          <p:nvSpPr>
            <p:cNvPr id="96" name="Shape 96"/>
            <p:cNvSpPr/>
            <p:nvPr/>
          </p:nvSpPr>
          <p:spPr>
            <a:xfrm>
              <a:off x="4624387" y="4276598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8h</a:t>
              </a:r>
            </a:p>
          </p:txBody>
        </p:sp>
        <p:sp>
          <p:nvSpPr>
            <p:cNvPr id="97" name="Shape 97"/>
            <p:cNvSpPr/>
            <p:nvPr/>
          </p:nvSpPr>
          <p:spPr>
            <a:xfrm>
              <a:off x="5487987" y="4276598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10h</a:t>
              </a:r>
            </a:p>
          </p:txBody>
        </p:sp>
        <p:sp>
          <p:nvSpPr>
            <p:cNvPr id="98" name="Shape 98"/>
            <p:cNvSpPr/>
            <p:nvPr/>
          </p:nvSpPr>
          <p:spPr>
            <a:xfrm>
              <a:off x="6275387" y="4276598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12h</a:t>
              </a:r>
            </a:p>
          </p:txBody>
        </p:sp>
        <p:sp>
          <p:nvSpPr>
            <p:cNvPr id="99" name="Shape 99"/>
            <p:cNvSpPr/>
            <p:nvPr/>
          </p:nvSpPr>
          <p:spPr>
            <a:xfrm>
              <a:off x="7138987" y="4286122"/>
              <a:ext cx="51289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>
                  <a:solidFill>
                    <a:srgbClr val="FFFFFF"/>
                  </a:solid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Post</a:t>
              </a:r>
            </a:p>
          </p:txBody>
        </p:sp>
        <p:sp>
          <p:nvSpPr>
            <p:cNvPr id="100" name="Shape 100"/>
            <p:cNvSpPr/>
            <p:nvPr/>
          </p:nvSpPr>
          <p:spPr>
            <a:xfrm rot="16200000">
              <a:off x="-135539" y="2026573"/>
              <a:ext cx="685352" cy="41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defTabSz="914400">
                <a:defRPr sz="1800"/>
              </a:pPr>
              <a:r>
                <a:rPr b="1">
                  <a:solidFill>
                    <a:srgbClr val="FFFFFF"/>
                  </a:solidFill>
                </a:rPr>
                <a:t>PaCO</a:t>
              </a:r>
              <a:r>
                <a:rPr b="1" baseline="-25000">
                  <a:solidFill>
                    <a:srgbClr val="FFFFFF"/>
                  </a:solidFill>
                </a:rPr>
                <a:t>2</a:t>
              </a:r>
            </a:p>
          </p:txBody>
        </p:sp>
        <p:pic>
          <p:nvPicPr>
            <p:cNvPr id="101" name="image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557339" y="0"/>
              <a:ext cx="7638289" cy="4626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Shape 102"/>
            <p:cNvSpPr/>
            <p:nvPr/>
          </p:nvSpPr>
          <p:spPr>
            <a:xfrm>
              <a:off x="1081087" y="4433761"/>
              <a:ext cx="901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Baseline</a:t>
              </a:r>
            </a:p>
          </p:txBody>
        </p:sp>
        <p:sp>
          <p:nvSpPr>
            <p:cNvPr id="103" name="Shape 103"/>
            <p:cNvSpPr/>
            <p:nvPr/>
          </p:nvSpPr>
          <p:spPr>
            <a:xfrm>
              <a:off x="2225675" y="4433761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2h</a:t>
              </a:r>
            </a:p>
          </p:txBody>
        </p:sp>
        <p:sp>
          <p:nvSpPr>
            <p:cNvPr id="104" name="Shape 104"/>
            <p:cNvSpPr/>
            <p:nvPr/>
          </p:nvSpPr>
          <p:spPr>
            <a:xfrm>
              <a:off x="3049587" y="4425822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4h</a:t>
              </a:r>
            </a:p>
          </p:txBody>
        </p:sp>
        <p:sp>
          <p:nvSpPr>
            <p:cNvPr id="105" name="Shape 105"/>
            <p:cNvSpPr/>
            <p:nvPr/>
          </p:nvSpPr>
          <p:spPr>
            <a:xfrm>
              <a:off x="3938587" y="4435348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6h</a:t>
              </a:r>
            </a:p>
          </p:txBody>
        </p:sp>
        <p:sp>
          <p:nvSpPr>
            <p:cNvPr id="106" name="Shape 106"/>
            <p:cNvSpPr/>
            <p:nvPr/>
          </p:nvSpPr>
          <p:spPr>
            <a:xfrm>
              <a:off x="4776787" y="4428998"/>
              <a:ext cx="34267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8h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5640387" y="4428998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10h</a:t>
              </a:r>
            </a:p>
          </p:txBody>
        </p:sp>
        <p:sp>
          <p:nvSpPr>
            <p:cNvPr id="108" name="Shape 108"/>
            <p:cNvSpPr/>
            <p:nvPr/>
          </p:nvSpPr>
          <p:spPr>
            <a:xfrm>
              <a:off x="6427787" y="4428998"/>
              <a:ext cx="45853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12h</a:t>
              </a:r>
            </a:p>
          </p:txBody>
        </p:sp>
        <p:sp>
          <p:nvSpPr>
            <p:cNvPr id="109" name="Shape 109"/>
            <p:cNvSpPr/>
            <p:nvPr/>
          </p:nvSpPr>
          <p:spPr>
            <a:xfrm>
              <a:off x="7291387" y="4438522"/>
              <a:ext cx="51289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800" b="1"/>
              </a:lvl1pPr>
            </a:lstStyle>
            <a:p>
              <a:pPr lvl="0">
                <a:defRPr b="0"/>
              </a:pPr>
              <a:r>
                <a:rPr b="1"/>
                <a:t>Post</a:t>
              </a:r>
            </a:p>
          </p:txBody>
        </p:sp>
        <p:sp>
          <p:nvSpPr>
            <p:cNvPr id="110" name="Shape 110"/>
            <p:cNvSpPr/>
            <p:nvPr/>
          </p:nvSpPr>
          <p:spPr>
            <a:xfrm rot="16200000">
              <a:off x="16861" y="2178973"/>
              <a:ext cx="685352" cy="41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lvl="0" defTabSz="914400">
                <a:defRPr sz="1800"/>
              </a:pPr>
              <a:r>
                <a:rPr b="1"/>
                <a:t>PaCO</a:t>
              </a:r>
              <a:r>
                <a:rPr b="1" baseline="-25000"/>
                <a:t>2</a:t>
              </a:r>
            </a:p>
          </p:txBody>
        </p:sp>
      </p:grpSp>
      <p:sp>
        <p:nvSpPr>
          <p:cNvPr id="112" name="Shape 112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</p:spTree>
    <p:extLst>
      <p:ext uri="{BB962C8B-B14F-4D97-AF65-F5344CB8AC3E}">
        <p14:creationId xmlns:p14="http://schemas.microsoft.com/office/powerpoint/2010/main" val="170940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Table 114"/>
          <p:cNvGraphicFramePr/>
          <p:nvPr/>
        </p:nvGraphicFramePr>
        <p:xfrm>
          <a:off x="114300" y="1016000"/>
          <a:ext cx="8826500" cy="2451099"/>
        </p:xfrm>
        <a:graphic>
          <a:graphicData uri="http://schemas.openxmlformats.org/drawingml/2006/table">
            <a:tbl>
              <a:tblPr/>
              <a:tblGrid>
                <a:gridCol w="1600200"/>
                <a:gridCol w="1219200"/>
                <a:gridCol w="825500"/>
                <a:gridCol w="939800"/>
                <a:gridCol w="914400"/>
                <a:gridCol w="876300"/>
                <a:gridCol w="850900"/>
                <a:gridCol w="800100"/>
                <a:gridCol w="800100"/>
              </a:tblGrid>
              <a:tr h="879475"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Parameters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Baseline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2h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4h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6h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8h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HFPV</a:t>
                      </a:r>
                    </a:p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12h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Post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FFFFFF"/>
                      </a:solidFill>
                      <a:round/>
                    </a:lnB>
                    <a:solidFill>
                      <a:srgbClr val="000000"/>
                    </a:solidFill>
                  </a:tcPr>
                </a:tc>
              </a:tr>
              <a:tr h="785812">
                <a:tc>
                  <a:txBody>
                    <a:bodyPr/>
                    <a:lstStyle/>
                    <a:p>
                      <a:pPr lvl="0" algn="l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MAP (mmHg)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93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87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78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68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67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90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100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106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FFFFFF"/>
                      </a:solidFill>
                      <a:round/>
                    </a:lnT>
                    <a:lnB w="12700">
                      <a:miter lim="400000"/>
                    </a:lnB>
                    <a:solidFill>
                      <a:srgbClr val="C57736"/>
                    </a:solidFill>
                  </a:tcPr>
                </a:tc>
              </a:tr>
              <a:tr h="785812">
                <a:tc>
                  <a:txBody>
                    <a:bodyPr/>
                    <a:lstStyle/>
                    <a:p>
                      <a:pPr lvl="0" algn="l" defTabSz="914400">
                        <a:defRPr sz="1800" b="0" i="0"/>
                      </a:pPr>
                      <a:r>
                        <a:rPr sz="1700" b="1">
                          <a:solidFill>
                            <a:srgbClr val="FFFFFF"/>
                          </a:solidFill>
                        </a:rPr>
                        <a:t>CI (L/min/m</a:t>
                      </a:r>
                      <a:r>
                        <a:rPr sz="1700" b="1" baseline="300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3.5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3.2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2.8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2.4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3.6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4.1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4.8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i="0"/>
                      </a:pPr>
                      <a:r>
                        <a:rPr sz="2300" b="1">
                          <a:solidFill>
                            <a:srgbClr val="FFFFFF"/>
                          </a:solidFill>
                        </a:rPr>
                        <a:t>5.2</a:t>
                      </a:r>
                    </a:p>
                  </a:txBody>
                  <a:tcPr marL="43973" marR="43973" marT="43973" marB="4397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  <p:sp>
        <p:nvSpPr>
          <p:cNvPr id="115" name="Shape 115"/>
          <p:cNvSpPr/>
          <p:nvPr/>
        </p:nvSpPr>
        <p:spPr>
          <a:xfrm>
            <a:off x="2095500" y="3714750"/>
            <a:ext cx="4394200" cy="225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spcBef>
                <a:spcPts val="400"/>
              </a:spcBef>
              <a:defRPr sz="1800"/>
            </a:pPr>
            <a:r>
              <a:rPr b="1">
                <a:solidFill>
                  <a:srgbClr val="00B0F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PCV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Pwork = 27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Pplat = 26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PEEP = 15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Pmean = 20 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  <a:p>
            <a:pPr lvl="0" defTabSz="914400">
              <a:spcBef>
                <a:spcPts val="400"/>
              </a:spcBef>
              <a:buSzPct val="100000"/>
              <a:buChar char="•"/>
              <a:defRPr sz="1800"/>
            </a:pP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 Compliance = 88 mL/cmH</a:t>
            </a:r>
            <a:r>
              <a:rPr b="1" baseline="-25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2</a:t>
            </a:r>
            <a:r>
              <a:rPr b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O</a:t>
            </a:r>
          </a:p>
        </p:txBody>
      </p:sp>
      <p:sp>
        <p:nvSpPr>
          <p:cNvPr id="116" name="Shape 116"/>
          <p:cNvSpPr/>
          <p:nvPr/>
        </p:nvSpPr>
        <p:spPr>
          <a:xfrm>
            <a:off x="685800" y="38099"/>
            <a:ext cx="7772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QUANDO RICORRERE ALL’ECMO?</a:t>
            </a:r>
          </a:p>
          <a:p>
            <a:pPr lvl="0" algn="ctr" defTabSz="914400">
              <a:defRPr sz="1800"/>
            </a:pPr>
            <a:r>
              <a:rPr b="1">
                <a:solidFill>
                  <a:srgbClr val="FF0000"/>
                </a:solidFill>
              </a:rPr>
              <a:t>CASO CLINICO 1</a:t>
            </a:r>
          </a:p>
        </p:txBody>
      </p:sp>
      <p:sp>
        <p:nvSpPr>
          <p:cNvPr id="117" name="Shape 117"/>
          <p:cNvSpPr/>
          <p:nvPr/>
        </p:nvSpPr>
        <p:spPr>
          <a:xfrm>
            <a:off x="2053480" y="5283200"/>
            <a:ext cx="3170288" cy="520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99551941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igure2_CHEST.png" descr="Figure2_CHEST.tif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4399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000003_L_20091025_095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23863"/>
            <a:ext cx="55610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favolefantasia.com/wp-content/uploads/2015/04/i-tre-porcell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92" y="1902045"/>
            <a:ext cx="6507056" cy="394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80459" y="546931"/>
            <a:ext cx="636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 ha paura del lupo cattivo?</a:t>
            </a:r>
            <a:endParaRPr lang="it-I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64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2862645C-D2CC-4C93-A02A-89AECC018A34-L0-001.png"/>
          <p:cNvPicPr>
            <a:picLocks noChangeAspect="1"/>
          </p:cNvPicPr>
          <p:nvPr/>
        </p:nvPicPr>
        <p:blipFill>
          <a:blip r:embed="rId2">
            <a:extLst/>
          </a:blip>
          <a:srcRect l="5131" t="4089" r="6509" b="7834"/>
          <a:stretch>
            <a:fillRect/>
          </a:stretch>
        </p:blipFill>
        <p:spPr>
          <a:xfrm>
            <a:off x="76596" y="68262"/>
            <a:ext cx="8990833" cy="672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7125" t="135" r="17590" b="1630"/>
          <a:stretch>
            <a:fillRect/>
          </a:stretch>
        </p:blipFill>
        <p:spPr>
          <a:xfrm>
            <a:off x="9017000" y="6731000"/>
            <a:ext cx="2280047" cy="2283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16167" y="0"/>
                </a:moveTo>
                <a:lnTo>
                  <a:pt x="13904" y="7"/>
                </a:lnTo>
                <a:lnTo>
                  <a:pt x="2662" y="37"/>
                </a:lnTo>
                <a:cubicBezTo>
                  <a:pt x="1857" y="81"/>
                  <a:pt x="1524" y="150"/>
                  <a:pt x="1267" y="274"/>
                </a:cubicBezTo>
                <a:cubicBezTo>
                  <a:pt x="921" y="440"/>
                  <a:pt x="495" y="775"/>
                  <a:pt x="320" y="1020"/>
                </a:cubicBezTo>
                <a:cubicBezTo>
                  <a:pt x="6" y="1459"/>
                  <a:pt x="0" y="1595"/>
                  <a:pt x="0" y="10712"/>
                </a:cubicBezTo>
                <a:cubicBezTo>
                  <a:pt x="0" y="19585"/>
                  <a:pt x="13" y="19978"/>
                  <a:pt x="301" y="20539"/>
                </a:cubicBezTo>
                <a:cubicBezTo>
                  <a:pt x="583" y="21089"/>
                  <a:pt x="740" y="21195"/>
                  <a:pt x="1688" y="21476"/>
                </a:cubicBezTo>
                <a:cubicBezTo>
                  <a:pt x="1899" y="21539"/>
                  <a:pt x="6140" y="21578"/>
                  <a:pt x="11114" y="21566"/>
                </a:cubicBezTo>
                <a:cubicBezTo>
                  <a:pt x="21172" y="21541"/>
                  <a:pt x="20631" y="21600"/>
                  <a:pt x="21299" y="20509"/>
                </a:cubicBezTo>
                <a:cubicBezTo>
                  <a:pt x="21586" y="20040"/>
                  <a:pt x="21599" y="19670"/>
                  <a:pt x="21600" y="10809"/>
                </a:cubicBezTo>
                <a:lnTo>
                  <a:pt x="21600" y="1601"/>
                </a:lnTo>
                <a:lnTo>
                  <a:pt x="21209" y="1091"/>
                </a:lnTo>
                <a:cubicBezTo>
                  <a:pt x="20994" y="810"/>
                  <a:pt x="20531" y="441"/>
                  <a:pt x="20183" y="274"/>
                </a:cubicBezTo>
                <a:cubicBezTo>
                  <a:pt x="19927" y="151"/>
                  <a:pt x="19596" y="85"/>
                  <a:pt x="18818" y="41"/>
                </a:cubicBezTo>
                <a:cubicBezTo>
                  <a:pt x="18126" y="25"/>
                  <a:pt x="17433" y="10"/>
                  <a:pt x="16378" y="0"/>
                </a:cubicBezTo>
                <a:lnTo>
                  <a:pt x="161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6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7125" t="135" r="17590" b="1630"/>
          <a:stretch>
            <a:fillRect/>
          </a:stretch>
        </p:blipFill>
        <p:spPr>
          <a:xfrm>
            <a:off x="9017000" y="6604000"/>
            <a:ext cx="2280047" cy="2283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16167" y="0"/>
                </a:moveTo>
                <a:lnTo>
                  <a:pt x="13904" y="7"/>
                </a:lnTo>
                <a:lnTo>
                  <a:pt x="2662" y="37"/>
                </a:lnTo>
                <a:cubicBezTo>
                  <a:pt x="1857" y="81"/>
                  <a:pt x="1524" y="150"/>
                  <a:pt x="1267" y="274"/>
                </a:cubicBezTo>
                <a:cubicBezTo>
                  <a:pt x="921" y="440"/>
                  <a:pt x="495" y="775"/>
                  <a:pt x="320" y="1020"/>
                </a:cubicBezTo>
                <a:cubicBezTo>
                  <a:pt x="6" y="1459"/>
                  <a:pt x="0" y="1595"/>
                  <a:pt x="0" y="10712"/>
                </a:cubicBezTo>
                <a:cubicBezTo>
                  <a:pt x="0" y="19585"/>
                  <a:pt x="13" y="19978"/>
                  <a:pt x="301" y="20539"/>
                </a:cubicBezTo>
                <a:cubicBezTo>
                  <a:pt x="583" y="21089"/>
                  <a:pt x="740" y="21195"/>
                  <a:pt x="1688" y="21476"/>
                </a:cubicBezTo>
                <a:cubicBezTo>
                  <a:pt x="1899" y="21539"/>
                  <a:pt x="6140" y="21578"/>
                  <a:pt x="11114" y="21566"/>
                </a:cubicBezTo>
                <a:cubicBezTo>
                  <a:pt x="21172" y="21541"/>
                  <a:pt x="20631" y="21600"/>
                  <a:pt x="21299" y="20509"/>
                </a:cubicBezTo>
                <a:cubicBezTo>
                  <a:pt x="21586" y="20040"/>
                  <a:pt x="21599" y="19670"/>
                  <a:pt x="21600" y="10809"/>
                </a:cubicBezTo>
                <a:lnTo>
                  <a:pt x="21600" y="1601"/>
                </a:lnTo>
                <a:lnTo>
                  <a:pt x="21209" y="1091"/>
                </a:lnTo>
                <a:cubicBezTo>
                  <a:pt x="20994" y="810"/>
                  <a:pt x="20531" y="441"/>
                  <a:pt x="20183" y="274"/>
                </a:cubicBezTo>
                <a:cubicBezTo>
                  <a:pt x="19927" y="151"/>
                  <a:pt x="19596" y="85"/>
                  <a:pt x="18818" y="41"/>
                </a:cubicBezTo>
                <a:cubicBezTo>
                  <a:pt x="18126" y="25"/>
                  <a:pt x="17433" y="10"/>
                  <a:pt x="16378" y="0"/>
                </a:cubicBezTo>
                <a:lnTo>
                  <a:pt x="161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7" name="2862645C-D2CC-4C93-A02A-89AECC018A34-L0-001.png"/>
          <p:cNvPicPr>
            <a:picLocks noChangeAspect="1"/>
          </p:cNvPicPr>
          <p:nvPr/>
        </p:nvPicPr>
        <p:blipFill>
          <a:blip r:embed="rId2">
            <a:extLst/>
          </a:blip>
          <a:srcRect l="8045" t="4089" r="9424" b="78503"/>
          <a:stretch>
            <a:fillRect/>
          </a:stretch>
        </p:blipFill>
        <p:spPr>
          <a:xfrm>
            <a:off x="251792" y="142296"/>
            <a:ext cx="8694675" cy="137544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38" name="Shape 138"/>
          <p:cNvSpPr/>
          <p:nvPr/>
        </p:nvSpPr>
        <p:spPr>
          <a:xfrm>
            <a:off x="4188728" y="690230"/>
            <a:ext cx="3296470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741152" y="1229534"/>
            <a:ext cx="1759482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2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  <p:bldP spid="13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29" y="1516856"/>
            <a:ext cx="67691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ttangolo 1"/>
          <p:cNvSpPr>
            <a:spLocks noChangeArrowheads="1"/>
          </p:cNvSpPr>
          <p:nvPr/>
        </p:nvSpPr>
        <p:spPr bwMode="auto">
          <a:xfrm>
            <a:off x="4859338" y="6524625"/>
            <a:ext cx="4195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b="1" i="1"/>
              <a:t>L. Gattinoni et al. Minerva Anestesiol 2014;80:1046-57</a:t>
            </a:r>
            <a:endParaRPr lang="en-US" altLang="it-IT" sz="1400" b="1"/>
          </a:p>
        </p:txBody>
      </p:sp>
      <p:sp>
        <p:nvSpPr>
          <p:cNvPr id="5125" name="Rettangolo 2"/>
          <p:cNvSpPr>
            <a:spLocks noChangeArrowheads="1"/>
          </p:cNvSpPr>
          <p:nvPr/>
        </p:nvSpPr>
        <p:spPr bwMode="auto">
          <a:xfrm>
            <a:off x="3589709" y="554264"/>
            <a:ext cx="2071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/>
              <a:t>1.—Patient’s arrival.</a:t>
            </a:r>
          </a:p>
        </p:txBody>
      </p:sp>
      <p:sp>
        <p:nvSpPr>
          <p:cNvPr id="2" name="Ovale 1"/>
          <p:cNvSpPr/>
          <p:nvPr/>
        </p:nvSpPr>
        <p:spPr>
          <a:xfrm>
            <a:off x="2016806" y="3708875"/>
            <a:ext cx="1820255" cy="4614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4119073" y="3708875"/>
            <a:ext cx="1290415" cy="126396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ctrTitle"/>
          </p:nvPr>
        </p:nvSpPr>
        <p:spPr>
          <a:xfrm>
            <a:off x="7070757" y="751438"/>
            <a:ext cx="1860920" cy="91908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 algn="l"/>
          </a:lstStyle>
          <a:p>
            <a:r>
              <a:rPr dirty="0"/>
              <a:t>LABS</a:t>
            </a:r>
          </a:p>
        </p:txBody>
      </p:sp>
      <p:pic>
        <p:nvPicPr>
          <p:cNvPr id="145" name="A0B1E193-46D7-4021-9CE3-CF96452CF6F2-L0-001.png"/>
          <p:cNvPicPr>
            <a:picLocks noChangeAspect="1"/>
          </p:cNvPicPr>
          <p:nvPr/>
        </p:nvPicPr>
        <p:blipFill>
          <a:blip r:embed="rId2">
            <a:extLst/>
          </a:blip>
          <a:srcRect l="2595" t="47890" r="2595" b="20917"/>
          <a:stretch>
            <a:fillRect/>
          </a:stretch>
        </p:blipFill>
        <p:spPr>
          <a:xfrm>
            <a:off x="237331" y="1817453"/>
            <a:ext cx="8669413" cy="2139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2C82D933-EEEB-4DDD-B9BB-86F580F5ED53-L0-001.png"/>
          <p:cNvPicPr>
            <a:picLocks noChangeAspect="1"/>
          </p:cNvPicPr>
          <p:nvPr/>
        </p:nvPicPr>
        <p:blipFill>
          <a:blip r:embed="rId3">
            <a:extLst/>
          </a:blip>
          <a:srcRect l="2830" t="30826" r="2830" b="36331"/>
          <a:stretch>
            <a:fillRect/>
          </a:stretch>
        </p:blipFill>
        <p:spPr>
          <a:xfrm>
            <a:off x="258960" y="4103538"/>
            <a:ext cx="8626270" cy="22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19301" y="884062"/>
            <a:ext cx="4259259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5600" b="1">
                <a:solidFill>
                  <a:srgbClr val="4DE1EA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 err="1"/>
              <a:t>hypoxiemia</a:t>
            </a:r>
            <a:endParaRPr dirty="0"/>
          </a:p>
        </p:txBody>
      </p:sp>
      <p:sp>
        <p:nvSpPr>
          <p:cNvPr id="148" name="Shape 148"/>
          <p:cNvSpPr/>
          <p:nvPr/>
        </p:nvSpPr>
        <p:spPr>
          <a:xfrm>
            <a:off x="4823947" y="4744222"/>
            <a:ext cx="2051358" cy="248961"/>
          </a:xfrm>
          <a:prstGeom prst="ellipse">
            <a:avLst/>
          </a:prstGeom>
          <a:ln w="25400">
            <a:solidFill>
              <a:srgbClr val="FF2600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4055251" y="1729536"/>
            <a:ext cx="806523" cy="306393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63500" dist="38100" dir="18997592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4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b="13020"/>
          <a:stretch>
            <a:fillRect/>
          </a:stretch>
        </p:blipFill>
        <p:spPr>
          <a:xfrm>
            <a:off x="156796" y="319503"/>
            <a:ext cx="8830408" cy="277844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58" name="Shape 158"/>
          <p:cNvSpPr/>
          <p:nvPr/>
        </p:nvSpPr>
        <p:spPr>
          <a:xfrm>
            <a:off x="1099867" y="1388638"/>
            <a:ext cx="2766911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63500" dist="38100" dir="18997592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1086648" y="1144655"/>
            <a:ext cx="2793349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63500" dist="38100" dir="18997592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073429" y="980431"/>
            <a:ext cx="2819787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63500" dist="38100" dir="18997592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099867" y="1568433"/>
            <a:ext cx="2766911" cy="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  <a:effectLst>
            <a:outerShdw blurRad="63500" dist="38100" dir="18997592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73838" y="115722"/>
            <a:ext cx="8991600" cy="6582993"/>
            <a:chOff x="73838" y="115722"/>
            <a:chExt cx="8991600" cy="6582993"/>
          </a:xfrm>
        </p:grpSpPr>
        <p:sp>
          <p:nvSpPr>
            <p:cNvPr id="6" name="Shape 147"/>
            <p:cNvSpPr/>
            <p:nvPr/>
          </p:nvSpPr>
          <p:spPr>
            <a:xfrm>
              <a:off x="310379" y="181069"/>
              <a:ext cx="4259259" cy="766442"/>
            </a:xfrm>
            <a:prstGeom prst="rect">
              <a:avLst/>
            </a:prstGeom>
            <a:ln w="12700"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b">
              <a:normAutofit fontScale="92500" lnSpcReduction="10000"/>
            </a:bodyPr>
            <a:lstStyle>
              <a:lvl1pPr>
                <a:defRPr sz="5600" b="1">
                  <a:solidFill>
                    <a:srgbClr val="4DE1EA"/>
                  </a:solidFill>
                  <a:effectLst>
                    <a:outerShdw blurRad="38100" dist="25400" dir="5400000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endParaRPr dirty="0"/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38" y="1155165"/>
              <a:ext cx="8991600" cy="5543550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241" y="181069"/>
              <a:ext cx="5792414" cy="570369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58" y="115722"/>
              <a:ext cx="1749830" cy="907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1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34" y="1031226"/>
            <a:ext cx="8925732" cy="33322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66" name="Shape 166"/>
          <p:cNvSpPr/>
          <p:nvPr/>
        </p:nvSpPr>
        <p:spPr>
          <a:xfrm>
            <a:off x="1304833" y="73070"/>
            <a:ext cx="6534334" cy="60721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512063">
              <a:defRPr sz="3136" b="1">
                <a:solidFill>
                  <a:srgbClr val="4DE1EA"/>
                </a:solidFill>
                <a:effectLst>
                  <a:outerShdw blurRad="21336" dist="14224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Now we are Little Red Riding Hood</a:t>
            </a:r>
          </a:p>
        </p:txBody>
      </p:sp>
      <p:sp>
        <p:nvSpPr>
          <p:cNvPr id="167" name="Shape 167"/>
          <p:cNvSpPr/>
          <p:nvPr/>
        </p:nvSpPr>
        <p:spPr>
          <a:xfrm>
            <a:off x="193768" y="4714443"/>
            <a:ext cx="4497358" cy="81225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512063">
              <a:defRPr sz="3136" b="1">
                <a:solidFill>
                  <a:srgbClr val="4DE1EA"/>
                </a:solidFill>
                <a:effectLst>
                  <a:outerShdw blurRad="21336" dist="14224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- CVE 200J </a:t>
            </a:r>
            <a:r>
              <a:rPr dirty="0" err="1"/>
              <a:t>bifasic</a:t>
            </a:r>
            <a:r>
              <a:rPr dirty="0"/>
              <a:t> wave</a:t>
            </a:r>
          </a:p>
        </p:txBody>
      </p:sp>
      <p:sp>
        <p:nvSpPr>
          <p:cNvPr id="168" name="Shape 168"/>
          <p:cNvSpPr/>
          <p:nvPr/>
        </p:nvSpPr>
        <p:spPr>
          <a:xfrm>
            <a:off x="193768" y="6028630"/>
            <a:ext cx="4497358" cy="51040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 lnSpcReduction="10000"/>
          </a:bodyPr>
          <a:lstStyle>
            <a:lvl1pPr defTabSz="557784">
              <a:defRPr sz="3416" b="1">
                <a:solidFill>
                  <a:srgbClr val="4DE1EA"/>
                </a:solidFill>
                <a:effectLst>
                  <a:outerShdw blurRad="23241" dist="15494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- Amiodarone</a:t>
            </a:r>
          </a:p>
        </p:txBody>
      </p:sp>
    </p:spTree>
    <p:extLst>
      <p:ext uri="{BB962C8B-B14F-4D97-AF65-F5344CB8AC3E}">
        <p14:creationId xmlns:p14="http://schemas.microsoft.com/office/powerpoint/2010/main" val="42443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81536A34-2E56-4731-8D05-4C3E3BF8C680-L0-001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0141" b="8324"/>
          <a:stretch/>
        </p:blipFill>
        <p:spPr>
          <a:xfrm>
            <a:off x="154377" y="226337"/>
            <a:ext cx="8835246" cy="181974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75" name="Shape 175"/>
          <p:cNvSpPr>
            <a:spLocks noGrp="1"/>
          </p:cNvSpPr>
          <p:nvPr>
            <p:ph type="ctrTitle"/>
          </p:nvPr>
        </p:nvSpPr>
        <p:spPr>
          <a:xfrm>
            <a:off x="96564" y="100708"/>
            <a:ext cx="1331468" cy="825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12922"/>
                </a:solidFill>
              </a:defRPr>
            </a:lvl1pPr>
          </a:lstStyle>
          <a:p>
            <a:r>
              <a:t>PEA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13883" y="3099107"/>
            <a:ext cx="8916234" cy="2480650"/>
            <a:chOff x="113883" y="3099107"/>
            <a:chExt cx="8916234" cy="2480650"/>
          </a:xfrm>
        </p:grpSpPr>
        <p:pic>
          <p:nvPicPr>
            <p:cNvPr id="10" name="F008AC0C-125E-4C55-ABEF-D747C8FFF142-L0-001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9295" b="9548"/>
            <a:stretch/>
          </p:blipFill>
          <p:spPr>
            <a:xfrm>
              <a:off x="113883" y="3886758"/>
              <a:ext cx="8916234" cy="1692999"/>
            </a:xfrm>
            <a:prstGeom prst="rect">
              <a:avLst/>
            </a:pr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Shape 188"/>
            <p:cNvSpPr txBox="1">
              <a:spLocks/>
            </p:cNvSpPr>
            <p:nvPr/>
          </p:nvSpPr>
          <p:spPr>
            <a:xfrm>
              <a:off x="2996697" y="3099107"/>
              <a:ext cx="2442434" cy="6774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b">
              <a:normAutofit/>
            </a:bodyPr>
            <a:lstStyle>
              <a:lvl1pPr marL="0" marR="0" indent="0" algn="r" defTabSz="667512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88" b="1" i="0" u="none" strike="noStrike" cap="none" spc="0" baseline="0">
                  <a:ln>
                    <a:noFill/>
                  </a:ln>
                  <a:solidFill>
                    <a:srgbClr val="F12922"/>
                  </a:solidFill>
                  <a:effectLst>
                    <a:outerShdw blurRad="27813" dist="18542" dir="5400000" rotWithShape="0">
                      <a:srgbClr val="000000">
                        <a:alpha val="43000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4617B"/>
                  </a:solidFill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hangingPunct="1"/>
              <a:r>
                <a:rPr lang="it-IT" smtClean="0"/>
                <a:t>ASYSTOLE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9499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6B3A5F9-BE4B-49F5-9B12-69662DB56284-L0-001.png"/>
          <p:cNvPicPr>
            <a:picLocks noChangeAspect="1"/>
          </p:cNvPicPr>
          <p:nvPr/>
        </p:nvPicPr>
        <p:blipFill>
          <a:blip r:embed="rId2">
            <a:extLst/>
          </a:blip>
          <a:srcRect l="19109" t="29489" r="59155" b="29489"/>
          <a:stretch>
            <a:fillRect/>
          </a:stretch>
        </p:blipFill>
        <p:spPr>
          <a:xfrm>
            <a:off x="1272756" y="2512467"/>
            <a:ext cx="2731755" cy="386679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" name="36B3A5F9-BE4B-49F5-9B12-69662DB56284-L0-001.png"/>
          <p:cNvPicPr>
            <a:picLocks noChangeAspect="1"/>
          </p:cNvPicPr>
          <p:nvPr/>
        </p:nvPicPr>
        <p:blipFill>
          <a:blip r:embed="rId2">
            <a:extLst/>
          </a:blip>
          <a:srcRect l="46003" t="29725" r="33146" b="29725"/>
          <a:stretch>
            <a:fillRect/>
          </a:stretch>
        </p:blipFill>
        <p:spPr>
          <a:xfrm>
            <a:off x="5842965" y="2512467"/>
            <a:ext cx="2650912" cy="3866587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" name="Shape 180"/>
          <p:cNvSpPr/>
          <p:nvPr/>
        </p:nvSpPr>
        <p:spPr>
          <a:xfrm>
            <a:off x="4635484" y="4032996"/>
            <a:ext cx="964743" cy="8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 lnSpcReduction="10000"/>
          </a:bodyPr>
          <a:lstStyle>
            <a:lvl1pPr algn="r">
              <a:defRPr sz="5600" b="1">
                <a:solidFill>
                  <a:srgbClr val="F12922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6T</a:t>
            </a:r>
          </a:p>
        </p:txBody>
      </p:sp>
      <p:sp>
        <p:nvSpPr>
          <p:cNvPr id="10" name="Shape 179"/>
          <p:cNvSpPr/>
          <p:nvPr/>
        </p:nvSpPr>
        <p:spPr>
          <a:xfrm>
            <a:off x="130002" y="4032996"/>
            <a:ext cx="953956" cy="8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 lnSpcReduction="10000"/>
          </a:bodyPr>
          <a:lstStyle>
            <a:lvl1pPr algn="r">
              <a:defRPr sz="5600" b="1">
                <a:solidFill>
                  <a:srgbClr val="F12922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6H</a:t>
            </a:r>
          </a:p>
        </p:txBody>
      </p:sp>
      <p:sp>
        <p:nvSpPr>
          <p:cNvPr id="12" name="Shape 176"/>
          <p:cNvSpPr>
            <a:spLocks noGrp="1"/>
          </p:cNvSpPr>
          <p:nvPr>
            <p:ph type="title"/>
          </p:nvPr>
        </p:nvSpPr>
        <p:spPr>
          <a:xfrm>
            <a:off x="451918" y="212756"/>
            <a:ext cx="7851648" cy="18288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768095">
              <a:defRPr sz="4703" b="1">
                <a:solidFill>
                  <a:srgbClr val="4DE1EA"/>
                </a:solidFill>
                <a:effectLst>
                  <a:outerShdw blurRad="32004" dist="21336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r>
              <a:rPr lang="it-IT" dirty="0" smtClean="0"/>
              <a:t>PEA </a:t>
            </a:r>
            <a:br>
              <a:rPr lang="it-IT" dirty="0" smtClean="0"/>
            </a:br>
            <a:r>
              <a:rPr dirty="0" smtClean="0"/>
              <a:t>is </a:t>
            </a:r>
            <a:r>
              <a:rPr dirty="0"/>
              <a:t>there a reversible cause?</a:t>
            </a:r>
          </a:p>
        </p:txBody>
      </p:sp>
    </p:spTree>
    <p:extLst>
      <p:ext uri="{BB962C8B-B14F-4D97-AF65-F5344CB8AC3E}">
        <p14:creationId xmlns:p14="http://schemas.microsoft.com/office/powerpoint/2010/main" val="4132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jpg"/>
          <p:cNvPicPr>
            <a:picLocks noChangeAspect="1"/>
          </p:cNvPicPr>
          <p:nvPr/>
        </p:nvPicPr>
        <p:blipFill>
          <a:blip r:embed="rId2">
            <a:extLst/>
          </a:blip>
          <a:srcRect l="7047" r="5157"/>
          <a:stretch>
            <a:fillRect/>
          </a:stretch>
        </p:blipFill>
        <p:spPr>
          <a:xfrm>
            <a:off x="-63897" y="18851"/>
            <a:ext cx="9271646" cy="68203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841047" y="928790"/>
            <a:ext cx="5461906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905255">
              <a:defRPr sz="5544" b="1">
                <a:solidFill>
                  <a:srgbClr val="4DE1EA"/>
                </a:solidFill>
                <a:effectLst>
                  <a:outerShdw blurRad="37719" dist="25146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Who is the wolf?</a:t>
            </a:r>
          </a:p>
        </p:txBody>
      </p:sp>
    </p:spTree>
    <p:extLst>
      <p:ext uri="{BB962C8B-B14F-4D97-AF65-F5344CB8AC3E}">
        <p14:creationId xmlns:p14="http://schemas.microsoft.com/office/powerpoint/2010/main" val="22736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D21C07E9-2FD5-436C-AD16-F1991134BDE3-L0-001.png"/>
          <p:cNvPicPr>
            <a:picLocks noChangeAspect="1"/>
          </p:cNvPicPr>
          <p:nvPr/>
        </p:nvPicPr>
        <p:blipFill>
          <a:blip r:embed="rId2">
            <a:extLst/>
          </a:blip>
          <a:srcRect l="1946" t="26501" r="1946" b="19423"/>
          <a:stretch>
            <a:fillRect/>
          </a:stretch>
        </p:blipFill>
        <p:spPr>
          <a:xfrm>
            <a:off x="177970" y="1817453"/>
            <a:ext cx="8788060" cy="370846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>
            <a:spLocks noGrp="1"/>
          </p:cNvSpPr>
          <p:nvPr>
            <p:ph type="ctrTitle"/>
          </p:nvPr>
        </p:nvSpPr>
        <p:spPr>
          <a:xfrm>
            <a:off x="7099283" y="746996"/>
            <a:ext cx="1832393" cy="92352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 algn="l"/>
          </a:lstStyle>
          <a:p>
            <a:r>
              <a:t>LABS</a:t>
            </a:r>
          </a:p>
        </p:txBody>
      </p:sp>
      <p:pic>
        <p:nvPicPr>
          <p:cNvPr id="196" name="D21C07E9-2FD5-436C-AD16-F1991134BDE3-L0-001.png"/>
          <p:cNvPicPr>
            <a:picLocks noChangeAspect="1"/>
          </p:cNvPicPr>
          <p:nvPr/>
        </p:nvPicPr>
        <p:blipFill>
          <a:blip r:embed="rId2">
            <a:extLst/>
          </a:blip>
          <a:srcRect l="44116" t="39633" r="32084" b="58035"/>
          <a:stretch>
            <a:fillRect/>
          </a:stretch>
        </p:blipFill>
        <p:spPr>
          <a:xfrm>
            <a:off x="230562" y="5805977"/>
            <a:ext cx="8682869" cy="63778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2139812" y="0"/>
            <a:ext cx="5461906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5600" b="1">
                <a:solidFill>
                  <a:srgbClr val="4DE1EA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dirty="0"/>
              <a:t>This is the wolf!</a:t>
            </a:r>
          </a:p>
        </p:txBody>
      </p:sp>
      <p:sp>
        <p:nvSpPr>
          <p:cNvPr id="199" name="Shape 199"/>
          <p:cNvSpPr/>
          <p:nvPr/>
        </p:nvSpPr>
        <p:spPr>
          <a:xfrm>
            <a:off x="4559974" y="2633335"/>
            <a:ext cx="2051359" cy="281091"/>
          </a:xfrm>
          <a:prstGeom prst="ellipse">
            <a:avLst/>
          </a:prstGeom>
          <a:ln w="25400">
            <a:solidFill>
              <a:srgbClr val="FF2600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7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1841047" y="-266396"/>
            <a:ext cx="5461906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594359">
              <a:defRPr sz="3639" b="1">
                <a:solidFill>
                  <a:srgbClr val="4DE1EA"/>
                </a:solidFill>
                <a:effectLst>
                  <a:outerShdw blurRad="24765" dist="1651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it-IT" dirty="0" smtClean="0"/>
              <a:t>W</a:t>
            </a:r>
            <a:r>
              <a:rPr dirty="0" smtClean="0"/>
              <a:t>e </a:t>
            </a:r>
            <a:r>
              <a:rPr dirty="0"/>
              <a:t>had to think about it?</a:t>
            </a:r>
          </a:p>
        </p:txBody>
      </p:sp>
      <p:pic>
        <p:nvPicPr>
          <p:cNvPr id="202" name="2862645C-D2CC-4C93-A02A-89AECC018A34-L0-001.png"/>
          <p:cNvPicPr>
            <a:picLocks noChangeAspect="1"/>
          </p:cNvPicPr>
          <p:nvPr/>
        </p:nvPicPr>
        <p:blipFill>
          <a:blip r:embed="rId2">
            <a:extLst/>
          </a:blip>
          <a:srcRect l="5131" t="4089" r="6509" b="77849"/>
          <a:stretch>
            <a:fillRect/>
          </a:stretch>
        </p:blipFill>
        <p:spPr>
          <a:xfrm>
            <a:off x="76596" y="664996"/>
            <a:ext cx="8990833" cy="137831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>
            <a:spLocks noGrp="1"/>
          </p:cNvSpPr>
          <p:nvPr>
            <p:ph type="ctrTitle"/>
          </p:nvPr>
        </p:nvSpPr>
        <p:spPr>
          <a:xfrm>
            <a:off x="162092" y="1549471"/>
            <a:ext cx="6868118" cy="92352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>
            <a:lvl1pPr algn="l"/>
          </a:lstStyle>
          <a:p>
            <a:r>
              <a:t>fever</a:t>
            </a:r>
          </a:p>
        </p:txBody>
      </p:sp>
      <p:sp>
        <p:nvSpPr>
          <p:cNvPr id="204" name="Shape 204"/>
          <p:cNvSpPr/>
          <p:nvPr/>
        </p:nvSpPr>
        <p:spPr>
          <a:xfrm>
            <a:off x="225445" y="2575862"/>
            <a:ext cx="3409504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5600" b="1">
                <a:solidFill>
                  <a:srgbClr val="4DE1EA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vomit</a:t>
            </a:r>
          </a:p>
        </p:txBody>
      </p:sp>
      <p:sp>
        <p:nvSpPr>
          <p:cNvPr id="205" name="Shape 205"/>
          <p:cNvSpPr/>
          <p:nvPr/>
        </p:nvSpPr>
        <p:spPr>
          <a:xfrm>
            <a:off x="183209" y="3602252"/>
            <a:ext cx="1832393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740663">
              <a:defRPr sz="4536" b="1">
                <a:solidFill>
                  <a:srgbClr val="4DE1EA"/>
                </a:solidFill>
                <a:effectLst>
                  <a:outerShdw blurRad="30861" dist="20574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NSAIDs</a:t>
            </a:r>
          </a:p>
        </p:txBody>
      </p:sp>
      <p:sp>
        <p:nvSpPr>
          <p:cNvPr id="206" name="Shape 206"/>
          <p:cNvSpPr/>
          <p:nvPr/>
        </p:nvSpPr>
        <p:spPr>
          <a:xfrm>
            <a:off x="2465763" y="2233074"/>
            <a:ext cx="864097" cy="7920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0B519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3731290" y="2367973"/>
            <a:ext cx="2701192" cy="52229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 lnSpcReduction="10000"/>
          </a:bodyPr>
          <a:lstStyle>
            <a:lvl1pPr defTabSz="576072">
              <a:defRPr sz="3528" b="1">
                <a:solidFill>
                  <a:srgbClr val="4DE1EA"/>
                </a:solidFill>
                <a:effectLst>
                  <a:outerShdw blurRad="24003" dist="16002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hypovolemia</a:t>
            </a:r>
          </a:p>
        </p:txBody>
      </p:sp>
      <p:sp>
        <p:nvSpPr>
          <p:cNvPr id="208" name="Shape 208"/>
          <p:cNvSpPr/>
          <p:nvPr/>
        </p:nvSpPr>
        <p:spPr>
          <a:xfrm>
            <a:off x="3642754" y="3935559"/>
            <a:ext cx="4762501" cy="52229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512063">
              <a:defRPr sz="3136" b="1">
                <a:solidFill>
                  <a:srgbClr val="4DE1EA"/>
                </a:solidFill>
                <a:effectLst>
                  <a:outerShdw blurRad="21336" dist="14224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PGE2 sintesys depression</a:t>
            </a:r>
          </a:p>
        </p:txBody>
      </p:sp>
      <p:sp>
        <p:nvSpPr>
          <p:cNvPr id="209" name="Shape 209"/>
          <p:cNvSpPr/>
          <p:nvPr/>
        </p:nvSpPr>
        <p:spPr>
          <a:xfrm>
            <a:off x="2881234" y="1741689"/>
            <a:ext cx="5938805" cy="3374622"/>
          </a:xfrm>
          <a:prstGeom prst="ellipse">
            <a:avLst/>
          </a:prstGeom>
          <a:ln w="25400">
            <a:solidFill>
              <a:srgbClr val="FF2600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639617" y="5503146"/>
            <a:ext cx="5864766" cy="92352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5600" b="1">
                <a:solidFill>
                  <a:srgbClr val="4DE1EA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GFRate reduction</a:t>
            </a:r>
          </a:p>
        </p:txBody>
      </p:sp>
      <p:sp>
        <p:nvSpPr>
          <p:cNvPr id="211" name="Shape 211"/>
          <p:cNvSpPr/>
          <p:nvPr/>
        </p:nvSpPr>
        <p:spPr>
          <a:xfrm>
            <a:off x="2397130" y="3874473"/>
            <a:ext cx="864097" cy="79208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>
            <a:solidFill>
              <a:srgbClr val="0B519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3345701" y="1354169"/>
            <a:ext cx="1368049" cy="1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1498189" y="1709241"/>
            <a:ext cx="1098398" cy="1"/>
          </a:xfrm>
          <a:prstGeom prst="line">
            <a:avLst/>
          </a:prstGeom>
          <a:ln w="25400">
            <a:solidFill>
              <a:srgbClr val="FF2600"/>
            </a:solidFill>
          </a:ln>
          <a:effectLst>
            <a:outerShdw blurRad="63500" dist="38100" dir="5400000" rotWithShape="0">
              <a:srgbClr val="032544">
                <a:alpha val="4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6.png"/>
          <p:cNvPicPr>
            <a:picLocks noChangeAspect="1"/>
          </p:cNvPicPr>
          <p:nvPr/>
        </p:nvPicPr>
        <p:blipFill>
          <a:blip r:embed="rId2">
            <a:extLst/>
          </a:blip>
          <a:srcRect l="17087" t="22350" r="52273" b="44781"/>
          <a:stretch>
            <a:fillRect/>
          </a:stretch>
        </p:blipFill>
        <p:spPr>
          <a:xfrm>
            <a:off x="364132" y="1447992"/>
            <a:ext cx="8415930" cy="507824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84" name="Shape 284"/>
          <p:cNvSpPr/>
          <p:nvPr/>
        </p:nvSpPr>
        <p:spPr>
          <a:xfrm>
            <a:off x="428574" y="267948"/>
            <a:ext cx="8286852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4DE1EA"/>
                </a:solidFill>
                <a:effectLst>
                  <a:outerShdw blurRad="38100" dist="25400" dir="5400000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...a typical ECG</a:t>
            </a:r>
          </a:p>
        </p:txBody>
      </p:sp>
    </p:spTree>
    <p:extLst>
      <p:ext uri="{BB962C8B-B14F-4D97-AF65-F5344CB8AC3E}">
        <p14:creationId xmlns:p14="http://schemas.microsoft.com/office/powerpoint/2010/main" val="36798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1" y="116632"/>
            <a:ext cx="646611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56090" y="764704"/>
            <a:ext cx="2755653" cy="4243132"/>
            <a:chOff x="1907704" y="620688"/>
            <a:chExt cx="2590998" cy="4032448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490318" y="620688"/>
              <a:ext cx="0" cy="4032448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1907704" y="620688"/>
              <a:ext cx="259099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256090" y="2636912"/>
            <a:ext cx="1291731" cy="2370924"/>
            <a:chOff x="1907704" y="620688"/>
            <a:chExt cx="2590998" cy="4032448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490318" y="620688"/>
              <a:ext cx="0" cy="4032448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907704" y="620688"/>
              <a:ext cx="259099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V="1">
            <a:off x="3500865" y="764704"/>
            <a:ext cx="1510878" cy="187220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098036"/>
              </p:ext>
            </p:extLst>
          </p:nvPr>
        </p:nvGraphicFramePr>
        <p:xfrm>
          <a:off x="2750843" y="5805488"/>
          <a:ext cx="48863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8" name="Equazione" r:id="rId5" imgW="2031840" imgH="419040" progId="Equation.3">
                  <p:embed/>
                </p:oleObj>
              </mc:Choice>
              <mc:Fallback>
                <p:oleObj name="Equazione" r:id="rId5" imgW="20318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50843" y="5805488"/>
                        <a:ext cx="4886325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666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ctrTitle"/>
          </p:nvPr>
        </p:nvSpPr>
        <p:spPr>
          <a:xfrm>
            <a:off x="932241" y="710185"/>
            <a:ext cx="7279438" cy="836482"/>
          </a:xfrm>
          <a:prstGeom prst="rect">
            <a:avLst/>
          </a:prstGeom>
        </p:spPr>
        <p:txBody>
          <a:bodyPr/>
          <a:lstStyle>
            <a:lvl1pPr defTabSz="777240">
              <a:defRPr sz="4760">
                <a:effectLst>
                  <a:outerShdw blurRad="32385" dist="21590" dir="54000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dirty="0"/>
              <a:t>It is not as simple as it seems</a:t>
            </a:r>
          </a:p>
        </p:txBody>
      </p:sp>
      <p:pic>
        <p:nvPicPr>
          <p:cNvPr id="294" name="8FF5A14D-9161-4669-8EFB-59011123A2EA-L0-001.png"/>
          <p:cNvPicPr>
            <a:picLocks noChangeAspect="1"/>
          </p:cNvPicPr>
          <p:nvPr/>
        </p:nvPicPr>
        <p:blipFill>
          <a:blip r:embed="rId2">
            <a:extLst/>
          </a:blip>
          <a:srcRect l="4718" t="20839" r="4718" b="5583"/>
          <a:stretch>
            <a:fillRect/>
          </a:stretch>
        </p:blipFill>
        <p:spPr>
          <a:xfrm>
            <a:off x="431403" y="1620569"/>
            <a:ext cx="8281115" cy="5045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5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EA3D09EF-73ED-4A81-A7E2-E4DC0FBFD64F-L0-001.jpeg"/>
          <p:cNvPicPr>
            <a:picLocks noChangeAspect="1"/>
          </p:cNvPicPr>
          <p:nvPr/>
        </p:nvPicPr>
        <p:blipFill>
          <a:blip r:embed="rId3">
            <a:alphaModFix amt="54000"/>
            <a:extLst/>
          </a:blip>
          <a:srcRect t="6206" b="6206"/>
          <a:stretch>
            <a:fillRect/>
          </a:stretch>
        </p:blipFill>
        <p:spPr>
          <a:xfrm>
            <a:off x="171251" y="3008546"/>
            <a:ext cx="8801406" cy="373595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298" name="image3.png"/>
          <p:cNvPicPr>
            <a:picLocks noChangeAspect="1"/>
          </p:cNvPicPr>
          <p:nvPr/>
        </p:nvPicPr>
        <p:blipFill>
          <a:blip r:embed="rId4">
            <a:extLst/>
          </a:blip>
          <a:srcRect l="18647" t="18835" r="51740" b="72905"/>
          <a:stretch>
            <a:fillRect/>
          </a:stretch>
        </p:blipFill>
        <p:spPr>
          <a:xfrm>
            <a:off x="85526" y="275162"/>
            <a:ext cx="8972906" cy="135574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299" name="image3.png"/>
          <p:cNvPicPr>
            <a:picLocks noChangeAspect="1"/>
          </p:cNvPicPr>
          <p:nvPr/>
        </p:nvPicPr>
        <p:blipFill>
          <a:blip r:embed="rId4">
            <a:extLst/>
          </a:blip>
          <a:srcRect l="18137" t="18835" r="35385" b="63377"/>
          <a:stretch>
            <a:fillRect/>
          </a:stretch>
        </p:blipFill>
        <p:spPr>
          <a:xfrm>
            <a:off x="395485" y="1540529"/>
            <a:ext cx="8352930" cy="173170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5.png"/>
          <p:cNvPicPr>
            <a:picLocks noChangeAspect="1"/>
          </p:cNvPicPr>
          <p:nvPr/>
        </p:nvPicPr>
        <p:blipFill>
          <a:blip r:embed="rId5">
            <a:extLst/>
          </a:blip>
          <a:srcRect l="18783" t="18964" r="54875" b="74298"/>
          <a:stretch>
            <a:fillRect/>
          </a:stretch>
        </p:blipFill>
        <p:spPr>
          <a:xfrm>
            <a:off x="85526" y="4715888"/>
            <a:ext cx="8985204" cy="129267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uppo 4"/>
          <p:cNvGrpSpPr/>
          <p:nvPr/>
        </p:nvGrpSpPr>
        <p:grpSpPr>
          <a:xfrm>
            <a:off x="229818" y="6095215"/>
            <a:ext cx="8742839" cy="562631"/>
            <a:chOff x="229818" y="6095215"/>
            <a:chExt cx="8742839" cy="562631"/>
          </a:xfrm>
        </p:grpSpPr>
        <p:pic>
          <p:nvPicPr>
            <p:cNvPr id="7" name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784" t="51304" r="35700" b="43488"/>
            <a:stretch>
              <a:fillRect/>
            </a:stretch>
          </p:blipFill>
          <p:spPr>
            <a:xfrm>
              <a:off x="229818" y="6095215"/>
              <a:ext cx="8742839" cy="562631"/>
            </a:xfrm>
            <a:prstGeom prst="rect">
              <a:avLst/>
            </a:prstGeom>
            <a:ln w="12700">
              <a:miter lim="400000"/>
            </a:ln>
            <a:effectLst>
              <a:outerShdw blurRad="254000" dist="127000" dir="16200000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4" name="Connettore 1 3"/>
            <p:cNvCxnSpPr/>
            <p:nvPr/>
          </p:nvCxnSpPr>
          <p:spPr>
            <a:xfrm flipV="1">
              <a:off x="1276539" y="6319319"/>
              <a:ext cx="5133314" cy="905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63500" dist="38100" dir="5400000" rotWithShape="0">
                <a:srgbClr val="032544">
                  <a:alpha val="4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8806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ctrTitle"/>
          </p:nvPr>
        </p:nvSpPr>
        <p:spPr>
          <a:xfrm>
            <a:off x="533400" y="126332"/>
            <a:ext cx="7851648" cy="1828801"/>
          </a:xfrm>
          <a:prstGeom prst="rect">
            <a:avLst/>
          </a:prstGeom>
          <a:solidFill>
            <a:srgbClr val="F6A3A0"/>
          </a:solidFill>
        </p:spPr>
        <p:txBody>
          <a:bodyPr/>
          <a:lstStyle>
            <a:lvl1pPr algn="ctr">
              <a:defRPr sz="3000">
                <a:solidFill>
                  <a:srgbClr val="2A1680"/>
                </a:solidFill>
              </a:defRPr>
            </a:lvl1pPr>
          </a:lstStyle>
          <a:p>
            <a:r>
              <a:rPr dirty="0"/>
              <a:t>there have been several reports in the </a:t>
            </a:r>
            <a:r>
              <a:rPr dirty="0" err="1"/>
              <a:t>lilerature</a:t>
            </a:r>
            <a:r>
              <a:rPr dirty="0"/>
              <a:t> of patients who had potassium levels greater than 7.5 </a:t>
            </a:r>
            <a:r>
              <a:rPr dirty="0" err="1"/>
              <a:t>mEq</a:t>
            </a:r>
            <a:r>
              <a:rPr dirty="0"/>
              <a:t>/L with no ECG manifestation of hyperkalemia</a:t>
            </a:r>
          </a:p>
        </p:txBody>
      </p:sp>
      <p:pic>
        <p:nvPicPr>
          <p:cNvPr id="308" name="image4.tif"/>
          <p:cNvPicPr>
            <a:picLocks noChangeAspect="1"/>
          </p:cNvPicPr>
          <p:nvPr/>
        </p:nvPicPr>
        <p:blipFill>
          <a:blip r:embed="rId2">
            <a:extLst/>
          </a:blip>
          <a:srcRect r="14268" b="60281"/>
          <a:stretch>
            <a:fillRect/>
          </a:stretch>
        </p:blipFill>
        <p:spPr>
          <a:xfrm>
            <a:off x="156698" y="3045075"/>
            <a:ext cx="8758173" cy="95610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7" name="Shape 297"/>
          <p:cNvSpPr txBox="1">
            <a:spLocks/>
          </p:cNvSpPr>
          <p:nvPr/>
        </p:nvSpPr>
        <p:spPr>
          <a:xfrm>
            <a:off x="533400" y="5091121"/>
            <a:ext cx="7851648" cy="1434239"/>
          </a:xfrm>
          <a:prstGeom prst="rect">
            <a:avLst/>
          </a:prstGeom>
          <a:solidFill>
            <a:srgbClr val="FAD2D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ctr" defTabSz="850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25" b="1" i="0" u="none" strike="noStrike" cap="none" spc="0" baseline="0">
                <a:ln>
                  <a:noFill/>
                </a:ln>
                <a:solidFill>
                  <a:srgbClr val="140540"/>
                </a:solidFill>
                <a:effectLst>
                  <a:outerShdw blurRad="35433" dist="23622" dir="5400000" rotWithShape="0">
                    <a:srgbClr val="000000">
                      <a:alpha val="43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rgbClr val="04617B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 dirty="0" smtClean="0"/>
              <a:t>Patients who present with hyperkalemia may have a normal electrocardiogram or have changes that are so subtle that physicians frequently have difficulty attributing these changes to increased potassium levels.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favolefantasia.com/wp-content/uploads/2015/04/i-tre-porcell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92" y="1902045"/>
            <a:ext cx="6507056" cy="394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80459" y="546931"/>
            <a:ext cx="636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 ha paura del lupo cattivo?</a:t>
            </a:r>
            <a:endParaRPr lang="it-IT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0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90600"/>
            <a:ext cx="88693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tangolo 1"/>
          <p:cNvSpPr>
            <a:spLocks noChangeArrowheads="1"/>
          </p:cNvSpPr>
          <p:nvPr/>
        </p:nvSpPr>
        <p:spPr bwMode="auto">
          <a:xfrm>
            <a:off x="2649538" y="6381750"/>
            <a:ext cx="6170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/>
              <a:t>L. Gattinoni et al. Minerva Anestesiol 2014; 80:1046-57</a:t>
            </a:r>
            <a:endParaRPr lang="en-US" altLang="it-IT" sz="2000" b="1"/>
          </a:p>
        </p:txBody>
      </p:sp>
      <p:sp>
        <p:nvSpPr>
          <p:cNvPr id="6148" name="Rettangolo 2"/>
          <p:cNvSpPr>
            <a:spLocks noChangeArrowheads="1"/>
          </p:cNvSpPr>
          <p:nvPr/>
        </p:nvSpPr>
        <p:spPr bwMode="auto">
          <a:xfrm>
            <a:off x="1477963" y="531813"/>
            <a:ext cx="583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1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2.—Oxygen supplementation and assisted ventilation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76400" y="1397000"/>
            <a:ext cx="5257800" cy="4402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514600" y="5731933"/>
            <a:ext cx="0" cy="13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 b="1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410200" y="5731933"/>
            <a:ext cx="0" cy="13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 b="1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4419600" y="5731933"/>
            <a:ext cx="0" cy="13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 b="1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3429000" y="5731933"/>
            <a:ext cx="0" cy="13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 b="1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6400800" y="5731933"/>
            <a:ext cx="0" cy="1354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 b="1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1600200" y="532553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1600200" y="3158067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00200" y="3564467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00200" y="4038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1600200" y="451273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1600200" y="491913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1600200" y="227753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1600200" y="268393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362200" y="5935133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20</a:t>
            </a: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3276600" y="5935133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40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4191000" y="5935133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60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7010401" y="5935133"/>
            <a:ext cx="8354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FiO</a:t>
            </a:r>
            <a:r>
              <a:rPr lang="it-IT" altLang="it-IT" sz="1600" b="1" baseline="-25000"/>
              <a:t>2 </a:t>
            </a:r>
            <a:r>
              <a:rPr lang="it-IT" altLang="it-IT" sz="1600" b="1"/>
              <a:t>%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143000" y="4715933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40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143000" y="3835400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60</a:t>
            </a: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143000" y="2954867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80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H="1">
            <a:off x="1600200" y="1397000"/>
            <a:ext cx="76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1066801" y="2142067"/>
            <a:ext cx="4924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100</a:t>
            </a:r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>
            <a:off x="1600200" y="1803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38" name="Rectangle 26"/>
          <p:cNvSpPr>
            <a:spLocks noChangeArrowheads="1"/>
          </p:cNvSpPr>
          <p:nvPr/>
        </p:nvSpPr>
        <p:spPr bwMode="auto">
          <a:xfrm>
            <a:off x="1066801" y="1261533"/>
            <a:ext cx="4924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120</a:t>
            </a: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5257800" y="5935133"/>
            <a:ext cx="389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80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6248401" y="5935133"/>
            <a:ext cx="4924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100</a:t>
            </a: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249939" y="1667934"/>
            <a:ext cx="843501" cy="55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600" b="1"/>
              <a:t>PaO</a:t>
            </a:r>
            <a:r>
              <a:rPr lang="it-IT" altLang="it-IT" sz="1600" b="1" baseline="-25000"/>
              <a:t>2</a:t>
            </a:r>
          </a:p>
          <a:p>
            <a:pPr algn="ctr" eaLnBrk="1" hangingPunct="1"/>
            <a:r>
              <a:rPr lang="it-IT" altLang="it-IT" sz="1422" b="1"/>
              <a:t>(mmHg)</a:t>
            </a:r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2438400" y="4919133"/>
            <a:ext cx="152400" cy="13546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3" name="Oval 31"/>
          <p:cNvSpPr>
            <a:spLocks noChangeArrowheads="1"/>
          </p:cNvSpPr>
          <p:nvPr/>
        </p:nvSpPr>
        <p:spPr bwMode="auto">
          <a:xfrm>
            <a:off x="3276600" y="4851400"/>
            <a:ext cx="152400" cy="13546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4" name="Oval 32"/>
          <p:cNvSpPr>
            <a:spLocks noChangeArrowheads="1"/>
          </p:cNvSpPr>
          <p:nvPr/>
        </p:nvSpPr>
        <p:spPr bwMode="auto">
          <a:xfrm>
            <a:off x="2438400" y="4445000"/>
            <a:ext cx="152400" cy="13546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5" name="Oval 33"/>
          <p:cNvSpPr>
            <a:spLocks noChangeArrowheads="1"/>
          </p:cNvSpPr>
          <p:nvPr/>
        </p:nvSpPr>
        <p:spPr bwMode="auto">
          <a:xfrm>
            <a:off x="3276600" y="4309533"/>
            <a:ext cx="152400" cy="13546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6" name="Oval 34"/>
          <p:cNvSpPr>
            <a:spLocks noChangeArrowheads="1"/>
          </p:cNvSpPr>
          <p:nvPr/>
        </p:nvSpPr>
        <p:spPr bwMode="auto">
          <a:xfrm>
            <a:off x="5334000" y="4241800"/>
            <a:ext cx="152400" cy="13546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7" name="Oval 35"/>
          <p:cNvSpPr>
            <a:spLocks noChangeArrowheads="1"/>
          </p:cNvSpPr>
          <p:nvPr/>
        </p:nvSpPr>
        <p:spPr bwMode="auto">
          <a:xfrm>
            <a:off x="6172200" y="3970867"/>
            <a:ext cx="152400" cy="13546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8" name="Oval 36"/>
          <p:cNvSpPr>
            <a:spLocks noChangeArrowheads="1"/>
          </p:cNvSpPr>
          <p:nvPr/>
        </p:nvSpPr>
        <p:spPr bwMode="auto">
          <a:xfrm>
            <a:off x="5334000" y="4851400"/>
            <a:ext cx="152400" cy="13546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49" name="Oval 37"/>
          <p:cNvSpPr>
            <a:spLocks noChangeArrowheads="1"/>
          </p:cNvSpPr>
          <p:nvPr/>
        </p:nvSpPr>
        <p:spPr bwMode="auto">
          <a:xfrm>
            <a:off x="6248400" y="4783667"/>
            <a:ext cx="152400" cy="13546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0" name="Oval 38"/>
          <p:cNvSpPr>
            <a:spLocks noChangeArrowheads="1"/>
          </p:cNvSpPr>
          <p:nvPr/>
        </p:nvSpPr>
        <p:spPr bwMode="auto">
          <a:xfrm>
            <a:off x="2438400" y="3970867"/>
            <a:ext cx="152400" cy="135467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3276600" y="3632200"/>
            <a:ext cx="152400" cy="135467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5334000" y="1397000"/>
            <a:ext cx="152400" cy="135467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2438400" y="3496733"/>
            <a:ext cx="152400" cy="13546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3200400" y="1667933"/>
            <a:ext cx="152400" cy="13546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 sz="2844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 flipV="1">
            <a:off x="2514600" y="1735667"/>
            <a:ext cx="762000" cy="176106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 flipV="1">
            <a:off x="3352800" y="1464733"/>
            <a:ext cx="2057400" cy="2235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57" name="Line 45"/>
          <p:cNvSpPr>
            <a:spLocks noChangeShapeType="1"/>
          </p:cNvSpPr>
          <p:nvPr/>
        </p:nvSpPr>
        <p:spPr bwMode="auto">
          <a:xfrm flipV="1">
            <a:off x="3429000" y="4309534"/>
            <a:ext cx="1981200" cy="677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 flipV="1">
            <a:off x="3429000" y="4919133"/>
            <a:ext cx="19812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59" name="Line 47"/>
          <p:cNvSpPr>
            <a:spLocks noChangeShapeType="1"/>
          </p:cNvSpPr>
          <p:nvPr/>
        </p:nvSpPr>
        <p:spPr bwMode="auto">
          <a:xfrm flipV="1">
            <a:off x="5486400" y="4851400"/>
            <a:ext cx="838200" cy="6773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 flipV="1">
            <a:off x="5486400" y="4038600"/>
            <a:ext cx="762000" cy="2709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 flipV="1">
            <a:off x="2514600" y="3699933"/>
            <a:ext cx="838200" cy="33866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62" name="Line 50"/>
          <p:cNvSpPr>
            <a:spLocks noChangeShapeType="1"/>
          </p:cNvSpPr>
          <p:nvPr/>
        </p:nvSpPr>
        <p:spPr bwMode="auto">
          <a:xfrm flipV="1">
            <a:off x="2514600" y="4377267"/>
            <a:ext cx="762000" cy="1354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13363" name="Line 51"/>
          <p:cNvSpPr>
            <a:spLocks noChangeShapeType="1"/>
          </p:cNvSpPr>
          <p:nvPr/>
        </p:nvSpPr>
        <p:spPr bwMode="auto">
          <a:xfrm flipV="1">
            <a:off x="2590800" y="4919134"/>
            <a:ext cx="685800" cy="6773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778"/>
          </a:p>
        </p:txBody>
      </p:sp>
      <p:sp>
        <p:nvSpPr>
          <p:cNvPr id="52276" name="Text Box 52"/>
          <p:cNvSpPr txBox="1">
            <a:spLocks noChangeArrowheads="1"/>
          </p:cNvSpPr>
          <p:nvPr/>
        </p:nvSpPr>
        <p:spPr bwMode="auto">
          <a:xfrm>
            <a:off x="990600" y="651934"/>
            <a:ext cx="7239546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24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INFLUENZA DELLO SHUNT </a:t>
            </a:r>
            <a:r>
              <a:rPr lang="it-IT" altLang="it-IT" sz="248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SUL RAPPORTO </a:t>
            </a:r>
            <a:r>
              <a:rPr lang="it-IT" altLang="it-IT" sz="24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PaO</a:t>
            </a:r>
            <a:r>
              <a:rPr lang="it-IT" altLang="it-IT" sz="2489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altLang="it-IT" sz="248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/ FiO</a:t>
            </a:r>
            <a:r>
              <a:rPr lang="it-IT" altLang="it-IT" sz="2489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3365" name="Text Box 53"/>
          <p:cNvSpPr txBox="1">
            <a:spLocks noChangeArrowheads="1"/>
          </p:cNvSpPr>
          <p:nvPr/>
        </p:nvSpPr>
        <p:spPr bwMode="auto">
          <a:xfrm>
            <a:off x="3200400" y="2006600"/>
            <a:ext cx="5950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10%</a:t>
            </a:r>
          </a:p>
        </p:txBody>
      </p:sp>
      <p:sp>
        <p:nvSpPr>
          <p:cNvPr id="13366" name="Rectangle 54"/>
          <p:cNvSpPr>
            <a:spLocks noChangeArrowheads="1"/>
          </p:cNvSpPr>
          <p:nvPr/>
        </p:nvSpPr>
        <p:spPr bwMode="auto">
          <a:xfrm>
            <a:off x="4572000" y="2413000"/>
            <a:ext cx="5950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20%</a:t>
            </a:r>
          </a:p>
        </p:txBody>
      </p:sp>
      <p:sp>
        <p:nvSpPr>
          <p:cNvPr id="13367" name="Rectangle 55"/>
          <p:cNvSpPr>
            <a:spLocks noChangeArrowheads="1"/>
          </p:cNvSpPr>
          <p:nvPr/>
        </p:nvSpPr>
        <p:spPr bwMode="auto">
          <a:xfrm>
            <a:off x="6019800" y="4174067"/>
            <a:ext cx="5950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30%</a:t>
            </a:r>
          </a:p>
        </p:txBody>
      </p:sp>
      <p:sp>
        <p:nvSpPr>
          <p:cNvPr id="13368" name="Rectangle 56"/>
          <p:cNvSpPr>
            <a:spLocks noChangeArrowheads="1"/>
          </p:cNvSpPr>
          <p:nvPr/>
        </p:nvSpPr>
        <p:spPr bwMode="auto">
          <a:xfrm>
            <a:off x="6096000" y="4986867"/>
            <a:ext cx="5950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50%</a:t>
            </a:r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>
            <a:off x="1828800" y="1938867"/>
            <a:ext cx="889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600" b="1"/>
              <a:t>SHUNT</a:t>
            </a:r>
          </a:p>
        </p:txBody>
      </p:sp>
    </p:spTree>
    <p:extLst>
      <p:ext uri="{BB962C8B-B14F-4D97-AF65-F5344CB8AC3E}">
        <p14:creationId xmlns:p14="http://schemas.microsoft.com/office/powerpoint/2010/main" val="376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109596"/>
              </p:ext>
            </p:extLst>
          </p:nvPr>
        </p:nvGraphicFramePr>
        <p:xfrm>
          <a:off x="850900" y="922867"/>
          <a:ext cx="7518400" cy="5304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7" name="Fotografia Photo Editor" r:id="rId3" imgW="6601746" imgH="4657143" progId="MSPhotoEd.3">
                  <p:embed/>
                </p:oleObj>
              </mc:Choice>
              <mc:Fallback>
                <p:oleObj name="Fotografia Photo Editor" r:id="rId3" imgW="6601746" imgH="46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922867"/>
                        <a:ext cx="7518400" cy="5304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258711" y="381001"/>
            <a:ext cx="6792244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2489"/>
              <a:t>Oxygen derived variable in acute respiratory failure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6029108" y="6400035"/>
            <a:ext cx="3114892" cy="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422" b="1"/>
              <a:t>Covelli  HD et al  Crit Care Med 1983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22738" y="4389549"/>
            <a:ext cx="2537138" cy="1225640"/>
            <a:chOff x="1622738" y="4389549"/>
            <a:chExt cx="2537138" cy="1225640"/>
          </a:xfrm>
        </p:grpSpPr>
        <p:cxnSp>
          <p:nvCxnSpPr>
            <p:cNvPr id="3" name="Straight Connector 2"/>
            <p:cNvCxnSpPr/>
            <p:nvPr/>
          </p:nvCxnSpPr>
          <p:spPr>
            <a:xfrm flipH="1" flipV="1">
              <a:off x="4146997" y="4391696"/>
              <a:ext cx="12879" cy="1223493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622738" y="4389549"/>
              <a:ext cx="2524260" cy="2147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14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1440</Words>
  <Application>Microsoft Office PowerPoint</Application>
  <PresentationFormat>On-screen Show (4:3)</PresentationFormat>
  <Paragraphs>317</Paragraphs>
  <Slides>63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Tema di Office</vt:lpstr>
      <vt:lpstr>Equazione</vt:lpstr>
      <vt:lpstr>Fotografia Photo Editor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Pleural Pressure</vt:lpstr>
      <vt:lpstr>PowerPoint Presentation</vt:lpstr>
      <vt:lpstr>PowerPoint Presentation</vt:lpstr>
      <vt:lpstr>PowerPoint Presentation</vt:lpstr>
      <vt:lpstr>Use of Pes in ARDS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LABS</vt:lpstr>
      <vt:lpstr>PowerPoint Presentation</vt:lpstr>
      <vt:lpstr>PowerPoint Presentation</vt:lpstr>
      <vt:lpstr>PowerPoint Presentation</vt:lpstr>
      <vt:lpstr>PEA</vt:lpstr>
      <vt:lpstr>PEA  is there a reversible cause?</vt:lpstr>
      <vt:lpstr>PowerPoint Presentation</vt:lpstr>
      <vt:lpstr>LABS</vt:lpstr>
      <vt:lpstr>fever</vt:lpstr>
      <vt:lpstr>PowerPoint Presentation</vt:lpstr>
      <vt:lpstr>It is not as simple as it seems</vt:lpstr>
      <vt:lpstr>PowerPoint Presentation</vt:lpstr>
      <vt:lpstr>there have been several reports in the lilerature of patients who had potassium levels greater than 7.5 mEq/L with no ECG manifestation of hyperkalemia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Massimo Ferluga</dc:creator>
  <cp:lastModifiedBy>lucangelo</cp:lastModifiedBy>
  <cp:revision>227</cp:revision>
  <dcterms:created xsi:type="dcterms:W3CDTF">2012-02-08T20:27:52Z</dcterms:created>
  <dcterms:modified xsi:type="dcterms:W3CDTF">2016-04-12T19:47:51Z</dcterms:modified>
</cp:coreProperties>
</file>