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76" r:id="rId7"/>
    <p:sldId id="262" r:id="rId8"/>
    <p:sldId id="266" r:id="rId9"/>
    <p:sldId id="268" r:id="rId10"/>
    <p:sldId id="269" r:id="rId11"/>
    <p:sldId id="267" r:id="rId12"/>
    <p:sldId id="275" r:id="rId13"/>
    <p:sldId id="272" r:id="rId14"/>
    <p:sldId id="270" r:id="rId15"/>
    <p:sldId id="294" r:id="rId16"/>
    <p:sldId id="271" r:id="rId17"/>
    <p:sldId id="263" r:id="rId18"/>
    <p:sldId id="264" r:id="rId19"/>
    <p:sldId id="273" r:id="rId20"/>
    <p:sldId id="280" r:id="rId21"/>
    <p:sldId id="283" r:id="rId22"/>
    <p:sldId id="274" r:id="rId23"/>
    <p:sldId id="282" r:id="rId24"/>
    <p:sldId id="284" r:id="rId25"/>
    <p:sldId id="285" r:id="rId26"/>
    <p:sldId id="286" r:id="rId27"/>
    <p:sldId id="287" r:id="rId28"/>
    <p:sldId id="288" r:id="rId29"/>
    <p:sldId id="289" r:id="rId30"/>
    <p:sldId id="290" r:id="rId31"/>
    <p:sldId id="291" r:id="rId32"/>
    <p:sldId id="297" r:id="rId33"/>
    <p:sldId id="296" r:id="rId34"/>
    <p:sldId id="295" r:id="rId35"/>
    <p:sldId id="298" r:id="rId36"/>
    <p:sldId id="292" r:id="rId37"/>
    <p:sldId id="277" r:id="rId38"/>
    <p:sldId id="278" r:id="rId39"/>
    <p:sldId id="279" r:id="rId40"/>
    <p:sldId id="293" r:id="rId4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8" autoAdjust="0"/>
  </p:normalViewPr>
  <p:slideViewPr>
    <p:cSldViewPr>
      <p:cViewPr varScale="1">
        <p:scale>
          <a:sx n="82" d="100"/>
          <a:sy n="82" d="100"/>
        </p:scale>
        <p:origin x="-1530" y="-96"/>
      </p:cViewPr>
      <p:guideLst>
        <p:guide orient="horz" pos="2160"/>
        <p:guide pos="2880"/>
      </p:guideLst>
    </p:cSldViewPr>
  </p:slideViewPr>
  <p:outlineViewPr>
    <p:cViewPr>
      <p:scale>
        <a:sx n="33" d="100"/>
        <a:sy n="33" d="100"/>
      </p:scale>
      <p:origin x="0" y="1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10/04/2016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39999">
              <a:srgbClr val="85C2FF"/>
            </a:gs>
            <a:gs pos="70000">
              <a:srgbClr val="C4D6EB"/>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10/04/2016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1196752"/>
            <a:ext cx="7772400" cy="1728192"/>
          </a:xfrm>
        </p:spPr>
        <p:txBody>
          <a:bodyPr>
            <a:normAutofit fontScale="90000"/>
          </a:bodyPr>
          <a:lstStyle/>
          <a:p>
            <a:r>
              <a:rPr lang="it-IT" sz="4900" b="1" dirty="0" err="1" smtClean="0">
                <a:effectLst>
                  <a:outerShdw blurRad="38100" dist="38100" dir="2700000" algn="tl">
                    <a:srgbClr val="000000">
                      <a:alpha val="43137"/>
                    </a:srgbClr>
                  </a:outerShdw>
                </a:effectLst>
              </a:rPr>
              <a:t>Pneumo</a:t>
            </a:r>
            <a:r>
              <a:rPr lang="it-IT" sz="4900" b="1" dirty="0" smtClean="0">
                <a:effectLst>
                  <a:outerShdw blurRad="38100" dist="38100" dir="2700000" algn="tl">
                    <a:srgbClr val="000000">
                      <a:alpha val="43137"/>
                    </a:srgbClr>
                  </a:outerShdw>
                </a:effectLst>
              </a:rPr>
              <a:t> Trieste 2016</a:t>
            </a:r>
            <a:br>
              <a:rPr lang="it-IT" sz="4900" b="1" dirty="0" smtClean="0">
                <a:effectLst>
                  <a:outerShdw blurRad="38100" dist="38100" dir="2700000" algn="tl">
                    <a:srgbClr val="000000">
                      <a:alpha val="43137"/>
                    </a:srgbClr>
                  </a:outerShdw>
                </a:effectLst>
              </a:rPr>
            </a:br>
            <a:r>
              <a:rPr lang="it-IT" dirty="0" smtClean="0"/>
              <a:t/>
            </a:r>
            <a:br>
              <a:rPr lang="it-IT" dirty="0" smtClean="0"/>
            </a:br>
            <a:r>
              <a:rPr lang="it-IT" dirty="0" smtClean="0">
                <a:effectLst>
                  <a:outerShdw blurRad="38100" dist="38100" dir="2700000" algn="tl">
                    <a:srgbClr val="000000">
                      <a:alpha val="43137"/>
                    </a:srgbClr>
                  </a:outerShdw>
                </a:effectLst>
              </a:rPr>
              <a:t>Trieste 11 – 13 aprile 2016</a:t>
            </a:r>
            <a:endParaRPr lang="it-IT" dirty="0">
              <a:effectLst>
                <a:outerShdw blurRad="38100" dist="38100" dir="2700000" algn="tl">
                  <a:srgbClr val="000000">
                    <a:alpha val="43137"/>
                  </a:srgbClr>
                </a:outerShdw>
              </a:effectLst>
            </a:endParaRPr>
          </a:p>
        </p:txBody>
      </p:sp>
      <p:sp>
        <p:nvSpPr>
          <p:cNvPr id="3" name="Sottotitolo 2"/>
          <p:cNvSpPr>
            <a:spLocks noGrp="1"/>
          </p:cNvSpPr>
          <p:nvPr>
            <p:ph type="subTitle" idx="1"/>
          </p:nvPr>
        </p:nvSpPr>
        <p:spPr>
          <a:xfrm>
            <a:off x="1403648" y="3789040"/>
            <a:ext cx="6400800" cy="1752600"/>
          </a:xfrm>
        </p:spPr>
        <p:txBody>
          <a:bodyPr>
            <a:normAutofit fontScale="92500" lnSpcReduction="20000"/>
          </a:bodyPr>
          <a:lstStyle/>
          <a:p>
            <a:r>
              <a:rPr lang="it-IT" dirty="0" smtClean="0">
                <a:solidFill>
                  <a:schemeClr val="tx1"/>
                </a:solidFill>
                <a:effectLst>
                  <a:outerShdw blurRad="38100" dist="38100" dir="2700000" algn="tl">
                    <a:srgbClr val="000000">
                      <a:alpha val="43137"/>
                    </a:srgbClr>
                  </a:outerShdw>
                </a:effectLst>
              </a:rPr>
              <a:t>Introduzione, monitoraggio e gestione del drenaggio pleurico</a:t>
            </a:r>
          </a:p>
          <a:p>
            <a:endParaRPr lang="it-IT" dirty="0" smtClean="0">
              <a:solidFill>
                <a:schemeClr val="tx1"/>
              </a:solidFill>
              <a:effectLst>
                <a:outerShdw blurRad="38100" dist="38100" dir="2700000" algn="tl">
                  <a:srgbClr val="000000">
                    <a:alpha val="43137"/>
                  </a:srgbClr>
                </a:outerShdw>
              </a:effectLst>
            </a:endParaRPr>
          </a:p>
          <a:p>
            <a:r>
              <a:rPr lang="it-IT" dirty="0" err="1" smtClean="0">
                <a:solidFill>
                  <a:schemeClr val="tx1"/>
                </a:solidFill>
                <a:effectLst>
                  <a:outerShdw blurRad="38100" dist="38100" dir="2700000" algn="tl">
                    <a:srgbClr val="000000">
                      <a:alpha val="43137"/>
                    </a:srgbClr>
                  </a:outerShdw>
                </a:effectLst>
              </a:rPr>
              <a:t>E.Lugatti</a:t>
            </a:r>
            <a:endParaRPr lang="it-IT"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373" t="18471" r="32162" b="8266"/>
          <a:stretch>
            <a:fillRect/>
          </a:stretch>
        </p:blipFill>
        <p:spPr bwMode="auto">
          <a:xfrm>
            <a:off x="467544" y="476672"/>
            <a:ext cx="8136903" cy="5976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27584" y="1988840"/>
            <a:ext cx="7416824" cy="2308324"/>
          </a:xfrm>
          <a:prstGeom prst="rect">
            <a:avLst/>
          </a:prstGeom>
          <a:noFill/>
        </p:spPr>
        <p:txBody>
          <a:bodyPr wrap="square" rtlCol="0">
            <a:spAutoFit/>
          </a:bodyPr>
          <a:lstStyle/>
          <a:p>
            <a:pPr algn="just"/>
            <a:r>
              <a:rPr lang="it-IT" sz="2400" b="1" dirty="0" smtClean="0"/>
              <a:t>La conoscenza del punto d’inserzione è importante per il personale infermieristico,  per garantire il corretto posizionamento del paziente che è quasi sempre disposto supino, semiseduto o in decubito laterale, con il braccio del lato da drenare in retropulsione e abduzione con la mano dietro il capo.</a:t>
            </a:r>
            <a:endParaRPr lang="it-IT" sz="2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487" t="18052" r="32162" b="9952"/>
          <a:stretch>
            <a:fillRect/>
          </a:stretch>
        </p:blipFill>
        <p:spPr bwMode="auto">
          <a:xfrm>
            <a:off x="539552" y="548680"/>
            <a:ext cx="8064896" cy="568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379" t="18056" r="32162" b="8659"/>
          <a:stretch>
            <a:fillRect/>
          </a:stretch>
        </p:blipFill>
        <p:spPr bwMode="auto">
          <a:xfrm>
            <a:off x="467544" y="404664"/>
            <a:ext cx="8208912" cy="59766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7819" t="27601" r="27738" b="13376"/>
          <a:stretch>
            <a:fillRect/>
          </a:stretch>
        </p:blipFill>
        <p:spPr bwMode="auto">
          <a:xfrm>
            <a:off x="755576" y="980728"/>
            <a:ext cx="7704856"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721" t="19108" r="32640" b="8280"/>
          <a:stretch>
            <a:fillRect/>
          </a:stretch>
        </p:blipFill>
        <p:spPr bwMode="auto">
          <a:xfrm>
            <a:off x="539552" y="476672"/>
            <a:ext cx="8064896"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4992" t="20170" r="35151" b="16985"/>
          <a:stretch>
            <a:fillRect/>
          </a:stretch>
        </p:blipFill>
        <p:spPr bwMode="auto">
          <a:xfrm>
            <a:off x="611560" y="620688"/>
            <a:ext cx="7920880"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243" t="18047" r="32042" b="17834"/>
          <a:stretch>
            <a:fillRect/>
          </a:stretch>
        </p:blipFill>
        <p:spPr bwMode="auto">
          <a:xfrm>
            <a:off x="539552" y="476672"/>
            <a:ext cx="8064896"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243" t="20807" r="32042" b="19533"/>
          <a:stretch>
            <a:fillRect/>
          </a:stretch>
        </p:blipFill>
        <p:spPr bwMode="auto">
          <a:xfrm>
            <a:off x="611560" y="476672"/>
            <a:ext cx="7992888"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92696"/>
            <a:ext cx="8229600" cy="864096"/>
          </a:xfrm>
        </p:spPr>
        <p:txBody>
          <a:bodyPr>
            <a:normAutofit/>
          </a:bodyPr>
          <a:lstStyle/>
          <a:p>
            <a:r>
              <a:rPr lang="it-IT" sz="4000" b="1" dirty="0" smtClean="0">
                <a:effectLst>
                  <a:outerShdw blurRad="38100" dist="38100" dir="2700000" algn="tl">
                    <a:srgbClr val="000000">
                      <a:alpha val="43137"/>
                    </a:srgbClr>
                  </a:outerShdw>
                </a:effectLst>
              </a:rPr>
              <a:t>COMPLICANZE</a:t>
            </a:r>
            <a:endParaRPr lang="it-IT" sz="4000" b="1" dirty="0">
              <a:effectLst>
                <a:outerShdw blurRad="38100" dist="38100" dir="2700000" algn="tl">
                  <a:srgbClr val="000000">
                    <a:alpha val="43137"/>
                  </a:srgbClr>
                </a:outerShdw>
              </a:effectLst>
            </a:endParaRPr>
          </a:p>
        </p:txBody>
      </p:sp>
      <p:sp>
        <p:nvSpPr>
          <p:cNvPr id="3" name="CasellaDiTesto 2"/>
          <p:cNvSpPr txBox="1"/>
          <p:nvPr/>
        </p:nvSpPr>
        <p:spPr>
          <a:xfrm>
            <a:off x="755576" y="1916832"/>
            <a:ext cx="7689413" cy="3816429"/>
          </a:xfrm>
          <a:prstGeom prst="rect">
            <a:avLst/>
          </a:prstGeom>
          <a:noFill/>
        </p:spPr>
        <p:txBody>
          <a:bodyPr wrap="none" rtlCol="0">
            <a:spAutoFit/>
          </a:bodyPr>
          <a:lstStyle/>
          <a:p>
            <a:pPr>
              <a:buFont typeface="Arial" pitchFamily="34" charset="0"/>
              <a:buChar char="•"/>
            </a:pPr>
            <a:r>
              <a:rPr lang="it-IT" dirty="0" smtClean="0"/>
              <a:t> </a:t>
            </a:r>
            <a:r>
              <a:rPr lang="it-IT" sz="2200" b="1" dirty="0" err="1" smtClean="0"/>
              <a:t>malposizionamento</a:t>
            </a:r>
            <a:r>
              <a:rPr lang="it-IT" sz="2200" b="1" dirty="0" smtClean="0"/>
              <a:t> del drenaggio</a:t>
            </a:r>
          </a:p>
          <a:p>
            <a:pPr>
              <a:buFont typeface="Arial" pitchFamily="34" charset="0"/>
              <a:buChar char="•"/>
            </a:pPr>
            <a:r>
              <a:rPr lang="it-IT" sz="2200" b="1" dirty="0" smtClean="0"/>
              <a:t> malfunzionamento del sistema per occlusione (coaguli, fibrina)</a:t>
            </a:r>
          </a:p>
          <a:p>
            <a:pPr>
              <a:buFont typeface="Arial" pitchFamily="34" charset="0"/>
              <a:buChar char="•"/>
            </a:pPr>
            <a:r>
              <a:rPr lang="it-IT" sz="2200" b="1" dirty="0" smtClean="0"/>
              <a:t> dolore (a riposo o durante gli atti respiratori)</a:t>
            </a:r>
          </a:p>
          <a:p>
            <a:pPr>
              <a:buFont typeface="Arial" pitchFamily="34" charset="0"/>
              <a:buChar char="•"/>
            </a:pPr>
            <a:r>
              <a:rPr lang="it-IT" sz="2200" b="1" dirty="0" smtClean="0"/>
              <a:t> enfisema sottocutaneo</a:t>
            </a:r>
          </a:p>
          <a:p>
            <a:pPr>
              <a:buFont typeface="Arial" pitchFamily="34" charset="0"/>
              <a:buChar char="•"/>
            </a:pPr>
            <a:r>
              <a:rPr lang="it-IT" sz="2200" b="1" dirty="0" smtClean="0"/>
              <a:t> emorragia</a:t>
            </a:r>
          </a:p>
          <a:p>
            <a:pPr>
              <a:buFont typeface="Arial" pitchFamily="34" charset="0"/>
              <a:buChar char="•"/>
            </a:pPr>
            <a:r>
              <a:rPr lang="it-IT" sz="2200" b="1" dirty="0" smtClean="0"/>
              <a:t> infezione del cavo pleurico</a:t>
            </a:r>
          </a:p>
          <a:p>
            <a:pPr>
              <a:buFont typeface="Arial" pitchFamily="34" charset="0"/>
              <a:buChar char="•"/>
            </a:pPr>
            <a:r>
              <a:rPr lang="it-IT" sz="2200" b="1" dirty="0" smtClean="0"/>
              <a:t> lesione polmonare </a:t>
            </a:r>
            <a:r>
              <a:rPr lang="it-IT" sz="2200" b="1" dirty="0" err="1" smtClean="0"/>
              <a:t>parenchimale</a:t>
            </a:r>
            <a:endParaRPr lang="it-IT" sz="2200" b="1" dirty="0" smtClean="0"/>
          </a:p>
          <a:p>
            <a:pPr>
              <a:buFont typeface="Arial" pitchFamily="34" charset="0"/>
              <a:buChar char="•"/>
            </a:pPr>
            <a:r>
              <a:rPr lang="it-IT" sz="2200" b="1" dirty="0" smtClean="0"/>
              <a:t> lesione diaframmatica e dei visceri addominali</a:t>
            </a:r>
          </a:p>
          <a:p>
            <a:pPr>
              <a:buFont typeface="Arial" pitchFamily="34" charset="0"/>
              <a:buChar char="•"/>
            </a:pPr>
            <a:r>
              <a:rPr lang="it-IT" sz="2200" b="1" dirty="0" smtClean="0"/>
              <a:t> lesione cardiaca o vascolare</a:t>
            </a:r>
          </a:p>
          <a:p>
            <a:pPr>
              <a:buFont typeface="Arial" pitchFamily="34" charset="0"/>
              <a:buChar char="•"/>
            </a:pPr>
            <a:r>
              <a:rPr lang="it-IT" sz="2200" b="1" dirty="0" smtClean="0"/>
              <a:t> lesione di un nervo intercostale</a:t>
            </a:r>
          </a:p>
          <a:p>
            <a:pPr>
              <a:buFont typeface="Arial" pitchFamily="34" charset="0"/>
              <a:buChar char="•"/>
            </a:pPr>
            <a:r>
              <a:rPr lang="it-IT" sz="2200" b="1" dirty="0" smtClean="0"/>
              <a:t> edema polmonare </a:t>
            </a:r>
            <a:r>
              <a:rPr lang="it-IT" sz="2200" b="1" dirty="0" err="1" smtClean="0"/>
              <a:t>omolaterale</a:t>
            </a:r>
            <a:r>
              <a:rPr lang="it-IT" sz="2200" b="1" dirty="0" smtClean="0"/>
              <a:t> da </a:t>
            </a:r>
            <a:r>
              <a:rPr lang="it-IT" sz="2200" b="1" dirty="0" err="1" smtClean="0"/>
              <a:t>riespansione</a:t>
            </a:r>
            <a:endParaRPr lang="it-IT" sz="22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908720"/>
            <a:ext cx="8568952" cy="4832092"/>
          </a:xfrm>
          <a:prstGeom prst="rect">
            <a:avLst/>
          </a:prstGeom>
          <a:noFill/>
        </p:spPr>
        <p:txBody>
          <a:bodyPr wrap="square" rtlCol="0">
            <a:spAutoFit/>
          </a:bodyPr>
          <a:lstStyle/>
          <a:p>
            <a:pPr algn="just"/>
            <a:r>
              <a:rPr lang="it-IT" sz="2200" b="1" dirty="0" smtClean="0"/>
              <a:t>Il drenaggio verso l’esterno della cavità  ha subito una considerevole evoluzione in questi ultimi anni, grazie  all’impiego dei sistemi  di drenaggio monouso ed alla semplificazione delle  tecniche. Non solo l’indicazione al posizionamento del drenaggio è importante,  ma anche la sua gestione in degenza. Questa è assicurata da una stretta  ed indispensabile collaborazione tra personale medico ed  infermieristico,  atta ad evitare situazioni che non consentono un corretto  funzionamento  del sistema di drenaggio.  Qualora il sistema non dovesse funzionare correttamente  infatti, si andrebbe incontro ad una serie di  sequele di gravità variabile, fino a compromettere la vita del paziente. Una  attenta e assidua osservazione dei meccanismi  che sono alla base del  sistema di drenaggio e l’applicazione costante di semplici ma fondamentali  regole, sono gli elementi che evitano lo sviluppo di complicanze  e  garantiscono un decorso regolare per il paziente. </a:t>
            </a:r>
            <a:endParaRPr lang="it-IT" sz="22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792088"/>
          </a:xfrm>
        </p:spPr>
        <p:txBody>
          <a:bodyPr>
            <a:normAutofit/>
          </a:bodyPr>
          <a:lstStyle/>
          <a:p>
            <a:r>
              <a:rPr lang="it-IT" sz="4000" b="1" dirty="0" smtClean="0">
                <a:effectLst>
                  <a:outerShdw blurRad="38100" dist="38100" dir="2700000" algn="tl">
                    <a:srgbClr val="000000">
                      <a:alpha val="43137"/>
                    </a:srgbClr>
                  </a:outerShdw>
                </a:effectLst>
              </a:rPr>
              <a:t>RACCORDI</a:t>
            </a:r>
            <a:endParaRPr lang="it-IT" sz="4000" b="1" dirty="0">
              <a:effectLst>
                <a:outerShdw blurRad="38100" dist="38100" dir="2700000" algn="tl">
                  <a:srgbClr val="000000">
                    <a:alpha val="43137"/>
                  </a:srgbClr>
                </a:outerShdw>
              </a:effectLst>
            </a:endParaRPr>
          </a:p>
        </p:txBody>
      </p:sp>
      <p:pic>
        <p:nvPicPr>
          <p:cNvPr id="3" name="Immagine 2"/>
          <p:cNvPicPr/>
          <p:nvPr/>
        </p:nvPicPr>
        <p:blipFill>
          <a:blip r:embed="rId2" cstate="print"/>
          <a:srcRect l="12368" t="25074" r="32162" b="9905"/>
          <a:stretch>
            <a:fillRect/>
          </a:stretch>
        </p:blipFill>
        <p:spPr bwMode="auto">
          <a:xfrm>
            <a:off x="467544" y="1124744"/>
            <a:ext cx="8280920" cy="5256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normAutofit/>
          </a:bodyPr>
          <a:lstStyle/>
          <a:p>
            <a:r>
              <a:rPr lang="it-IT" sz="4000" b="1" dirty="0" smtClean="0">
                <a:effectLst>
                  <a:outerShdw blurRad="38100" dist="38100" dir="2700000" algn="tl">
                    <a:srgbClr val="000000">
                      <a:alpha val="43137"/>
                    </a:srgbClr>
                  </a:outerShdw>
                </a:effectLst>
              </a:rPr>
              <a:t>TUBO COLLETTORE</a:t>
            </a:r>
            <a:endParaRPr lang="it-IT" sz="4000" b="1" dirty="0">
              <a:effectLst>
                <a:outerShdw blurRad="38100" dist="38100" dir="2700000" algn="tl">
                  <a:srgbClr val="000000">
                    <a:alpha val="43137"/>
                  </a:srgbClr>
                </a:outerShdw>
              </a:effectLst>
            </a:endParaRPr>
          </a:p>
        </p:txBody>
      </p:sp>
      <p:pic>
        <p:nvPicPr>
          <p:cNvPr id="3" name="Immagine 2"/>
          <p:cNvPicPr/>
          <p:nvPr/>
        </p:nvPicPr>
        <p:blipFill>
          <a:blip r:embed="rId2" cstate="print"/>
          <a:srcRect l="12601" t="28450" r="32281" b="7219"/>
          <a:stretch>
            <a:fillRect/>
          </a:stretch>
        </p:blipFill>
        <p:spPr bwMode="auto">
          <a:xfrm>
            <a:off x="467544" y="1196752"/>
            <a:ext cx="8280920" cy="51125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1840" y="2708920"/>
            <a:ext cx="2888483" cy="369332"/>
          </a:xfrm>
          <a:prstGeom prst="rect">
            <a:avLst/>
          </a:prstGeom>
          <a:noFill/>
        </p:spPr>
        <p:txBody>
          <a:bodyPr wrap="none" rtlCol="0">
            <a:spAutoFit/>
          </a:bodyPr>
          <a:lstStyle/>
          <a:p>
            <a:r>
              <a:rPr lang="it-IT" dirty="0" smtClean="0"/>
              <a:t>Foto collegamento </a:t>
            </a:r>
            <a:r>
              <a:rPr lang="it-IT" dirty="0" err="1" smtClean="0"/>
              <a:t>pleurocut</a:t>
            </a:r>
            <a:endParaRPr lang="it-IT" dirty="0"/>
          </a:p>
        </p:txBody>
      </p:sp>
      <p:pic>
        <p:nvPicPr>
          <p:cNvPr id="3" name="Immagine 2" descr="WP_20160331_004.jpg"/>
          <p:cNvPicPr>
            <a:picLocks noChangeAspect="1"/>
          </p:cNvPicPr>
          <p:nvPr/>
        </p:nvPicPr>
        <p:blipFill>
          <a:blip r:embed="rId2" cstate="print"/>
          <a:srcRect t="1701" b="3801"/>
          <a:stretch>
            <a:fillRect/>
          </a:stretch>
        </p:blipFill>
        <p:spPr>
          <a:xfrm>
            <a:off x="1907704" y="260648"/>
            <a:ext cx="5328592" cy="633670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rmAutofit/>
          </a:bodyPr>
          <a:lstStyle/>
          <a:p>
            <a:r>
              <a:rPr lang="it-IT" sz="4000" b="1" dirty="0" smtClean="0">
                <a:effectLst>
                  <a:outerShdw blurRad="38100" dist="38100" dir="2700000" algn="tl">
                    <a:srgbClr val="000000">
                      <a:alpha val="43137"/>
                    </a:srgbClr>
                  </a:outerShdw>
                </a:effectLst>
              </a:rPr>
              <a:t>CONTENITORE </a:t>
            </a:r>
            <a:r>
              <a:rPr lang="it-IT" sz="4000" b="1" dirty="0" err="1" smtClean="0">
                <a:effectLst>
                  <a:outerShdw blurRad="38100" dist="38100" dir="2700000" algn="tl">
                    <a:srgbClr val="000000">
                      <a:alpha val="43137"/>
                    </a:srgbClr>
                  </a:outerShdw>
                </a:effectLst>
              </a:rPr>
              <a:t>DI</a:t>
            </a:r>
            <a:r>
              <a:rPr lang="it-IT" sz="4000" b="1" dirty="0" smtClean="0">
                <a:effectLst>
                  <a:outerShdw blurRad="38100" dist="38100" dir="2700000" algn="tl">
                    <a:srgbClr val="000000">
                      <a:alpha val="43137"/>
                    </a:srgbClr>
                  </a:outerShdw>
                </a:effectLst>
              </a:rPr>
              <a:t> RACCOLTA</a:t>
            </a:r>
            <a:endParaRPr lang="it-IT" sz="4000" b="1" dirty="0">
              <a:effectLst>
                <a:outerShdw blurRad="38100" dist="38100" dir="2700000" algn="tl">
                  <a:srgbClr val="000000">
                    <a:alpha val="43137"/>
                  </a:srgbClr>
                </a:outerShdw>
              </a:effectLst>
            </a:endParaRPr>
          </a:p>
        </p:txBody>
      </p:sp>
      <p:pic>
        <p:nvPicPr>
          <p:cNvPr id="3" name="Immagine 2"/>
          <p:cNvPicPr/>
          <p:nvPr/>
        </p:nvPicPr>
        <p:blipFill>
          <a:blip r:embed="rId2" cstate="print"/>
          <a:srcRect l="13658" t="31648" r="59900" b="8455"/>
          <a:stretch>
            <a:fillRect/>
          </a:stretch>
        </p:blipFill>
        <p:spPr bwMode="auto">
          <a:xfrm>
            <a:off x="2051720" y="1484784"/>
            <a:ext cx="5040560" cy="4824536"/>
          </a:xfrm>
          <a:prstGeom prst="rect">
            <a:avLst/>
          </a:prstGeom>
          <a:noFill/>
          <a:ln w="9525">
            <a:noFill/>
            <a:miter lim="800000"/>
            <a:headEnd/>
            <a:tailEnd/>
          </a:ln>
        </p:spPr>
      </p:pic>
      <p:sp>
        <p:nvSpPr>
          <p:cNvPr id="4" name="Rettangolo 3"/>
          <p:cNvSpPr/>
          <p:nvPr/>
        </p:nvSpPr>
        <p:spPr>
          <a:xfrm>
            <a:off x="3131840" y="2492896"/>
            <a:ext cx="1008112" cy="1440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arrotondato 4"/>
          <p:cNvSpPr/>
          <p:nvPr/>
        </p:nvSpPr>
        <p:spPr>
          <a:xfrm>
            <a:off x="4932040" y="2420888"/>
            <a:ext cx="1152128" cy="14401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rmAutofit/>
          </a:bodyPr>
          <a:lstStyle/>
          <a:p>
            <a:r>
              <a:rPr lang="it-IT" sz="4000" b="1" dirty="0" smtClean="0">
                <a:effectLst>
                  <a:outerShdw blurRad="38100" dist="38100" dir="2700000" algn="tl">
                    <a:srgbClr val="000000">
                      <a:alpha val="43137"/>
                    </a:srgbClr>
                  </a:outerShdw>
                </a:effectLst>
              </a:rPr>
              <a:t>CONTENITORE </a:t>
            </a:r>
            <a:r>
              <a:rPr lang="it-IT" sz="4000" b="1" dirty="0" err="1" smtClean="0">
                <a:effectLst>
                  <a:outerShdw blurRad="38100" dist="38100" dir="2700000" algn="tl">
                    <a:srgbClr val="000000">
                      <a:alpha val="43137"/>
                    </a:srgbClr>
                  </a:outerShdw>
                </a:effectLst>
              </a:rPr>
              <a:t>DI</a:t>
            </a:r>
            <a:r>
              <a:rPr lang="it-IT" sz="4000" b="1" dirty="0" smtClean="0">
                <a:effectLst>
                  <a:outerShdw blurRad="38100" dist="38100" dir="2700000" algn="tl">
                    <a:srgbClr val="000000">
                      <a:alpha val="43137"/>
                    </a:srgbClr>
                  </a:outerShdw>
                </a:effectLst>
              </a:rPr>
              <a:t> RACCOLTA</a:t>
            </a:r>
            <a:endParaRPr lang="it-IT" sz="4000" b="1" dirty="0">
              <a:effectLst>
                <a:outerShdw blurRad="38100" dist="38100" dir="2700000" algn="tl">
                  <a:srgbClr val="000000">
                    <a:alpha val="43137"/>
                  </a:srgbClr>
                </a:outerShdw>
              </a:effectLst>
            </a:endParaRPr>
          </a:p>
        </p:txBody>
      </p:sp>
      <p:pic>
        <p:nvPicPr>
          <p:cNvPr id="3" name="Immagine 2"/>
          <p:cNvPicPr/>
          <p:nvPr/>
        </p:nvPicPr>
        <p:blipFill>
          <a:blip r:embed="rId2" cstate="print"/>
          <a:srcRect l="14657" t="35274" r="34673" b="7139"/>
          <a:stretch>
            <a:fillRect/>
          </a:stretch>
        </p:blipFill>
        <p:spPr bwMode="auto">
          <a:xfrm>
            <a:off x="611560" y="1412776"/>
            <a:ext cx="7920880"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rmAutofit/>
          </a:bodyPr>
          <a:lstStyle/>
          <a:p>
            <a:r>
              <a:rPr lang="it-IT" sz="4000" b="1" dirty="0" smtClean="0">
                <a:effectLst>
                  <a:outerShdw blurRad="38100" dist="38100" dir="2700000" algn="tl">
                    <a:srgbClr val="000000">
                      <a:alpha val="43137"/>
                    </a:srgbClr>
                  </a:outerShdw>
                </a:effectLst>
              </a:rPr>
              <a:t>CONTENITORE </a:t>
            </a:r>
            <a:r>
              <a:rPr lang="it-IT" sz="4000" b="1" dirty="0" err="1" smtClean="0">
                <a:effectLst>
                  <a:outerShdw blurRad="38100" dist="38100" dir="2700000" algn="tl">
                    <a:srgbClr val="000000">
                      <a:alpha val="43137"/>
                    </a:srgbClr>
                  </a:outerShdw>
                </a:effectLst>
              </a:rPr>
              <a:t>DI</a:t>
            </a:r>
            <a:r>
              <a:rPr lang="it-IT" sz="4000" b="1" dirty="0" smtClean="0">
                <a:effectLst>
                  <a:outerShdw blurRad="38100" dist="38100" dir="2700000" algn="tl">
                    <a:srgbClr val="000000">
                      <a:alpha val="43137"/>
                    </a:srgbClr>
                  </a:outerShdw>
                </a:effectLst>
              </a:rPr>
              <a:t> RACCOLTA</a:t>
            </a:r>
            <a:endParaRPr lang="it-IT" sz="4000" b="1" dirty="0">
              <a:effectLst>
                <a:outerShdw blurRad="38100" dist="38100" dir="2700000" algn="tl">
                  <a:srgbClr val="000000">
                    <a:alpha val="43137"/>
                  </a:srgbClr>
                </a:outerShdw>
              </a:effectLst>
            </a:endParaRPr>
          </a:p>
        </p:txBody>
      </p:sp>
      <p:pic>
        <p:nvPicPr>
          <p:cNvPr id="3" name="Immagine 2"/>
          <p:cNvPicPr/>
          <p:nvPr/>
        </p:nvPicPr>
        <p:blipFill>
          <a:blip r:embed="rId2" cstate="print"/>
          <a:srcRect l="14036" t="26539" r="37303" b="17410"/>
          <a:stretch>
            <a:fillRect/>
          </a:stretch>
        </p:blipFill>
        <p:spPr bwMode="auto">
          <a:xfrm>
            <a:off x="611560" y="1412776"/>
            <a:ext cx="7920880"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normAutofit/>
          </a:bodyPr>
          <a:lstStyle/>
          <a:p>
            <a:r>
              <a:rPr lang="it-IT" sz="4000" b="1" dirty="0" smtClean="0">
                <a:effectLst>
                  <a:outerShdw blurRad="38100" dist="38100" dir="2700000" algn="tl">
                    <a:srgbClr val="000000">
                      <a:alpha val="43137"/>
                    </a:srgbClr>
                  </a:outerShdw>
                </a:effectLst>
              </a:rPr>
              <a:t>CONTENITORE </a:t>
            </a:r>
            <a:r>
              <a:rPr lang="it-IT" sz="4000" b="1" dirty="0" err="1" smtClean="0">
                <a:effectLst>
                  <a:outerShdw blurRad="38100" dist="38100" dir="2700000" algn="tl">
                    <a:srgbClr val="000000">
                      <a:alpha val="43137"/>
                    </a:srgbClr>
                  </a:outerShdw>
                </a:effectLst>
              </a:rPr>
              <a:t>DI</a:t>
            </a:r>
            <a:r>
              <a:rPr lang="it-IT" sz="4000" b="1" dirty="0" smtClean="0">
                <a:effectLst>
                  <a:outerShdw blurRad="38100" dist="38100" dir="2700000" algn="tl">
                    <a:srgbClr val="000000">
                      <a:alpha val="43137"/>
                    </a:srgbClr>
                  </a:outerShdw>
                </a:effectLst>
              </a:rPr>
              <a:t> RACCOLTA</a:t>
            </a:r>
            <a:endParaRPr lang="it-IT" sz="4000" b="1" dirty="0">
              <a:effectLst>
                <a:outerShdw blurRad="38100" dist="38100" dir="2700000" algn="tl">
                  <a:srgbClr val="000000">
                    <a:alpha val="43137"/>
                  </a:srgbClr>
                </a:outerShdw>
              </a:effectLst>
            </a:endParaRPr>
          </a:p>
        </p:txBody>
      </p:sp>
      <p:pic>
        <p:nvPicPr>
          <p:cNvPr id="3" name="Immagine 2"/>
          <p:cNvPicPr/>
          <p:nvPr/>
        </p:nvPicPr>
        <p:blipFill>
          <a:blip r:embed="rId2" cstate="print"/>
          <a:srcRect l="842" t="22293" r="53683" b="11890"/>
          <a:stretch>
            <a:fillRect/>
          </a:stretch>
        </p:blipFill>
        <p:spPr bwMode="auto">
          <a:xfrm>
            <a:off x="611560" y="1268760"/>
            <a:ext cx="7920880"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normAutofit/>
          </a:bodyPr>
          <a:lstStyle/>
          <a:p>
            <a:r>
              <a:rPr lang="it-IT" sz="4000" b="1" dirty="0" smtClean="0">
                <a:effectLst>
                  <a:outerShdw blurRad="38100" dist="38100" dir="2700000" algn="tl">
                    <a:srgbClr val="000000">
                      <a:alpha val="43137"/>
                    </a:srgbClr>
                  </a:outerShdw>
                </a:effectLst>
              </a:rPr>
              <a:t>CONTENITORE </a:t>
            </a:r>
            <a:r>
              <a:rPr lang="it-IT" sz="4000" b="1" dirty="0" err="1" smtClean="0">
                <a:effectLst>
                  <a:outerShdw blurRad="38100" dist="38100" dir="2700000" algn="tl">
                    <a:srgbClr val="000000">
                      <a:alpha val="43137"/>
                    </a:srgbClr>
                  </a:outerShdw>
                </a:effectLst>
              </a:rPr>
              <a:t>DI</a:t>
            </a:r>
            <a:r>
              <a:rPr lang="it-IT" sz="4000" b="1" dirty="0" smtClean="0">
                <a:effectLst>
                  <a:outerShdw blurRad="38100" dist="38100" dir="2700000" algn="tl">
                    <a:srgbClr val="000000">
                      <a:alpha val="43137"/>
                    </a:srgbClr>
                  </a:outerShdw>
                </a:effectLst>
              </a:rPr>
              <a:t> RACCOLTA</a:t>
            </a:r>
            <a:endParaRPr lang="it-IT" sz="4000" b="1" dirty="0">
              <a:effectLst>
                <a:outerShdw blurRad="38100" dist="38100" dir="2700000" algn="tl">
                  <a:srgbClr val="000000">
                    <a:alpha val="43137"/>
                  </a:srgbClr>
                </a:outerShdw>
              </a:effectLst>
            </a:endParaRPr>
          </a:p>
        </p:txBody>
      </p:sp>
      <p:pic>
        <p:nvPicPr>
          <p:cNvPr id="3" name="Immagine 2"/>
          <p:cNvPicPr/>
          <p:nvPr/>
        </p:nvPicPr>
        <p:blipFill>
          <a:blip r:embed="rId2" cstate="print"/>
          <a:srcRect l="20373" t="18047" r="65041" b="52654"/>
          <a:stretch>
            <a:fillRect/>
          </a:stretch>
        </p:blipFill>
        <p:spPr bwMode="auto">
          <a:xfrm>
            <a:off x="1691680" y="1340768"/>
            <a:ext cx="5760640"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594" t="18471" r="32520" b="8068"/>
          <a:stretch>
            <a:fillRect/>
          </a:stretch>
        </p:blipFill>
        <p:spPr bwMode="auto">
          <a:xfrm>
            <a:off x="611560" y="548680"/>
            <a:ext cx="7920880" cy="5760640"/>
          </a:xfrm>
          <a:prstGeom prst="rect">
            <a:avLst/>
          </a:prstGeom>
          <a:noFill/>
          <a:ln w="9525">
            <a:noFill/>
            <a:miter lim="800000"/>
            <a:headEnd/>
            <a:tailEnd/>
          </a:ln>
        </p:spPr>
      </p:pic>
      <p:sp>
        <p:nvSpPr>
          <p:cNvPr id="3" name="Rettangolo arrotondato 2"/>
          <p:cNvSpPr/>
          <p:nvPr/>
        </p:nvSpPr>
        <p:spPr>
          <a:xfrm>
            <a:off x="1331640" y="1628800"/>
            <a:ext cx="1224136" cy="28803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arrotondato 4"/>
          <p:cNvSpPr/>
          <p:nvPr/>
        </p:nvSpPr>
        <p:spPr>
          <a:xfrm>
            <a:off x="3635896" y="1700808"/>
            <a:ext cx="1080120" cy="2160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254" t="17834" r="32162" b="8478"/>
          <a:stretch>
            <a:fillRect/>
          </a:stretch>
        </p:blipFill>
        <p:spPr bwMode="auto">
          <a:xfrm>
            <a:off x="611560" y="548680"/>
            <a:ext cx="7920880" cy="5688632"/>
          </a:xfrm>
          <a:prstGeom prst="rect">
            <a:avLst/>
          </a:prstGeom>
          <a:noFill/>
          <a:ln w="9525">
            <a:noFill/>
            <a:miter lim="800000"/>
            <a:headEnd/>
            <a:tailEnd/>
          </a:ln>
        </p:spPr>
      </p:pic>
      <p:sp>
        <p:nvSpPr>
          <p:cNvPr id="3" name="Rettangolo arrotondato 2"/>
          <p:cNvSpPr/>
          <p:nvPr/>
        </p:nvSpPr>
        <p:spPr>
          <a:xfrm>
            <a:off x="1331640" y="1700808"/>
            <a:ext cx="1224136" cy="21602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arrotondato 3"/>
          <p:cNvSpPr/>
          <p:nvPr/>
        </p:nvSpPr>
        <p:spPr>
          <a:xfrm>
            <a:off x="3635896" y="1772816"/>
            <a:ext cx="1080120" cy="14401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27584" y="1196752"/>
            <a:ext cx="7560840" cy="4431983"/>
          </a:xfrm>
          <a:prstGeom prst="rect">
            <a:avLst/>
          </a:prstGeom>
          <a:noFill/>
        </p:spPr>
        <p:txBody>
          <a:bodyPr wrap="square" rtlCol="0">
            <a:spAutoFit/>
          </a:bodyPr>
          <a:lstStyle/>
          <a:p>
            <a:pPr algn="just"/>
            <a:r>
              <a:rPr lang="it-IT" sz="2400" b="1" dirty="0" smtClean="0"/>
              <a:t>Tra i due foglietti in condizioni  normali non c’è aria, ma un vuoto (spazio virtuale), con una pressione negativa variabile, che consente di mantenere attratto alla parete toracica la  pleura viscerale col polmone e di garantire le escursioni respiratorie. La pressione </a:t>
            </a:r>
            <a:r>
              <a:rPr lang="it-IT" sz="2400" b="1" dirty="0" err="1" smtClean="0"/>
              <a:t>intrapleurica</a:t>
            </a:r>
            <a:r>
              <a:rPr lang="it-IT" sz="2400" b="1" dirty="0" smtClean="0"/>
              <a:t> durante la inspirazione è di circa -15 cm di H2O, e può raggiungere anche –40 cm di H2O durante l’inspirazione forzata. In fase espiratoria invece la pressione </a:t>
            </a:r>
            <a:r>
              <a:rPr lang="it-IT" sz="2400" b="1" dirty="0" err="1" smtClean="0"/>
              <a:t>intrapleurica</a:t>
            </a:r>
            <a:r>
              <a:rPr lang="it-IT" sz="2400" b="1" dirty="0" smtClean="0"/>
              <a:t> è di  –2 cm di H2O, che durante la manovra di </a:t>
            </a:r>
            <a:r>
              <a:rPr lang="it-IT" sz="2400" b="1" dirty="0" err="1" smtClean="0"/>
              <a:t>Valsalva</a:t>
            </a:r>
            <a:r>
              <a:rPr lang="it-IT" sz="2400" b="1" dirty="0" smtClean="0"/>
              <a:t> diventa positiva fino a raggiungere 70-100cmdi H2O durante i colpi di tosse.</a:t>
            </a:r>
          </a:p>
          <a:p>
            <a:pPr algn="just"/>
            <a:endParaRPr lang="it-I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482" t="17834" r="32401" b="8280"/>
          <a:stretch>
            <a:fillRect/>
          </a:stretch>
        </p:blipFill>
        <p:spPr bwMode="auto">
          <a:xfrm>
            <a:off x="611560" y="548680"/>
            <a:ext cx="7920880" cy="5688631"/>
          </a:xfrm>
          <a:prstGeom prst="rect">
            <a:avLst/>
          </a:prstGeom>
          <a:noFill/>
          <a:ln w="9525">
            <a:noFill/>
            <a:miter lim="800000"/>
            <a:headEnd/>
            <a:tailEnd/>
          </a:ln>
        </p:spPr>
      </p:pic>
      <p:sp>
        <p:nvSpPr>
          <p:cNvPr id="3" name="Rettangolo arrotondato 2"/>
          <p:cNvSpPr/>
          <p:nvPr/>
        </p:nvSpPr>
        <p:spPr>
          <a:xfrm>
            <a:off x="1331640" y="1700808"/>
            <a:ext cx="1224136" cy="21602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arrotondato 3"/>
          <p:cNvSpPr/>
          <p:nvPr/>
        </p:nvSpPr>
        <p:spPr>
          <a:xfrm>
            <a:off x="3635896" y="1772816"/>
            <a:ext cx="1152128" cy="14401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482" t="17622" r="32281" b="8470"/>
          <a:stretch>
            <a:fillRect/>
          </a:stretch>
        </p:blipFill>
        <p:spPr bwMode="auto">
          <a:xfrm>
            <a:off x="611560" y="548680"/>
            <a:ext cx="7920880" cy="5832647"/>
          </a:xfrm>
          <a:prstGeom prst="rect">
            <a:avLst/>
          </a:prstGeom>
          <a:noFill/>
          <a:ln w="9525">
            <a:noFill/>
            <a:miter lim="800000"/>
            <a:headEnd/>
            <a:tailEnd/>
          </a:ln>
        </p:spPr>
      </p:pic>
      <p:sp>
        <p:nvSpPr>
          <p:cNvPr id="3" name="Rettangolo arrotondato 2"/>
          <p:cNvSpPr/>
          <p:nvPr/>
        </p:nvSpPr>
        <p:spPr>
          <a:xfrm>
            <a:off x="1619672" y="1772816"/>
            <a:ext cx="864096" cy="21602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arrotondato 3"/>
          <p:cNvSpPr/>
          <p:nvPr/>
        </p:nvSpPr>
        <p:spPr>
          <a:xfrm>
            <a:off x="3635896" y="1772816"/>
            <a:ext cx="1080120" cy="2160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40245" t="28662" r="32520" b="8280"/>
          <a:stretch>
            <a:fillRect/>
          </a:stretch>
        </p:blipFill>
        <p:spPr bwMode="auto">
          <a:xfrm>
            <a:off x="5148064" y="836712"/>
            <a:ext cx="3744416" cy="5688632"/>
          </a:xfrm>
          <a:prstGeom prst="rect">
            <a:avLst/>
          </a:prstGeom>
          <a:noFill/>
          <a:ln w="9525">
            <a:noFill/>
            <a:miter lim="800000"/>
            <a:headEnd/>
            <a:tailEnd/>
          </a:ln>
        </p:spPr>
      </p:pic>
      <p:pic>
        <p:nvPicPr>
          <p:cNvPr id="2050" name="Picture 2" descr="https://c2.staticflickr.com/4/3823/9814512114_f13ddb3b79_b.jpg"/>
          <p:cNvPicPr>
            <a:picLocks noChangeAspect="1" noChangeArrowheads="1"/>
          </p:cNvPicPr>
          <p:nvPr/>
        </p:nvPicPr>
        <p:blipFill>
          <a:blip r:embed="rId3" cstate="print"/>
          <a:srcRect/>
          <a:stretch>
            <a:fillRect/>
          </a:stretch>
        </p:blipFill>
        <p:spPr bwMode="auto">
          <a:xfrm>
            <a:off x="179512" y="1124744"/>
            <a:ext cx="4680520" cy="5394574"/>
          </a:xfrm>
          <a:prstGeom prst="rect">
            <a:avLst/>
          </a:prstGeom>
          <a:noFill/>
        </p:spPr>
      </p:pic>
      <p:pic>
        <p:nvPicPr>
          <p:cNvPr id="2052" name="Picture 4" descr="https://encrypted-tbn1.gstatic.com/images?q=tbn:ANd9GcTBvL4nDocd3OfWNGAU9HptADqgJKbpJw0GtsSjjXtEaVwTfSIR4w"/>
          <p:cNvPicPr>
            <a:picLocks noChangeAspect="1" noChangeArrowheads="1"/>
          </p:cNvPicPr>
          <p:nvPr/>
        </p:nvPicPr>
        <p:blipFill>
          <a:blip r:embed="rId4" cstate="print"/>
          <a:srcRect/>
          <a:stretch>
            <a:fillRect/>
          </a:stretch>
        </p:blipFill>
        <p:spPr bwMode="auto">
          <a:xfrm>
            <a:off x="683568" y="1772816"/>
            <a:ext cx="3578215" cy="3240360"/>
          </a:xfrm>
          <a:prstGeom prst="rect">
            <a:avLst/>
          </a:prstGeom>
          <a:noFill/>
        </p:spPr>
      </p:pic>
      <p:sp>
        <p:nvSpPr>
          <p:cNvPr id="5" name="CasellaDiTesto 4"/>
          <p:cNvSpPr txBox="1"/>
          <p:nvPr/>
        </p:nvSpPr>
        <p:spPr>
          <a:xfrm>
            <a:off x="1547664" y="0"/>
            <a:ext cx="6043193" cy="707886"/>
          </a:xfrm>
          <a:prstGeom prst="rect">
            <a:avLst/>
          </a:prstGeom>
          <a:noFill/>
        </p:spPr>
        <p:txBody>
          <a:bodyPr wrap="square" rtlCol="0">
            <a:spAutoFit/>
          </a:bodyPr>
          <a:lstStyle/>
          <a:p>
            <a:r>
              <a:rPr lang="it-IT" sz="4000" b="1" dirty="0" smtClean="0">
                <a:effectLst>
                  <a:outerShdw blurRad="38100" dist="38100" dir="2700000" algn="tl">
                    <a:srgbClr val="000000">
                      <a:alpha val="43137"/>
                    </a:srgbClr>
                  </a:outerShdw>
                </a:effectLst>
              </a:rPr>
              <a:t>ALTRI SISTEMI </a:t>
            </a:r>
            <a:r>
              <a:rPr lang="it-IT" sz="4000" b="1" dirty="0" err="1" smtClean="0">
                <a:effectLst>
                  <a:outerShdw blurRad="38100" dist="38100" dir="2700000" algn="tl">
                    <a:srgbClr val="000000">
                      <a:alpha val="43137"/>
                    </a:srgbClr>
                  </a:outerShdw>
                </a:effectLst>
              </a:rPr>
              <a:t>DI</a:t>
            </a:r>
            <a:r>
              <a:rPr lang="it-IT" sz="4000" b="1" dirty="0" smtClean="0">
                <a:effectLst>
                  <a:outerShdw blurRad="38100" dist="38100" dir="2700000" algn="tl">
                    <a:srgbClr val="000000">
                      <a:alpha val="43137"/>
                    </a:srgbClr>
                  </a:outerShdw>
                </a:effectLst>
              </a:rPr>
              <a:t> RACCOLTA</a:t>
            </a:r>
            <a:endParaRPr lang="it-IT" sz="4000" b="1" dirty="0">
              <a:effectLst>
                <a:outerShdw blurRad="38100" dist="38100" dir="2700000" algn="tl">
                  <a:srgbClr val="000000">
                    <a:alpha val="43137"/>
                  </a:srgbClr>
                </a:outerShdw>
              </a:effectLst>
            </a:endParaRPr>
          </a:p>
        </p:txBody>
      </p:sp>
      <p:sp>
        <p:nvSpPr>
          <p:cNvPr id="6" name="Rettangolo arrotondato 5"/>
          <p:cNvSpPr/>
          <p:nvPr/>
        </p:nvSpPr>
        <p:spPr>
          <a:xfrm>
            <a:off x="3563888" y="1340768"/>
            <a:ext cx="1152128" cy="21602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arrotondato 6"/>
          <p:cNvSpPr/>
          <p:nvPr/>
        </p:nvSpPr>
        <p:spPr>
          <a:xfrm>
            <a:off x="5796136" y="2996952"/>
            <a:ext cx="648072" cy="216024"/>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arrotondato 7"/>
          <p:cNvSpPr/>
          <p:nvPr/>
        </p:nvSpPr>
        <p:spPr>
          <a:xfrm>
            <a:off x="7308304" y="2996952"/>
            <a:ext cx="1080120" cy="216024"/>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7811" t="18259" r="27858" b="43100"/>
          <a:stretch>
            <a:fillRect/>
          </a:stretch>
        </p:blipFill>
        <p:spPr bwMode="auto">
          <a:xfrm>
            <a:off x="1259632" y="980728"/>
            <a:ext cx="6552727" cy="3888432"/>
          </a:xfrm>
          <a:prstGeom prst="rect">
            <a:avLst/>
          </a:prstGeom>
          <a:noFill/>
          <a:ln w="9525">
            <a:noFill/>
            <a:miter lim="800000"/>
            <a:headEnd/>
            <a:tailEnd/>
          </a:ln>
        </p:spPr>
      </p:pic>
      <p:pic>
        <p:nvPicPr>
          <p:cNvPr id="4" name="Immagine 3"/>
          <p:cNvPicPr/>
          <p:nvPr/>
        </p:nvPicPr>
        <p:blipFill>
          <a:blip r:embed="rId3" cstate="print"/>
          <a:srcRect l="7699" t="55202" r="27977" b="32272"/>
          <a:stretch>
            <a:fillRect/>
          </a:stretch>
        </p:blipFill>
        <p:spPr bwMode="auto">
          <a:xfrm>
            <a:off x="1259632" y="4869160"/>
            <a:ext cx="6552728" cy="1080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1560" y="404664"/>
            <a:ext cx="7920880" cy="4308872"/>
          </a:xfrm>
          <a:prstGeom prst="rect">
            <a:avLst/>
          </a:prstGeom>
        </p:spPr>
        <p:txBody>
          <a:bodyPr wrap="square">
            <a:spAutoFit/>
          </a:bodyPr>
          <a:lstStyle/>
          <a:p>
            <a:pPr algn="ctr"/>
            <a:r>
              <a:rPr lang="it-IT" sz="3200" b="1" dirty="0" smtClean="0">
                <a:effectLst>
                  <a:outerShdw blurRad="38100" dist="38100" dir="2700000" algn="tl">
                    <a:srgbClr val="000000">
                      <a:alpha val="43137"/>
                    </a:srgbClr>
                  </a:outerShdw>
                </a:effectLst>
              </a:rPr>
              <a:t>VALVOLA </a:t>
            </a:r>
            <a:r>
              <a:rPr lang="it-IT" sz="3200" b="1" dirty="0" err="1" smtClean="0">
                <a:effectLst>
                  <a:outerShdw blurRad="38100" dist="38100" dir="2700000" algn="tl">
                    <a:srgbClr val="000000">
                      <a:alpha val="43137"/>
                    </a:srgbClr>
                  </a:outerShdw>
                </a:effectLst>
              </a:rPr>
              <a:t>DI</a:t>
            </a:r>
            <a:r>
              <a:rPr lang="it-IT" sz="3200" b="1" dirty="0" smtClean="0">
                <a:effectLst>
                  <a:outerShdw blurRad="38100" dist="38100" dir="2700000" algn="tl">
                    <a:srgbClr val="000000">
                      <a:alpha val="43137"/>
                    </a:srgbClr>
                  </a:outerShdw>
                </a:effectLst>
              </a:rPr>
              <a:t> HEIMLICH</a:t>
            </a:r>
          </a:p>
          <a:p>
            <a:pPr algn="just"/>
            <a:r>
              <a:rPr lang="it-IT" sz="2200" dirty="0" smtClean="0"/>
              <a:t>Tra i sistemi antireflusso la valvola di </a:t>
            </a:r>
            <a:r>
              <a:rPr lang="it-IT" sz="2200" dirty="0" err="1" smtClean="0"/>
              <a:t>Heimlich</a:t>
            </a:r>
            <a:r>
              <a:rPr lang="it-IT" sz="2200" dirty="0" smtClean="0"/>
              <a:t> rappresenta uno dei dispositivi più semplici, grazie ad una valvola unidirezionale a “becco di flauto” nel quale l’aria esce, ma non entra, perché </a:t>
            </a:r>
            <a:r>
              <a:rPr lang="it-IT" sz="2200" dirty="0" err="1" smtClean="0"/>
              <a:t>collabisce</a:t>
            </a:r>
            <a:r>
              <a:rPr lang="it-IT" sz="2200" dirty="0" smtClean="0"/>
              <a:t>. Una delle sue estremità va collegata al tubo di drenaggio e l’altra ad un dispositivo di raccolta che può essere un semplice sacchetto per le urine, bucato in modo da permettere l’evacuazione dell’aria. </a:t>
            </a:r>
          </a:p>
          <a:p>
            <a:pPr algn="just"/>
            <a:r>
              <a:rPr lang="it-IT" sz="2200" dirty="0" smtClean="0"/>
              <a:t>La valvola di </a:t>
            </a:r>
            <a:r>
              <a:rPr lang="it-IT" sz="2200" dirty="0" err="1" smtClean="0"/>
              <a:t>Heimlich</a:t>
            </a:r>
            <a:r>
              <a:rPr lang="it-IT" sz="2200" dirty="0" smtClean="0"/>
              <a:t> offre il vantaggio di permettere la deambulazione del paziente, il suo trasporto o la sua evacuazione in ambulanza. Al contrario, essa ha l’inconveniente di occludersi rapidamente in presenza di coaguli e pertanto va sostituita a breve termine. </a:t>
            </a:r>
            <a:endParaRPr lang="it-IT" sz="2200" dirty="0"/>
          </a:p>
        </p:txBody>
      </p:sp>
      <p:pic>
        <p:nvPicPr>
          <p:cNvPr id="3" name="Immagine 2"/>
          <p:cNvPicPr/>
          <p:nvPr/>
        </p:nvPicPr>
        <p:blipFill>
          <a:blip r:embed="rId2" cstate="print"/>
          <a:srcRect l="14514" t="64331" r="35749" b="17600"/>
          <a:stretch>
            <a:fillRect/>
          </a:stretch>
        </p:blipFill>
        <p:spPr bwMode="auto">
          <a:xfrm>
            <a:off x="971600" y="4797152"/>
            <a:ext cx="7200800" cy="1728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04664"/>
            <a:ext cx="8229600" cy="792088"/>
          </a:xfrm>
        </p:spPr>
        <p:txBody>
          <a:bodyPr>
            <a:normAutofit/>
          </a:bodyPr>
          <a:lstStyle/>
          <a:p>
            <a:r>
              <a:rPr lang="it-IT" sz="4000" b="1" dirty="0" smtClean="0">
                <a:effectLst>
                  <a:outerShdw blurRad="38100" dist="38100" dir="2700000" algn="tl">
                    <a:srgbClr val="000000">
                      <a:alpha val="43137"/>
                    </a:srgbClr>
                  </a:outerShdw>
                </a:effectLst>
              </a:rPr>
              <a:t>PNEUMOSTAT</a:t>
            </a:r>
            <a:endParaRPr lang="it-IT" sz="4000" b="1" dirty="0">
              <a:effectLst>
                <a:outerShdw blurRad="38100" dist="38100" dir="2700000" algn="tl">
                  <a:srgbClr val="000000">
                    <a:alpha val="43137"/>
                  </a:srgbClr>
                </a:outerShdw>
              </a:effectLst>
            </a:endParaRPr>
          </a:p>
        </p:txBody>
      </p:sp>
      <p:sp>
        <p:nvSpPr>
          <p:cNvPr id="3" name="CasellaDiTesto 2"/>
          <p:cNvSpPr txBox="1"/>
          <p:nvPr/>
        </p:nvSpPr>
        <p:spPr>
          <a:xfrm>
            <a:off x="1763688" y="1412776"/>
            <a:ext cx="5616625" cy="1785104"/>
          </a:xfrm>
          <a:prstGeom prst="rect">
            <a:avLst/>
          </a:prstGeom>
          <a:noFill/>
        </p:spPr>
        <p:txBody>
          <a:bodyPr wrap="square" rtlCol="0">
            <a:spAutoFit/>
          </a:bodyPr>
          <a:lstStyle/>
          <a:p>
            <a:pPr algn="just"/>
            <a:r>
              <a:rPr lang="it-IT" sz="2200" b="1" dirty="0" smtClean="0"/>
              <a:t>Utilizza una valvola unidirezionale ed è dotato di una piccola camera di raccolta. Viene utilizzato esclusivamente nelle persone con pneumotorace, che solitamente presentano piccole quantità di liquido. </a:t>
            </a:r>
            <a:endParaRPr lang="it-IT" sz="2200" b="1" dirty="0"/>
          </a:p>
        </p:txBody>
      </p:sp>
      <p:pic>
        <p:nvPicPr>
          <p:cNvPr id="4" name="Immagine 3"/>
          <p:cNvPicPr/>
          <p:nvPr/>
        </p:nvPicPr>
        <p:blipFill>
          <a:blip r:embed="rId2" cstate="print"/>
          <a:srcRect l="36446" t="49894" r="42444" b="28025"/>
          <a:stretch>
            <a:fillRect/>
          </a:stretch>
        </p:blipFill>
        <p:spPr bwMode="auto">
          <a:xfrm>
            <a:off x="1547664" y="3501008"/>
            <a:ext cx="6048672"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362" t="18259" r="32281" b="8265"/>
          <a:stretch>
            <a:fillRect/>
          </a:stretch>
        </p:blipFill>
        <p:spPr bwMode="auto">
          <a:xfrm>
            <a:off x="611560" y="548680"/>
            <a:ext cx="7920880" cy="568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normAutofit/>
          </a:bodyPr>
          <a:lstStyle/>
          <a:p>
            <a:r>
              <a:rPr lang="it-IT" sz="3200" b="1" dirty="0" smtClean="0">
                <a:effectLst>
                  <a:outerShdw blurRad="38100" dist="38100" dir="2700000" algn="tl">
                    <a:srgbClr val="000000">
                      <a:alpha val="43137"/>
                    </a:srgbClr>
                  </a:outerShdw>
                </a:effectLst>
              </a:rPr>
              <a:t>OBIETTIVI DELL’ASSISTENZA INFERMIERISTICA</a:t>
            </a:r>
            <a:endParaRPr lang="it-IT" sz="3200" b="1" dirty="0">
              <a:effectLst>
                <a:outerShdw blurRad="38100" dist="38100" dir="2700000" algn="tl">
                  <a:srgbClr val="000000">
                    <a:alpha val="43137"/>
                  </a:srgbClr>
                </a:outerShdw>
              </a:effectLst>
            </a:endParaRPr>
          </a:p>
        </p:txBody>
      </p:sp>
      <p:sp>
        <p:nvSpPr>
          <p:cNvPr id="3" name="CasellaDiTesto 2"/>
          <p:cNvSpPr txBox="1"/>
          <p:nvPr/>
        </p:nvSpPr>
        <p:spPr>
          <a:xfrm>
            <a:off x="827584" y="1124744"/>
            <a:ext cx="7560840" cy="3139321"/>
          </a:xfrm>
          <a:prstGeom prst="rect">
            <a:avLst/>
          </a:prstGeom>
          <a:noFill/>
        </p:spPr>
        <p:txBody>
          <a:bodyPr wrap="square" rtlCol="0">
            <a:spAutoFit/>
          </a:bodyPr>
          <a:lstStyle/>
          <a:p>
            <a:r>
              <a:rPr lang="it-IT" sz="2200" b="1" dirty="0" smtClean="0"/>
              <a:t>Mantenere la pervietà del sistema</a:t>
            </a:r>
          </a:p>
          <a:p>
            <a:pPr>
              <a:buFont typeface="Arial" pitchFamily="34" charset="0"/>
              <a:buChar char="•"/>
            </a:pPr>
            <a:r>
              <a:rPr lang="it-IT" sz="2200" b="1" dirty="0" smtClean="0"/>
              <a:t> controllo della presenza di eventuali coaguli</a:t>
            </a:r>
          </a:p>
          <a:p>
            <a:pPr>
              <a:buFont typeface="Arial" pitchFamily="34" charset="0"/>
              <a:buChar char="•"/>
            </a:pPr>
            <a:r>
              <a:rPr lang="it-IT" sz="2200" b="1" dirty="0" smtClean="0"/>
              <a:t> regolare la mungitura dei tubi per mezzo della pinza a rullo</a:t>
            </a:r>
          </a:p>
          <a:p>
            <a:pPr>
              <a:buFont typeface="Arial" pitchFamily="34" charset="0"/>
              <a:buChar char="•"/>
            </a:pPr>
            <a:r>
              <a:rPr lang="it-IT" sz="2200" b="1" dirty="0" smtClean="0"/>
              <a:t> controllare che il sistema di prolunga non presenti curvature o inginocchiamenti e che il sistema di raccolta non venga mai sollevato al di sopra del paziente</a:t>
            </a:r>
          </a:p>
          <a:p>
            <a:pPr>
              <a:buFont typeface="Arial" pitchFamily="34" charset="0"/>
              <a:buChar char="•"/>
            </a:pPr>
            <a:r>
              <a:rPr lang="it-IT" sz="2200" b="1" dirty="0" smtClean="0"/>
              <a:t> se il drenaggio è in aspirazione controllare il buon funzionamento</a:t>
            </a:r>
          </a:p>
          <a:p>
            <a:pPr>
              <a:buFont typeface="Arial" pitchFamily="34" charset="0"/>
              <a:buChar char="•"/>
            </a:pPr>
            <a:r>
              <a:rPr lang="it-IT" sz="2200" b="1" dirty="0" smtClean="0"/>
              <a:t> verificare l’oscillazione del menisco liquido</a:t>
            </a:r>
            <a:endParaRPr lang="it-IT" sz="2200" b="1" dirty="0"/>
          </a:p>
        </p:txBody>
      </p:sp>
      <p:sp>
        <p:nvSpPr>
          <p:cNvPr id="4" name="CasellaDiTesto 3"/>
          <p:cNvSpPr txBox="1"/>
          <p:nvPr/>
        </p:nvSpPr>
        <p:spPr>
          <a:xfrm>
            <a:off x="827584" y="4437112"/>
            <a:ext cx="6840760" cy="2123658"/>
          </a:xfrm>
          <a:prstGeom prst="rect">
            <a:avLst/>
          </a:prstGeom>
          <a:noFill/>
        </p:spPr>
        <p:txBody>
          <a:bodyPr wrap="square" rtlCol="0">
            <a:spAutoFit/>
          </a:bodyPr>
          <a:lstStyle/>
          <a:p>
            <a:r>
              <a:rPr lang="it-IT" sz="2200" b="1" dirty="0" smtClean="0"/>
              <a:t>Valutare la quantità e la qualità del materiale drenato</a:t>
            </a:r>
          </a:p>
          <a:p>
            <a:pPr>
              <a:buFont typeface="Arial" pitchFamily="34" charset="0"/>
              <a:buChar char="•"/>
            </a:pPr>
            <a:r>
              <a:rPr lang="it-IT" sz="2200" b="1" dirty="0" smtClean="0"/>
              <a:t> controllare e trascrivere regolarmente  la quantità di materiale drenato sul diario clinico ed segnalare ogni eventuale variazione</a:t>
            </a:r>
          </a:p>
          <a:p>
            <a:pPr>
              <a:buFont typeface="Arial" pitchFamily="34" charset="0"/>
              <a:buChar char="•"/>
            </a:pPr>
            <a:r>
              <a:rPr lang="it-IT" sz="2200" b="1" dirty="0" smtClean="0"/>
              <a:t> valutare la qualità del materiale drenato, annotandola sul diario clinico ed effettuare prelievi microbiologici</a:t>
            </a:r>
            <a:endParaRPr lang="it-IT" sz="22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457200" y="274638"/>
            <a:ext cx="8229600" cy="778098"/>
          </a:xfrm>
        </p:spPr>
        <p:txBody>
          <a:bodyPr>
            <a:normAutofit/>
          </a:bodyPr>
          <a:lstStyle/>
          <a:p>
            <a:r>
              <a:rPr lang="it-IT" sz="3200" b="1" dirty="0" smtClean="0">
                <a:effectLst>
                  <a:outerShdw blurRad="38100" dist="38100" dir="2700000" algn="tl">
                    <a:srgbClr val="000000">
                      <a:alpha val="43137"/>
                    </a:srgbClr>
                  </a:outerShdw>
                </a:effectLst>
              </a:rPr>
              <a:t>OBIETTIVI DELL’ASSISTENZA INFERMIERISTICA</a:t>
            </a:r>
            <a:endParaRPr lang="it-IT" sz="3200" b="1" dirty="0">
              <a:effectLst>
                <a:outerShdw blurRad="38100" dist="38100" dir="2700000" algn="tl">
                  <a:srgbClr val="000000">
                    <a:alpha val="43137"/>
                  </a:srgbClr>
                </a:outerShdw>
              </a:effectLst>
            </a:endParaRPr>
          </a:p>
        </p:txBody>
      </p:sp>
      <p:sp>
        <p:nvSpPr>
          <p:cNvPr id="4" name="CasellaDiTesto 3"/>
          <p:cNvSpPr txBox="1"/>
          <p:nvPr/>
        </p:nvSpPr>
        <p:spPr>
          <a:xfrm>
            <a:off x="971600" y="1196752"/>
            <a:ext cx="7344816" cy="2462213"/>
          </a:xfrm>
          <a:prstGeom prst="rect">
            <a:avLst/>
          </a:prstGeom>
          <a:noFill/>
        </p:spPr>
        <p:txBody>
          <a:bodyPr wrap="square" rtlCol="0">
            <a:spAutoFit/>
          </a:bodyPr>
          <a:lstStyle/>
          <a:p>
            <a:r>
              <a:rPr lang="it-IT" sz="2200" b="1" dirty="0" smtClean="0"/>
              <a:t>Mantenere la sterilità</a:t>
            </a:r>
          </a:p>
          <a:p>
            <a:pPr>
              <a:buFont typeface="Arial" pitchFamily="34" charset="0"/>
              <a:buChar char="•"/>
            </a:pPr>
            <a:r>
              <a:rPr lang="it-IT" sz="2200" b="1" dirty="0" smtClean="0"/>
              <a:t> utilizzare materiale sterile</a:t>
            </a:r>
          </a:p>
          <a:p>
            <a:pPr>
              <a:buFont typeface="Arial" pitchFamily="34" charset="0"/>
              <a:buChar char="•"/>
            </a:pPr>
            <a:r>
              <a:rPr lang="it-IT" sz="2200" b="1" dirty="0" smtClean="0"/>
              <a:t> eseguire un’adeguata esecuzione della medicazione</a:t>
            </a:r>
          </a:p>
          <a:p>
            <a:pPr>
              <a:buFont typeface="Arial" pitchFamily="34" charset="0"/>
              <a:buChar char="•"/>
            </a:pPr>
            <a:r>
              <a:rPr lang="it-IT" sz="2200" b="1" dirty="0" smtClean="0"/>
              <a:t> medicare il punto d’inserzione ogni volta che si renda necessario o, comunque , ogni 3 </a:t>
            </a:r>
            <a:r>
              <a:rPr lang="it-IT" sz="2200" b="1" dirty="0" err="1" smtClean="0"/>
              <a:t>gg</a:t>
            </a:r>
            <a:endParaRPr lang="it-IT" sz="2200" b="1" dirty="0" smtClean="0"/>
          </a:p>
          <a:p>
            <a:pPr>
              <a:buFont typeface="Arial" pitchFamily="34" charset="0"/>
              <a:buChar char="•"/>
            </a:pPr>
            <a:r>
              <a:rPr lang="it-IT" sz="2200" b="1" dirty="0" smtClean="0"/>
              <a:t> osservare la cute circostante il drenaggio</a:t>
            </a:r>
          </a:p>
          <a:p>
            <a:pPr>
              <a:buFont typeface="Arial" pitchFamily="34" charset="0"/>
              <a:buChar char="•"/>
            </a:pPr>
            <a:r>
              <a:rPr lang="it-IT" sz="2200" b="1" dirty="0" smtClean="0"/>
              <a:t> eseguire qualsiasi tipo di procedura in rigorosa asepsi</a:t>
            </a:r>
            <a:endParaRPr lang="it-IT" sz="2200" b="1" dirty="0"/>
          </a:p>
        </p:txBody>
      </p:sp>
      <p:sp>
        <p:nvSpPr>
          <p:cNvPr id="5" name="CasellaDiTesto 4"/>
          <p:cNvSpPr txBox="1"/>
          <p:nvPr/>
        </p:nvSpPr>
        <p:spPr>
          <a:xfrm>
            <a:off x="971600" y="3861048"/>
            <a:ext cx="7200801" cy="2462213"/>
          </a:xfrm>
          <a:prstGeom prst="rect">
            <a:avLst/>
          </a:prstGeom>
          <a:noFill/>
        </p:spPr>
        <p:txBody>
          <a:bodyPr wrap="square" rtlCol="0">
            <a:spAutoFit/>
          </a:bodyPr>
          <a:lstStyle/>
          <a:p>
            <a:r>
              <a:rPr lang="it-IT" sz="2200" b="1" dirty="0" smtClean="0"/>
              <a:t>Educare la persona a</a:t>
            </a:r>
          </a:p>
          <a:p>
            <a:pPr>
              <a:buFont typeface="Arial" pitchFamily="34" charset="0"/>
              <a:buChar char="•"/>
            </a:pPr>
            <a:r>
              <a:rPr lang="it-IT" sz="2200" b="1" dirty="0" smtClean="0"/>
              <a:t> mantenere il sistema di raccolta in posizione declive rispetto alla  zona corporea da drenare</a:t>
            </a:r>
          </a:p>
          <a:p>
            <a:pPr>
              <a:buFont typeface="Arial" pitchFamily="34" charset="0"/>
              <a:buChar char="•"/>
            </a:pPr>
            <a:r>
              <a:rPr lang="it-IT" sz="2200" b="1" dirty="0" smtClean="0"/>
              <a:t> evitare di far passare il tubo di drenaggio al di sopra del corpo</a:t>
            </a:r>
          </a:p>
          <a:p>
            <a:pPr>
              <a:buFont typeface="Arial" pitchFamily="34" charset="0"/>
              <a:buChar char="•"/>
            </a:pPr>
            <a:r>
              <a:rPr lang="it-IT" sz="2200" b="1" dirty="0" smtClean="0"/>
              <a:t> accedere correttamente al letto</a:t>
            </a:r>
          </a:p>
          <a:p>
            <a:pPr>
              <a:buFont typeface="Arial" pitchFamily="34" charset="0"/>
              <a:buChar char="•"/>
            </a:pPr>
            <a:r>
              <a:rPr lang="it-IT" sz="2200" b="1" dirty="0" smtClean="0"/>
              <a:t> eseguire ginnastica respiratoria e tosse efficac</a:t>
            </a:r>
            <a:r>
              <a:rPr lang="it-IT" sz="2200" dirty="0" smtClean="0"/>
              <a:t>e</a:t>
            </a:r>
            <a:endParaRPr lang="it-IT" sz="2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0688"/>
            <a:ext cx="8229600" cy="796950"/>
          </a:xfrm>
        </p:spPr>
        <p:txBody>
          <a:bodyPr>
            <a:normAutofit/>
          </a:bodyPr>
          <a:lstStyle/>
          <a:p>
            <a:r>
              <a:rPr lang="it-IT" sz="4000" b="1" dirty="0" smtClean="0">
                <a:effectLst>
                  <a:outerShdw blurRad="38100" dist="38100" dir="2700000" algn="tl">
                    <a:srgbClr val="000000">
                      <a:alpha val="43137"/>
                    </a:srgbClr>
                  </a:outerShdw>
                </a:effectLst>
              </a:rPr>
              <a:t>MEDICAZIONE</a:t>
            </a:r>
            <a:endParaRPr lang="it-IT" sz="4000" b="1" dirty="0">
              <a:effectLst>
                <a:outerShdw blurRad="38100" dist="38100" dir="2700000" algn="tl">
                  <a:srgbClr val="000000">
                    <a:alpha val="43137"/>
                  </a:srgbClr>
                </a:outerShdw>
              </a:effectLst>
            </a:endParaRPr>
          </a:p>
        </p:txBody>
      </p:sp>
      <p:sp>
        <p:nvSpPr>
          <p:cNvPr id="3" name="CasellaDiTesto 2"/>
          <p:cNvSpPr txBox="1"/>
          <p:nvPr/>
        </p:nvSpPr>
        <p:spPr>
          <a:xfrm>
            <a:off x="827584" y="1916832"/>
            <a:ext cx="7488832" cy="4154984"/>
          </a:xfrm>
          <a:prstGeom prst="rect">
            <a:avLst/>
          </a:prstGeom>
          <a:noFill/>
        </p:spPr>
        <p:txBody>
          <a:bodyPr wrap="square" rtlCol="0">
            <a:spAutoFit/>
          </a:bodyPr>
          <a:lstStyle/>
          <a:p>
            <a:pPr algn="just"/>
            <a:r>
              <a:rPr lang="it-IT" sz="2200" b="1" dirty="0" smtClean="0"/>
              <a:t>Durante il primo periodo post inserzione del drenaggio le medicazioni dovrebbero essere giornaliere . Le evidenze scientifiche indicano che nei giorni successivi la medicazione può essere effettuata ogni 48/72 ore  o ogni qualvolta che la ferita risulti sporca o non perfettamente </a:t>
            </a:r>
            <a:r>
              <a:rPr lang="it-IT" sz="2200" b="1" dirty="0" err="1" smtClean="0"/>
              <a:t>adesa</a:t>
            </a:r>
            <a:r>
              <a:rPr lang="it-IT" sz="2200" b="1" dirty="0" smtClean="0"/>
              <a:t> alla cute.</a:t>
            </a:r>
          </a:p>
          <a:p>
            <a:pPr algn="just"/>
            <a:r>
              <a:rPr lang="it-IT" sz="2200" b="1" dirty="0" smtClean="0"/>
              <a:t>L’infermiere dovrà garantire il mantenimento dell’assoluta sterilità durante le manovre di manipolazione e controllo  del sito d’inserzione del drenaggio  così da prevenire contaminazioni batteriche ed infezioni della ferita stessa.</a:t>
            </a:r>
          </a:p>
          <a:p>
            <a:pPr algn="just"/>
            <a:r>
              <a:rPr lang="it-IT" sz="2200" b="1" dirty="0" smtClean="0"/>
              <a:t>Durante il cambio di medicazione è necessario ispezionare attentamente il sito d’inserzione , valutando l’eventuale presenza di segni di flogosi e la tenuta dei punti di sutura.</a:t>
            </a:r>
            <a:endParaRPr lang="it-IT" sz="22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43608" y="1124744"/>
            <a:ext cx="7056784" cy="4493538"/>
          </a:xfrm>
          <a:prstGeom prst="rect">
            <a:avLst/>
          </a:prstGeom>
          <a:noFill/>
        </p:spPr>
        <p:txBody>
          <a:bodyPr wrap="square" rtlCol="0">
            <a:spAutoFit/>
          </a:bodyPr>
          <a:lstStyle/>
          <a:p>
            <a:pPr algn="just"/>
            <a:r>
              <a:rPr lang="it-IT" sz="2200" b="1" dirty="0" smtClean="0"/>
              <a:t>Lo spazio pleurico che si trova tra la pleura viscerale e quella parietale è uno spazio virtuale, contenente 20 ml di liquido pleurico che contribuisce a lubrificare le pleure. In condizioni fisiologiche la cavità pleurica è virtuale ma diventa reale in particolari condizioni patologiche (pneumotorace, versamento pleurico).</a:t>
            </a:r>
          </a:p>
          <a:p>
            <a:pPr algn="just"/>
            <a:r>
              <a:rPr lang="it-IT" sz="2200" b="1" dirty="0" smtClean="0"/>
              <a:t>Quando per qualsiasi ragione il torace viene aperto, vi è una perdita di pressione negativa che può provocare il collasso del polmone.</a:t>
            </a:r>
          </a:p>
          <a:p>
            <a:pPr algn="just"/>
            <a:r>
              <a:rPr lang="it-IT" sz="2200" b="1" dirty="0" smtClean="0"/>
              <a:t>L’accumulo di aria dai polmoni, dall’albero </a:t>
            </a:r>
            <a:r>
              <a:rPr lang="it-IT" sz="2200" b="1" dirty="0" err="1" smtClean="0"/>
              <a:t>tracheo</a:t>
            </a:r>
            <a:r>
              <a:rPr lang="it-IT" sz="2200" b="1" dirty="0" smtClean="0"/>
              <a:t> bronchiale o dall’esofago, di liquido (siero, sangue, pus, chilo) o di fibrina, può compromettere la funzione cardiopolmonare e causare anche il collasso del polmone.</a:t>
            </a:r>
            <a:endParaRPr lang="it-IT" sz="22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92696"/>
            <a:ext cx="8229600" cy="936104"/>
          </a:xfrm>
        </p:spPr>
        <p:txBody>
          <a:bodyPr>
            <a:normAutofit/>
          </a:bodyPr>
          <a:lstStyle/>
          <a:p>
            <a:r>
              <a:rPr lang="it-IT" sz="4000" b="1" dirty="0" smtClean="0">
                <a:effectLst>
                  <a:outerShdw blurRad="38100" dist="38100" dir="2700000" algn="tl">
                    <a:srgbClr val="000000">
                      <a:alpha val="43137"/>
                    </a:srgbClr>
                  </a:outerShdw>
                </a:effectLst>
              </a:rPr>
              <a:t>RIMOZIONE DRENAGGIO</a:t>
            </a:r>
            <a:endParaRPr lang="it-IT" sz="4000" b="1" dirty="0">
              <a:effectLst>
                <a:outerShdw blurRad="38100" dist="38100" dir="2700000" algn="tl">
                  <a:srgbClr val="000000">
                    <a:alpha val="43137"/>
                  </a:srgbClr>
                </a:outerShdw>
              </a:effectLst>
            </a:endParaRPr>
          </a:p>
        </p:txBody>
      </p:sp>
      <p:sp>
        <p:nvSpPr>
          <p:cNvPr id="3" name="CasellaDiTesto 2"/>
          <p:cNvSpPr txBox="1"/>
          <p:nvPr/>
        </p:nvSpPr>
        <p:spPr>
          <a:xfrm>
            <a:off x="1043608" y="2420888"/>
            <a:ext cx="6984776" cy="3139321"/>
          </a:xfrm>
          <a:prstGeom prst="rect">
            <a:avLst/>
          </a:prstGeom>
          <a:noFill/>
        </p:spPr>
        <p:txBody>
          <a:bodyPr wrap="square" rtlCol="0">
            <a:spAutoFit/>
          </a:bodyPr>
          <a:lstStyle/>
          <a:p>
            <a:pPr algn="just"/>
            <a:r>
              <a:rPr lang="it-IT" sz="2200" b="1" dirty="0" smtClean="0"/>
              <a:t>La rimozione del drenaggio rappresenta una procedura dolorosa pertanto  può essere necessario garantire un’adeguata analgesia. Quando si collabora alla rimozione del drenaggio bisogna istruire l’assistito ad eseguire la manovra di </a:t>
            </a:r>
            <a:r>
              <a:rPr lang="it-IT" sz="2200" b="1" dirty="0" err="1" smtClean="0"/>
              <a:t>Valsalva</a:t>
            </a:r>
            <a:r>
              <a:rPr lang="it-IT" sz="2200" b="1" dirty="0" smtClean="0"/>
              <a:t>, ovvero l’espirazione contro la glottide chiusa. L’infermiere dovrà valutare le reazioni del paziente dopo la rimozione del drenaggio rilevando i parametri vitali e rilevando eventuali segni di pneumotorace.</a:t>
            </a:r>
            <a:endParaRPr lang="it-IT" sz="22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87624" y="2132856"/>
            <a:ext cx="6768752" cy="2800767"/>
          </a:xfrm>
          <a:prstGeom prst="rect">
            <a:avLst/>
          </a:prstGeom>
          <a:noFill/>
        </p:spPr>
        <p:txBody>
          <a:bodyPr wrap="square" rtlCol="0">
            <a:spAutoFit/>
          </a:bodyPr>
          <a:lstStyle/>
          <a:p>
            <a:pPr algn="just"/>
            <a:r>
              <a:rPr lang="it-IT" sz="2200" b="1" dirty="0" smtClean="0"/>
              <a:t>Il drenaggio toracico è un presidio atto ad eliminare qualsiasi eventuale  accumulo di materiale biologico all’interno dello spazio pleurico, permettendo la </a:t>
            </a:r>
            <a:r>
              <a:rPr lang="it-IT" sz="2200" b="1" dirty="0" err="1" smtClean="0"/>
              <a:t>riespansione</a:t>
            </a:r>
            <a:r>
              <a:rPr lang="it-IT" sz="2200" b="1" dirty="0" smtClean="0"/>
              <a:t> polmonare e gli scambi gassosi.</a:t>
            </a:r>
          </a:p>
          <a:p>
            <a:pPr algn="just"/>
            <a:r>
              <a:rPr lang="it-IT" sz="2200" b="1" dirty="0" smtClean="0"/>
              <a:t>La caratteristica fondamentale è di essere una via unidirezionale che garantisce il deflusso dell’aria e del liquido dal cavo pleurico del paziente alla camera di raccolta ed impedisce il flusso in senso inverso.</a:t>
            </a:r>
            <a:endParaRPr lang="it-IT" sz="22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362" t="18052" r="32281" b="8890"/>
          <a:stretch>
            <a:fillRect/>
          </a:stretch>
        </p:blipFill>
        <p:spPr bwMode="auto">
          <a:xfrm>
            <a:off x="467544" y="476672"/>
            <a:ext cx="8208912"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47664" y="1412776"/>
            <a:ext cx="5976664" cy="3816429"/>
          </a:xfrm>
          <a:prstGeom prst="rect">
            <a:avLst/>
          </a:prstGeom>
          <a:noFill/>
        </p:spPr>
        <p:txBody>
          <a:bodyPr wrap="square" rtlCol="0">
            <a:spAutoFit/>
          </a:bodyPr>
          <a:lstStyle/>
          <a:p>
            <a:pPr algn="just"/>
            <a:r>
              <a:rPr lang="it-IT" sz="2200" b="1" dirty="0" smtClean="0"/>
              <a:t>La scelta del calibro del tubo di drenaggio varia con il tipo di patologia e di paziente: se si deve drenare solo aria o liquido citrino limpido possono essere sufficienti tubi da 20 Fr (o </a:t>
            </a:r>
            <a:r>
              <a:rPr lang="it-IT" sz="2200" b="1" dirty="0" err="1" smtClean="0"/>
              <a:t>Ch</a:t>
            </a:r>
            <a:r>
              <a:rPr lang="it-IT" sz="2200" b="1" dirty="0" smtClean="0"/>
              <a:t>) mentre se si deve drenare un empiema o un emotorace si usano tubi anche da 32 – 36 Fr. Dopo un </a:t>
            </a:r>
            <a:r>
              <a:rPr lang="it-IT" sz="2200" b="1" dirty="0" err="1" smtClean="0"/>
              <a:t>talcaggio</a:t>
            </a:r>
            <a:r>
              <a:rPr lang="it-IT" sz="2200" b="1" dirty="0" smtClean="0"/>
              <a:t> pleurico (</a:t>
            </a:r>
            <a:r>
              <a:rPr lang="it-IT" sz="2200" b="1" dirty="0" err="1" smtClean="0"/>
              <a:t>poudrage</a:t>
            </a:r>
            <a:r>
              <a:rPr lang="it-IT" sz="2200" b="1" dirty="0" smtClean="0"/>
              <a:t>) si useranno tubi almeno da 28 Fr.</a:t>
            </a:r>
          </a:p>
          <a:p>
            <a:pPr algn="just"/>
            <a:r>
              <a:rPr lang="it-IT" sz="2200" b="1" dirty="0" smtClean="0"/>
              <a:t>NB: l’unità di misura </a:t>
            </a:r>
            <a:r>
              <a:rPr lang="it-IT" sz="2200" b="1" dirty="0" err="1" smtClean="0"/>
              <a:t>French</a:t>
            </a:r>
            <a:r>
              <a:rPr lang="it-IT" sz="2200" b="1" dirty="0" smtClean="0"/>
              <a:t> o </a:t>
            </a:r>
            <a:r>
              <a:rPr lang="it-IT" sz="2200" b="1" dirty="0" err="1" smtClean="0"/>
              <a:t>Charrier</a:t>
            </a:r>
            <a:r>
              <a:rPr lang="it-IT" sz="2200" b="1" dirty="0" smtClean="0"/>
              <a:t> corrisponde a circa 1/3 di mm e quindi ad es. un tubo da 28 Fr sarà uguale a 9 mm.</a:t>
            </a:r>
            <a:endParaRPr lang="it-IT" sz="22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27584" y="332656"/>
            <a:ext cx="7560840" cy="6247864"/>
          </a:xfrm>
          <a:prstGeom prst="rect">
            <a:avLst/>
          </a:prstGeom>
          <a:noFill/>
        </p:spPr>
        <p:txBody>
          <a:bodyPr wrap="square" rtlCol="0">
            <a:spAutoFit/>
          </a:bodyPr>
          <a:lstStyle/>
          <a:p>
            <a:pPr algn="just"/>
            <a:r>
              <a:rPr lang="it-IT" sz="2000" b="1" dirty="0" smtClean="0"/>
              <a:t>L’unità di drenaggio toracico è costituita da un catetere di drenaggio toracico unito mediante un raccordo ad un tubo collettore collegato ad un sistema di evacuazione, dotato di un meccanismo valvolare unidirezionale, connesso il più delle volte ad un sistema di aspirazione.</a:t>
            </a:r>
          </a:p>
          <a:p>
            <a:pPr algn="just"/>
            <a:r>
              <a:rPr lang="it-IT" sz="2000" b="1" dirty="0" smtClean="0"/>
              <a:t>I cateteri toracici più comunemente usati sono.</a:t>
            </a:r>
          </a:p>
          <a:p>
            <a:pPr algn="just">
              <a:buFont typeface="Arial" pitchFamily="34" charset="0"/>
              <a:buChar char="•"/>
            </a:pPr>
            <a:r>
              <a:rPr lang="it-IT" sz="2000" b="1" dirty="0" smtClean="0"/>
              <a:t> </a:t>
            </a:r>
            <a:r>
              <a:rPr lang="it-IT" sz="2000" b="1" dirty="0" err="1" smtClean="0"/>
              <a:t>Trokar</a:t>
            </a:r>
            <a:r>
              <a:rPr lang="it-IT" sz="2000" b="1" dirty="0" smtClean="0"/>
              <a:t>, catetere armato e non, con tre quarti metallico, costituito da materiale plastico (PVC), trasparente e termosensibile (cioè dotato di plasticità che aumenta alla temperatura corporea), lungo da 25 a 40 cm secondo il calibro con indicatore di profondità, con due fenestrature in prossimità della punta ed una stria radioopaca per facilitare il riscontro radiologico. Può essere </a:t>
            </a:r>
            <a:r>
              <a:rPr lang="it-IT" sz="2000" b="1" dirty="0" err="1" smtClean="0"/>
              <a:t>monolume</a:t>
            </a:r>
            <a:r>
              <a:rPr lang="it-IT" sz="2000" b="1" dirty="0" smtClean="0"/>
              <a:t> o doppio lume per il lavaggio del cavo pleurico o introduzione di farmaci</a:t>
            </a:r>
          </a:p>
          <a:p>
            <a:pPr algn="just">
              <a:buFont typeface="Arial" pitchFamily="34" charset="0"/>
              <a:buChar char="•"/>
            </a:pPr>
            <a:r>
              <a:rPr lang="it-IT" sz="2000" b="1" dirty="0" smtClean="0"/>
              <a:t> </a:t>
            </a:r>
            <a:r>
              <a:rPr lang="it-IT" sz="2000" b="1" dirty="0" err="1" smtClean="0"/>
              <a:t>Pleurocut</a:t>
            </a:r>
            <a:r>
              <a:rPr lang="it-IT" sz="2000" b="1" dirty="0" smtClean="0"/>
              <a:t>, catetere costituito da un tre quarti metallico con inserito il catetere toracico, termosensibile, a lume minimo (</a:t>
            </a:r>
            <a:r>
              <a:rPr lang="it-IT" sz="2000" b="1" dirty="0" err="1" smtClean="0"/>
              <a:t>Ch</a:t>
            </a:r>
            <a:r>
              <a:rPr lang="it-IT" sz="2000" b="1" dirty="0" smtClean="0"/>
              <a:t> 8/10),  al termine del tubo c’è la presenza di un raccordo a 3 vie a cui è possibile raccordare il sistema di connessione, applicato in caso di pneumotorace o versamento pleurico sieroso. Ha il vantaggio di essere poco traumatico e di facile gestione, ma lo svantaggio che può facilmente ostruirsi.</a:t>
            </a:r>
            <a:endParaRPr lang="it-IT" sz="20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l="12601" t="28025" r="32281" b="4671"/>
          <a:stretch>
            <a:fillRect/>
          </a:stretch>
        </p:blipFill>
        <p:spPr bwMode="auto">
          <a:xfrm>
            <a:off x="539552" y="476672"/>
            <a:ext cx="7992888"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1109</TotalTime>
  <Words>1431</Words>
  <Application>Microsoft Office PowerPoint</Application>
  <PresentationFormat>Presentazione su schermo (4:3)</PresentationFormat>
  <Paragraphs>72</Paragraphs>
  <Slides>40</Slides>
  <Notes>0</Notes>
  <HiddenSlides>0</HiddenSlides>
  <MMClips>0</MMClips>
  <ScaleCrop>false</ScaleCrop>
  <HeadingPairs>
    <vt:vector size="4" baseType="variant">
      <vt:variant>
        <vt:lpstr>Tema</vt:lpstr>
      </vt:variant>
      <vt:variant>
        <vt:i4>1</vt:i4>
      </vt:variant>
      <vt:variant>
        <vt:lpstr>Titoli diapositive</vt:lpstr>
      </vt:variant>
      <vt:variant>
        <vt:i4>40</vt:i4>
      </vt:variant>
    </vt:vector>
  </HeadingPairs>
  <TitlesOfParts>
    <vt:vector size="41" baseType="lpstr">
      <vt:lpstr>Tema di Office</vt:lpstr>
      <vt:lpstr>Pneumo Trieste 2016  Trieste 11 – 13 aprile 2016</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COMPLICANZE</vt:lpstr>
      <vt:lpstr>RACCORDI</vt:lpstr>
      <vt:lpstr>TUBO COLLETTORE</vt:lpstr>
      <vt:lpstr>Diapositiva 22</vt:lpstr>
      <vt:lpstr>CONTENITORE DI RACCOLTA</vt:lpstr>
      <vt:lpstr>CONTENITORE DI RACCOLTA</vt:lpstr>
      <vt:lpstr>CONTENITORE DI RACCOLTA</vt:lpstr>
      <vt:lpstr>CONTENITORE DI RACCOLTA</vt:lpstr>
      <vt:lpstr>CONTENITORE DI RACCOLTA</vt:lpstr>
      <vt:lpstr>Diapositiva 28</vt:lpstr>
      <vt:lpstr>Diapositiva 29</vt:lpstr>
      <vt:lpstr>Diapositiva 30</vt:lpstr>
      <vt:lpstr>Diapositiva 31</vt:lpstr>
      <vt:lpstr>Diapositiva 32</vt:lpstr>
      <vt:lpstr>Diapositiva 33</vt:lpstr>
      <vt:lpstr>Diapositiva 34</vt:lpstr>
      <vt:lpstr>PNEUMOSTAT</vt:lpstr>
      <vt:lpstr>Diapositiva 36</vt:lpstr>
      <vt:lpstr>OBIETTIVI DELL’ASSISTENZA INFERMIERISTICA</vt:lpstr>
      <vt:lpstr>OBIETTIVI DELL’ASSISTENZA INFERMIERISTICA</vt:lpstr>
      <vt:lpstr>MEDICAZIONE</vt:lpstr>
      <vt:lpstr>RIMOZIONE DRENAGGIO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Emilio</dc:creator>
  <cp:lastModifiedBy>Emilio</cp:lastModifiedBy>
  <cp:revision>59</cp:revision>
  <dcterms:created xsi:type="dcterms:W3CDTF">2016-02-17T09:55:41Z</dcterms:created>
  <dcterms:modified xsi:type="dcterms:W3CDTF">2016-04-10T08:36:50Z</dcterms:modified>
</cp:coreProperties>
</file>