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4" r:id="rId3"/>
    <p:sldId id="258" r:id="rId4"/>
    <p:sldId id="257" r:id="rId5"/>
    <p:sldId id="295" r:id="rId6"/>
    <p:sldId id="259" r:id="rId7"/>
    <p:sldId id="260" r:id="rId8"/>
    <p:sldId id="261" r:id="rId9"/>
    <p:sldId id="263" r:id="rId10"/>
    <p:sldId id="264" r:id="rId11"/>
    <p:sldId id="265" r:id="rId12"/>
    <p:sldId id="262" r:id="rId13"/>
    <p:sldId id="266" r:id="rId14"/>
    <p:sldId id="268" r:id="rId15"/>
    <p:sldId id="267" r:id="rId16"/>
    <p:sldId id="271" r:id="rId17"/>
    <p:sldId id="269" r:id="rId18"/>
    <p:sldId id="290" r:id="rId19"/>
    <p:sldId id="29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8" r:id="rId31"/>
    <p:sldId id="284" r:id="rId32"/>
    <p:sldId id="285" r:id="rId33"/>
    <p:sldId id="286" r:id="rId34"/>
    <p:sldId id="296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474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EFF1A-4815-4CD6-B564-FB71FC4A5F8B}" type="datetimeFigureOut">
              <a:rPr lang="it-IT" smtClean="0"/>
              <a:t>09/04/2016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F1CB4-2186-42F8-93E9-C4728857C7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61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75B5B31-9D66-48B6-A9B2-DE328FBDB4A0}" type="slidenum">
              <a:rPr lang="it-IT" sz="1200" smtClean="0">
                <a:latin typeface="Arial" charset="0"/>
              </a:rPr>
              <a:pPr eaLnBrk="1" hangingPunct="1"/>
              <a:t>2</a:t>
            </a:fld>
            <a:endParaRPr lang="it-IT" sz="1200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Ma come</a:t>
            </a:r>
            <a:r>
              <a:rPr lang="it-IT" baseline="0" dirty="0" smtClean="0"/>
              <a:t> deve essere organizzato un servizio di fisiopatologia respiratoria?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F1CB4-2186-42F8-93E9-C4728857C7A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55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F1CB4-2186-42F8-93E9-C4728857C7A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71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In quasi tutti i paesi dell’Unione Europea esiste un percorso di istruzione scolastica per la figura del tecnico di funzionalità respiratoria, mentre qui da noi l’addestramento  a svolgere le varie attività viene fatto sul campo, mediante l’affiancamento agli operatori più anziani.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F1CB4-2186-42F8-93E9-C4728857C7A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85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55345FD-25CE-42AE-95AC-CE51094B385A}" type="slidenum">
              <a:rPr lang="es-ES_tradnl"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_tradnl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F1CB4-2186-42F8-93E9-C4728857C7A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90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Soprattutto per quanto riguarda le prove di funzionalità respiratoria.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F1CB4-2186-42F8-93E9-C4728857C7A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84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4331-7C67-4BE9-9B79-1C3C0D347D1A}" type="datetimeFigureOut">
              <a:rPr lang="it-IT" smtClean="0"/>
              <a:t>09/04/2016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B1F8-B48A-4B27-8691-DECEDEA44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97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4331-7C67-4BE9-9B79-1C3C0D347D1A}" type="datetimeFigureOut">
              <a:rPr lang="it-IT" smtClean="0"/>
              <a:t>09/04/2016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B1F8-B48A-4B27-8691-DECEDEA44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33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4331-7C67-4BE9-9B79-1C3C0D347D1A}" type="datetimeFigureOut">
              <a:rPr lang="it-IT" smtClean="0"/>
              <a:t>09/04/2016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B1F8-B48A-4B27-8691-DECEDEA44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55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4331-7C67-4BE9-9B79-1C3C0D347D1A}" type="datetimeFigureOut">
              <a:rPr lang="it-IT" smtClean="0"/>
              <a:t>09/04/2016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B1F8-B48A-4B27-8691-DECEDEA44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80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4331-7C67-4BE9-9B79-1C3C0D347D1A}" type="datetimeFigureOut">
              <a:rPr lang="it-IT" smtClean="0"/>
              <a:t>09/04/2016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B1F8-B48A-4B27-8691-DECEDEA44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71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4331-7C67-4BE9-9B79-1C3C0D347D1A}" type="datetimeFigureOut">
              <a:rPr lang="it-IT" smtClean="0"/>
              <a:t>09/04/2016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B1F8-B48A-4B27-8691-DECEDEA44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3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4331-7C67-4BE9-9B79-1C3C0D347D1A}" type="datetimeFigureOut">
              <a:rPr lang="it-IT" smtClean="0"/>
              <a:t>09/04/2016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B1F8-B48A-4B27-8691-DECEDEA44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27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4331-7C67-4BE9-9B79-1C3C0D347D1A}" type="datetimeFigureOut">
              <a:rPr lang="it-IT" smtClean="0"/>
              <a:t>09/04/2016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B1F8-B48A-4B27-8691-DECEDEA44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35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4331-7C67-4BE9-9B79-1C3C0D347D1A}" type="datetimeFigureOut">
              <a:rPr lang="it-IT" smtClean="0"/>
              <a:t>09/04/2016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B1F8-B48A-4B27-8691-DECEDEA44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0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4331-7C67-4BE9-9B79-1C3C0D347D1A}" type="datetimeFigureOut">
              <a:rPr lang="it-IT" smtClean="0"/>
              <a:t>09/04/2016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B1F8-B48A-4B27-8691-DECEDEA44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72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4331-7C67-4BE9-9B79-1C3C0D347D1A}" type="datetimeFigureOut">
              <a:rPr lang="it-IT" smtClean="0"/>
              <a:t>09/04/2016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B1F8-B48A-4B27-8691-DECEDEA44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56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74331-7C67-4BE9-9B79-1C3C0D347D1A}" type="datetimeFigureOut">
              <a:rPr lang="it-IT" smtClean="0"/>
              <a:t>09/04/2016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DB1F8-B48A-4B27-8691-DECEDEA44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3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ORGANIZZAZIONE DELL’ATTIVITÀ AMBULATORIALE DI FISIOPATOLOGIA RESPIRATORIA</a:t>
            </a:r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841"/>
            <a:ext cx="2411760" cy="334615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43808" y="3707592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ea typeface="Arial Unicode MS" pitchFamily="34" charset="-128"/>
                <a:cs typeface="Arial Unicode MS" pitchFamily="34" charset="-128"/>
              </a:rPr>
              <a:t>Anna </a:t>
            </a:r>
            <a:r>
              <a:rPr lang="it-IT" dirty="0" smtClean="0">
                <a:ea typeface="Arial Unicode MS" pitchFamily="34" charset="-128"/>
                <a:cs typeface="Arial Unicode MS" pitchFamily="34" charset="-128"/>
              </a:rPr>
              <a:t>Martignon</a:t>
            </a:r>
          </a:p>
          <a:p>
            <a:pPr algn="r"/>
            <a:r>
              <a:rPr lang="it-IT" dirty="0" smtClean="0">
                <a:ea typeface="Arial Unicode MS" pitchFamily="34" charset="-128"/>
                <a:cs typeface="Arial Unicode MS" pitchFamily="34" charset="-128"/>
              </a:rPr>
              <a:t>Maria Luisa D’</a:t>
            </a:r>
            <a:r>
              <a:rPr lang="it-IT" dirty="0" err="1" smtClean="0">
                <a:ea typeface="Arial Unicode MS" pitchFamily="34" charset="-128"/>
                <a:cs typeface="Arial Unicode MS" pitchFamily="34" charset="-128"/>
              </a:rPr>
              <a:t>Acunto</a:t>
            </a:r>
            <a:r>
              <a:rPr lang="it-IT" dirty="0" smtClean="0">
                <a:ea typeface="Arial Unicode MS" pitchFamily="34" charset="-128"/>
                <a:cs typeface="Arial Unicode MS" pitchFamily="34" charset="-128"/>
              </a:rPr>
              <a:t> </a:t>
            </a:r>
            <a:endParaRPr lang="it-IT" dirty="0"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it-IT" dirty="0">
                <a:ea typeface="Arial Unicode MS" pitchFamily="34" charset="-128"/>
                <a:cs typeface="Arial Unicode MS" pitchFamily="34" charset="-128"/>
              </a:rPr>
              <a:t>Servizio di Fisiopatologia Respiratoria</a:t>
            </a:r>
          </a:p>
          <a:p>
            <a:pPr algn="r"/>
            <a:r>
              <a:rPr lang="it-IT" dirty="0">
                <a:ea typeface="Arial Unicode MS" pitchFamily="34" charset="-128"/>
                <a:cs typeface="Arial Unicode MS" pitchFamily="34" charset="-128"/>
              </a:rPr>
              <a:t>Ospedale Monfalcone </a:t>
            </a:r>
          </a:p>
          <a:p>
            <a:pPr algn="r"/>
            <a:r>
              <a:rPr lang="it-IT" dirty="0">
                <a:ea typeface="Arial Unicode MS" pitchFamily="34" charset="-128"/>
                <a:cs typeface="Arial Unicode MS" pitchFamily="34" charset="-128"/>
              </a:rPr>
              <a:t>AAS 2 Bassa Friulana-</a:t>
            </a:r>
            <a:r>
              <a:rPr lang="it-IT" dirty="0" err="1">
                <a:ea typeface="Arial Unicode MS" pitchFamily="34" charset="-128"/>
                <a:cs typeface="Arial Unicode MS" pitchFamily="34" charset="-128"/>
              </a:rPr>
              <a:t>Isontina</a:t>
            </a:r>
            <a:endParaRPr lang="it-IT" dirty="0"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54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STRUTTURALI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242" y="1268760"/>
            <a:ext cx="841082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TEST DEL CAMMINO</a:t>
            </a:r>
          </a:p>
          <a:p>
            <a:pPr marL="0" indent="0" algn="just">
              <a:buNone/>
            </a:pPr>
            <a:r>
              <a:rPr lang="it-IT" dirty="0" smtClean="0"/>
              <a:t>Deve essere disponibile un ambiente sufficientemente ampio da poter permettere un percorso rettilineo ininterrotto di almeno 30 metri.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56" y="3934769"/>
            <a:ext cx="4702844" cy="292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Karav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56075"/>
            <a:ext cx="36004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6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TECNOLOGICI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La standardizzazione delle caratteristiche delle attrezzature utilizzate e l’uniformità delle norme di manutenzione costituiscono una premessa indispensabile per una corretta esecuzione delle prove di funzionalità respiratoria.</a:t>
            </a:r>
          </a:p>
          <a:p>
            <a:pPr marL="0" indent="0" algn="just">
              <a:buNone/>
            </a:pPr>
            <a:r>
              <a:rPr lang="it-IT" dirty="0" smtClean="0"/>
              <a:t>Le manovre di calibrazione degli strumenti sono il momento più importante del controllo di qualità, anche per il controllo delle infezioni e della sicurezza.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19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STRUTTURALI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Le norme standardizzate dell’esecuzione dei test devono essere rispettate, come la manutenzione ordinaria e straordinaria.</a:t>
            </a:r>
          </a:p>
          <a:p>
            <a:pPr marL="0" indent="0">
              <a:buNone/>
            </a:pPr>
            <a:r>
              <a:rPr lang="it-IT" dirty="0" smtClean="0"/>
              <a:t>Prevedere verifiche tecnologiche e di sicurezza, almeno annuali, da parte del team aziendale (contratto di manutenzione con registrazione documentale).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42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ORGANIZZATIVI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I percorsi diagnostico-terapeutici attuati devono soddisfare i requisiti dello standard di prodotto con indicatori di performance individuali e misurabili.</a:t>
            </a:r>
          </a:p>
          <a:p>
            <a:pPr marL="0" indent="0" algn="just">
              <a:buNone/>
            </a:pPr>
            <a:r>
              <a:rPr lang="it-IT" dirty="0" smtClean="0"/>
              <a:t>Per un laboratorio attivo devono essere presenti: un medico specialista pneumologo dedicato e un tecnico/infermiere esperto e con preparazione specifica in Fisiopatologia Respiratoria.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32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ORGANIZZATIVI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5868" y="1556792"/>
            <a:ext cx="5044604" cy="4569371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La maggior parte delle prove di funzionalità respiratoria, vengono eseguite attraverso l’utilizzo di strumenti, ecco allora come sia importante la preparazione tecnica del personale dedicato a questo servizio.</a:t>
            </a:r>
            <a:endParaRPr lang="it-IT" dirty="0"/>
          </a:p>
        </p:txBody>
      </p:sp>
      <p:pic>
        <p:nvPicPr>
          <p:cNvPr id="4" name="Picture 4" descr="b3wall_r72_h400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0" y="1556792"/>
            <a:ext cx="3410218" cy="470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t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2271998" cy="195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8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ORGANIZZATIVI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I tecnici di Funzionalità Respiratoria e gli infermieri, hanno una relativa autonomia funzionale (gli esami possono essere refertati dal medico anche in maniera differita) devono essere accuratamente istruiti con verifiche periodiche e un aggiornamento continuo.</a:t>
            </a:r>
          </a:p>
          <a:p>
            <a:pPr marL="0" indent="0" algn="just">
              <a:buNone/>
            </a:pPr>
            <a:r>
              <a:rPr lang="it-IT" dirty="0" smtClean="0"/>
              <a:t>Deve essere garantita la sostituzione con altro personale adeguatamente preparato a far fronte ad emergenze organizzative e garantire procedure per la continuità del servizio.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32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4" name="Picture 4" descr="300px-mappa-eu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5" y="1125539"/>
            <a:ext cx="4294011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539044" y="404814"/>
            <a:ext cx="81294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200" b="1"/>
              <a:t>IL PROFILO PROFESSIONALE DI TECNICO DI F.P.R. IN EUROPA</a:t>
            </a:r>
          </a:p>
        </p:txBody>
      </p:sp>
      <p:sp>
        <p:nvSpPr>
          <p:cNvPr id="230411" name="Line 11"/>
          <p:cNvSpPr>
            <a:spLocks noChangeShapeType="1"/>
          </p:cNvSpPr>
          <p:nvPr/>
        </p:nvSpPr>
        <p:spPr bwMode="auto">
          <a:xfrm flipH="1">
            <a:off x="3100212" y="1916114"/>
            <a:ext cx="2496255" cy="288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30" name="Line 30"/>
          <p:cNvSpPr>
            <a:spLocks noChangeShapeType="1"/>
          </p:cNvSpPr>
          <p:nvPr/>
        </p:nvSpPr>
        <p:spPr bwMode="auto">
          <a:xfrm flipH="1">
            <a:off x="2587978" y="1916113"/>
            <a:ext cx="3071989" cy="7921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31" name="Line 31"/>
          <p:cNvSpPr>
            <a:spLocks noChangeShapeType="1"/>
          </p:cNvSpPr>
          <p:nvPr/>
        </p:nvSpPr>
        <p:spPr bwMode="auto">
          <a:xfrm flipH="1">
            <a:off x="2204155" y="1916114"/>
            <a:ext cx="3455812" cy="8651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32" name="Line 32"/>
          <p:cNvSpPr>
            <a:spLocks noChangeShapeType="1"/>
          </p:cNvSpPr>
          <p:nvPr/>
        </p:nvSpPr>
        <p:spPr bwMode="auto">
          <a:xfrm flipH="1">
            <a:off x="3227211" y="1916114"/>
            <a:ext cx="2432756" cy="9366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33" name="Line 33"/>
          <p:cNvSpPr>
            <a:spLocks noChangeShapeType="1"/>
          </p:cNvSpPr>
          <p:nvPr/>
        </p:nvSpPr>
        <p:spPr bwMode="auto">
          <a:xfrm flipH="1">
            <a:off x="3227212" y="1916113"/>
            <a:ext cx="2369255" cy="12239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34" name="Line 34"/>
          <p:cNvSpPr>
            <a:spLocks noChangeShapeType="1"/>
          </p:cNvSpPr>
          <p:nvPr/>
        </p:nvSpPr>
        <p:spPr bwMode="auto">
          <a:xfrm flipH="1">
            <a:off x="3227211" y="1916113"/>
            <a:ext cx="2432756" cy="1441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35" name="Line 35"/>
          <p:cNvSpPr>
            <a:spLocks noChangeShapeType="1"/>
          </p:cNvSpPr>
          <p:nvPr/>
        </p:nvSpPr>
        <p:spPr bwMode="auto">
          <a:xfrm flipH="1">
            <a:off x="2267656" y="1916113"/>
            <a:ext cx="3392311" cy="1441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36" name="Line 36"/>
          <p:cNvSpPr>
            <a:spLocks noChangeShapeType="1"/>
          </p:cNvSpPr>
          <p:nvPr/>
        </p:nvSpPr>
        <p:spPr bwMode="auto">
          <a:xfrm flipH="1">
            <a:off x="2331156" y="1989139"/>
            <a:ext cx="3328812" cy="2232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37" name="Line 37"/>
          <p:cNvSpPr>
            <a:spLocks noChangeShapeType="1"/>
          </p:cNvSpPr>
          <p:nvPr/>
        </p:nvSpPr>
        <p:spPr bwMode="auto">
          <a:xfrm flipH="1">
            <a:off x="1947334" y="1916114"/>
            <a:ext cx="3649133" cy="19446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38" name="Line 38"/>
          <p:cNvSpPr>
            <a:spLocks noChangeShapeType="1"/>
          </p:cNvSpPr>
          <p:nvPr/>
        </p:nvSpPr>
        <p:spPr bwMode="auto">
          <a:xfrm flipH="1">
            <a:off x="1883834" y="1989138"/>
            <a:ext cx="3776133" cy="20875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39" name="Line 39"/>
          <p:cNvSpPr>
            <a:spLocks noChangeShapeType="1"/>
          </p:cNvSpPr>
          <p:nvPr/>
        </p:nvSpPr>
        <p:spPr bwMode="auto">
          <a:xfrm flipH="1">
            <a:off x="1500011" y="1916113"/>
            <a:ext cx="4159956" cy="18732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40" name="Line 40"/>
          <p:cNvSpPr>
            <a:spLocks noChangeShapeType="1"/>
          </p:cNvSpPr>
          <p:nvPr/>
        </p:nvSpPr>
        <p:spPr bwMode="auto">
          <a:xfrm flipH="1">
            <a:off x="1051279" y="1989139"/>
            <a:ext cx="4608689" cy="1584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41" name="Line 41"/>
          <p:cNvSpPr>
            <a:spLocks noChangeShapeType="1"/>
          </p:cNvSpPr>
          <p:nvPr/>
        </p:nvSpPr>
        <p:spPr bwMode="auto">
          <a:xfrm flipH="1">
            <a:off x="859367" y="1916113"/>
            <a:ext cx="4737100" cy="73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42" name="Line 42"/>
          <p:cNvSpPr>
            <a:spLocks noChangeShapeType="1"/>
          </p:cNvSpPr>
          <p:nvPr/>
        </p:nvSpPr>
        <p:spPr bwMode="auto">
          <a:xfrm flipH="1">
            <a:off x="1563512" y="1989139"/>
            <a:ext cx="4096456" cy="2447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43" name="Line 43"/>
          <p:cNvSpPr>
            <a:spLocks noChangeShapeType="1"/>
          </p:cNvSpPr>
          <p:nvPr/>
        </p:nvSpPr>
        <p:spPr bwMode="auto">
          <a:xfrm flipH="1">
            <a:off x="987778" y="1989138"/>
            <a:ext cx="4672189" cy="3311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44" name="Line 44"/>
          <p:cNvSpPr>
            <a:spLocks noChangeShapeType="1"/>
          </p:cNvSpPr>
          <p:nvPr/>
        </p:nvSpPr>
        <p:spPr bwMode="auto">
          <a:xfrm flipH="1">
            <a:off x="667457" y="1989139"/>
            <a:ext cx="4992511" cy="32400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45" name="Line 45"/>
          <p:cNvSpPr>
            <a:spLocks noChangeShapeType="1"/>
          </p:cNvSpPr>
          <p:nvPr/>
        </p:nvSpPr>
        <p:spPr bwMode="auto">
          <a:xfrm flipH="1">
            <a:off x="2524479" y="4437063"/>
            <a:ext cx="3071988" cy="64770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46" name="Line 46"/>
          <p:cNvSpPr>
            <a:spLocks noChangeShapeType="1"/>
          </p:cNvSpPr>
          <p:nvPr/>
        </p:nvSpPr>
        <p:spPr bwMode="auto">
          <a:xfrm flipH="1">
            <a:off x="3355622" y="4437064"/>
            <a:ext cx="2304345" cy="936625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0447" name="Line 47"/>
          <p:cNvSpPr>
            <a:spLocks noChangeShapeType="1"/>
          </p:cNvSpPr>
          <p:nvPr/>
        </p:nvSpPr>
        <p:spPr bwMode="auto">
          <a:xfrm flipH="1">
            <a:off x="2716390" y="4437063"/>
            <a:ext cx="2943578" cy="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30452" name="Group 52"/>
          <p:cNvGrpSpPr>
            <a:grpSpLocks/>
          </p:cNvGrpSpPr>
          <p:nvPr/>
        </p:nvGrpSpPr>
        <p:grpSpPr bwMode="auto">
          <a:xfrm>
            <a:off x="5659967" y="3860801"/>
            <a:ext cx="2944988" cy="1152525"/>
            <a:chOff x="3966" y="2432"/>
            <a:chExt cx="2132" cy="726"/>
          </a:xfrm>
        </p:grpSpPr>
        <p:sp>
          <p:nvSpPr>
            <p:cNvPr id="230407" name="Rectangle 7"/>
            <p:cNvSpPr>
              <a:spLocks noChangeArrowheads="1"/>
            </p:cNvSpPr>
            <p:nvPr/>
          </p:nvSpPr>
          <p:spPr bwMode="auto">
            <a:xfrm>
              <a:off x="4011" y="2497"/>
              <a:ext cx="208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sz="2800"/>
                <a:t>PAESI IN CUI NON E’ RICONOSCIUTO</a:t>
              </a:r>
            </a:p>
          </p:txBody>
        </p:sp>
        <p:sp>
          <p:nvSpPr>
            <p:cNvPr id="230449" name="Rectangle 49"/>
            <p:cNvSpPr>
              <a:spLocks noChangeArrowheads="1"/>
            </p:cNvSpPr>
            <p:nvPr/>
          </p:nvSpPr>
          <p:spPr bwMode="auto">
            <a:xfrm>
              <a:off x="3966" y="2432"/>
              <a:ext cx="2132" cy="726"/>
            </a:xfrm>
            <a:prstGeom prst="rect">
              <a:avLst/>
            </a:prstGeom>
            <a:noFill/>
            <a:ln w="57150" algn="ctr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30451" name="Group 51"/>
          <p:cNvGrpSpPr>
            <a:grpSpLocks/>
          </p:cNvGrpSpPr>
          <p:nvPr/>
        </p:nvGrpSpPr>
        <p:grpSpPr bwMode="auto">
          <a:xfrm>
            <a:off x="5659967" y="1412876"/>
            <a:ext cx="3136900" cy="1008063"/>
            <a:chOff x="3966" y="663"/>
            <a:chExt cx="2086" cy="635"/>
          </a:xfrm>
        </p:grpSpPr>
        <p:sp>
          <p:nvSpPr>
            <p:cNvPr id="230406" name="Text Box 6"/>
            <p:cNvSpPr txBox="1">
              <a:spLocks noChangeArrowheads="1"/>
            </p:cNvSpPr>
            <p:nvPr/>
          </p:nvSpPr>
          <p:spPr bwMode="auto">
            <a:xfrm>
              <a:off x="4056" y="682"/>
              <a:ext cx="199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800"/>
                <a:t>PAESI IN CUI E’ RICONOSCIUTO</a:t>
              </a:r>
            </a:p>
          </p:txBody>
        </p:sp>
        <p:sp>
          <p:nvSpPr>
            <p:cNvPr id="230450" name="Rectangle 50"/>
            <p:cNvSpPr>
              <a:spLocks noChangeArrowheads="1"/>
            </p:cNvSpPr>
            <p:nvPr/>
          </p:nvSpPr>
          <p:spPr bwMode="auto">
            <a:xfrm>
              <a:off x="3966" y="663"/>
              <a:ext cx="1950" cy="635"/>
            </a:xfrm>
            <a:prstGeom prst="rect">
              <a:avLst/>
            </a:prstGeom>
            <a:noFill/>
            <a:ln w="57150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524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ORGANIZZATIVI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In quasi tutti i paesi dell’Unione Europea esiste un percorso di istruzione scolastica per la figura del tecnico di funzionalità respiratoria, mentre qui da noi l’addestramento  a svolgere le varie attività viene fatto sul campo, mediante l’affiancamento agli operatori più anziani.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81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476250" y="2297113"/>
            <a:ext cx="1203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buClr>
                <a:srgbClr val="000099"/>
              </a:buClr>
            </a:pPr>
            <a:r>
              <a:rPr kumimoji="1" lang="it-IT" sz="200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1° anno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3832225" y="2297113"/>
            <a:ext cx="13509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buClr>
                <a:srgbClr val="000099"/>
              </a:buClr>
            </a:pPr>
            <a:r>
              <a:rPr kumimoji="1" lang="it-IT" sz="200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2° anno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6567488" y="2297113"/>
            <a:ext cx="1212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buClr>
                <a:srgbClr val="000099"/>
              </a:buClr>
            </a:pPr>
            <a:r>
              <a:rPr kumimoji="1" lang="it-IT" sz="200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3° anno</a:t>
            </a:r>
          </a:p>
        </p:txBody>
      </p:sp>
      <p:grpSp>
        <p:nvGrpSpPr>
          <p:cNvPr id="6149" name="Gruppo 2"/>
          <p:cNvGrpSpPr>
            <a:grpSpLocks/>
          </p:cNvGrpSpPr>
          <p:nvPr/>
        </p:nvGrpSpPr>
        <p:grpSpPr bwMode="auto">
          <a:xfrm>
            <a:off x="3740150" y="2781300"/>
            <a:ext cx="2624138" cy="3887788"/>
            <a:chOff x="3740856" y="2781006"/>
            <a:chExt cx="2623255" cy="3887788"/>
          </a:xfrm>
        </p:grpSpPr>
        <p:pic>
          <p:nvPicPr>
            <p:cNvPr id="615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0856" y="2781006"/>
              <a:ext cx="2623255" cy="388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9" name="Rectangle 10"/>
            <p:cNvSpPr>
              <a:spLocks noChangeArrowheads="1"/>
            </p:cNvSpPr>
            <p:nvPr/>
          </p:nvSpPr>
          <p:spPr bwMode="auto">
            <a:xfrm>
              <a:off x="3832078" y="4781256"/>
              <a:ext cx="2368343" cy="2159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6150" name="Gruppo 1"/>
          <p:cNvGrpSpPr>
            <a:grpSpLocks/>
          </p:cNvGrpSpPr>
          <p:nvPr/>
        </p:nvGrpSpPr>
        <p:grpSpPr bwMode="auto">
          <a:xfrm>
            <a:off x="488950" y="2851150"/>
            <a:ext cx="3006725" cy="3673475"/>
            <a:chOff x="540456" y="2781006"/>
            <a:chExt cx="3007077" cy="3673475"/>
          </a:xfrm>
        </p:grpSpPr>
        <p:pic>
          <p:nvPicPr>
            <p:cNvPr id="615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0456" y="2781006"/>
              <a:ext cx="3007077" cy="367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Rectangle 11"/>
            <p:cNvSpPr>
              <a:spLocks noChangeArrowheads="1"/>
            </p:cNvSpPr>
            <p:nvPr/>
          </p:nvSpPr>
          <p:spPr bwMode="auto">
            <a:xfrm>
              <a:off x="540456" y="4654094"/>
              <a:ext cx="2955851" cy="2159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6151" name="Gruppo 3"/>
          <p:cNvGrpSpPr>
            <a:grpSpLocks/>
          </p:cNvGrpSpPr>
          <p:nvPr/>
        </p:nvGrpSpPr>
        <p:grpSpPr bwMode="auto">
          <a:xfrm>
            <a:off x="6492875" y="2744788"/>
            <a:ext cx="2344738" cy="3960812"/>
            <a:chOff x="6492523" y="2707982"/>
            <a:chExt cx="2345267" cy="3960813"/>
          </a:xfrm>
        </p:grpSpPr>
        <p:pic>
          <p:nvPicPr>
            <p:cNvPr id="61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92523" y="2707982"/>
              <a:ext cx="2345267" cy="396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Rectangle 12"/>
            <p:cNvSpPr>
              <a:spLocks noChangeArrowheads="1"/>
            </p:cNvSpPr>
            <p:nvPr/>
          </p:nvSpPr>
          <p:spPr bwMode="auto">
            <a:xfrm>
              <a:off x="6567018" y="4724901"/>
              <a:ext cx="2183577" cy="27225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</p:grpSp>
      <p:sp>
        <p:nvSpPr>
          <p:cNvPr id="6152" name="Text Box 3"/>
          <p:cNvSpPr txBox="1">
            <a:spLocks noChangeArrowheads="1"/>
          </p:cNvSpPr>
          <p:nvPr/>
        </p:nvSpPr>
        <p:spPr bwMode="auto">
          <a:xfrm>
            <a:off x="428625" y="1774825"/>
            <a:ext cx="83216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buClr>
                <a:srgbClr val="000099"/>
              </a:buClr>
            </a:pPr>
            <a:r>
              <a:rPr kumimoji="1" lang="it-IT" sz="280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Olanda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9750" y="822325"/>
            <a:ext cx="8128000" cy="954088"/>
          </a:xfrm>
          <a:prstGeom prst="rect">
            <a:avLst/>
          </a:prstGeom>
          <a:noFill/>
          <a:ln w="9525" algn="ctr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3200" b="1">
                <a:solidFill>
                  <a:srgbClr val="FFFF66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200" b="1">
                <a:solidFill>
                  <a:srgbClr val="FFFF66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200" b="1">
                <a:solidFill>
                  <a:srgbClr val="FFFF66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200" b="1">
                <a:solidFill>
                  <a:srgbClr val="FFFF66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200" b="1">
                <a:solidFill>
                  <a:srgbClr val="FFFF66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FFFF66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FFFF66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FFFF66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rgbClr val="FFFF66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IL TECNICO DI FUNZIONALITA’ RESPIRATORIA IN EUROPA</a:t>
            </a:r>
          </a:p>
        </p:txBody>
      </p:sp>
    </p:spTree>
    <p:extLst>
      <p:ext uri="{BB962C8B-B14F-4D97-AF65-F5344CB8AC3E}">
        <p14:creationId xmlns:p14="http://schemas.microsoft.com/office/powerpoint/2010/main" val="3747110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ORGANIZZATIVI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Clr>
                <a:srgbClr val="FFFF66"/>
              </a:buClr>
              <a:buNone/>
            </a:pPr>
            <a:r>
              <a:rPr lang="it-IT" b="1" dirty="0" smtClean="0"/>
              <a:t>Cosa dicono le linee guida ATS/ERS</a:t>
            </a:r>
          </a:p>
          <a:p>
            <a:pPr algn="just">
              <a:buClr>
                <a:schemeClr val="tx1"/>
              </a:buClr>
            </a:pPr>
            <a:r>
              <a:rPr lang="it-IT" dirty="0" smtClean="0"/>
              <a:t>Familiarità </a:t>
            </a:r>
            <a:r>
              <a:rPr lang="it-IT" dirty="0"/>
              <a:t>con la teoria e gli aspetti pratici</a:t>
            </a:r>
          </a:p>
          <a:p>
            <a:pPr algn="just">
              <a:buClr>
                <a:schemeClr val="tx1"/>
              </a:buClr>
            </a:pPr>
            <a:r>
              <a:rPr lang="it-IT" dirty="0"/>
              <a:t>Capacità di eseguire tutte le misurazioni</a:t>
            </a:r>
          </a:p>
          <a:p>
            <a:pPr algn="just">
              <a:buClr>
                <a:schemeClr val="tx1"/>
              </a:buClr>
            </a:pPr>
            <a:r>
              <a:rPr lang="it-IT" dirty="0"/>
              <a:t>Capacità di eseguire tutte le tarature necessarie</a:t>
            </a:r>
          </a:p>
          <a:p>
            <a:pPr algn="just">
              <a:buClr>
                <a:schemeClr val="tx1"/>
              </a:buClr>
            </a:pPr>
            <a:r>
              <a:rPr lang="it-IT" dirty="0" smtClean="0"/>
              <a:t>Controllo sull’igiene </a:t>
            </a:r>
          </a:p>
          <a:p>
            <a:pPr algn="just">
              <a:buClr>
                <a:schemeClr val="tx1"/>
              </a:buClr>
            </a:pPr>
            <a:r>
              <a:rPr lang="it-IT" dirty="0" smtClean="0"/>
              <a:t>Capacità </a:t>
            </a:r>
            <a:r>
              <a:rPr lang="it-IT" dirty="0"/>
              <a:t>di eseguire  i controlli di qualità</a:t>
            </a:r>
          </a:p>
          <a:p>
            <a:pPr algn="just">
              <a:buClr>
                <a:schemeClr val="tx1"/>
              </a:buClr>
            </a:pPr>
            <a:r>
              <a:rPr lang="it-IT" dirty="0"/>
              <a:t>Avere conoscenza della fisiologia del polmone e delle patologie </a:t>
            </a:r>
            <a:r>
              <a:rPr lang="it-IT" dirty="0" smtClean="0"/>
              <a:t>coinvolte</a:t>
            </a:r>
          </a:p>
          <a:p>
            <a:pPr algn="just">
              <a:buClr>
                <a:schemeClr val="tx1"/>
              </a:buClr>
            </a:pPr>
            <a:r>
              <a:rPr lang="it-IT" dirty="0" smtClean="0"/>
              <a:t>Possedere buone capacità relazionali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43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767" y="2952"/>
            <a:ext cx="8640763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sz="4200" b="1" dirty="0" smtClean="0">
                <a:latin typeface="Calibri" pitchFamily="34" charset="0"/>
                <a:cs typeface="Calibri" pitchFamily="34" charset="0"/>
              </a:rPr>
              <a:t>FISIOPATOLOGIA RESPIRATORIA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18455" y="1357338"/>
            <a:ext cx="74882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Calibri" pitchFamily="34" charset="0"/>
                <a:cs typeface="Calibri" pitchFamily="34" charset="0"/>
              </a:rPr>
              <a:t>Diagnostica polmonare ha obbiettivi e campi di utilizzo diversificati:</a:t>
            </a:r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2775" y="2424138"/>
            <a:ext cx="8136582" cy="36226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SzPct val="75000"/>
            </a:pPr>
            <a:r>
              <a:rPr lang="it-IT" dirty="0" smtClean="0">
                <a:effectLst/>
                <a:latin typeface="Calibri" pitchFamily="34" charset="0"/>
                <a:cs typeface="Calibri" pitchFamily="34" charset="0"/>
              </a:rPr>
              <a:t>Fisiopatologia respiratoria 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it-IT" dirty="0" smtClean="0">
                <a:effectLst/>
                <a:latin typeface="Calibri" pitchFamily="34" charset="0"/>
                <a:cs typeface="Calibri" pitchFamily="34" charset="0"/>
              </a:rPr>
              <a:t>Pneumologia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it-IT" dirty="0" smtClean="0">
                <a:effectLst/>
                <a:latin typeface="Calibri" pitchFamily="34" charset="0"/>
                <a:cs typeface="Calibri" pitchFamily="34" charset="0"/>
              </a:rPr>
              <a:t>Medicina sportiva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it-IT" dirty="0" smtClean="0">
                <a:effectLst/>
                <a:latin typeface="Calibri" pitchFamily="34" charset="0"/>
                <a:cs typeface="Calibri" pitchFamily="34" charset="0"/>
              </a:rPr>
              <a:t>Medicina del lavoro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it-IT" dirty="0" smtClean="0">
                <a:effectLst/>
                <a:latin typeface="Calibri" pitchFamily="34" charset="0"/>
                <a:cs typeface="Calibri" pitchFamily="34" charset="0"/>
              </a:rPr>
              <a:t>Chirurgia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it-IT" dirty="0" smtClean="0">
                <a:effectLst/>
                <a:latin typeface="Calibri" pitchFamily="34" charset="0"/>
                <a:cs typeface="Calibri" pitchFamily="34" charset="0"/>
              </a:rPr>
              <a:t>Medicina riabilitativa</a:t>
            </a:r>
          </a:p>
          <a:p>
            <a:pPr eaLnBrk="1" hangingPunct="1">
              <a:buClr>
                <a:schemeClr val="tx1"/>
              </a:buClr>
              <a:buSzPct val="75000"/>
            </a:pPr>
            <a:r>
              <a:rPr lang="it-IT" dirty="0" smtClean="0">
                <a:effectLst/>
                <a:latin typeface="Calibri" pitchFamily="34" charset="0"/>
                <a:cs typeface="Calibri" pitchFamily="34" charset="0"/>
              </a:rPr>
              <a:t>Medicina legale (assicurativa, invalidità)</a:t>
            </a:r>
          </a:p>
        </p:txBody>
      </p:sp>
    </p:spTree>
    <p:extLst>
      <p:ext uri="{BB962C8B-B14F-4D97-AF65-F5344CB8AC3E}">
        <p14:creationId xmlns:p14="http://schemas.microsoft.com/office/powerpoint/2010/main" val="327331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ORGANIZZATIVI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Il Tecnico-Infermiere sarà responsabile del Controllo di Qualità delle apparecchiature scientifiche:</a:t>
            </a:r>
          </a:p>
          <a:p>
            <a:r>
              <a:rPr lang="it-IT" dirty="0" smtClean="0"/>
              <a:t>Accuratezza</a:t>
            </a:r>
          </a:p>
          <a:p>
            <a:r>
              <a:rPr lang="it-IT" dirty="0" smtClean="0"/>
              <a:t>Precisione</a:t>
            </a:r>
          </a:p>
          <a:p>
            <a:r>
              <a:rPr lang="it-IT" dirty="0" smtClean="0"/>
              <a:t>Risoluzione</a:t>
            </a:r>
          </a:p>
          <a:p>
            <a:r>
              <a:rPr lang="it-IT" dirty="0"/>
              <a:t>S</a:t>
            </a:r>
            <a:r>
              <a:rPr lang="it-IT" dirty="0" smtClean="0"/>
              <a:t>ensibilità</a:t>
            </a:r>
            <a:endParaRPr lang="it-IT" dirty="0"/>
          </a:p>
        </p:txBody>
      </p:sp>
      <p:pic>
        <p:nvPicPr>
          <p:cNvPr id="4" name="Picture 6" descr="110453manutenzione_hj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691062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0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ORGANIZZATIVI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 smtClean="0"/>
              <a:t>Controllo di Qualità sui parametri respiratori</a:t>
            </a:r>
          </a:p>
          <a:p>
            <a:pPr algn="just"/>
            <a:r>
              <a:rPr lang="it-IT" dirty="0" smtClean="0"/>
              <a:t>Accuratezza: vicinanza del dato trovato al convenzionale valore vero</a:t>
            </a:r>
          </a:p>
          <a:p>
            <a:pPr algn="just"/>
            <a:r>
              <a:rPr lang="it-IT" dirty="0" smtClean="0"/>
              <a:t>Ripetibilità: uno stesso esame ripetuto più volte dallo stesso soggetto nelle stesse condizioni porta a risultati uguali</a:t>
            </a:r>
          </a:p>
          <a:p>
            <a:pPr algn="just"/>
            <a:r>
              <a:rPr lang="it-IT" dirty="0" smtClean="0"/>
              <a:t>Riproducibilità: successive misure sullo stesso soggetto con la stessa procedura portano allo stesso risultato anche se cambiano luogo, osservatore e condizioni d’uso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8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ORGANIZZATIVI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Oltre al controllo dell’accuratezza e della calibrazione degli strumenti il tecnico dovrà avere un occhio attento nel verificare anche le condizioni igieniche, non bisogna trascurare la </a:t>
            </a:r>
            <a:r>
              <a:rPr lang="it-IT" b="1" dirty="0" smtClean="0"/>
              <a:t>prevenzione delle infezioni.</a:t>
            </a:r>
            <a:endParaRPr lang="it-IT" b="1" dirty="0"/>
          </a:p>
        </p:txBody>
      </p:sp>
      <p:pic>
        <p:nvPicPr>
          <p:cNvPr id="4" name="Picture 4" descr="BATT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54" y="3789040"/>
            <a:ext cx="3830046" cy="284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it-IT" dirty="0" smtClean="0"/>
              <a:t>PREVENZIONE DELLE INFEZIONI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Il rischio potenziale di infezioni crociate richiede precauzioni:</a:t>
            </a:r>
          </a:p>
          <a:p>
            <a:pPr algn="just"/>
            <a:r>
              <a:rPr lang="it-IT" dirty="0" smtClean="0"/>
              <a:t>Il lavaggio delle mani e la disinfezione sono misure importanti per ridurre il rischio, in particolar modo dopo aver maneggiato boccagli, tubi e valvole</a:t>
            </a:r>
          </a:p>
          <a:p>
            <a:pPr algn="just"/>
            <a:r>
              <a:rPr lang="it-IT" dirty="0" smtClean="0"/>
              <a:t>E’ necessario stabilire la frequenza di disinfezione dell’apparecchiatura </a:t>
            </a:r>
          </a:p>
          <a:p>
            <a:pPr algn="just"/>
            <a:r>
              <a:rPr lang="it-IT" dirty="0" smtClean="0"/>
              <a:t>Indossare i guanti se si maneggia materiale potenzialmente contaminato</a:t>
            </a:r>
          </a:p>
          <a:p>
            <a:pPr algn="just"/>
            <a:r>
              <a:rPr lang="it-IT" dirty="0" smtClean="0"/>
              <a:t>Boccagli, stringinaso e ogni altra cosa che entra in diretto contatto con le mucose deve essere pulito, disinfettato o gettato</a:t>
            </a:r>
            <a:endParaRPr lang="it-IT" dirty="0"/>
          </a:p>
        </p:txBody>
      </p:sp>
      <p:pic>
        <p:nvPicPr>
          <p:cNvPr id="4" name="Picture 9" descr="spolv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33" y="5166940"/>
            <a:ext cx="2020137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2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ORGANIZZATIVI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9040" y="162542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Dovrà essere garantito l’approvvigionamento del materiale di utilizzo e dei farmaci, garantita la giusta conservazione e la verifica periodica delle scadenze. </a:t>
            </a:r>
            <a:endParaRPr lang="it-IT" dirty="0"/>
          </a:p>
        </p:txBody>
      </p:sp>
      <p:pic>
        <p:nvPicPr>
          <p:cNvPr id="4" name="Picture 7" descr="boccaglio bian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0" y="3933056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occag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48" y="4581128"/>
            <a:ext cx="33020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tringina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1881118" cy="175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musoap-sapone-disinfetta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1943621" cy="194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6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ORGANIZZATIVI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L’infermiere del Servizio di FPR dovrà occuparsi dell’accettazione del paziente, provvedere agli adempimenti amministrativi (cartacei e informatici), alla verifica dei dati anagrafici e, a seconda delle prestazioni da erogare, raccogliere con precisione i dati antropometrici.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97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ORGANIZZATIVI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Fattori biologici di variabilità soggettiva che incidono sulle PFR:</a:t>
            </a:r>
          </a:p>
          <a:p>
            <a:r>
              <a:rPr lang="it-IT" dirty="0" smtClean="0"/>
              <a:t>Sesso</a:t>
            </a:r>
            <a:r>
              <a:rPr lang="it-IT" dirty="0" smtClean="0"/>
              <a:t>, </a:t>
            </a:r>
            <a:r>
              <a:rPr lang="it-IT" dirty="0" smtClean="0"/>
              <a:t>altezza e peso</a:t>
            </a:r>
          </a:p>
          <a:p>
            <a:r>
              <a:rPr lang="it-IT" dirty="0" smtClean="0"/>
              <a:t>Età</a:t>
            </a:r>
          </a:p>
          <a:p>
            <a:r>
              <a:rPr lang="it-IT" dirty="0" smtClean="0"/>
              <a:t>Razza</a:t>
            </a:r>
          </a:p>
          <a:p>
            <a:r>
              <a:rPr lang="it-IT" dirty="0" smtClean="0"/>
              <a:t>Stato nutrizionale</a:t>
            </a:r>
          </a:p>
          <a:p>
            <a:r>
              <a:rPr lang="it-IT" dirty="0" smtClean="0"/>
              <a:t>Fitness</a:t>
            </a:r>
          </a:p>
          <a:p>
            <a:endParaRPr lang="it-IT" dirty="0"/>
          </a:p>
        </p:txBody>
      </p:sp>
      <p:pic>
        <p:nvPicPr>
          <p:cNvPr id="4" name="Picture 6" descr="l-uomo-vitruviano-di-leonardo-da-vinci_z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73054"/>
            <a:ext cx="3408040" cy="374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8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smtClean="0"/>
              <a:t>REQUISITI ORGANIZZATIVI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055" y="908720"/>
            <a:ext cx="8229600" cy="226084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Il tecnico del servizio deve possedere una certa autonomia, deve sapere quali siano le controindicazioni assolute all’esecuzione dei test.</a:t>
            </a:r>
          </a:p>
        </p:txBody>
      </p:sp>
      <p:pic>
        <p:nvPicPr>
          <p:cNvPr id="2050" name="Picture 2" descr="E:\Immagini presentazione\tabe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5" y="2996952"/>
            <a:ext cx="8284851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ORGANIZZATIVI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Essendo basata sull’esecuzione di manovre respiratorie, la spirometria a differenza di altre tipologie di esami, è l’unica il cui risultato è completamente dipendente dalla collaborazione del soggetto esaminato, pertanto è fondamentale l’operato del tecnico, che deve essere in grado di ottenere la migliore performance del soggetto in esame e valutare la corretta esecuzione delle manovre respiratorie.</a:t>
            </a:r>
          </a:p>
          <a:p>
            <a:pPr marL="0" indent="0" algn="just">
              <a:buNone/>
            </a:pPr>
            <a:endParaRPr lang="it-IT" dirty="0" smtClean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95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ORGANIZZATIVI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Terminate le prove è importante consegnare allo specialista per la refertazione, esami corredati da informazioni complementari necessarie alla corretta interpretazione dei test:</a:t>
            </a:r>
          </a:p>
          <a:p>
            <a:pPr algn="just"/>
            <a:r>
              <a:rPr lang="it-IT" dirty="0" smtClean="0"/>
              <a:t>Valutazione sulla qualità dell’esame</a:t>
            </a:r>
          </a:p>
          <a:p>
            <a:pPr algn="just"/>
            <a:r>
              <a:rPr lang="it-IT" dirty="0" smtClean="0"/>
              <a:t>Descrizione del grado di collaborazione da parte del paziente</a:t>
            </a:r>
          </a:p>
          <a:p>
            <a:pPr algn="just"/>
            <a:r>
              <a:rPr lang="it-IT" dirty="0" smtClean="0"/>
              <a:t>Terapie assunte dal paziente che possono influenzare i risultati.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09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OBBIETTIVI E CAMPI DI UTILIZZ0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Valutazione del paziente </a:t>
            </a:r>
            <a:r>
              <a:rPr lang="it-IT" dirty="0" err="1" smtClean="0"/>
              <a:t>pre</a:t>
            </a:r>
            <a:r>
              <a:rPr lang="it-IT" dirty="0" smtClean="0"/>
              <a:t> e post operatorio</a:t>
            </a:r>
          </a:p>
          <a:p>
            <a:r>
              <a:rPr lang="it-IT" dirty="0" smtClean="0"/>
              <a:t>Medicina del lavoro (CRUA)</a:t>
            </a:r>
          </a:p>
          <a:p>
            <a:r>
              <a:rPr lang="it-IT" dirty="0" smtClean="0"/>
              <a:t>Medicina sportiva</a:t>
            </a:r>
          </a:p>
          <a:p>
            <a:r>
              <a:rPr lang="it-IT" dirty="0" smtClean="0"/>
              <a:t>Valutazione danni da terapia radiante e chemioterapia</a:t>
            </a:r>
          </a:p>
          <a:p>
            <a:r>
              <a:rPr lang="it-IT" dirty="0" smtClean="0"/>
              <a:t>Medicina interna</a:t>
            </a:r>
          </a:p>
          <a:p>
            <a:r>
              <a:rPr lang="it-IT" dirty="0" smtClean="0"/>
              <a:t>Malattie metaboliche, cardiache e obesità</a:t>
            </a:r>
          </a:p>
          <a:p>
            <a:r>
              <a:rPr lang="it-IT" dirty="0" smtClean="0"/>
              <a:t>Medicina assicurativa</a:t>
            </a:r>
          </a:p>
          <a:p>
            <a:r>
              <a:rPr lang="it-IT" dirty="0" smtClean="0"/>
              <a:t>Trapianti</a:t>
            </a:r>
          </a:p>
          <a:p>
            <a:r>
              <a:rPr lang="it-IT" dirty="0" smtClean="0"/>
              <a:t>Valutazione danno precoce da fumo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56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Anna\Desktop\800px-Lorenzetti_Ambrogio_1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0595"/>
            <a:ext cx="8928992" cy="51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67544" y="6128429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 </a:t>
            </a:r>
            <a:r>
              <a:rPr lang="it-IT" dirty="0"/>
              <a:t>Ambrogio </a:t>
            </a:r>
            <a:r>
              <a:rPr lang="it-IT" dirty="0" smtClean="0"/>
              <a:t>Lorenzetti:  </a:t>
            </a:r>
            <a:r>
              <a:rPr lang="it-IT" dirty="0"/>
              <a:t>Allegoria ed Effetti del buon Governo 1337-1339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Il laboratorio di Fisiopatologia Respiratoria è un servizio di implementazione di attività perché inserito nei percorsi standard </a:t>
            </a:r>
            <a:r>
              <a:rPr lang="it-IT" dirty="0" smtClean="0"/>
              <a:t>diagnostico-terapeutici </a:t>
            </a:r>
            <a:r>
              <a:rPr lang="it-IT" dirty="0" smtClean="0"/>
              <a:t>di altre specialità mediche e chirurgiche committenti di specifiche indagini che solo questo laboratorio può effettuare garantendone la qualità del prodotto finale anche attraverso il monitoraggio degli  specifici indicatori di performance.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92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Devono quindi essere previste procedure per:</a:t>
            </a:r>
          </a:p>
          <a:p>
            <a:r>
              <a:rPr lang="it-IT" dirty="0" smtClean="0"/>
              <a:t>La continuità del servizio</a:t>
            </a:r>
          </a:p>
          <a:p>
            <a:r>
              <a:rPr lang="it-IT" dirty="0" smtClean="0"/>
              <a:t>Gestione e rintracciabilità delle prenotazioni, delle liste d’attesa, delle priorità e delle urgenze</a:t>
            </a:r>
          </a:p>
          <a:p>
            <a:r>
              <a:rPr lang="it-IT" dirty="0" smtClean="0"/>
              <a:t>Gestione e rintracciabilità delle registrazioni degli utenti e delle prestazioni erogate</a:t>
            </a:r>
          </a:p>
          <a:p>
            <a:r>
              <a:rPr lang="it-IT" dirty="0" smtClean="0"/>
              <a:t>Gestione delle consulenze e dei rapporti con degenze, </a:t>
            </a:r>
            <a:r>
              <a:rPr lang="it-IT" dirty="0" err="1" smtClean="0"/>
              <a:t>day</a:t>
            </a:r>
            <a:r>
              <a:rPr lang="it-IT" dirty="0" smtClean="0"/>
              <a:t> hospital, </a:t>
            </a:r>
            <a:r>
              <a:rPr lang="it-IT" dirty="0" err="1" smtClean="0"/>
              <a:t>pre</a:t>
            </a:r>
            <a:r>
              <a:rPr lang="it-IT" dirty="0" smtClean="0"/>
              <a:t> e post ricovero</a:t>
            </a:r>
          </a:p>
          <a:p>
            <a:r>
              <a:rPr lang="it-IT" dirty="0" smtClean="0"/>
              <a:t>Gestione delle dimissioni protette e dei pazienti in ADI</a:t>
            </a:r>
          </a:p>
          <a:p>
            <a:r>
              <a:rPr lang="it-IT" dirty="0" smtClean="0"/>
              <a:t>Gestione degli insufficienti respiratori in OLT e </a:t>
            </a:r>
            <a:r>
              <a:rPr lang="it-IT" dirty="0" err="1" smtClean="0"/>
              <a:t>ventiloterapia</a:t>
            </a:r>
            <a:r>
              <a:rPr lang="it-IT" dirty="0" smtClean="0"/>
              <a:t> domiciliare</a:t>
            </a:r>
          </a:p>
          <a:p>
            <a:r>
              <a:rPr lang="it-IT" dirty="0" smtClean="0"/>
              <a:t>Gestione dei rapporti con MMG e altri specialisti.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79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6580" y="141277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Le procedure e le istruzioni operative di tutte le manovre funzionali ventilo-respiratorie, erogate dal servizio, devono essere facilmente rintracciabili e regolarmente aggiornate.</a:t>
            </a:r>
            <a:endParaRPr lang="it-IT" dirty="0"/>
          </a:p>
        </p:txBody>
      </p:sp>
      <p:pic>
        <p:nvPicPr>
          <p:cNvPr id="4" name="Picture 14" descr="come-un-libro-aperto-35x50-o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04310"/>
            <a:ext cx="3887192" cy="285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1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« Non c’è modo per descrivere la complessa conoscenza che ogni tecnico polmonare ha dell’apparecchiatura, del laboratorio e delle caratteristiche individuali di ogni paziente»</a:t>
            </a:r>
          </a:p>
          <a:p>
            <a:pPr marL="0" indent="0">
              <a:buNone/>
            </a:pPr>
            <a:r>
              <a:rPr lang="it-IT" dirty="0" smtClean="0"/>
              <a:t>                                                       R. O. </a:t>
            </a:r>
            <a:r>
              <a:rPr lang="it-IT" dirty="0" err="1" smtClean="0"/>
              <a:t>Crapo</a:t>
            </a:r>
            <a:r>
              <a:rPr lang="it-IT" dirty="0" smtClean="0"/>
              <a:t> MD</a:t>
            </a:r>
          </a:p>
          <a:p>
            <a:pPr marL="0" indent="0">
              <a:buNone/>
            </a:pPr>
            <a:endParaRPr lang="it-IT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948264" y="5623966"/>
            <a:ext cx="2087563" cy="1189038"/>
            <a:chOff x="4828" y="3294"/>
            <a:chExt cx="1315" cy="749"/>
          </a:xfrm>
        </p:grpSpPr>
        <p:pic>
          <p:nvPicPr>
            <p:cNvPr id="5" name="Picture 5" descr="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" y="3294"/>
              <a:ext cx="1315" cy="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828" y="3793"/>
              <a:ext cx="13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dirty="0">
                  <a:latin typeface="Verdana" pitchFamily="34" charset="0"/>
                </a:rPr>
                <a:t>www.aitfr.com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0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TEST DI FUNZIONALITÀ RESPIRATORIA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Spirometria semplice</a:t>
            </a:r>
          </a:p>
          <a:p>
            <a:r>
              <a:rPr lang="it-IT" dirty="0" smtClean="0"/>
              <a:t>Pletismografia, metodiche di diluizione e </a:t>
            </a:r>
            <a:r>
              <a:rPr lang="it-IT" dirty="0" err="1" smtClean="0"/>
              <a:t>washout</a:t>
            </a:r>
            <a:endParaRPr lang="it-IT" dirty="0" smtClean="0"/>
          </a:p>
          <a:p>
            <a:r>
              <a:rPr lang="it-IT" dirty="0" smtClean="0"/>
              <a:t>DLCO</a:t>
            </a:r>
            <a:endParaRPr lang="it-IT" dirty="0"/>
          </a:p>
          <a:p>
            <a:r>
              <a:rPr lang="it-IT" dirty="0" smtClean="0"/>
              <a:t>Test di reversibilità bronchiale</a:t>
            </a:r>
          </a:p>
          <a:p>
            <a:r>
              <a:rPr lang="it-IT" dirty="0" smtClean="0"/>
              <a:t>Test di provocazione bronchiale (</a:t>
            </a:r>
            <a:r>
              <a:rPr lang="it-IT" dirty="0" err="1" smtClean="0"/>
              <a:t>metacolina</a:t>
            </a:r>
            <a:r>
              <a:rPr lang="it-IT" dirty="0" smtClean="0"/>
              <a:t>, sforzo)</a:t>
            </a:r>
          </a:p>
          <a:p>
            <a:r>
              <a:rPr lang="it-IT" dirty="0" smtClean="0"/>
              <a:t>Prove da sforzo cardiorespiratorio</a:t>
            </a:r>
          </a:p>
          <a:p>
            <a:r>
              <a:rPr lang="it-IT" dirty="0" smtClean="0"/>
              <a:t>Monitoraggio incruento della saturazione arteriosa</a:t>
            </a:r>
          </a:p>
          <a:p>
            <a:r>
              <a:rPr lang="it-IT" dirty="0" err="1" smtClean="0"/>
              <a:t>Walking</a:t>
            </a:r>
            <a:r>
              <a:rPr lang="it-IT" dirty="0" smtClean="0"/>
              <a:t> test</a:t>
            </a:r>
          </a:p>
          <a:p>
            <a:r>
              <a:rPr lang="it-IT" dirty="0" err="1" smtClean="0"/>
              <a:t>Emogasanalisi</a:t>
            </a:r>
            <a:endParaRPr lang="it-IT" dirty="0" smtClean="0"/>
          </a:p>
          <a:p>
            <a:r>
              <a:rPr lang="it-IT" dirty="0" smtClean="0"/>
              <a:t>Studio del sonno</a:t>
            </a:r>
          </a:p>
          <a:p>
            <a:r>
              <a:rPr lang="it-IT" dirty="0" smtClean="0"/>
              <a:t>Addestramento alla ventilazione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32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" y="1440070"/>
            <a:ext cx="9144000" cy="54179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323528" y="11663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SERVIZIO DI FISIOPATOLOGIA RESPIRATORIA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3739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SERVIZIO DI FISIOPATOLOGIA RESPIRATORIA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A</a:t>
            </a:r>
            <a:r>
              <a:rPr lang="it-IT" dirty="0" smtClean="0"/>
              <a:t>ttualmente non è definito dalla legislazione:</a:t>
            </a:r>
          </a:p>
          <a:p>
            <a:pPr algn="just"/>
            <a:r>
              <a:rPr lang="it-IT" dirty="0" smtClean="0"/>
              <a:t>Cosa sia un laboratorio di fisiopatologia respiratoria</a:t>
            </a:r>
          </a:p>
          <a:p>
            <a:pPr algn="just"/>
            <a:r>
              <a:rPr lang="it-IT" dirty="0" smtClean="0"/>
              <a:t>Quale sia la minima dotazione strumentale</a:t>
            </a:r>
          </a:p>
          <a:p>
            <a:pPr algn="just"/>
            <a:r>
              <a:rPr lang="it-IT" dirty="0" smtClean="0"/>
              <a:t>Che formazione debba avere il personale che gestisce l’esecuzione dei test, la manutenzione, la calibrazione e i controlli di qualità del sistema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53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STRUTTURALI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Il servizio dovrà essere in grado di erogare le prestazioni richieste nel migliore dei modi.</a:t>
            </a:r>
          </a:p>
          <a:p>
            <a:pPr marL="0" indent="0" algn="just">
              <a:buNone/>
            </a:pPr>
            <a:r>
              <a:rPr lang="it-IT" dirty="0" smtClean="0"/>
              <a:t>E’ necessario provvedere ad appositi spazi per le apparecchiature di Fisiopatologia Respiratoria,  per la conservazione e deposito del materiale di consumo.</a:t>
            </a:r>
          </a:p>
        </p:txBody>
      </p:sp>
    </p:spTree>
    <p:extLst>
      <p:ext uri="{BB962C8B-B14F-4D97-AF65-F5344CB8AC3E}">
        <p14:creationId xmlns:p14="http://schemas.microsoft.com/office/powerpoint/2010/main" val="15466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1257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REQUISITI STRUTTURALI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6249988" cy="49435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b="1" dirty="0" smtClean="0"/>
              <a:t>SPIROMETRO</a:t>
            </a:r>
            <a:endParaRPr lang="it-IT" sz="2800" dirty="0" smtClean="0"/>
          </a:p>
          <a:p>
            <a:pPr marL="0" indent="0" algn="just">
              <a:buNone/>
            </a:pPr>
            <a:r>
              <a:rPr lang="it-IT" sz="2800" dirty="0" smtClean="0"/>
              <a:t>Se </a:t>
            </a:r>
            <a:r>
              <a:rPr lang="it-IT" sz="2800" dirty="0"/>
              <a:t>completo di cabina pletismografica, necessita di adeguato spazio e</a:t>
            </a:r>
            <a:r>
              <a:rPr lang="it-IT" sz="2800" dirty="0" smtClean="0"/>
              <a:t> </a:t>
            </a:r>
            <a:r>
              <a:rPr lang="it-IT" sz="2800" dirty="0"/>
              <a:t>locale </a:t>
            </a:r>
            <a:r>
              <a:rPr lang="it-IT" sz="2800" dirty="0" smtClean="0"/>
              <a:t>climatizzato per </a:t>
            </a:r>
            <a:r>
              <a:rPr lang="it-IT" sz="2800" dirty="0"/>
              <a:t>ottimizzare le manovre di calibrazione dello strumento</a:t>
            </a:r>
            <a:r>
              <a:rPr lang="it-IT" sz="2800" dirty="0" smtClean="0"/>
              <a:t>.</a:t>
            </a:r>
          </a:p>
          <a:p>
            <a:pPr marL="0" indent="0" algn="just">
              <a:buNone/>
            </a:pPr>
            <a:r>
              <a:rPr lang="it-IT" sz="2800" dirty="0" smtClean="0"/>
              <a:t>Gli esami spirometrici devono essere attuati istruendo l’utente anche con ordini spesso forniti ad alta voce dall’operatore che li esegue, pertanto ciò necessita, di un ambiente riservato.</a:t>
            </a:r>
            <a:endParaRPr lang="it-IT" sz="2800" dirty="0"/>
          </a:p>
        </p:txBody>
      </p:sp>
      <p:pic>
        <p:nvPicPr>
          <p:cNvPr id="5" name="Picture 6" descr="QBox_cabina_300dpi_cmy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60" y="2348880"/>
            <a:ext cx="2436812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4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 STRUTTURALI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 marL="0" indent="0" algn="just">
              <a:buNone/>
            </a:pPr>
            <a:r>
              <a:rPr lang="it-IT" sz="2800" b="1" dirty="0" smtClean="0"/>
              <a:t>TEST DI PROVOCAZIONE BRONCHIALE</a:t>
            </a:r>
          </a:p>
          <a:p>
            <a:pPr marL="0" indent="0" algn="just">
              <a:buNone/>
            </a:pPr>
            <a:r>
              <a:rPr lang="it-IT" sz="2800" dirty="0" smtClean="0"/>
              <a:t>Per il test alla </a:t>
            </a:r>
            <a:r>
              <a:rPr lang="it-IT" sz="2800" dirty="0" err="1" smtClean="0"/>
              <a:t>metacolina</a:t>
            </a:r>
            <a:r>
              <a:rPr lang="it-IT" sz="2800" dirty="0" smtClean="0"/>
              <a:t> è necessario avere un ambiente facilmente aerabile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6" descr="mefar_dosimeter-large_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3960440" cy="316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7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879</TotalTime>
  <Words>1401</Words>
  <Application>Microsoft Office PowerPoint</Application>
  <PresentationFormat>Presentazione su schermo (4:3)</PresentationFormat>
  <Paragraphs>155</Paragraphs>
  <Slides>34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ORGANIZZAZIONE DELL’ATTIVITÀ AMBULATORIALE DI FISIOPATOLOGIA RESPIRATORIA</vt:lpstr>
      <vt:lpstr>FISIOPATOLOGIA RESPIRATORIA</vt:lpstr>
      <vt:lpstr>OBBIETTIVI E CAMPI DI UTILIZZ0</vt:lpstr>
      <vt:lpstr>TEST DI FUNZIONALITÀ RESPIRATORIA</vt:lpstr>
      <vt:lpstr>Presentazione standard di PowerPoint</vt:lpstr>
      <vt:lpstr>SERVIZIO DI FISIOPATOLOGIA RESPIRATORIA</vt:lpstr>
      <vt:lpstr>REQUISITI STRUTTURALI</vt:lpstr>
      <vt:lpstr>REQUISITI STRUTTURALI</vt:lpstr>
      <vt:lpstr>REQUISITI STRUTTURALI</vt:lpstr>
      <vt:lpstr>REQUISITI STRUTTURALI</vt:lpstr>
      <vt:lpstr>REQUISITI TECNOLOGICI</vt:lpstr>
      <vt:lpstr>REQUISITI STRUTTURALI</vt:lpstr>
      <vt:lpstr>REQUISITI ORGANIZZATIVI</vt:lpstr>
      <vt:lpstr>REQUISITI ORGANIZZATIVI</vt:lpstr>
      <vt:lpstr>REQUISITI ORGANIZZATIVI</vt:lpstr>
      <vt:lpstr>Presentazione standard di PowerPoint</vt:lpstr>
      <vt:lpstr>REQUISITI ORGANIZZATIVI</vt:lpstr>
      <vt:lpstr>Presentazione standard di PowerPoint</vt:lpstr>
      <vt:lpstr>REQUISITI ORGANIZZATIVI</vt:lpstr>
      <vt:lpstr>REQUISITI ORGANIZZATIVI</vt:lpstr>
      <vt:lpstr>REQUISITI ORGANIZZATIVI</vt:lpstr>
      <vt:lpstr>REQUISITI ORGANIZZATIVI</vt:lpstr>
      <vt:lpstr>PREVENZIONE DELLE INFEZIONI</vt:lpstr>
      <vt:lpstr>REQUISITI ORGANIZZATIVI</vt:lpstr>
      <vt:lpstr>REQUISITI ORGANIZZATIVI</vt:lpstr>
      <vt:lpstr>REQUISITI ORGANIZZATIVI</vt:lpstr>
      <vt:lpstr>REQUISITI ORGANIZZATIVI</vt:lpstr>
      <vt:lpstr>REQUISITI ORGANIZZATIVI</vt:lpstr>
      <vt:lpstr>REQUISITI ORGANIZZATIVI</vt:lpstr>
      <vt:lpstr>Presentazione standard di PowerPoint</vt:lpstr>
      <vt:lpstr>Conclusioni</vt:lpstr>
      <vt:lpstr>Conclusioni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ORGANIZZAZIONE DELL’ATTIVITÀ AMBULATORIALE DI FISIOPATOLOGIA RESPIRATORIA</dc:title>
  <dc:creator>Anna</dc:creator>
  <cp:lastModifiedBy>Anna</cp:lastModifiedBy>
  <cp:revision>72</cp:revision>
  <dcterms:created xsi:type="dcterms:W3CDTF">2016-02-14T13:14:47Z</dcterms:created>
  <dcterms:modified xsi:type="dcterms:W3CDTF">2016-04-09T13:15:17Z</dcterms:modified>
</cp:coreProperties>
</file>