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305" r:id="rId3"/>
    <p:sldId id="271" r:id="rId4"/>
    <p:sldId id="261" r:id="rId5"/>
    <p:sldId id="277" r:id="rId6"/>
    <p:sldId id="287" r:id="rId7"/>
    <p:sldId id="288" r:id="rId8"/>
    <p:sldId id="262" r:id="rId9"/>
    <p:sldId id="282" r:id="rId10"/>
    <p:sldId id="283" r:id="rId11"/>
    <p:sldId id="284" r:id="rId12"/>
    <p:sldId id="265" r:id="rId13"/>
    <p:sldId id="266" r:id="rId14"/>
    <p:sldId id="267" r:id="rId15"/>
    <p:sldId id="314" r:id="rId16"/>
    <p:sldId id="312" r:id="rId17"/>
    <p:sldId id="272" r:id="rId18"/>
    <p:sldId id="278" r:id="rId19"/>
    <p:sldId id="279" r:id="rId20"/>
    <p:sldId id="300" r:id="rId21"/>
    <p:sldId id="298" r:id="rId22"/>
    <p:sldId id="299" r:id="rId23"/>
    <p:sldId id="280" r:id="rId24"/>
    <p:sldId id="281" r:id="rId25"/>
    <p:sldId id="302" r:id="rId26"/>
    <p:sldId id="290" r:id="rId27"/>
    <p:sldId id="291" r:id="rId28"/>
    <p:sldId id="307" r:id="rId29"/>
    <p:sldId id="308" r:id="rId30"/>
    <p:sldId id="309" r:id="rId31"/>
    <p:sldId id="310" r:id="rId32"/>
    <p:sldId id="315" r:id="rId33"/>
    <p:sldId id="275" r:id="rId34"/>
    <p:sldId id="313" r:id="rId3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I:\Mio%20lavoro\Promises\Grafici%2020130306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Foglio3!$A$2</c:f>
              <c:strCache>
                <c:ptCount val="1"/>
                <c:pt idx="0">
                  <c:v>BRSD-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Foglio3!$B$2</c:f>
              <c:numCache>
                <c:formatCode>0%</c:formatCode>
                <c:ptCount val="1"/>
                <c:pt idx="0">
                  <c:v>0.179</c:v>
                </c:pt>
              </c:numCache>
            </c:numRef>
          </c:val>
        </c:ser>
        <c:ser>
          <c:idx val="1"/>
          <c:order val="1"/>
          <c:tx>
            <c:strRef>
              <c:f>Foglio3!$A$3</c:f>
              <c:strCache>
                <c:ptCount val="1"/>
                <c:pt idx="0">
                  <c:v>OSA+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Foglio3!$B$3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Foglio3!$A$4</c:f>
              <c:strCache>
                <c:ptCount val="1"/>
                <c:pt idx="0">
                  <c:v>Mixed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Foglio3!$B$4</c:f>
              <c:numCache>
                <c:formatCode>0%</c:formatCode>
                <c:ptCount val="1"/>
                <c:pt idx="0">
                  <c:v>0.236</c:v>
                </c:pt>
              </c:numCache>
            </c:numRef>
          </c:val>
        </c:ser>
        <c:ser>
          <c:idx val="3"/>
          <c:order val="3"/>
          <c:tx>
            <c:strRef>
              <c:f>Foglio3!$A$5</c:f>
              <c:strCache>
                <c:ptCount val="1"/>
                <c:pt idx="0">
                  <c:v>CSA+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Foglio3!$B$5</c:f>
              <c:numCache>
                <c:formatCode>0%</c:formatCode>
                <c:ptCount val="1"/>
                <c:pt idx="0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4530808"/>
        <c:axId val="-2083977304"/>
      </c:barChart>
      <c:catAx>
        <c:axId val="-2084530808"/>
        <c:scaling>
          <c:orientation val="minMax"/>
        </c:scaling>
        <c:delete val="1"/>
        <c:axPos val="b"/>
        <c:majorTickMark val="out"/>
        <c:minorTickMark val="none"/>
        <c:tickLblPos val="none"/>
        <c:crossAx val="-2083977304"/>
        <c:crosses val="autoZero"/>
        <c:auto val="1"/>
        <c:lblAlgn val="ctr"/>
        <c:lblOffset val="100"/>
        <c:noMultiLvlLbl val="0"/>
      </c:catAx>
      <c:valAx>
        <c:axId val="-2083977304"/>
        <c:scaling>
          <c:orientation val="minMax"/>
          <c:max val="1.0"/>
        </c:scaling>
        <c:delete val="1"/>
        <c:axPos val="l"/>
        <c:numFmt formatCode="0%" sourceLinked="1"/>
        <c:majorTickMark val="out"/>
        <c:minorTickMark val="none"/>
        <c:tickLblPos val="none"/>
        <c:crossAx val="-208453080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63733158355206"/>
          <c:y val="0.345463712384789"/>
          <c:w val="0.161266841644794"/>
          <c:h val="0.284266373680034"/>
        </c:manualLayout>
      </c:layout>
      <c:overlay val="0"/>
      <c:txPr>
        <a:bodyPr/>
        <a:lstStyle/>
        <a:p>
          <a:pPr algn="ctr" rtl="0">
            <a:defRPr lang="it-IT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</cdr:x>
      <cdr:y>0.8</cdr:y>
    </cdr:from>
    <cdr:to>
      <cdr:x>0.64744</cdr:x>
      <cdr:y>0.8</cdr:y>
    </cdr:to>
    <cdr:cxnSp macro="">
      <cdr:nvCxnSpPr>
        <cdr:cNvPr id="3" name="Connettore 1 2"/>
        <cdr:cNvCxnSpPr/>
      </cdr:nvCxnSpPr>
      <cdr:spPr>
        <a:xfrm xmlns:a="http://schemas.openxmlformats.org/drawingml/2006/main" flipH="1">
          <a:off x="800101" y="3276600"/>
          <a:ext cx="21600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</cdr:x>
      <cdr:y>0.1814</cdr:y>
    </cdr:from>
    <cdr:to>
      <cdr:x>0.9</cdr:x>
      <cdr:y>0.40465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200400" y="742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0.00573</cdr:x>
      <cdr:y>0.39128</cdr:y>
    </cdr:from>
    <cdr:to>
      <cdr:x>0.20573</cdr:x>
      <cdr:y>0.47616</cdr:y>
    </cdr:to>
    <cdr:sp macro="" textlink="">
      <cdr:nvSpPr>
        <cdr:cNvPr id="5" name="CasellaDiTesto 4"/>
        <cdr:cNvSpPr txBox="1"/>
      </cdr:nvSpPr>
      <cdr:spPr>
        <a:xfrm xmlns:a="http://schemas.openxmlformats.org/drawingml/2006/main" flipH="1">
          <a:off x="26194" y="1602582"/>
          <a:ext cx="914400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i="0" u="none" strike="noStrike" kern="120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SRBD</a:t>
          </a:r>
          <a:r>
            <a:rPr lang="it-IT" sz="1400" dirty="0"/>
            <a:t>+</a:t>
          </a:r>
        </a:p>
      </cdr:txBody>
    </cdr:sp>
  </cdr:relSizeAnchor>
  <cdr:relSizeAnchor xmlns:cdr="http://schemas.openxmlformats.org/drawingml/2006/chartDrawing">
    <cdr:from>
      <cdr:x>0.00365</cdr:x>
      <cdr:y>0.86802</cdr:y>
    </cdr:from>
    <cdr:to>
      <cdr:x>0.20365</cdr:x>
      <cdr:y>0.95291</cdr:y>
    </cdr:to>
    <cdr:sp macro="" textlink="">
      <cdr:nvSpPr>
        <cdr:cNvPr id="7" name="CasellaDiTesto 6"/>
        <cdr:cNvSpPr txBox="1"/>
      </cdr:nvSpPr>
      <cdr:spPr>
        <a:xfrm xmlns:a="http://schemas.openxmlformats.org/drawingml/2006/main" flipH="1">
          <a:off x="16669" y="3555207"/>
          <a:ext cx="914400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b="1" i="0" u="none" strike="noStrike" kern="120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SRBD-</a:t>
          </a:r>
          <a:endParaRPr lang="it-IT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AE4F6-1905-6949-AE4D-6D2CC77D6321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D4FB3-CB1F-3C47-BDC8-1CAB12821D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0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venerdì</a:t>
            </a:r>
            <a:r>
              <a:rPr lang="it-IT" baseline="0" dirty="0" smtClean="0"/>
              <a:t> 11. </a:t>
            </a:r>
            <a:r>
              <a:rPr lang="it-IT" dirty="0" smtClean="0"/>
              <a:t>room C 9-10:45. </a:t>
            </a:r>
            <a:r>
              <a:rPr lang="it-IT" smtClean="0"/>
              <a:t>( quarta </a:t>
            </a:r>
            <a:r>
              <a:rPr lang="it-IT" dirty="0" smtClean="0"/>
              <a:t>di  4 sessioni)</a:t>
            </a:r>
            <a:r>
              <a:rPr lang="it-IT" baseline="0" dirty="0" smtClean="0"/>
              <a:t> 25 minuti circa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4FB3-CB1F-3C47-BDC8-1CAB12821DE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34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E8EAC6-9AA9-6B4B-B4F7-54FD43A11A91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6B3F99EB-6F56-684B-9466-1129F1001D94}" type="slidenum">
              <a:rPr lang="it-IT" sz="1200" smtClean="0"/>
              <a:pPr algn="r">
                <a:buClrTx/>
                <a:buFontTx/>
                <a:buNone/>
                <a:defRPr/>
              </a:pPr>
              <a:t>11</a:t>
            </a:fld>
            <a:endParaRPr lang="it-IT" sz="1200" smtClean="0"/>
          </a:p>
        </p:txBody>
      </p:sp>
      <p:sp>
        <p:nvSpPr>
          <p:cNvPr id="1064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E2DD29-51E5-4F45-A2A8-C1618D02E65B}" type="slidenum">
              <a:rPr lang="it-IT" sz="1200"/>
              <a:pPr eaLnBrk="1" hangingPunct="1"/>
              <a:t>12</a:t>
            </a:fld>
            <a:endParaRPr lang="it-IT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C66111-B557-3D41-AB83-246C06BDFA57}" type="slidenum">
              <a:rPr lang="it-IT" sz="1200"/>
              <a:pPr eaLnBrk="1" hangingPunct="1"/>
              <a:t>13</a:t>
            </a:fld>
            <a:endParaRPr lang="it-IT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2B9E47-DBB9-3F47-8C5B-6769B0426FC9}" type="slidenum">
              <a:rPr lang="it-IT" sz="1200"/>
              <a:pPr eaLnBrk="1" hangingPunct="1"/>
              <a:t>14</a:t>
            </a:fld>
            <a:endParaRPr lang="it-IT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183A3F-89A4-A64C-82BA-0F64403255A8}" type="slidenum">
              <a:rPr lang="it-IT" sz="1200"/>
              <a:pPr eaLnBrk="1" hangingPunct="1"/>
              <a:t>15</a:t>
            </a:fld>
            <a:endParaRPr lang="it-IT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bisogna considerare due aspetti...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4FB3-CB1F-3C47-BDC8-1CAB12821DE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495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L’effetto della PAP sul CO  è strettamente </a:t>
            </a:r>
            <a:r>
              <a:rPr lang="it-IT" dirty="0" err="1" smtClean="0"/>
              <a:t>dipente</a:t>
            </a:r>
            <a:r>
              <a:rPr lang="it-IT" baseline="0" dirty="0" smtClean="0"/>
              <a:t> dalla dipendenza principale dei soggetti dal post carico destro...</a:t>
            </a:r>
            <a:r>
              <a:rPr lang="it-IT" dirty="0" smtClean="0"/>
              <a:t>soggetti dispendenti dal post carico possono avere un incremento del CO per</a:t>
            </a:r>
            <a:r>
              <a:rPr lang="it-IT" baseline="0" dirty="0" smtClean="0"/>
              <a:t> effetto dell’aumento della pressione intratoracica. Questo </a:t>
            </a:r>
            <a:r>
              <a:rPr lang="it-IT" baseline="0" dirty="0" err="1" smtClean="0"/>
              <a:t>perchè</a:t>
            </a:r>
            <a:r>
              <a:rPr lang="it-IT" baseline="0" dirty="0" smtClean="0"/>
              <a:t> vi è un meccanismo ( solo nei CHF con alta pressione di incuneamento) di spostamento del setto verso destra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4FB3-CB1F-3C47-BDC8-1CAB12821DE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939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31076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B09A453-BEF3-4078-91D4-012F6CD1E671}" type="slidenum">
              <a:rPr lang="it-IT" smtClean="0"/>
              <a:pPr eaLnBrk="1" hangingPunct="1">
                <a:defRPr/>
              </a:pPr>
              <a:t>26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9648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32100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66E2519-850D-42A3-9DC2-BFA725E62F07}" type="slidenum">
              <a:rPr lang="it-IT" smtClean="0"/>
              <a:pPr eaLnBrk="1" hangingPunct="1">
                <a:defRPr/>
              </a:pPr>
              <a:t>27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838981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794902-D3E8-A74A-8DB1-A1C5C55FDAA4}" type="slidenum">
              <a:rPr lang="it-IT" sz="1200"/>
              <a:pPr eaLnBrk="1" hangingPunct="1"/>
              <a:t>33</a:t>
            </a:fld>
            <a:endParaRPr lang="it-IT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vogliamo pensare alla distribuzione in termini di classe NYHA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4FB3-CB1F-3C47-BDC8-1CAB12821D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33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introdurre la fisiopatologia</a:t>
            </a:r>
            <a:r>
              <a:rPr lang="it-IT" baseline="0" dirty="0" smtClean="0"/>
              <a:t> con il concetto che molti  CHF esibiscono sia centrali che </a:t>
            </a:r>
            <a:r>
              <a:rPr lang="it-IT" baseline="0" dirty="0" err="1" smtClean="0"/>
              <a:t>ostruttutive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4FB3-CB1F-3C47-BDC8-1CAB12821DE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15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 complessi meccanismi</a:t>
            </a:r>
            <a:r>
              <a:rPr lang="it-IT" baseline="0" dirty="0" smtClean="0"/>
              <a:t> di danno cardiovascolare intermedio nell’OSA 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4FB3-CB1F-3C47-BDC8-1CAB12821DE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45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26980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BCE3809-EA03-432D-97FC-6238E383F14E}" type="slidenum">
              <a:rPr lang="it-IT" smtClean="0"/>
              <a:pPr eaLnBrk="1" hangingPunct="1">
                <a:defRPr/>
              </a:pPr>
              <a:t>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0374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 smtClean="0"/>
              <a:t>ma le apnee ostruttive</a:t>
            </a:r>
            <a:r>
              <a:rPr lang="it-IT" baseline="0" dirty="0" smtClean="0"/>
              <a:t> e centrali hanno effetto differente</a:t>
            </a:r>
            <a:endParaRPr lang="it-IT" dirty="0" smtClean="0"/>
          </a:p>
        </p:txBody>
      </p:sp>
      <p:sp>
        <p:nvSpPr>
          <p:cNvPr id="12902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13FCA88-F7A5-4019-AE85-AE41355FF8A9}" type="slidenum">
              <a:rPr lang="it-IT" smtClean="0"/>
              <a:pPr eaLnBrk="1" hangingPunct="1">
                <a:defRPr/>
              </a:pPr>
              <a:t>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59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CB5C04-AFC5-544D-A0F8-9CA4969DACB2}" type="slidenum">
              <a:rPr lang="it-IT" sz="1200"/>
              <a:pPr eaLnBrk="1" hangingPunct="1"/>
              <a:t>8</a:t>
            </a:fld>
            <a:endParaRPr lang="it-IT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549B96-6728-6C4F-B281-FCF35098788C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A11F34D-7745-0340-840B-136B3C15DE35}" type="slidenum">
              <a:rPr lang="it-IT" sz="1200" smtClean="0"/>
              <a:pPr algn="r">
                <a:buClrTx/>
                <a:buFontTx/>
                <a:buNone/>
                <a:defRPr/>
              </a:pPr>
              <a:t>9</a:t>
            </a:fld>
            <a:endParaRPr lang="it-IT" sz="1200" smtClean="0"/>
          </a:p>
        </p:txBody>
      </p:sp>
      <p:sp>
        <p:nvSpPr>
          <p:cNvPr id="10445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131AC2C-22BB-1048-ACE4-2E77A0A691F0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EAAF146E-6FBB-FB4D-8293-72BF586D5BB7}" type="slidenum">
              <a:rPr lang="it-IT" sz="1200" smtClean="0"/>
              <a:pPr algn="r">
                <a:buClrTx/>
                <a:buFontTx/>
                <a:buNone/>
                <a:defRPr/>
              </a:pPr>
              <a:t>10</a:t>
            </a:fld>
            <a:endParaRPr lang="it-IT" sz="1200" smtClean="0"/>
          </a:p>
        </p:txBody>
      </p:sp>
      <p:sp>
        <p:nvSpPr>
          <p:cNvPr id="10547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it-IT" smtClean="0">
                <a:latin typeface="Arial" charset="0"/>
              </a:rPr>
              <a:t>La relazione di causa-effetto potrebbe essere suggerita dal fatto che la terapia delle apnee ostruttive con CPAP migliora l’ipertrofia ventricolare in soggetti OSAS 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48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9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60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6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01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52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89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58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47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6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08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86B9-F082-9944-BFDB-506EEE0F792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2846-A0D9-D84E-92C3-7961404917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03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6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27.png"/><Relationship Id="rId10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"/>
          <p:cNvSpPr/>
          <p:nvPr/>
        </p:nvSpPr>
        <p:spPr>
          <a:xfrm>
            <a:off x="5219700" y="6351588"/>
            <a:ext cx="2895600" cy="40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rPr sz="1000" i="1" dirty="0"/>
              <a:t>Istituto di Medicina Fisica e Riabilitazione</a:t>
            </a:r>
            <a:r>
              <a:rPr sz="1000" i="1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sz="1000" i="1" dirty="0">
                <a:sym typeface="Garamond"/>
              </a:rPr>
              <a:t>“Gervasutta” - Udine  </a:t>
            </a:r>
            <a:endParaRPr sz="1000" i="1" dirty="0">
              <a:effectLst>
                <a:outerShdw blurRad="12700" dist="25400" dir="2700000" rotWithShape="0">
                  <a:srgbClr val="DDDDDD"/>
                </a:outerShdw>
              </a:effectLst>
              <a:latin typeface="Arial"/>
              <a:ea typeface="Garamond"/>
              <a:cs typeface="Arial"/>
              <a:sym typeface="Garamond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076825" y="6308725"/>
            <a:ext cx="3887788" cy="0"/>
          </a:xfrm>
          <a:prstGeom prst="line">
            <a:avLst/>
          </a:prstGeom>
          <a:ln w="12700">
            <a:solidFill>
              <a:srgbClr val="000099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459788" y="4884738"/>
            <a:ext cx="0" cy="1916112"/>
          </a:xfrm>
          <a:prstGeom prst="line">
            <a:avLst/>
          </a:prstGeom>
          <a:ln w="6350">
            <a:solidFill>
              <a:srgbClr val="000099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6111875"/>
            <a:ext cx="3968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76825" y="5823635"/>
            <a:ext cx="3059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>
                <a:solidFill>
                  <a:prstClr val="black"/>
                </a:solidFill>
              </a:rPr>
              <a:t>Pneumologia Riabilitativa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4834468" cy="6858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469" y="0"/>
            <a:ext cx="4309531" cy="47877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468" y="2323279"/>
            <a:ext cx="4309531" cy="14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0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3058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971800" y="76200"/>
            <a:ext cx="5638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it-IT" sz="2000" b="1" smtClean="0">
                <a:latin typeface="NEJMQuadraat-Regular" charset="0"/>
              </a:rPr>
              <a:t>Cardiovascular Effects of Continuous Positive Airway Pressure in Patients with Heart Failure and </a:t>
            </a:r>
            <a:r>
              <a:rPr lang="it-IT" sz="2000" b="1" smtClean="0">
                <a:solidFill>
                  <a:srgbClr val="FF0000"/>
                </a:solidFill>
                <a:latin typeface="NEJMQuadraat-Regular" charset="0"/>
              </a:rPr>
              <a:t>Obstructive</a:t>
            </a:r>
            <a:r>
              <a:rPr lang="it-IT" sz="2000" b="1" smtClean="0">
                <a:latin typeface="NEJMQuadraat-Regular" charset="0"/>
              </a:rPr>
              <a:t> Sleep Apnea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795838" y="6324600"/>
            <a:ext cx="40989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00">
                <a:solidFill>
                  <a:srgbClr val="000000"/>
                </a:solidFill>
                <a:latin typeface="NEJMScalaSansLF-Regular" charset="0"/>
              </a:rPr>
              <a:t>Yasuyuki Kaneko, M.D., N Engl J Med 2003;348:1233-41.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368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7302500" y="5159375"/>
            <a:ext cx="41275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609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83920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58674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146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1219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6975475" y="5111751"/>
            <a:ext cx="17113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" name="Rettangolo 4"/>
          <p:cNvSpPr/>
          <p:nvPr/>
        </p:nvSpPr>
        <p:spPr>
          <a:xfrm>
            <a:off x="304800" y="2222500"/>
            <a:ext cx="4473575" cy="31115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68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228600" y="432705"/>
            <a:ext cx="84582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</a:rPr>
              <a:t>TREATMENT OF CENTRAL APNEA AND CHEYNE STOKE RESPIRATION IN CHF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2259673" y="4527322"/>
            <a:ext cx="4135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dirty="0" smtClean="0">
                <a:solidFill>
                  <a:srgbClr val="0000FF"/>
                </a:solidFill>
              </a:rPr>
              <a:t>NEVERENDING STORY</a:t>
            </a:r>
            <a:endParaRPr lang="it-IT" sz="2800" dirty="0">
              <a:solidFill>
                <a:srgbClr val="0000FF"/>
              </a:solidFill>
            </a:endParaRPr>
          </a:p>
        </p:txBody>
      </p:sp>
      <p:pic>
        <p:nvPicPr>
          <p:cNvPr id="5734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76" y="1550725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58331" b="37512"/>
          <a:stretch>
            <a:fillRect/>
          </a:stretch>
        </p:blipFill>
        <p:spPr bwMode="auto">
          <a:xfrm>
            <a:off x="304800" y="5562600"/>
            <a:ext cx="85455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34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389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41888"/>
            <a:ext cx="18637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60483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9"/>
          <p:cNvSpPr txBox="1">
            <a:spLocks noChangeArrowheads="1"/>
          </p:cNvSpPr>
          <p:nvPr/>
        </p:nvSpPr>
        <p:spPr bwMode="auto">
          <a:xfrm>
            <a:off x="6516688" y="2781300"/>
            <a:ext cx="23749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258 CHF + CSA/CRS</a:t>
            </a:r>
          </a:p>
          <a:p>
            <a:pPr eaLnBrk="1" hangingPunct="1"/>
            <a:r>
              <a:rPr lang="it-IT" sz="1200"/>
              <a:t>(mean Age 63, FE% 24, AHI 40)</a:t>
            </a:r>
          </a:p>
          <a:p>
            <a:pPr eaLnBrk="1" hangingPunct="1"/>
            <a:endParaRPr lang="it-IT" sz="1800"/>
          </a:p>
          <a:p>
            <a:pPr eaLnBrk="1" hangingPunct="1"/>
            <a:endParaRPr lang="it-IT" sz="1800"/>
          </a:p>
          <a:p>
            <a:pPr eaLnBrk="1" hangingPunct="1"/>
            <a:r>
              <a:rPr lang="it-IT" sz="1800"/>
              <a:t>CPAP   Group   130</a:t>
            </a:r>
          </a:p>
          <a:p>
            <a:pPr eaLnBrk="1" hangingPunct="1"/>
            <a:r>
              <a:rPr lang="it-IT" sz="1800"/>
              <a:t>Control Group   128</a:t>
            </a:r>
          </a:p>
          <a:p>
            <a:pPr eaLnBrk="1" hangingPunct="1"/>
            <a:endParaRPr lang="it-IT" sz="1800"/>
          </a:p>
          <a:p>
            <a:pPr eaLnBrk="1" hangingPunct="1"/>
            <a:endParaRPr lang="it-IT" sz="1800"/>
          </a:p>
          <a:p>
            <a:pPr eaLnBrk="1" hangingPunct="1"/>
            <a:r>
              <a:rPr lang="it-IT" sz="1800"/>
              <a:t>2 years follow-up</a:t>
            </a:r>
          </a:p>
          <a:p>
            <a:pPr eaLnBrk="1" hangingPunct="1"/>
            <a:endParaRPr lang="it-IT" sz="1800"/>
          </a:p>
          <a:p>
            <a:pPr eaLnBrk="1" hangingPunct="1"/>
            <a:endParaRPr lang="it-IT" sz="1800"/>
          </a:p>
        </p:txBody>
      </p:sp>
      <p:pic>
        <p:nvPicPr>
          <p:cNvPr id="6349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453188"/>
            <a:ext cx="18637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69389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453188"/>
            <a:ext cx="18637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7272337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97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484758" y="504408"/>
            <a:ext cx="6288951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rgbClr val="FFFFFF"/>
                </a:solidFill>
              </a:rPr>
              <a:t>NOT ONLY CPAP......</a:t>
            </a:r>
            <a:r>
              <a:rPr lang="it-IT" sz="2400" dirty="0" err="1" smtClean="0">
                <a:solidFill>
                  <a:srgbClr val="FFFFFF"/>
                </a:solidFill>
              </a:rPr>
              <a:t>Adaptative</a:t>
            </a:r>
            <a:r>
              <a:rPr lang="it-IT" sz="2400" dirty="0" smtClean="0">
                <a:solidFill>
                  <a:srgbClr val="FFFFFF"/>
                </a:solidFill>
              </a:rPr>
              <a:t> </a:t>
            </a:r>
            <a:r>
              <a:rPr lang="it-IT" sz="2400" dirty="0">
                <a:solidFill>
                  <a:srgbClr val="FFFFFF"/>
                </a:solidFill>
              </a:rPr>
              <a:t>Servo-</a:t>
            </a:r>
            <a:r>
              <a:rPr lang="it-IT" sz="2400" dirty="0" err="1" smtClean="0">
                <a:solidFill>
                  <a:srgbClr val="FFFFFF"/>
                </a:solidFill>
              </a:rPr>
              <a:t>Ventilation</a:t>
            </a:r>
            <a:endParaRPr lang="it-IT" sz="24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939232"/>
              </p:ext>
            </p:extLst>
          </p:nvPr>
        </p:nvGraphicFramePr>
        <p:xfrm>
          <a:off x="4267200" y="3276600"/>
          <a:ext cx="4527972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Image" r:id="rId4" imgW="1867984" imgH="3176844" progId="Photoshop.Image.5">
                  <p:embed/>
                </p:oleObj>
              </mc:Choice>
              <mc:Fallback>
                <p:oleObj name="Image" r:id="rId4" imgW="1867984" imgH="317684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4"/>
                      <a:stretch>
                        <a:fillRect/>
                      </a:stretch>
                    </p:blipFill>
                    <p:spPr bwMode="auto">
                      <a:xfrm>
                        <a:off x="4267200" y="3276600"/>
                        <a:ext cx="4527972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91280"/>
              </p:ext>
            </p:extLst>
          </p:nvPr>
        </p:nvGraphicFramePr>
        <p:xfrm>
          <a:off x="838200" y="3276600"/>
          <a:ext cx="3401691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Image" r:id="rId6" imgW="3405577" imgH="3189552" progId="Photoshop.Image.5">
                  <p:embed/>
                </p:oleObj>
              </mc:Choice>
              <mc:Fallback>
                <p:oleObj name="Image" r:id="rId6" imgW="3405577" imgH="318955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3401691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7"/>
          <p:cNvGraphicFramePr>
            <a:graphicFrameLocks noChangeAspect="1"/>
          </p:cNvGraphicFramePr>
          <p:nvPr/>
        </p:nvGraphicFramePr>
        <p:xfrm>
          <a:off x="609600" y="3276600"/>
          <a:ext cx="279400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Image" r:id="rId8" imgW="279365" imgH="3164137" progId="Photoshop.Image.5">
                  <p:embed/>
                </p:oleObj>
              </mc:Choice>
              <mc:Fallback>
                <p:oleObj name="Image" r:id="rId8" imgW="279365" imgH="316413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279400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8"/>
          <p:cNvGraphicFramePr>
            <a:graphicFrameLocks noChangeAspect="1"/>
          </p:cNvGraphicFramePr>
          <p:nvPr/>
        </p:nvGraphicFramePr>
        <p:xfrm>
          <a:off x="914400" y="5029200"/>
          <a:ext cx="3354388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Image" r:id="rId10" imgW="3354748" imgH="101516" progId="Photoshop.Image.5">
                  <p:embed/>
                </p:oleObj>
              </mc:Choice>
              <mc:Fallback>
                <p:oleObj name="Image" r:id="rId10" imgW="3354748" imgH="10151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3354388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9"/>
          <p:cNvGraphicFramePr>
            <a:graphicFrameLocks noChangeAspect="1"/>
          </p:cNvGraphicFramePr>
          <p:nvPr/>
        </p:nvGraphicFramePr>
        <p:xfrm>
          <a:off x="990600" y="5257800"/>
          <a:ext cx="3265488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Image" r:id="rId12" imgW="3265796" imgH="75949" progId="Photoshop.Image.5">
                  <p:embed/>
                </p:oleObj>
              </mc:Choice>
              <mc:Fallback>
                <p:oleObj name="Image" r:id="rId12" imgW="3265796" imgH="7594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3265488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167136" y="14586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8460" r="8341"/>
          <a:stretch/>
        </p:blipFill>
        <p:spPr bwMode="auto">
          <a:xfrm>
            <a:off x="609600" y="1547854"/>
            <a:ext cx="8185572" cy="16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260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611187"/>
            <a:ext cx="8680503" cy="49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CasellaDiTesto 2"/>
          <p:cNvSpPr txBox="1">
            <a:spLocks noChangeArrowheads="1"/>
          </p:cNvSpPr>
          <p:nvPr/>
        </p:nvSpPr>
        <p:spPr bwMode="auto">
          <a:xfrm>
            <a:off x="1430338" y="179388"/>
            <a:ext cx="5855589" cy="40011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smtClean="0">
                <a:solidFill>
                  <a:srgbClr val="FFFFFF"/>
                </a:solidFill>
              </a:rPr>
              <a:t>ADAPTATIVE SERVO VENTILATION </a:t>
            </a:r>
            <a:r>
              <a:rPr lang="it-IT" sz="2000" dirty="0">
                <a:solidFill>
                  <a:srgbClr val="FFFFFF"/>
                </a:solidFill>
              </a:rPr>
              <a:t>DATABASE </a:t>
            </a:r>
          </a:p>
        </p:txBody>
      </p:sp>
      <p:sp>
        <p:nvSpPr>
          <p:cNvPr id="119811" name="CasellaDiTesto 3"/>
          <p:cNvSpPr txBox="1">
            <a:spLocks noChangeArrowheads="1"/>
          </p:cNvSpPr>
          <p:nvPr/>
        </p:nvSpPr>
        <p:spPr bwMode="auto">
          <a:xfrm>
            <a:off x="4144963" y="547688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FF0000"/>
                </a:solidFill>
              </a:rPr>
              <a:t>2001</a:t>
            </a:r>
          </a:p>
        </p:txBody>
      </p:sp>
      <p:sp>
        <p:nvSpPr>
          <p:cNvPr id="119812" name="CasellaDiTesto 4"/>
          <p:cNvSpPr txBox="1">
            <a:spLocks noChangeArrowheads="1"/>
          </p:cNvSpPr>
          <p:nvPr/>
        </p:nvSpPr>
        <p:spPr bwMode="auto">
          <a:xfrm>
            <a:off x="4143470" y="5496595"/>
            <a:ext cx="69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 smtClean="0">
                <a:solidFill>
                  <a:srgbClr val="FF0000"/>
                </a:solidFill>
              </a:rPr>
              <a:t>2015</a:t>
            </a:r>
            <a:endParaRPr lang="it-IT" sz="1800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>
            <a:stCxn id="119811" idx="2"/>
            <a:endCxn id="119809" idx="2"/>
          </p:cNvCxnSpPr>
          <p:nvPr/>
        </p:nvCxnSpPr>
        <p:spPr>
          <a:xfrm flipH="1">
            <a:off x="4469701" y="917575"/>
            <a:ext cx="1493" cy="45966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296833" y="6051570"/>
            <a:ext cx="8670363" cy="58477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200" dirty="0" smtClean="0">
                <a:solidFill>
                  <a:srgbClr val="0000FF"/>
                </a:solidFill>
              </a:rPr>
              <a:t>15 </a:t>
            </a:r>
            <a:r>
              <a:rPr lang="it-IT" sz="3200" dirty="0" err="1" smtClean="0">
                <a:solidFill>
                  <a:srgbClr val="0000FF"/>
                </a:solidFill>
              </a:rPr>
              <a:t>years</a:t>
            </a:r>
            <a:r>
              <a:rPr lang="it-IT" sz="3200" dirty="0" smtClean="0">
                <a:solidFill>
                  <a:srgbClr val="0000FF"/>
                </a:solidFill>
              </a:rPr>
              <a:t> of positive </a:t>
            </a:r>
            <a:r>
              <a:rPr lang="it-IT" sz="3200" dirty="0" err="1" smtClean="0">
                <a:solidFill>
                  <a:srgbClr val="0000FF"/>
                </a:solidFill>
              </a:rPr>
              <a:t>studies</a:t>
            </a:r>
            <a:r>
              <a:rPr lang="it-IT" sz="3200" dirty="0" smtClean="0">
                <a:solidFill>
                  <a:srgbClr val="0000FF"/>
                </a:solidFill>
              </a:rPr>
              <a:t>.</a:t>
            </a:r>
            <a:r>
              <a:rPr lang="it-IT" sz="3200" dirty="0">
                <a:solidFill>
                  <a:srgbClr val="0000FF"/>
                </a:solidFill>
              </a:rPr>
              <a:t>............. </a:t>
            </a:r>
            <a:r>
              <a:rPr lang="it-IT" sz="3200" dirty="0" smtClean="0">
                <a:solidFill>
                  <a:srgbClr val="0000FF"/>
                </a:solidFill>
              </a:rPr>
              <a:t>and </a:t>
            </a:r>
            <a:r>
              <a:rPr lang="it-IT" sz="3200" dirty="0" err="1" smtClean="0">
                <a:solidFill>
                  <a:srgbClr val="0000FF"/>
                </a:solidFill>
              </a:rPr>
              <a:t>then</a:t>
            </a:r>
            <a:r>
              <a:rPr lang="it-IT" sz="3200" dirty="0" smtClean="0">
                <a:solidFill>
                  <a:srgbClr val="0000FF"/>
                </a:solidFill>
              </a:rPr>
              <a:t>?</a:t>
            </a:r>
            <a:endParaRPr lang="it-IT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2122713"/>
            <a:ext cx="7674428" cy="293914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0591107">
            <a:off x="752276" y="919296"/>
            <a:ext cx="220319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FFFF"/>
                </a:solidFill>
              </a:rPr>
              <a:t>SERVE-HF</a:t>
            </a:r>
            <a:endParaRPr lang="it-IT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-1"/>
            <a:ext cx="6912429" cy="495758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826791" y="6575034"/>
            <a:ext cx="3317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 err="1"/>
              <a:t>n</a:t>
            </a:r>
            <a:r>
              <a:rPr lang="it-IT" baseline="30000" dirty="0"/>
              <a:t> </a:t>
            </a:r>
            <a:r>
              <a:rPr lang="it-IT" baseline="30000" dirty="0" err="1"/>
              <a:t>engl</a:t>
            </a:r>
            <a:r>
              <a:rPr lang="it-IT" baseline="30000" dirty="0"/>
              <a:t> </a:t>
            </a:r>
            <a:r>
              <a:rPr lang="it-IT" baseline="30000" dirty="0" err="1"/>
              <a:t>j</a:t>
            </a:r>
            <a:r>
              <a:rPr lang="it-IT" baseline="30000" dirty="0"/>
              <a:t> </a:t>
            </a:r>
            <a:r>
              <a:rPr lang="it-IT" baseline="30000" dirty="0" err="1"/>
              <a:t>med</a:t>
            </a:r>
            <a:r>
              <a:rPr lang="it-IT" baseline="30000" dirty="0"/>
              <a:t> 373;12 </a:t>
            </a:r>
            <a:r>
              <a:rPr lang="it-IT" baseline="30000" dirty="0" err="1"/>
              <a:t>nejm.org</a:t>
            </a:r>
            <a:r>
              <a:rPr lang="it-IT" baseline="30000" dirty="0"/>
              <a:t> </a:t>
            </a:r>
            <a:r>
              <a:rPr lang="it-IT" baseline="30000" dirty="0" err="1"/>
              <a:t>September</a:t>
            </a:r>
            <a:r>
              <a:rPr lang="it-IT" baseline="30000" dirty="0"/>
              <a:t> 17, 2015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4957587"/>
            <a:ext cx="9144000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A </a:t>
            </a:r>
            <a:r>
              <a:rPr lang="it-IT" sz="2400" dirty="0" err="1"/>
              <a:t>total</a:t>
            </a:r>
            <a:r>
              <a:rPr lang="it-IT" sz="2400" dirty="0"/>
              <a:t> of </a:t>
            </a:r>
            <a:r>
              <a:rPr lang="it-IT" sz="2400" dirty="0">
                <a:solidFill>
                  <a:srgbClr val="FF0000"/>
                </a:solidFill>
              </a:rPr>
              <a:t>1325</a:t>
            </a:r>
            <a:r>
              <a:rPr lang="it-IT" sz="2400" dirty="0"/>
              <a:t> 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enrolled</a:t>
            </a:r>
            <a:r>
              <a:rPr lang="it-IT" sz="2400" dirty="0"/>
              <a:t> from </a:t>
            </a:r>
            <a:r>
              <a:rPr lang="it-IT" sz="2400" dirty="0" err="1" smtClean="0"/>
              <a:t>February</a:t>
            </a:r>
            <a:r>
              <a:rPr lang="it-IT" sz="2400" dirty="0" smtClean="0"/>
              <a:t> </a:t>
            </a:r>
            <a:r>
              <a:rPr lang="it-IT" sz="2400" dirty="0"/>
              <a:t>2008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2013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91 centers </a:t>
            </a:r>
            <a:r>
              <a:rPr lang="it-IT" sz="2400" dirty="0"/>
              <a:t>and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included</a:t>
            </a:r>
            <a:r>
              <a:rPr lang="it-IT" sz="2400" dirty="0"/>
              <a:t> in the </a:t>
            </a:r>
            <a:r>
              <a:rPr lang="it-IT" sz="2400" dirty="0" err="1"/>
              <a:t>intention</a:t>
            </a:r>
            <a:r>
              <a:rPr lang="it-IT" sz="2400" dirty="0"/>
              <a:t>-to-</a:t>
            </a:r>
            <a:r>
              <a:rPr lang="it-IT" sz="2400" dirty="0" err="1"/>
              <a:t>treat</a:t>
            </a:r>
            <a:r>
              <a:rPr lang="it-IT" sz="2400" dirty="0"/>
              <a:t> </a:t>
            </a:r>
            <a:r>
              <a:rPr lang="it-IT" sz="2400" dirty="0" err="1"/>
              <a:t>analysis</a:t>
            </a:r>
            <a:r>
              <a:rPr lang="it-IT" sz="2400" dirty="0">
                <a:solidFill>
                  <a:srgbClr val="FF0000"/>
                </a:solidFill>
              </a:rPr>
              <a:t>; 659 </a:t>
            </a:r>
            <a:r>
              <a:rPr lang="it-IT" sz="2400" dirty="0" err="1">
                <a:solidFill>
                  <a:srgbClr val="FF0000"/>
                </a:solidFill>
              </a:rPr>
              <a:t>patients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were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assigned</a:t>
            </a:r>
            <a:r>
              <a:rPr lang="it-IT" sz="2400" dirty="0">
                <a:solidFill>
                  <a:srgbClr val="FF0000"/>
                </a:solidFill>
              </a:rPr>
              <a:t> to the control </a:t>
            </a:r>
            <a:r>
              <a:rPr lang="it-IT" sz="2400" dirty="0" err="1">
                <a:solidFill>
                  <a:srgbClr val="FF0000"/>
                </a:solidFill>
              </a:rPr>
              <a:t>group</a:t>
            </a:r>
            <a:r>
              <a:rPr lang="it-IT" sz="2400" dirty="0">
                <a:solidFill>
                  <a:srgbClr val="FF0000"/>
                </a:solidFill>
              </a:rPr>
              <a:t> and 666 to the </a:t>
            </a:r>
            <a:r>
              <a:rPr lang="it-IT" sz="2400" dirty="0" err="1">
                <a:solidFill>
                  <a:srgbClr val="FF0000"/>
                </a:solidFill>
              </a:rPr>
              <a:t>adaptive</a:t>
            </a:r>
            <a:r>
              <a:rPr lang="it-IT" sz="2400" dirty="0">
                <a:solidFill>
                  <a:srgbClr val="FF0000"/>
                </a:solidFill>
              </a:rPr>
              <a:t> servo-</a:t>
            </a:r>
            <a:r>
              <a:rPr lang="it-IT" sz="2400" dirty="0" err="1">
                <a:solidFill>
                  <a:srgbClr val="FF0000"/>
                </a:solidFill>
              </a:rPr>
              <a:t>ventilation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group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9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28" y="0"/>
            <a:ext cx="5152571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4000" y="2140858"/>
            <a:ext cx="3320144" cy="2862323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CONCLUSIONS</a:t>
            </a:r>
          </a:p>
          <a:p>
            <a:pPr algn="just"/>
            <a:r>
              <a:rPr lang="it-IT" dirty="0" err="1"/>
              <a:t>Adaptive</a:t>
            </a:r>
            <a:r>
              <a:rPr lang="it-IT" dirty="0"/>
              <a:t> servo-</a:t>
            </a:r>
            <a:r>
              <a:rPr lang="it-IT" dirty="0" err="1"/>
              <a:t>ventilation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no </a:t>
            </a:r>
            <a:r>
              <a:rPr lang="it-IT" dirty="0" err="1">
                <a:solidFill>
                  <a:srgbClr val="FF0000"/>
                </a:solidFill>
              </a:rPr>
              <a:t>significant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effect</a:t>
            </a:r>
            <a:r>
              <a:rPr lang="it-IT" dirty="0">
                <a:solidFill>
                  <a:srgbClr val="FF0000"/>
                </a:solidFill>
              </a:rPr>
              <a:t> on the </a:t>
            </a:r>
            <a:r>
              <a:rPr lang="it-IT" dirty="0" err="1">
                <a:solidFill>
                  <a:srgbClr val="FF0000"/>
                </a:solidFill>
              </a:rPr>
              <a:t>primary</a:t>
            </a:r>
            <a:r>
              <a:rPr lang="it-IT" dirty="0">
                <a:solidFill>
                  <a:srgbClr val="FF0000"/>
                </a:solidFill>
              </a:rPr>
              <a:t> end </a:t>
            </a:r>
            <a:r>
              <a:rPr lang="it-IT" dirty="0" err="1">
                <a:solidFill>
                  <a:srgbClr val="FF0000"/>
                </a:solidFill>
              </a:rPr>
              <a:t>point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failure</a:t>
            </a:r>
            <a:r>
              <a:rPr lang="it-IT" dirty="0"/>
              <a:t> with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ejection</a:t>
            </a:r>
            <a:r>
              <a:rPr lang="it-IT" dirty="0"/>
              <a:t> </a:t>
            </a:r>
            <a:r>
              <a:rPr lang="it-IT" dirty="0" err="1"/>
              <a:t>fraction</a:t>
            </a:r>
            <a:r>
              <a:rPr lang="it-IT" dirty="0"/>
              <a:t> and </a:t>
            </a:r>
            <a:r>
              <a:rPr lang="it-IT" dirty="0" err="1"/>
              <a:t>predominantly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sleep</a:t>
            </a:r>
            <a:r>
              <a:rPr lang="it-IT" dirty="0"/>
              <a:t> apnea, </a:t>
            </a:r>
            <a:r>
              <a:rPr lang="it-IT" dirty="0" err="1">
                <a:solidFill>
                  <a:srgbClr val="FF0000"/>
                </a:solidFill>
              </a:rPr>
              <a:t>but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cardiovascular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mortality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was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increased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with </a:t>
            </a:r>
            <a:r>
              <a:rPr lang="it-IT" dirty="0" err="1">
                <a:solidFill>
                  <a:srgbClr val="FF0000"/>
                </a:solidFill>
              </a:rPr>
              <a:t>this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therapy</a:t>
            </a:r>
            <a:r>
              <a:rPr lang="it-IT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4000" y="6581001"/>
            <a:ext cx="3317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 err="1"/>
              <a:t>n</a:t>
            </a:r>
            <a:r>
              <a:rPr lang="it-IT" baseline="30000" dirty="0"/>
              <a:t> </a:t>
            </a:r>
            <a:r>
              <a:rPr lang="it-IT" baseline="30000" dirty="0" err="1"/>
              <a:t>engl</a:t>
            </a:r>
            <a:r>
              <a:rPr lang="it-IT" baseline="30000" dirty="0"/>
              <a:t> </a:t>
            </a:r>
            <a:r>
              <a:rPr lang="it-IT" baseline="30000" dirty="0" err="1"/>
              <a:t>j</a:t>
            </a:r>
            <a:r>
              <a:rPr lang="it-IT" baseline="30000" dirty="0"/>
              <a:t> </a:t>
            </a:r>
            <a:r>
              <a:rPr lang="it-IT" baseline="30000" dirty="0" err="1"/>
              <a:t>med</a:t>
            </a:r>
            <a:r>
              <a:rPr lang="it-IT" baseline="30000" dirty="0"/>
              <a:t> 373;12 </a:t>
            </a:r>
            <a:r>
              <a:rPr lang="it-IT" baseline="30000" dirty="0" err="1"/>
              <a:t>nejm.org</a:t>
            </a:r>
            <a:r>
              <a:rPr lang="it-IT" baseline="30000" dirty="0"/>
              <a:t> </a:t>
            </a:r>
            <a:r>
              <a:rPr lang="it-IT" baseline="30000" dirty="0" err="1"/>
              <a:t>September</a:t>
            </a:r>
            <a:r>
              <a:rPr lang="it-IT" baseline="30000" dirty="0"/>
              <a:t> 17, 2015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13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/>
        </p:nvGraphicFramePr>
        <p:xfrm>
          <a:off x="1619672" y="1844824"/>
          <a:ext cx="457200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191672" y="3505200"/>
            <a:ext cx="230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cs typeface="Arial" charset="0"/>
              </a:rPr>
              <a:t>FE </a:t>
            </a:r>
            <a:r>
              <a:rPr lang="it-IT" b="1" dirty="0">
                <a:cs typeface="Arial" charset="0"/>
              </a:rPr>
              <a:t>&lt; 40%</a:t>
            </a:r>
          </a:p>
        </p:txBody>
      </p:sp>
      <p:grpSp>
        <p:nvGrpSpPr>
          <p:cNvPr id="2" name="Gruppo 5"/>
          <p:cNvGrpSpPr>
            <a:grpSpLocks/>
          </p:cNvGrpSpPr>
          <p:nvPr/>
        </p:nvGrpSpPr>
        <p:grpSpPr bwMode="auto">
          <a:xfrm>
            <a:off x="1619250" y="1341438"/>
            <a:ext cx="3816350" cy="3725862"/>
            <a:chOff x="2267744" y="709478"/>
            <a:chExt cx="3816424" cy="3727585"/>
          </a:xfrm>
        </p:grpSpPr>
        <p:sp>
          <p:nvSpPr>
            <p:cNvPr id="4" name="Rettangolo arrotondato 3"/>
            <p:cNvSpPr/>
            <p:nvPr/>
          </p:nvSpPr>
          <p:spPr>
            <a:xfrm>
              <a:off x="2267744" y="1270124"/>
              <a:ext cx="3816424" cy="3166939"/>
            </a:xfrm>
            <a:prstGeom prst="roundRect">
              <a:avLst/>
            </a:prstGeom>
            <a:noFill/>
            <a:ln w="6350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1992" name="CasellaDiTesto 4"/>
            <p:cNvSpPr txBox="1">
              <a:spLocks noChangeArrowheads="1"/>
            </p:cNvSpPr>
            <p:nvPr/>
          </p:nvSpPr>
          <p:spPr bwMode="auto">
            <a:xfrm>
              <a:off x="3636196" y="709478"/>
              <a:ext cx="1016019" cy="5288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66FF33"/>
                  </a:solidFill>
                  <a:cs typeface="Arial" charset="0"/>
                </a:rPr>
                <a:t> </a:t>
              </a:r>
              <a:r>
                <a:rPr lang="it-IT" sz="2800" b="1">
                  <a:cs typeface="Arial" charset="0"/>
                </a:rPr>
                <a:t>82%</a:t>
              </a:r>
            </a:p>
          </p:txBody>
        </p:sp>
      </p:grpSp>
      <p:sp>
        <p:nvSpPr>
          <p:cNvPr id="8" name="Rettangolo 7"/>
          <p:cNvSpPr/>
          <p:nvPr/>
        </p:nvSpPr>
        <p:spPr>
          <a:xfrm>
            <a:off x="949898" y="332656"/>
            <a:ext cx="69371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n-ea"/>
                <a:cs typeface="+mn-cs"/>
              </a:rPr>
              <a:t>DISTURBI DEL RESPIRO NEL SONNO</a:t>
            </a:r>
          </a:p>
        </p:txBody>
      </p:sp>
      <p:sp>
        <p:nvSpPr>
          <p:cNvPr id="41989" name="Rettangolo 4"/>
          <p:cNvSpPr>
            <a:spLocks noChangeArrowheads="1"/>
          </p:cNvSpPr>
          <p:nvPr/>
        </p:nvSpPr>
        <p:spPr bwMode="auto">
          <a:xfrm>
            <a:off x="5940425" y="1484313"/>
            <a:ext cx="2789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 dirty="0" err="1" smtClean="0">
                <a:solidFill>
                  <a:srgbClr val="051238"/>
                </a:solidFill>
                <a:latin typeface="Comic Sans MS" charset="0"/>
              </a:rPr>
              <a:t>prevalenza</a:t>
            </a:r>
            <a:endParaRPr lang="en-US" b="1" u="sng" dirty="0">
              <a:solidFill>
                <a:srgbClr val="051238"/>
              </a:solidFill>
              <a:latin typeface="Comic Sans MS" charset="0"/>
            </a:endParaRPr>
          </a:p>
          <a:p>
            <a:r>
              <a:rPr lang="en-US" b="1" dirty="0">
                <a:solidFill>
                  <a:srgbClr val="051238"/>
                </a:solidFill>
                <a:latin typeface="Comic Sans MS" charset="0"/>
              </a:rPr>
              <a:t>OSA: 26-53</a:t>
            </a:r>
            <a:r>
              <a:rPr lang="en-US" b="1" dirty="0" smtClean="0">
                <a:solidFill>
                  <a:srgbClr val="051238"/>
                </a:solidFill>
                <a:latin typeface="Comic Sans MS" charset="0"/>
              </a:rPr>
              <a:t>%</a:t>
            </a:r>
          </a:p>
          <a:p>
            <a:endParaRPr lang="en-US" b="1" dirty="0">
              <a:solidFill>
                <a:srgbClr val="051238"/>
              </a:solidFill>
              <a:latin typeface="Comic Sans MS" charset="0"/>
            </a:endParaRPr>
          </a:p>
          <a:p>
            <a:r>
              <a:rPr lang="en-US" b="1" dirty="0">
                <a:solidFill>
                  <a:srgbClr val="051238"/>
                </a:solidFill>
                <a:latin typeface="Comic Sans MS" charset="0"/>
              </a:rPr>
              <a:t>CSA: 15-39%</a:t>
            </a:r>
            <a:endParaRPr lang="el-GR" b="1" dirty="0">
              <a:solidFill>
                <a:srgbClr val="051238"/>
              </a:solidFill>
              <a:latin typeface="Comic Sans MS" charset="0"/>
            </a:endParaRPr>
          </a:p>
        </p:txBody>
      </p:sp>
      <p:sp>
        <p:nvSpPr>
          <p:cNvPr id="41990" name="Rettangolo 5"/>
          <p:cNvSpPr>
            <a:spLocks noChangeArrowheads="1"/>
          </p:cNvSpPr>
          <p:nvPr/>
        </p:nvSpPr>
        <p:spPr bwMode="auto">
          <a:xfrm>
            <a:off x="4572000" y="6099175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Yumino et al, J Card Fail 2009; 15: 279-285</a:t>
            </a:r>
          </a:p>
          <a:p>
            <a:r>
              <a:rPr lang="en-US" sz="1400"/>
              <a:t>Ferrier et al, Chest 2005;128:2116-2122</a:t>
            </a:r>
          </a:p>
          <a:p>
            <a:r>
              <a:rPr lang="en-US" sz="1400"/>
              <a:t>Oldenburg et al, Eur J Heart Fail 2007;9:251-257</a:t>
            </a:r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192287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SERVE HF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smtClean="0">
                <a:solidFill>
                  <a:srgbClr val="0000FF"/>
                </a:solidFill>
              </a:rPr>
              <a:t>“de profundis” of </a:t>
            </a:r>
            <a:r>
              <a:rPr lang="it-IT" sz="3600" dirty="0" err="1" smtClean="0">
                <a:solidFill>
                  <a:srgbClr val="0000FF"/>
                </a:solidFill>
              </a:rPr>
              <a:t>Adaptative</a:t>
            </a:r>
            <a:r>
              <a:rPr lang="it-IT" sz="3600" dirty="0" smtClean="0">
                <a:solidFill>
                  <a:srgbClr val="0000FF"/>
                </a:solidFill>
              </a:rPr>
              <a:t> Servo </a:t>
            </a:r>
            <a:r>
              <a:rPr lang="it-IT" sz="3600" dirty="0" err="1">
                <a:solidFill>
                  <a:srgbClr val="0000FF"/>
                </a:solidFill>
              </a:rPr>
              <a:t>V</a:t>
            </a:r>
            <a:r>
              <a:rPr lang="it-IT" sz="3600" dirty="0" err="1" smtClean="0">
                <a:solidFill>
                  <a:srgbClr val="0000FF"/>
                </a:solidFill>
              </a:rPr>
              <a:t>entilation</a:t>
            </a:r>
            <a:r>
              <a:rPr lang="it-IT" sz="3600" dirty="0" smtClean="0">
                <a:solidFill>
                  <a:srgbClr val="0000FF"/>
                </a:solidFill>
              </a:rPr>
              <a:t> in CHF?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4343162"/>
            <a:ext cx="8229600" cy="11430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smtClean="0">
                <a:solidFill>
                  <a:schemeClr val="bg1"/>
                </a:solidFill>
              </a:rPr>
              <a:t>A Paradigm Shift in the Treatment of Central Sleep Apnea in Heart Failure </a:t>
            </a:r>
            <a:endParaRPr lang="it-IT" sz="3600" dirty="0">
              <a:solidFill>
                <a:schemeClr val="bg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4305592" y="2814977"/>
            <a:ext cx="0" cy="152818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89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9" y="-17033"/>
            <a:ext cx="3853626" cy="13762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" y="1436696"/>
            <a:ext cx="4175973" cy="52301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568" y="2463800"/>
            <a:ext cx="4987825" cy="184464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190450" y="4080895"/>
            <a:ext cx="4538964" cy="202893"/>
          </a:xfrm>
          <a:prstGeom prst="rect">
            <a:avLst/>
          </a:prstGeom>
          <a:noFill/>
          <a:ln w="190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699072" y="5565084"/>
            <a:ext cx="4159863" cy="707886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SERVE HF WEAKS 1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5" y="4361768"/>
            <a:ext cx="5858732" cy="2242231"/>
          </a:xfrm>
          <a:prstGeom prst="rect">
            <a:avLst/>
          </a:prstGeom>
          <a:solidFill>
            <a:srgbClr val="13C6FF"/>
          </a:solidFill>
        </p:spPr>
      </p:pic>
      <p:sp>
        <p:nvSpPr>
          <p:cNvPr id="5" name="CasellaDiTesto 4"/>
          <p:cNvSpPr txBox="1"/>
          <p:nvPr/>
        </p:nvSpPr>
        <p:spPr>
          <a:xfrm>
            <a:off x="940660" y="2457122"/>
            <a:ext cx="19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Primary</a:t>
            </a:r>
            <a:r>
              <a:rPr lang="it-IT" b="1" dirty="0" smtClean="0"/>
              <a:t> end-</a:t>
            </a:r>
            <a:r>
              <a:rPr lang="it-IT" b="1" dirty="0" err="1" smtClean="0"/>
              <a:t>point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18100" y="5571702"/>
            <a:ext cx="254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Cardio-</a:t>
            </a:r>
            <a:r>
              <a:rPr lang="it-IT" b="1" dirty="0" err="1" smtClean="0">
                <a:solidFill>
                  <a:srgbClr val="0000FF"/>
                </a:solidFill>
              </a:rPr>
              <a:t>vascular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mortality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5515" y="5378210"/>
            <a:ext cx="5283978" cy="56282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318100" y="4972674"/>
            <a:ext cx="216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secondary</a:t>
            </a:r>
            <a:r>
              <a:rPr lang="it-IT" b="1" dirty="0" smtClean="0"/>
              <a:t> end-</a:t>
            </a:r>
            <a:r>
              <a:rPr lang="it-IT" b="1" dirty="0" err="1" smtClean="0"/>
              <a:t>point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34192" y="485483"/>
            <a:ext cx="5001690" cy="707886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SERVE HF WEAKS 2 &amp; 3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59065" y="1832500"/>
            <a:ext cx="4448070" cy="1754327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The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end </a:t>
            </a:r>
            <a:r>
              <a:rPr lang="it-IT" dirty="0" err="1"/>
              <a:t>point</a:t>
            </a:r>
            <a:r>
              <a:rPr lang="it-IT" dirty="0"/>
              <a:t> in the time-to-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the </a:t>
            </a:r>
            <a:r>
              <a:rPr lang="it-IT" dirty="0">
                <a:solidFill>
                  <a:srgbClr val="FF0000"/>
                </a:solidFill>
              </a:rPr>
              <a:t>first </a:t>
            </a:r>
            <a:r>
              <a:rPr lang="it-IT" dirty="0" err="1">
                <a:solidFill>
                  <a:srgbClr val="FF0000"/>
                </a:solidFill>
              </a:rPr>
              <a:t>event</a:t>
            </a:r>
            <a:r>
              <a:rPr lang="it-IT" dirty="0">
                <a:solidFill>
                  <a:srgbClr val="FF0000"/>
                </a:solidFill>
              </a:rPr>
              <a:t> of the composite of </a:t>
            </a:r>
            <a:r>
              <a:rPr lang="it-IT" dirty="0" err="1">
                <a:solidFill>
                  <a:srgbClr val="FF0000"/>
                </a:solidFill>
              </a:rPr>
              <a:t>death</a:t>
            </a:r>
            <a:r>
              <a:rPr lang="it-IT" dirty="0">
                <a:solidFill>
                  <a:srgbClr val="FF0000"/>
                </a:solidFill>
              </a:rPr>
              <a:t> from </a:t>
            </a:r>
            <a:r>
              <a:rPr lang="it-IT" dirty="0" err="1">
                <a:solidFill>
                  <a:srgbClr val="FF0000"/>
                </a:solidFill>
              </a:rPr>
              <a:t>any</a:t>
            </a:r>
            <a:r>
              <a:rPr lang="it-IT" dirty="0">
                <a:solidFill>
                  <a:srgbClr val="FF0000"/>
                </a:solidFill>
              </a:rPr>
              <a:t> cause</a:t>
            </a:r>
            <a:r>
              <a:rPr lang="it-IT" dirty="0"/>
              <a:t>, a </a:t>
            </a:r>
            <a:r>
              <a:rPr lang="it-IT" dirty="0" err="1"/>
              <a:t>lifesaving</a:t>
            </a:r>
            <a:r>
              <a:rPr lang="it-IT" dirty="0"/>
              <a:t> </a:t>
            </a:r>
            <a:r>
              <a:rPr lang="it-IT" dirty="0" err="1" smtClean="0"/>
              <a:t>cardiovascular</a:t>
            </a:r>
            <a:r>
              <a:rPr lang="it-IT" dirty="0" smtClean="0"/>
              <a:t> </a:t>
            </a:r>
            <a:r>
              <a:rPr lang="it-IT" dirty="0" err="1"/>
              <a:t>intervention</a:t>
            </a:r>
            <a:r>
              <a:rPr lang="it-IT" dirty="0"/>
              <a:t>, or an </a:t>
            </a:r>
            <a:r>
              <a:rPr lang="it-IT" dirty="0" err="1"/>
              <a:t>unplanned</a:t>
            </a:r>
            <a:r>
              <a:rPr lang="it-IT" dirty="0"/>
              <a:t> </a:t>
            </a:r>
            <a:r>
              <a:rPr lang="it-IT" dirty="0" err="1"/>
              <a:t>hospitalization</a:t>
            </a:r>
            <a:r>
              <a:rPr lang="it-IT" dirty="0"/>
              <a:t> for </a:t>
            </a:r>
            <a:r>
              <a:rPr lang="it-IT" dirty="0" err="1"/>
              <a:t>worsening</a:t>
            </a:r>
            <a:r>
              <a:rPr lang="it-IT" dirty="0"/>
              <a:t>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failure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580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it-IT" sz="3200" dirty="0" err="1">
                <a:solidFill>
                  <a:schemeClr val="bg1"/>
                </a:solidFill>
              </a:rPr>
              <a:t>may</a:t>
            </a:r>
            <a:r>
              <a:rPr lang="it-IT" sz="3200" dirty="0">
                <a:solidFill>
                  <a:schemeClr val="bg1"/>
                </a:solidFill>
              </a:rPr>
              <a:t> be a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P</a:t>
            </a:r>
            <a:r>
              <a:rPr lang="it-IT" sz="3200" dirty="0" err="1" smtClean="0">
                <a:solidFill>
                  <a:schemeClr val="bg1"/>
                </a:solidFill>
              </a:rPr>
              <a:t>aradigm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Shift</a:t>
            </a:r>
            <a:r>
              <a:rPr lang="it-IT" sz="3200" dirty="0">
                <a:solidFill>
                  <a:schemeClr val="bg1"/>
                </a:solidFill>
              </a:rPr>
              <a:t> in the Treatment of Central </a:t>
            </a:r>
            <a:r>
              <a:rPr lang="it-IT" sz="3200" dirty="0" err="1">
                <a:solidFill>
                  <a:schemeClr val="bg1"/>
                </a:solidFill>
              </a:rPr>
              <a:t>Sleep</a:t>
            </a:r>
            <a:r>
              <a:rPr lang="it-IT" sz="3200" dirty="0">
                <a:solidFill>
                  <a:schemeClr val="bg1"/>
                </a:solidFill>
              </a:rPr>
              <a:t> Apnea in </a:t>
            </a:r>
            <a:r>
              <a:rPr lang="it-IT" sz="3200" dirty="0" err="1">
                <a:solidFill>
                  <a:schemeClr val="bg1"/>
                </a:solidFill>
              </a:rPr>
              <a:t>Heart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Failure</a:t>
            </a:r>
            <a:r>
              <a:rPr lang="it-IT" sz="3200" dirty="0" smtClean="0">
                <a:solidFill>
                  <a:schemeClr val="bg1"/>
                </a:solidFill>
              </a:rPr>
              <a:t>...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79570"/>
            <a:ext cx="8229600" cy="799311"/>
          </a:xfrm>
          <a:solidFill>
            <a:srgbClr val="0000FF"/>
          </a:solidFill>
          <a:ln cap="sq">
            <a:solidFill>
              <a:srgbClr val="3366FF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chemeClr val="bg1"/>
                </a:solidFill>
              </a:rPr>
              <a:t>...</a:t>
            </a:r>
            <a:r>
              <a:rPr lang="it-IT" sz="4000" dirty="0" err="1" smtClean="0">
                <a:solidFill>
                  <a:schemeClr val="bg1"/>
                </a:solidFill>
              </a:rPr>
              <a:t>but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you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consider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at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least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two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important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things</a:t>
            </a:r>
            <a:endParaRPr lang="it-IT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6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EFFECT OF PAP ON HEMODYNAMICS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857"/>
            <a:ext cx="9144000" cy="41365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633303" y="6429215"/>
            <a:ext cx="3510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i="1" baseline="30000" dirty="0"/>
              <a:t>World J Cardiol </a:t>
            </a:r>
            <a:r>
              <a:rPr lang="is-IS" baseline="30000" dirty="0"/>
              <a:t>2014 November 26; 6(11): 1175-1191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6376" y="89972"/>
            <a:ext cx="52730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(1)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1399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79"/>
          <p:cNvSpPr>
            <a:spLocks noChangeArrowheads="1"/>
          </p:cNvSpPr>
          <p:nvPr/>
        </p:nvSpPr>
        <p:spPr bwMode="auto">
          <a:xfrm>
            <a:off x="1116013" y="704850"/>
            <a:ext cx="64087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just" defTabSz="457200">
              <a:spcBef>
                <a:spcPts val="1200"/>
              </a:spcBef>
            </a:pPr>
            <a:r>
              <a:rPr lang="it-IT" sz="1100">
                <a:latin typeface="Times" charset="0"/>
                <a:cs typeface="Times" charset="0"/>
                <a:sym typeface="Times" charset="0"/>
              </a:rPr>
              <a:t>An abrupt occlusion of the inferior vena cava immediately reduces the RV volume, coincident with an initial increase in the LV end-diastolic volume, despite a fall in LV end-diastolic pressure, in patients with severe CHF</a:t>
            </a:r>
          </a:p>
        </p:txBody>
      </p:sp>
      <p:pic>
        <p:nvPicPr>
          <p:cNvPr id="57347" name="pasted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8"/>
          <a:stretch>
            <a:fillRect/>
          </a:stretch>
        </p:blipFill>
        <p:spPr bwMode="auto">
          <a:xfrm>
            <a:off x="1116013" y="1196975"/>
            <a:ext cx="644366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" name="Shape 81"/>
          <p:cNvSpPr/>
          <p:nvPr/>
        </p:nvSpPr>
        <p:spPr>
          <a:xfrm>
            <a:off x="1042988" y="5084763"/>
            <a:ext cx="6559550" cy="91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just" defTabSz="321457">
              <a:spcBef>
                <a:spcPts val="844"/>
              </a:spcBef>
              <a:defRPr sz="1800"/>
            </a:pPr>
            <a:r>
              <a:rPr sz="1100" dirty="0">
                <a:latin typeface="Times"/>
                <a:ea typeface="Times"/>
                <a:cs typeface="Times"/>
                <a:sym typeface="Times"/>
              </a:rPr>
              <a:t>This phenomenon, termed </a:t>
            </a:r>
            <a:r>
              <a:rPr sz="1100" dirty="0">
                <a:solidFill>
                  <a:srgbClr val="BE3332"/>
                </a:solidFill>
                <a:latin typeface="Times"/>
                <a:ea typeface="Times"/>
                <a:cs typeface="Times"/>
                <a:sym typeface="Times"/>
              </a:rPr>
              <a:t>diastolic ventricular interaction</a:t>
            </a:r>
            <a:r>
              <a:rPr sz="1100" dirty="0">
                <a:latin typeface="Times"/>
                <a:ea typeface="Times"/>
                <a:cs typeface="Times"/>
                <a:sym typeface="Times"/>
              </a:rPr>
              <a:t>, has been observed in approximately half of the patients with CHF</a:t>
            </a:r>
            <a:r>
              <a:rPr sz="1100" b="1" baseline="25000" dirty="0">
                <a:solidFill>
                  <a:srgbClr val="0168B7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100" dirty="0">
                <a:latin typeface="Times"/>
                <a:ea typeface="Times"/>
                <a:cs typeface="Times"/>
                <a:sym typeface="Times"/>
              </a:rPr>
              <a:t>and is related to the clinical observation that the descending limb of the Frank- Starling curve (SW-PCWP relationship) indeed exists in patients with severe CHF.</a:t>
            </a:r>
          </a:p>
          <a:p>
            <a:pPr marL="321457" indent="-321457" defTabSz="321457">
              <a:spcBef>
                <a:spcPts val="703"/>
              </a:spcBef>
              <a:tabLst>
                <a:tab pos="98223" algn="l"/>
                <a:tab pos="321457" algn="l"/>
              </a:tabLst>
              <a:defRPr sz="1800"/>
            </a:pPr>
            <a:r>
              <a:rPr sz="800" dirty="0">
                <a:latin typeface="Times"/>
                <a:ea typeface="Times"/>
                <a:cs typeface="Times"/>
                <a:sym typeface="Times"/>
              </a:rPr>
              <a:t>	1.	Atherton JJ, Moore TD, Lele SS, Thomson HL, Galbraith AJ, Belenkie I, et al. Diastolic ventricular interaction in chronic heart failure. </a:t>
            </a:r>
            <a:r>
              <a:rPr sz="800" i="1" dirty="0">
                <a:latin typeface="Times"/>
                <a:ea typeface="Times"/>
                <a:cs typeface="Times"/>
                <a:sym typeface="Times"/>
              </a:rPr>
              <a:t>Lan- cet </a:t>
            </a:r>
            <a:r>
              <a:rPr sz="800" dirty="0">
                <a:latin typeface="Times"/>
                <a:ea typeface="Times"/>
                <a:cs typeface="Times"/>
                <a:sym typeface="Times"/>
              </a:rPr>
              <a:t>1997; </a:t>
            </a:r>
            <a:r>
              <a:rPr sz="800" b="1" dirty="0">
                <a:latin typeface="Times"/>
                <a:ea typeface="Times"/>
                <a:cs typeface="Times"/>
                <a:sym typeface="Times"/>
              </a:rPr>
              <a:t>349: </a:t>
            </a:r>
            <a:r>
              <a:rPr sz="800" dirty="0">
                <a:latin typeface="Times"/>
                <a:ea typeface="Times"/>
                <a:cs typeface="Times"/>
                <a:sym typeface="Times"/>
              </a:rPr>
              <a:t>1720 – 1724. </a:t>
            </a:r>
          </a:p>
        </p:txBody>
      </p:sp>
      <p:sp>
        <p:nvSpPr>
          <p:cNvPr id="57349" name="Shape 82"/>
          <p:cNvSpPr>
            <a:spLocks/>
          </p:cNvSpPr>
          <p:nvPr/>
        </p:nvSpPr>
        <p:spPr bwMode="auto">
          <a:xfrm>
            <a:off x="4140200" y="1773238"/>
            <a:ext cx="2051050" cy="116681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>
            <a:solidFill>
              <a:srgbClr val="85888D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/>
          <a:p>
            <a:endParaRPr lang="it-IT"/>
          </a:p>
        </p:txBody>
      </p:sp>
      <p:pic>
        <p:nvPicPr>
          <p:cNvPr id="57350" name="Immagin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885">
            <a:off x="4732338" y="1973263"/>
            <a:ext cx="1392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9429" y="309582"/>
            <a:ext cx="369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EFFECT OF PAP ON HEMODYNAMICS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07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80375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97425"/>
            <a:ext cx="2390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32678" y="125093"/>
            <a:ext cx="641522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(2)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71102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457200" y="597494"/>
            <a:ext cx="8229600" cy="1143000"/>
          </a:xfrm>
          <a:solidFill>
            <a:srgbClr val="0000FF"/>
          </a:solidFill>
        </p:spPr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Foe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41987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405826"/>
            <a:ext cx="8229600" cy="353945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SYMPATHETIC OVERFLOW</a:t>
            </a:r>
          </a:p>
          <a:p>
            <a:endParaRPr lang="it-IT" dirty="0" smtClean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INTERMITENT HYPOXEMIA</a:t>
            </a:r>
          </a:p>
          <a:p>
            <a:endParaRPr lang="it-IT" dirty="0" smtClean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SLEEP FRAGMENTATION</a:t>
            </a:r>
          </a:p>
          <a:p>
            <a:endParaRPr lang="it-IT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4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asellaDiTesto 1"/>
          <p:cNvSpPr txBox="1">
            <a:spLocks noChangeArrowheads="1"/>
          </p:cNvSpPr>
          <p:nvPr/>
        </p:nvSpPr>
        <p:spPr bwMode="auto">
          <a:xfrm>
            <a:off x="546100" y="1666447"/>
            <a:ext cx="79930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dirty="0" smtClean="0"/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dirty="0" smtClean="0"/>
              <a:t>End-</a:t>
            </a:r>
            <a:r>
              <a:rPr lang="it-IT" dirty="0" err="1" smtClean="0"/>
              <a:t>expiratory</a:t>
            </a:r>
            <a:r>
              <a:rPr lang="it-IT" dirty="0" smtClean="0"/>
              <a:t> </a:t>
            </a:r>
            <a:r>
              <a:rPr lang="it-IT" dirty="0" err="1" smtClean="0"/>
              <a:t>lung</a:t>
            </a:r>
            <a:r>
              <a:rPr lang="it-IT" dirty="0" smtClean="0"/>
              <a:t> volume </a:t>
            </a:r>
            <a:r>
              <a:rPr lang="it-IT" dirty="0" err="1" smtClean="0"/>
              <a:t>increase</a:t>
            </a:r>
            <a:r>
              <a:rPr lang="it-IT" dirty="0" smtClean="0"/>
              <a:t> by 0.1-0.5 ( </a:t>
            </a:r>
            <a:r>
              <a:rPr lang="it-IT" dirty="0" err="1" smtClean="0"/>
              <a:t>mean</a:t>
            </a:r>
            <a:r>
              <a:rPr lang="it-IT" dirty="0" smtClean="0"/>
              <a:t> 400 ml)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it-IT" dirty="0" smtClean="0"/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dirty="0" err="1" smtClean="0"/>
              <a:t>Increase</a:t>
            </a:r>
            <a:r>
              <a:rPr lang="it-IT" dirty="0" smtClean="0"/>
              <a:t> ELV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oxygen</a:t>
            </a:r>
            <a:r>
              <a:rPr lang="it-IT" dirty="0" smtClean="0"/>
              <a:t> </a:t>
            </a:r>
            <a:r>
              <a:rPr lang="it-IT" dirty="0" err="1" smtClean="0"/>
              <a:t>stores</a:t>
            </a:r>
            <a:r>
              <a:rPr lang="it-IT" dirty="0" smtClean="0"/>
              <a:t> offset the </a:t>
            </a:r>
            <a:r>
              <a:rPr lang="it-IT" dirty="0" err="1" smtClean="0"/>
              <a:t>restrictive</a:t>
            </a:r>
            <a:r>
              <a:rPr lang="it-IT" dirty="0" smtClean="0"/>
              <a:t> </a:t>
            </a:r>
            <a:r>
              <a:rPr lang="it-IT" dirty="0" err="1" smtClean="0"/>
              <a:t>defect</a:t>
            </a:r>
            <a:r>
              <a:rPr lang="it-IT" dirty="0" smtClean="0"/>
              <a:t> and </a:t>
            </a:r>
            <a:r>
              <a:rPr lang="it-IT" dirty="0" err="1" smtClean="0"/>
              <a:t>impaired</a:t>
            </a:r>
            <a:r>
              <a:rPr lang="it-IT" dirty="0" smtClean="0"/>
              <a:t> </a:t>
            </a:r>
            <a:r>
              <a:rPr lang="it-IT" dirty="0" err="1" smtClean="0"/>
              <a:t>tranfer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of the </a:t>
            </a:r>
            <a:r>
              <a:rPr lang="it-IT" dirty="0" err="1" smtClean="0"/>
              <a:t>lung</a:t>
            </a:r>
            <a:r>
              <a:rPr lang="it-IT" dirty="0" smtClean="0"/>
              <a:t> for CO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it-IT" dirty="0" smtClean="0"/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in ELV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similar</a:t>
            </a:r>
            <a:r>
              <a:rPr lang="it-IT" dirty="0" smtClean="0">
                <a:solidFill>
                  <a:srgbClr val="FF0000"/>
                </a:solidFill>
              </a:rPr>
              <a:t> to the </a:t>
            </a:r>
            <a:r>
              <a:rPr lang="it-IT" dirty="0" err="1" smtClean="0">
                <a:solidFill>
                  <a:srgbClr val="FF0000"/>
                </a:solidFill>
              </a:rPr>
              <a:t>effect</a:t>
            </a:r>
            <a:r>
              <a:rPr lang="it-IT" dirty="0" smtClean="0">
                <a:solidFill>
                  <a:srgbClr val="FF0000"/>
                </a:solidFill>
              </a:rPr>
              <a:t> of 5 cmH2O </a:t>
            </a:r>
            <a:r>
              <a:rPr lang="it-IT" dirty="0" smtClean="0"/>
              <a:t>CPAP (</a:t>
            </a:r>
            <a:r>
              <a:rPr lang="it-IT" dirty="0" err="1" smtClean="0"/>
              <a:t>mean</a:t>
            </a:r>
            <a:r>
              <a:rPr lang="it-IT" dirty="0" smtClean="0"/>
              <a:t> 500 ml) </a:t>
            </a:r>
          </a:p>
        </p:txBody>
      </p:sp>
      <p:sp>
        <p:nvSpPr>
          <p:cNvPr id="77826" name="Rettangolo 1"/>
          <p:cNvSpPr>
            <a:spLocks noChangeArrowheads="1"/>
          </p:cNvSpPr>
          <p:nvPr/>
        </p:nvSpPr>
        <p:spPr bwMode="auto">
          <a:xfrm>
            <a:off x="468313" y="260350"/>
            <a:ext cx="7991475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CSA-CSR a </a:t>
            </a:r>
            <a:r>
              <a:rPr lang="it-IT" dirty="0" err="1">
                <a:solidFill>
                  <a:schemeClr val="bg1"/>
                </a:solidFill>
              </a:rPr>
              <a:t>compensatory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mechanism</a:t>
            </a:r>
            <a:r>
              <a:rPr lang="it-IT" dirty="0">
                <a:solidFill>
                  <a:schemeClr val="bg1"/>
                </a:solidFill>
              </a:rPr>
              <a:t> for severe HF ?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7827" name="Rettangolo 2"/>
          <p:cNvSpPr>
            <a:spLocks noChangeArrowheads="1"/>
          </p:cNvSpPr>
          <p:nvPr/>
        </p:nvSpPr>
        <p:spPr bwMode="auto">
          <a:xfrm>
            <a:off x="104775" y="1846263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102" r="4875" b="63105"/>
          <a:stretch/>
        </p:blipFill>
        <p:spPr bwMode="auto">
          <a:xfrm>
            <a:off x="1252544" y="5451047"/>
            <a:ext cx="6523662" cy="140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2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asellaDiTesto 1"/>
          <p:cNvSpPr txBox="1">
            <a:spLocks noChangeArrowheads="1"/>
          </p:cNvSpPr>
          <p:nvPr/>
        </p:nvSpPr>
        <p:spPr bwMode="auto">
          <a:xfrm>
            <a:off x="755650" y="1916113"/>
            <a:ext cx="79930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dirty="0" err="1" smtClean="0"/>
              <a:t>Deep</a:t>
            </a:r>
            <a:r>
              <a:rPr lang="it-IT" dirty="0" smtClean="0"/>
              <a:t> </a:t>
            </a:r>
            <a:r>
              <a:rPr lang="it-IT" dirty="0" err="1" smtClean="0"/>
              <a:t>breaths</a:t>
            </a:r>
            <a:r>
              <a:rPr lang="it-IT" dirty="0" smtClean="0"/>
              <a:t> of </a:t>
            </a:r>
            <a:r>
              <a:rPr lang="it-IT" dirty="0" err="1" smtClean="0"/>
              <a:t>periodic</a:t>
            </a:r>
            <a:r>
              <a:rPr lang="it-IT" dirty="0" smtClean="0"/>
              <a:t> </a:t>
            </a:r>
            <a:r>
              <a:rPr lang="it-IT" dirty="0" err="1" smtClean="0"/>
              <a:t>breathing</a:t>
            </a:r>
            <a:r>
              <a:rPr lang="it-IT" dirty="0" smtClean="0"/>
              <a:t> and </a:t>
            </a:r>
            <a:r>
              <a:rPr lang="it-IT" dirty="0" err="1" smtClean="0"/>
              <a:t>lung</a:t>
            </a:r>
            <a:r>
              <a:rPr lang="it-IT" dirty="0" smtClean="0"/>
              <a:t> </a:t>
            </a:r>
            <a:r>
              <a:rPr lang="it-IT" dirty="0" err="1" smtClean="0"/>
              <a:t>inflation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promote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vagal</a:t>
            </a:r>
            <a:r>
              <a:rPr lang="it-IT" dirty="0" smtClean="0"/>
              <a:t>  and reduce </a:t>
            </a:r>
            <a:r>
              <a:rPr lang="it-IT" dirty="0" err="1" smtClean="0"/>
              <a:t>sympathetic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in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individuals</a:t>
            </a:r>
            <a:endParaRPr lang="it-IT" dirty="0" smtClean="0"/>
          </a:p>
          <a:p>
            <a:pPr lvl="1" indent="0" eaLnBrk="1" hangingPunct="1">
              <a:defRPr/>
            </a:pPr>
            <a:r>
              <a:rPr lang="it-IT" dirty="0" smtClean="0"/>
              <a:t>	</a:t>
            </a:r>
            <a:r>
              <a:rPr lang="it-IT" sz="1800" dirty="0" err="1" smtClean="0"/>
              <a:t>Seals</a:t>
            </a:r>
            <a:r>
              <a:rPr lang="it-IT" sz="1800" dirty="0" smtClean="0"/>
              <a:t> DR, </a:t>
            </a:r>
            <a:r>
              <a:rPr lang="it-IT" sz="1800" dirty="0" err="1" smtClean="0"/>
              <a:t>Dempsey</a:t>
            </a:r>
            <a:r>
              <a:rPr lang="it-IT" sz="1800" dirty="0" smtClean="0"/>
              <a:t> JA et al. </a:t>
            </a:r>
            <a:r>
              <a:rPr lang="it-IT" sz="1800" dirty="0" err="1" smtClean="0"/>
              <a:t>Circ</a:t>
            </a:r>
            <a:r>
              <a:rPr lang="it-IT" sz="1800" dirty="0" smtClean="0"/>
              <a:t> Res 1993</a:t>
            </a:r>
            <a:endParaRPr lang="it-IT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endParaRPr lang="it-IT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endParaRPr lang="it-IT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dirty="0" smtClean="0"/>
              <a:t>In CHF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wakefulness</a:t>
            </a:r>
            <a:r>
              <a:rPr lang="it-IT" dirty="0" smtClean="0"/>
              <a:t> large </a:t>
            </a:r>
            <a:r>
              <a:rPr lang="it-IT" dirty="0" err="1" smtClean="0"/>
              <a:t>tidal</a:t>
            </a:r>
            <a:r>
              <a:rPr lang="it-IT" dirty="0" smtClean="0"/>
              <a:t> </a:t>
            </a:r>
            <a:r>
              <a:rPr lang="it-IT" dirty="0" err="1" smtClean="0"/>
              <a:t>breaths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 to attenuate MSNA	</a:t>
            </a:r>
          </a:p>
          <a:p>
            <a:pPr eaLnBrk="1" hangingPunct="1">
              <a:defRPr/>
            </a:pPr>
            <a:r>
              <a:rPr lang="it-IT" dirty="0" smtClean="0"/>
              <a:t>	</a:t>
            </a:r>
            <a:r>
              <a:rPr lang="it-IT" sz="1800" dirty="0" err="1" smtClean="0"/>
              <a:t>Naugthon</a:t>
            </a:r>
            <a:r>
              <a:rPr lang="it-IT" sz="1800" dirty="0" smtClean="0"/>
              <a:t> MT et al, </a:t>
            </a:r>
            <a:r>
              <a:rPr lang="it-IT" sz="1800" dirty="0" err="1" smtClean="0"/>
              <a:t>Clin</a:t>
            </a:r>
            <a:r>
              <a:rPr lang="it-IT" sz="1800" dirty="0" smtClean="0"/>
              <a:t> Sci 1998 </a:t>
            </a:r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78850" name="Rettangolo 2"/>
          <p:cNvSpPr>
            <a:spLocks noChangeArrowheads="1"/>
          </p:cNvSpPr>
          <p:nvPr/>
        </p:nvSpPr>
        <p:spPr bwMode="auto">
          <a:xfrm>
            <a:off x="468313" y="260350"/>
            <a:ext cx="7991475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CSA-CSR a </a:t>
            </a:r>
            <a:r>
              <a:rPr lang="it-IT" dirty="0" err="1">
                <a:solidFill>
                  <a:schemeClr val="bg1"/>
                </a:solidFill>
              </a:rPr>
              <a:t>compensatory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mechanism</a:t>
            </a:r>
            <a:r>
              <a:rPr lang="it-IT" dirty="0">
                <a:solidFill>
                  <a:schemeClr val="bg1"/>
                </a:solidFill>
              </a:rPr>
              <a:t> for severe HF ?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8851" name="Rettangolo 1"/>
          <p:cNvSpPr>
            <a:spLocks noChangeArrowheads="1"/>
          </p:cNvSpPr>
          <p:nvPr/>
        </p:nvSpPr>
        <p:spPr bwMode="auto">
          <a:xfrm>
            <a:off x="258763" y="1690688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7549806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ttangolo 4"/>
          <p:cNvSpPr>
            <a:spLocks noChangeArrowheads="1"/>
          </p:cNvSpPr>
          <p:nvPr/>
        </p:nvSpPr>
        <p:spPr bwMode="auto">
          <a:xfrm>
            <a:off x="457200" y="960438"/>
            <a:ext cx="84677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3600" dirty="0"/>
              <a:t>	</a:t>
            </a:r>
            <a:endParaRPr lang="it-IT" sz="24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r>
              <a:rPr lang="it-IT" sz="3600" dirty="0"/>
              <a:t>		</a:t>
            </a:r>
            <a:endParaRPr lang="it-IT" sz="2400" dirty="0"/>
          </a:p>
        </p:txBody>
      </p:sp>
      <p:pic>
        <p:nvPicPr>
          <p:cNvPr id="8601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135466"/>
            <a:ext cx="7298267" cy="55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076825" y="6269832"/>
            <a:ext cx="40671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200" b="1" dirty="0" err="1" smtClean="0">
                <a:solidFill>
                  <a:srgbClr val="051238"/>
                </a:solidFill>
                <a:latin typeface="Comic Sans MS" charset="0"/>
              </a:rPr>
              <a:t>Yumino</a:t>
            </a:r>
            <a:r>
              <a:rPr lang="en-US" sz="1200" b="1" dirty="0" smtClean="0">
                <a:solidFill>
                  <a:srgbClr val="051238"/>
                </a:solidFill>
                <a:latin typeface="Comic Sans MS" charset="0"/>
              </a:rPr>
              <a:t> et al, J Card Fail 2009; 15: 279-285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51238"/>
                </a:solidFill>
                <a:latin typeface="Comic Sans MS" charset="0"/>
              </a:rPr>
              <a:t>Ferrier et al, Chest 2005;128:2116-2122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51238"/>
                </a:solidFill>
                <a:latin typeface="Comic Sans MS" charset="0"/>
              </a:rPr>
              <a:t>Oldenburg et al, </a:t>
            </a:r>
            <a:r>
              <a:rPr lang="en-US" sz="1200" b="1" dirty="0" err="1" smtClean="0">
                <a:solidFill>
                  <a:srgbClr val="051238"/>
                </a:solidFill>
                <a:latin typeface="Comic Sans MS" charset="0"/>
              </a:rPr>
              <a:t>Eur</a:t>
            </a:r>
            <a:r>
              <a:rPr lang="en-US" sz="1200" b="1" dirty="0" smtClean="0">
                <a:solidFill>
                  <a:srgbClr val="051238"/>
                </a:solidFill>
                <a:latin typeface="Comic Sans MS" charset="0"/>
              </a:rPr>
              <a:t> J Heart Fail 2007;9:251-257</a:t>
            </a:r>
            <a:endParaRPr lang="el-GR" sz="1200" b="1" dirty="0" smtClean="0">
              <a:solidFill>
                <a:srgbClr val="051238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9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asellaDiTesto 1"/>
          <p:cNvSpPr txBox="1">
            <a:spLocks noChangeArrowheads="1"/>
          </p:cNvSpPr>
          <p:nvPr/>
        </p:nvSpPr>
        <p:spPr bwMode="auto">
          <a:xfrm>
            <a:off x="827088" y="2205038"/>
            <a:ext cx="79930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  <a:defRPr/>
            </a:pPr>
            <a:r>
              <a:rPr lang="it-IT" dirty="0" err="1" smtClean="0">
                <a:solidFill>
                  <a:srgbClr val="FF0000"/>
                </a:solidFill>
              </a:rPr>
              <a:t>Stroke</a:t>
            </a:r>
            <a:r>
              <a:rPr lang="it-IT" dirty="0" smtClean="0">
                <a:solidFill>
                  <a:srgbClr val="FF0000"/>
                </a:solidFill>
              </a:rPr>
              <a:t> volume </a:t>
            </a:r>
            <a:r>
              <a:rPr lang="it-IT" dirty="0" err="1" smtClean="0">
                <a:solidFill>
                  <a:srgbClr val="FF0000"/>
                </a:solidFill>
              </a:rPr>
              <a:t>has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been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reported</a:t>
            </a:r>
            <a:r>
              <a:rPr lang="it-IT" dirty="0" smtClean="0">
                <a:solidFill>
                  <a:srgbClr val="FF0000"/>
                </a:solidFill>
              </a:rPr>
              <a:t> to </a:t>
            </a:r>
            <a:r>
              <a:rPr lang="it-IT" dirty="0" err="1" smtClean="0">
                <a:solidFill>
                  <a:srgbClr val="FF0000"/>
                </a:solidFill>
              </a:rPr>
              <a:t>increase</a:t>
            </a:r>
            <a:r>
              <a:rPr lang="it-IT" dirty="0" smtClean="0">
                <a:solidFill>
                  <a:srgbClr val="FF0000"/>
                </a:solidFill>
              </a:rPr>
              <a:t> by 25</a:t>
            </a:r>
            <a:r>
              <a:rPr lang="it-IT" dirty="0" smtClean="0"/>
              <a:t>%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hyperventilation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 </a:t>
            </a:r>
            <a:r>
              <a:rPr lang="it-IT" dirty="0" err="1" smtClean="0"/>
              <a:t>compared</a:t>
            </a:r>
            <a:r>
              <a:rPr lang="it-IT" dirty="0" smtClean="0"/>
              <a:t> with the </a:t>
            </a:r>
            <a:r>
              <a:rPr lang="it-IT" dirty="0" err="1" smtClean="0"/>
              <a:t>apnoic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 in CHF	</a:t>
            </a:r>
          </a:p>
          <a:p>
            <a:pPr lvl="1" indent="0" eaLnBrk="1" hangingPunct="1">
              <a:defRPr/>
            </a:pPr>
            <a:r>
              <a:rPr lang="it-IT" dirty="0" smtClean="0"/>
              <a:t>	</a:t>
            </a:r>
            <a:r>
              <a:rPr lang="it-IT" sz="1800" dirty="0" err="1" smtClean="0"/>
              <a:t>Maze</a:t>
            </a:r>
            <a:r>
              <a:rPr lang="it-IT" sz="1800" dirty="0" smtClean="0"/>
              <a:t> SS et al </a:t>
            </a:r>
            <a:r>
              <a:rPr lang="it-IT" sz="1800" dirty="0" err="1" smtClean="0"/>
              <a:t>Chest</a:t>
            </a:r>
            <a:r>
              <a:rPr lang="it-IT" sz="1800" dirty="0" smtClean="0"/>
              <a:t> 1989</a:t>
            </a:r>
          </a:p>
          <a:p>
            <a:pPr eaLnBrk="1" hangingPunct="1">
              <a:defRPr/>
            </a:pPr>
            <a:endParaRPr lang="it-IT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dirty="0" smtClean="0"/>
              <a:t>MIP/MEP are </a:t>
            </a:r>
            <a:r>
              <a:rPr lang="it-IT" dirty="0" err="1" smtClean="0"/>
              <a:t>reduced</a:t>
            </a:r>
            <a:r>
              <a:rPr lang="it-IT" dirty="0" smtClean="0"/>
              <a:t> in CHF. Mathematical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indicates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intermittent</a:t>
            </a:r>
            <a:r>
              <a:rPr lang="it-IT" dirty="0" smtClean="0">
                <a:solidFill>
                  <a:srgbClr val="FF0000"/>
                </a:solidFill>
              </a:rPr>
              <a:t> work</a:t>
            </a:r>
            <a:r>
              <a:rPr lang="it-IT" dirty="0" smtClean="0"/>
              <a:t> </a:t>
            </a:r>
            <a:r>
              <a:rPr lang="it-IT" dirty="0" err="1" smtClean="0"/>
              <a:t>followed</a:t>
            </a:r>
            <a:r>
              <a:rPr lang="it-IT" dirty="0" smtClean="0"/>
              <a:t> by </a:t>
            </a:r>
            <a:r>
              <a:rPr lang="it-IT" dirty="0" err="1" smtClean="0"/>
              <a:t>rest</a:t>
            </a:r>
            <a:r>
              <a:rPr lang="it-IT" dirty="0" smtClean="0"/>
              <a:t> or </a:t>
            </a:r>
            <a:r>
              <a:rPr lang="it-IT" dirty="0" err="1" smtClean="0"/>
              <a:t>recovery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more </a:t>
            </a:r>
            <a:r>
              <a:rPr lang="it-IT" dirty="0" err="1" smtClean="0"/>
              <a:t>advantageous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continous</a:t>
            </a:r>
            <a:r>
              <a:rPr lang="it-IT" dirty="0" smtClean="0"/>
              <a:t> work and </a:t>
            </a:r>
            <a:r>
              <a:rPr lang="it-IT" dirty="0" err="1" smtClean="0"/>
              <a:t>would</a:t>
            </a:r>
            <a:r>
              <a:rPr lang="it-IT" dirty="0" smtClean="0"/>
              <a:t> offset the </a:t>
            </a:r>
            <a:r>
              <a:rPr lang="it-IT" dirty="0" err="1" smtClean="0"/>
              <a:t>risk</a:t>
            </a:r>
            <a:r>
              <a:rPr lang="it-IT" dirty="0" smtClean="0"/>
              <a:t> of </a:t>
            </a:r>
            <a:r>
              <a:rPr lang="it-IT" dirty="0" err="1" smtClean="0"/>
              <a:t>developing</a:t>
            </a:r>
            <a:r>
              <a:rPr lang="it-IT" dirty="0" smtClean="0"/>
              <a:t>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muscle</a:t>
            </a:r>
            <a:r>
              <a:rPr lang="it-IT" dirty="0" smtClean="0"/>
              <a:t> </a:t>
            </a:r>
            <a:r>
              <a:rPr lang="it-IT" dirty="0" err="1" smtClean="0"/>
              <a:t>fatigue</a:t>
            </a:r>
            <a:endParaRPr lang="it-IT" dirty="0" smtClean="0"/>
          </a:p>
          <a:p>
            <a:pPr eaLnBrk="1" hangingPunct="1">
              <a:defRPr/>
            </a:pPr>
            <a:r>
              <a:rPr lang="it-IT" dirty="0" smtClean="0"/>
              <a:t>		</a:t>
            </a:r>
            <a:r>
              <a:rPr lang="it-IT" sz="1600" dirty="0" smtClean="0"/>
              <a:t>Hughes PD et al AJRCCM 1999</a:t>
            </a:r>
          </a:p>
        </p:txBody>
      </p:sp>
      <p:sp>
        <p:nvSpPr>
          <p:cNvPr id="79874" name="Rettangolo 1"/>
          <p:cNvSpPr>
            <a:spLocks noChangeArrowheads="1"/>
          </p:cNvSpPr>
          <p:nvPr/>
        </p:nvSpPr>
        <p:spPr bwMode="auto">
          <a:xfrm>
            <a:off x="250825" y="170021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79875" name="Rettangolo 3"/>
          <p:cNvSpPr>
            <a:spLocks noChangeArrowheads="1"/>
          </p:cNvSpPr>
          <p:nvPr/>
        </p:nvSpPr>
        <p:spPr bwMode="auto">
          <a:xfrm>
            <a:off x="468313" y="260350"/>
            <a:ext cx="7991475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CSA-CSR a </a:t>
            </a:r>
            <a:r>
              <a:rPr lang="it-IT" dirty="0" err="1">
                <a:solidFill>
                  <a:schemeClr val="bg1"/>
                </a:solidFill>
              </a:rPr>
              <a:t>compensatory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mechanism</a:t>
            </a:r>
            <a:r>
              <a:rPr lang="it-IT" dirty="0">
                <a:solidFill>
                  <a:schemeClr val="bg1"/>
                </a:solidFill>
              </a:rPr>
              <a:t> for severe HF ?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5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asellaDiTesto 1"/>
          <p:cNvSpPr txBox="1">
            <a:spLocks noChangeArrowheads="1"/>
          </p:cNvSpPr>
          <p:nvPr/>
        </p:nvSpPr>
        <p:spPr bwMode="auto">
          <a:xfrm>
            <a:off x="827088" y="2060575"/>
            <a:ext cx="79930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CSR can </a:t>
            </a:r>
            <a:r>
              <a:rPr lang="it-IT" dirty="0" err="1" smtClean="0">
                <a:solidFill>
                  <a:srgbClr val="FF0000"/>
                </a:solidFill>
              </a:rPr>
              <a:t>have</a:t>
            </a:r>
            <a:r>
              <a:rPr lang="it-IT" dirty="0" smtClean="0">
                <a:solidFill>
                  <a:srgbClr val="FF0000"/>
                </a:solidFill>
              </a:rPr>
              <a:t> some </a:t>
            </a:r>
            <a:r>
              <a:rPr lang="it-IT" dirty="0" err="1" smtClean="0">
                <a:solidFill>
                  <a:srgbClr val="FF0000"/>
                </a:solidFill>
              </a:rPr>
              <a:t>advantages</a:t>
            </a:r>
            <a:r>
              <a:rPr lang="it-IT" dirty="0" smtClean="0">
                <a:solidFill>
                  <a:srgbClr val="FF0000"/>
                </a:solidFill>
              </a:rPr>
              <a:t> on </a:t>
            </a:r>
            <a:r>
              <a:rPr lang="it-IT" dirty="0" err="1" smtClean="0">
                <a:solidFill>
                  <a:srgbClr val="FF0000"/>
                </a:solidFill>
              </a:rPr>
              <a:t>mean</a:t>
            </a:r>
            <a:r>
              <a:rPr lang="it-IT" dirty="0" smtClean="0">
                <a:solidFill>
                  <a:srgbClr val="FF0000"/>
                </a:solidFill>
              </a:rPr>
              <a:t> SpO2</a:t>
            </a:r>
            <a:r>
              <a:rPr lang="it-IT" dirty="0" smtClean="0"/>
              <a:t>.</a:t>
            </a:r>
          </a:p>
          <a:p>
            <a:pPr eaLnBrk="1" hangingPunct="1">
              <a:defRPr/>
            </a:pPr>
            <a:r>
              <a:rPr lang="it-IT" dirty="0" smtClean="0"/>
              <a:t>		</a:t>
            </a:r>
            <a:r>
              <a:rPr lang="it-IT" sz="1800" dirty="0" smtClean="0"/>
              <a:t>Levin M et al </a:t>
            </a:r>
            <a:r>
              <a:rPr lang="it-IT" sz="1800" dirty="0" err="1" smtClean="0"/>
              <a:t>J</a:t>
            </a:r>
            <a:r>
              <a:rPr lang="it-IT" sz="1800" dirty="0" smtClean="0"/>
              <a:t> </a:t>
            </a:r>
            <a:r>
              <a:rPr lang="it-IT" sz="1800" dirty="0" err="1" smtClean="0"/>
              <a:t>theor</a:t>
            </a:r>
            <a:r>
              <a:rPr lang="it-IT" sz="1800" dirty="0" smtClean="0"/>
              <a:t> </a:t>
            </a:r>
            <a:r>
              <a:rPr lang="it-IT" sz="1800" dirty="0" err="1" smtClean="0"/>
              <a:t>Biol</a:t>
            </a:r>
            <a:r>
              <a:rPr lang="it-IT" sz="1800" dirty="0" smtClean="0"/>
              <a:t> 1995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it-IT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of </a:t>
            </a:r>
            <a:r>
              <a:rPr lang="it-IT" dirty="0" err="1" smtClean="0"/>
              <a:t>patient</a:t>
            </a:r>
            <a:r>
              <a:rPr lang="it-IT" dirty="0" smtClean="0"/>
              <a:t> with  CHF and anemia </a:t>
            </a:r>
            <a:r>
              <a:rPr lang="it-IT" dirty="0" err="1" smtClean="0"/>
              <a:t>reported</a:t>
            </a:r>
            <a:r>
              <a:rPr lang="it-IT" dirty="0" smtClean="0"/>
              <a:t> rise in HB and </a:t>
            </a:r>
            <a:r>
              <a:rPr lang="it-IT" dirty="0" err="1" smtClean="0"/>
              <a:t>fall</a:t>
            </a:r>
            <a:r>
              <a:rPr lang="it-IT" dirty="0" smtClean="0"/>
              <a:t> of CSR with 3-months of treatment with EPO and </a:t>
            </a:r>
            <a:r>
              <a:rPr lang="it-IT" dirty="0" err="1" smtClean="0"/>
              <a:t>iron</a:t>
            </a:r>
            <a:r>
              <a:rPr lang="it-IT" dirty="0" smtClean="0"/>
              <a:t>.		</a:t>
            </a:r>
          </a:p>
          <a:p>
            <a:pPr eaLnBrk="1" hangingPunct="1">
              <a:defRPr/>
            </a:pPr>
            <a:r>
              <a:rPr lang="it-IT" dirty="0" smtClean="0"/>
              <a:t>		</a:t>
            </a:r>
            <a:r>
              <a:rPr lang="it-IT" sz="1800" dirty="0" err="1" smtClean="0"/>
              <a:t>Ziberman</a:t>
            </a:r>
            <a:r>
              <a:rPr lang="it-IT" sz="1800" dirty="0" smtClean="0"/>
              <a:t> M et al </a:t>
            </a:r>
            <a:r>
              <a:rPr lang="it-IT" sz="1800" dirty="0" err="1" smtClean="0"/>
              <a:t>Am</a:t>
            </a:r>
            <a:r>
              <a:rPr lang="it-IT" sz="1800" dirty="0" smtClean="0"/>
              <a:t> </a:t>
            </a:r>
            <a:r>
              <a:rPr lang="it-IT" sz="1800" dirty="0" err="1" smtClean="0"/>
              <a:t>Heart</a:t>
            </a:r>
            <a:r>
              <a:rPr lang="it-IT" sz="1800" dirty="0" smtClean="0"/>
              <a:t> </a:t>
            </a:r>
            <a:r>
              <a:rPr lang="it-IT" sz="1800" dirty="0" err="1" smtClean="0"/>
              <a:t>J</a:t>
            </a:r>
            <a:r>
              <a:rPr lang="it-IT" sz="1800" dirty="0" smtClean="0"/>
              <a:t> 2007</a:t>
            </a:r>
            <a:r>
              <a:rPr lang="it-IT" dirty="0" smtClean="0"/>
              <a:t> 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it-IT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dirty="0" smtClean="0"/>
              <a:t>So,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speculate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intermittent</a:t>
            </a:r>
            <a:r>
              <a:rPr lang="it-IT" dirty="0" smtClean="0"/>
              <a:t> </a:t>
            </a:r>
            <a:r>
              <a:rPr lang="it-IT" dirty="0" err="1" smtClean="0"/>
              <a:t>hypoxia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to CSR </a:t>
            </a:r>
            <a:r>
              <a:rPr lang="it-IT" dirty="0" err="1" smtClean="0"/>
              <a:t>would</a:t>
            </a:r>
            <a:r>
              <a:rPr lang="it-IT" dirty="0" smtClean="0"/>
              <a:t> offset </a:t>
            </a:r>
            <a:r>
              <a:rPr lang="it-IT" dirty="0" err="1" smtClean="0"/>
              <a:t>anaemia</a:t>
            </a:r>
            <a:r>
              <a:rPr lang="it-IT" dirty="0" smtClean="0"/>
              <a:t> in CHF</a:t>
            </a:r>
          </a:p>
          <a:p>
            <a:pPr lvl="4" indent="0" eaLnBrk="1" hangingPunct="1">
              <a:defRPr/>
            </a:pPr>
            <a:r>
              <a:rPr lang="it-IT" sz="2000" dirty="0" err="1"/>
              <a:t>Naugthon</a:t>
            </a:r>
            <a:r>
              <a:rPr lang="it-IT" sz="2000" dirty="0"/>
              <a:t> </a:t>
            </a:r>
            <a:r>
              <a:rPr lang="it-IT" sz="2000" dirty="0" smtClean="0"/>
              <a:t>MT, </a:t>
            </a:r>
            <a:r>
              <a:rPr lang="it-IT" sz="2000" dirty="0" err="1" smtClean="0"/>
              <a:t>Thorax</a:t>
            </a:r>
            <a:r>
              <a:rPr lang="it-IT" sz="2000" dirty="0" smtClean="0"/>
              <a:t> 2012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it-IT" dirty="0" smtClean="0"/>
          </a:p>
        </p:txBody>
      </p:sp>
      <p:sp>
        <p:nvSpPr>
          <p:cNvPr id="80898" name="Rettangolo 1"/>
          <p:cNvSpPr>
            <a:spLocks noChangeArrowheads="1"/>
          </p:cNvSpPr>
          <p:nvPr/>
        </p:nvSpPr>
        <p:spPr bwMode="auto">
          <a:xfrm>
            <a:off x="179388" y="1557338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80899" name="Rettangolo 3"/>
          <p:cNvSpPr>
            <a:spLocks noChangeArrowheads="1"/>
          </p:cNvSpPr>
          <p:nvPr/>
        </p:nvSpPr>
        <p:spPr bwMode="auto">
          <a:xfrm>
            <a:off x="468313" y="260350"/>
            <a:ext cx="7991475" cy="120015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CSA-CSR a </a:t>
            </a:r>
            <a:r>
              <a:rPr lang="it-IT" dirty="0" err="1">
                <a:solidFill>
                  <a:schemeClr val="bg1"/>
                </a:solidFill>
              </a:rPr>
              <a:t>compensatory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mechanism</a:t>
            </a:r>
            <a:r>
              <a:rPr lang="it-IT" dirty="0">
                <a:solidFill>
                  <a:schemeClr val="bg1"/>
                </a:solidFill>
              </a:rPr>
              <a:t> for severe HF ?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6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49247" y="1408999"/>
            <a:ext cx="6599683" cy="35394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IN CHF PATIENTS </a:t>
            </a:r>
          </a:p>
          <a:p>
            <a:pPr algn="ctr"/>
            <a:endParaRPr lang="it-IT" sz="3200" dirty="0" smtClean="0">
              <a:solidFill>
                <a:schemeClr val="bg1"/>
              </a:solidFill>
            </a:endParaRPr>
          </a:p>
          <a:p>
            <a:pPr algn="ctr"/>
            <a:endParaRPr lang="it-IT" sz="3200" dirty="0">
              <a:solidFill>
                <a:schemeClr val="bg1"/>
              </a:solidFill>
            </a:endParaRP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CPAP FOR HEMODYNAMIC </a:t>
            </a:r>
            <a:r>
              <a:rPr lang="it-IT" sz="3200" dirty="0" err="1" smtClean="0">
                <a:solidFill>
                  <a:schemeClr val="bg1"/>
                </a:solidFill>
              </a:rPr>
              <a:t>EFFECTs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it-IT" sz="3200" dirty="0">
              <a:solidFill>
                <a:schemeClr val="bg1"/>
              </a:solidFill>
            </a:endParaRPr>
          </a:p>
          <a:p>
            <a:pPr algn="ctr"/>
            <a:endParaRPr lang="it-IT" sz="3200" dirty="0" smtClean="0">
              <a:solidFill>
                <a:schemeClr val="bg1"/>
              </a:solidFill>
            </a:endParaRP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NOT FOR COSMETIC REMOVAL OF CSR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1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it-IT" sz="4000" b="1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Conclusion</a:t>
            </a:r>
            <a:r>
              <a:rPr lang="it-IT" sz="4000" b="1" dirty="0" smtClean="0"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  <a:endParaRPr lang="it-IT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it-IT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reating</a:t>
            </a:r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obstructive</a:t>
            </a:r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sleep</a:t>
            </a:r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apnea </a:t>
            </a:r>
            <a:r>
              <a:rPr lang="it-IT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is</a:t>
            </a:r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u="sng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mandatory</a:t>
            </a:r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in CHF </a:t>
            </a:r>
            <a:r>
              <a:rPr lang="it-IT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patients</a:t>
            </a:r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it-IT" sz="28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sz="2800" dirty="0" smtClean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sz="28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sz="28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At </a:t>
            </a:r>
            <a:r>
              <a:rPr lang="it-IT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this</a:t>
            </a:r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moment ASV treatment of  CSA-CSR in CHF </a:t>
            </a:r>
            <a:r>
              <a:rPr lang="it-IT" sz="28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patients</a:t>
            </a:r>
            <a:r>
              <a:rPr lang="it-IT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with EF&lt; 45</a:t>
            </a:r>
            <a:r>
              <a:rPr lang="it-IT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%  </a:t>
            </a:r>
            <a:r>
              <a:rPr lang="it-IT" sz="2800" u="sng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is</a:t>
            </a:r>
            <a:r>
              <a:rPr lang="it-IT" sz="2800" u="sng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u="sng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not</a:t>
            </a:r>
            <a:r>
              <a:rPr lang="it-IT" sz="2800" u="sng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u="sng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indicated</a:t>
            </a:r>
            <a:endParaRPr lang="it-IT" sz="2800" u="sng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1139" name="Picture 5" descr="illus_chf_he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6435" b="18498"/>
          <a:stretch>
            <a:fillRect/>
          </a:stretch>
        </p:blipFill>
        <p:spPr bwMode="auto">
          <a:xfrm>
            <a:off x="0" y="0"/>
            <a:ext cx="2057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7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89147"/>
            <a:ext cx="8229600" cy="1025696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FFFFFF"/>
                </a:solidFill>
              </a:rPr>
              <a:t>grazie per la vostra attenzione...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5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6038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19275"/>
            <a:ext cx="6081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78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467"/>
            <a:ext cx="8229600" cy="11430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SBD AND CHF : a </a:t>
            </a:r>
            <a:r>
              <a:rPr lang="it-IT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bidirectional</a:t>
            </a:r>
            <a:r>
              <a:rPr lang="it-IT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effect</a:t>
            </a:r>
            <a:endParaRPr lang="it-IT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4" y="1417638"/>
            <a:ext cx="7442978" cy="525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8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784"/>
            <a:ext cx="8437270" cy="40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sellaDiTesto 3"/>
          <p:cNvSpPr txBox="1">
            <a:spLocks noChangeArrowheads="1"/>
          </p:cNvSpPr>
          <p:nvPr/>
        </p:nvSpPr>
        <p:spPr bwMode="auto">
          <a:xfrm>
            <a:off x="4586288" y="6237288"/>
            <a:ext cx="448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b="1" dirty="0" err="1">
                <a:latin typeface="Arial" pitchFamily="34" charset="0"/>
              </a:rPr>
              <a:t>Yumino</a:t>
            </a:r>
            <a:r>
              <a:rPr lang="it-IT" b="1" dirty="0">
                <a:latin typeface="Arial" pitchFamily="34" charset="0"/>
              </a:rPr>
              <a:t> et al – AJRCCM 2013;187:433-8</a:t>
            </a:r>
          </a:p>
        </p:txBody>
      </p:sp>
      <p:sp>
        <p:nvSpPr>
          <p:cNvPr id="2" name="Ovale 1"/>
          <p:cNvSpPr/>
          <p:nvPr/>
        </p:nvSpPr>
        <p:spPr>
          <a:xfrm>
            <a:off x="236808" y="3816744"/>
            <a:ext cx="1140981" cy="947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12" y="278323"/>
            <a:ext cx="7062952" cy="156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23263" y="2459007"/>
            <a:ext cx="2130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APNEA OSTRUTTIVA</a:t>
            </a:r>
            <a:endParaRPr lang="it-I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22971"/>
            <a:ext cx="8797925" cy="44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4586288" y="6237288"/>
            <a:ext cx="448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b="1" dirty="0" err="1">
                <a:latin typeface="Arial" pitchFamily="34" charset="0"/>
              </a:rPr>
              <a:t>Yumino</a:t>
            </a:r>
            <a:r>
              <a:rPr lang="it-IT" b="1" dirty="0">
                <a:latin typeface="Arial" pitchFamily="34" charset="0"/>
              </a:rPr>
              <a:t> et al – AJRCCM 2013;187:433-8</a:t>
            </a:r>
          </a:p>
        </p:txBody>
      </p:sp>
      <p:sp>
        <p:nvSpPr>
          <p:cNvPr id="2" name="Ovale 1"/>
          <p:cNvSpPr/>
          <p:nvPr/>
        </p:nvSpPr>
        <p:spPr>
          <a:xfrm>
            <a:off x="4586288" y="822971"/>
            <a:ext cx="3827462" cy="2304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8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4582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800" dirty="0" smtClean="0">
                <a:solidFill>
                  <a:srgbClr val="FFFFFF"/>
                </a:solidFill>
              </a:rPr>
              <a:t>TREATMENT OF </a:t>
            </a:r>
            <a:r>
              <a:rPr lang="it-IT" sz="2800" dirty="0" err="1" smtClean="0">
                <a:solidFill>
                  <a:srgbClr val="FFFFFF"/>
                </a:solidFill>
              </a:rPr>
              <a:t>obstructive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apneas</a:t>
            </a:r>
            <a:r>
              <a:rPr lang="it-IT" sz="2800" dirty="0" smtClean="0">
                <a:solidFill>
                  <a:srgbClr val="FFFFFF"/>
                </a:solidFill>
              </a:rPr>
              <a:t> IN CHF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2173561" y="5030118"/>
            <a:ext cx="4400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600" dirty="0" smtClean="0">
                <a:solidFill>
                  <a:srgbClr val="0000FF"/>
                </a:solidFill>
              </a:rPr>
              <a:t>EFFECTS OF CPAP </a:t>
            </a:r>
            <a:endParaRPr lang="it-IT" sz="3600" dirty="0">
              <a:solidFill>
                <a:srgbClr val="0000FF"/>
              </a:solidFill>
            </a:endParaRPr>
          </a:p>
        </p:txBody>
      </p:sp>
      <p:pic>
        <p:nvPicPr>
          <p:cNvPr id="4813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4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84381" y="4458963"/>
            <a:ext cx="6957350" cy="13256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it-IT" sz="2400" b="1" dirty="0" smtClean="0">
              <a:solidFill>
                <a:schemeClr val="bg1"/>
              </a:solidFill>
              <a:latin typeface="Times New Roman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Symbol" charset="0"/>
              </a:rPr>
              <a:t></a:t>
            </a:r>
            <a:r>
              <a:rPr lang="it-IT" sz="2400" b="1" dirty="0" smtClean="0">
                <a:solidFill>
                  <a:schemeClr val="bg1"/>
                </a:solidFill>
                <a:latin typeface="Times New Roman" charset="0"/>
              </a:rPr>
              <a:t> FE </a:t>
            </a:r>
            <a:r>
              <a:rPr lang="it-IT" sz="2800" b="1" dirty="0" smtClean="0">
                <a:solidFill>
                  <a:schemeClr val="bg1"/>
                </a:solidFill>
                <a:latin typeface="Times New Roman" charset="0"/>
              </a:rPr>
              <a:t>37% </a:t>
            </a:r>
            <a:r>
              <a:rPr lang="it-IT" sz="2800" b="1" dirty="0" smtClean="0">
                <a:solidFill>
                  <a:schemeClr val="bg1"/>
                </a:solidFill>
                <a:latin typeface="Symbol" charset="0"/>
              </a:rPr>
              <a:t></a:t>
            </a:r>
            <a:r>
              <a:rPr lang="it-IT" sz="2800" b="1" dirty="0" smtClean="0">
                <a:solidFill>
                  <a:schemeClr val="bg1"/>
                </a:solidFill>
                <a:latin typeface="Times New Roman" charset="0"/>
              </a:rPr>
              <a:t>  49% </a:t>
            </a:r>
            <a:r>
              <a:rPr lang="it-IT" sz="2800" b="1" dirty="0" err="1" smtClean="0">
                <a:solidFill>
                  <a:schemeClr val="bg1"/>
                </a:solidFill>
                <a:latin typeface="Times New Roman" charset="0"/>
              </a:rPr>
              <a:t>one</a:t>
            </a:r>
            <a:r>
              <a:rPr lang="it-IT" sz="2800" b="1" dirty="0" smtClean="0">
                <a:solidFill>
                  <a:schemeClr val="bg1"/>
                </a:solidFill>
                <a:latin typeface="Times New Roman" charset="0"/>
              </a:rPr>
              <a:t> week of CPAP</a:t>
            </a:r>
          </a:p>
          <a:p>
            <a:pPr algn="ctr">
              <a:buClrTx/>
              <a:buFontTx/>
              <a:buNone/>
              <a:defRPr/>
            </a:pPr>
            <a:endParaRPr lang="it-IT" sz="28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564188" y="6400800"/>
            <a:ext cx="347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>
                <a:solidFill>
                  <a:srgbClr val="000000"/>
                </a:solidFill>
                <a:latin typeface="Times New Roman" charset="0"/>
              </a:rPr>
              <a:t>Malone et al.  Lancet 1991;338:1480-4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458200" y="1447800"/>
            <a:ext cx="533400" cy="2209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4778375" y="5349875"/>
            <a:ext cx="146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755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1023</Words>
  <Application>Microsoft Macintosh PowerPoint</Application>
  <PresentationFormat>Presentazione su schermo (4:3)</PresentationFormat>
  <Paragraphs>168</Paragraphs>
  <Slides>34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6" baseType="lpstr">
      <vt:lpstr>Tema di Office</vt:lpstr>
      <vt:lpstr>Image</vt:lpstr>
      <vt:lpstr>Presentazione di PowerPoint</vt:lpstr>
      <vt:lpstr>Presentazione di PowerPoint</vt:lpstr>
      <vt:lpstr>Presentazione di PowerPoint</vt:lpstr>
      <vt:lpstr>Presentazione di PowerPoint</vt:lpstr>
      <vt:lpstr>SBD AND CHF : a bidirectional effect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SERVE HF</vt:lpstr>
      <vt:lpstr>Presentazione di PowerPoint</vt:lpstr>
      <vt:lpstr>Presentazione di PowerPoint</vt:lpstr>
      <vt:lpstr>may be a Paradigm Shift in the Treatment of Central Sleep Apnea in Heart Failure...</vt:lpstr>
      <vt:lpstr>EFFECT OF PAP ON HEMODYNAMICS </vt:lpstr>
      <vt:lpstr>Presentazione di PowerPoint</vt:lpstr>
      <vt:lpstr>Presentazione di PowerPoint</vt:lpstr>
      <vt:lpstr>Foe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Conclusion   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Apnea and CHF: a different perspective for assessment and treatment  </dc:title>
  <dc:creator>vincenzo patruno</dc:creator>
  <cp:lastModifiedBy>vincenzo patruno</cp:lastModifiedBy>
  <cp:revision>42</cp:revision>
  <dcterms:created xsi:type="dcterms:W3CDTF">2016-02-01T10:42:33Z</dcterms:created>
  <dcterms:modified xsi:type="dcterms:W3CDTF">2016-04-12T08:31:26Z</dcterms:modified>
</cp:coreProperties>
</file>