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4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9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35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5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55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64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94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0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11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3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21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1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97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1459-C98A-420C-9B7A-9E2692C34EF8}" type="datetimeFigureOut">
              <a:rPr lang="it-IT" smtClean="0"/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001EF-EF44-4521-892E-B1E1849458D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54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3"/>
          <p:cNvSpPr>
            <a:spLocks noGrp="1"/>
          </p:cNvSpPr>
          <p:nvPr>
            <p:ph type="ctrTitle"/>
          </p:nvPr>
        </p:nvSpPr>
        <p:spPr>
          <a:xfrm>
            <a:off x="323850" y="-315415"/>
            <a:ext cx="8424614" cy="2592287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latin typeface="Calibri" charset="0"/>
              </a:rPr>
              <a:t>La strumentazione del laboratorio di fisiopatologia</a:t>
            </a:r>
            <a:r>
              <a:rPr lang="it-IT" sz="2800" b="1" dirty="0">
                <a:latin typeface="Calibri" charset="0"/>
              </a:rPr>
              <a:t/>
            </a:r>
            <a:br>
              <a:rPr lang="it-IT" sz="2800" b="1" dirty="0">
                <a:latin typeface="Calibri" charset="0"/>
              </a:rPr>
            </a:br>
            <a:r>
              <a:rPr lang="it-IT" sz="2800" b="1" dirty="0" smtClean="0">
                <a:latin typeface="Calibri" charset="0"/>
              </a:rPr>
              <a:t>respiratoria: manutenzione, calibrazione, misurazione</a:t>
            </a:r>
            <a:endParaRPr lang="it-IT" sz="2000" b="1" dirty="0">
              <a:latin typeface="Calibri" charset="0"/>
            </a:endParaRPr>
          </a:p>
        </p:txBody>
      </p:sp>
      <p:sp>
        <p:nvSpPr>
          <p:cNvPr id="14338" name="Sottotitolo 4"/>
          <p:cNvSpPr>
            <a:spLocks noGrp="1"/>
          </p:cNvSpPr>
          <p:nvPr>
            <p:ph type="subTitle" idx="1"/>
          </p:nvPr>
        </p:nvSpPr>
        <p:spPr>
          <a:xfrm>
            <a:off x="1371600" y="1624892"/>
            <a:ext cx="6369050" cy="17326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98989"/>
                </a:solidFill>
                <a:latin typeface="Calibri" charset="0"/>
              </a:rPr>
              <a:t>Riccardo </a:t>
            </a:r>
            <a:r>
              <a:rPr lang="en-US" dirty="0" err="1">
                <a:solidFill>
                  <a:srgbClr val="898989"/>
                </a:solidFill>
                <a:latin typeface="Calibri" charset="0"/>
              </a:rPr>
              <a:t>Pistelli</a:t>
            </a:r>
            <a:endParaRPr lang="en-US" dirty="0">
              <a:solidFill>
                <a:srgbClr val="898989"/>
              </a:solidFill>
              <a:latin typeface="Calibri" charset="0"/>
            </a:endParaRPr>
          </a:p>
          <a:p>
            <a:r>
              <a:rPr lang="en-US" dirty="0" err="1">
                <a:solidFill>
                  <a:srgbClr val="898989"/>
                </a:solidFill>
                <a:latin typeface="Calibri" charset="0"/>
              </a:rPr>
              <a:t>Università</a:t>
            </a:r>
            <a:r>
              <a:rPr lang="en-US" dirty="0">
                <a:solidFill>
                  <a:srgbClr val="898989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898989"/>
                </a:solidFill>
                <a:latin typeface="Calibri" charset="0"/>
              </a:rPr>
              <a:t>Cattolica</a:t>
            </a:r>
            <a:r>
              <a:rPr lang="en-US" dirty="0">
                <a:solidFill>
                  <a:srgbClr val="898989"/>
                </a:solidFill>
                <a:latin typeface="Calibri" charset="0"/>
              </a:rPr>
              <a:t> - Roma</a:t>
            </a:r>
          </a:p>
        </p:txBody>
      </p:sp>
      <p:pic>
        <p:nvPicPr>
          <p:cNvPr id="14339" name="Immagine 3" descr="gemelli-foto%20policlini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68487"/>
            <a:ext cx="41370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035" y="2803441"/>
            <a:ext cx="2814108" cy="3866915"/>
          </a:xfrm>
          <a:prstGeom prst="rect">
            <a:avLst/>
          </a:prstGeom>
        </p:spPr>
      </p:pic>
      <p:sp>
        <p:nvSpPr>
          <p:cNvPr id="5" name="Triangolo rettangolo 4"/>
          <p:cNvSpPr/>
          <p:nvPr/>
        </p:nvSpPr>
        <p:spPr>
          <a:xfrm rot="16200000">
            <a:off x="6817708" y="4651922"/>
            <a:ext cx="1482214" cy="2554656"/>
          </a:xfrm>
          <a:prstGeom prst="rtTriangle">
            <a:avLst/>
          </a:prstGeom>
          <a:solidFill>
            <a:srgbClr val="112E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97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/>
              <a:t>.</a:t>
            </a:r>
            <a:r>
              <a:rPr lang="en-US" sz="2800" baseline="30000" dirty="0" smtClean="0"/>
              <a:t>• </a:t>
            </a:r>
            <a:r>
              <a:rPr lang="en-US" sz="3600" baseline="30000" dirty="0"/>
              <a:t>A change in scale of measurement does not affect </a:t>
            </a:r>
            <a:r>
              <a:rPr lang="en-US" sz="3600" baseline="30000" dirty="0" smtClean="0"/>
              <a:t>the</a:t>
            </a:r>
            <a:r>
              <a:rPr lang="en-US" sz="3600" dirty="0" smtClean="0"/>
              <a:t> </a:t>
            </a:r>
            <a:r>
              <a:rPr lang="en-US" sz="3600" baseline="30000" dirty="0" smtClean="0"/>
              <a:t>correlation</a:t>
            </a:r>
            <a:r>
              <a:rPr lang="en-US" sz="3600" baseline="30000" dirty="0"/>
              <a:t>, but it affects the agreement.</a:t>
            </a:r>
          </a:p>
          <a:p>
            <a:r>
              <a:rPr lang="en-US" sz="3600" baseline="30000" dirty="0"/>
              <a:t>• Correlation depends on the range of the true quantity in the sample. If this is wide, the correlation will be greater than if it is narrow.</a:t>
            </a:r>
          </a:p>
          <a:p>
            <a:r>
              <a:rPr lang="en-US" sz="3600" baseline="30000" dirty="0" smtClean="0"/>
              <a:t>• </a:t>
            </a:r>
            <a:r>
              <a:rPr lang="en-US" sz="3600" b="1" baseline="30000" dirty="0" smtClean="0"/>
              <a:t>The </a:t>
            </a:r>
            <a:r>
              <a:rPr lang="en-US" sz="3600" b="1" baseline="30000" dirty="0"/>
              <a:t>test of significance may show that the two methods are related, but it would be amazing if two methods designed to measure the same quantity were </a:t>
            </a:r>
            <a:r>
              <a:rPr lang="en-US" sz="3600" b="1" baseline="30000" dirty="0" smtClean="0"/>
              <a:t>not related. </a:t>
            </a:r>
          </a:p>
          <a:p>
            <a:endParaRPr lang="en-US" sz="3600" b="1" baseline="30000" dirty="0" smtClean="0"/>
          </a:p>
          <a:p>
            <a:endParaRPr lang="en-US" sz="3600" b="1" baseline="30000" dirty="0"/>
          </a:p>
          <a:p>
            <a:endParaRPr lang="en-US" sz="3600" b="1" baseline="30000" dirty="0"/>
          </a:p>
          <a:p>
            <a:endParaRPr lang="en-US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67544" y="188640"/>
            <a:ext cx="82089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/>
              <a:t>Bland MJ, Altman D (1986) Statistical methods for assessing agreement</a:t>
            </a:r>
            <a:r>
              <a:rPr lang="en-US" sz="2800" b="1" dirty="0"/>
              <a:t> </a:t>
            </a:r>
            <a:r>
              <a:rPr lang="en-US" sz="2800" b="1" baseline="30000" dirty="0"/>
              <a:t>between two methods of  clinical</a:t>
            </a:r>
            <a:r>
              <a:rPr lang="en-US" sz="2800" b="1" dirty="0"/>
              <a:t> </a:t>
            </a:r>
            <a:r>
              <a:rPr lang="en-US" sz="2800" b="1" baseline="30000" dirty="0"/>
              <a:t>measurement. </a:t>
            </a:r>
            <a:r>
              <a:rPr lang="en-US" sz="2800" b="1" i="1" baseline="30000" dirty="0"/>
              <a:t>Lancet </a:t>
            </a:r>
            <a:r>
              <a:rPr lang="en-US" sz="2800" b="1" baseline="30000" dirty="0"/>
              <a:t>327: 307-310.</a:t>
            </a:r>
          </a:p>
          <a:p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9552" y="4365104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test of significance is irrelevant to the question of agreement.</a:t>
            </a:r>
          </a:p>
          <a:p>
            <a:r>
              <a:rPr lang="en-US" sz="2800" b="1" dirty="0"/>
              <a:t>Data which seem to be in poor agreement can produce quite high correlations. </a:t>
            </a:r>
          </a:p>
          <a:p>
            <a:endParaRPr lang="en-US" sz="2800" b="1" dirty="0" smtClean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4600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96" y="836712"/>
            <a:ext cx="758080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22" y="764704"/>
            <a:ext cx="824444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86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85" y="548680"/>
            <a:ext cx="840072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03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7" y="692696"/>
            <a:ext cx="800858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1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33666"/>
            <a:ext cx="8379618" cy="45995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0"/>
            <a:ext cx="2260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4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337778" cy="21512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3068960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ABSTRACT: The </a:t>
            </a:r>
            <a:r>
              <a:rPr lang="it-IT" b="1" dirty="0" err="1"/>
              <a:t>aim</a:t>
            </a:r>
            <a:r>
              <a:rPr lang="it-IT" b="1" dirty="0"/>
              <a:t> of </a:t>
            </a:r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study</a:t>
            </a:r>
            <a:r>
              <a:rPr lang="it-IT" b="1" dirty="0"/>
              <a:t> </a:t>
            </a:r>
            <a:r>
              <a:rPr lang="it-IT" b="1" dirty="0" err="1"/>
              <a:t>was</a:t>
            </a:r>
            <a:r>
              <a:rPr lang="it-IT" b="1" dirty="0"/>
              <a:t> to </a:t>
            </a:r>
            <a:r>
              <a:rPr lang="it-IT" b="1" dirty="0" err="1"/>
              <a:t>verify</a:t>
            </a:r>
            <a:r>
              <a:rPr lang="it-IT" b="1" dirty="0"/>
              <a:t> </a:t>
            </a:r>
            <a:r>
              <a:rPr lang="it-IT" b="1" dirty="0" err="1"/>
              <a:t>whether</a:t>
            </a:r>
            <a:r>
              <a:rPr lang="it-IT" b="1" dirty="0"/>
              <a:t> the </a:t>
            </a:r>
            <a:r>
              <a:rPr lang="it-IT" b="1" dirty="0" err="1"/>
              <a:t>increase</a:t>
            </a:r>
            <a:r>
              <a:rPr lang="it-IT" b="1" dirty="0"/>
              <a:t> of </a:t>
            </a:r>
            <a:r>
              <a:rPr lang="it-IT" b="1" dirty="0" err="1"/>
              <a:t>resis</a:t>
            </a:r>
            <a:r>
              <a:rPr lang="it-IT" b="1" dirty="0"/>
              <a:t>- </a:t>
            </a:r>
            <a:r>
              <a:rPr lang="it-IT" b="1" dirty="0" err="1"/>
              <a:t>tance</a:t>
            </a:r>
            <a:r>
              <a:rPr lang="it-IT" b="1" dirty="0"/>
              <a:t> to </a:t>
            </a:r>
            <a:r>
              <a:rPr lang="it-IT" b="1" dirty="0" err="1"/>
              <a:t>airflow</a:t>
            </a:r>
            <a:r>
              <a:rPr lang="it-IT" b="1" dirty="0"/>
              <a:t> </a:t>
            </a:r>
            <a:r>
              <a:rPr lang="it-IT" b="1" dirty="0" err="1"/>
              <a:t>using</a:t>
            </a:r>
            <a:r>
              <a:rPr lang="it-IT" b="1" dirty="0"/>
              <a:t> a </a:t>
            </a:r>
            <a:r>
              <a:rPr lang="it-IT" b="1" dirty="0" err="1"/>
              <a:t>filter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the </a:t>
            </a:r>
            <a:r>
              <a:rPr lang="it-IT" b="1" dirty="0" err="1"/>
              <a:t>mouth</a:t>
            </a:r>
            <a:r>
              <a:rPr lang="it-IT" b="1" dirty="0"/>
              <a:t> </a:t>
            </a:r>
            <a:r>
              <a:rPr lang="it-IT" b="1" dirty="0" err="1"/>
              <a:t>could</a:t>
            </a:r>
            <a:r>
              <a:rPr lang="it-IT" b="1" dirty="0"/>
              <a:t> </a:t>
            </a:r>
            <a:r>
              <a:rPr lang="it-IT" b="1" dirty="0" err="1"/>
              <a:t>determine</a:t>
            </a:r>
            <a:r>
              <a:rPr lang="it-IT" b="1" dirty="0"/>
              <a:t> </a:t>
            </a:r>
            <a:r>
              <a:rPr lang="it-IT" b="1" dirty="0" err="1"/>
              <a:t>significant</a:t>
            </a:r>
            <a:r>
              <a:rPr lang="it-IT" b="1" dirty="0"/>
              <a:t> </a:t>
            </a:r>
            <a:r>
              <a:rPr lang="it-IT" b="1" dirty="0" err="1"/>
              <a:t>systematic</a:t>
            </a:r>
            <a:r>
              <a:rPr lang="it-IT" b="1" dirty="0"/>
              <a:t> </a:t>
            </a:r>
            <a:r>
              <a:rPr lang="it-IT" b="1" dirty="0" err="1"/>
              <a:t>errors</a:t>
            </a:r>
            <a:r>
              <a:rPr lang="it-IT" b="1" dirty="0"/>
              <a:t> of </a:t>
            </a:r>
            <a:r>
              <a:rPr lang="it-IT" b="1" dirty="0" err="1"/>
              <a:t>measurement</a:t>
            </a:r>
            <a:r>
              <a:rPr lang="it-IT" b="1" dirty="0"/>
              <a:t> or </a:t>
            </a:r>
            <a:r>
              <a:rPr lang="it-IT" b="1" dirty="0" err="1"/>
              <a:t>change</a:t>
            </a:r>
            <a:r>
              <a:rPr lang="it-IT" b="1" dirty="0"/>
              <a:t> the </a:t>
            </a:r>
            <a:r>
              <a:rPr lang="it-IT" b="1" dirty="0" err="1"/>
              <a:t>diagnostic</a:t>
            </a:r>
            <a:r>
              <a:rPr lang="it-IT" b="1" dirty="0"/>
              <a:t> performance in a </a:t>
            </a:r>
            <a:r>
              <a:rPr lang="it-IT" b="1" dirty="0" err="1"/>
              <a:t>respiratory</a:t>
            </a:r>
            <a:r>
              <a:rPr lang="it-IT" b="1" dirty="0"/>
              <a:t> </a:t>
            </a:r>
            <a:r>
              <a:rPr lang="it-IT" b="1" dirty="0" err="1" smtClean="0"/>
              <a:t>physiology</a:t>
            </a:r>
            <a:r>
              <a:rPr lang="it-IT" b="1" dirty="0" smtClean="0"/>
              <a:t> </a:t>
            </a:r>
            <a:r>
              <a:rPr lang="it-IT" b="1" dirty="0" err="1"/>
              <a:t>laboratory</a:t>
            </a:r>
            <a:r>
              <a:rPr lang="it-IT" b="1" dirty="0"/>
              <a:t>. </a:t>
            </a:r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341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6751"/>
            <a:ext cx="4752528" cy="66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73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77" y="764704"/>
            <a:ext cx="6737891" cy="52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26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31" y="908720"/>
            <a:ext cx="61611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9" y="244948"/>
            <a:ext cx="4283965" cy="31997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4947"/>
            <a:ext cx="4283968" cy="31997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7191"/>
            <a:ext cx="4392488" cy="30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90" y="1268760"/>
            <a:ext cx="798027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6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628800"/>
            <a:ext cx="8568952" cy="251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baseline="30000" dirty="0" smtClean="0"/>
              <a:t>Conclusions</a:t>
            </a:r>
          </a:p>
          <a:p>
            <a:r>
              <a:rPr lang="en-US" sz="2800" dirty="0" smtClean="0"/>
              <a:t>How </a:t>
            </a:r>
            <a:r>
              <a:rPr lang="en-US" sz="2800" dirty="0"/>
              <a:t>far apart measurements can be without causing difficulties will be a question of judgment. Ideally, it should be defined in advance to help in the interpretation of the method comparison and to choose the sample size. </a:t>
            </a:r>
            <a:endParaRPr lang="en-US" sz="2800" dirty="0"/>
          </a:p>
          <a:p>
            <a:endParaRPr lang="en-US" sz="2800" baseline="30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7504" y="33265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Bland MJ and Altman D  Lancet 1986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84796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337778" cy="21512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3068960"/>
            <a:ext cx="741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ABSTRACT: The </a:t>
            </a:r>
            <a:r>
              <a:rPr lang="it-IT" b="1" dirty="0" err="1"/>
              <a:t>aim</a:t>
            </a:r>
            <a:r>
              <a:rPr lang="it-IT" b="1" dirty="0"/>
              <a:t> of </a:t>
            </a:r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study</a:t>
            </a:r>
            <a:r>
              <a:rPr lang="it-IT" b="1" dirty="0"/>
              <a:t> </a:t>
            </a:r>
            <a:r>
              <a:rPr lang="it-IT" b="1" dirty="0" err="1"/>
              <a:t>was</a:t>
            </a:r>
            <a:r>
              <a:rPr lang="it-IT" b="1" dirty="0"/>
              <a:t> to </a:t>
            </a:r>
            <a:r>
              <a:rPr lang="it-IT" b="1" dirty="0" err="1"/>
              <a:t>verify</a:t>
            </a:r>
            <a:r>
              <a:rPr lang="it-IT" b="1" dirty="0"/>
              <a:t> </a:t>
            </a:r>
            <a:r>
              <a:rPr lang="it-IT" b="1" dirty="0" err="1"/>
              <a:t>whether</a:t>
            </a:r>
            <a:r>
              <a:rPr lang="it-IT" b="1" dirty="0"/>
              <a:t> the </a:t>
            </a:r>
            <a:r>
              <a:rPr lang="it-IT" b="1" dirty="0" err="1"/>
              <a:t>increase</a:t>
            </a:r>
            <a:r>
              <a:rPr lang="it-IT" b="1" dirty="0"/>
              <a:t> of </a:t>
            </a:r>
            <a:r>
              <a:rPr lang="it-IT" b="1" dirty="0" err="1"/>
              <a:t>resis</a:t>
            </a:r>
            <a:r>
              <a:rPr lang="it-IT" b="1" dirty="0"/>
              <a:t>- </a:t>
            </a:r>
            <a:r>
              <a:rPr lang="it-IT" b="1" dirty="0" err="1"/>
              <a:t>tance</a:t>
            </a:r>
            <a:r>
              <a:rPr lang="it-IT" b="1" dirty="0"/>
              <a:t> to </a:t>
            </a:r>
            <a:r>
              <a:rPr lang="it-IT" b="1" dirty="0" err="1"/>
              <a:t>airflow</a:t>
            </a:r>
            <a:r>
              <a:rPr lang="it-IT" b="1" dirty="0"/>
              <a:t> </a:t>
            </a:r>
            <a:r>
              <a:rPr lang="it-IT" b="1" dirty="0" err="1"/>
              <a:t>using</a:t>
            </a:r>
            <a:r>
              <a:rPr lang="it-IT" b="1" dirty="0"/>
              <a:t> a </a:t>
            </a:r>
            <a:r>
              <a:rPr lang="it-IT" b="1" dirty="0" err="1"/>
              <a:t>filter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the </a:t>
            </a:r>
            <a:r>
              <a:rPr lang="it-IT" b="1" dirty="0" err="1"/>
              <a:t>mouth</a:t>
            </a:r>
            <a:r>
              <a:rPr lang="it-IT" b="1" dirty="0"/>
              <a:t> </a:t>
            </a:r>
            <a:r>
              <a:rPr lang="it-IT" b="1" dirty="0" err="1"/>
              <a:t>could</a:t>
            </a:r>
            <a:r>
              <a:rPr lang="it-IT" b="1" dirty="0"/>
              <a:t> </a:t>
            </a:r>
            <a:r>
              <a:rPr lang="it-IT" b="1" dirty="0" err="1"/>
              <a:t>determine</a:t>
            </a:r>
            <a:r>
              <a:rPr lang="it-IT" b="1" dirty="0"/>
              <a:t> </a:t>
            </a:r>
            <a:r>
              <a:rPr lang="it-IT" b="1" dirty="0" err="1"/>
              <a:t>significant</a:t>
            </a:r>
            <a:r>
              <a:rPr lang="it-IT" b="1" dirty="0"/>
              <a:t> </a:t>
            </a:r>
            <a:r>
              <a:rPr lang="it-IT" b="1" dirty="0" err="1"/>
              <a:t>systematic</a:t>
            </a:r>
            <a:r>
              <a:rPr lang="it-IT" b="1" dirty="0"/>
              <a:t> </a:t>
            </a:r>
            <a:r>
              <a:rPr lang="it-IT" b="1" dirty="0" err="1"/>
              <a:t>errors</a:t>
            </a:r>
            <a:r>
              <a:rPr lang="it-IT" b="1" dirty="0"/>
              <a:t> of </a:t>
            </a:r>
            <a:r>
              <a:rPr lang="it-IT" b="1" dirty="0" err="1"/>
              <a:t>measurement</a:t>
            </a:r>
            <a:r>
              <a:rPr lang="it-IT" b="1" dirty="0"/>
              <a:t> or </a:t>
            </a:r>
            <a:r>
              <a:rPr lang="it-IT" b="1" dirty="0" err="1"/>
              <a:t>change</a:t>
            </a:r>
            <a:r>
              <a:rPr lang="it-IT" b="1" dirty="0"/>
              <a:t> the </a:t>
            </a:r>
            <a:r>
              <a:rPr lang="it-IT" b="1" dirty="0" err="1"/>
              <a:t>diagnostic</a:t>
            </a:r>
            <a:r>
              <a:rPr lang="it-IT" b="1" dirty="0"/>
              <a:t> performance in a </a:t>
            </a:r>
            <a:r>
              <a:rPr lang="it-IT" b="1" dirty="0" err="1"/>
              <a:t>respiratory</a:t>
            </a:r>
            <a:r>
              <a:rPr lang="it-IT" b="1" dirty="0"/>
              <a:t> </a:t>
            </a:r>
            <a:r>
              <a:rPr lang="it-IT" b="1" dirty="0" err="1" smtClean="0"/>
              <a:t>physiology</a:t>
            </a:r>
            <a:r>
              <a:rPr lang="it-IT" b="1" dirty="0" smtClean="0"/>
              <a:t> </a:t>
            </a:r>
            <a:r>
              <a:rPr lang="it-IT" b="1" dirty="0" err="1"/>
              <a:t>laboratory</a:t>
            </a:r>
            <a:r>
              <a:rPr lang="it-IT" b="1" dirty="0"/>
              <a:t>. </a:t>
            </a:r>
            <a:endParaRPr lang="it-IT" b="1" dirty="0" smtClean="0"/>
          </a:p>
          <a:p>
            <a:r>
              <a:rPr lang="it-IT" b="1" dirty="0" smtClean="0"/>
              <a:t>CONCLUSION: The </a:t>
            </a:r>
            <a:r>
              <a:rPr lang="it-IT" b="1" dirty="0" err="1"/>
              <a:t>filter</a:t>
            </a:r>
            <a:r>
              <a:rPr lang="it-IT" b="1" dirty="0"/>
              <a:t> </a:t>
            </a:r>
            <a:r>
              <a:rPr lang="it-IT" b="1" dirty="0" err="1"/>
              <a:t>Spirobac</a:t>
            </a:r>
            <a:r>
              <a:rPr lang="it-IT" b="1" dirty="0"/>
              <a:t> </a:t>
            </a:r>
            <a:r>
              <a:rPr lang="it-IT" b="1" dirty="0" err="1"/>
              <a:t>has</a:t>
            </a:r>
            <a:r>
              <a:rPr lang="it-IT" b="1" dirty="0"/>
              <a:t> a </a:t>
            </a:r>
            <a:r>
              <a:rPr lang="it-IT" b="1" dirty="0" err="1"/>
              <a:t>statistically</a:t>
            </a:r>
            <a:r>
              <a:rPr lang="it-IT" b="1" dirty="0"/>
              <a:t> </a:t>
            </a:r>
            <a:r>
              <a:rPr lang="it-IT" b="1" dirty="0" err="1"/>
              <a:t>significant</a:t>
            </a:r>
            <a:r>
              <a:rPr lang="it-IT" b="1" dirty="0"/>
              <a:t> </a:t>
            </a:r>
            <a:r>
              <a:rPr lang="it-IT" b="1" dirty="0" err="1"/>
              <a:t>effect</a:t>
            </a:r>
            <a:r>
              <a:rPr lang="it-IT" b="1" dirty="0"/>
              <a:t> on the </a:t>
            </a:r>
            <a:r>
              <a:rPr lang="it-IT" b="1" dirty="0" err="1"/>
              <a:t>results</a:t>
            </a:r>
            <a:r>
              <a:rPr lang="it-IT" b="1" dirty="0"/>
              <a:t> of some </a:t>
            </a:r>
            <a:r>
              <a:rPr lang="it-IT" b="1" dirty="0" err="1"/>
              <a:t>pulmonary</a:t>
            </a:r>
            <a:r>
              <a:rPr lang="it-IT" b="1" dirty="0"/>
              <a:t> </a:t>
            </a:r>
            <a:r>
              <a:rPr lang="it-IT" b="1" dirty="0" err="1"/>
              <a:t>function</a:t>
            </a:r>
            <a:r>
              <a:rPr lang="it-IT" b="1" dirty="0"/>
              <a:t> </a:t>
            </a:r>
            <a:r>
              <a:rPr lang="it-IT" b="1" dirty="0" err="1"/>
              <a:t>tests</a:t>
            </a:r>
            <a:r>
              <a:rPr lang="it-IT" b="1" dirty="0"/>
              <a:t>. </a:t>
            </a:r>
            <a:r>
              <a:rPr lang="it-IT" b="1" dirty="0" err="1"/>
              <a:t>However</a:t>
            </a:r>
            <a:r>
              <a:rPr lang="it-IT" b="1" dirty="0"/>
              <a:t>, </a:t>
            </a:r>
            <a:r>
              <a:rPr lang="it-IT" b="1" dirty="0" err="1"/>
              <a:t>this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considered</a:t>
            </a:r>
            <a:r>
              <a:rPr lang="it-IT" b="1" dirty="0"/>
              <a:t> to be </a:t>
            </a:r>
            <a:r>
              <a:rPr lang="it-IT" b="1" dirty="0" err="1"/>
              <a:t>clinically</a:t>
            </a:r>
            <a:r>
              <a:rPr lang="it-IT" b="1" dirty="0"/>
              <a:t> </a:t>
            </a:r>
            <a:r>
              <a:rPr lang="it-IT" b="1" dirty="0" err="1"/>
              <a:t>significant</a:t>
            </a:r>
            <a:r>
              <a:rPr lang="it-IT" b="1" dirty="0"/>
              <a:t>, </a:t>
            </a:r>
            <a:r>
              <a:rPr lang="it-IT" b="1" dirty="0" err="1"/>
              <a:t>since</a:t>
            </a:r>
            <a:r>
              <a:rPr lang="it-IT" b="1" dirty="0"/>
              <a:t> the </a:t>
            </a:r>
            <a:r>
              <a:rPr lang="it-IT" b="1" dirty="0" err="1"/>
              <a:t>changes</a:t>
            </a:r>
            <a:r>
              <a:rPr lang="it-IT" b="1" dirty="0"/>
              <a:t> due to the </a:t>
            </a:r>
            <a:r>
              <a:rPr lang="it-IT" b="1" dirty="0" err="1"/>
              <a:t>filter</a:t>
            </a:r>
            <a:r>
              <a:rPr lang="it-IT" b="1" dirty="0"/>
              <a:t> </a:t>
            </a:r>
            <a:r>
              <a:rPr lang="it-IT" b="1" dirty="0" err="1"/>
              <a:t>were</a:t>
            </a:r>
            <a:r>
              <a:rPr lang="it-IT" b="1" dirty="0"/>
              <a:t> </a:t>
            </a:r>
            <a:r>
              <a:rPr lang="it-IT" b="1" dirty="0" err="1"/>
              <a:t>within</a:t>
            </a:r>
            <a:r>
              <a:rPr lang="it-IT" b="1" dirty="0"/>
              <a:t> the </a:t>
            </a:r>
            <a:r>
              <a:rPr lang="it-IT" b="1" dirty="0" err="1"/>
              <a:t>intraindi</a:t>
            </a:r>
            <a:r>
              <a:rPr lang="it-IT" b="1" dirty="0"/>
              <a:t>- </a:t>
            </a:r>
            <a:r>
              <a:rPr lang="it-IT" b="1" dirty="0" err="1"/>
              <a:t>vidual</a:t>
            </a:r>
            <a:r>
              <a:rPr lang="it-IT" b="1" dirty="0"/>
              <a:t> </a:t>
            </a:r>
            <a:r>
              <a:rPr lang="it-IT" b="1" dirty="0" err="1"/>
              <a:t>variability</a:t>
            </a:r>
            <a:r>
              <a:rPr lang="it-IT" b="1" dirty="0"/>
              <a:t> of </a:t>
            </a:r>
            <a:r>
              <a:rPr lang="it-IT" b="1" dirty="0" err="1"/>
              <a:t>repeated</a:t>
            </a:r>
            <a:r>
              <a:rPr lang="it-IT" b="1" dirty="0"/>
              <a:t> </a:t>
            </a:r>
            <a:r>
              <a:rPr lang="it-IT" b="1" dirty="0" err="1"/>
              <a:t>measurements</a:t>
            </a:r>
            <a:r>
              <a:rPr lang="it-IT" b="1" dirty="0"/>
              <a:t> for </a:t>
            </a:r>
            <a:r>
              <a:rPr lang="it-IT" b="1" dirty="0" err="1"/>
              <a:t>almost</a:t>
            </a:r>
            <a:r>
              <a:rPr lang="it-IT" b="1" dirty="0"/>
              <a:t> </a:t>
            </a:r>
            <a:r>
              <a:rPr lang="it-IT" b="1" dirty="0" err="1"/>
              <a:t>all</a:t>
            </a:r>
            <a:r>
              <a:rPr lang="it-IT" b="1" dirty="0"/>
              <a:t> the </a:t>
            </a:r>
            <a:r>
              <a:rPr lang="it-IT" b="1" dirty="0" err="1"/>
              <a:t>function</a:t>
            </a:r>
            <a:r>
              <a:rPr lang="it-IT" b="1" dirty="0"/>
              <a:t> </a:t>
            </a:r>
            <a:r>
              <a:rPr lang="it-IT" b="1" dirty="0" err="1"/>
              <a:t>indices</a:t>
            </a:r>
            <a:r>
              <a:rPr lang="it-IT" b="1" dirty="0"/>
              <a:t> and no </a:t>
            </a:r>
            <a:r>
              <a:rPr lang="it-IT" b="1" dirty="0" err="1"/>
              <a:t>appreciable</a:t>
            </a:r>
            <a:r>
              <a:rPr lang="it-IT" b="1" dirty="0"/>
              <a:t> </a:t>
            </a:r>
            <a:r>
              <a:rPr lang="it-IT" b="1" dirty="0" err="1"/>
              <a:t>classification</a:t>
            </a:r>
            <a:r>
              <a:rPr lang="it-IT" b="1" dirty="0"/>
              <a:t> </a:t>
            </a:r>
            <a:r>
              <a:rPr lang="it-IT" b="1" dirty="0" err="1"/>
              <a:t>error</a:t>
            </a:r>
            <a:r>
              <a:rPr lang="it-IT" b="1" dirty="0"/>
              <a:t> </a:t>
            </a:r>
            <a:r>
              <a:rPr lang="it-IT" b="1" dirty="0" err="1"/>
              <a:t>was</a:t>
            </a:r>
            <a:r>
              <a:rPr lang="it-IT" b="1" dirty="0"/>
              <a:t> </a:t>
            </a:r>
            <a:r>
              <a:rPr lang="it-IT" b="1" dirty="0" err="1"/>
              <a:t>found</a:t>
            </a:r>
            <a:r>
              <a:rPr lang="it-IT" b="1" dirty="0"/>
              <a:t> in </a:t>
            </a:r>
            <a:r>
              <a:rPr lang="it-IT" b="1" dirty="0" err="1"/>
              <a:t>diagnostic</a:t>
            </a:r>
            <a:r>
              <a:rPr lang="it-IT" b="1" dirty="0"/>
              <a:t> </a:t>
            </a:r>
            <a:r>
              <a:rPr lang="it-IT" b="1" dirty="0" err="1"/>
              <a:t>tests</a:t>
            </a:r>
            <a:r>
              <a:rPr lang="it-IT" b="1" dirty="0"/>
              <a:t>. </a:t>
            </a:r>
            <a:endParaRPr lang="it-IT" dirty="0"/>
          </a:p>
          <a:p>
            <a:endParaRPr lang="it-IT" b="1" dirty="0" smtClean="0"/>
          </a:p>
          <a:p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5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8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6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6085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3626"/>
            <a:ext cx="4777904" cy="650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28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676456" cy="64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3"/>
            <a:ext cx="4392488" cy="328081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97443"/>
            <a:ext cx="4476990" cy="334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9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170"/>
            <a:ext cx="4644008" cy="34686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01" y="3489842"/>
            <a:ext cx="5065012" cy="32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5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83587" cy="33673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46569"/>
            <a:ext cx="5220072" cy="324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1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60648"/>
            <a:ext cx="5368321" cy="33123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19" y="3501008"/>
            <a:ext cx="5684881" cy="332133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580112" y="12687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linea</a:t>
            </a:r>
            <a:r>
              <a:rPr lang="en-US" dirty="0" smtClean="0"/>
              <a:t> di </a:t>
            </a:r>
            <a:r>
              <a:rPr lang="en-US" dirty="0" err="1" smtClean="0"/>
              <a:t>regressione</a:t>
            </a:r>
            <a:r>
              <a:rPr lang="en-US" dirty="0" smtClean="0"/>
              <a:t> </a:t>
            </a:r>
            <a:r>
              <a:rPr lang="en-US" dirty="0" err="1" smtClean="0"/>
              <a:t>indica</a:t>
            </a:r>
            <a:r>
              <a:rPr lang="en-US" dirty="0" smtClean="0"/>
              <a:t> la </a:t>
            </a:r>
            <a:r>
              <a:rPr lang="en-US" dirty="0" err="1" smtClean="0"/>
              <a:t>correlazione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due </a:t>
            </a:r>
            <a:r>
              <a:rPr lang="en-US" dirty="0" err="1" smtClean="0"/>
              <a:t>dati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4437112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linea</a:t>
            </a:r>
            <a:r>
              <a:rPr lang="en-US" dirty="0" smtClean="0"/>
              <a:t> di </a:t>
            </a:r>
            <a:r>
              <a:rPr lang="en-US" dirty="0" err="1" smtClean="0"/>
              <a:t>identità</a:t>
            </a:r>
            <a:r>
              <a:rPr lang="en-US" dirty="0" smtClean="0"/>
              <a:t> </a:t>
            </a:r>
            <a:r>
              <a:rPr lang="en-US" dirty="0" err="1" smtClean="0"/>
              <a:t>indica</a:t>
            </a:r>
            <a:r>
              <a:rPr lang="en-US" dirty="0" smtClean="0"/>
              <a:t> la </a:t>
            </a:r>
            <a:r>
              <a:rPr lang="en-US" dirty="0" err="1" smtClean="0"/>
              <a:t>concordanza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due </a:t>
            </a:r>
            <a:r>
              <a:rPr lang="en-US" dirty="0" err="1" smtClean="0"/>
              <a:t>serie</a:t>
            </a:r>
            <a:r>
              <a:rPr lang="en-US" dirty="0" smtClean="0"/>
              <a:t> di </a:t>
            </a:r>
            <a:r>
              <a:rPr lang="en-US" dirty="0" err="1" smtClean="0"/>
              <a:t>dati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9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367</Words>
  <Application>Microsoft Macintosh PowerPoint</Application>
  <PresentationFormat>Presentazione su schermo (4:3)</PresentationFormat>
  <Paragraphs>20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La strumentazione del laboratorio di fisiopatologia respiratoria: manutenzione, calibrazione, misurazione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vaccinazioni nel paziente broncopneumopatico</dc:title>
  <dc:creator>CED</dc:creator>
  <cp:lastModifiedBy>Riccardo Pistelli</cp:lastModifiedBy>
  <cp:revision>12</cp:revision>
  <dcterms:created xsi:type="dcterms:W3CDTF">2016-04-09T08:17:57Z</dcterms:created>
  <dcterms:modified xsi:type="dcterms:W3CDTF">2016-04-11T15:07:53Z</dcterms:modified>
</cp:coreProperties>
</file>