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38" r:id="rId4"/>
    <p:sldMasterId id="2147483797" r:id="rId5"/>
    <p:sldMasterId id="2147483820" r:id="rId6"/>
    <p:sldMasterId id="2147483832" r:id="rId7"/>
    <p:sldMasterId id="2147483969" r:id="rId8"/>
    <p:sldMasterId id="2147483992" r:id="rId9"/>
    <p:sldMasterId id="2147484004" r:id="rId10"/>
    <p:sldMasterId id="2147484148" r:id="rId11"/>
    <p:sldMasterId id="2147484160" r:id="rId12"/>
  </p:sldMasterIdLst>
  <p:notesMasterIdLst>
    <p:notesMasterId r:id="rId34"/>
  </p:notesMasterIdLst>
  <p:handoutMasterIdLst>
    <p:handoutMasterId r:id="rId35"/>
  </p:handoutMasterIdLst>
  <p:sldIdLst>
    <p:sldId id="518" r:id="rId13"/>
    <p:sldId id="520" r:id="rId14"/>
    <p:sldId id="539" r:id="rId15"/>
    <p:sldId id="532" r:id="rId16"/>
    <p:sldId id="533" r:id="rId17"/>
    <p:sldId id="538" r:id="rId18"/>
    <p:sldId id="542" r:id="rId19"/>
    <p:sldId id="544" r:id="rId20"/>
    <p:sldId id="545" r:id="rId21"/>
    <p:sldId id="546" r:id="rId22"/>
    <p:sldId id="547" r:id="rId23"/>
    <p:sldId id="549" r:id="rId24"/>
    <p:sldId id="567" r:id="rId25"/>
    <p:sldId id="551" r:id="rId26"/>
    <p:sldId id="559" r:id="rId27"/>
    <p:sldId id="563" r:id="rId28"/>
    <p:sldId id="564" r:id="rId29"/>
    <p:sldId id="565" r:id="rId30"/>
    <p:sldId id="553" r:id="rId31"/>
    <p:sldId id="568" r:id="rId32"/>
    <p:sldId id="558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35">
          <p15:clr>
            <a:srgbClr val="A4A3A4"/>
          </p15:clr>
        </p15:guide>
        <p15:guide id="2" orient="horz" pos="717">
          <p15:clr>
            <a:srgbClr val="A4A3A4"/>
          </p15:clr>
        </p15:guide>
        <p15:guide id="3" pos="2880">
          <p15:clr>
            <a:srgbClr val="A4A3A4"/>
          </p15:clr>
        </p15:guide>
        <p15:guide id="4" pos="236">
          <p15:clr>
            <a:srgbClr val="A4A3A4"/>
          </p15:clr>
        </p15:guide>
        <p15:guide id="5" pos="55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ss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EAEAEA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8" autoAdjust="0"/>
    <p:restoredTop sz="94139" autoAdjust="0"/>
  </p:normalViewPr>
  <p:slideViewPr>
    <p:cSldViewPr snapToGrid="0">
      <p:cViewPr varScale="1">
        <p:scale>
          <a:sx n="95" d="100"/>
          <a:sy n="95" d="100"/>
        </p:scale>
        <p:origin x="-420" y="-108"/>
      </p:cViewPr>
      <p:guideLst>
        <p:guide orient="horz" pos="3635"/>
        <p:guide orient="horz" pos="717"/>
        <p:guide pos="2880"/>
        <p:guide pos="236"/>
        <p:guide pos="55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A8EA1C-0E9F-4013-81AC-3D032AB98E99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E2F8A7-3153-4BB1-8101-6EC1724A3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C19936-9637-4614-8C2E-B357CDF489D4}" type="datetimeFigureOut">
              <a:rPr lang="en-GB"/>
              <a:pPr>
                <a:defRPr/>
              </a:pPr>
              <a:t>11/04/2016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D60E9A-B8A3-46E4-AD11-94AA280A6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94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jub_neg_green_300ppi_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35763" y="5681663"/>
            <a:ext cx="2041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98638"/>
            <a:ext cx="9144000" cy="2519362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BISansCond" pitchFamily="2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BISansCond" pitchFamily="2" charset="0"/>
              </a:endParaRPr>
            </a:p>
          </p:txBody>
        </p:sp>
      </p:grp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endParaRPr lang="en-GB">
              <a:sym typeface="Symbol" pitchFamily="18" charset="2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0" y="2270125"/>
            <a:ext cx="6118225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FF8365D-2041-4881-8A20-1E4E5A287CE5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095B85B-1278-417E-AB2A-17E1620990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E90D-965C-494D-8B5E-F0ADF2BD47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65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1093-7CDE-4137-A3ED-0BACE82E7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20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D420-D721-4CDF-8BF6-D6B6F7B4B5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073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9DE6-63CF-4AE7-BCFF-F84721D722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272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3B508-C12E-4F7A-854E-B626A24240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80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46F49-1918-44BD-B0AB-7715134AAF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05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D1C0B-7250-4C12-B466-8379903FDAAF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037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85C77-1037-43B0-B701-B85F59F1DD36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662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E031-46B1-4464-A76C-EED23B2A811F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166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B8364-7766-46C6-95E4-8CD536FF0ACA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3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07950"/>
            <a:ext cx="2108200" cy="601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07950"/>
            <a:ext cx="6173788" cy="601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6802A4F-CBB7-4731-A446-F67B1695F975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F02968D-EAB5-48C0-B632-731681A07C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BDC6E-7FD6-464A-BDF4-FFBFDB05BB47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231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C785B-A282-4509-9852-7098177570C4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C6727-0C51-492A-AD84-1331F908E239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502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657E2-D328-4CAE-B252-FA328657838E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083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BE60-115C-496B-B7EC-AE10A3E65D1D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49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D742C-D5E1-4E4E-BBC8-DEF83E9D36C8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52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5A936-A261-45FC-B62B-D3D85DEEA72D}" type="slidenum">
              <a:rPr lang="en-US" altLang="sv-SE">
                <a:solidFill>
                  <a:srgbClr val="FFFFFF"/>
                </a:solidFill>
              </a:rPr>
              <a:pPr/>
              <a:t>‹#›</a:t>
            </a:fld>
            <a:endParaRPr lang="en-US" alt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7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jub_neg_green_300ppi_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35763" y="5681663"/>
            <a:ext cx="2041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98638"/>
            <a:ext cx="9144000" cy="2519362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endParaRPr lang="en-GB">
              <a:sym typeface="Symbol" pitchFamily="18" charset="2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1" y="2270125"/>
            <a:ext cx="6118225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468F8A-209F-4025-B3BB-E82D553FD6FD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528CE8-F079-4384-B5B7-8F2C73B29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4E7418-7FF6-459D-91F0-4CC7FB6EDA08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6204BA-20BA-4473-A858-95C4A2C7E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258890"/>
            <a:ext cx="41402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1258890"/>
            <a:ext cx="4141788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6830B8-4302-4B25-BD4C-EEAC574C9ADE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BF0119-C809-4BFD-B3A7-9215FA022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AB4FB-114A-4CE4-B18B-53F52143E99F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FAB5D5-C51E-487F-8D2F-4D005FDE1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3F26CE-795A-4948-9C68-5E01F8D4AB3C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A6E24B-C0BC-4DE8-A5BA-8FFE39A750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A33DA0-5482-4781-B9BB-073631FCABC6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7DD6-8753-4066-9C19-977B8B1C20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AA4A52-2D6C-4515-AC9B-61CFD013D66C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B0E519-1E94-4C3A-8DFE-4BAF1ADA7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6748463" cy="989013"/>
          </a:xfrm>
          <a:noFill/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6600"/>
              </a:buClr>
              <a:defRPr/>
            </a:lvl2pPr>
            <a:lvl3pPr marL="542925" indent="-265113">
              <a:buClr>
                <a:srgbClr val="006600"/>
              </a:buClr>
              <a:buFont typeface="Courier New" pitchFamily="49" charset="0"/>
              <a:buChar char="o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1302F77-A0EB-4109-971F-CBC85AF50CAB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FB2D8A7-90F6-492F-BBF7-50CD35565A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89DF5B-56D3-4112-97EA-0B17BCDE6B25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9CB476-66D0-47EB-9A00-FE286FFE4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6C3E2D-60B3-47FC-8326-6F191EE0DEDA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2B8298-D682-44D3-A3A6-E75FE26D26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07951"/>
            <a:ext cx="2108200" cy="601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07951"/>
            <a:ext cx="6173788" cy="601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B93504-92A4-4049-B334-11C6C68FE778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F555EA-EF6D-4CE7-AC2B-51D27C998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98638"/>
            <a:ext cx="9144000" cy="2519362"/>
          </a:xfrm>
          <a:prstGeom prst="rect">
            <a:avLst/>
          </a:prstGeom>
          <a:solidFill>
            <a:srgbClr val="6699CC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BISansMl" pitchFamily="50" charset="0"/>
                <a:cs typeface="Arial" pitchFamily="34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BISansMl" pitchFamily="50" charset="0"/>
                <a:cs typeface="Arial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BISansMl" pitchFamily="50" charset="0"/>
                <a:cs typeface="Arial" pitchFamily="34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BISansMl" pitchFamily="50" charset="0"/>
                <a:cs typeface="Arial" pitchFamily="34" charset="0"/>
              </a:endParaRPr>
            </a:p>
          </p:txBody>
        </p:sp>
      </p:grpSp>
      <p:pic>
        <p:nvPicPr>
          <p:cNvPr id="10" name="Picture 121" descr="BI-Logo_36pt_blue_n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80275" y="5886450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endParaRPr lang="en-GB" dirty="0">
              <a:sym typeface="Symbol" pitchFamily="18" charset="2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0" y="2270125"/>
            <a:ext cx="6118225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jub_neg_green_300ppi_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35763" y="5681663"/>
            <a:ext cx="2041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98638"/>
            <a:ext cx="9144000" cy="2519362"/>
          </a:xfrm>
          <a:prstGeom prst="rect">
            <a:avLst/>
          </a:prstGeom>
          <a:solidFill>
            <a:srgbClr val="6699CC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BISansMl" pitchFamily="50" charset="0"/>
                <a:cs typeface="Arial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BISansMl" pitchFamily="50" charset="0"/>
                <a:cs typeface="Arial" pitchFamily="34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BISansMl" pitchFamily="50" charset="0"/>
                <a:cs typeface="Arial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BISansMl" pitchFamily="50" charset="0"/>
                <a:cs typeface="Arial" pitchFamily="34" charset="0"/>
              </a:endParaRPr>
            </a:p>
          </p:txBody>
        </p:sp>
      </p:grp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endParaRPr lang="en-GB" dirty="0">
              <a:sym typeface="Symbol" pitchFamily="18" charset="2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0" y="2270125"/>
            <a:ext cx="6118225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7254875" y="84138"/>
            <a:ext cx="1655763" cy="83661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/>
          <a:p>
            <a:pPr eaLnBrk="0" hangingPunct="0">
              <a:defRPr/>
            </a:pPr>
            <a:endParaRPr lang="en-GB" sz="14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Picture 2" descr="\\nebuchadnezzar\NitroDigital_Docs\Nitro Digital\Andrew\work folder\new logos\de\jub_de\jub_de_Office\jub_neg_green_300ppi_d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86588" y="107950"/>
            <a:ext cx="1811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6748463" cy="815975"/>
          </a:xfrm>
          <a:noFill/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Tx/>
              <a:defRPr/>
            </a:lvl2pPr>
            <a:lvl3pPr marL="542925" indent="-265113">
              <a:buClrTx/>
              <a:buFont typeface="Courier New" pitchFamily="49" charset="0"/>
              <a:buChar char="o"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 pitchFamily="2" charset="0"/>
                <a:cs typeface="+mn-cs"/>
              </a:defRPr>
            </a:lvl1pPr>
          </a:lstStyle>
          <a:p>
            <a:pPr>
              <a:defRPr/>
            </a:pPr>
            <a:fld id="{03536A75-F8E6-49F3-9DE0-7BD412017F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6748463" cy="815975"/>
          </a:xfrm>
          <a:noFill/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Tx/>
              <a:defRPr/>
            </a:lvl2pPr>
            <a:lvl3pPr marL="542925" indent="-265113">
              <a:buClrTx/>
              <a:buFont typeface="Courier New" pitchFamily="49" charset="0"/>
              <a:buChar char="o"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310313"/>
            <a:ext cx="3522663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78738" y="6489700"/>
            <a:ext cx="1114425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38CD-C198-4EA3-993F-FF5250108E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58888"/>
            <a:ext cx="41402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58888"/>
            <a:ext cx="4141788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670E-1C88-4030-BABD-1475EB1E27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56F6-1585-4D44-9C65-046AE53ADB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ADD0-8093-45C7-BC21-82B3889FF0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0FBA443-9FA1-4E59-BF75-AC62C0767218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4D5E17B-9E7A-439D-B032-2B1A5E7991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4" y="115888"/>
            <a:ext cx="6589489" cy="6762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5D40-EF45-42F5-BFB6-BE49C93AC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28588"/>
            <a:ext cx="6780213" cy="6048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</a:t>
            </a:r>
            <a:r>
              <a:rPr lang="en-GB" dirty="0" err="1" smtClean="0"/>
              <a:t>Titelformat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C7BD-88F5-4A83-B424-C99E415C9C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7CD852-8699-4C49-AF96-01C9A54BE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A018B9-611A-4071-A975-35CF2D1CE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16F92F-7035-48B2-A251-7E3E68C7F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FA745D-3FF7-4960-AA6F-408CAD8E0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30BB6D-67C2-4406-80C6-26234856E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A30436-9795-4AD8-AAF4-B21D62F94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B1BDD7-5EE6-4AB2-AC0B-3F509F4E3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6522C4-4543-40D6-A87A-DA6F2942D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58888"/>
            <a:ext cx="41402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58888"/>
            <a:ext cx="4141788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F23D57F-6830-4591-B214-67CB756960D9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6DD8BFE-22A4-4F3E-BCFB-392A7869E7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E8EB50-CFAD-4146-9F35-5402E6CDC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014409-D56A-4C98-9CE0-61757C8A5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B063BB-A53E-46B5-B019-8C3B2733D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-Logo_36pt_blue_n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0" y="5937250"/>
            <a:ext cx="2159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98638"/>
            <a:ext cx="9144000" cy="2519362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14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40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de-DE" smtClean="0">
                <a:sym typeface="Symbol" pitchFamily="18" charset="2"/>
              </a:rPr>
              <a:t>Formatvorlage des Untertitelmasters durch Klicken bearbeiten</a:t>
            </a:r>
            <a:endParaRPr lang="en-GB">
              <a:sym typeface="Symbol" pitchFamily="18" charset="2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0" y="2270125"/>
            <a:ext cx="6118225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7C805E-FD93-4E6E-A1A0-4A7E6B40D49B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PLEASE INSERT Presentation title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3A5794-43E3-4BE7-9DBD-BEFBE4A66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66B5DF-3787-4993-9650-2A9541566999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PLEASE INSERT Presentation title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F83B91-FDC7-4F6E-8BB7-373F59F09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CD3B72-2BCB-4F61-8D14-5FDF4128EBEB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PLEASE INSERT Presentation title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F0270F-B212-48AA-89CC-6C808CC251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gray">
          <a:xfrm>
            <a:off x="0" y="3536950"/>
            <a:ext cx="9144000" cy="92075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bg1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250238" y="0"/>
            <a:ext cx="8937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2000" b="1" dirty="0">
                <a:solidFill>
                  <a:srgbClr val="0066CC"/>
                </a:solidFill>
                <a:latin typeface="+mn-lt"/>
                <a:cs typeface="Arial" pitchFamily="34" charset="0"/>
              </a:rPr>
              <a:t>CS-</a:t>
            </a:r>
            <a:fld id="{90AF7630-928D-4DA8-B921-13222C47514A}" type="slidenum">
              <a:rPr lang="en-US" altLang="en-US" sz="2000" b="1">
                <a:solidFill>
                  <a:srgbClr val="0066CC"/>
                </a:solidFill>
                <a:latin typeface="+mn-lt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2000" b="1" dirty="0">
              <a:solidFill>
                <a:srgbClr val="0066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799" y="1915689"/>
            <a:ext cx="8187345" cy="1470025"/>
          </a:xfrm>
        </p:spPr>
        <p:txBody>
          <a:bodyPr/>
          <a:lstStyle>
            <a:lvl1pPr>
              <a:lnSpc>
                <a:spcPct val="85000"/>
              </a:lnSpc>
              <a:defRPr sz="36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994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799" y="3727450"/>
            <a:ext cx="8168951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79BCDC-B226-4146-B8B9-5F2C476F52A1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CEA81ED-9A21-4FEC-9E5A-CD41429C47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95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071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095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071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gray">
          <a:xfrm>
            <a:off x="0" y="3536950"/>
            <a:ext cx="9144000" cy="92075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bg1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250238" y="0"/>
            <a:ext cx="8937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2000" b="1" dirty="0">
                <a:solidFill>
                  <a:srgbClr val="0066CC"/>
                </a:solidFill>
                <a:latin typeface="+mn-lt"/>
                <a:cs typeface="Arial" pitchFamily="34" charset="0"/>
              </a:rPr>
              <a:t>CP-</a:t>
            </a:r>
            <a:fld id="{9E7559E4-A28D-4939-9BB2-1DD0FACFB8DB}" type="slidenum">
              <a:rPr lang="en-US" altLang="en-US" sz="2000" b="1">
                <a:solidFill>
                  <a:srgbClr val="0066CC"/>
                </a:solidFill>
                <a:latin typeface="+mn-lt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2000" b="1" dirty="0">
              <a:solidFill>
                <a:srgbClr val="0066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799" y="1915689"/>
            <a:ext cx="8187345" cy="1470025"/>
          </a:xfrm>
        </p:spPr>
        <p:txBody>
          <a:bodyPr/>
          <a:lstStyle>
            <a:lvl1pPr>
              <a:lnSpc>
                <a:spcPct val="85000"/>
              </a:lnSpc>
              <a:defRPr sz="36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994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799" y="3727450"/>
            <a:ext cx="8168951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F0F9318-5E26-472D-A37D-96CC20548FAC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C6AEE55-B148-471D-BAA0-0C458308EF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95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071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095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071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-Logo_36pt_blue_n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0" y="5937250"/>
            <a:ext cx="2159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98638"/>
            <a:ext cx="9144000" cy="2519362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14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40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de-DE" smtClean="0">
                <a:sym typeface="Symbol" pitchFamily="18" charset="2"/>
              </a:rPr>
              <a:t>Formatvorlage des Untertitelmasters durch Klicken bearbeiten</a:t>
            </a:r>
            <a:endParaRPr lang="en-GB">
              <a:sym typeface="Symbol" pitchFamily="18" charset="2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0" y="2270125"/>
            <a:ext cx="6118225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8F5969C-3FC9-445B-8873-D8A43D9F11DD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FA07D4-E954-4667-86BF-5BE4076A11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7F98B7-4847-410E-8910-1C1E97F99D35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PLEASE INSERT Presentation title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F17CCA-41D2-4F15-BEE5-25DD8117E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4EE6C0-25BB-4C82-A955-6148C5D07607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PLEASE INSERT Presentation title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045AC3-769F-4EE4-81A7-E2585501E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6C2B85-2627-4C0E-8FA1-9E8A34B1F92F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PLEASE INSERT Presentation title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3585B6-EACB-4FFD-991D-4CD36B00D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gray">
          <a:xfrm>
            <a:off x="0" y="3536950"/>
            <a:ext cx="9144000" cy="92075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bg1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250238" y="0"/>
            <a:ext cx="8937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2000" b="1" dirty="0">
                <a:solidFill>
                  <a:srgbClr val="0066CC"/>
                </a:solidFill>
                <a:latin typeface="+mn-lt"/>
                <a:cs typeface="Arial" pitchFamily="34" charset="0"/>
              </a:rPr>
              <a:t>CS-</a:t>
            </a:r>
            <a:fld id="{D8BAB3BD-AA30-4FFB-903F-CE9008340A04}" type="slidenum">
              <a:rPr lang="en-US" altLang="en-US" sz="2000" b="1">
                <a:solidFill>
                  <a:srgbClr val="0066CC"/>
                </a:solidFill>
                <a:latin typeface="+mn-lt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2000" b="1" dirty="0">
              <a:solidFill>
                <a:srgbClr val="0066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799" y="1915689"/>
            <a:ext cx="8187345" cy="1470025"/>
          </a:xfrm>
        </p:spPr>
        <p:txBody>
          <a:bodyPr/>
          <a:lstStyle>
            <a:lvl1pPr>
              <a:lnSpc>
                <a:spcPct val="85000"/>
              </a:lnSpc>
              <a:defRPr sz="36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994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799" y="3727450"/>
            <a:ext cx="8168951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95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071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095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071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6F35E5E-06BE-4C8A-8AEB-6756E1F2FA6F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459F934-BBC9-4C1F-AFC8-12E14EFB50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gray">
          <a:xfrm>
            <a:off x="0" y="3536950"/>
            <a:ext cx="9144000" cy="92075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bg1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250238" y="0"/>
            <a:ext cx="8937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2000" b="1" dirty="0">
                <a:solidFill>
                  <a:srgbClr val="0066CC"/>
                </a:solidFill>
                <a:latin typeface="+mn-lt"/>
                <a:cs typeface="Arial" pitchFamily="34" charset="0"/>
              </a:rPr>
              <a:t>CP-</a:t>
            </a:r>
            <a:fld id="{A579AFC5-80D9-47C7-9354-FE0E290636CB}" type="slidenum">
              <a:rPr lang="en-US" altLang="en-US" sz="2000" b="1">
                <a:solidFill>
                  <a:srgbClr val="0066CC"/>
                </a:solidFill>
                <a:latin typeface="+mn-lt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2000" b="1" dirty="0">
              <a:solidFill>
                <a:srgbClr val="0066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799" y="1915689"/>
            <a:ext cx="8187345" cy="1470025"/>
          </a:xfrm>
        </p:spPr>
        <p:txBody>
          <a:bodyPr/>
          <a:lstStyle>
            <a:lvl1pPr>
              <a:lnSpc>
                <a:spcPct val="85000"/>
              </a:lnSpc>
              <a:defRPr sz="36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994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799" y="3727450"/>
            <a:ext cx="8168951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95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071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095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071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DAD717-1A31-4DF0-8457-10F8D7F4CF17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17E144-53FA-4B35-A964-F565A04BB5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2C87E-1E7A-4B9D-9917-F072310B65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760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38CFE-9108-4C57-AA17-2DDE7AB296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848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0F655-0C14-4716-B878-D73DF0E8B6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31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D84D-CD93-45BF-8C2F-2C6DA7C358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706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E597-ADDC-40BD-A3F3-4EFE0A40CF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175" y="-3175"/>
            <a:ext cx="9144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BISansCond" pitchFamily="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3438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Erste Ebene</a:t>
            </a:r>
          </a:p>
          <a:p>
            <a:pPr lvl="2"/>
            <a:r>
              <a:rPr lang="en-GB" smtClean="0"/>
              <a:t>Zweite Ebene</a:t>
            </a:r>
          </a:p>
          <a:p>
            <a:pPr lvl="3"/>
            <a:r>
              <a:rPr lang="en-GB" smtClean="0"/>
              <a:t>Dritte Ebene</a:t>
            </a:r>
          </a:p>
          <a:p>
            <a:pPr lvl="4"/>
            <a:r>
              <a:rPr lang="en-GB" smtClean="0"/>
              <a:t>Vierte Ebene</a:t>
            </a:r>
          </a:p>
          <a:p>
            <a:pPr lvl="0"/>
            <a:r>
              <a:rPr lang="en-GB" smtClean="0"/>
              <a:t>Klicken Sie, um die Formate des Vorlagentextes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7950"/>
            <a:ext cx="6748463" cy="881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Titelformat zu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8738" y="6451600"/>
            <a:ext cx="11144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 pitchFamily="2" charset="0"/>
              </a:defRPr>
            </a:lvl1pPr>
          </a:lstStyle>
          <a:p>
            <a:pPr>
              <a:defRPr/>
            </a:pPr>
            <a:fld id="{15D01001-9876-4931-BD45-820D352CA85D}" type="datetime4">
              <a:rPr lang="en-GB"/>
              <a:pPr>
                <a:defRPr/>
              </a:pPr>
              <a:t>11 April 2016</a:t>
            </a:fld>
            <a:endParaRPr lang="en-GB" dirty="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423025"/>
            <a:ext cx="6478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 pitchFamily="2" charset="0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CONFIDENTIAL</a:t>
            </a:r>
            <a:endParaRPr lang="en-GB"/>
          </a:p>
        </p:txBody>
      </p:sp>
      <p:sp>
        <p:nvSpPr>
          <p:cNvPr id="1058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602413"/>
            <a:ext cx="1114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 pitchFamily="2" charset="0"/>
              </a:defRPr>
            </a:lvl1pPr>
          </a:lstStyle>
          <a:p>
            <a:pPr>
              <a:defRPr/>
            </a:pPr>
            <a:fld id="{1B053608-18F2-4338-9478-999C3EC88E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BISansCond"/>
        <a:buChar char="–"/>
        <a:defRPr sz="2000">
          <a:solidFill>
            <a:schemeClr val="tx1"/>
          </a:solidFill>
          <a:latin typeface="+mn-lt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+mn-lt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+mn-lt"/>
        </a:defRPr>
      </a:lvl5pPr>
      <a:lvl6pPr marL="15430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0" y="1152525"/>
            <a:ext cx="9144000" cy="73025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bg1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0238" y="0"/>
            <a:ext cx="8937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2000" b="1" dirty="0">
                <a:solidFill>
                  <a:srgbClr val="0066CC"/>
                </a:solidFill>
                <a:latin typeface="+mn-lt"/>
                <a:cs typeface="Arial" pitchFamily="34" charset="0"/>
              </a:rPr>
              <a:t>CP-</a:t>
            </a:r>
            <a:fld id="{746DD406-DBB7-4386-AD34-41D53723CB79}" type="slidenum">
              <a:rPr lang="en-US" altLang="en-US" sz="2000" b="1">
                <a:solidFill>
                  <a:srgbClr val="0066CC"/>
                </a:solidFill>
                <a:latin typeface="+mn-lt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2000" b="1" dirty="0">
              <a:solidFill>
                <a:srgbClr val="0066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3"/>
            <a:ext cx="82296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3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2296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098" r:id="rId2"/>
    <p:sldLayoutId id="2147484097" r:id="rId3"/>
    <p:sldLayoutId id="2147484096" r:id="rId4"/>
    <p:sldLayoutId id="2147484095" r:id="rId5"/>
    <p:sldLayoutId id="2147484094" r:id="rId6"/>
    <p:sldLayoutId id="2147484093" r:id="rId7"/>
    <p:sldLayoutId id="2147484092" r:id="rId8"/>
    <p:sldLayoutId id="2147484091" r:id="rId9"/>
    <p:sldLayoutId id="2147484090" r:id="rId10"/>
    <p:sldLayoutId id="2147484089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ts val="1000"/>
        </a:spcAft>
        <a:buClr>
          <a:schemeClr val="accent1"/>
        </a:buClr>
        <a:buFont typeface="Wingdings 3" pitchFamily="18" charset="2"/>
        <a:buChar char="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•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»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878787-4271-444D-97A5-867F59D6C8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28600" y="1371600"/>
            <a:ext cx="868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99CCFF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72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chemeClr val="folHlink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folHlink"/>
        </a:buClr>
        <a:buFont typeface="Arial" charset="0"/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fol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9B24904-61C1-4131-8B0B-B693D0CA6565}" type="slidenum">
              <a:rPr lang="en-US" altLang="sv-SE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sv-SE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28600" y="1371600"/>
            <a:ext cx="868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99CCFF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73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chemeClr val="folHlink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folHlink"/>
        </a:buClr>
        <a:buFont typeface="Arial" panose="020B0604020202020204" pitchFamily="34" charset="0"/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fol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3438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Erste Ebene</a:t>
            </a:r>
          </a:p>
          <a:p>
            <a:pPr lvl="2"/>
            <a:r>
              <a:rPr lang="en-GB" smtClean="0"/>
              <a:t>Zweite Ebene</a:t>
            </a:r>
          </a:p>
          <a:p>
            <a:pPr lvl="3"/>
            <a:r>
              <a:rPr lang="en-GB" smtClean="0"/>
              <a:t>Dritte Ebene</a:t>
            </a:r>
          </a:p>
          <a:p>
            <a:pPr lvl="4"/>
            <a:r>
              <a:rPr lang="en-GB" smtClean="0"/>
              <a:t>Vierte Ebene</a:t>
            </a:r>
          </a:p>
          <a:p>
            <a:pPr lvl="0"/>
            <a:r>
              <a:rPr lang="en-GB" smtClean="0"/>
              <a:t>Klicken Sie, um die Formate des Vorlagentextes zu bearbeiten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7950"/>
            <a:ext cx="6748463" cy="881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Titelformat zu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8738" y="6451600"/>
            <a:ext cx="11144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8FABD3-1BF9-4630-BD0A-ED7EBCDE4FFF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423025"/>
            <a:ext cx="6478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Results .424                                                        CONFIDENTIAL</a:t>
            </a:r>
            <a:endParaRPr lang="en-GB"/>
          </a:p>
        </p:txBody>
      </p:sp>
      <p:sp>
        <p:nvSpPr>
          <p:cNvPr id="1058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602413"/>
            <a:ext cx="1114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EC13E26-DE6A-414D-A044-C325A5FFD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BISansCond"/>
        <a:buChar char="–"/>
        <a:defRPr sz="2000">
          <a:solidFill>
            <a:schemeClr val="tx1"/>
          </a:solidFill>
          <a:latin typeface="+mn-lt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+mn-lt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+mn-lt"/>
        </a:defRPr>
      </a:lvl5pPr>
      <a:lvl6pPr marL="15430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175" y="-3175"/>
            <a:ext cx="9144000" cy="9890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3438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Erste Ebene</a:t>
            </a:r>
          </a:p>
          <a:p>
            <a:pPr lvl="2"/>
            <a:r>
              <a:rPr lang="en-GB" smtClean="0"/>
              <a:t>Zweite Ebene</a:t>
            </a:r>
          </a:p>
          <a:p>
            <a:pPr lvl="3"/>
            <a:r>
              <a:rPr lang="en-GB" smtClean="0"/>
              <a:t>Dritte Ebene</a:t>
            </a:r>
          </a:p>
          <a:p>
            <a:pPr lvl="4"/>
            <a:r>
              <a:rPr lang="en-GB" smtClean="0"/>
              <a:t>Vierte Ebene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20663"/>
            <a:ext cx="6748463" cy="615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Titelformat zu bearbeiten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292850"/>
            <a:ext cx="3522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8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472238"/>
            <a:ext cx="1114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 pitchFamily="2" charset="0"/>
                <a:cs typeface="+mn-cs"/>
              </a:defRPr>
            </a:lvl1pPr>
          </a:lstStyle>
          <a:p>
            <a:pPr>
              <a:defRPr/>
            </a:pPr>
            <a:fld id="{1497505C-755D-4A83-9034-3DECF25ACF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5607" name="Picture 121" descr="BI-Logo_36pt_blue_n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78713" y="290513"/>
            <a:ext cx="13081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3190875" y="6499225"/>
            <a:ext cx="27463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rgbClr val="000000"/>
                </a:solidFill>
                <a:latin typeface="BISansMlCond" pitchFamily="50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ISansMl" pitchFamily="50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ISansMl" pitchFamily="50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ISansMl" pitchFamily="50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ISansMl" pitchFamily="50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ISansMl" pitchFamily="50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ISansMl" pitchFamily="50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ISansMl" pitchFamily="50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ISansMl" pitchFamily="50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GB">
                <a:latin typeface="BISansCond" pitchFamily="2" charset="0"/>
              </a:rPr>
              <a:t>BI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058" r:id="rId5"/>
    <p:sldLayoutId id="2147484057" r:id="rId6"/>
    <p:sldLayoutId id="2147484056" r:id="rId7"/>
    <p:sldLayoutId id="2147484055" r:id="rId8"/>
    <p:sldLayoutId id="2147484054" r:id="rId9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BISansCond" pitchFamily="2" charset="0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BISansCond" pitchFamily="2" charset="0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BISansCond"/>
        <a:buChar char="–"/>
        <a:defRPr sz="2000">
          <a:solidFill>
            <a:schemeClr val="tx1"/>
          </a:solidFill>
          <a:latin typeface="BISansCond" pitchFamily="2" charset="0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BISansCond" pitchFamily="2" charset="0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BISansCond" pitchFamily="2" charset="0"/>
        </a:defRPr>
      </a:lvl5pPr>
      <a:lvl6pPr marL="15430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fontAlgn="base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2480460-294C-4B9E-BAC6-42BDB93DD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28600" y="1371600"/>
            <a:ext cx="868680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99CCFF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600">
              <a:solidFill>
                <a:srgbClr val="FFFFFF"/>
              </a:solidFill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chemeClr val="folHlink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folHlink"/>
        </a:buClr>
        <a:buFont typeface="Arial" charset="0"/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fol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3438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Erste Ebene</a:t>
            </a:r>
          </a:p>
          <a:p>
            <a:pPr lvl="2"/>
            <a:r>
              <a:rPr lang="en-GB" smtClean="0"/>
              <a:t>Zweite Ebene</a:t>
            </a:r>
          </a:p>
          <a:p>
            <a:pPr lvl="3"/>
            <a:r>
              <a:rPr lang="en-GB" smtClean="0"/>
              <a:t>Dritte Ebene</a:t>
            </a:r>
          </a:p>
          <a:p>
            <a:pPr lvl="4"/>
            <a:r>
              <a:rPr lang="en-GB" smtClean="0"/>
              <a:t>Vierte Ebene</a:t>
            </a:r>
          </a:p>
          <a:p>
            <a:pPr lvl="0"/>
            <a:r>
              <a:rPr lang="en-GB" smtClean="0"/>
              <a:t>Klicken Sie, um die Formate des Vorlagentextes zu bearbeiten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7950"/>
            <a:ext cx="6748463" cy="881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Titelformat zu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8738" y="6451600"/>
            <a:ext cx="11144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C717BE3-FDDF-40C3-871D-6B3B49361233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423025"/>
            <a:ext cx="6478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PLEASE INSERT Presentation title</a:t>
            </a:r>
          </a:p>
        </p:txBody>
      </p:sp>
      <p:pic>
        <p:nvPicPr>
          <p:cNvPr id="48135" name="Picture 7" descr="BI-Logo_36pt_blue_n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8375" y="179388"/>
            <a:ext cx="14605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602413"/>
            <a:ext cx="1114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EE28D6F-CE82-4B06-9D31-A6141DEDC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</p:sldLayoutIdLst>
  <p:transition spd="med">
    <p:wipe dir="r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BISansCond"/>
        <a:buChar char="–"/>
        <a:defRPr sz="2000">
          <a:solidFill>
            <a:schemeClr val="tx1"/>
          </a:solidFill>
          <a:latin typeface="+mn-lt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+mn-lt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+mn-lt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0" y="1152525"/>
            <a:ext cx="9144000" cy="73025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bg1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0238" y="0"/>
            <a:ext cx="8937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2000" b="1" dirty="0">
                <a:solidFill>
                  <a:srgbClr val="0066CC"/>
                </a:solidFill>
                <a:latin typeface="+mn-lt"/>
                <a:cs typeface="Arial" pitchFamily="34" charset="0"/>
              </a:rPr>
              <a:t>CS-</a:t>
            </a:r>
            <a:fld id="{BF3BA105-3F38-4D7B-9C9F-EBC97D2044DA}" type="slidenum">
              <a:rPr lang="en-US" altLang="en-US" sz="2000" b="1">
                <a:solidFill>
                  <a:srgbClr val="0066CC"/>
                </a:solidFill>
                <a:latin typeface="+mn-lt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2000" b="1" dirty="0">
              <a:solidFill>
                <a:srgbClr val="0066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3"/>
            <a:ext cx="82296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2296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068" r:id="rId2"/>
    <p:sldLayoutId id="2147484067" r:id="rId3"/>
    <p:sldLayoutId id="2147484066" r:id="rId4"/>
    <p:sldLayoutId id="2147484065" r:id="rId5"/>
    <p:sldLayoutId id="2147484064" r:id="rId6"/>
    <p:sldLayoutId id="2147484063" r:id="rId7"/>
    <p:sldLayoutId id="2147484062" r:id="rId8"/>
    <p:sldLayoutId id="2147484061" r:id="rId9"/>
    <p:sldLayoutId id="2147484060" r:id="rId10"/>
    <p:sldLayoutId id="2147484059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ts val="1000"/>
        </a:spcAft>
        <a:buClr>
          <a:schemeClr val="accent1"/>
        </a:buClr>
        <a:buFont typeface="Wingdings 3" pitchFamily="18" charset="2"/>
        <a:buChar char="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•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»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0" y="1152525"/>
            <a:ext cx="9144000" cy="73025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bg1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0238" y="0"/>
            <a:ext cx="8937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2000" b="1" dirty="0">
                <a:solidFill>
                  <a:srgbClr val="0066CC"/>
                </a:solidFill>
                <a:latin typeface="+mn-lt"/>
                <a:cs typeface="Arial" pitchFamily="34" charset="0"/>
              </a:rPr>
              <a:t>CP-</a:t>
            </a:r>
            <a:fld id="{9FBFF897-83DC-4BCC-9A54-5514826DA0E3}" type="slidenum">
              <a:rPr lang="en-US" altLang="en-US" sz="2000" b="1">
                <a:solidFill>
                  <a:srgbClr val="0066CC"/>
                </a:solidFill>
                <a:latin typeface="+mn-lt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2000" b="1" dirty="0">
              <a:solidFill>
                <a:srgbClr val="0066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3"/>
            <a:ext cx="82296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2296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078" r:id="rId2"/>
    <p:sldLayoutId id="2147484077" r:id="rId3"/>
    <p:sldLayoutId id="2147484076" r:id="rId4"/>
    <p:sldLayoutId id="2147484075" r:id="rId5"/>
    <p:sldLayoutId id="2147484074" r:id="rId6"/>
    <p:sldLayoutId id="2147484073" r:id="rId7"/>
    <p:sldLayoutId id="2147484072" r:id="rId8"/>
    <p:sldLayoutId id="2147484071" r:id="rId9"/>
    <p:sldLayoutId id="2147484070" r:id="rId10"/>
    <p:sldLayoutId id="2147484069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ts val="1000"/>
        </a:spcAft>
        <a:buClr>
          <a:schemeClr val="accent1"/>
        </a:buClr>
        <a:buFont typeface="Wingdings 3" pitchFamily="18" charset="2"/>
        <a:buChar char="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•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»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3438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Erste Ebene</a:t>
            </a:r>
          </a:p>
          <a:p>
            <a:pPr lvl="2"/>
            <a:r>
              <a:rPr lang="en-GB" smtClean="0"/>
              <a:t>Zweite Ebene</a:t>
            </a:r>
          </a:p>
          <a:p>
            <a:pPr lvl="3"/>
            <a:r>
              <a:rPr lang="en-GB" smtClean="0"/>
              <a:t>Dritte Ebene</a:t>
            </a:r>
          </a:p>
          <a:p>
            <a:pPr lvl="4"/>
            <a:r>
              <a:rPr lang="en-GB" smtClean="0"/>
              <a:t>Vierte Ebene</a:t>
            </a:r>
          </a:p>
          <a:p>
            <a:pPr lvl="0"/>
            <a:r>
              <a:rPr lang="en-GB" smtClean="0"/>
              <a:t>Klicken Sie, um die Formate des Vorlagentextes zu bearbeiten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7950"/>
            <a:ext cx="6748463" cy="881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Titelformat zu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8738" y="6451600"/>
            <a:ext cx="11144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1D108F7-E50B-4AE5-844C-45AA4C01D974}" type="datetime4">
              <a:rPr lang="en-GB"/>
              <a:pPr>
                <a:defRPr/>
              </a:pPr>
              <a:t>11 April 2016</a:t>
            </a:fld>
            <a:endParaRPr lang="en-GB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423025"/>
            <a:ext cx="6478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PLEASE INSERT Presentation title</a:t>
            </a:r>
          </a:p>
        </p:txBody>
      </p:sp>
      <p:pic>
        <p:nvPicPr>
          <p:cNvPr id="77831" name="Picture 7" descr="BI-Logo_36pt_blue_n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8375" y="179388"/>
            <a:ext cx="14605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602413"/>
            <a:ext cx="1114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8C923A9-76F6-49A8-B9DD-02B7558F9A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</p:sldLayoutIdLst>
  <p:transition spd="med">
    <p:wipe dir="r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BISansCond"/>
        <a:buChar char="–"/>
        <a:defRPr sz="2000">
          <a:solidFill>
            <a:schemeClr val="tx1"/>
          </a:solidFill>
          <a:latin typeface="+mn-lt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+mn-lt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Font typeface="BISansCond"/>
        <a:buChar char="–"/>
        <a:defRPr sz="2000">
          <a:solidFill>
            <a:schemeClr val="tx1"/>
          </a:solidFill>
          <a:latin typeface="+mn-lt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0" y="1152525"/>
            <a:ext cx="9144000" cy="73025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bg1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250238" y="0"/>
            <a:ext cx="8937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2000" b="1" dirty="0">
                <a:solidFill>
                  <a:srgbClr val="0066CC"/>
                </a:solidFill>
                <a:latin typeface="+mn-lt"/>
                <a:cs typeface="Arial" pitchFamily="34" charset="0"/>
              </a:rPr>
              <a:t>CS-</a:t>
            </a:r>
            <a:fld id="{1453B4BB-0203-41E8-8C80-85D4065FC8E9}" type="slidenum">
              <a:rPr lang="en-US" altLang="en-US" sz="2000" b="1">
                <a:solidFill>
                  <a:srgbClr val="0066CC"/>
                </a:solidFill>
                <a:latin typeface="+mn-lt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2000" b="1" dirty="0">
              <a:solidFill>
                <a:srgbClr val="0066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3"/>
            <a:ext cx="82296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2296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088" r:id="rId2"/>
    <p:sldLayoutId id="2147484087" r:id="rId3"/>
    <p:sldLayoutId id="2147484086" r:id="rId4"/>
    <p:sldLayoutId id="2147484085" r:id="rId5"/>
    <p:sldLayoutId id="2147484084" r:id="rId6"/>
    <p:sldLayoutId id="2147484083" r:id="rId7"/>
    <p:sldLayoutId id="2147484082" r:id="rId8"/>
    <p:sldLayoutId id="2147484081" r:id="rId9"/>
    <p:sldLayoutId id="2147484080" r:id="rId10"/>
    <p:sldLayoutId id="2147484079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ts val="1000"/>
        </a:spcAft>
        <a:buClr>
          <a:schemeClr val="accent1"/>
        </a:buClr>
        <a:buFont typeface="Wingdings 3" pitchFamily="18" charset="2"/>
        <a:buChar char="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•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000"/>
        </a:spcAft>
        <a:buClr>
          <a:schemeClr val="accent2"/>
        </a:buClr>
        <a:buChar char="»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»"/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6708" y="910112"/>
            <a:ext cx="7772400" cy="1470025"/>
          </a:xfrm>
        </p:spPr>
        <p:txBody>
          <a:bodyPr/>
          <a:lstStyle/>
          <a:p>
            <a:pPr algn="l"/>
            <a:r>
              <a:rPr lang="en-GB" sz="4000" dirty="0" smtClean="0"/>
              <a:t>Hypersensitivity pneumonitis</a:t>
            </a:r>
            <a:br>
              <a:rPr lang="en-GB" sz="40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it be viewed as a single entity?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6562" y="2697849"/>
            <a:ext cx="7557213" cy="1752600"/>
          </a:xfrm>
        </p:spPr>
        <p:txBody>
          <a:bodyPr/>
          <a:lstStyle/>
          <a:p>
            <a:pPr algn="l"/>
            <a:r>
              <a:rPr lang="en-GB" sz="2400" i="1" dirty="0" smtClean="0"/>
              <a:t>Venerino Poletti    </a:t>
            </a:r>
            <a:r>
              <a:rPr lang="en-GB" sz="2400" i="1" dirty="0" smtClean="0"/>
              <a:t>     versus          Athol </a:t>
            </a:r>
            <a:r>
              <a:rPr lang="en-GB" sz="2400" i="1" dirty="0" smtClean="0"/>
              <a:t>Wells</a:t>
            </a:r>
            <a:endParaRPr lang="en-GB" sz="2400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endParaRPr lang="en-GB" sz="2000" dirty="0" smtClean="0"/>
          </a:p>
        </p:txBody>
      </p:sp>
      <p:pic>
        <p:nvPicPr>
          <p:cNvPr id="6" name="Picture 4" descr="poletti"/>
          <p:cNvPicPr>
            <a:picLocks noChangeAspect="1" noChangeArrowheads="1"/>
          </p:cNvPicPr>
          <p:nvPr/>
        </p:nvPicPr>
        <p:blipFill>
          <a:blip r:embed="rId2"/>
          <a:srcRect r="75214" b="67705"/>
          <a:stretch>
            <a:fillRect/>
          </a:stretch>
        </p:blipFill>
        <p:spPr bwMode="auto">
          <a:xfrm>
            <a:off x="898193" y="3292434"/>
            <a:ext cx="2166553" cy="3406546"/>
          </a:xfrm>
          <a:prstGeom prst="rect">
            <a:avLst/>
          </a:prstGeom>
          <a:noFill/>
        </p:spPr>
      </p:pic>
      <p:pic>
        <p:nvPicPr>
          <p:cNvPr id="7" name="Picture 4" descr="hansell w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6664" r="58408" b="52245"/>
          <a:stretch>
            <a:fillRect/>
          </a:stretch>
        </p:blipFill>
        <p:spPr bwMode="auto">
          <a:xfrm>
            <a:off x="5427800" y="3335444"/>
            <a:ext cx="1973367" cy="26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90C6D3A-C9B1-4399-90A8-C8B2E049AF6B" descr="CCE2A758-34F8-460E-9841-7C23259986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6" y="1105319"/>
            <a:ext cx="37242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2EF68B17-F763-4C3B-B98A-F64BDAEAA4F2" descr="E28C9F8B-3728-4ED4-B4A0-0613CAAEEF9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t="21503" r="9133" b="17501"/>
          <a:stretch/>
        </p:blipFill>
        <p:spPr bwMode="auto">
          <a:xfrm>
            <a:off x="4582049" y="2649627"/>
            <a:ext cx="3466681" cy="259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2B7A5B6-1430-478C-933A-AEF676ED84DD" descr="06B25169-49EC-4171-8676-FD89259F25F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72" y="1252653"/>
            <a:ext cx="6863024" cy="43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39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1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77490"/>
              </p:ext>
            </p:extLst>
          </p:nvPr>
        </p:nvGraphicFramePr>
        <p:xfrm>
          <a:off x="237654" y="63374"/>
          <a:ext cx="8688388" cy="6192571"/>
        </p:xfrm>
        <a:graphic>
          <a:graphicData uri="http://schemas.openxmlformats.org/drawingml/2006/table">
            <a:tbl>
              <a:tblPr/>
              <a:tblGrid>
                <a:gridCol w="2895600"/>
                <a:gridCol w="2897188"/>
                <a:gridCol w="2895600"/>
              </a:tblGrid>
              <a:tr h="4619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CLINICAL BEHAVIOR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TREATMENT GOAL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MONITORING STRATEGY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</a:tr>
              <a:tr h="949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Reversible &amp; self-limited </a:t>
                      </a: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(e.g. some HP)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Remove possible cause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Short term (3-6 month) observation to confirm disease regression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16062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Reversible disease with risk of progression          </a:t>
                      </a: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(e.g. some HP)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Initial response &amp; then rationalize longer term therapy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Short term observation to confirm Rx response. Long term observation to ensure that gains are preserved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9480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Stable with residual disease                             </a:t>
                      </a: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(e.g. some HP)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Maintain status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Long term observation to assess disease course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11684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Progressive, irreversible disease with potential for stabilization                       </a:t>
                      </a: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(e.g. some HP)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To prevent progression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Long term observation to assess disease course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10583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Progressive, irreversible disease despite therapy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(e.g. some HP)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To slow progression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Long-term observation to assess disease course, need for transplant or effective palliation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2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8257" y="6387375"/>
            <a:ext cx="502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Gaxiola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M et al,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Respir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Med 2011; 105:608-14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HP: survival against histopathologic pattern</a:t>
            </a:r>
            <a:endParaRPr lang="en-GB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B</a:t>
            </a:r>
            <a:r>
              <a:rPr lang="en-GB" sz="2000" dirty="0" smtClean="0"/>
              <a:t>iopsies (n-110) classified </a:t>
            </a:r>
            <a:r>
              <a:rPr lang="en-GB" sz="2000" dirty="0"/>
              <a:t>as "typical" (n = 58), </a:t>
            </a:r>
            <a:r>
              <a:rPr lang="en-GB" sz="2000" dirty="0" smtClean="0"/>
              <a:t>NSIP </a:t>
            </a:r>
            <a:r>
              <a:rPr lang="en-GB" sz="2000" dirty="0"/>
              <a:t>(n = 22), </a:t>
            </a:r>
            <a:r>
              <a:rPr lang="en-GB" sz="2000" dirty="0" smtClean="0"/>
              <a:t>UIP (n </a:t>
            </a:r>
            <a:r>
              <a:rPr lang="en-GB" sz="2000" dirty="0"/>
              <a:t>= 10), mixed </a:t>
            </a:r>
            <a:r>
              <a:rPr lang="en-GB" sz="2000" dirty="0" smtClean="0"/>
              <a:t>(n </a:t>
            </a:r>
            <a:r>
              <a:rPr lang="en-GB" sz="2000" dirty="0"/>
              <a:t>= 9), </a:t>
            </a:r>
            <a:r>
              <a:rPr lang="en-GB" sz="2000" dirty="0" smtClean="0"/>
              <a:t>OP </a:t>
            </a:r>
            <a:r>
              <a:rPr lang="en-GB" sz="2000" dirty="0"/>
              <a:t>(n = 3), airway-</a:t>
            </a:r>
            <a:r>
              <a:rPr lang="en-GB" sz="2000" dirty="0" err="1"/>
              <a:t>centered</a:t>
            </a:r>
            <a:r>
              <a:rPr lang="en-GB" sz="2000" dirty="0"/>
              <a:t> interstitial fibrosis (ACIF)-pattern (n = 3), </a:t>
            </a:r>
            <a:r>
              <a:rPr lang="en-GB" sz="2000" dirty="0" smtClean="0"/>
              <a:t>non-classified </a:t>
            </a:r>
            <a:r>
              <a:rPr lang="en-GB" sz="2000" dirty="0"/>
              <a:t>(n = 5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 smtClean="0"/>
              <a:t>Patients with UIP had </a:t>
            </a:r>
            <a:r>
              <a:rPr lang="en-GB" sz="2000" dirty="0"/>
              <a:t>the worst survival </a:t>
            </a:r>
            <a:r>
              <a:rPr lang="en-GB" sz="2000" dirty="0" smtClean="0"/>
              <a:t>(HR</a:t>
            </a:r>
            <a:r>
              <a:rPr lang="en-GB" sz="2000" dirty="0"/>
              <a:t>: 4.19; 95% CI: 1.66-14.47; p &lt; 0.004) </a:t>
            </a:r>
          </a:p>
          <a:p>
            <a:endParaRPr lang="en-GB" sz="2000" dirty="0" smtClean="0"/>
          </a:p>
          <a:p>
            <a:r>
              <a:rPr lang="en-GB" sz="2000" dirty="0" smtClean="0"/>
              <a:t>Patients with NSIP had </a:t>
            </a:r>
            <a:r>
              <a:rPr lang="en-GB" sz="2000" dirty="0"/>
              <a:t>the best survival (HR: 0.18; 95% CI: 0.04-0.82; p &lt; 0.03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 smtClean="0"/>
              <a:t>UIP was associated with significantly lower lymphocyte counts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011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Should HP be viewed as a single diagnostic entity?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709"/>
            <a:ext cx="8229600" cy="414345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value of making a diagnosis lies in:</a:t>
            </a:r>
          </a:p>
          <a:p>
            <a:pPr>
              <a:buFontTx/>
              <a:buChar char="-"/>
            </a:pPr>
            <a:r>
              <a:rPr lang="en-GB" sz="2400" dirty="0"/>
              <a:t>C</a:t>
            </a:r>
            <a:r>
              <a:rPr lang="en-GB" sz="2400" dirty="0" smtClean="0"/>
              <a:t>linical utility: informing the clinician of the likely natural history and treated course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err="1" smtClean="0"/>
              <a:t>Pathogenetic</a:t>
            </a:r>
            <a:r>
              <a:rPr lang="en-GB" sz="2400" dirty="0" smtClean="0"/>
              <a:t> insights: understanding disease, developing new treatments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Does the HP diagnostic entity stand up to scrutiny?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88040" y="3046646"/>
            <a:ext cx="93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No!</a:t>
            </a:r>
            <a:endParaRPr lang="en-US" sz="32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8039" y="4294016"/>
            <a:ext cx="93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No!</a:t>
            </a:r>
            <a:endParaRPr lang="en-US" sz="32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039" y="5541386"/>
            <a:ext cx="93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No!</a:t>
            </a:r>
            <a:endParaRPr lang="en-US" sz="32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26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 smtClean="0"/>
              <a:t>A prognostic study of HP (n=102) diagnosed by the RBH multi-disciplinary group, tested in Forli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D</a:t>
            </a:r>
            <a:r>
              <a:rPr lang="en-GB" sz="2000" dirty="0" smtClean="0"/>
              <a:t>iagnosis should provide insights into disease behaviour</a:t>
            </a:r>
          </a:p>
          <a:p>
            <a:endParaRPr lang="en-GB" sz="2000" dirty="0"/>
          </a:p>
          <a:p>
            <a:r>
              <a:rPr lang="en-GB" sz="2000" dirty="0" smtClean="0"/>
              <a:t>Goal: to identify patients subsequently exhibiting IPF-like disease behaviour</a:t>
            </a:r>
          </a:p>
          <a:p>
            <a:endParaRPr lang="en-GB" sz="2000" dirty="0"/>
          </a:p>
          <a:p>
            <a:r>
              <a:rPr lang="en-GB" sz="2000" dirty="0" smtClean="0"/>
              <a:t>Prognostic evaluation of factors contributing to multi-disciplinary diagnosis</a:t>
            </a:r>
          </a:p>
          <a:p>
            <a:endParaRPr lang="en-GB" sz="2000" dirty="0"/>
          </a:p>
          <a:p>
            <a:r>
              <a:rPr lang="en-GB" sz="2000" dirty="0"/>
              <a:t>C</a:t>
            </a:r>
            <a:r>
              <a:rPr lang="en-GB" sz="2000" dirty="0" smtClean="0"/>
              <a:t>onfirmatory cohort of Forli HP patients (n=61)</a:t>
            </a:r>
          </a:p>
          <a:p>
            <a:endParaRPr lang="en-GB" sz="2000" dirty="0"/>
          </a:p>
          <a:p>
            <a:r>
              <a:rPr lang="en-GB" sz="2000" dirty="0" smtClean="0"/>
              <a:t>Control cohort of biopsied IPF patients (n=84)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91754" y="6030853"/>
            <a:ext cx="399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Zappala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CJ et al, in preparation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5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Prognostic significance of key sub-groups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BAL cellularity and HRCT grading both had prognostic value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A sub-group with IPF-like disease behaviour was not identified using HRCT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BAL thresholds evaluated against mortality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AU" sz="2000" dirty="0" smtClean="0"/>
              <a:t>The optimal thresholds </a:t>
            </a:r>
            <a:r>
              <a:rPr lang="en-AU" sz="2000" dirty="0"/>
              <a:t>were a BAL lymphocyte %</a:t>
            </a:r>
            <a:r>
              <a:rPr lang="en-AU" sz="2000" dirty="0" smtClean="0"/>
              <a:t> </a:t>
            </a:r>
            <a:r>
              <a:rPr lang="en-AU" sz="2000" dirty="0"/>
              <a:t>of &lt;20% (HR=3.93 [1.66, 9.31], p=0.002) and a BAL neutrophil %</a:t>
            </a:r>
            <a:r>
              <a:rPr lang="en-AU" sz="2000" dirty="0" smtClean="0"/>
              <a:t> </a:t>
            </a:r>
            <a:r>
              <a:rPr lang="en-AU" sz="2000" dirty="0"/>
              <a:t>of &gt;6% (HR=2.62 [1.06, 6.51] p=0.04</a:t>
            </a:r>
            <a:r>
              <a:rPr lang="en-AU" sz="2000" dirty="0" smtClean="0"/>
              <a:t>)</a:t>
            </a:r>
          </a:p>
          <a:p>
            <a:endParaRPr lang="en-AU" sz="2000" dirty="0"/>
          </a:p>
          <a:p>
            <a:r>
              <a:rPr lang="en-AU" sz="2000" dirty="0"/>
              <a:t>These thresholds remained optimal and statistically significant after adjusting for age, gender, baseline disease severity (using CPI) and treatment status at the time of BAL.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52428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Definition of BAL sub-groups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216"/>
            <a:ext cx="8229600" cy="4266445"/>
          </a:xfrm>
        </p:spPr>
        <p:txBody>
          <a:bodyPr/>
          <a:lstStyle/>
          <a:p>
            <a:r>
              <a:rPr lang="en-AU" sz="1800" dirty="0"/>
              <a:t>A BAL lymphocyte percentage of &lt;20% was associated with a BAL neutrophil percentage of &gt;6% in 25 of 102 HP patients (25%). </a:t>
            </a:r>
            <a:endParaRPr lang="en-AU" sz="1800" dirty="0" smtClean="0"/>
          </a:p>
          <a:p>
            <a:endParaRPr lang="en-AU" sz="1800" dirty="0"/>
          </a:p>
          <a:p>
            <a:r>
              <a:rPr lang="en-AU" sz="1800" dirty="0"/>
              <a:t>In this sub-group, with adjustment for age, gender, disease severity and intention to treat status, mortality was strikingly higher than in the remaining HP patients (HR=5.41 [2.11, 13.86</a:t>
            </a:r>
            <a:r>
              <a:rPr lang="en-AU" sz="1800" dirty="0" smtClean="0"/>
              <a:t>], </a:t>
            </a:r>
            <a:r>
              <a:rPr lang="en-AU" sz="1800" dirty="0"/>
              <a:t>p&lt;0.0001</a:t>
            </a:r>
            <a:r>
              <a:rPr lang="en-AU" sz="1800" dirty="0" smtClean="0"/>
              <a:t>).</a:t>
            </a:r>
          </a:p>
          <a:p>
            <a:endParaRPr lang="en-AU" sz="1800" dirty="0"/>
          </a:p>
          <a:p>
            <a:r>
              <a:rPr lang="en-AU" sz="1800" dirty="0"/>
              <a:t>BAL profiles were dichotomised as </a:t>
            </a:r>
            <a:r>
              <a:rPr lang="en-AU" sz="1800" i="1" dirty="0"/>
              <a:t>Group 1</a:t>
            </a:r>
            <a:r>
              <a:rPr lang="en-AU" sz="1800" dirty="0"/>
              <a:t> (lymphocytes&lt;20%, neutrophils&gt;6%) and </a:t>
            </a:r>
            <a:r>
              <a:rPr lang="en-AU" sz="1800" i="1" dirty="0"/>
              <a:t>Group 2</a:t>
            </a:r>
            <a:r>
              <a:rPr lang="en-AU" sz="1800" dirty="0"/>
              <a:t> (the remaining HP patients</a:t>
            </a:r>
            <a:r>
              <a:rPr lang="en-AU" sz="1800" dirty="0" smtClean="0"/>
              <a:t>).</a:t>
            </a:r>
          </a:p>
          <a:p>
            <a:endParaRPr lang="en-AU" sz="1800" dirty="0"/>
          </a:p>
          <a:p>
            <a:r>
              <a:rPr lang="en-AU" sz="1800" dirty="0"/>
              <a:t>In the </a:t>
            </a:r>
            <a:r>
              <a:rPr lang="en-AU" sz="1800" dirty="0" smtClean="0"/>
              <a:t>Forli </a:t>
            </a:r>
            <a:r>
              <a:rPr lang="en-AU" sz="1800" dirty="0"/>
              <a:t>HP cohort, patients in </a:t>
            </a:r>
            <a:r>
              <a:rPr lang="en-AU" sz="1800" i="1" dirty="0"/>
              <a:t>Group </a:t>
            </a:r>
            <a:r>
              <a:rPr lang="en-AU" sz="1800" i="1" dirty="0" smtClean="0"/>
              <a:t>1</a:t>
            </a:r>
            <a:r>
              <a:rPr lang="en-AU" sz="1800" dirty="0" smtClean="0"/>
              <a:t> </a:t>
            </a:r>
            <a:r>
              <a:rPr lang="en-AU" sz="1800" dirty="0"/>
              <a:t>had a striking increase in mortality (HR = 7.71 [2.12, 28.1], p&lt;0.005). </a:t>
            </a:r>
            <a:endParaRPr lang="en-AU" sz="1800" dirty="0" smtClean="0"/>
          </a:p>
          <a:p>
            <a:pPr marL="0" indent="0">
              <a:buNone/>
            </a:pPr>
            <a:endParaRPr lang="en-GB" sz="18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984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Comparisons with IPF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752"/>
            <a:ext cx="8229600" cy="4184964"/>
          </a:xfrm>
        </p:spPr>
        <p:txBody>
          <a:bodyPr/>
          <a:lstStyle/>
          <a:p>
            <a:r>
              <a:rPr lang="en-AU" sz="2400" dirty="0" smtClean="0"/>
              <a:t>The RBH and Forli groups were combined</a:t>
            </a:r>
          </a:p>
          <a:p>
            <a:endParaRPr lang="en-AU" sz="2400" dirty="0" smtClean="0"/>
          </a:p>
          <a:p>
            <a:r>
              <a:rPr lang="en-AU" sz="2400" dirty="0"/>
              <a:t>M</a:t>
            </a:r>
            <a:r>
              <a:rPr lang="en-AU" sz="2400" dirty="0" smtClean="0"/>
              <a:t>ortality </a:t>
            </a:r>
            <a:r>
              <a:rPr lang="en-AU" sz="2400" dirty="0"/>
              <a:t>in HP Group </a:t>
            </a:r>
            <a:r>
              <a:rPr lang="en-AU" sz="2400" dirty="0" smtClean="0"/>
              <a:t>1 </a:t>
            </a:r>
            <a:r>
              <a:rPr lang="en-AU" sz="2400" dirty="0"/>
              <a:t>was only slightly lower than in IPF controls (HR = 1.86 [1.11, 3.14], p=0.02</a:t>
            </a:r>
            <a:r>
              <a:rPr lang="en-AU" sz="2400" dirty="0" smtClean="0"/>
              <a:t>)</a:t>
            </a:r>
          </a:p>
          <a:p>
            <a:pPr marL="0" indent="0">
              <a:buNone/>
            </a:pPr>
            <a:r>
              <a:rPr lang="en-AU" sz="2400" dirty="0" smtClean="0"/>
              <a:t>  </a:t>
            </a:r>
          </a:p>
          <a:p>
            <a:r>
              <a:rPr lang="en-AU" sz="2400" dirty="0" smtClean="0"/>
              <a:t>On </a:t>
            </a:r>
            <a:r>
              <a:rPr lang="en-AU" sz="2400" dirty="0"/>
              <a:t>bootstrapping, with adjustment for age, gender and disease severity, mortality no longer differed significantly between HP group </a:t>
            </a:r>
            <a:r>
              <a:rPr lang="en-AU" sz="2400" dirty="0" smtClean="0"/>
              <a:t>1 </a:t>
            </a:r>
            <a:r>
              <a:rPr lang="en-AU" sz="2400" dirty="0"/>
              <a:t>and IPF (HR = 1.75 [0.96, 3.20], p=0.07).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370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424238"/>
            <a:ext cx="65659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62000" y="398463"/>
            <a:ext cx="7515225" cy="6230937"/>
            <a:chOff x="638175" y="381000"/>
            <a:chExt cx="7515224" cy="623093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38175" y="381000"/>
              <a:ext cx="7410450" cy="62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0272" y="447061"/>
              <a:ext cx="7453127" cy="5191739"/>
            </a:xfrm>
            <a:prstGeom prst="rect">
              <a:avLst/>
            </a:prstGeom>
            <a:solidFill>
              <a:srgbClr val="EA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GB" altLang="en-US" sz="1800" b="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38463" y="1041617"/>
              <a:ext cx="6557168" cy="383422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GB" altLang="en-US" sz="1800" b="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340426" y="3834301"/>
              <a:ext cx="6561767" cy="0"/>
            </a:xfrm>
            <a:prstGeom prst="line">
              <a:avLst/>
            </a:prstGeom>
            <a:noFill/>
            <a:ln w="11113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238463" y="2957406"/>
              <a:ext cx="6561767" cy="0"/>
            </a:xfrm>
            <a:prstGeom prst="line">
              <a:avLst/>
            </a:prstGeom>
            <a:noFill/>
            <a:ln w="11113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238463" y="2064252"/>
              <a:ext cx="6561767" cy="0"/>
            </a:xfrm>
            <a:prstGeom prst="line">
              <a:avLst/>
            </a:prstGeom>
            <a:noFill/>
            <a:ln w="11113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238463" y="1173740"/>
              <a:ext cx="6561767" cy="0"/>
            </a:xfrm>
            <a:prstGeom prst="line">
              <a:avLst/>
            </a:prstGeom>
            <a:noFill/>
            <a:ln w="11113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353461" y="1173740"/>
              <a:ext cx="6331771" cy="2880289"/>
            </a:xfrm>
            <a:custGeom>
              <a:avLst/>
              <a:gdLst>
                <a:gd name="T0" fmla="*/ 0 w 1434"/>
                <a:gd name="T1" fmla="*/ 0 h 568"/>
                <a:gd name="T2" fmla="*/ 1306309706 w 1434"/>
                <a:gd name="T3" fmla="*/ 0 h 568"/>
                <a:gd name="T4" fmla="*/ 1364801317 w 1434"/>
                <a:gd name="T5" fmla="*/ 437149778 h 568"/>
                <a:gd name="T6" fmla="*/ 2147483647 w 1434"/>
                <a:gd name="T7" fmla="*/ 642867320 h 568"/>
                <a:gd name="T8" fmla="*/ 2147483647 w 1434"/>
                <a:gd name="T9" fmla="*/ 1080017098 h 568"/>
                <a:gd name="T10" fmla="*/ 2147483647 w 1434"/>
                <a:gd name="T11" fmla="*/ 1285734641 h 568"/>
                <a:gd name="T12" fmla="*/ 2147483647 w 1434"/>
                <a:gd name="T13" fmla="*/ 1722884419 h 568"/>
                <a:gd name="T14" fmla="*/ 2147483647 w 1434"/>
                <a:gd name="T15" fmla="*/ 2147483647 h 568"/>
                <a:gd name="T16" fmla="*/ 2147483647 w 1434"/>
                <a:gd name="T17" fmla="*/ 2147483647 h 568"/>
                <a:gd name="T18" fmla="*/ 2147483647 w 1434"/>
                <a:gd name="T19" fmla="*/ 2147483647 h 568"/>
                <a:gd name="T20" fmla="*/ 2147483647 w 1434"/>
                <a:gd name="T21" fmla="*/ 2147483647 h 568"/>
                <a:gd name="T22" fmla="*/ 2147483647 w 1434"/>
                <a:gd name="T23" fmla="*/ 2147483647 h 568"/>
                <a:gd name="T24" fmla="*/ 2147483647 w 1434"/>
                <a:gd name="T25" fmla="*/ 2147483647 h 568"/>
                <a:gd name="T26" fmla="*/ 2147483647 w 1434"/>
                <a:gd name="T27" fmla="*/ 2147483647 h 568"/>
                <a:gd name="T28" fmla="*/ 2147483647 w 1434"/>
                <a:gd name="T29" fmla="*/ 2147483647 h 568"/>
                <a:gd name="T30" fmla="*/ 2147483647 w 1434"/>
                <a:gd name="T31" fmla="*/ 2147483647 h 568"/>
                <a:gd name="T32" fmla="*/ 2147483647 w 1434"/>
                <a:gd name="T33" fmla="*/ 2147483647 h 568"/>
                <a:gd name="T34" fmla="*/ 2147483647 w 1434"/>
                <a:gd name="T35" fmla="*/ 2147483647 h 568"/>
                <a:gd name="T36" fmla="*/ 2147483647 w 1434"/>
                <a:gd name="T37" fmla="*/ 2147483647 h 568"/>
                <a:gd name="T38" fmla="*/ 2147483647 w 1434"/>
                <a:gd name="T39" fmla="*/ 2147483647 h 568"/>
                <a:gd name="T40" fmla="*/ 2147483647 w 1434"/>
                <a:gd name="T41" fmla="*/ 2147483647 h 568"/>
                <a:gd name="T42" fmla="*/ 2147483647 w 1434"/>
                <a:gd name="T43" fmla="*/ 2147483647 h 568"/>
                <a:gd name="T44" fmla="*/ 2147483647 w 1434"/>
                <a:gd name="T45" fmla="*/ 2147483647 h 568"/>
                <a:gd name="T46" fmla="*/ 2147483647 w 1434"/>
                <a:gd name="T47" fmla="*/ 2147483647 h 568"/>
                <a:gd name="T48" fmla="*/ 2147483647 w 1434"/>
                <a:gd name="T49" fmla="*/ 2147483647 h 568"/>
                <a:gd name="T50" fmla="*/ 2147483647 w 1434"/>
                <a:gd name="T51" fmla="*/ 2147483647 h 568"/>
                <a:gd name="T52" fmla="*/ 2147483647 w 1434"/>
                <a:gd name="T53" fmla="*/ 2147483647 h 568"/>
                <a:gd name="T54" fmla="*/ 2147483647 w 1434"/>
                <a:gd name="T55" fmla="*/ 2147483647 h 568"/>
                <a:gd name="T56" fmla="*/ 2147483647 w 1434"/>
                <a:gd name="T57" fmla="*/ 2147483647 h 568"/>
                <a:gd name="T58" fmla="*/ 2147483647 w 1434"/>
                <a:gd name="T59" fmla="*/ 2147483647 h 568"/>
                <a:gd name="T60" fmla="*/ 2147483647 w 1434"/>
                <a:gd name="T61" fmla="*/ 2147483647 h 568"/>
                <a:gd name="T62" fmla="*/ 2147483647 w 1434"/>
                <a:gd name="T63" fmla="*/ 2147483647 h 568"/>
                <a:gd name="T64" fmla="*/ 2147483647 w 1434"/>
                <a:gd name="T65" fmla="*/ 2147483647 h 568"/>
                <a:gd name="T66" fmla="*/ 2147483647 w 1434"/>
                <a:gd name="T67" fmla="*/ 2147483647 h 568"/>
                <a:gd name="T68" fmla="*/ 2147483647 w 1434"/>
                <a:gd name="T69" fmla="*/ 2147483647 h 568"/>
                <a:gd name="T70" fmla="*/ 2147483647 w 1434"/>
                <a:gd name="T71" fmla="*/ 2147483647 h 568"/>
                <a:gd name="T72" fmla="*/ 2147483647 w 1434"/>
                <a:gd name="T73" fmla="*/ 2147483647 h 568"/>
                <a:gd name="T74" fmla="*/ 2147483647 w 1434"/>
                <a:gd name="T75" fmla="*/ 2147483647 h 568"/>
                <a:gd name="T76" fmla="*/ 2147483647 w 1434"/>
                <a:gd name="T77" fmla="*/ 2147483647 h 568"/>
                <a:gd name="T78" fmla="*/ 2147483647 w 1434"/>
                <a:gd name="T79" fmla="*/ 2147483647 h 568"/>
                <a:gd name="T80" fmla="*/ 2147483647 w 1434"/>
                <a:gd name="T81" fmla="*/ 2147483647 h 568"/>
                <a:gd name="T82" fmla="*/ 2147483647 w 1434"/>
                <a:gd name="T83" fmla="*/ 2147483647 h 568"/>
                <a:gd name="T84" fmla="*/ 2147483647 w 1434"/>
                <a:gd name="T85" fmla="*/ 2147483647 h 568"/>
                <a:gd name="T86" fmla="*/ 2147483647 w 1434"/>
                <a:gd name="T87" fmla="*/ 2147483647 h 568"/>
                <a:gd name="T88" fmla="*/ 2147483647 w 1434"/>
                <a:gd name="T89" fmla="*/ 2147483647 h 5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34" h="568">
                  <a:moveTo>
                    <a:pt x="0" y="0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17"/>
                  </a:lnTo>
                  <a:lnTo>
                    <a:pt x="110" y="17"/>
                  </a:lnTo>
                  <a:lnTo>
                    <a:pt x="110" y="25"/>
                  </a:lnTo>
                  <a:lnTo>
                    <a:pt x="122" y="25"/>
                  </a:lnTo>
                  <a:lnTo>
                    <a:pt x="122" y="34"/>
                  </a:lnTo>
                  <a:lnTo>
                    <a:pt x="139" y="34"/>
                  </a:lnTo>
                  <a:lnTo>
                    <a:pt x="139" y="42"/>
                  </a:lnTo>
                  <a:lnTo>
                    <a:pt x="160" y="42"/>
                  </a:lnTo>
                  <a:lnTo>
                    <a:pt x="160" y="50"/>
                  </a:lnTo>
                  <a:lnTo>
                    <a:pt x="180" y="50"/>
                  </a:lnTo>
                  <a:lnTo>
                    <a:pt x="180" y="59"/>
                  </a:lnTo>
                  <a:lnTo>
                    <a:pt x="201" y="59"/>
                  </a:lnTo>
                  <a:lnTo>
                    <a:pt x="201" y="67"/>
                  </a:lnTo>
                  <a:lnTo>
                    <a:pt x="218" y="67"/>
                  </a:lnTo>
                  <a:lnTo>
                    <a:pt x="218" y="84"/>
                  </a:lnTo>
                  <a:lnTo>
                    <a:pt x="235" y="84"/>
                  </a:lnTo>
                  <a:lnTo>
                    <a:pt x="235" y="92"/>
                  </a:lnTo>
                  <a:lnTo>
                    <a:pt x="249" y="92"/>
                  </a:lnTo>
                  <a:lnTo>
                    <a:pt x="249" y="101"/>
                  </a:lnTo>
                  <a:lnTo>
                    <a:pt x="254" y="101"/>
                  </a:lnTo>
                  <a:lnTo>
                    <a:pt x="254" y="109"/>
                  </a:lnTo>
                  <a:lnTo>
                    <a:pt x="263" y="109"/>
                  </a:lnTo>
                  <a:lnTo>
                    <a:pt x="263" y="126"/>
                  </a:lnTo>
                  <a:lnTo>
                    <a:pt x="270" y="126"/>
                  </a:lnTo>
                  <a:lnTo>
                    <a:pt x="270" y="134"/>
                  </a:lnTo>
                  <a:lnTo>
                    <a:pt x="273" y="134"/>
                  </a:lnTo>
                  <a:lnTo>
                    <a:pt x="273" y="143"/>
                  </a:lnTo>
                  <a:lnTo>
                    <a:pt x="282" y="143"/>
                  </a:lnTo>
                  <a:lnTo>
                    <a:pt x="282" y="151"/>
                  </a:lnTo>
                  <a:lnTo>
                    <a:pt x="299" y="151"/>
                  </a:lnTo>
                  <a:lnTo>
                    <a:pt x="299" y="159"/>
                  </a:lnTo>
                  <a:lnTo>
                    <a:pt x="301" y="159"/>
                  </a:lnTo>
                  <a:lnTo>
                    <a:pt x="301" y="176"/>
                  </a:lnTo>
                  <a:lnTo>
                    <a:pt x="304" y="176"/>
                  </a:lnTo>
                  <a:lnTo>
                    <a:pt x="304" y="185"/>
                  </a:lnTo>
                  <a:lnTo>
                    <a:pt x="313" y="185"/>
                  </a:lnTo>
                  <a:lnTo>
                    <a:pt x="313" y="193"/>
                  </a:lnTo>
                  <a:lnTo>
                    <a:pt x="320" y="193"/>
                  </a:lnTo>
                  <a:lnTo>
                    <a:pt x="320" y="201"/>
                  </a:lnTo>
                  <a:lnTo>
                    <a:pt x="323" y="201"/>
                  </a:lnTo>
                  <a:lnTo>
                    <a:pt x="325" y="201"/>
                  </a:lnTo>
                  <a:lnTo>
                    <a:pt x="325" y="218"/>
                  </a:lnTo>
                  <a:lnTo>
                    <a:pt x="330" y="218"/>
                  </a:lnTo>
                  <a:lnTo>
                    <a:pt x="330" y="227"/>
                  </a:lnTo>
                  <a:lnTo>
                    <a:pt x="349" y="227"/>
                  </a:lnTo>
                  <a:lnTo>
                    <a:pt x="349" y="235"/>
                  </a:lnTo>
                  <a:lnTo>
                    <a:pt x="361" y="235"/>
                  </a:lnTo>
                  <a:lnTo>
                    <a:pt x="361" y="252"/>
                  </a:lnTo>
                  <a:lnTo>
                    <a:pt x="385" y="252"/>
                  </a:lnTo>
                  <a:lnTo>
                    <a:pt x="385" y="261"/>
                  </a:lnTo>
                  <a:lnTo>
                    <a:pt x="411" y="261"/>
                  </a:lnTo>
                  <a:lnTo>
                    <a:pt x="411" y="269"/>
                  </a:lnTo>
                  <a:lnTo>
                    <a:pt x="416" y="269"/>
                  </a:lnTo>
                  <a:lnTo>
                    <a:pt x="416" y="278"/>
                  </a:lnTo>
                  <a:lnTo>
                    <a:pt x="418" y="278"/>
                  </a:lnTo>
                  <a:lnTo>
                    <a:pt x="418" y="287"/>
                  </a:lnTo>
                  <a:lnTo>
                    <a:pt x="421" y="287"/>
                  </a:lnTo>
                  <a:lnTo>
                    <a:pt x="421" y="295"/>
                  </a:lnTo>
                  <a:lnTo>
                    <a:pt x="428" y="295"/>
                  </a:lnTo>
                  <a:lnTo>
                    <a:pt x="428" y="304"/>
                  </a:lnTo>
                  <a:lnTo>
                    <a:pt x="457" y="304"/>
                  </a:lnTo>
                  <a:lnTo>
                    <a:pt x="457" y="312"/>
                  </a:lnTo>
                  <a:lnTo>
                    <a:pt x="500" y="312"/>
                  </a:lnTo>
                  <a:lnTo>
                    <a:pt x="500" y="321"/>
                  </a:lnTo>
                  <a:lnTo>
                    <a:pt x="509" y="321"/>
                  </a:lnTo>
                  <a:lnTo>
                    <a:pt x="509" y="329"/>
                  </a:lnTo>
                  <a:lnTo>
                    <a:pt x="514" y="329"/>
                  </a:lnTo>
                  <a:lnTo>
                    <a:pt x="514" y="338"/>
                  </a:lnTo>
                  <a:lnTo>
                    <a:pt x="516" y="338"/>
                  </a:lnTo>
                  <a:lnTo>
                    <a:pt x="567" y="338"/>
                  </a:lnTo>
                  <a:lnTo>
                    <a:pt x="567" y="355"/>
                  </a:lnTo>
                  <a:lnTo>
                    <a:pt x="571" y="355"/>
                  </a:lnTo>
                  <a:lnTo>
                    <a:pt x="571" y="364"/>
                  </a:lnTo>
                  <a:lnTo>
                    <a:pt x="576" y="364"/>
                  </a:lnTo>
                  <a:lnTo>
                    <a:pt x="576" y="373"/>
                  </a:lnTo>
                  <a:lnTo>
                    <a:pt x="581" y="373"/>
                  </a:lnTo>
                  <a:lnTo>
                    <a:pt x="581" y="381"/>
                  </a:lnTo>
                  <a:lnTo>
                    <a:pt x="593" y="381"/>
                  </a:lnTo>
                  <a:lnTo>
                    <a:pt x="593" y="390"/>
                  </a:lnTo>
                  <a:lnTo>
                    <a:pt x="602" y="390"/>
                  </a:lnTo>
                  <a:lnTo>
                    <a:pt x="602" y="399"/>
                  </a:lnTo>
                  <a:lnTo>
                    <a:pt x="614" y="399"/>
                  </a:lnTo>
                  <a:lnTo>
                    <a:pt x="643" y="399"/>
                  </a:lnTo>
                  <a:lnTo>
                    <a:pt x="688" y="399"/>
                  </a:lnTo>
                  <a:lnTo>
                    <a:pt x="688" y="408"/>
                  </a:lnTo>
                  <a:lnTo>
                    <a:pt x="755" y="408"/>
                  </a:lnTo>
                  <a:lnTo>
                    <a:pt x="755" y="417"/>
                  </a:lnTo>
                  <a:lnTo>
                    <a:pt x="758" y="417"/>
                  </a:lnTo>
                  <a:lnTo>
                    <a:pt x="758" y="427"/>
                  </a:lnTo>
                  <a:lnTo>
                    <a:pt x="779" y="427"/>
                  </a:lnTo>
                  <a:lnTo>
                    <a:pt x="779" y="436"/>
                  </a:lnTo>
                  <a:lnTo>
                    <a:pt x="822" y="436"/>
                  </a:lnTo>
                  <a:lnTo>
                    <a:pt x="822" y="445"/>
                  </a:lnTo>
                  <a:lnTo>
                    <a:pt x="846" y="445"/>
                  </a:lnTo>
                  <a:lnTo>
                    <a:pt x="851" y="445"/>
                  </a:lnTo>
                  <a:lnTo>
                    <a:pt x="851" y="455"/>
                  </a:lnTo>
                  <a:lnTo>
                    <a:pt x="942" y="455"/>
                  </a:lnTo>
                  <a:lnTo>
                    <a:pt x="970" y="455"/>
                  </a:lnTo>
                  <a:lnTo>
                    <a:pt x="970" y="466"/>
                  </a:lnTo>
                  <a:lnTo>
                    <a:pt x="980" y="466"/>
                  </a:lnTo>
                  <a:lnTo>
                    <a:pt x="980" y="477"/>
                  </a:lnTo>
                  <a:lnTo>
                    <a:pt x="1054" y="477"/>
                  </a:lnTo>
                  <a:lnTo>
                    <a:pt x="1054" y="488"/>
                  </a:lnTo>
                  <a:lnTo>
                    <a:pt x="1061" y="488"/>
                  </a:lnTo>
                  <a:lnTo>
                    <a:pt x="1061" y="498"/>
                  </a:lnTo>
                  <a:lnTo>
                    <a:pt x="1085" y="498"/>
                  </a:lnTo>
                  <a:lnTo>
                    <a:pt x="1085" y="509"/>
                  </a:lnTo>
                  <a:lnTo>
                    <a:pt x="1147" y="509"/>
                  </a:lnTo>
                  <a:lnTo>
                    <a:pt x="1147" y="520"/>
                  </a:lnTo>
                  <a:lnTo>
                    <a:pt x="1156" y="520"/>
                  </a:lnTo>
                  <a:lnTo>
                    <a:pt x="1156" y="531"/>
                  </a:lnTo>
                  <a:lnTo>
                    <a:pt x="1185" y="531"/>
                  </a:lnTo>
                  <a:lnTo>
                    <a:pt x="1219" y="531"/>
                  </a:lnTo>
                  <a:lnTo>
                    <a:pt x="1231" y="531"/>
                  </a:lnTo>
                  <a:lnTo>
                    <a:pt x="1231" y="543"/>
                  </a:lnTo>
                  <a:lnTo>
                    <a:pt x="1271" y="543"/>
                  </a:lnTo>
                  <a:lnTo>
                    <a:pt x="1271" y="556"/>
                  </a:lnTo>
                  <a:lnTo>
                    <a:pt x="1422" y="556"/>
                  </a:lnTo>
                  <a:lnTo>
                    <a:pt x="1422" y="568"/>
                  </a:lnTo>
                  <a:lnTo>
                    <a:pt x="1434" y="568"/>
                  </a:lnTo>
                </a:path>
              </a:pathLst>
            </a:custGeom>
            <a:noFill/>
            <a:ln w="1111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353461" y="1173740"/>
              <a:ext cx="6331771" cy="393727"/>
            </a:xfrm>
            <a:custGeom>
              <a:avLst/>
              <a:gdLst>
                <a:gd name="T0" fmla="*/ 0 w 1434"/>
                <a:gd name="T1" fmla="*/ 0 h 78"/>
                <a:gd name="T2" fmla="*/ 1969211689 w 1434"/>
                <a:gd name="T3" fmla="*/ 0 h 78"/>
                <a:gd name="T4" fmla="*/ 2147483647 w 1434"/>
                <a:gd name="T5" fmla="*/ 0 h 78"/>
                <a:gd name="T6" fmla="*/ 2147483647 w 1434"/>
                <a:gd name="T7" fmla="*/ 0 h 78"/>
                <a:gd name="T8" fmla="*/ 2147483647 w 1434"/>
                <a:gd name="T9" fmla="*/ 152882175 h 78"/>
                <a:gd name="T10" fmla="*/ 2147483647 w 1434"/>
                <a:gd name="T11" fmla="*/ 152882175 h 78"/>
                <a:gd name="T12" fmla="*/ 2147483647 w 1434"/>
                <a:gd name="T13" fmla="*/ 152882175 h 78"/>
                <a:gd name="T14" fmla="*/ 2147483647 w 1434"/>
                <a:gd name="T15" fmla="*/ 152882175 h 78"/>
                <a:gd name="T16" fmla="*/ 2147483647 w 1434"/>
                <a:gd name="T17" fmla="*/ 152882175 h 78"/>
                <a:gd name="T18" fmla="*/ 2147483647 w 1434"/>
                <a:gd name="T19" fmla="*/ 152882175 h 78"/>
                <a:gd name="T20" fmla="*/ 2147483647 w 1434"/>
                <a:gd name="T21" fmla="*/ 152882175 h 78"/>
                <a:gd name="T22" fmla="*/ 2147483647 w 1434"/>
                <a:gd name="T23" fmla="*/ 152882175 h 78"/>
                <a:gd name="T24" fmla="*/ 2147483647 w 1434"/>
                <a:gd name="T25" fmla="*/ 331245554 h 78"/>
                <a:gd name="T26" fmla="*/ 2147483647 w 1434"/>
                <a:gd name="T27" fmla="*/ 331245554 h 78"/>
                <a:gd name="T28" fmla="*/ 2147483647 w 1434"/>
                <a:gd name="T29" fmla="*/ 331245554 h 78"/>
                <a:gd name="T30" fmla="*/ 2147483647 w 1434"/>
                <a:gd name="T31" fmla="*/ 331245554 h 78"/>
                <a:gd name="T32" fmla="*/ 2147483647 w 1434"/>
                <a:gd name="T33" fmla="*/ 331245554 h 78"/>
                <a:gd name="T34" fmla="*/ 2147483647 w 1434"/>
                <a:gd name="T35" fmla="*/ 331245554 h 78"/>
                <a:gd name="T36" fmla="*/ 2147483647 w 1434"/>
                <a:gd name="T37" fmla="*/ 331245554 h 78"/>
                <a:gd name="T38" fmla="*/ 2147483647 w 1434"/>
                <a:gd name="T39" fmla="*/ 331245554 h 78"/>
                <a:gd name="T40" fmla="*/ 2147483647 w 1434"/>
                <a:gd name="T41" fmla="*/ 509608933 h 78"/>
                <a:gd name="T42" fmla="*/ 2147483647 w 1434"/>
                <a:gd name="T43" fmla="*/ 509608933 h 78"/>
                <a:gd name="T44" fmla="*/ 2147483647 w 1434"/>
                <a:gd name="T45" fmla="*/ 509608933 h 78"/>
                <a:gd name="T46" fmla="*/ 2147483647 w 1434"/>
                <a:gd name="T47" fmla="*/ 509608933 h 78"/>
                <a:gd name="T48" fmla="*/ 2147483647 w 1434"/>
                <a:gd name="T49" fmla="*/ 713453515 h 78"/>
                <a:gd name="T50" fmla="*/ 2147483647 w 1434"/>
                <a:gd name="T51" fmla="*/ 713453515 h 78"/>
                <a:gd name="T52" fmla="*/ 2147483647 w 1434"/>
                <a:gd name="T53" fmla="*/ 713453515 h 78"/>
                <a:gd name="T54" fmla="*/ 2147483647 w 1434"/>
                <a:gd name="T55" fmla="*/ 713453515 h 78"/>
                <a:gd name="T56" fmla="*/ 2147483647 w 1434"/>
                <a:gd name="T57" fmla="*/ 713453515 h 78"/>
                <a:gd name="T58" fmla="*/ 2147483647 w 1434"/>
                <a:gd name="T59" fmla="*/ 713453515 h 78"/>
                <a:gd name="T60" fmla="*/ 2147483647 w 1434"/>
                <a:gd name="T61" fmla="*/ 942774254 h 78"/>
                <a:gd name="T62" fmla="*/ 2147483647 w 1434"/>
                <a:gd name="T63" fmla="*/ 1197581244 h 78"/>
                <a:gd name="T64" fmla="*/ 2147483647 w 1434"/>
                <a:gd name="T65" fmla="*/ 1197581244 h 78"/>
                <a:gd name="T66" fmla="*/ 2147483647 w 1434"/>
                <a:gd name="T67" fmla="*/ 1426901982 h 78"/>
                <a:gd name="T68" fmla="*/ 2147483647 w 1434"/>
                <a:gd name="T69" fmla="*/ 1681708973 h 78"/>
                <a:gd name="T70" fmla="*/ 2147483647 w 1434"/>
                <a:gd name="T71" fmla="*/ 1681708973 h 78"/>
                <a:gd name="T72" fmla="*/ 2147483647 w 1434"/>
                <a:gd name="T73" fmla="*/ 1681708973 h 78"/>
                <a:gd name="T74" fmla="*/ 2147483647 w 1434"/>
                <a:gd name="T75" fmla="*/ 1681708973 h 78"/>
                <a:gd name="T76" fmla="*/ 2147483647 w 1434"/>
                <a:gd name="T77" fmla="*/ 1681708973 h 78"/>
                <a:gd name="T78" fmla="*/ 2147483647 w 1434"/>
                <a:gd name="T79" fmla="*/ 1681708973 h 78"/>
                <a:gd name="T80" fmla="*/ 2147483647 w 1434"/>
                <a:gd name="T81" fmla="*/ 1987473323 h 78"/>
                <a:gd name="T82" fmla="*/ 2147483647 w 1434"/>
                <a:gd name="T83" fmla="*/ 1987473323 h 78"/>
                <a:gd name="T84" fmla="*/ 2147483647 w 1434"/>
                <a:gd name="T85" fmla="*/ 1987473323 h 78"/>
                <a:gd name="T86" fmla="*/ 2147483647 w 1434"/>
                <a:gd name="T87" fmla="*/ 1987473323 h 78"/>
                <a:gd name="T88" fmla="*/ 2147483647 w 1434"/>
                <a:gd name="T89" fmla="*/ 1987473323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34" h="78">
                  <a:moveTo>
                    <a:pt x="0" y="0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92" y="6"/>
                  </a:lnTo>
                  <a:lnTo>
                    <a:pt x="237" y="6"/>
                  </a:lnTo>
                  <a:lnTo>
                    <a:pt x="263" y="6"/>
                  </a:lnTo>
                  <a:lnTo>
                    <a:pt x="270" y="6"/>
                  </a:lnTo>
                  <a:lnTo>
                    <a:pt x="275" y="6"/>
                  </a:lnTo>
                  <a:lnTo>
                    <a:pt x="280" y="6"/>
                  </a:lnTo>
                  <a:lnTo>
                    <a:pt x="282" y="6"/>
                  </a:lnTo>
                  <a:lnTo>
                    <a:pt x="285" y="6"/>
                  </a:lnTo>
                  <a:lnTo>
                    <a:pt x="287" y="6"/>
                  </a:lnTo>
                  <a:lnTo>
                    <a:pt x="318" y="6"/>
                  </a:lnTo>
                  <a:lnTo>
                    <a:pt x="325" y="6"/>
                  </a:lnTo>
                  <a:lnTo>
                    <a:pt x="325" y="13"/>
                  </a:lnTo>
                  <a:lnTo>
                    <a:pt x="344" y="13"/>
                  </a:lnTo>
                  <a:lnTo>
                    <a:pt x="349" y="13"/>
                  </a:lnTo>
                  <a:lnTo>
                    <a:pt x="383" y="13"/>
                  </a:lnTo>
                  <a:lnTo>
                    <a:pt x="406" y="13"/>
                  </a:lnTo>
                  <a:lnTo>
                    <a:pt x="411" y="13"/>
                  </a:lnTo>
                  <a:lnTo>
                    <a:pt x="418" y="13"/>
                  </a:lnTo>
                  <a:lnTo>
                    <a:pt x="459" y="13"/>
                  </a:lnTo>
                  <a:lnTo>
                    <a:pt x="535" y="13"/>
                  </a:lnTo>
                  <a:lnTo>
                    <a:pt x="598" y="13"/>
                  </a:lnTo>
                  <a:lnTo>
                    <a:pt x="621" y="13"/>
                  </a:lnTo>
                  <a:lnTo>
                    <a:pt x="645" y="13"/>
                  </a:lnTo>
                  <a:lnTo>
                    <a:pt x="674" y="13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688" y="20"/>
                  </a:lnTo>
                  <a:lnTo>
                    <a:pt x="693" y="20"/>
                  </a:lnTo>
                  <a:lnTo>
                    <a:pt x="707" y="20"/>
                  </a:lnTo>
                  <a:lnTo>
                    <a:pt x="717" y="20"/>
                  </a:lnTo>
                  <a:lnTo>
                    <a:pt x="741" y="20"/>
                  </a:lnTo>
                  <a:lnTo>
                    <a:pt x="741" y="28"/>
                  </a:lnTo>
                  <a:lnTo>
                    <a:pt x="765" y="28"/>
                  </a:lnTo>
                  <a:lnTo>
                    <a:pt x="789" y="28"/>
                  </a:lnTo>
                  <a:lnTo>
                    <a:pt x="813" y="28"/>
                  </a:lnTo>
                  <a:lnTo>
                    <a:pt x="827" y="28"/>
                  </a:lnTo>
                  <a:lnTo>
                    <a:pt x="894" y="28"/>
                  </a:lnTo>
                  <a:lnTo>
                    <a:pt x="908" y="28"/>
                  </a:lnTo>
                  <a:lnTo>
                    <a:pt x="934" y="28"/>
                  </a:lnTo>
                  <a:lnTo>
                    <a:pt x="982" y="28"/>
                  </a:lnTo>
                  <a:lnTo>
                    <a:pt x="1004" y="28"/>
                  </a:lnTo>
                  <a:lnTo>
                    <a:pt x="1004" y="37"/>
                  </a:lnTo>
                  <a:lnTo>
                    <a:pt x="1011" y="37"/>
                  </a:lnTo>
                  <a:lnTo>
                    <a:pt x="1028" y="37"/>
                  </a:lnTo>
                  <a:lnTo>
                    <a:pt x="1028" y="47"/>
                  </a:lnTo>
                  <a:lnTo>
                    <a:pt x="1082" y="47"/>
                  </a:lnTo>
                  <a:lnTo>
                    <a:pt x="1111" y="47"/>
                  </a:lnTo>
                  <a:lnTo>
                    <a:pt x="1123" y="47"/>
                  </a:lnTo>
                  <a:lnTo>
                    <a:pt x="1123" y="56"/>
                  </a:lnTo>
                  <a:lnTo>
                    <a:pt x="1128" y="56"/>
                  </a:lnTo>
                  <a:lnTo>
                    <a:pt x="1147" y="56"/>
                  </a:lnTo>
                  <a:lnTo>
                    <a:pt x="1147" y="66"/>
                  </a:lnTo>
                  <a:lnTo>
                    <a:pt x="1171" y="66"/>
                  </a:lnTo>
                  <a:lnTo>
                    <a:pt x="1192" y="66"/>
                  </a:lnTo>
                  <a:lnTo>
                    <a:pt x="1219" y="66"/>
                  </a:lnTo>
                  <a:lnTo>
                    <a:pt x="1238" y="66"/>
                  </a:lnTo>
                  <a:lnTo>
                    <a:pt x="1247" y="66"/>
                  </a:lnTo>
                  <a:lnTo>
                    <a:pt x="1266" y="66"/>
                  </a:lnTo>
                  <a:lnTo>
                    <a:pt x="1285" y="66"/>
                  </a:lnTo>
                  <a:lnTo>
                    <a:pt x="1290" y="66"/>
                  </a:lnTo>
                  <a:lnTo>
                    <a:pt x="1300" y="66"/>
                  </a:lnTo>
                  <a:lnTo>
                    <a:pt x="1300" y="78"/>
                  </a:lnTo>
                  <a:lnTo>
                    <a:pt x="1360" y="78"/>
                  </a:lnTo>
                  <a:lnTo>
                    <a:pt x="1362" y="78"/>
                  </a:lnTo>
                  <a:lnTo>
                    <a:pt x="1364" y="78"/>
                  </a:lnTo>
                  <a:lnTo>
                    <a:pt x="1371" y="78"/>
                  </a:lnTo>
                  <a:lnTo>
                    <a:pt x="1388" y="78"/>
                  </a:lnTo>
                  <a:lnTo>
                    <a:pt x="1434" y="78"/>
                  </a:lnTo>
                </a:path>
              </a:pathLst>
            </a:custGeom>
            <a:noFill/>
            <a:ln w="1111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353461" y="1173740"/>
              <a:ext cx="6331771" cy="2230242"/>
            </a:xfrm>
            <a:custGeom>
              <a:avLst/>
              <a:gdLst>
                <a:gd name="T0" fmla="*/ 0 w 1434"/>
                <a:gd name="T1" fmla="*/ 0 h 440"/>
                <a:gd name="T2" fmla="*/ 0 w 1434"/>
                <a:gd name="T3" fmla="*/ 0 h 440"/>
                <a:gd name="T4" fmla="*/ 1267316770 w 1434"/>
                <a:gd name="T5" fmla="*/ 0 h 440"/>
                <a:gd name="T6" fmla="*/ 1403794253 w 1434"/>
                <a:gd name="T7" fmla="*/ 462460954 h 440"/>
                <a:gd name="T8" fmla="*/ 1774242596 w 1434"/>
                <a:gd name="T9" fmla="*/ 462460954 h 440"/>
                <a:gd name="T10" fmla="*/ 2105693587 w 1434"/>
                <a:gd name="T11" fmla="*/ 462460954 h 440"/>
                <a:gd name="T12" fmla="*/ 2144686523 w 1434"/>
                <a:gd name="T13" fmla="*/ 924926976 h 440"/>
                <a:gd name="T14" fmla="*/ 2147483647 w 1434"/>
                <a:gd name="T15" fmla="*/ 924926976 h 440"/>
                <a:gd name="T16" fmla="*/ 2147483647 w 1434"/>
                <a:gd name="T17" fmla="*/ 924926976 h 440"/>
                <a:gd name="T18" fmla="*/ 2147483647 w 1434"/>
                <a:gd name="T19" fmla="*/ 924926976 h 440"/>
                <a:gd name="T20" fmla="*/ 2147483647 w 1434"/>
                <a:gd name="T21" fmla="*/ 924926976 h 440"/>
                <a:gd name="T22" fmla="*/ 2147483647 w 1434"/>
                <a:gd name="T23" fmla="*/ 924926976 h 440"/>
                <a:gd name="T24" fmla="*/ 2147483647 w 1434"/>
                <a:gd name="T25" fmla="*/ 1490156467 h 440"/>
                <a:gd name="T26" fmla="*/ 2147483647 w 1434"/>
                <a:gd name="T27" fmla="*/ 2029697626 h 440"/>
                <a:gd name="T28" fmla="*/ 2147483647 w 1434"/>
                <a:gd name="T29" fmla="*/ 2147483647 h 440"/>
                <a:gd name="T30" fmla="*/ 2147483647 w 1434"/>
                <a:gd name="T31" fmla="*/ 2147483647 h 440"/>
                <a:gd name="T32" fmla="*/ 2147483647 w 1434"/>
                <a:gd name="T33" fmla="*/ 2147483647 h 440"/>
                <a:gd name="T34" fmla="*/ 2147483647 w 1434"/>
                <a:gd name="T35" fmla="*/ 2147483647 h 440"/>
                <a:gd name="T36" fmla="*/ 2147483647 w 1434"/>
                <a:gd name="T37" fmla="*/ 2147483647 h 440"/>
                <a:gd name="T38" fmla="*/ 2147483647 w 1434"/>
                <a:gd name="T39" fmla="*/ 2147483647 h 440"/>
                <a:gd name="T40" fmla="*/ 2147483647 w 1434"/>
                <a:gd name="T41" fmla="*/ 2147483647 h 440"/>
                <a:gd name="T42" fmla="*/ 2147483647 w 1434"/>
                <a:gd name="T43" fmla="*/ 2147483647 h 440"/>
                <a:gd name="T44" fmla="*/ 2147483647 w 1434"/>
                <a:gd name="T45" fmla="*/ 2147483647 h 440"/>
                <a:gd name="T46" fmla="*/ 2147483647 w 1434"/>
                <a:gd name="T47" fmla="*/ 2147483647 h 440"/>
                <a:gd name="T48" fmla="*/ 2147483647 w 1434"/>
                <a:gd name="T49" fmla="*/ 2147483647 h 440"/>
                <a:gd name="T50" fmla="*/ 2147483647 w 1434"/>
                <a:gd name="T51" fmla="*/ 2147483647 h 440"/>
                <a:gd name="T52" fmla="*/ 2147483647 w 1434"/>
                <a:gd name="T53" fmla="*/ 2147483647 h 440"/>
                <a:gd name="T54" fmla="*/ 2147483647 w 1434"/>
                <a:gd name="T55" fmla="*/ 2147483647 h 440"/>
                <a:gd name="T56" fmla="*/ 2147483647 w 1434"/>
                <a:gd name="T57" fmla="*/ 2147483647 h 440"/>
                <a:gd name="T58" fmla="*/ 2147483647 w 1434"/>
                <a:gd name="T59" fmla="*/ 2147483647 h 440"/>
                <a:gd name="T60" fmla="*/ 2147483647 w 1434"/>
                <a:gd name="T61" fmla="*/ 2147483647 h 440"/>
                <a:gd name="T62" fmla="*/ 2147483647 w 1434"/>
                <a:gd name="T63" fmla="*/ 2147483647 h 440"/>
                <a:gd name="T64" fmla="*/ 2147483647 w 1434"/>
                <a:gd name="T65" fmla="*/ 2147483647 h 440"/>
                <a:gd name="T66" fmla="*/ 2147483647 w 1434"/>
                <a:gd name="T67" fmla="*/ 2147483647 h 440"/>
                <a:gd name="T68" fmla="*/ 2147483647 w 1434"/>
                <a:gd name="T69" fmla="*/ 2147483647 h 4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4" h="440">
                  <a:moveTo>
                    <a:pt x="0" y="0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8"/>
                  </a:lnTo>
                  <a:lnTo>
                    <a:pt x="72" y="18"/>
                  </a:lnTo>
                  <a:lnTo>
                    <a:pt x="91" y="18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3" y="36"/>
                  </a:lnTo>
                  <a:lnTo>
                    <a:pt x="144" y="36"/>
                  </a:lnTo>
                  <a:lnTo>
                    <a:pt x="175" y="36"/>
                  </a:lnTo>
                  <a:lnTo>
                    <a:pt x="215" y="36"/>
                  </a:lnTo>
                  <a:lnTo>
                    <a:pt x="218" y="36"/>
                  </a:lnTo>
                  <a:lnTo>
                    <a:pt x="218" y="58"/>
                  </a:lnTo>
                  <a:lnTo>
                    <a:pt x="239" y="58"/>
                  </a:lnTo>
                  <a:lnTo>
                    <a:pt x="239" y="79"/>
                  </a:lnTo>
                  <a:lnTo>
                    <a:pt x="263" y="79"/>
                  </a:lnTo>
                  <a:lnTo>
                    <a:pt x="263" y="101"/>
                  </a:lnTo>
                  <a:lnTo>
                    <a:pt x="289" y="101"/>
                  </a:lnTo>
                  <a:lnTo>
                    <a:pt x="289" y="123"/>
                  </a:lnTo>
                  <a:lnTo>
                    <a:pt x="344" y="123"/>
                  </a:lnTo>
                  <a:lnTo>
                    <a:pt x="447" y="123"/>
                  </a:lnTo>
                  <a:lnTo>
                    <a:pt x="459" y="123"/>
                  </a:lnTo>
                  <a:lnTo>
                    <a:pt x="526" y="123"/>
                  </a:lnTo>
                  <a:lnTo>
                    <a:pt x="545" y="123"/>
                  </a:lnTo>
                  <a:lnTo>
                    <a:pt x="545" y="150"/>
                  </a:lnTo>
                  <a:lnTo>
                    <a:pt x="552" y="150"/>
                  </a:lnTo>
                  <a:lnTo>
                    <a:pt x="552" y="176"/>
                  </a:lnTo>
                  <a:lnTo>
                    <a:pt x="574" y="176"/>
                  </a:lnTo>
                  <a:lnTo>
                    <a:pt x="574" y="202"/>
                  </a:lnTo>
                  <a:lnTo>
                    <a:pt x="653" y="202"/>
                  </a:lnTo>
                  <a:lnTo>
                    <a:pt x="672" y="202"/>
                  </a:lnTo>
                  <a:lnTo>
                    <a:pt x="693" y="202"/>
                  </a:lnTo>
                  <a:lnTo>
                    <a:pt x="765" y="202"/>
                  </a:lnTo>
                  <a:lnTo>
                    <a:pt x="765" y="234"/>
                  </a:lnTo>
                  <a:lnTo>
                    <a:pt x="789" y="234"/>
                  </a:lnTo>
                  <a:lnTo>
                    <a:pt x="791" y="234"/>
                  </a:lnTo>
                  <a:lnTo>
                    <a:pt x="791" y="267"/>
                  </a:lnTo>
                  <a:lnTo>
                    <a:pt x="956" y="267"/>
                  </a:lnTo>
                  <a:lnTo>
                    <a:pt x="956" y="301"/>
                  </a:lnTo>
                  <a:lnTo>
                    <a:pt x="1004" y="301"/>
                  </a:lnTo>
                  <a:lnTo>
                    <a:pt x="1004" y="335"/>
                  </a:lnTo>
                  <a:lnTo>
                    <a:pt x="1176" y="335"/>
                  </a:lnTo>
                  <a:lnTo>
                    <a:pt x="1176" y="368"/>
                  </a:lnTo>
                  <a:lnTo>
                    <a:pt x="1197" y="368"/>
                  </a:lnTo>
                  <a:lnTo>
                    <a:pt x="1197" y="402"/>
                  </a:lnTo>
                  <a:lnTo>
                    <a:pt x="1266" y="402"/>
                  </a:lnTo>
                  <a:lnTo>
                    <a:pt x="1290" y="402"/>
                  </a:lnTo>
                  <a:lnTo>
                    <a:pt x="1290" y="440"/>
                  </a:lnTo>
                  <a:lnTo>
                    <a:pt x="1434" y="440"/>
                  </a:lnTo>
                </a:path>
              </a:pathLst>
            </a:custGeom>
            <a:noFill/>
            <a:ln w="11113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1238463" y="1041617"/>
              <a:ext cx="0" cy="38395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1162564" y="4743713"/>
              <a:ext cx="7589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 rot="-5400000">
              <a:off x="963688" y="4646100"/>
              <a:ext cx="84959" cy="18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0</a:t>
              </a:r>
              <a:endParaRPr lang="en-US" altLang="en-US" sz="120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162564" y="3850559"/>
              <a:ext cx="7589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 rot="-5400000">
              <a:off x="891310" y="3784655"/>
              <a:ext cx="169916" cy="18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25</a:t>
              </a:r>
              <a:endParaRPr lang="en-US" altLang="en-US" sz="12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1162564" y="2957406"/>
              <a:ext cx="7589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 rot="-5400000">
              <a:off x="891310" y="2896786"/>
              <a:ext cx="169916" cy="18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50</a:t>
              </a:r>
              <a:endParaRPr lang="en-US" altLang="en-US" sz="120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1162564" y="2064252"/>
              <a:ext cx="7589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 rot="16200000" flipH="1">
              <a:off x="881139" y="1951114"/>
              <a:ext cx="190258" cy="18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75</a:t>
              </a:r>
              <a:endParaRPr lang="en-US" altLang="en-US" sz="1200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1162564" y="1173740"/>
              <a:ext cx="7589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 rot="-5400000">
              <a:off x="862630" y="1078769"/>
              <a:ext cx="254875" cy="18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100</a:t>
              </a:r>
              <a:endParaRPr lang="en-US" altLang="en-US" sz="1200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238463" y="4881122"/>
              <a:ext cx="65617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353461" y="4881122"/>
              <a:ext cx="0" cy="792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305162" y="5007960"/>
              <a:ext cx="70529" cy="15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 sz="1800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464818" y="4881122"/>
              <a:ext cx="0" cy="792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361320" y="5007960"/>
              <a:ext cx="141058" cy="15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20</a:t>
              </a:r>
              <a:endParaRPr lang="en-US" altLang="en-US" sz="1800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5573875" y="4881122"/>
              <a:ext cx="0" cy="792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5472677" y="5007960"/>
              <a:ext cx="141058" cy="15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40</a:t>
              </a:r>
              <a:endParaRPr lang="en-US" altLang="en-US" sz="1800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7685232" y="4881122"/>
              <a:ext cx="0" cy="792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7584034" y="5007960"/>
              <a:ext cx="141058" cy="15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60</a:t>
              </a:r>
              <a:endParaRPr lang="en-US" altLang="en-US" sz="18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4249102" y="5196896"/>
              <a:ext cx="673886" cy="26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</a:rPr>
                <a:t>Months</a:t>
              </a:r>
              <a:endParaRPr lang="en-US" altLang="en-US" sz="1600" b="0"/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6570024" y="1635236"/>
              <a:ext cx="1181026" cy="15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HP group </a:t>
              </a:r>
              <a:r>
                <a:rPr lang="en-US" altLang="en-US" sz="1000" dirty="0" smtClean="0">
                  <a:solidFill>
                    <a:srgbClr val="000000"/>
                  </a:solidFill>
                </a:rPr>
                <a:t>2, </a:t>
              </a:r>
              <a:r>
                <a:rPr lang="en-US" altLang="en-US" sz="1000" dirty="0">
                  <a:solidFill>
                    <a:srgbClr val="000000"/>
                  </a:solidFill>
                </a:rPr>
                <a:t>n=123</a:t>
              </a:r>
              <a:endParaRPr lang="en-US" altLang="en-US" sz="1800" dirty="0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6749048" y="2984805"/>
              <a:ext cx="1128127" cy="15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HP group </a:t>
              </a:r>
              <a:r>
                <a:rPr lang="en-US" altLang="en-US" sz="1000" dirty="0" smtClean="0">
                  <a:solidFill>
                    <a:srgbClr val="000000"/>
                  </a:solidFill>
                </a:rPr>
                <a:t>1, </a:t>
              </a:r>
              <a:r>
                <a:rPr lang="en-US" altLang="en-US" sz="1000" dirty="0">
                  <a:solidFill>
                    <a:srgbClr val="000000"/>
                  </a:solidFill>
                </a:rPr>
                <a:t>n=40</a:t>
              </a:r>
              <a:endParaRPr lang="en-US" altLang="en-US" sz="1800" dirty="0"/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2429839" y="674313"/>
              <a:ext cx="4312412" cy="3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–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fol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rgbClr val="1E2D53"/>
                  </a:solidFill>
                </a:rPr>
                <a:t>Survival in HP sub-groups and in IPF</a:t>
              </a:r>
              <a:endParaRPr lang="en-US" altLang="en-US" sz="1800" b="0"/>
            </a:p>
          </p:txBody>
        </p:sp>
      </p:grp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7165975" y="4071938"/>
            <a:ext cx="6064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IPF, n=84</a:t>
            </a:r>
            <a:endParaRPr lang="en-US" altLang="en-US" sz="1800"/>
          </a:p>
        </p:txBody>
      </p:sp>
      <p:sp>
        <p:nvSpPr>
          <p:cNvPr id="40" name="Oval 39"/>
          <p:cNvSpPr/>
          <p:nvPr/>
        </p:nvSpPr>
        <p:spPr>
          <a:xfrm>
            <a:off x="6772275" y="2900363"/>
            <a:ext cx="1254125" cy="45243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523875"/>
            <a:ext cx="40767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27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523875"/>
            <a:ext cx="40767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1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269"/>
            <a:ext cx="8229600" cy="3397313"/>
          </a:xfrm>
        </p:spPr>
        <p:txBody>
          <a:bodyPr/>
          <a:lstStyle/>
          <a:p>
            <a:r>
              <a:rPr lang="en-GB" sz="2000" dirty="0"/>
              <a:t>P</a:t>
            </a:r>
            <a:r>
              <a:rPr lang="en-GB" sz="2000" dirty="0" smtClean="0"/>
              <a:t>revious HP classifications do not meet patient needs</a:t>
            </a:r>
          </a:p>
          <a:p>
            <a:endParaRPr lang="en-GB" sz="2000" dirty="0"/>
          </a:p>
          <a:p>
            <a:r>
              <a:rPr lang="en-GB" sz="2000" dirty="0" smtClean="0"/>
              <a:t>Viewing CHP as a single diagnostic entity does not stand up to scrutiny, based on clinical utility, pathogenesis and treatment outcomes</a:t>
            </a:r>
          </a:p>
          <a:p>
            <a:endParaRPr lang="en-GB" sz="2000" dirty="0"/>
          </a:p>
          <a:p>
            <a:r>
              <a:rPr lang="en-GB" sz="2000" dirty="0" smtClean="0"/>
              <a:t>In chronic HP, a large subset has IPF-like disease behaviour and another large subset does not</a:t>
            </a:r>
          </a:p>
          <a:p>
            <a:endParaRPr lang="en-GB" sz="2000" dirty="0"/>
          </a:p>
          <a:p>
            <a:r>
              <a:rPr lang="en-GB" sz="2000" dirty="0" smtClean="0"/>
              <a:t>The thing called “chronic HP” is a pot-</a:t>
            </a:r>
            <a:r>
              <a:rPr lang="en-GB" sz="2000" dirty="0" err="1" smtClean="0"/>
              <a:t>pourri</a:t>
            </a:r>
            <a:r>
              <a:rPr lang="en-GB" sz="2000" dirty="0" smtClean="0"/>
              <a:t> of outcomes and </a:t>
            </a:r>
            <a:r>
              <a:rPr lang="en-GB" sz="2000" dirty="0" err="1" smtClean="0"/>
              <a:t>pathogenetic</a:t>
            </a:r>
            <a:r>
              <a:rPr lang="en-GB" sz="2000" dirty="0" smtClean="0"/>
              <a:t> pathways spanning the whole fibrotic ILD spectrum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539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simon walsh\Desktop\portug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02" y="1575582"/>
            <a:ext cx="999480" cy="6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simon walsh\Desktop\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2364" y="5071284"/>
            <a:ext cx="1260872" cy="8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simon walsh\Desktop\ItalyFlag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95" y="1752674"/>
            <a:ext cx="1185817" cy="7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imon walsh\Desktop\jap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39" y="1951535"/>
            <a:ext cx="1756159" cy="11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simon walsh\Desktop\den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54" y="2241736"/>
            <a:ext cx="2067774" cy="13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imon walsh\Desktop\hollan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86" y="2492391"/>
            <a:ext cx="2091574" cy="13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simon walsh\Desktop\300px-Flag_of_the_United_Kingdom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13" y="2804023"/>
            <a:ext cx="2644819" cy="15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simon walsh\Desktop\fran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3" y="3121850"/>
            <a:ext cx="3559312" cy="20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Inter-MDT agreement for diagnosis in the setting of diffuse lung disease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ontent Placeholder 23"/>
          <p:cNvSpPr txBox="1">
            <a:spLocks/>
          </p:cNvSpPr>
          <p:nvPr/>
        </p:nvSpPr>
        <p:spPr>
          <a:xfrm>
            <a:off x="457200" y="5167534"/>
            <a:ext cx="8173496" cy="1407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4340"/>
              </a:lnSpc>
              <a:buNone/>
            </a:pPr>
            <a:r>
              <a:rPr lang="en-US" sz="2000" kern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70 cases of diffuse lung disease, 22 with histology  </a:t>
            </a:r>
          </a:p>
          <a:p>
            <a:pPr marL="0" indent="0">
              <a:lnSpc>
                <a:spcPts val="4340"/>
              </a:lnSpc>
              <a:buNone/>
            </a:pPr>
            <a:r>
              <a:rPr lang="en-US" sz="2000" kern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Evaluated by expert MD groups in 7 countries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4028" y="6510692"/>
            <a:ext cx="422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Walsh SL et al, Lancet </a:t>
            </a:r>
            <a:r>
              <a:rPr lang="en-US" sz="1400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Resp</a:t>
            </a:r>
            <a:r>
              <a:rPr lang="en-US" sz="1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Med 2016: in press</a:t>
            </a:r>
            <a:endParaRPr lang="en-US" sz="14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2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simon walsh\Desktop\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2364" y="5071284"/>
            <a:ext cx="1260872" cy="8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4253" y="1711734"/>
            <a:ext cx="7812547" cy="5012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First step - each component isolation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Clinicians</a:t>
            </a:r>
          </a:p>
          <a:p>
            <a:pPr lvl="3"/>
            <a:r>
              <a:rPr lang="en-US" dirty="0" smtClean="0"/>
              <a:t>Clinical data and HRCT at presentation</a:t>
            </a:r>
          </a:p>
          <a:p>
            <a:pPr lvl="3"/>
            <a:r>
              <a:rPr lang="en-US" dirty="0" smtClean="0"/>
              <a:t>Up 5 diagnoses with % likelihood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Radiologists</a:t>
            </a:r>
          </a:p>
          <a:p>
            <a:pPr lvl="3"/>
            <a:r>
              <a:rPr lang="en-US" dirty="0" smtClean="0"/>
              <a:t>HRCT at presentation </a:t>
            </a:r>
            <a:r>
              <a:rPr lang="en-US" b="1" u="sng" dirty="0" smtClean="0"/>
              <a:t>(only)</a:t>
            </a:r>
          </a:p>
          <a:p>
            <a:pPr lvl="3"/>
            <a:r>
              <a:rPr lang="en-US" dirty="0" smtClean="0"/>
              <a:t>Up 5 diagnoses with % likelihood</a:t>
            </a:r>
            <a:endParaRPr lang="en-US" dirty="0" smtClean="0">
              <a:solidFill>
                <a:srgbClr val="CCFFCC"/>
              </a:solidFill>
            </a:endParaRP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Pathologists</a:t>
            </a:r>
          </a:p>
          <a:p>
            <a:pPr lvl="3"/>
            <a:r>
              <a:rPr lang="en-US" dirty="0" smtClean="0"/>
              <a:t>Biopsy data </a:t>
            </a:r>
            <a:r>
              <a:rPr lang="en-US" b="1" u="sng" dirty="0" smtClean="0"/>
              <a:t>(</a:t>
            </a:r>
            <a:r>
              <a:rPr lang="en-US" b="1" u="sng" dirty="0"/>
              <a:t>only</a:t>
            </a:r>
            <a:r>
              <a:rPr lang="en-US" b="1" u="sng" dirty="0" smtClean="0"/>
              <a:t>)</a:t>
            </a:r>
            <a:endParaRPr lang="en-US" dirty="0" smtClean="0"/>
          </a:p>
          <a:p>
            <a:pPr lvl="3"/>
            <a:r>
              <a:rPr lang="en-US" dirty="0" smtClean="0"/>
              <a:t>Up 5 diagnoses with % likelihood</a:t>
            </a:r>
            <a:endParaRPr lang="en-US" dirty="0" smtClean="0">
              <a:solidFill>
                <a:srgbClr val="CCFFCC"/>
              </a:solidFill>
            </a:endParaRPr>
          </a:p>
        </p:txBody>
      </p:sp>
      <p:sp>
        <p:nvSpPr>
          <p:cNvPr id="11" name="Title 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Inter-MDT agreement for diagnosis in the setting of diffuse lung disease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5710" y="6324429"/>
            <a:ext cx="596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Walsh SL et al, Lancet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Resp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Med 2016: in press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2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simon walsh\Desktop\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2364" y="5071284"/>
            <a:ext cx="1260872" cy="8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4252" y="1751267"/>
            <a:ext cx="8116754" cy="3872092"/>
          </a:xfrm>
        </p:spPr>
        <p:txBody>
          <a:bodyPr>
            <a:normAutofit/>
          </a:bodyPr>
          <a:lstStyle/>
          <a:p>
            <a:r>
              <a:rPr lang="en-US" dirty="0" smtClean="0"/>
              <a:t>Second step – as “MDT”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MDT</a:t>
            </a:r>
          </a:p>
          <a:p>
            <a:pPr lvl="2"/>
            <a:r>
              <a:rPr lang="en-US" sz="2600" dirty="0" smtClean="0"/>
              <a:t>Clinical data, biopsy data and HRCT</a:t>
            </a:r>
          </a:p>
          <a:p>
            <a:pPr lvl="2"/>
            <a:r>
              <a:rPr lang="en-US" sz="2600" dirty="0" smtClean="0"/>
              <a:t>Individual diagnoses from step 1</a:t>
            </a:r>
          </a:p>
          <a:p>
            <a:pPr lvl="2"/>
            <a:r>
              <a:rPr lang="en-US" sz="2600" dirty="0" smtClean="0"/>
              <a:t>Up to 5 diagnoses with % likelihood</a:t>
            </a:r>
          </a:p>
          <a:p>
            <a:pPr lvl="2"/>
            <a:r>
              <a:rPr lang="en-US" sz="2600" dirty="0" smtClean="0"/>
              <a:t>[Predicted disease behaviour]</a:t>
            </a:r>
          </a:p>
          <a:p>
            <a:pPr lvl="2"/>
            <a:r>
              <a:rPr lang="en-US" sz="2600" dirty="0" smtClean="0"/>
              <a:t>[Management strategy]</a:t>
            </a:r>
          </a:p>
        </p:txBody>
      </p:sp>
      <p:sp>
        <p:nvSpPr>
          <p:cNvPr id="7" name="Title 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Inter-MDT agreement for diagnosis in the setting of diffuse lung disease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5710" y="6324429"/>
            <a:ext cx="596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Walsh SL et al, Lancet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Resp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Med 2016: in press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9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simon walsh\Desktop\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2364" y="5071284"/>
            <a:ext cx="1260872" cy="8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6014"/>
            <a:ext cx="8229600" cy="1629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+mn-lt"/>
              </a:rPr>
              <a:t>Hypersensitivity pneumonitis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+mn-lt"/>
              </a:rPr>
              <a:t>Kappa = 0.24</a:t>
            </a:r>
          </a:p>
        </p:txBody>
      </p:sp>
      <p:sp>
        <p:nvSpPr>
          <p:cNvPr id="12" name="Title 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Inter-MDT agreement in the setting of diffuse lung disease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2845" y="3906413"/>
            <a:ext cx="5923607" cy="2412999"/>
            <a:chOff x="252845" y="3906413"/>
            <a:chExt cx="5923607" cy="2412999"/>
          </a:xfrm>
        </p:grpSpPr>
        <p:sp>
          <p:nvSpPr>
            <p:cNvPr id="7" name="TextBox 6"/>
            <p:cNvSpPr txBox="1"/>
            <p:nvPr/>
          </p:nvSpPr>
          <p:spPr>
            <a:xfrm>
              <a:off x="252845" y="4661693"/>
              <a:ext cx="3022600" cy="1657719"/>
            </a:xfrm>
            <a:prstGeom prst="rect">
              <a:avLst/>
            </a:prstGeom>
            <a:noFill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3080"/>
                </a:lnSpc>
                <a:defRPr/>
              </a:pPr>
              <a:r>
                <a:rPr lang="en-GB" sz="2000" b="1" i="1" dirty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&lt;0.4 = </a:t>
              </a:r>
              <a:r>
                <a:rPr lang="en-GB" sz="2000" b="1" i="1" dirty="0" smtClean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poor, </a:t>
              </a:r>
            </a:p>
            <a:p>
              <a:pPr>
                <a:lnSpc>
                  <a:spcPts val="3080"/>
                </a:lnSpc>
                <a:defRPr/>
              </a:pPr>
              <a:r>
                <a:rPr lang="en-GB" sz="2000" b="1" i="1" dirty="0" smtClean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0.4</a:t>
              </a:r>
              <a:r>
                <a:rPr lang="en-GB" sz="2000" b="1" i="1" dirty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-0.6 = </a:t>
              </a:r>
              <a:r>
                <a:rPr lang="en-GB" sz="2000" b="1" i="1" dirty="0" smtClean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satisfactory,</a:t>
              </a:r>
            </a:p>
            <a:p>
              <a:pPr>
                <a:lnSpc>
                  <a:spcPts val="3080"/>
                </a:lnSpc>
                <a:defRPr/>
              </a:pPr>
              <a:r>
                <a:rPr lang="en-GB" sz="2000" b="1" i="1" dirty="0" smtClean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0.6</a:t>
              </a:r>
              <a:r>
                <a:rPr lang="en-GB" sz="2000" b="1" i="1" dirty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-0.8 = </a:t>
              </a:r>
              <a:r>
                <a:rPr lang="en-GB" sz="2000" b="1" i="1" dirty="0" smtClean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good,</a:t>
              </a:r>
            </a:p>
            <a:p>
              <a:pPr>
                <a:lnSpc>
                  <a:spcPts val="3080"/>
                </a:lnSpc>
                <a:defRPr/>
              </a:pPr>
              <a:r>
                <a:rPr lang="en-GB" sz="2000" b="1" i="1" dirty="0" smtClean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&gt;</a:t>
              </a:r>
              <a:r>
                <a:rPr lang="en-GB" sz="2000" b="1" i="1" dirty="0">
                  <a:solidFill>
                    <a:srgbClr val="00FFFF"/>
                  </a:solidFill>
                  <a:effectLst>
                    <a:outerShdw blurRad="508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0.8 = excellent</a:t>
              </a:r>
              <a:endParaRPr lang="en-US" sz="2000" b="1" i="1" dirty="0">
                <a:solidFill>
                  <a:srgbClr val="00FFFF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52845" y="5071284"/>
              <a:ext cx="1638074" cy="45719"/>
            </a:xfrm>
            <a:custGeom>
              <a:avLst/>
              <a:gdLst>
                <a:gd name="connsiteX0" fmla="*/ 0 w 2006182"/>
                <a:gd name="connsiteY0" fmla="*/ 12428 h 31950"/>
                <a:gd name="connsiteX1" fmla="*/ 1076712 w 2006182"/>
                <a:gd name="connsiteY1" fmla="*/ 12428 h 31950"/>
                <a:gd name="connsiteX2" fmla="*/ 1334387 w 2006182"/>
                <a:gd name="connsiteY2" fmla="*/ 30832 h 31950"/>
                <a:gd name="connsiteX3" fmla="*/ 2006182 w 2006182"/>
                <a:gd name="connsiteY3" fmla="*/ 30832 h 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182" h="31950">
                  <a:moveTo>
                    <a:pt x="0" y="12428"/>
                  </a:moveTo>
                  <a:cubicBezTo>
                    <a:pt x="483358" y="-5475"/>
                    <a:pt x="302249" y="-2757"/>
                    <a:pt x="1076712" y="12428"/>
                  </a:cubicBezTo>
                  <a:cubicBezTo>
                    <a:pt x="1602908" y="22745"/>
                    <a:pt x="662005" y="23278"/>
                    <a:pt x="1334387" y="30832"/>
                  </a:cubicBezTo>
                  <a:cubicBezTo>
                    <a:pt x="1558305" y="33348"/>
                    <a:pt x="1782250" y="30832"/>
                    <a:pt x="2006182" y="3083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23937" y="3906413"/>
              <a:ext cx="3152515" cy="45719"/>
            </a:xfrm>
            <a:custGeom>
              <a:avLst/>
              <a:gdLst>
                <a:gd name="connsiteX0" fmla="*/ 0 w 2006182"/>
                <a:gd name="connsiteY0" fmla="*/ 12428 h 31950"/>
                <a:gd name="connsiteX1" fmla="*/ 1076712 w 2006182"/>
                <a:gd name="connsiteY1" fmla="*/ 12428 h 31950"/>
                <a:gd name="connsiteX2" fmla="*/ 1334387 w 2006182"/>
                <a:gd name="connsiteY2" fmla="*/ 30832 h 31950"/>
                <a:gd name="connsiteX3" fmla="*/ 2006182 w 2006182"/>
                <a:gd name="connsiteY3" fmla="*/ 30832 h 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182" h="31950">
                  <a:moveTo>
                    <a:pt x="0" y="12428"/>
                  </a:moveTo>
                  <a:cubicBezTo>
                    <a:pt x="483358" y="-5475"/>
                    <a:pt x="302249" y="-2757"/>
                    <a:pt x="1076712" y="12428"/>
                  </a:cubicBezTo>
                  <a:cubicBezTo>
                    <a:pt x="1602908" y="22745"/>
                    <a:pt x="662005" y="23278"/>
                    <a:pt x="1334387" y="30832"/>
                  </a:cubicBezTo>
                  <a:cubicBezTo>
                    <a:pt x="1558305" y="33348"/>
                    <a:pt x="1782250" y="30832"/>
                    <a:pt x="2006182" y="3083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75710" y="6324429"/>
            <a:ext cx="596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Walsh SL et al, Lancet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Resp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Med 2016: in press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9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Should CHP be viewed as a single diagnostic entity?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709"/>
            <a:ext cx="8229600" cy="414345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value of making a diagnosis lies in:</a:t>
            </a:r>
          </a:p>
          <a:p>
            <a:pPr>
              <a:buFontTx/>
              <a:buChar char="-"/>
            </a:pPr>
            <a:r>
              <a:rPr lang="en-GB" sz="2400" dirty="0"/>
              <a:t>C</a:t>
            </a:r>
            <a:r>
              <a:rPr lang="en-GB" sz="2400" dirty="0" smtClean="0"/>
              <a:t>linical utility: informing the clinician of the likely natural history and treated course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err="1" smtClean="0"/>
              <a:t>Pathogenetic</a:t>
            </a:r>
            <a:r>
              <a:rPr lang="en-GB" sz="2400" dirty="0" smtClean="0"/>
              <a:t> insights: understanding disease, developing new treatments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Does the HP diagnostic entity stand up to scrutiny?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529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1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58066"/>
              </p:ext>
            </p:extLst>
          </p:nvPr>
        </p:nvGraphicFramePr>
        <p:xfrm>
          <a:off x="237654" y="63374"/>
          <a:ext cx="8688388" cy="6221598"/>
        </p:xfrm>
        <a:graphic>
          <a:graphicData uri="http://schemas.openxmlformats.org/drawingml/2006/table">
            <a:tbl>
              <a:tblPr/>
              <a:tblGrid>
                <a:gridCol w="2895600"/>
                <a:gridCol w="2897188"/>
                <a:gridCol w="2895600"/>
              </a:tblGrid>
              <a:tr h="4619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CLINICAL BEHAVIOR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TREATMENT GOAL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MONITORING STRATEGY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</a:tr>
              <a:tr h="949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Reversible &amp; self-limited (e.g. RBILD)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Remove possible cause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Short term (3-6 month) observation to confirm disease regression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16062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Reversible disease with risk of progression (e.g. some NSIP, DIP, COP)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Initial response &amp; then rationalize longer term therapy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Short term observation to confirm Rx response. Long term observation to ensure that gains are preserved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9480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Stable with residual disease (e.g. some NSIP)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Maintain status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Long term observation to assess disease course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11684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Progressive, irreversible disease with potential for stabilization (e.g. some fibrotic NSIP)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To prevent progression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Long term observation to assess disease course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10583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Progressive, irreversible disease despite therapy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(e.g. IPF, some fibrotic NSIP)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To slow progression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Long-term observation to assess disease course, need for transplant or effective palliation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8178" y="6423589"/>
            <a:ext cx="61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Travis W et al, Am J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Resp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Crit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Care Med 2013;188:733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19E8E84-FD05-403C-8333-651773A9345D" descr="8C22802D-6565-4B2A-97EF-FB9DE4CAFF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0" y="954593"/>
            <a:ext cx="71723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716298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Leere Präsentation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I template 2">
  <a:themeElements>
    <a:clrScheme name="Custom 112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FF6600"/>
      </a:accent1>
      <a:accent2>
        <a:srgbClr val="0066CC"/>
      </a:accent2>
      <a:accent3>
        <a:srgbClr val="00B050"/>
      </a:accent3>
      <a:accent4>
        <a:srgbClr val="990000"/>
      </a:accent4>
      <a:accent5>
        <a:srgbClr val="FF9900"/>
      </a:accent5>
      <a:accent6>
        <a:srgbClr val="003366"/>
      </a:accent6>
      <a:hlink>
        <a:srgbClr val="0066FF"/>
      </a:hlink>
      <a:folHlink>
        <a:srgbClr val="669900"/>
      </a:folHlink>
    </a:clrScheme>
    <a:fontScheme name="AZE ZI2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E ZI2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3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FF"/>
        </a:accent1>
        <a:accent2>
          <a:srgbClr val="33CCFF"/>
        </a:accent2>
        <a:accent3>
          <a:srgbClr val="AAAAB8"/>
        </a:accent3>
        <a:accent4>
          <a:srgbClr val="DADADA"/>
        </a:accent4>
        <a:accent5>
          <a:srgbClr val="FFB8FF"/>
        </a:accent5>
        <a:accent6>
          <a:srgbClr val="2DB9E7"/>
        </a:accent6>
        <a:hlink>
          <a:srgbClr val="6600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4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B8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6600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5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B8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9966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6">
        <a:dk1>
          <a:srgbClr val="080808"/>
        </a:dk1>
        <a:lt1>
          <a:srgbClr val="FFFFFF"/>
        </a:lt1>
        <a:dk2>
          <a:srgbClr val="000099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CA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9966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PI Slides">
  <a:themeElements>
    <a:clrScheme name="CPI Slides 13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PI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PI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PI Slides">
  <a:themeElements>
    <a:clrScheme name="CPI Slides 13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PI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PI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Leere Präsentation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eere Präsentation">
  <a:themeElements>
    <a:clrScheme name="Leere Präsentation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Susanne Stowasser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PI Slides">
  <a:themeElements>
    <a:clrScheme name="CPI Slides 13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PI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PI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I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I Slides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Leere Präsentation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Leere Präsentation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I template 2">
  <a:themeElements>
    <a:clrScheme name="Custom 112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FF6600"/>
      </a:accent1>
      <a:accent2>
        <a:srgbClr val="0066CC"/>
      </a:accent2>
      <a:accent3>
        <a:srgbClr val="00B050"/>
      </a:accent3>
      <a:accent4>
        <a:srgbClr val="990000"/>
      </a:accent4>
      <a:accent5>
        <a:srgbClr val="FF9900"/>
      </a:accent5>
      <a:accent6>
        <a:srgbClr val="003366"/>
      </a:accent6>
      <a:hlink>
        <a:srgbClr val="0066FF"/>
      </a:hlink>
      <a:folHlink>
        <a:srgbClr val="669900"/>
      </a:folHlink>
    </a:clrScheme>
    <a:fontScheme name="AZE ZI2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E ZI2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3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FF"/>
        </a:accent1>
        <a:accent2>
          <a:srgbClr val="33CCFF"/>
        </a:accent2>
        <a:accent3>
          <a:srgbClr val="AAAAB8"/>
        </a:accent3>
        <a:accent4>
          <a:srgbClr val="DADADA"/>
        </a:accent4>
        <a:accent5>
          <a:srgbClr val="FFB8FF"/>
        </a:accent5>
        <a:accent6>
          <a:srgbClr val="2DB9E7"/>
        </a:accent6>
        <a:hlink>
          <a:srgbClr val="6600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4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B8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6600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5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B8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9966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6">
        <a:dk1>
          <a:srgbClr val="080808"/>
        </a:dk1>
        <a:lt1>
          <a:srgbClr val="FFFFFF"/>
        </a:lt1>
        <a:dk2>
          <a:srgbClr val="000099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CA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9966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I template 2">
  <a:themeElements>
    <a:clrScheme name="Custom 112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FF6600"/>
      </a:accent1>
      <a:accent2>
        <a:srgbClr val="0066CC"/>
      </a:accent2>
      <a:accent3>
        <a:srgbClr val="00B050"/>
      </a:accent3>
      <a:accent4>
        <a:srgbClr val="990000"/>
      </a:accent4>
      <a:accent5>
        <a:srgbClr val="FF9900"/>
      </a:accent5>
      <a:accent6>
        <a:srgbClr val="003366"/>
      </a:accent6>
      <a:hlink>
        <a:srgbClr val="0066FF"/>
      </a:hlink>
      <a:folHlink>
        <a:srgbClr val="669900"/>
      </a:folHlink>
    </a:clrScheme>
    <a:fontScheme name="AZE ZI2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E ZI2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3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FF"/>
        </a:accent1>
        <a:accent2>
          <a:srgbClr val="33CCFF"/>
        </a:accent2>
        <a:accent3>
          <a:srgbClr val="AAAAB8"/>
        </a:accent3>
        <a:accent4>
          <a:srgbClr val="DADADA"/>
        </a:accent4>
        <a:accent5>
          <a:srgbClr val="FFB8FF"/>
        </a:accent5>
        <a:accent6>
          <a:srgbClr val="2DB9E7"/>
        </a:accent6>
        <a:hlink>
          <a:srgbClr val="6600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4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B8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6600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5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B8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9966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6">
        <a:dk1>
          <a:srgbClr val="080808"/>
        </a:dk1>
        <a:lt1>
          <a:srgbClr val="FFFFFF"/>
        </a:lt1>
        <a:dk2>
          <a:srgbClr val="000099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CA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9966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lank">
  <a:themeElements>
    <a:clrScheme name="Leere Präsentation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Leere Präsentation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I template 2">
  <a:themeElements>
    <a:clrScheme name="Custom 112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FF6600"/>
      </a:accent1>
      <a:accent2>
        <a:srgbClr val="0066CC"/>
      </a:accent2>
      <a:accent3>
        <a:srgbClr val="00B050"/>
      </a:accent3>
      <a:accent4>
        <a:srgbClr val="990000"/>
      </a:accent4>
      <a:accent5>
        <a:srgbClr val="FF9900"/>
      </a:accent5>
      <a:accent6>
        <a:srgbClr val="003366"/>
      </a:accent6>
      <a:hlink>
        <a:srgbClr val="0066FF"/>
      </a:hlink>
      <a:folHlink>
        <a:srgbClr val="669900"/>
      </a:folHlink>
    </a:clrScheme>
    <a:fontScheme name="AZE ZI2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E ZI2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E ZI2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3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FF"/>
        </a:accent1>
        <a:accent2>
          <a:srgbClr val="33CCFF"/>
        </a:accent2>
        <a:accent3>
          <a:srgbClr val="AAAAB8"/>
        </a:accent3>
        <a:accent4>
          <a:srgbClr val="DADADA"/>
        </a:accent4>
        <a:accent5>
          <a:srgbClr val="FFB8FF"/>
        </a:accent5>
        <a:accent6>
          <a:srgbClr val="2DB9E7"/>
        </a:accent6>
        <a:hlink>
          <a:srgbClr val="6600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4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B8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6600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5">
        <a:dk1>
          <a:srgbClr val="080808"/>
        </a:dk1>
        <a:lt1>
          <a:srgbClr val="FFFFFF"/>
        </a:lt1>
        <a:dk2>
          <a:srgbClr val="000066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B8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9966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E ZI2 new 16">
        <a:dk1>
          <a:srgbClr val="080808"/>
        </a:dk1>
        <a:lt1>
          <a:srgbClr val="FFFFFF"/>
        </a:lt1>
        <a:dk2>
          <a:srgbClr val="000099"/>
        </a:dk2>
        <a:lt2>
          <a:srgbClr val="FF9900"/>
        </a:lt2>
        <a:accent1>
          <a:srgbClr val="FF6699"/>
        </a:accent1>
        <a:accent2>
          <a:srgbClr val="00CCCC"/>
        </a:accent2>
        <a:accent3>
          <a:srgbClr val="AAAACA"/>
        </a:accent3>
        <a:accent4>
          <a:srgbClr val="DADADA"/>
        </a:accent4>
        <a:accent5>
          <a:srgbClr val="FFB8CA"/>
        </a:accent5>
        <a:accent6>
          <a:srgbClr val="00B9B9"/>
        </a:accent6>
        <a:hlink>
          <a:srgbClr val="9966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Words>1199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Leere Präsentation</vt:lpstr>
      <vt:lpstr>1_Leere Präsentation</vt:lpstr>
      <vt:lpstr>2_Leere Präsentation</vt:lpstr>
      <vt:lpstr>CPI Slides</vt:lpstr>
      <vt:lpstr>3_Blank</vt:lpstr>
      <vt:lpstr>1_BI template 2</vt:lpstr>
      <vt:lpstr>BI template 2</vt:lpstr>
      <vt:lpstr>4_Blank</vt:lpstr>
      <vt:lpstr>2_BI template 2</vt:lpstr>
      <vt:lpstr>3_BI template 2</vt:lpstr>
      <vt:lpstr>1_CPI Slides</vt:lpstr>
      <vt:lpstr>2_CPI Slides</vt:lpstr>
      <vt:lpstr>Hypersensitivity pneumonitis  Should it be viewed as a single entity?</vt:lpstr>
      <vt:lpstr>PowerPoint Presentation</vt:lpstr>
      <vt:lpstr>Inter-MDT agreement for diagnosis in the setting of diffuse lung disease </vt:lpstr>
      <vt:lpstr>Inter-MDT agreement for diagnosis in the setting of diffuse lung disease </vt:lpstr>
      <vt:lpstr>Inter-MDT agreement for diagnosis in the setting of diffuse lung disease </vt:lpstr>
      <vt:lpstr>Inter-MDT agreement in the setting of diffuse lung disease </vt:lpstr>
      <vt:lpstr>Should CHP be viewed as a single diagnostic entity?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HP: survival against histopathologic pattern</vt:lpstr>
      <vt:lpstr>Should HP be viewed as a single diagnostic entity?</vt:lpstr>
      <vt:lpstr>A prognostic study of HP (n=102) diagnosed by the RBH multi-disciplinary group, tested in Forli</vt:lpstr>
      <vt:lpstr>Prognostic significance of key sub-groups</vt:lpstr>
      <vt:lpstr>Definition of BAL sub-groups </vt:lpstr>
      <vt:lpstr>Comparisons with IPF</vt:lpstr>
      <vt:lpstr>PowerPoint Presentation</vt:lpstr>
      <vt:lpstr>PowerPoint Presentation</vt:lpstr>
      <vt:lpstr>Summary</vt:lpstr>
    </vt:vector>
  </TitlesOfParts>
  <Company>PAREXEL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Brathwaite, Camilla</dc:creator>
  <cp:lastModifiedBy>Wells Athol</cp:lastModifiedBy>
  <cp:revision>164</cp:revision>
  <cp:lastPrinted>2016-04-11T16:12:10Z</cp:lastPrinted>
  <dcterms:created xsi:type="dcterms:W3CDTF">2013-03-27T11:29:46Z</dcterms:created>
  <dcterms:modified xsi:type="dcterms:W3CDTF">2016-04-11T16:12:17Z</dcterms:modified>
</cp:coreProperties>
</file>