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22" r:id="rId2"/>
    <p:sldId id="270" r:id="rId3"/>
    <p:sldId id="265" r:id="rId4"/>
    <p:sldId id="271" r:id="rId5"/>
    <p:sldId id="311" r:id="rId6"/>
    <p:sldId id="323" r:id="rId7"/>
    <p:sldId id="272" r:id="rId8"/>
    <p:sldId id="296" r:id="rId9"/>
    <p:sldId id="319" r:id="rId10"/>
    <p:sldId id="304" r:id="rId11"/>
    <p:sldId id="317" r:id="rId12"/>
    <p:sldId id="318" r:id="rId13"/>
    <p:sldId id="302" r:id="rId14"/>
    <p:sldId id="303" r:id="rId15"/>
    <p:sldId id="297" r:id="rId16"/>
    <p:sldId id="299" r:id="rId17"/>
    <p:sldId id="300" r:id="rId18"/>
    <p:sldId id="312" r:id="rId19"/>
    <p:sldId id="313" r:id="rId20"/>
    <p:sldId id="314" r:id="rId21"/>
    <p:sldId id="316" r:id="rId22"/>
    <p:sldId id="315" r:id="rId23"/>
    <p:sldId id="289" r:id="rId24"/>
    <p:sldId id="279" r:id="rId25"/>
    <p:sldId id="321" r:id="rId2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2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5AB1EC-3423-A546-82C5-D2DDE5B54840}" type="datetimeFigureOut">
              <a:rPr lang="it-IT" smtClean="0"/>
              <a:t>12/04/16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41D142-2078-A04B-BDA4-48E369841C89}" type="slidenum">
              <a:rPr lang="it-IT" smtClean="0"/>
              <a:t>‹n.›</a:t>
            </a:fld>
            <a:endParaRPr lang="it-IT"/>
          </a:p>
        </p:txBody>
      </p:sp>
    </p:spTree>
    <p:extLst>
      <p:ext uri="{BB962C8B-B14F-4D97-AF65-F5344CB8AC3E}">
        <p14:creationId xmlns:p14="http://schemas.microsoft.com/office/powerpoint/2010/main" val="3166193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p:cNvSpPr>
          <p:nvPr>
            <p:ph type="sldImg"/>
          </p:nvPr>
        </p:nvSpPr>
        <p:spPr>
          <a:ln/>
        </p:spPr>
      </p:sp>
      <p:sp>
        <p:nvSpPr>
          <p:cNvPr id="481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a:latin typeface="Times New Roman" charset="0"/>
              </a:rPr>
              <a:t>It also has an important place in the personal diagnostic algorithms of many experienced clinicians in the diagnosis of the more prevalent disorders, including sarcoidosis, hypersensitivity pneumonitis and idiopathic pulmonary fibrosis. This use of BAL is not well captured in the medical literature</a:t>
            </a:r>
            <a:r>
              <a:rPr lang="en-US">
                <a:latin typeface="Times New Roman" charset="0"/>
              </a:rPr>
              <a:t>, A Wells Brompton London</a:t>
            </a:r>
            <a:endParaRPr lang="it-IT">
              <a:latin typeface="Times New Roman" charset="0"/>
            </a:endParaRPr>
          </a:p>
        </p:txBody>
      </p:sp>
      <p:sp>
        <p:nvSpPr>
          <p:cNvPr id="4" name="Segnaposto numero diapositiva 3"/>
          <p:cNvSpPr>
            <a:spLocks noGrp="1"/>
          </p:cNvSpPr>
          <p:nvPr>
            <p:ph type="sldNum" sz="quarter" idx="5"/>
          </p:nvPr>
        </p:nvSpPr>
        <p:spPr/>
        <p:txBody>
          <a:bodyPr/>
          <a:lstStyle/>
          <a:p>
            <a:pPr>
              <a:defRPr/>
            </a:pPr>
            <a:fld id="{AC5BE282-0C62-2045-AFC4-4137E36EC3AC}" type="slidenum">
              <a:rPr lang="it-IT" smtClean="0"/>
              <a:pPr>
                <a:defRPr/>
              </a:pPr>
              <a:t>10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03B336A-31A6-9F4B-82C8-C02F8E508216}" type="datetimeFigureOut">
              <a:rPr lang="it-IT" smtClean="0"/>
              <a:t>12/04/16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149098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3B336A-31A6-9F4B-82C8-C02F8E508216}" type="datetimeFigureOut">
              <a:rPr lang="it-IT" smtClean="0"/>
              <a:t>12/04/16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176796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3B336A-31A6-9F4B-82C8-C02F8E508216}" type="datetimeFigureOut">
              <a:rPr lang="it-IT" smtClean="0"/>
              <a:t>12/04/16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2478600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66511" y="153988"/>
            <a:ext cx="8785578" cy="38100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64749040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03B336A-31A6-9F4B-82C8-C02F8E508216}" type="datetimeFigureOut">
              <a:rPr lang="it-IT" smtClean="0"/>
              <a:t>12/04/16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92493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103B336A-31A6-9F4B-82C8-C02F8E508216}" type="datetimeFigureOut">
              <a:rPr lang="it-IT" smtClean="0"/>
              <a:t>12/04/16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274192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03B336A-31A6-9F4B-82C8-C02F8E508216}" type="datetimeFigureOut">
              <a:rPr lang="it-IT" smtClean="0"/>
              <a:t>12/04/16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181059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03B336A-31A6-9F4B-82C8-C02F8E508216}" type="datetimeFigureOut">
              <a:rPr lang="it-IT" smtClean="0"/>
              <a:t>12/04/16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3837729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103B336A-31A6-9F4B-82C8-C02F8E508216}" type="datetimeFigureOut">
              <a:rPr lang="it-IT" smtClean="0"/>
              <a:t>12/04/16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292717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03B336A-31A6-9F4B-82C8-C02F8E508216}" type="datetimeFigureOut">
              <a:rPr lang="it-IT" smtClean="0"/>
              <a:t>12/04/16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274280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03B336A-31A6-9F4B-82C8-C02F8E508216}" type="datetimeFigureOut">
              <a:rPr lang="it-IT" smtClean="0"/>
              <a:t>12/04/16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52864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03B336A-31A6-9F4B-82C8-C02F8E508216}" type="datetimeFigureOut">
              <a:rPr lang="it-IT" smtClean="0"/>
              <a:t>12/04/16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E08DA5-6613-B043-90FC-ED5FC98B5751}" type="slidenum">
              <a:rPr lang="it-IT" smtClean="0"/>
              <a:t>‹n.›</a:t>
            </a:fld>
            <a:endParaRPr lang="it-IT"/>
          </a:p>
        </p:txBody>
      </p:sp>
    </p:spTree>
    <p:extLst>
      <p:ext uri="{BB962C8B-B14F-4D97-AF65-F5344CB8AC3E}">
        <p14:creationId xmlns:p14="http://schemas.microsoft.com/office/powerpoint/2010/main" val="16093800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B336A-31A6-9F4B-82C8-C02F8E508216}" type="datetimeFigureOut">
              <a:rPr lang="it-IT" smtClean="0"/>
              <a:t>12/04/16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08DA5-6613-B043-90FC-ED5FC98B5751}" type="slidenum">
              <a:rPr lang="it-IT" smtClean="0"/>
              <a:t>‹n.›</a:t>
            </a:fld>
            <a:endParaRPr lang="it-IT"/>
          </a:p>
        </p:txBody>
      </p:sp>
    </p:spTree>
    <p:extLst>
      <p:ext uri="{BB962C8B-B14F-4D97-AF65-F5344CB8AC3E}">
        <p14:creationId xmlns:p14="http://schemas.microsoft.com/office/powerpoint/2010/main" val="2810196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Chronic</a:t>
            </a:r>
            <a:r>
              <a:rPr lang="it-IT" dirty="0" smtClean="0"/>
              <a:t> </a:t>
            </a:r>
            <a:r>
              <a:rPr lang="it-IT" dirty="0" err="1" smtClean="0"/>
              <a:t>Hypersensitivity</a:t>
            </a:r>
            <a:r>
              <a:rPr lang="it-IT" dirty="0" smtClean="0"/>
              <a:t> </a:t>
            </a:r>
            <a:r>
              <a:rPr lang="it-IT" dirty="0" err="1" smtClean="0"/>
              <a:t>Pneumonitis</a:t>
            </a:r>
            <a:r>
              <a:rPr lang="it-IT" dirty="0" smtClean="0"/>
              <a:t>: </a:t>
            </a:r>
            <a:r>
              <a:rPr lang="it-IT" dirty="0" err="1" smtClean="0"/>
              <a:t>it</a:t>
            </a:r>
            <a:r>
              <a:rPr lang="it-IT" dirty="0" smtClean="0"/>
              <a:t> </a:t>
            </a:r>
            <a:r>
              <a:rPr lang="it-IT" dirty="0" err="1" smtClean="0"/>
              <a:t>exists</a:t>
            </a:r>
            <a:endParaRPr lang="it-IT" dirty="0"/>
          </a:p>
        </p:txBody>
      </p:sp>
      <p:sp>
        <p:nvSpPr>
          <p:cNvPr id="3" name="Sottotitolo 2"/>
          <p:cNvSpPr>
            <a:spLocks noGrp="1"/>
          </p:cNvSpPr>
          <p:nvPr>
            <p:ph type="subTitle" idx="1"/>
          </p:nvPr>
        </p:nvSpPr>
        <p:spPr/>
        <p:txBody>
          <a:bodyPr>
            <a:normAutofit fontScale="62500" lnSpcReduction="20000"/>
          </a:bodyPr>
          <a:lstStyle/>
          <a:p>
            <a:pPr algn="l"/>
            <a:r>
              <a:rPr lang="it-IT" dirty="0" smtClean="0"/>
              <a:t>					Venerino Poletti</a:t>
            </a:r>
          </a:p>
          <a:p>
            <a:pPr algn="l"/>
            <a:r>
              <a:rPr lang="it-IT" dirty="0" smtClean="0"/>
              <a:t>Dipartimento Malattie Apparato Respiratorio e del Torace, Azienda USL Romagna. Forlì/Ravenna Hospitals (I)</a:t>
            </a:r>
          </a:p>
          <a:p>
            <a:pPr algn="l"/>
            <a:r>
              <a:rPr lang="it-IT" dirty="0" err="1" smtClean="0"/>
              <a:t>Department</a:t>
            </a:r>
            <a:r>
              <a:rPr lang="it-IT" dirty="0" smtClean="0"/>
              <a:t> of </a:t>
            </a:r>
            <a:r>
              <a:rPr lang="it-IT" dirty="0" err="1" smtClean="0"/>
              <a:t>Respiratory</a:t>
            </a:r>
            <a:r>
              <a:rPr lang="it-IT" dirty="0" smtClean="0"/>
              <a:t> </a:t>
            </a:r>
            <a:r>
              <a:rPr lang="it-IT" dirty="0" err="1" smtClean="0"/>
              <a:t>Diseases</a:t>
            </a:r>
            <a:r>
              <a:rPr lang="it-IT" dirty="0" smtClean="0"/>
              <a:t> &amp;</a:t>
            </a:r>
            <a:r>
              <a:rPr lang="it-IT" dirty="0" err="1" smtClean="0"/>
              <a:t>Allergy</a:t>
            </a:r>
            <a:endParaRPr lang="it-IT" dirty="0" smtClean="0"/>
          </a:p>
          <a:p>
            <a:pPr algn="l"/>
            <a:r>
              <a:rPr lang="it-IT" dirty="0" err="1" smtClean="0"/>
              <a:t>Aarhus</a:t>
            </a:r>
            <a:r>
              <a:rPr lang="it-IT" dirty="0" smtClean="0"/>
              <a:t> </a:t>
            </a:r>
            <a:r>
              <a:rPr lang="it-IT" dirty="0" err="1" smtClean="0"/>
              <a:t>University</a:t>
            </a:r>
            <a:r>
              <a:rPr lang="it-IT" dirty="0" smtClean="0"/>
              <a:t> Hospital  (DK)</a:t>
            </a:r>
            <a:endParaRPr lang="it-IT" dirty="0"/>
          </a:p>
        </p:txBody>
      </p:sp>
    </p:spTree>
    <p:extLst>
      <p:ext uri="{BB962C8B-B14F-4D97-AF65-F5344CB8AC3E}">
        <p14:creationId xmlns:p14="http://schemas.microsoft.com/office/powerpoint/2010/main" val="7229036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asellaDiTesto 5"/>
          <p:cNvSpPr txBox="1">
            <a:spLocks noChangeArrowheads="1"/>
          </p:cNvSpPr>
          <p:nvPr/>
        </p:nvSpPr>
        <p:spPr bwMode="auto">
          <a:xfrm>
            <a:off x="3095625" y="220663"/>
            <a:ext cx="622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charset="0"/>
                <a:ea typeface="ＭＳ Ｐゴシック" charset="0"/>
                <a:cs typeface="ＭＳ Ｐゴシック" charset="0"/>
              </a:defRPr>
            </a:lvl1pPr>
            <a:lvl2pPr marL="742950" indent="-285750">
              <a:defRPr sz="3200">
                <a:solidFill>
                  <a:schemeClr val="tx1"/>
                </a:solidFill>
                <a:latin typeface="Times New Roman" charset="0"/>
                <a:ea typeface="ＭＳ Ｐゴシック" charset="0"/>
              </a:defRPr>
            </a:lvl2pPr>
            <a:lvl3pPr marL="1143000" indent="-228600">
              <a:defRPr sz="3200">
                <a:solidFill>
                  <a:schemeClr val="tx1"/>
                </a:solidFill>
                <a:latin typeface="Times New Roman" charset="0"/>
                <a:ea typeface="ＭＳ Ｐゴシック" charset="0"/>
              </a:defRPr>
            </a:lvl3pPr>
            <a:lvl4pPr marL="1600200" indent="-228600">
              <a:defRPr sz="3200">
                <a:solidFill>
                  <a:schemeClr val="tx1"/>
                </a:solidFill>
                <a:latin typeface="Times New Roman" charset="0"/>
                <a:ea typeface="ＭＳ Ｐゴシック" charset="0"/>
              </a:defRPr>
            </a:lvl4pPr>
            <a:lvl5pPr marL="2057400" indent="-228600">
              <a:defRPr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200">
                <a:solidFill>
                  <a:schemeClr val="tx1"/>
                </a:solidFill>
                <a:latin typeface="Times New Roman" charset="0"/>
                <a:ea typeface="ＭＳ Ｐゴシック" charset="0"/>
              </a:defRPr>
            </a:lvl9pPr>
          </a:lstStyle>
          <a:p>
            <a:r>
              <a:rPr lang="en-US" sz="1800" b="1">
                <a:latin typeface="Comic Sans MS" charset="0"/>
              </a:rPr>
              <a:t>101 pts with a confident HRCT diagnosis of IPF </a:t>
            </a:r>
          </a:p>
        </p:txBody>
      </p:sp>
      <p:sp>
        <p:nvSpPr>
          <p:cNvPr id="47107" name="Rettangolo 4"/>
          <p:cNvSpPr>
            <a:spLocks noChangeArrowheads="1"/>
          </p:cNvSpPr>
          <p:nvPr/>
        </p:nvSpPr>
        <p:spPr bwMode="auto">
          <a:xfrm>
            <a:off x="5016500" y="6230223"/>
            <a:ext cx="363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solidFill>
                  <a:srgbClr val="000000"/>
                </a:solidFill>
                <a:latin typeface="Comic Sans MS" charset="0"/>
              </a:rPr>
              <a:t>Oshimo</a:t>
            </a:r>
            <a:r>
              <a:rPr lang="en-US" sz="1600" dirty="0">
                <a:solidFill>
                  <a:srgbClr val="000000"/>
                </a:solidFill>
                <a:latin typeface="Comic Sans MS" charset="0"/>
              </a:rPr>
              <a:t>, Am J </a:t>
            </a:r>
            <a:r>
              <a:rPr lang="en-US" sz="1600" dirty="0" err="1">
                <a:solidFill>
                  <a:srgbClr val="000000"/>
                </a:solidFill>
                <a:latin typeface="Comic Sans MS" charset="0"/>
              </a:rPr>
              <a:t>Respir</a:t>
            </a:r>
            <a:r>
              <a:rPr lang="en-US" sz="1600" dirty="0">
                <a:solidFill>
                  <a:srgbClr val="000000"/>
                </a:solidFill>
                <a:latin typeface="Comic Sans MS" charset="0"/>
              </a:rPr>
              <a:t> </a:t>
            </a:r>
            <a:r>
              <a:rPr lang="en-US" sz="1600" dirty="0" err="1">
                <a:solidFill>
                  <a:srgbClr val="000000"/>
                </a:solidFill>
                <a:latin typeface="Comic Sans MS" charset="0"/>
              </a:rPr>
              <a:t>Crit</a:t>
            </a:r>
            <a:r>
              <a:rPr lang="en-US" sz="1600" dirty="0">
                <a:solidFill>
                  <a:srgbClr val="000000"/>
                </a:solidFill>
                <a:latin typeface="Comic Sans MS" charset="0"/>
              </a:rPr>
              <a:t> Care Med </a:t>
            </a:r>
            <a:r>
              <a:rPr lang="en-US" sz="1600" dirty="0" err="1">
                <a:solidFill>
                  <a:srgbClr val="000000"/>
                </a:solidFill>
                <a:latin typeface="Comic Sans MS" charset="0"/>
              </a:rPr>
              <a:t>Vol</a:t>
            </a:r>
            <a:r>
              <a:rPr lang="en-US" sz="1600" dirty="0">
                <a:solidFill>
                  <a:srgbClr val="000000"/>
                </a:solidFill>
                <a:latin typeface="Comic Sans MS" charset="0"/>
              </a:rPr>
              <a:t> 179. </a:t>
            </a:r>
            <a:r>
              <a:rPr lang="en-US" sz="1600" dirty="0" err="1">
                <a:solidFill>
                  <a:srgbClr val="000000"/>
                </a:solidFill>
                <a:latin typeface="Comic Sans MS" charset="0"/>
              </a:rPr>
              <a:t>pp</a:t>
            </a:r>
            <a:r>
              <a:rPr lang="en-US" sz="1600" dirty="0">
                <a:solidFill>
                  <a:srgbClr val="000000"/>
                </a:solidFill>
                <a:latin typeface="Comic Sans MS" charset="0"/>
              </a:rPr>
              <a:t> 1043, 2009</a:t>
            </a:r>
            <a:endParaRPr lang="it-IT" sz="1600" dirty="0">
              <a:solidFill>
                <a:srgbClr val="000000"/>
              </a:solidFill>
              <a:latin typeface="Comic Sans MS" charset="0"/>
            </a:endParaRPr>
          </a:p>
        </p:txBody>
      </p:sp>
      <p:sp>
        <p:nvSpPr>
          <p:cNvPr id="47108" name="Rettangolo 4"/>
          <p:cNvSpPr>
            <a:spLocks noChangeArrowheads="1"/>
          </p:cNvSpPr>
          <p:nvPr/>
        </p:nvSpPr>
        <p:spPr bwMode="auto">
          <a:xfrm>
            <a:off x="4679950" y="3644900"/>
            <a:ext cx="4572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u="sng" dirty="0">
                <a:solidFill>
                  <a:srgbClr val="000000"/>
                </a:solidFill>
              </a:rPr>
              <a:t>BAL lymphocytosis changed the diagnostic perception in 30% of patients </a:t>
            </a:r>
            <a:r>
              <a:rPr lang="en-US" sz="1800" dirty="0">
                <a:solidFill>
                  <a:srgbClr val="000000"/>
                </a:solidFill>
              </a:rPr>
              <a:t>who would have been misdiagnosed as having</a:t>
            </a:r>
          </a:p>
          <a:p>
            <a:r>
              <a:rPr lang="it-IT" sz="1800" dirty="0">
                <a:solidFill>
                  <a:srgbClr val="000000"/>
                </a:solidFill>
              </a:rPr>
              <a:t>IPF </a:t>
            </a:r>
            <a:r>
              <a:rPr lang="it-IT" sz="1800" dirty="0" err="1">
                <a:solidFill>
                  <a:srgbClr val="000000"/>
                </a:solidFill>
              </a:rPr>
              <a:t>without</a:t>
            </a:r>
            <a:r>
              <a:rPr lang="it-IT" sz="1800" dirty="0">
                <a:solidFill>
                  <a:srgbClr val="000000"/>
                </a:solidFill>
              </a:rPr>
              <a:t> BAL.</a:t>
            </a:r>
          </a:p>
          <a:p>
            <a:endParaRPr lang="it-IT" sz="1800" dirty="0">
              <a:solidFill>
                <a:srgbClr val="000000"/>
              </a:solidFill>
            </a:endParaRPr>
          </a:p>
          <a:p>
            <a:r>
              <a:rPr lang="it-IT" sz="1800" dirty="0">
                <a:solidFill>
                  <a:srgbClr val="000000"/>
                </a:solidFill>
              </a:rPr>
              <a:t> </a:t>
            </a:r>
            <a:r>
              <a:rPr lang="en-US" sz="1800" dirty="0">
                <a:solidFill>
                  <a:srgbClr val="000000"/>
                </a:solidFill>
              </a:rPr>
              <a:t>The change in perception of the diagnosis was validated by a surgical biopsy in two cases and by subsequent </a:t>
            </a:r>
            <a:r>
              <a:rPr lang="it-IT" sz="1800" dirty="0" err="1">
                <a:solidFill>
                  <a:srgbClr val="000000"/>
                </a:solidFill>
              </a:rPr>
              <a:t>outcome</a:t>
            </a:r>
            <a:r>
              <a:rPr lang="it-IT" sz="1800" dirty="0">
                <a:solidFill>
                  <a:srgbClr val="000000"/>
                </a:solidFill>
              </a:rPr>
              <a:t> in </a:t>
            </a:r>
            <a:r>
              <a:rPr lang="it-IT" sz="1800" dirty="0" err="1">
                <a:solidFill>
                  <a:srgbClr val="000000"/>
                </a:solidFill>
              </a:rPr>
              <a:t>four</a:t>
            </a:r>
            <a:r>
              <a:rPr lang="it-IT" sz="1800" dirty="0">
                <a:solidFill>
                  <a:srgbClr val="000000"/>
                </a:solidFill>
              </a:rPr>
              <a:t> </a:t>
            </a:r>
            <a:r>
              <a:rPr lang="it-IT" sz="1800" dirty="0" err="1" smtClean="0">
                <a:solidFill>
                  <a:srgbClr val="000000"/>
                </a:solidFill>
              </a:rPr>
              <a:t>cases</a:t>
            </a:r>
            <a:endParaRPr lang="it-IT" sz="1800" dirty="0" smtClean="0">
              <a:solidFill>
                <a:srgbClr val="000000"/>
              </a:solidFill>
            </a:endParaRPr>
          </a:p>
          <a:p>
            <a:r>
              <a:rPr lang="it-IT" dirty="0" smtClean="0">
                <a:solidFill>
                  <a:srgbClr val="000000"/>
                </a:solidFill>
              </a:rPr>
              <a:t>(</a:t>
            </a:r>
            <a:r>
              <a:rPr lang="it-IT" dirty="0" err="1" smtClean="0">
                <a:solidFill>
                  <a:srgbClr val="000000"/>
                </a:solidFill>
              </a:rPr>
              <a:t>cHP</a:t>
            </a:r>
            <a:r>
              <a:rPr lang="it-IT" dirty="0" smtClean="0">
                <a:solidFill>
                  <a:srgbClr val="000000"/>
                </a:solidFill>
              </a:rPr>
              <a:t> 2 </a:t>
            </a:r>
            <a:r>
              <a:rPr lang="it-IT" dirty="0" err="1" smtClean="0">
                <a:solidFill>
                  <a:srgbClr val="000000"/>
                </a:solidFill>
              </a:rPr>
              <a:t>cases</a:t>
            </a:r>
            <a:r>
              <a:rPr lang="it-IT" dirty="0" smtClean="0">
                <a:solidFill>
                  <a:srgbClr val="000000"/>
                </a:solidFill>
              </a:rPr>
              <a:t>; </a:t>
            </a:r>
            <a:r>
              <a:rPr lang="it-IT" dirty="0" err="1" smtClean="0">
                <a:solidFill>
                  <a:srgbClr val="000000"/>
                </a:solidFill>
              </a:rPr>
              <a:t>f</a:t>
            </a:r>
            <a:r>
              <a:rPr lang="it-IT" dirty="0" smtClean="0">
                <a:solidFill>
                  <a:srgbClr val="000000"/>
                </a:solidFill>
              </a:rPr>
              <a:t>-NSIP 4 </a:t>
            </a:r>
            <a:r>
              <a:rPr lang="it-IT" dirty="0" err="1" smtClean="0">
                <a:solidFill>
                  <a:srgbClr val="000000"/>
                </a:solidFill>
              </a:rPr>
              <a:t>cases</a:t>
            </a:r>
            <a:r>
              <a:rPr lang="it-IT" dirty="0" smtClean="0">
                <a:solidFill>
                  <a:srgbClr val="000000"/>
                </a:solidFill>
              </a:rPr>
              <a:t>)</a:t>
            </a:r>
            <a:r>
              <a:rPr lang="it-IT" sz="1800" dirty="0" smtClean="0">
                <a:solidFill>
                  <a:srgbClr val="000000"/>
                </a:solidFill>
              </a:rPr>
              <a:t>.</a:t>
            </a:r>
            <a:endParaRPr lang="it-IT" sz="1800" dirty="0">
              <a:solidFill>
                <a:srgbClr val="000000"/>
              </a:solidFill>
            </a:endParaRPr>
          </a:p>
        </p:txBody>
      </p:sp>
    </p:spTree>
    <p:extLst>
      <p:ext uri="{BB962C8B-B14F-4D97-AF65-F5344CB8AC3E}">
        <p14:creationId xmlns:p14="http://schemas.microsoft.com/office/powerpoint/2010/main" val="1180383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781300" y="304800"/>
            <a:ext cx="3581400" cy="6235700"/>
          </a:xfrm>
          <a:prstGeom prst="rect">
            <a:avLst/>
          </a:prstGeom>
        </p:spPr>
      </p:pic>
      <p:sp>
        <p:nvSpPr>
          <p:cNvPr id="3" name="CasellaDiTesto 2"/>
          <p:cNvSpPr txBox="1"/>
          <p:nvPr/>
        </p:nvSpPr>
        <p:spPr>
          <a:xfrm>
            <a:off x="6895979" y="5420858"/>
            <a:ext cx="1544864" cy="369332"/>
          </a:xfrm>
          <a:prstGeom prst="rect">
            <a:avLst/>
          </a:prstGeom>
          <a:noFill/>
        </p:spPr>
        <p:txBody>
          <a:bodyPr wrap="none" rtlCol="0">
            <a:spAutoFit/>
          </a:bodyPr>
          <a:lstStyle/>
          <a:p>
            <a:r>
              <a:rPr lang="it-IT" dirty="0" err="1" smtClean="0"/>
              <a:t>Chest</a:t>
            </a:r>
            <a:r>
              <a:rPr lang="it-IT" dirty="0" smtClean="0"/>
              <a:t>, in press</a:t>
            </a:r>
            <a:endParaRPr lang="it-IT" dirty="0"/>
          </a:p>
        </p:txBody>
      </p:sp>
      <p:sp>
        <p:nvSpPr>
          <p:cNvPr id="4" name="Rettangolo 3"/>
          <p:cNvSpPr/>
          <p:nvPr/>
        </p:nvSpPr>
        <p:spPr>
          <a:xfrm>
            <a:off x="2596444" y="1580444"/>
            <a:ext cx="3965223" cy="1679223"/>
          </a:xfrm>
          <a:prstGeom prst="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520751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114301"/>
            <a:ext cx="9144000" cy="1368425"/>
          </a:xfrm>
          <a:prstGeom prst="rect">
            <a:avLst/>
          </a:prstGeom>
          <a:noFill/>
          <a:ln>
            <a:noFill/>
          </a:ln>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90000"/>
              </a:lnSpc>
            </a:pPr>
            <a:r>
              <a:rPr lang="en-US" altLang="ja-JP" sz="2800" dirty="0">
                <a:solidFill>
                  <a:schemeClr val="bg1"/>
                </a:solidFill>
              </a:rPr>
              <a:t>Histological pattern in chronic pigeon breeder’s disease: </a:t>
            </a:r>
            <a:br>
              <a:rPr lang="en-US" altLang="ja-JP" sz="2800" dirty="0">
                <a:solidFill>
                  <a:schemeClr val="bg1"/>
                </a:solidFill>
              </a:rPr>
            </a:br>
            <a:r>
              <a:rPr lang="en-US" altLang="ja-JP" sz="2800" dirty="0">
                <a:solidFill>
                  <a:schemeClr val="bg1"/>
                </a:solidFill>
              </a:rPr>
              <a:t>correlation with clinical data</a:t>
            </a:r>
            <a:r>
              <a:rPr lang="en-US" altLang="ja-JP" sz="3200" dirty="0">
                <a:solidFill>
                  <a:schemeClr val="bg1"/>
                </a:solidFill>
              </a:rPr>
              <a:t> </a:t>
            </a:r>
          </a:p>
        </p:txBody>
      </p:sp>
      <p:graphicFrame>
        <p:nvGraphicFramePr>
          <p:cNvPr id="139267" name="Group 3"/>
          <p:cNvGraphicFramePr>
            <a:graphicFrameLocks noGrp="1"/>
          </p:cNvGraphicFramePr>
          <p:nvPr>
            <p:ph/>
          </p:nvPr>
        </p:nvGraphicFramePr>
        <p:xfrm>
          <a:off x="177800" y="1579563"/>
          <a:ext cx="8880122" cy="4595180"/>
        </p:xfrm>
        <a:graphic>
          <a:graphicData uri="http://schemas.openxmlformats.org/drawingml/2006/table">
            <a:tbl>
              <a:tblPr/>
              <a:tblGrid>
                <a:gridCol w="2599267"/>
                <a:gridCol w="1820333"/>
                <a:gridCol w="1694745"/>
                <a:gridCol w="1820333"/>
                <a:gridCol w="945444"/>
              </a:tblGrid>
              <a:tr h="549275">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Typical pattern </a:t>
                      </a:r>
                      <a:r>
                        <a:rPr kumimoji="0" lang="de-DE" sz="1700" b="1" i="1" u="none" strike="noStrike" cap="none" normalizeH="0" baseline="0">
                          <a:ln>
                            <a:noFill/>
                          </a:ln>
                          <a:solidFill>
                            <a:srgbClr val="FFFFFF"/>
                          </a:solidFill>
                          <a:effectLst/>
                          <a:latin typeface="Arial" charset="0"/>
                          <a:ea typeface="ＭＳ Ｐゴシック" charset="0"/>
                          <a:cs typeface="Arial" charset="0"/>
                        </a:rPr>
                        <a:t>n</a:t>
                      </a:r>
                      <a:r>
                        <a:rPr kumimoji="0" lang="de-DE" sz="1700" b="1" i="0" u="none" strike="noStrike" cap="none" normalizeH="0" baseline="0">
                          <a:ln>
                            <a:noFill/>
                          </a:ln>
                          <a:solidFill>
                            <a:srgbClr val="FFFFFF"/>
                          </a:solidFill>
                          <a:effectLst/>
                          <a:latin typeface="Arial" charset="0"/>
                          <a:ea typeface="ＭＳ Ｐゴシック" charset="0"/>
                          <a:cs typeface="Arial" charset="0"/>
                        </a:rPr>
                        <a:t> = 58</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NSIP pattern </a:t>
                      </a:r>
                      <a:r>
                        <a:rPr kumimoji="0" lang="de-DE" sz="1700" b="1" i="1" u="none" strike="noStrike" cap="none" normalizeH="0" baseline="0">
                          <a:ln>
                            <a:noFill/>
                          </a:ln>
                          <a:solidFill>
                            <a:srgbClr val="FFFFFF"/>
                          </a:solidFill>
                          <a:effectLst/>
                          <a:latin typeface="Arial" charset="0"/>
                          <a:ea typeface="ＭＳ Ｐゴシック" charset="0"/>
                          <a:cs typeface="Arial" charset="0"/>
                        </a:rPr>
                        <a:t>n</a:t>
                      </a:r>
                      <a:r>
                        <a:rPr kumimoji="0" lang="de-DE" sz="1700" b="1" i="0" u="none" strike="noStrike" cap="none" normalizeH="0" baseline="0">
                          <a:ln>
                            <a:noFill/>
                          </a:ln>
                          <a:solidFill>
                            <a:srgbClr val="FFFFFF"/>
                          </a:solidFill>
                          <a:effectLst/>
                          <a:latin typeface="Arial" charset="0"/>
                          <a:ea typeface="ＭＳ Ｐゴシック" charset="0"/>
                          <a:cs typeface="Arial" charset="0"/>
                        </a:rPr>
                        <a:t> = 22</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UIP-like pattern </a:t>
                      </a:r>
                      <a:r>
                        <a:rPr kumimoji="0" lang="de-DE" sz="1700" b="1" i="1" u="none" strike="noStrike" cap="none" normalizeH="0" baseline="0">
                          <a:ln>
                            <a:noFill/>
                          </a:ln>
                          <a:solidFill>
                            <a:srgbClr val="FFFFFF"/>
                          </a:solidFill>
                          <a:effectLst/>
                          <a:latin typeface="Arial" charset="0"/>
                          <a:ea typeface="ＭＳ Ｐゴシック" charset="0"/>
                          <a:cs typeface="Arial" charset="0"/>
                        </a:rPr>
                        <a:t>n</a:t>
                      </a:r>
                      <a:r>
                        <a:rPr kumimoji="0" lang="de-DE" sz="1700" b="1" i="0" u="none" strike="noStrike" cap="none" normalizeH="0" baseline="0">
                          <a:ln>
                            <a:noFill/>
                          </a:ln>
                          <a:solidFill>
                            <a:srgbClr val="FFFFFF"/>
                          </a:solidFill>
                          <a:effectLst/>
                          <a:latin typeface="Arial" charset="0"/>
                          <a:ea typeface="ＭＳ Ｐゴシック" charset="0"/>
                          <a:cs typeface="Arial" charset="0"/>
                        </a:rPr>
                        <a:t> = 10</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1" u="none" strike="noStrike" cap="none" normalizeH="0" baseline="0">
                          <a:ln>
                            <a:noFill/>
                          </a:ln>
                          <a:solidFill>
                            <a:srgbClr val="FFFFFF"/>
                          </a:solidFill>
                          <a:effectLst/>
                          <a:latin typeface="Arial" charset="0"/>
                          <a:ea typeface="ＭＳ Ｐゴシック" charset="0"/>
                          <a:cs typeface="Arial" charset="0"/>
                        </a:rPr>
                        <a:t>p</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547688">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Finger clubbing</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dirty="0">
                          <a:ln>
                            <a:noFill/>
                          </a:ln>
                          <a:solidFill>
                            <a:srgbClr val="FFFFFF"/>
                          </a:solidFill>
                          <a:effectLst/>
                          <a:latin typeface="Arial" charset="0"/>
                          <a:ea typeface="ＭＳ Ｐゴシック" charset="0"/>
                          <a:cs typeface="Arial" charset="0"/>
                        </a:rPr>
                        <a:t>30/56 (53)</a:t>
                      </a:r>
                      <a:endParaRPr kumimoji="0" lang="de-DE" sz="1700" b="0" i="0" u="none" strike="noStrike" cap="none" normalizeH="0" baseline="0" dirty="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10/21 (47.6)</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8/10 (80)</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0.26</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47688">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BAL lymphocytes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65 ± 21</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52 ± 23</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36 ± 23</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0.0011</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a:noFill/>
                    </a:lnB>
                    <a:lnTlToBr>
                      <a:noFill/>
                    </a:lnTlToBr>
                    <a:lnBlToTr>
                      <a:noFill/>
                    </a:lnBlToTr>
                    <a:noFill/>
                  </a:tcPr>
                </a:tc>
              </a:tr>
              <a:tr h="549275">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BAL macrophages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34 ± 20</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45 ± 23</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59 ± 18</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0.0028</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a:noFill/>
                    </a:lnB>
                    <a:lnTlToBr>
                      <a:noFill/>
                    </a:lnTlToBr>
                    <a:lnBlToTr>
                      <a:noFill/>
                    </a:lnBlToTr>
                    <a:noFill/>
                  </a:tcPr>
                </a:tc>
              </a:tr>
              <a:tr h="547688">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BAL eosinophils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 (0–9)</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 (0–13)</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2 (0–13)</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0.11</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a:noFill/>
                    </a:lnB>
                    <a:lnTlToBr>
                      <a:noFill/>
                    </a:lnTlToBr>
                    <a:lnBlToTr>
                      <a:noFill/>
                    </a:lnBlToTr>
                    <a:noFill/>
                  </a:tcPr>
                </a:tc>
              </a:tr>
              <a:tr h="547688">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dirty="0">
                          <a:ln>
                            <a:noFill/>
                          </a:ln>
                          <a:solidFill>
                            <a:srgbClr val="FFFFFF"/>
                          </a:solidFill>
                          <a:effectLst/>
                          <a:latin typeface="Arial" charset="0"/>
                          <a:ea typeface="ＭＳ Ｐゴシック" charset="0"/>
                          <a:cs typeface="Arial" charset="0"/>
                        </a:rPr>
                        <a:t>BAL </a:t>
                      </a:r>
                      <a:r>
                        <a:rPr kumimoji="0" lang="de-DE" sz="1700" b="1" i="0" u="none" strike="noStrike" cap="none" normalizeH="0" baseline="0" dirty="0" err="1">
                          <a:ln>
                            <a:noFill/>
                          </a:ln>
                          <a:solidFill>
                            <a:srgbClr val="FFFFFF"/>
                          </a:solidFill>
                          <a:effectLst/>
                          <a:latin typeface="Arial" charset="0"/>
                          <a:ea typeface="ＭＳ Ｐゴシック" charset="0"/>
                          <a:cs typeface="Arial" charset="0"/>
                        </a:rPr>
                        <a:t>neutrophils</a:t>
                      </a:r>
                      <a:r>
                        <a:rPr kumimoji="0" lang="de-DE" sz="1700" b="1" i="0" u="none" strike="noStrike" cap="none" normalizeH="0" baseline="0" dirty="0">
                          <a:ln>
                            <a:noFill/>
                          </a:ln>
                          <a:solidFill>
                            <a:srgbClr val="FFFFFF"/>
                          </a:solidFill>
                          <a:effectLst/>
                          <a:latin typeface="Arial" charset="0"/>
                          <a:ea typeface="ＭＳ Ｐゴシック" charset="0"/>
                          <a:cs typeface="Arial" charset="0"/>
                        </a:rPr>
                        <a:t> %</a:t>
                      </a:r>
                      <a:endParaRPr kumimoji="0" lang="de-DE" sz="1700" b="0" i="0" u="none" strike="noStrike" cap="none" normalizeH="0" baseline="0" dirty="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 (0–10)</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 (0–10)</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 (0–4)</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0.61</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a:noFill/>
                    </a:lnB>
                    <a:lnTlToBr>
                      <a:noFill/>
                    </a:lnTlToBr>
                    <a:lnBlToTr>
                      <a:noFill/>
                    </a:lnBlToTr>
                    <a:noFill/>
                  </a:tcPr>
                </a:tc>
              </a:tr>
              <a:tr h="544513">
                <a:tc gridSpan="5">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1" u="none" strike="noStrike" cap="none" normalizeH="0" baseline="0">
                          <a:ln>
                            <a:noFill/>
                          </a:ln>
                          <a:solidFill>
                            <a:srgbClr val="FFFFFF"/>
                          </a:solidFill>
                          <a:effectLst/>
                          <a:latin typeface="Arial" charset="0"/>
                          <a:ea typeface="ＭＳ Ｐゴシック" charset="0"/>
                          <a:cs typeface="Arial" charset="0"/>
                        </a:rPr>
                        <a:t>HRCT</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cap="flat">
                      <a:noFill/>
                    </a:lnR>
                    <a:lnT>
                      <a:noFill/>
                    </a:lnT>
                    <a:lnB>
                      <a:noFill/>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52413">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Inflammation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30/40 (75)</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11/16 (69)</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1/7 (14)</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&lt;0.007</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a:noFill/>
                    </a:lnB>
                    <a:lnTlToBr>
                      <a:noFill/>
                    </a:lnTlToBr>
                    <a:lnBlToTr>
                      <a:noFill/>
                    </a:lnBlToTr>
                    <a:noFill/>
                  </a:tcPr>
                </a:tc>
              </a:tr>
              <a:tr h="279400">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Fibrosis (%)</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10/40 (25)</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  5/16 (31)</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a:ln>
                            <a:noFill/>
                          </a:ln>
                          <a:solidFill>
                            <a:srgbClr val="FFFFFF"/>
                          </a:solidFill>
                          <a:effectLst/>
                          <a:latin typeface="Arial" charset="0"/>
                          <a:ea typeface="ＭＳ Ｐゴシック" charset="0"/>
                          <a:cs typeface="Arial" charset="0"/>
                        </a:rPr>
                        <a:t>6/7 (86)</a:t>
                      </a:r>
                      <a:endParaRPr kumimoji="0" lang="de-DE" sz="1700" b="0" i="0" u="none" strike="noStrike" cap="none" normalizeH="0" baseline="0">
                        <a:ln>
                          <a:noFill/>
                        </a:ln>
                        <a:solidFill>
                          <a:schemeClr val="tx1"/>
                        </a:solidFill>
                        <a:effectLst/>
                        <a:latin typeface="Arial" charset="0"/>
                        <a:ea typeface="ＭＳ Ｐゴシック" charset="0"/>
                        <a:cs typeface="Arial" charset="0"/>
                      </a:endParaRPr>
                    </a:p>
                  </a:txBody>
                  <a:tcPr marL="81280" marR="81280"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FF6600"/>
                        </a:buClr>
                        <a:buSzPct val="145000"/>
                        <a:buFont typeface="Wingdings" charset="0"/>
                        <a:buNone/>
                        <a:tabLst/>
                      </a:pPr>
                      <a:r>
                        <a:rPr kumimoji="0" lang="de-DE" sz="1700" b="1" i="0" u="none" strike="noStrike" cap="none" normalizeH="0" baseline="0" dirty="0">
                          <a:ln>
                            <a:noFill/>
                          </a:ln>
                          <a:solidFill>
                            <a:srgbClr val="FFFFFF"/>
                          </a:solidFill>
                          <a:effectLst/>
                          <a:latin typeface="Arial" charset="0"/>
                          <a:ea typeface="ＭＳ Ｐゴシック" charset="0"/>
                          <a:cs typeface="Arial" charset="0"/>
                        </a:rPr>
                        <a:t>&lt;0.007</a:t>
                      </a:r>
                      <a:endParaRPr kumimoji="0" lang="de-DE" sz="1700" b="0" i="0" u="none" strike="noStrike" cap="none" normalizeH="0" baseline="0" dirty="0">
                        <a:ln>
                          <a:noFill/>
                        </a:ln>
                        <a:solidFill>
                          <a:schemeClr val="tx1"/>
                        </a:solidFill>
                        <a:effectLst/>
                        <a:latin typeface="Arial" charset="0"/>
                        <a:ea typeface="ＭＳ Ｐゴシック" charset="0"/>
                        <a:cs typeface="Arial" charset="0"/>
                      </a:endParaRPr>
                    </a:p>
                  </a:txBody>
                  <a:tcPr marL="81280" marR="81280"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9334" name="Text Box 70"/>
          <p:cNvSpPr txBox="1">
            <a:spLocks noChangeArrowheads="1"/>
          </p:cNvSpPr>
          <p:nvPr/>
        </p:nvSpPr>
        <p:spPr bwMode="auto">
          <a:xfrm>
            <a:off x="5153378" y="6348413"/>
            <a:ext cx="399062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de-DE" sz="1800" dirty="0" err="1">
                <a:solidFill>
                  <a:srgbClr val="FFFFFF"/>
                </a:solidFill>
                <a:cs typeface="Arial" charset="0"/>
              </a:rPr>
              <a:t>Gaxiola</a:t>
            </a:r>
            <a:r>
              <a:rPr lang="de-DE" sz="1800" dirty="0">
                <a:solidFill>
                  <a:srgbClr val="FFFFFF"/>
                </a:solidFill>
                <a:cs typeface="Arial" charset="0"/>
              </a:rPr>
              <a:t> M et al, </a:t>
            </a:r>
            <a:r>
              <a:rPr lang="de-DE" sz="1800" dirty="0" err="1">
                <a:solidFill>
                  <a:srgbClr val="FFFFFF"/>
                </a:solidFill>
                <a:cs typeface="Arial" charset="0"/>
              </a:rPr>
              <a:t>Respir</a:t>
            </a:r>
            <a:r>
              <a:rPr lang="de-DE" sz="1800" dirty="0">
                <a:solidFill>
                  <a:srgbClr val="FFFFFF"/>
                </a:solidFill>
                <a:cs typeface="Arial" charset="0"/>
              </a:rPr>
              <a:t> </a:t>
            </a:r>
            <a:r>
              <a:rPr lang="de-DE" sz="1800" dirty="0" err="1">
                <a:solidFill>
                  <a:srgbClr val="FFFFFF"/>
                </a:solidFill>
                <a:cs typeface="Arial" charset="0"/>
              </a:rPr>
              <a:t>Med</a:t>
            </a:r>
            <a:r>
              <a:rPr lang="de-DE" sz="1800" dirty="0">
                <a:solidFill>
                  <a:srgbClr val="FFFFFF"/>
                </a:solidFill>
                <a:cs typeface="Arial" charset="0"/>
              </a:rPr>
              <a:t>  2011</a:t>
            </a:r>
          </a:p>
        </p:txBody>
      </p:sp>
    </p:spTree>
    <p:extLst>
      <p:ext uri="{BB962C8B-B14F-4D97-AF65-F5344CB8AC3E}">
        <p14:creationId xmlns:p14="http://schemas.microsoft.com/office/powerpoint/2010/main" val="19472182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2425700"/>
            <a:ext cx="9144000" cy="1992086"/>
          </a:xfrm>
          <a:prstGeom prst="rect">
            <a:avLst/>
          </a:prstGeom>
        </p:spPr>
      </p:pic>
    </p:spTree>
    <p:extLst>
      <p:ext uri="{BB962C8B-B14F-4D97-AF65-F5344CB8AC3E}">
        <p14:creationId xmlns:p14="http://schemas.microsoft.com/office/powerpoint/2010/main" val="26430696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3162" y="0"/>
            <a:ext cx="5695293" cy="6858000"/>
          </a:xfrm>
          <a:prstGeom prst="rect">
            <a:avLst/>
          </a:prstGeom>
        </p:spPr>
      </p:pic>
      <p:sp>
        <p:nvSpPr>
          <p:cNvPr id="3" name="CasellaDiTesto 2"/>
          <p:cNvSpPr txBox="1"/>
          <p:nvPr/>
        </p:nvSpPr>
        <p:spPr>
          <a:xfrm>
            <a:off x="6103966" y="1310837"/>
            <a:ext cx="2634054" cy="3416320"/>
          </a:xfrm>
          <a:prstGeom prst="rect">
            <a:avLst/>
          </a:prstGeom>
          <a:noFill/>
        </p:spPr>
        <p:txBody>
          <a:bodyPr wrap="none" rtlCol="0">
            <a:spAutoFit/>
          </a:bodyPr>
          <a:lstStyle/>
          <a:p>
            <a:r>
              <a:rPr lang="it-IT" dirty="0" err="1" smtClean="0"/>
              <a:t>Chronic</a:t>
            </a:r>
            <a:r>
              <a:rPr lang="it-IT" dirty="0" smtClean="0"/>
              <a:t> HP</a:t>
            </a:r>
          </a:p>
          <a:p>
            <a:endParaRPr lang="it-IT" dirty="0"/>
          </a:p>
          <a:p>
            <a:pPr marL="285750" indent="-285750">
              <a:buFont typeface="Arial"/>
              <a:buChar char="•"/>
            </a:pPr>
            <a:r>
              <a:rPr lang="it-IT" dirty="0" smtClean="0"/>
              <a:t>UIP pattern</a:t>
            </a:r>
          </a:p>
          <a:p>
            <a:pPr marL="285750" indent="-285750">
              <a:buFont typeface="Arial"/>
              <a:buChar char="•"/>
            </a:pPr>
            <a:endParaRPr lang="it-IT" dirty="0" smtClean="0"/>
          </a:p>
          <a:p>
            <a:pPr marL="285750" indent="-285750">
              <a:buFont typeface="Arial"/>
              <a:buChar char="•"/>
            </a:pPr>
            <a:r>
              <a:rPr lang="it-IT" dirty="0" smtClean="0"/>
              <a:t>NSIP pattern</a:t>
            </a:r>
          </a:p>
          <a:p>
            <a:pPr marL="285750" indent="-285750">
              <a:buFont typeface="Arial"/>
              <a:buChar char="•"/>
            </a:pPr>
            <a:endParaRPr lang="it-IT" dirty="0" smtClean="0"/>
          </a:p>
          <a:p>
            <a:pPr marL="285750" indent="-285750">
              <a:buFont typeface="Arial"/>
              <a:buChar char="•"/>
            </a:pPr>
            <a:r>
              <a:rPr lang="it-IT" dirty="0" err="1" smtClean="0"/>
              <a:t>Centrilobular</a:t>
            </a:r>
            <a:r>
              <a:rPr lang="it-IT" dirty="0" smtClean="0"/>
              <a:t> </a:t>
            </a:r>
            <a:r>
              <a:rPr lang="it-IT" dirty="0" err="1" smtClean="0"/>
              <a:t>fibrosis</a:t>
            </a:r>
            <a:endParaRPr lang="it-IT" dirty="0" smtClean="0"/>
          </a:p>
          <a:p>
            <a:pPr marL="285750" indent="-285750">
              <a:buFont typeface="Arial"/>
              <a:buChar char="•"/>
            </a:pPr>
            <a:endParaRPr lang="it-IT" dirty="0" smtClean="0"/>
          </a:p>
          <a:p>
            <a:pPr marL="285750" indent="-285750">
              <a:buFont typeface="Arial"/>
              <a:buChar char="•"/>
            </a:pPr>
            <a:r>
              <a:rPr lang="it-IT" dirty="0" err="1" smtClean="0"/>
              <a:t>Bronchiolar</a:t>
            </a:r>
            <a:r>
              <a:rPr lang="it-IT" dirty="0" smtClean="0"/>
              <a:t> metaplasia</a:t>
            </a:r>
          </a:p>
          <a:p>
            <a:pPr marL="285750" indent="-285750">
              <a:buFont typeface="Arial"/>
              <a:buChar char="•"/>
            </a:pPr>
            <a:endParaRPr lang="it-IT" dirty="0" smtClean="0"/>
          </a:p>
          <a:p>
            <a:pPr marL="285750" indent="-285750">
              <a:buFont typeface="Arial"/>
              <a:buChar char="•"/>
            </a:pPr>
            <a:r>
              <a:rPr lang="it-IT" dirty="0" err="1" smtClean="0"/>
              <a:t>Scattered</a:t>
            </a:r>
            <a:r>
              <a:rPr lang="it-IT" dirty="0" smtClean="0"/>
              <a:t> </a:t>
            </a:r>
            <a:r>
              <a:rPr lang="it-IT" dirty="0" err="1" smtClean="0"/>
              <a:t>granulomas</a:t>
            </a:r>
            <a:endParaRPr lang="it-IT" dirty="0" smtClean="0"/>
          </a:p>
          <a:p>
            <a:pPr marL="285750" indent="-285750">
              <a:buFont typeface="Arial"/>
              <a:buChar char="•"/>
            </a:pPr>
            <a:endParaRPr lang="it-IT" dirty="0"/>
          </a:p>
        </p:txBody>
      </p:sp>
    </p:spTree>
    <p:extLst>
      <p:ext uri="{BB962C8B-B14F-4D97-AF65-F5344CB8AC3E}">
        <p14:creationId xmlns:p14="http://schemas.microsoft.com/office/powerpoint/2010/main" val="17682029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511300"/>
            <a:ext cx="9144000" cy="3829050"/>
          </a:xfrm>
          <a:prstGeom prst="rect">
            <a:avLst/>
          </a:prstGeom>
        </p:spPr>
      </p:pic>
    </p:spTree>
    <p:extLst>
      <p:ext uri="{BB962C8B-B14F-4D97-AF65-F5344CB8AC3E}">
        <p14:creationId xmlns:p14="http://schemas.microsoft.com/office/powerpoint/2010/main" val="37286410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8000" y="0"/>
            <a:ext cx="8109717" cy="6858000"/>
          </a:xfrm>
          <a:prstGeom prst="rect">
            <a:avLst/>
          </a:prstGeom>
        </p:spPr>
      </p:pic>
    </p:spTree>
    <p:extLst>
      <p:ext uri="{BB962C8B-B14F-4D97-AF65-F5344CB8AC3E}">
        <p14:creationId xmlns:p14="http://schemas.microsoft.com/office/powerpoint/2010/main" val="2115207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079500"/>
            <a:ext cx="9144000" cy="4681569"/>
          </a:xfrm>
          <a:prstGeom prst="rect">
            <a:avLst/>
          </a:prstGeom>
        </p:spPr>
      </p:pic>
    </p:spTree>
    <p:extLst>
      <p:ext uri="{BB962C8B-B14F-4D97-AF65-F5344CB8AC3E}">
        <p14:creationId xmlns:p14="http://schemas.microsoft.com/office/powerpoint/2010/main" val="40471299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0081" y="996782"/>
            <a:ext cx="7624804" cy="5293757"/>
          </a:xfrm>
          <a:prstGeom prst="rect">
            <a:avLst/>
          </a:prstGeom>
          <a:noFill/>
        </p:spPr>
        <p:txBody>
          <a:bodyPr wrap="none" rtlCol="0">
            <a:spAutoFit/>
          </a:bodyPr>
          <a:lstStyle/>
          <a:p>
            <a:r>
              <a:rPr lang="it-IT" sz="2400" dirty="0" err="1" smtClean="0">
                <a:solidFill>
                  <a:srgbClr val="800000"/>
                </a:solidFill>
              </a:rPr>
              <a:t>Biopsy</a:t>
            </a:r>
            <a:r>
              <a:rPr lang="it-IT" sz="2400" dirty="0" smtClean="0">
                <a:solidFill>
                  <a:srgbClr val="800000"/>
                </a:solidFill>
              </a:rPr>
              <a:t> </a:t>
            </a:r>
            <a:r>
              <a:rPr lang="it-IT" sz="2400" dirty="0" err="1" smtClean="0">
                <a:solidFill>
                  <a:srgbClr val="800000"/>
                </a:solidFill>
              </a:rPr>
              <a:t>proven</a:t>
            </a:r>
            <a:r>
              <a:rPr lang="it-IT" sz="2400" dirty="0" smtClean="0">
                <a:solidFill>
                  <a:srgbClr val="800000"/>
                </a:solidFill>
              </a:rPr>
              <a:t> HP and </a:t>
            </a:r>
            <a:r>
              <a:rPr lang="it-IT" sz="2400" dirty="0" err="1" smtClean="0">
                <a:solidFill>
                  <a:srgbClr val="800000"/>
                </a:solidFill>
              </a:rPr>
              <a:t>identification</a:t>
            </a:r>
            <a:r>
              <a:rPr lang="it-IT" sz="2400" dirty="0" smtClean="0">
                <a:solidFill>
                  <a:srgbClr val="800000"/>
                </a:solidFill>
              </a:rPr>
              <a:t> of the </a:t>
            </a:r>
            <a:r>
              <a:rPr lang="it-IT" sz="2400" dirty="0" err="1" smtClean="0">
                <a:solidFill>
                  <a:srgbClr val="800000"/>
                </a:solidFill>
              </a:rPr>
              <a:t>offending</a:t>
            </a:r>
            <a:r>
              <a:rPr lang="it-IT" sz="2400" dirty="0" smtClean="0">
                <a:solidFill>
                  <a:srgbClr val="800000"/>
                </a:solidFill>
              </a:rPr>
              <a:t> agents</a:t>
            </a:r>
          </a:p>
          <a:p>
            <a:endParaRPr lang="it-IT" dirty="0"/>
          </a:p>
          <a:p>
            <a:r>
              <a:rPr lang="it-IT" sz="2000" dirty="0" smtClean="0">
                <a:latin typeface="Avenir Black"/>
                <a:cs typeface="Avenir Black"/>
              </a:rPr>
              <a:t>142 </a:t>
            </a:r>
            <a:r>
              <a:rPr lang="it-IT" sz="2000" u="sng" dirty="0" err="1" smtClean="0">
                <a:latin typeface="Avenir Black"/>
                <a:cs typeface="Avenir Black"/>
              </a:rPr>
              <a:t>surgical</a:t>
            </a:r>
            <a:r>
              <a:rPr lang="it-IT" sz="2000" u="sng" dirty="0" smtClean="0">
                <a:latin typeface="Avenir Black"/>
                <a:cs typeface="Avenir Black"/>
              </a:rPr>
              <a:t> </a:t>
            </a:r>
            <a:r>
              <a:rPr lang="it-IT" sz="2000" u="sng" dirty="0" err="1" smtClean="0">
                <a:latin typeface="Avenir Black"/>
                <a:cs typeface="Avenir Black"/>
              </a:rPr>
              <a:t>lung</a:t>
            </a:r>
            <a:r>
              <a:rPr lang="it-IT" sz="2000" u="sng" dirty="0" smtClean="0">
                <a:latin typeface="Avenir Black"/>
                <a:cs typeface="Avenir Black"/>
              </a:rPr>
              <a:t> </a:t>
            </a:r>
            <a:r>
              <a:rPr lang="it-IT" sz="2000" u="sng" dirty="0" err="1" smtClean="0">
                <a:latin typeface="Avenir Black"/>
                <a:cs typeface="Avenir Black"/>
              </a:rPr>
              <a:t>biopsy</a:t>
            </a:r>
            <a:r>
              <a:rPr lang="it-IT" sz="2000" u="sng" dirty="0" smtClean="0">
                <a:latin typeface="Avenir Black"/>
                <a:cs typeface="Avenir Black"/>
              </a:rPr>
              <a:t> </a:t>
            </a:r>
            <a:r>
              <a:rPr lang="it-IT" sz="2000" u="sng" dirty="0" err="1" smtClean="0">
                <a:latin typeface="Avenir Black"/>
                <a:cs typeface="Avenir Black"/>
              </a:rPr>
              <a:t>proven</a:t>
            </a:r>
            <a:r>
              <a:rPr lang="it-IT" sz="2000" u="sng" dirty="0" smtClean="0">
                <a:latin typeface="Avenir Black"/>
                <a:cs typeface="Avenir Black"/>
              </a:rPr>
              <a:t> HP  </a:t>
            </a:r>
            <a:r>
              <a:rPr lang="it-IT" sz="2000" dirty="0" err="1" smtClean="0">
                <a:latin typeface="Avenir Black"/>
                <a:cs typeface="Avenir Black"/>
              </a:rPr>
              <a:t>cases</a:t>
            </a:r>
            <a:r>
              <a:rPr lang="it-IT" sz="2000" dirty="0" smtClean="0">
                <a:latin typeface="Avenir Black"/>
                <a:cs typeface="Avenir Black"/>
              </a:rPr>
              <a:t> from 1982-2008</a:t>
            </a:r>
          </a:p>
          <a:p>
            <a:r>
              <a:rPr lang="it-IT" sz="2000" dirty="0" err="1">
                <a:latin typeface="Avenir Black"/>
                <a:cs typeface="Avenir Black"/>
              </a:rPr>
              <a:t>a</a:t>
            </a:r>
            <a:r>
              <a:rPr lang="it-IT" sz="2000" dirty="0" err="1" smtClean="0">
                <a:latin typeface="Avenir Black"/>
                <a:cs typeface="Avenir Black"/>
              </a:rPr>
              <a:t>t</a:t>
            </a:r>
            <a:r>
              <a:rPr lang="it-IT" sz="2000" dirty="0" smtClean="0">
                <a:latin typeface="Avenir Black"/>
                <a:cs typeface="Avenir Black"/>
              </a:rPr>
              <a:t> National </a:t>
            </a:r>
            <a:r>
              <a:rPr lang="it-IT" sz="2000" dirty="0" err="1" smtClean="0">
                <a:latin typeface="Avenir Black"/>
                <a:cs typeface="Avenir Black"/>
              </a:rPr>
              <a:t>Jewish</a:t>
            </a:r>
            <a:r>
              <a:rPr lang="it-IT" sz="2000" dirty="0" smtClean="0">
                <a:latin typeface="Avenir Black"/>
                <a:cs typeface="Avenir Black"/>
              </a:rPr>
              <a:t> in Denver</a:t>
            </a:r>
          </a:p>
          <a:p>
            <a:endParaRPr lang="it-IT" sz="2000" dirty="0">
              <a:latin typeface="Avenir Black"/>
              <a:cs typeface="Avenir Black"/>
            </a:endParaRPr>
          </a:p>
          <a:p>
            <a:pPr marL="285750" indent="-285750">
              <a:buFont typeface="Arial"/>
              <a:buChar char="•"/>
            </a:pPr>
            <a:r>
              <a:rPr lang="it-IT" sz="2000" u="sng" dirty="0" err="1" smtClean="0">
                <a:latin typeface="Avenir Black"/>
                <a:cs typeface="Avenir Black"/>
              </a:rPr>
              <a:t>Antigen</a:t>
            </a:r>
            <a:r>
              <a:rPr lang="it-IT" sz="2000" u="sng" dirty="0" smtClean="0">
                <a:latin typeface="Avenir Black"/>
                <a:cs typeface="Avenir Black"/>
              </a:rPr>
              <a:t> </a:t>
            </a:r>
            <a:r>
              <a:rPr lang="it-IT" sz="2000" u="sng" dirty="0" err="1" smtClean="0">
                <a:latin typeface="Avenir Black"/>
                <a:cs typeface="Avenir Black"/>
              </a:rPr>
              <a:t>identified</a:t>
            </a:r>
            <a:r>
              <a:rPr lang="it-IT" sz="2000" u="sng" dirty="0" smtClean="0">
                <a:latin typeface="Avenir Black"/>
                <a:cs typeface="Avenir Black"/>
              </a:rPr>
              <a:t> in 67 </a:t>
            </a:r>
            <a:r>
              <a:rPr lang="it-IT" sz="2000" u="sng" dirty="0" err="1" smtClean="0">
                <a:latin typeface="Avenir Black"/>
                <a:cs typeface="Avenir Black"/>
              </a:rPr>
              <a:t>patients</a:t>
            </a:r>
            <a:r>
              <a:rPr lang="it-IT" sz="2000" u="sng" dirty="0" smtClean="0">
                <a:latin typeface="Avenir Black"/>
                <a:cs typeface="Avenir Black"/>
              </a:rPr>
              <a:t> (47%)</a:t>
            </a:r>
          </a:p>
          <a:p>
            <a:pPr marL="285750" indent="-285750">
              <a:buFont typeface="Arial"/>
              <a:buChar char="•"/>
            </a:pPr>
            <a:endParaRPr lang="it-IT" sz="2000" dirty="0" smtClean="0">
              <a:latin typeface="Avenir Black"/>
              <a:cs typeface="Avenir Black"/>
            </a:endParaRPr>
          </a:p>
          <a:p>
            <a:pPr marL="742950" lvl="1" indent="-285750">
              <a:buFont typeface="Arial"/>
              <a:buChar char="•"/>
            </a:pPr>
            <a:r>
              <a:rPr lang="it-IT" sz="2000" dirty="0" err="1" smtClean="0">
                <a:latin typeface="Avenir Black"/>
                <a:cs typeface="Avenir Black"/>
              </a:rPr>
              <a:t>Avian</a:t>
            </a:r>
            <a:r>
              <a:rPr lang="it-IT" sz="2000" dirty="0" smtClean="0">
                <a:latin typeface="Avenir Black"/>
                <a:cs typeface="Avenir Black"/>
              </a:rPr>
              <a:t> </a:t>
            </a:r>
            <a:r>
              <a:rPr lang="it-IT" sz="2000" dirty="0" err="1" smtClean="0">
                <a:latin typeface="Avenir Black"/>
                <a:cs typeface="Avenir Black"/>
              </a:rPr>
              <a:t>antigens</a:t>
            </a:r>
            <a:r>
              <a:rPr lang="it-IT" sz="2000" dirty="0" smtClean="0">
                <a:latin typeface="Avenir Black"/>
                <a:cs typeface="Avenir Black"/>
              </a:rPr>
              <a:t> (41%)</a:t>
            </a:r>
          </a:p>
          <a:p>
            <a:pPr marL="742950" lvl="1" indent="-285750">
              <a:buFont typeface="Arial"/>
              <a:buChar char="•"/>
            </a:pPr>
            <a:r>
              <a:rPr lang="it-IT" sz="2000" dirty="0" smtClean="0">
                <a:latin typeface="Avenir Black"/>
                <a:cs typeface="Avenir Black"/>
              </a:rPr>
              <a:t>Office/home </a:t>
            </a:r>
            <a:r>
              <a:rPr lang="it-IT" sz="2000" dirty="0" err="1" smtClean="0">
                <a:latin typeface="Avenir Black"/>
                <a:cs typeface="Avenir Black"/>
              </a:rPr>
              <a:t>mold</a:t>
            </a:r>
            <a:r>
              <a:rPr lang="it-IT" sz="2000" dirty="0" smtClean="0">
                <a:latin typeface="Avenir Black"/>
                <a:cs typeface="Avenir Black"/>
              </a:rPr>
              <a:t> </a:t>
            </a:r>
            <a:r>
              <a:rPr lang="it-IT" sz="2000" dirty="0" err="1" smtClean="0">
                <a:latin typeface="Avenir Black"/>
                <a:cs typeface="Avenir Black"/>
              </a:rPr>
              <a:t>exposure</a:t>
            </a:r>
            <a:r>
              <a:rPr lang="it-IT" sz="2000" dirty="0" smtClean="0">
                <a:latin typeface="Avenir Black"/>
                <a:cs typeface="Avenir Black"/>
              </a:rPr>
              <a:t> (27%)</a:t>
            </a:r>
          </a:p>
          <a:p>
            <a:pPr marL="742950" lvl="1" indent="-285750">
              <a:buFont typeface="Arial"/>
              <a:buChar char="•"/>
            </a:pPr>
            <a:r>
              <a:rPr lang="it-IT" sz="2000" dirty="0" err="1" smtClean="0">
                <a:latin typeface="Avenir Black"/>
                <a:cs typeface="Avenir Black"/>
              </a:rPr>
              <a:t>Farmers</a:t>
            </a:r>
            <a:r>
              <a:rPr lang="it-IT" sz="2000" dirty="0" smtClean="0">
                <a:latin typeface="Avenir Black"/>
                <a:cs typeface="Avenir Black"/>
              </a:rPr>
              <a:t>, </a:t>
            </a:r>
            <a:r>
              <a:rPr lang="it-IT" sz="2000" dirty="0" err="1" smtClean="0">
                <a:latin typeface="Avenir Black"/>
                <a:cs typeface="Avenir Black"/>
              </a:rPr>
              <a:t>gardeners</a:t>
            </a:r>
            <a:r>
              <a:rPr lang="it-IT" sz="2000" dirty="0" smtClean="0">
                <a:latin typeface="Avenir Black"/>
                <a:cs typeface="Avenir Black"/>
              </a:rPr>
              <a:t>, </a:t>
            </a:r>
            <a:r>
              <a:rPr lang="it-IT" sz="2000" dirty="0" err="1" smtClean="0">
                <a:latin typeface="Avenir Black"/>
                <a:cs typeface="Avenir Black"/>
              </a:rPr>
              <a:t>etc</a:t>
            </a:r>
            <a:r>
              <a:rPr lang="it-IT" sz="2000" dirty="0" smtClean="0">
                <a:latin typeface="Avenir Black"/>
                <a:cs typeface="Avenir Black"/>
              </a:rPr>
              <a:t> (16%)</a:t>
            </a:r>
          </a:p>
          <a:p>
            <a:pPr marL="742950" lvl="1" indent="-285750">
              <a:buFont typeface="Arial"/>
              <a:buChar char="•"/>
            </a:pPr>
            <a:r>
              <a:rPr lang="it-IT" sz="2000" dirty="0" smtClean="0">
                <a:latin typeface="Avenir Black"/>
                <a:cs typeface="Avenir Black"/>
              </a:rPr>
              <a:t>Hot </a:t>
            </a:r>
            <a:r>
              <a:rPr lang="it-IT" sz="2000" dirty="0" err="1" smtClean="0">
                <a:latin typeface="Avenir Black"/>
                <a:cs typeface="Avenir Black"/>
              </a:rPr>
              <a:t>tub</a:t>
            </a:r>
            <a:r>
              <a:rPr lang="it-IT" sz="2000" dirty="0" smtClean="0">
                <a:latin typeface="Avenir Black"/>
                <a:cs typeface="Avenir Black"/>
              </a:rPr>
              <a:t> </a:t>
            </a:r>
            <a:r>
              <a:rPr lang="it-IT" sz="2000" dirty="0" err="1" smtClean="0">
                <a:latin typeface="Avenir Black"/>
                <a:cs typeface="Avenir Black"/>
              </a:rPr>
              <a:t>users</a:t>
            </a:r>
            <a:r>
              <a:rPr lang="it-IT" sz="2000" dirty="0" smtClean="0">
                <a:latin typeface="Avenir Black"/>
                <a:cs typeface="Avenir Black"/>
              </a:rPr>
              <a:t> (9%)</a:t>
            </a:r>
          </a:p>
          <a:p>
            <a:pPr marL="742950" lvl="1" indent="-285750">
              <a:buFont typeface="Arial"/>
              <a:buChar char="•"/>
            </a:pPr>
            <a:endParaRPr lang="it-IT" sz="2000" dirty="0" smtClean="0">
              <a:latin typeface="Avenir Black"/>
              <a:cs typeface="Avenir Black"/>
            </a:endParaRPr>
          </a:p>
          <a:p>
            <a:pPr marL="285750" indent="-285750">
              <a:buFont typeface="Arial"/>
              <a:buChar char="•"/>
            </a:pPr>
            <a:r>
              <a:rPr lang="it-IT" sz="2000" u="sng" dirty="0" err="1" smtClean="0">
                <a:latin typeface="Avenir Black"/>
                <a:cs typeface="Avenir Black"/>
              </a:rPr>
              <a:t>Antigen</a:t>
            </a:r>
            <a:r>
              <a:rPr lang="it-IT" sz="2000" u="sng" dirty="0" smtClean="0">
                <a:latin typeface="Avenir Black"/>
                <a:cs typeface="Avenir Black"/>
              </a:rPr>
              <a:t> </a:t>
            </a:r>
            <a:r>
              <a:rPr lang="it-IT" sz="2000" u="sng" dirty="0" err="1" smtClean="0">
                <a:latin typeface="Avenir Black"/>
                <a:cs typeface="Avenir Black"/>
              </a:rPr>
              <a:t>not</a:t>
            </a:r>
            <a:r>
              <a:rPr lang="it-IT" sz="2000" u="sng" dirty="0" smtClean="0">
                <a:latin typeface="Avenir Black"/>
                <a:cs typeface="Avenir Black"/>
              </a:rPr>
              <a:t> </a:t>
            </a:r>
            <a:r>
              <a:rPr lang="it-IT" sz="2000" u="sng" dirty="0" err="1" smtClean="0">
                <a:latin typeface="Avenir Black"/>
                <a:cs typeface="Avenir Black"/>
              </a:rPr>
              <a:t>identified</a:t>
            </a:r>
            <a:r>
              <a:rPr lang="it-IT" sz="2000" u="sng" dirty="0" smtClean="0">
                <a:latin typeface="Avenir Black"/>
                <a:cs typeface="Avenir Black"/>
              </a:rPr>
              <a:t> in 75 </a:t>
            </a:r>
            <a:r>
              <a:rPr lang="it-IT" sz="2000" u="sng" dirty="0" err="1" smtClean="0">
                <a:latin typeface="Avenir Black"/>
                <a:cs typeface="Avenir Black"/>
              </a:rPr>
              <a:t>patients</a:t>
            </a:r>
            <a:r>
              <a:rPr lang="it-IT" sz="2000" u="sng" dirty="0" smtClean="0">
                <a:latin typeface="Avenir Black"/>
                <a:cs typeface="Avenir Black"/>
              </a:rPr>
              <a:t> (53%)</a:t>
            </a:r>
          </a:p>
          <a:p>
            <a:pPr marL="285750" indent="-285750">
              <a:buFont typeface="Arial"/>
              <a:buChar char="•"/>
            </a:pPr>
            <a:endParaRPr lang="it-IT" sz="2000" u="sng" dirty="0">
              <a:latin typeface="Avenir Black"/>
              <a:cs typeface="Avenir Black"/>
            </a:endParaRPr>
          </a:p>
          <a:p>
            <a:pPr marL="285750" indent="-285750">
              <a:buFont typeface="Arial"/>
              <a:buChar char="•"/>
            </a:pPr>
            <a:endParaRPr lang="it-IT" sz="2000" dirty="0" smtClean="0">
              <a:latin typeface="Avenir Black"/>
              <a:cs typeface="Avenir Black"/>
            </a:endParaRPr>
          </a:p>
          <a:p>
            <a:pPr marL="285750" indent="-285750">
              <a:buFont typeface="Arial"/>
              <a:buChar char="•"/>
            </a:pPr>
            <a:endParaRPr lang="it-IT" dirty="0"/>
          </a:p>
          <a:p>
            <a:r>
              <a:rPr lang="it-IT" dirty="0" smtClean="0"/>
              <a:t>Fernandez </a:t>
            </a:r>
            <a:r>
              <a:rPr lang="it-IT" dirty="0" err="1" smtClean="0"/>
              <a:t>Perez</a:t>
            </a:r>
            <a:r>
              <a:rPr lang="it-IT" dirty="0" smtClean="0"/>
              <a:t> </a:t>
            </a:r>
            <a:r>
              <a:rPr lang="it-IT" dirty="0" err="1" smtClean="0"/>
              <a:t>Er</a:t>
            </a:r>
            <a:r>
              <a:rPr lang="it-IT" dirty="0" smtClean="0"/>
              <a:t>, et al. </a:t>
            </a:r>
            <a:r>
              <a:rPr lang="it-IT" dirty="0" err="1" smtClean="0"/>
              <a:t>Chest</a:t>
            </a:r>
            <a:r>
              <a:rPr lang="it-IT" dirty="0" smtClean="0"/>
              <a:t> 2013</a:t>
            </a:r>
            <a:endParaRPr lang="it-IT" dirty="0"/>
          </a:p>
        </p:txBody>
      </p:sp>
    </p:spTree>
    <p:extLst>
      <p:ext uri="{BB962C8B-B14F-4D97-AF65-F5344CB8AC3E}">
        <p14:creationId xmlns:p14="http://schemas.microsoft.com/office/powerpoint/2010/main" val="26749389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11200" y="1524000"/>
            <a:ext cx="7721600" cy="3797300"/>
          </a:xfrm>
          <a:prstGeom prst="rect">
            <a:avLst/>
          </a:prstGeom>
        </p:spPr>
      </p:pic>
      <p:sp>
        <p:nvSpPr>
          <p:cNvPr id="3" name="CasellaDiTesto 2"/>
          <p:cNvSpPr txBox="1"/>
          <p:nvPr/>
        </p:nvSpPr>
        <p:spPr>
          <a:xfrm>
            <a:off x="4342419" y="5666640"/>
            <a:ext cx="2916183" cy="369332"/>
          </a:xfrm>
          <a:prstGeom prst="rect">
            <a:avLst/>
          </a:prstGeom>
          <a:noFill/>
        </p:spPr>
        <p:txBody>
          <a:bodyPr wrap="none" rtlCol="0">
            <a:spAutoFit/>
          </a:bodyPr>
          <a:lstStyle/>
          <a:p>
            <a:r>
              <a:rPr lang="it-IT" dirty="0" smtClean="0"/>
              <a:t>Silva CI, et al. </a:t>
            </a:r>
            <a:r>
              <a:rPr lang="it-IT" dirty="0" err="1" smtClean="0"/>
              <a:t>Radiology</a:t>
            </a:r>
            <a:r>
              <a:rPr lang="it-IT" dirty="0" smtClean="0"/>
              <a:t> 2008</a:t>
            </a:r>
            <a:endParaRPr lang="it-IT" dirty="0"/>
          </a:p>
        </p:txBody>
      </p:sp>
    </p:spTree>
    <p:extLst>
      <p:ext uri="{BB962C8B-B14F-4D97-AF65-F5344CB8AC3E}">
        <p14:creationId xmlns:p14="http://schemas.microsoft.com/office/powerpoint/2010/main" val="36295090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_73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72314"/>
            <a:ext cx="5047581" cy="3785686"/>
          </a:xfrm>
          <a:prstGeom prst="rect">
            <a:avLst/>
          </a:prstGeom>
        </p:spPr>
      </p:pic>
      <p:pic>
        <p:nvPicPr>
          <p:cNvPr id="5" name="Immagine 4"/>
          <p:cNvPicPr>
            <a:picLocks noChangeAspect="1"/>
          </p:cNvPicPr>
          <p:nvPr/>
        </p:nvPicPr>
        <p:blipFill>
          <a:blip r:embed="rId3"/>
          <a:stretch>
            <a:fillRect/>
          </a:stretch>
        </p:blipFill>
        <p:spPr>
          <a:xfrm>
            <a:off x="4604368" y="0"/>
            <a:ext cx="4539632" cy="6858000"/>
          </a:xfrm>
          <a:prstGeom prst="rect">
            <a:avLst/>
          </a:prstGeom>
        </p:spPr>
      </p:pic>
      <p:pic>
        <p:nvPicPr>
          <p:cNvPr id="2" name="Immagine 1" descr="appunti-sul-timeo-di-platone_890a0bb023b8eab92d920dab5d8fe2c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67"/>
            <a:ext cx="4604368" cy="3059347"/>
          </a:xfrm>
          <a:prstGeom prst="rect">
            <a:avLst/>
          </a:prstGeom>
        </p:spPr>
      </p:pic>
    </p:spTree>
    <p:extLst>
      <p:ext uri="{BB962C8B-B14F-4D97-AF65-F5344CB8AC3E}">
        <p14:creationId xmlns:p14="http://schemas.microsoft.com/office/powerpoint/2010/main" val="518590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7100" y="95582"/>
            <a:ext cx="9086900" cy="5962591"/>
          </a:xfrm>
          <a:prstGeom prst="rect">
            <a:avLst/>
          </a:prstGeom>
        </p:spPr>
      </p:pic>
      <p:sp>
        <p:nvSpPr>
          <p:cNvPr id="3" name="CasellaDiTesto 2"/>
          <p:cNvSpPr txBox="1"/>
          <p:nvPr/>
        </p:nvSpPr>
        <p:spPr>
          <a:xfrm>
            <a:off x="1843480" y="6192011"/>
            <a:ext cx="6156102" cy="369332"/>
          </a:xfrm>
          <a:prstGeom prst="rect">
            <a:avLst/>
          </a:prstGeom>
          <a:noFill/>
        </p:spPr>
        <p:txBody>
          <a:bodyPr wrap="none" rtlCol="0">
            <a:spAutoFit/>
          </a:bodyPr>
          <a:lstStyle/>
          <a:p>
            <a:r>
              <a:rPr lang="it-IT" b="1" dirty="0" smtClean="0">
                <a:solidFill>
                  <a:srgbClr val="800000"/>
                </a:solidFill>
              </a:rPr>
              <a:t>Rate of </a:t>
            </a:r>
            <a:r>
              <a:rPr lang="it-IT" b="1" dirty="0" err="1" smtClean="0">
                <a:solidFill>
                  <a:srgbClr val="800000"/>
                </a:solidFill>
              </a:rPr>
              <a:t>identification</a:t>
            </a:r>
            <a:r>
              <a:rPr lang="it-IT" b="1" dirty="0" smtClean="0">
                <a:solidFill>
                  <a:srgbClr val="800000"/>
                </a:solidFill>
              </a:rPr>
              <a:t> of the </a:t>
            </a:r>
            <a:r>
              <a:rPr lang="it-IT" b="1" dirty="0" err="1" smtClean="0">
                <a:solidFill>
                  <a:srgbClr val="800000"/>
                </a:solidFill>
              </a:rPr>
              <a:t>offending</a:t>
            </a:r>
            <a:r>
              <a:rPr lang="it-IT" b="1" dirty="0" smtClean="0">
                <a:solidFill>
                  <a:srgbClr val="800000"/>
                </a:solidFill>
              </a:rPr>
              <a:t> agent : </a:t>
            </a:r>
            <a:r>
              <a:rPr lang="it-IT" b="1" dirty="0" err="1" smtClean="0">
                <a:solidFill>
                  <a:srgbClr val="800000"/>
                </a:solidFill>
              </a:rPr>
              <a:t>not</a:t>
            </a:r>
            <a:r>
              <a:rPr lang="it-IT" b="1" dirty="0" smtClean="0">
                <a:solidFill>
                  <a:srgbClr val="800000"/>
                </a:solidFill>
              </a:rPr>
              <a:t> </a:t>
            </a:r>
            <a:r>
              <a:rPr lang="it-IT" b="1" dirty="0" err="1" smtClean="0">
                <a:solidFill>
                  <a:srgbClr val="800000"/>
                </a:solidFill>
              </a:rPr>
              <a:t>clear</a:t>
            </a:r>
            <a:r>
              <a:rPr lang="it-IT" b="1" dirty="0" smtClean="0">
                <a:solidFill>
                  <a:srgbClr val="800000"/>
                </a:solidFill>
              </a:rPr>
              <a:t> reports</a:t>
            </a:r>
          </a:p>
        </p:txBody>
      </p:sp>
    </p:spTree>
    <p:extLst>
      <p:ext uri="{BB962C8B-B14F-4D97-AF65-F5344CB8AC3E}">
        <p14:creationId xmlns:p14="http://schemas.microsoft.com/office/powerpoint/2010/main" val="26608192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181100"/>
            <a:ext cx="9144000" cy="4481644"/>
          </a:xfrm>
          <a:prstGeom prst="rect">
            <a:avLst/>
          </a:prstGeom>
        </p:spPr>
      </p:pic>
      <p:sp>
        <p:nvSpPr>
          <p:cNvPr id="3" name="CasellaDiTesto 2"/>
          <p:cNvSpPr txBox="1"/>
          <p:nvPr/>
        </p:nvSpPr>
        <p:spPr>
          <a:xfrm>
            <a:off x="3564060" y="6117240"/>
            <a:ext cx="1624551" cy="369332"/>
          </a:xfrm>
          <a:prstGeom prst="rect">
            <a:avLst/>
          </a:prstGeom>
          <a:noFill/>
        </p:spPr>
        <p:txBody>
          <a:bodyPr wrap="none" rtlCol="0">
            <a:spAutoFit/>
          </a:bodyPr>
          <a:lstStyle/>
          <a:p>
            <a:r>
              <a:rPr lang="it-IT" dirty="0" err="1" smtClean="0"/>
              <a:t>Radiology</a:t>
            </a:r>
            <a:r>
              <a:rPr lang="it-IT" dirty="0" smtClean="0"/>
              <a:t> 2008</a:t>
            </a:r>
            <a:endParaRPr lang="it-IT" dirty="0"/>
          </a:p>
        </p:txBody>
      </p:sp>
    </p:spTree>
    <p:extLst>
      <p:ext uri="{BB962C8B-B14F-4D97-AF65-F5344CB8AC3E}">
        <p14:creationId xmlns:p14="http://schemas.microsoft.com/office/powerpoint/2010/main" val="41822170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130300"/>
            <a:ext cx="9144000" cy="4576964"/>
          </a:xfrm>
          <a:prstGeom prst="rect">
            <a:avLst/>
          </a:prstGeom>
        </p:spPr>
      </p:pic>
      <p:sp>
        <p:nvSpPr>
          <p:cNvPr id="4" name="CasellaDiTesto 3"/>
          <p:cNvSpPr txBox="1"/>
          <p:nvPr/>
        </p:nvSpPr>
        <p:spPr>
          <a:xfrm>
            <a:off x="3564060" y="6117240"/>
            <a:ext cx="1624551" cy="369332"/>
          </a:xfrm>
          <a:prstGeom prst="rect">
            <a:avLst/>
          </a:prstGeom>
          <a:noFill/>
        </p:spPr>
        <p:txBody>
          <a:bodyPr wrap="none" rtlCol="0">
            <a:spAutoFit/>
          </a:bodyPr>
          <a:lstStyle/>
          <a:p>
            <a:r>
              <a:rPr lang="it-IT" dirty="0" err="1" smtClean="0"/>
              <a:t>Radiology</a:t>
            </a:r>
            <a:r>
              <a:rPr lang="it-IT" dirty="0" smtClean="0"/>
              <a:t> 2008</a:t>
            </a:r>
            <a:endParaRPr lang="it-IT" dirty="0"/>
          </a:p>
        </p:txBody>
      </p:sp>
    </p:spTree>
    <p:extLst>
      <p:ext uri="{BB962C8B-B14F-4D97-AF65-F5344CB8AC3E}">
        <p14:creationId xmlns:p14="http://schemas.microsoft.com/office/powerpoint/2010/main" val="19945260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3406950"/>
            <a:ext cx="9144000" cy="1945786"/>
          </a:xfrm>
          <a:prstGeom prst="rect">
            <a:avLst/>
          </a:prstGeom>
        </p:spPr>
      </p:pic>
      <p:pic>
        <p:nvPicPr>
          <p:cNvPr id="3" name="Immagine 2"/>
          <p:cNvPicPr>
            <a:picLocks noChangeAspect="1"/>
          </p:cNvPicPr>
          <p:nvPr/>
        </p:nvPicPr>
        <p:blipFill>
          <a:blip r:embed="rId3"/>
          <a:stretch>
            <a:fillRect/>
          </a:stretch>
        </p:blipFill>
        <p:spPr>
          <a:xfrm>
            <a:off x="0" y="2333835"/>
            <a:ext cx="9144000" cy="994440"/>
          </a:xfrm>
          <a:prstGeom prst="rect">
            <a:avLst/>
          </a:prstGeom>
        </p:spPr>
      </p:pic>
      <p:pic>
        <p:nvPicPr>
          <p:cNvPr id="4" name="Immagine 3"/>
          <p:cNvPicPr>
            <a:picLocks noChangeAspect="1"/>
          </p:cNvPicPr>
          <p:nvPr/>
        </p:nvPicPr>
        <p:blipFill>
          <a:blip r:embed="rId4"/>
          <a:stretch>
            <a:fillRect/>
          </a:stretch>
        </p:blipFill>
        <p:spPr>
          <a:xfrm>
            <a:off x="0" y="0"/>
            <a:ext cx="8813800" cy="1841500"/>
          </a:xfrm>
          <a:prstGeom prst="rect">
            <a:avLst/>
          </a:prstGeom>
        </p:spPr>
      </p:pic>
      <p:sp>
        <p:nvSpPr>
          <p:cNvPr id="5" name="CasellaDiTesto 4"/>
          <p:cNvSpPr txBox="1"/>
          <p:nvPr/>
        </p:nvSpPr>
        <p:spPr>
          <a:xfrm>
            <a:off x="5748925" y="6158204"/>
            <a:ext cx="1582484" cy="369332"/>
          </a:xfrm>
          <a:prstGeom prst="rect">
            <a:avLst/>
          </a:prstGeom>
          <a:noFill/>
        </p:spPr>
        <p:txBody>
          <a:bodyPr wrap="none" rtlCol="0">
            <a:spAutoFit/>
          </a:bodyPr>
          <a:lstStyle/>
          <a:p>
            <a:r>
              <a:rPr lang="it-IT" dirty="0" smtClean="0"/>
              <a:t>Medicine 2008</a:t>
            </a:r>
            <a:endParaRPr lang="it-IT" dirty="0"/>
          </a:p>
        </p:txBody>
      </p:sp>
    </p:spTree>
    <p:extLst>
      <p:ext uri="{BB962C8B-B14F-4D97-AF65-F5344CB8AC3E}">
        <p14:creationId xmlns:p14="http://schemas.microsoft.com/office/powerpoint/2010/main" val="16757971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4385" y="0"/>
            <a:ext cx="9059615" cy="5925673"/>
          </a:xfrm>
          <a:prstGeom prst="rect">
            <a:avLst/>
          </a:prstGeom>
        </p:spPr>
      </p:pic>
      <p:sp>
        <p:nvSpPr>
          <p:cNvPr id="3" name="CasellaDiTesto 2"/>
          <p:cNvSpPr txBox="1"/>
          <p:nvPr/>
        </p:nvSpPr>
        <p:spPr>
          <a:xfrm>
            <a:off x="3564060" y="6117240"/>
            <a:ext cx="2907767" cy="369332"/>
          </a:xfrm>
          <a:prstGeom prst="rect">
            <a:avLst/>
          </a:prstGeom>
          <a:noFill/>
        </p:spPr>
        <p:txBody>
          <a:bodyPr wrap="none" rtlCol="0">
            <a:spAutoFit/>
          </a:bodyPr>
          <a:lstStyle/>
          <a:p>
            <a:r>
              <a:rPr lang="it-IT" dirty="0" smtClean="0"/>
              <a:t>Silva CI, et al. </a:t>
            </a:r>
            <a:r>
              <a:rPr lang="it-IT" dirty="0" err="1" smtClean="0"/>
              <a:t>Radiology</a:t>
            </a:r>
            <a:r>
              <a:rPr lang="it-IT" dirty="0" smtClean="0"/>
              <a:t> 2008</a:t>
            </a:r>
            <a:endParaRPr lang="it-IT" dirty="0"/>
          </a:p>
        </p:txBody>
      </p:sp>
    </p:spTree>
    <p:extLst>
      <p:ext uri="{BB962C8B-B14F-4D97-AF65-F5344CB8AC3E}">
        <p14:creationId xmlns:p14="http://schemas.microsoft.com/office/powerpoint/2010/main" val="20364778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image2.jpg"/>
          <p:cNvPicPr>
            <a:picLocks noChangeAspect="1"/>
          </p:cNvPicPr>
          <p:nvPr/>
        </p:nvPicPr>
        <p:blipFill>
          <a:blip r:embed="rId2" cstate="print"/>
          <a:srcRect/>
          <a:stretch>
            <a:fillRect/>
          </a:stretch>
        </p:blipFill>
        <p:spPr bwMode="auto">
          <a:xfrm>
            <a:off x="42060" y="415301"/>
            <a:ext cx="4824264" cy="5173637"/>
          </a:xfrm>
          <a:prstGeom prst="rect">
            <a:avLst/>
          </a:prstGeom>
          <a:noFill/>
          <a:ln w="12700" cap="flat" cmpd="sng">
            <a:noFill/>
            <a:prstDash val="solid"/>
            <a:miter lim="0"/>
            <a:headEnd type="none" w="med" len="med"/>
            <a:tailEnd type="none" w="med" len="med"/>
          </a:ln>
          <a:effectLst/>
        </p:spPr>
      </p:pic>
      <p:sp>
        <p:nvSpPr>
          <p:cNvPr id="10242" name="AutoShape 2"/>
          <p:cNvSpPr>
            <a:spLocks/>
          </p:cNvSpPr>
          <p:nvPr/>
        </p:nvSpPr>
        <p:spPr bwMode="auto">
          <a:xfrm>
            <a:off x="1763613" y="5467322"/>
            <a:ext cx="5939359" cy="378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88896" tIns="50798" rIns="88896" bIns="50798"/>
          <a:lstStyle/>
          <a:p>
            <a:pPr defTabSz="914145"/>
            <a:r>
              <a:rPr lang="it-IT" b="1" dirty="0">
                <a:latin typeface="Helvetica" charset="0"/>
                <a:ea typeface="Helvetica" charset="0"/>
                <a:cs typeface="Helvetica" charset="0"/>
                <a:sym typeface="Helvetica" charset="0"/>
              </a:rPr>
              <a:t>Thomas </a:t>
            </a:r>
            <a:r>
              <a:rPr lang="it-IT" b="1" dirty="0" err="1">
                <a:latin typeface="Helvetica" charset="0"/>
                <a:ea typeface="Helvetica" charset="0"/>
                <a:cs typeface="Helvetica" charset="0"/>
                <a:sym typeface="Helvetica" charset="0"/>
              </a:rPr>
              <a:t>Bayes</a:t>
            </a:r>
            <a:r>
              <a:rPr lang="it-IT" dirty="0">
                <a:latin typeface="Helvetica" charset="0"/>
                <a:ea typeface="Helvetica" charset="0"/>
                <a:cs typeface="Helvetica" charset="0"/>
                <a:sym typeface="Helvetica" charset="0"/>
              </a:rPr>
              <a:t> </a:t>
            </a:r>
            <a:endParaRPr lang="it-IT" dirty="0" smtClean="0">
              <a:latin typeface="Helvetica" charset="0"/>
              <a:ea typeface="Helvetica" charset="0"/>
              <a:cs typeface="Helvetica" charset="0"/>
              <a:sym typeface="Helvetica" charset="0"/>
            </a:endParaRPr>
          </a:p>
          <a:p>
            <a:pPr defTabSz="914145"/>
            <a:r>
              <a:rPr lang="it-IT" dirty="0" smtClean="0">
                <a:latin typeface="Helvetica" charset="0"/>
                <a:ea typeface="Helvetica" charset="0"/>
                <a:cs typeface="Helvetica" charset="0"/>
                <a:sym typeface="Helvetica" charset="0"/>
              </a:rPr>
              <a:t>(LONDRA 1702- TUNBRIDGE WELLS 1761)</a:t>
            </a:r>
            <a:endParaRPr lang="it-IT" dirty="0"/>
          </a:p>
        </p:txBody>
      </p:sp>
      <p:sp>
        <p:nvSpPr>
          <p:cNvPr id="10243" name="AutoShape 3"/>
          <p:cNvSpPr>
            <a:spLocks/>
          </p:cNvSpPr>
          <p:nvPr/>
        </p:nvSpPr>
        <p:spPr bwMode="auto">
          <a:xfrm>
            <a:off x="4392290" y="6509742"/>
            <a:ext cx="89297" cy="2500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noFill/>
            <a:prstDash val="solid"/>
            <a:miter lim="0"/>
            <a:headEnd/>
            <a:tailEnd/>
          </a:ln>
          <a:effectLst/>
        </p:spPr>
        <p:txBody>
          <a:bodyPr lIns="0" tIns="0" rIns="0" bIns="0"/>
          <a:lstStyle/>
          <a:p>
            <a:fld id="{CD8532C7-8E0B-4E4D-90D7-799B7F248CDE}" type="slidenum">
              <a:rPr lang="it-IT" sz="1300"/>
              <a:pPr/>
              <a:t>25</a:t>
            </a:fld>
            <a:endParaRPr lang="it-IT"/>
          </a:p>
        </p:txBody>
      </p:sp>
      <p:sp>
        <p:nvSpPr>
          <p:cNvPr id="3" name="CasellaDiTesto 2"/>
          <p:cNvSpPr txBox="1"/>
          <p:nvPr/>
        </p:nvSpPr>
        <p:spPr>
          <a:xfrm>
            <a:off x="4866324" y="1919111"/>
            <a:ext cx="4140877" cy="2862322"/>
          </a:xfrm>
          <a:prstGeom prst="rect">
            <a:avLst/>
          </a:prstGeom>
          <a:noFill/>
        </p:spPr>
        <p:txBody>
          <a:bodyPr wrap="none" rtlCol="0">
            <a:spAutoFit/>
          </a:bodyPr>
          <a:lstStyle/>
          <a:p>
            <a:pPr marL="342900" indent="-342900">
              <a:buFont typeface="Arial"/>
              <a:buChar char="•"/>
            </a:pPr>
            <a:r>
              <a:rPr lang="it-IT" sz="2000" dirty="0" err="1" smtClean="0">
                <a:solidFill>
                  <a:srgbClr val="800000"/>
                </a:solidFill>
              </a:rPr>
              <a:t>Prevalence</a:t>
            </a:r>
            <a:r>
              <a:rPr lang="it-IT" sz="2000" dirty="0" smtClean="0">
                <a:solidFill>
                  <a:srgbClr val="800000"/>
                </a:solidFill>
              </a:rPr>
              <a:t> of HP = 8-10%</a:t>
            </a:r>
          </a:p>
          <a:p>
            <a:pPr marL="342900" indent="-342900">
              <a:buFont typeface="Arial"/>
              <a:buChar char="•"/>
            </a:pPr>
            <a:endParaRPr lang="it-IT" sz="2000" dirty="0">
              <a:solidFill>
                <a:srgbClr val="800000"/>
              </a:solidFill>
            </a:endParaRPr>
          </a:p>
          <a:p>
            <a:pPr marL="342900" indent="-342900">
              <a:buFont typeface="Arial"/>
              <a:buChar char="•"/>
            </a:pPr>
            <a:r>
              <a:rPr lang="it-IT" sz="2000" dirty="0" err="1" smtClean="0">
                <a:solidFill>
                  <a:srgbClr val="800000"/>
                </a:solidFill>
              </a:rPr>
              <a:t>Specificity</a:t>
            </a:r>
            <a:r>
              <a:rPr lang="it-IT" sz="2000" dirty="0" smtClean="0">
                <a:solidFill>
                  <a:srgbClr val="800000"/>
                </a:solidFill>
              </a:rPr>
              <a:t> of the </a:t>
            </a:r>
            <a:r>
              <a:rPr lang="it-IT" sz="2000" dirty="0" err="1" smtClean="0">
                <a:solidFill>
                  <a:srgbClr val="800000"/>
                </a:solidFill>
              </a:rPr>
              <a:t>tests</a:t>
            </a:r>
            <a:r>
              <a:rPr lang="it-IT" sz="2000" dirty="0" smtClean="0">
                <a:solidFill>
                  <a:srgbClr val="800000"/>
                </a:solidFill>
              </a:rPr>
              <a:t>  </a:t>
            </a:r>
            <a:r>
              <a:rPr lang="it-IT" sz="2000" smtClean="0">
                <a:solidFill>
                  <a:srgbClr val="800000"/>
                </a:solidFill>
              </a:rPr>
              <a:t>= 95%</a:t>
            </a:r>
            <a:endParaRPr lang="it-IT" sz="2000" dirty="0" smtClean="0">
              <a:solidFill>
                <a:srgbClr val="800000"/>
              </a:solidFill>
            </a:endParaRPr>
          </a:p>
          <a:p>
            <a:pPr marL="342900" indent="-342900">
              <a:buFont typeface="Arial"/>
              <a:buChar char="•"/>
            </a:pPr>
            <a:endParaRPr lang="it-IT" sz="2000" dirty="0" smtClean="0">
              <a:solidFill>
                <a:srgbClr val="800000"/>
              </a:solidFill>
            </a:endParaRPr>
          </a:p>
          <a:p>
            <a:pPr marL="342900" indent="-342900">
              <a:buFont typeface="Arial"/>
              <a:buChar char="•"/>
            </a:pPr>
            <a:endParaRPr lang="it-IT" sz="2000" dirty="0">
              <a:solidFill>
                <a:srgbClr val="800000"/>
              </a:solidFill>
            </a:endParaRPr>
          </a:p>
          <a:p>
            <a:r>
              <a:rPr lang="it-IT" sz="2000" dirty="0" smtClean="0">
                <a:solidFill>
                  <a:srgbClr val="800000"/>
                </a:solidFill>
              </a:rPr>
              <a:t>	</a:t>
            </a:r>
            <a:r>
              <a:rPr lang="it-IT" sz="2000" b="1" dirty="0" err="1" smtClean="0">
                <a:solidFill>
                  <a:schemeClr val="tx1">
                    <a:lumMod val="95000"/>
                    <a:lumOff val="5000"/>
                  </a:schemeClr>
                </a:solidFill>
              </a:rPr>
              <a:t>When</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we</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identify</a:t>
            </a:r>
            <a:r>
              <a:rPr lang="it-IT" sz="2000" b="1" dirty="0" smtClean="0">
                <a:solidFill>
                  <a:schemeClr val="tx1">
                    <a:lumMod val="95000"/>
                    <a:lumOff val="5000"/>
                  </a:schemeClr>
                </a:solidFill>
              </a:rPr>
              <a:t> a </a:t>
            </a:r>
            <a:r>
              <a:rPr lang="it-IT" sz="2000" b="1" dirty="0" err="1" smtClean="0">
                <a:solidFill>
                  <a:schemeClr val="tx1">
                    <a:lumMod val="95000"/>
                    <a:lumOff val="5000"/>
                  </a:schemeClr>
                </a:solidFill>
              </a:rPr>
              <a:t>subject</a:t>
            </a:r>
            <a:r>
              <a:rPr lang="it-IT" sz="2000" b="1" dirty="0" smtClean="0">
                <a:solidFill>
                  <a:schemeClr val="tx1">
                    <a:lumMod val="95000"/>
                    <a:lumOff val="5000"/>
                  </a:schemeClr>
                </a:solidFill>
              </a:rPr>
              <a:t> with </a:t>
            </a:r>
          </a:p>
          <a:p>
            <a:r>
              <a:rPr lang="it-IT" sz="2000" b="1" dirty="0" smtClean="0">
                <a:solidFill>
                  <a:schemeClr val="tx1">
                    <a:lumMod val="95000"/>
                    <a:lumOff val="5000"/>
                  </a:schemeClr>
                </a:solidFill>
              </a:rPr>
              <a:t>	the </a:t>
            </a:r>
            <a:r>
              <a:rPr lang="it-IT" sz="2000" b="1" dirty="0" err="1" smtClean="0">
                <a:solidFill>
                  <a:schemeClr val="tx1">
                    <a:lumMod val="95000"/>
                    <a:lumOff val="5000"/>
                  </a:schemeClr>
                </a:solidFill>
              </a:rPr>
              <a:t>diagnostic</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label</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chronic</a:t>
            </a:r>
            <a:r>
              <a:rPr lang="it-IT" sz="2000" b="1" dirty="0" smtClean="0">
                <a:solidFill>
                  <a:schemeClr val="tx1">
                    <a:lumMod val="95000"/>
                    <a:lumOff val="5000"/>
                  </a:schemeClr>
                </a:solidFill>
              </a:rPr>
              <a:t> HP” </a:t>
            </a:r>
          </a:p>
          <a:p>
            <a:r>
              <a:rPr lang="it-IT" sz="2000" b="1" dirty="0">
                <a:solidFill>
                  <a:schemeClr val="tx1">
                    <a:lumMod val="95000"/>
                    <a:lumOff val="5000"/>
                  </a:schemeClr>
                </a:solidFill>
              </a:rPr>
              <a:t>	</a:t>
            </a:r>
            <a:r>
              <a:rPr lang="it-IT" sz="2000" b="1" dirty="0" smtClean="0">
                <a:solidFill>
                  <a:schemeClr val="tx1">
                    <a:lumMod val="95000"/>
                    <a:lumOff val="5000"/>
                  </a:schemeClr>
                </a:solidFill>
              </a:rPr>
              <a:t>the </a:t>
            </a:r>
            <a:r>
              <a:rPr lang="it-IT" sz="2000" b="1" dirty="0" err="1" smtClean="0">
                <a:solidFill>
                  <a:schemeClr val="tx1">
                    <a:lumMod val="95000"/>
                    <a:lumOff val="5000"/>
                  </a:schemeClr>
                </a:solidFill>
              </a:rPr>
              <a:t>probability</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that</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this</a:t>
            </a:r>
            <a:endParaRPr lang="it-IT" sz="2000" b="1" dirty="0" smtClean="0">
              <a:solidFill>
                <a:schemeClr val="tx1">
                  <a:lumMod val="95000"/>
                  <a:lumOff val="5000"/>
                </a:schemeClr>
              </a:solidFill>
            </a:endParaRPr>
          </a:p>
          <a:p>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will</a:t>
            </a:r>
            <a:r>
              <a:rPr lang="it-IT" sz="2000" b="1" dirty="0" smtClean="0">
                <a:solidFill>
                  <a:schemeClr val="tx1">
                    <a:lumMod val="95000"/>
                    <a:lumOff val="5000"/>
                  </a:schemeClr>
                </a:solidFill>
              </a:rPr>
              <a:t> be the “</a:t>
            </a:r>
            <a:r>
              <a:rPr lang="it-IT" sz="2000" b="1" dirty="0" err="1" smtClean="0">
                <a:solidFill>
                  <a:schemeClr val="tx1">
                    <a:lumMod val="95000"/>
                    <a:lumOff val="5000"/>
                  </a:schemeClr>
                </a:solidFill>
              </a:rPr>
              <a:t>truth</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is</a:t>
            </a:r>
            <a:r>
              <a:rPr lang="it-IT" sz="2000" b="1" dirty="0" smtClean="0">
                <a:solidFill>
                  <a:schemeClr val="tx1">
                    <a:lumMod val="95000"/>
                    <a:lumOff val="5000"/>
                  </a:schemeClr>
                </a:solidFill>
              </a:rPr>
              <a:t> </a:t>
            </a:r>
            <a:r>
              <a:rPr lang="it-IT" sz="2000" b="1" dirty="0" err="1" smtClean="0">
                <a:solidFill>
                  <a:schemeClr val="tx1">
                    <a:lumMod val="95000"/>
                    <a:lumOff val="5000"/>
                  </a:schemeClr>
                </a:solidFill>
              </a:rPr>
              <a:t>about</a:t>
            </a:r>
            <a:r>
              <a:rPr lang="it-IT" sz="2000" b="1" dirty="0" smtClean="0">
                <a:solidFill>
                  <a:schemeClr val="tx1">
                    <a:lumMod val="95000"/>
                    <a:lumOff val="5000"/>
                  </a:schemeClr>
                </a:solidFill>
              </a:rPr>
              <a:t> 70%</a:t>
            </a:r>
            <a:endParaRPr lang="it-IT" sz="2000" b="1" dirty="0">
              <a:solidFill>
                <a:schemeClr val="tx1">
                  <a:lumMod val="95000"/>
                  <a:lumOff val="5000"/>
                </a:schemeClr>
              </a:solidFill>
            </a:endParaRPr>
          </a:p>
        </p:txBody>
      </p:sp>
      <p:sp>
        <p:nvSpPr>
          <p:cNvPr id="4" name="CasellaDiTesto 3"/>
          <p:cNvSpPr txBox="1"/>
          <p:nvPr/>
        </p:nvSpPr>
        <p:spPr>
          <a:xfrm>
            <a:off x="5164667" y="931333"/>
            <a:ext cx="2188219" cy="369332"/>
          </a:xfrm>
          <a:prstGeom prst="rect">
            <a:avLst/>
          </a:prstGeom>
          <a:noFill/>
          <a:ln w="76200" cmpd="sng">
            <a:solidFill>
              <a:srgbClr val="800000"/>
            </a:solidFill>
          </a:ln>
        </p:spPr>
        <p:txBody>
          <a:bodyPr wrap="none" rtlCol="0">
            <a:spAutoFit/>
          </a:bodyPr>
          <a:lstStyle/>
          <a:p>
            <a:r>
              <a:rPr lang="it-IT" dirty="0" smtClean="0"/>
              <a:t>A  ROUGH  ESTIMATE</a:t>
            </a:r>
            <a:endParaRPr lang="it-IT" dirty="0"/>
          </a:p>
        </p:txBody>
      </p:sp>
    </p:spTree>
    <p:extLst>
      <p:ext uri="{BB962C8B-B14F-4D97-AF65-F5344CB8AC3E}">
        <p14:creationId xmlns:p14="http://schemas.microsoft.com/office/powerpoint/2010/main" val="11630889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61392" y="470596"/>
            <a:ext cx="7413207" cy="830997"/>
          </a:xfrm>
          <a:prstGeom prst="rect">
            <a:avLst/>
          </a:prstGeom>
          <a:noFill/>
        </p:spPr>
        <p:txBody>
          <a:bodyPr wrap="none" rtlCol="0">
            <a:spAutoFit/>
          </a:bodyPr>
          <a:lstStyle/>
          <a:p>
            <a:r>
              <a:rPr lang="it-IT" sz="2400" b="1" dirty="0" err="1" smtClean="0"/>
              <a:t>Chronic</a:t>
            </a:r>
            <a:r>
              <a:rPr lang="it-IT" sz="2400" b="1" dirty="0" smtClean="0"/>
              <a:t> </a:t>
            </a:r>
            <a:r>
              <a:rPr lang="it-IT" sz="2400" b="1" dirty="0" err="1" smtClean="0"/>
              <a:t>Hypersensitivity</a:t>
            </a:r>
            <a:r>
              <a:rPr lang="it-IT" sz="2400" b="1" dirty="0" smtClean="0"/>
              <a:t> </a:t>
            </a:r>
            <a:r>
              <a:rPr lang="it-IT" sz="2400" b="1" dirty="0" err="1"/>
              <a:t>pneumonitis</a:t>
            </a:r>
            <a:endParaRPr lang="it-IT" sz="2400" dirty="0"/>
          </a:p>
          <a:p>
            <a:r>
              <a:rPr lang="it-IT" sz="2400" i="1" dirty="0" smtClean="0"/>
              <a:t>Britannica </a:t>
            </a:r>
            <a:r>
              <a:rPr lang="it-IT" sz="2400" i="1" dirty="0" err="1"/>
              <a:t>does</a:t>
            </a:r>
            <a:r>
              <a:rPr lang="it-IT" sz="2400" i="1" dirty="0"/>
              <a:t> </a:t>
            </a:r>
            <a:r>
              <a:rPr lang="it-IT" sz="2400" i="1" dirty="0" err="1"/>
              <a:t>not</a:t>
            </a:r>
            <a:r>
              <a:rPr lang="it-IT" sz="2400" i="1" dirty="0"/>
              <a:t> </a:t>
            </a:r>
            <a:r>
              <a:rPr lang="it-IT" sz="2400" i="1" dirty="0" err="1"/>
              <a:t>currently</a:t>
            </a:r>
            <a:r>
              <a:rPr lang="it-IT" sz="2400" i="1" dirty="0"/>
              <a:t> </a:t>
            </a:r>
            <a:r>
              <a:rPr lang="it-IT" sz="2400" i="1" dirty="0" err="1"/>
              <a:t>have</a:t>
            </a:r>
            <a:r>
              <a:rPr lang="it-IT" sz="2400" i="1" dirty="0"/>
              <a:t> an </a:t>
            </a:r>
            <a:r>
              <a:rPr lang="it-IT" sz="2400" i="1" dirty="0" err="1"/>
              <a:t>article</a:t>
            </a:r>
            <a:r>
              <a:rPr lang="it-IT" sz="2400" i="1" dirty="0"/>
              <a:t> on </a:t>
            </a:r>
            <a:r>
              <a:rPr lang="it-IT" sz="2400" i="1" dirty="0" err="1"/>
              <a:t>this</a:t>
            </a:r>
            <a:r>
              <a:rPr lang="it-IT" sz="2400" i="1" dirty="0"/>
              <a:t> </a:t>
            </a:r>
            <a:r>
              <a:rPr lang="it-IT" sz="2400" i="1" dirty="0" err="1" smtClean="0"/>
              <a:t>topic</a:t>
            </a:r>
            <a:endParaRPr lang="it-IT" sz="2400" i="1" dirty="0"/>
          </a:p>
        </p:txBody>
      </p:sp>
      <p:pic>
        <p:nvPicPr>
          <p:cNvPr id="3" name="Immagine 2" descr="britannica-decoder-blog4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40" y="1349122"/>
            <a:ext cx="8121875" cy="5414583"/>
          </a:xfrm>
          <a:prstGeom prst="rect">
            <a:avLst/>
          </a:prstGeom>
        </p:spPr>
      </p:pic>
    </p:spTree>
    <p:extLst>
      <p:ext uri="{BB962C8B-B14F-4D97-AF65-F5344CB8AC3E}">
        <p14:creationId xmlns:p14="http://schemas.microsoft.com/office/powerpoint/2010/main" val="27882728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2901" y="0"/>
            <a:ext cx="8897634" cy="6899394"/>
          </a:xfrm>
          <a:prstGeom prst="rect">
            <a:avLst/>
          </a:prstGeom>
        </p:spPr>
      </p:pic>
      <p:sp>
        <p:nvSpPr>
          <p:cNvPr id="3" name="CasellaDiTesto 2"/>
          <p:cNvSpPr txBox="1"/>
          <p:nvPr/>
        </p:nvSpPr>
        <p:spPr>
          <a:xfrm>
            <a:off x="368696" y="628110"/>
            <a:ext cx="337502" cy="2031325"/>
          </a:xfrm>
          <a:prstGeom prst="rect">
            <a:avLst/>
          </a:prstGeom>
          <a:solidFill>
            <a:schemeClr val="bg1"/>
          </a:solidFill>
        </p:spPr>
        <p:txBody>
          <a:bodyPr wrap="none" rtlCol="0">
            <a:spAutoFit/>
          </a:bodyPr>
          <a:lstStyle/>
          <a:p>
            <a:r>
              <a:rPr lang="it-IT" dirty="0" smtClean="0"/>
              <a:t>K</a:t>
            </a:r>
          </a:p>
          <a:p>
            <a:r>
              <a:rPr lang="it-IT" dirty="0" smtClean="0"/>
              <a:t>A</a:t>
            </a:r>
          </a:p>
          <a:p>
            <a:r>
              <a:rPr lang="it-IT" dirty="0" smtClean="0"/>
              <a:t>I</a:t>
            </a:r>
          </a:p>
          <a:p>
            <a:r>
              <a:rPr lang="it-IT" dirty="0" err="1" smtClean="0"/>
              <a:t>R</a:t>
            </a:r>
            <a:endParaRPr lang="it-IT" dirty="0" smtClean="0"/>
          </a:p>
          <a:p>
            <a:r>
              <a:rPr lang="it-IT" dirty="0" smtClean="0"/>
              <a:t>O</a:t>
            </a:r>
          </a:p>
          <a:p>
            <a:r>
              <a:rPr lang="it-IT" dirty="0" err="1" smtClean="0"/>
              <a:t>S</a:t>
            </a:r>
            <a:endParaRPr lang="it-IT" dirty="0" smtClean="0"/>
          </a:p>
          <a:p>
            <a:endParaRPr lang="it-IT" dirty="0"/>
          </a:p>
        </p:txBody>
      </p:sp>
    </p:spTree>
    <p:extLst>
      <p:ext uri="{BB962C8B-B14F-4D97-AF65-F5344CB8AC3E}">
        <p14:creationId xmlns:p14="http://schemas.microsoft.com/office/powerpoint/2010/main" val="40454730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582" y="1488346"/>
            <a:ext cx="9084418" cy="3046988"/>
          </a:xfrm>
          <a:prstGeom prst="rect">
            <a:avLst/>
          </a:prstGeom>
          <a:noFill/>
        </p:spPr>
        <p:txBody>
          <a:bodyPr wrap="none" rtlCol="0">
            <a:spAutoFit/>
          </a:bodyPr>
          <a:lstStyle/>
          <a:p>
            <a:pPr algn="just"/>
            <a:r>
              <a:rPr lang="it-IT" sz="2400" i="1" dirty="0" err="1" smtClean="0">
                <a:solidFill>
                  <a:srgbClr val="800000"/>
                </a:solidFill>
                <a:latin typeface="Avenir Black"/>
                <a:cs typeface="Avenir Black"/>
              </a:rPr>
              <a:t>Hypersensitivity</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pneumonitis</a:t>
            </a:r>
            <a:r>
              <a:rPr lang="it-IT" sz="2400" i="1" dirty="0" smtClean="0">
                <a:solidFill>
                  <a:srgbClr val="800000"/>
                </a:solidFill>
                <a:latin typeface="Avenir Black"/>
                <a:cs typeface="Avenir Black"/>
              </a:rPr>
              <a:t> (HP), </a:t>
            </a:r>
            <a:r>
              <a:rPr lang="it-IT" sz="2400" i="1" dirty="0" err="1" smtClean="0">
                <a:solidFill>
                  <a:srgbClr val="800000"/>
                </a:solidFill>
                <a:latin typeface="Avenir Black"/>
                <a:cs typeface="Avenir Black"/>
              </a:rPr>
              <a:t>also</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kown</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as</a:t>
            </a:r>
            <a:endParaRPr lang="it-IT" sz="2400" i="1" dirty="0" smtClean="0">
              <a:solidFill>
                <a:srgbClr val="800000"/>
              </a:solidFill>
              <a:latin typeface="Avenir Black"/>
              <a:cs typeface="Avenir Black"/>
            </a:endParaRPr>
          </a:p>
          <a:p>
            <a:pPr algn="just"/>
            <a:r>
              <a:rPr lang="it-IT" sz="2400" i="1" dirty="0" err="1">
                <a:solidFill>
                  <a:srgbClr val="800000"/>
                </a:solidFill>
                <a:latin typeface="Avenir Black"/>
                <a:cs typeface="Avenir Black"/>
              </a:rPr>
              <a:t>e</a:t>
            </a:r>
            <a:r>
              <a:rPr lang="it-IT" sz="2400" i="1" dirty="0" err="1" smtClean="0">
                <a:solidFill>
                  <a:srgbClr val="800000"/>
                </a:solidFill>
                <a:latin typeface="Avenir Black"/>
                <a:cs typeface="Avenir Black"/>
              </a:rPr>
              <a:t>xtrinsic</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allergic</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alveolitis</a:t>
            </a:r>
            <a:r>
              <a:rPr lang="it-IT" sz="2400" i="1" dirty="0" smtClean="0">
                <a:solidFill>
                  <a:srgbClr val="800000"/>
                </a:solidFill>
                <a:latin typeface="Avenir Black"/>
                <a:cs typeface="Avenir Black"/>
              </a:rPr>
              <a:t> (EAA), </a:t>
            </a:r>
            <a:r>
              <a:rPr lang="it-IT" sz="2400" i="1" dirty="0" err="1" smtClean="0">
                <a:solidFill>
                  <a:srgbClr val="800000"/>
                </a:solidFill>
                <a:latin typeface="Avenir Black"/>
                <a:cs typeface="Avenir Black"/>
              </a:rPr>
              <a:t>is</a:t>
            </a:r>
            <a:r>
              <a:rPr lang="it-IT" sz="2400" i="1" dirty="0" smtClean="0">
                <a:solidFill>
                  <a:srgbClr val="800000"/>
                </a:solidFill>
                <a:latin typeface="Avenir Black"/>
                <a:cs typeface="Avenir Black"/>
              </a:rPr>
              <a:t> a </a:t>
            </a:r>
            <a:r>
              <a:rPr lang="it-IT" sz="2400" i="1" dirty="0" err="1" smtClean="0">
                <a:solidFill>
                  <a:srgbClr val="800000"/>
                </a:solidFill>
                <a:latin typeface="Avenir Black"/>
                <a:cs typeface="Avenir Black"/>
              </a:rPr>
              <a:t>syndrome</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that</a:t>
            </a:r>
            <a:endParaRPr lang="it-IT" sz="2400" i="1" dirty="0" smtClean="0">
              <a:solidFill>
                <a:srgbClr val="800000"/>
              </a:solidFill>
              <a:latin typeface="Avenir Black"/>
              <a:cs typeface="Avenir Black"/>
            </a:endParaRPr>
          </a:p>
          <a:p>
            <a:pPr algn="just"/>
            <a:r>
              <a:rPr lang="it-IT" sz="2400" i="1" dirty="0" err="1">
                <a:solidFill>
                  <a:srgbClr val="800000"/>
                </a:solidFill>
                <a:latin typeface="Avenir Black"/>
                <a:cs typeface="Avenir Black"/>
              </a:rPr>
              <a:t>r</a:t>
            </a:r>
            <a:r>
              <a:rPr lang="it-IT" sz="2400" i="1" dirty="0" err="1" smtClean="0">
                <a:solidFill>
                  <a:srgbClr val="800000"/>
                </a:solidFill>
                <a:latin typeface="Avenir Black"/>
                <a:cs typeface="Avenir Black"/>
              </a:rPr>
              <a:t>esults</a:t>
            </a:r>
            <a:r>
              <a:rPr lang="it-IT" sz="2400" i="1" dirty="0" smtClean="0">
                <a:solidFill>
                  <a:srgbClr val="800000"/>
                </a:solidFill>
                <a:latin typeface="Avenir Black"/>
                <a:cs typeface="Avenir Black"/>
              </a:rPr>
              <a:t> from </a:t>
            </a:r>
            <a:r>
              <a:rPr lang="it-IT" sz="2400" i="1" dirty="0" err="1" smtClean="0">
                <a:solidFill>
                  <a:srgbClr val="800000"/>
                </a:solidFill>
                <a:latin typeface="Avenir Black"/>
                <a:cs typeface="Avenir Black"/>
              </a:rPr>
              <a:t>repeated</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inhalation</a:t>
            </a:r>
            <a:r>
              <a:rPr lang="it-IT" sz="2400" i="1" dirty="0" smtClean="0">
                <a:solidFill>
                  <a:srgbClr val="800000"/>
                </a:solidFill>
                <a:latin typeface="Avenir Black"/>
                <a:cs typeface="Avenir Black"/>
              </a:rPr>
              <a:t> of </a:t>
            </a:r>
            <a:r>
              <a:rPr lang="it-IT" sz="2400" i="1" dirty="0" err="1" smtClean="0">
                <a:solidFill>
                  <a:srgbClr val="800000"/>
                </a:solidFill>
                <a:latin typeface="Avenir Black"/>
                <a:cs typeface="Avenir Black"/>
              </a:rPr>
              <a:t>finely</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dispersed</a:t>
            </a:r>
            <a:r>
              <a:rPr lang="it-IT" sz="2400" i="1" dirty="0" smtClean="0">
                <a:solidFill>
                  <a:srgbClr val="800000"/>
                </a:solidFill>
                <a:latin typeface="Avenir Black"/>
                <a:cs typeface="Avenir Black"/>
              </a:rPr>
              <a:t> </a:t>
            </a:r>
            <a:r>
              <a:rPr lang="it-IT" sz="2400" i="1" dirty="0" err="1" smtClean="0">
                <a:solidFill>
                  <a:srgbClr val="800000"/>
                </a:solidFill>
                <a:latin typeface="Avenir Black"/>
                <a:cs typeface="Avenir Black"/>
              </a:rPr>
              <a:t>antigens</a:t>
            </a:r>
            <a:endParaRPr lang="it-IT" sz="2400" i="1" dirty="0" smtClean="0">
              <a:solidFill>
                <a:srgbClr val="800000"/>
              </a:solidFill>
              <a:latin typeface="Avenir Black"/>
              <a:cs typeface="Avenir Black"/>
            </a:endParaRPr>
          </a:p>
          <a:p>
            <a:pPr algn="just"/>
            <a:endParaRPr lang="it-IT" sz="2400" dirty="0">
              <a:solidFill>
                <a:srgbClr val="800000"/>
              </a:solidFill>
            </a:endParaRPr>
          </a:p>
          <a:p>
            <a:pPr algn="just"/>
            <a:endParaRPr lang="it-IT" sz="2400" dirty="0" smtClean="0"/>
          </a:p>
          <a:p>
            <a:pPr algn="just"/>
            <a:r>
              <a:rPr lang="it-IT" sz="2400" dirty="0" err="1" smtClean="0"/>
              <a:t>Moises</a:t>
            </a:r>
            <a:r>
              <a:rPr lang="it-IT" sz="2400" dirty="0" smtClean="0"/>
              <a:t> </a:t>
            </a:r>
            <a:r>
              <a:rPr lang="it-IT" sz="2400" dirty="0" err="1" smtClean="0"/>
              <a:t>Selman</a:t>
            </a:r>
            <a:r>
              <a:rPr lang="it-IT" sz="2400" dirty="0" smtClean="0"/>
              <a:t>. In</a:t>
            </a:r>
          </a:p>
          <a:p>
            <a:pPr algn="just"/>
            <a:r>
              <a:rPr lang="it-IT" sz="2400" dirty="0" smtClean="0"/>
              <a:t>“</a:t>
            </a:r>
            <a:r>
              <a:rPr lang="it-IT" sz="2400" dirty="0" err="1" smtClean="0"/>
              <a:t>Schwarz</a:t>
            </a:r>
            <a:r>
              <a:rPr lang="it-IT" sz="2400" dirty="0" smtClean="0"/>
              <a:t> King”  </a:t>
            </a:r>
            <a:r>
              <a:rPr lang="it-IT" sz="2400" dirty="0" err="1" smtClean="0"/>
              <a:t>Interstitial</a:t>
            </a:r>
            <a:r>
              <a:rPr lang="it-IT" sz="2400" dirty="0" smtClean="0"/>
              <a:t> </a:t>
            </a:r>
            <a:r>
              <a:rPr lang="it-IT" sz="2400" dirty="0" err="1" smtClean="0"/>
              <a:t>Lung</a:t>
            </a:r>
            <a:r>
              <a:rPr lang="it-IT" sz="2400" dirty="0" smtClean="0"/>
              <a:t> </a:t>
            </a:r>
            <a:r>
              <a:rPr lang="it-IT" sz="2400" dirty="0" err="1" smtClean="0"/>
              <a:t>Disease</a:t>
            </a:r>
            <a:endParaRPr lang="it-IT" sz="2400" dirty="0" smtClean="0"/>
          </a:p>
          <a:p>
            <a:pPr algn="just"/>
            <a:r>
              <a:rPr lang="it-IT" sz="2400" dirty="0" err="1" smtClean="0"/>
              <a:t>Fourth</a:t>
            </a:r>
            <a:r>
              <a:rPr lang="it-IT" sz="2400" dirty="0" smtClean="0"/>
              <a:t> Edition</a:t>
            </a:r>
            <a:endParaRPr lang="it-IT" sz="2400" dirty="0"/>
          </a:p>
        </p:txBody>
      </p:sp>
    </p:spTree>
    <p:extLst>
      <p:ext uri="{BB962C8B-B14F-4D97-AF65-F5344CB8AC3E}">
        <p14:creationId xmlns:p14="http://schemas.microsoft.com/office/powerpoint/2010/main" val="19899818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ysias_the_ora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71" y="-1"/>
            <a:ext cx="4456707" cy="6891815"/>
          </a:xfrm>
          <a:prstGeom prst="rect">
            <a:avLst/>
          </a:prstGeom>
        </p:spPr>
      </p:pic>
      <p:sp>
        <p:nvSpPr>
          <p:cNvPr id="3" name="CasellaDiTesto 2"/>
          <p:cNvSpPr txBox="1"/>
          <p:nvPr/>
        </p:nvSpPr>
        <p:spPr>
          <a:xfrm>
            <a:off x="4770732" y="3226668"/>
            <a:ext cx="3929682" cy="523220"/>
          </a:xfrm>
          <a:prstGeom prst="rect">
            <a:avLst/>
          </a:prstGeom>
          <a:noFill/>
        </p:spPr>
        <p:txBody>
          <a:bodyPr wrap="none" rtlCol="0">
            <a:spAutoFit/>
          </a:bodyPr>
          <a:lstStyle/>
          <a:p>
            <a:r>
              <a:rPr lang="it-IT" sz="2800" dirty="0" smtClean="0"/>
              <a:t>The </a:t>
            </a:r>
            <a:r>
              <a:rPr lang="it-IT" sz="2800" dirty="0" err="1" smtClean="0"/>
              <a:t>sieve</a:t>
            </a:r>
            <a:r>
              <a:rPr lang="it-IT" sz="2800" dirty="0" smtClean="0"/>
              <a:t> of </a:t>
            </a:r>
            <a:r>
              <a:rPr lang="it-IT" sz="2800" dirty="0" err="1" smtClean="0"/>
              <a:t>Eratosthenes</a:t>
            </a:r>
            <a:endParaRPr lang="it-IT" sz="2800" dirty="0"/>
          </a:p>
        </p:txBody>
      </p:sp>
    </p:spTree>
    <p:extLst>
      <p:ext uri="{BB962C8B-B14F-4D97-AF65-F5344CB8AC3E}">
        <p14:creationId xmlns:p14="http://schemas.microsoft.com/office/powerpoint/2010/main" val="40697626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0619" y="899333"/>
            <a:ext cx="8134195" cy="5262980"/>
          </a:xfrm>
          <a:prstGeom prst="rect">
            <a:avLst/>
          </a:prstGeom>
          <a:noFill/>
        </p:spPr>
        <p:txBody>
          <a:bodyPr wrap="none" rtlCol="0">
            <a:spAutoFit/>
          </a:bodyPr>
          <a:lstStyle/>
          <a:p>
            <a:r>
              <a:rPr lang="hu-HU" i="1" dirty="0" smtClean="0"/>
              <a:t>Lacasse Y, Selman M, Costabel U, et al. </a:t>
            </a:r>
            <a:r>
              <a:rPr lang="it-IT" i="1" dirty="0" err="1" smtClean="0"/>
              <a:t>Classification</a:t>
            </a:r>
            <a:r>
              <a:rPr lang="it-IT" i="1" dirty="0" smtClean="0"/>
              <a:t> </a:t>
            </a:r>
            <a:r>
              <a:rPr lang="it-IT" i="1" dirty="0"/>
              <a:t>of </a:t>
            </a:r>
            <a:r>
              <a:rPr lang="it-IT" i="1" dirty="0" err="1"/>
              <a:t>Hypersensitivity</a:t>
            </a:r>
            <a:r>
              <a:rPr lang="it-IT" i="1" dirty="0"/>
              <a:t> </a:t>
            </a:r>
            <a:r>
              <a:rPr lang="it-IT" i="1" dirty="0" err="1"/>
              <a:t>Pneumonitis</a:t>
            </a:r>
            <a:endParaRPr lang="it-IT" i="1" dirty="0"/>
          </a:p>
          <a:p>
            <a:r>
              <a:rPr lang="it-IT" i="1" dirty="0"/>
              <a:t>A </a:t>
            </a:r>
            <a:r>
              <a:rPr lang="it-IT" i="1" dirty="0" err="1" smtClean="0"/>
              <a:t>Hypothesis</a:t>
            </a:r>
            <a:r>
              <a:rPr lang="it-IT" i="1" dirty="0" smtClean="0"/>
              <a:t>. </a:t>
            </a:r>
            <a:r>
              <a:rPr lang="hu-HU" i="1" dirty="0"/>
              <a:t>Int Arch Allergy Immunol 2009</a:t>
            </a:r>
            <a:endParaRPr lang="it-IT" i="1" dirty="0"/>
          </a:p>
          <a:p>
            <a:r>
              <a:rPr lang="it-IT" dirty="0" smtClean="0"/>
              <a:t> </a:t>
            </a:r>
          </a:p>
          <a:p>
            <a:endParaRPr lang="it-IT" dirty="0"/>
          </a:p>
          <a:p>
            <a:r>
              <a:rPr lang="it-IT" sz="2000" b="1" dirty="0" smtClean="0"/>
              <a:t>CLUSTER 1</a:t>
            </a:r>
          </a:p>
          <a:p>
            <a:r>
              <a:rPr lang="it-IT" dirty="0" smtClean="0"/>
              <a:t>41 </a:t>
            </a:r>
            <a:r>
              <a:rPr lang="it-IT" dirty="0" err="1" smtClean="0"/>
              <a:t>patients</a:t>
            </a:r>
            <a:endParaRPr lang="it-IT" dirty="0" smtClean="0"/>
          </a:p>
          <a:p>
            <a:r>
              <a:rPr lang="it-IT" dirty="0" smtClean="0"/>
              <a:t>*more </a:t>
            </a:r>
            <a:r>
              <a:rPr lang="it-IT" dirty="0" err="1"/>
              <a:t>recurrent</a:t>
            </a:r>
            <a:r>
              <a:rPr lang="it-IT" dirty="0"/>
              <a:t> </a:t>
            </a:r>
            <a:r>
              <a:rPr lang="it-IT" dirty="0" err="1"/>
              <a:t>systemic</a:t>
            </a:r>
            <a:r>
              <a:rPr lang="it-IT" dirty="0"/>
              <a:t> </a:t>
            </a:r>
            <a:r>
              <a:rPr lang="it-IT" dirty="0" err="1"/>
              <a:t>symptoms</a:t>
            </a:r>
            <a:r>
              <a:rPr lang="it-IT" dirty="0"/>
              <a:t>  </a:t>
            </a:r>
            <a:r>
              <a:rPr lang="it-IT" dirty="0" smtClean="0"/>
              <a:t>(</a:t>
            </a:r>
            <a:r>
              <a:rPr lang="it-IT" dirty="0" err="1"/>
              <a:t>chills</a:t>
            </a:r>
            <a:r>
              <a:rPr lang="it-IT" dirty="0"/>
              <a:t> and body </a:t>
            </a:r>
            <a:r>
              <a:rPr lang="it-IT" dirty="0" err="1"/>
              <a:t>aches</a:t>
            </a:r>
            <a:r>
              <a:rPr lang="it-IT" dirty="0" smtClean="0"/>
              <a:t>)</a:t>
            </a:r>
          </a:p>
          <a:p>
            <a:r>
              <a:rPr lang="it-IT" dirty="0" smtClean="0"/>
              <a:t>*</a:t>
            </a:r>
            <a:r>
              <a:rPr lang="it-IT" dirty="0" err="1" smtClean="0"/>
              <a:t>normal</a:t>
            </a:r>
            <a:r>
              <a:rPr lang="it-IT" dirty="0" smtClean="0"/>
              <a:t> </a:t>
            </a:r>
            <a:r>
              <a:rPr lang="it-IT" dirty="0" err="1"/>
              <a:t>chest</a:t>
            </a:r>
            <a:r>
              <a:rPr lang="it-IT" dirty="0"/>
              <a:t> </a:t>
            </a:r>
            <a:r>
              <a:rPr lang="it-IT" dirty="0" err="1"/>
              <a:t>radiographs</a:t>
            </a:r>
            <a:r>
              <a:rPr lang="it-IT" dirty="0"/>
              <a:t> </a:t>
            </a:r>
            <a:endParaRPr lang="it-IT" dirty="0" smtClean="0"/>
          </a:p>
          <a:p>
            <a:endParaRPr lang="it-IT" sz="2000" b="1" dirty="0" smtClean="0"/>
          </a:p>
          <a:p>
            <a:r>
              <a:rPr lang="it-IT" sz="2000" b="1" dirty="0" smtClean="0"/>
              <a:t>CLUSTER  2</a:t>
            </a:r>
          </a:p>
          <a:p>
            <a:r>
              <a:rPr lang="it-IT" dirty="0" smtClean="0"/>
              <a:t>127 </a:t>
            </a:r>
            <a:r>
              <a:rPr lang="it-IT" dirty="0" err="1"/>
              <a:t>patients</a:t>
            </a:r>
            <a:r>
              <a:rPr lang="it-IT" dirty="0" smtClean="0"/>
              <a:t>)</a:t>
            </a:r>
          </a:p>
          <a:p>
            <a:r>
              <a:rPr lang="it-IT" dirty="0"/>
              <a:t>*</a:t>
            </a:r>
            <a:r>
              <a:rPr lang="it-IT" dirty="0" err="1" smtClean="0"/>
              <a:t>significantly</a:t>
            </a:r>
            <a:r>
              <a:rPr lang="it-IT" dirty="0" smtClean="0"/>
              <a:t> </a:t>
            </a:r>
            <a:r>
              <a:rPr lang="it-IT" dirty="0"/>
              <a:t>more </a:t>
            </a:r>
            <a:r>
              <a:rPr lang="it-IT" dirty="0" err="1"/>
              <a:t>clubbing</a:t>
            </a:r>
            <a:r>
              <a:rPr lang="it-IT" dirty="0"/>
              <a:t>, </a:t>
            </a:r>
            <a:r>
              <a:rPr lang="it-IT" dirty="0" err="1"/>
              <a:t>hypoxemia</a:t>
            </a:r>
            <a:r>
              <a:rPr lang="it-IT" dirty="0"/>
              <a:t>, </a:t>
            </a:r>
            <a:r>
              <a:rPr lang="it-IT" dirty="0" err="1"/>
              <a:t>restrictive</a:t>
            </a:r>
            <a:r>
              <a:rPr lang="it-IT" dirty="0"/>
              <a:t> </a:t>
            </a:r>
            <a:endParaRPr lang="it-IT" dirty="0" smtClean="0"/>
          </a:p>
          <a:p>
            <a:r>
              <a:rPr lang="it-IT" dirty="0" err="1" smtClean="0"/>
              <a:t>patterns</a:t>
            </a:r>
            <a:r>
              <a:rPr lang="it-IT" dirty="0" smtClean="0"/>
              <a:t> </a:t>
            </a:r>
            <a:r>
              <a:rPr lang="it-IT" dirty="0"/>
              <a:t>on </a:t>
            </a:r>
            <a:r>
              <a:rPr lang="it-IT" dirty="0" err="1"/>
              <a:t>pulmonary</a:t>
            </a:r>
            <a:r>
              <a:rPr lang="it-IT" dirty="0"/>
              <a:t> </a:t>
            </a:r>
            <a:r>
              <a:rPr lang="it-IT" dirty="0" err="1"/>
              <a:t>function</a:t>
            </a:r>
            <a:r>
              <a:rPr lang="it-IT" dirty="0"/>
              <a:t> </a:t>
            </a:r>
            <a:r>
              <a:rPr lang="it-IT" dirty="0" err="1" smtClean="0"/>
              <a:t>tests</a:t>
            </a:r>
            <a:endParaRPr lang="it-IT" dirty="0"/>
          </a:p>
          <a:p>
            <a:r>
              <a:rPr lang="it-IT" dirty="0"/>
              <a:t>*</a:t>
            </a:r>
            <a:r>
              <a:rPr lang="it-IT" dirty="0" err="1" smtClean="0"/>
              <a:t>fibrosis</a:t>
            </a:r>
            <a:r>
              <a:rPr lang="it-IT" dirty="0" smtClean="0"/>
              <a:t> </a:t>
            </a:r>
            <a:r>
              <a:rPr lang="it-IT" dirty="0"/>
              <a:t>on high-</a:t>
            </a:r>
            <a:r>
              <a:rPr lang="it-IT" dirty="0" err="1"/>
              <a:t>resolution</a:t>
            </a:r>
            <a:r>
              <a:rPr lang="it-IT" dirty="0"/>
              <a:t> </a:t>
            </a:r>
            <a:r>
              <a:rPr lang="it-IT" dirty="0" err="1"/>
              <a:t>computed</a:t>
            </a:r>
            <a:r>
              <a:rPr lang="it-IT" dirty="0"/>
              <a:t> </a:t>
            </a:r>
            <a:r>
              <a:rPr lang="it-IT" dirty="0" err="1"/>
              <a:t>tomography</a:t>
            </a:r>
            <a:r>
              <a:rPr lang="it-IT" dirty="0"/>
              <a:t>  </a:t>
            </a:r>
            <a:r>
              <a:rPr lang="it-IT" dirty="0" smtClean="0"/>
              <a:t>(</a:t>
            </a:r>
            <a:r>
              <a:rPr lang="it-IT" dirty="0"/>
              <a:t>HRCT). </a:t>
            </a:r>
            <a:endParaRPr lang="it-IT" dirty="0" smtClean="0"/>
          </a:p>
          <a:p>
            <a:endParaRPr lang="it-IT" dirty="0" smtClean="0"/>
          </a:p>
          <a:p>
            <a:r>
              <a:rPr lang="it-IT" b="1" i="1" u="sng" dirty="0" err="1" smtClean="0">
                <a:latin typeface="Avenir Book"/>
                <a:cs typeface="Avenir Book"/>
              </a:rPr>
              <a:t>Nodular</a:t>
            </a:r>
            <a:r>
              <a:rPr lang="it-IT" b="1" i="1" u="sng" dirty="0" smtClean="0">
                <a:latin typeface="Avenir Book"/>
                <a:cs typeface="Avenir Book"/>
              </a:rPr>
              <a:t> </a:t>
            </a:r>
            <a:r>
              <a:rPr lang="it-IT" b="1" i="1" u="sng" dirty="0" err="1">
                <a:latin typeface="Avenir Book"/>
                <a:cs typeface="Avenir Book"/>
              </a:rPr>
              <a:t>opacities</a:t>
            </a:r>
            <a:r>
              <a:rPr lang="it-IT" b="1" i="1" u="sng" dirty="0">
                <a:latin typeface="Avenir Book"/>
                <a:cs typeface="Avenir Book"/>
              </a:rPr>
              <a:t> </a:t>
            </a:r>
            <a:r>
              <a:rPr lang="it-IT" b="1" i="1" u="sng" dirty="0" err="1">
                <a:latin typeface="Avenir Book"/>
                <a:cs typeface="Avenir Book"/>
              </a:rPr>
              <a:t>were</a:t>
            </a:r>
            <a:r>
              <a:rPr lang="it-IT" b="1" i="1" u="sng" dirty="0">
                <a:latin typeface="Avenir Book"/>
                <a:cs typeface="Avenir Book"/>
              </a:rPr>
              <a:t> </a:t>
            </a:r>
            <a:r>
              <a:rPr lang="it-IT" b="1" i="1" u="sng" dirty="0" err="1">
                <a:latin typeface="Avenir Book"/>
                <a:cs typeface="Avenir Book"/>
              </a:rPr>
              <a:t>seen</a:t>
            </a:r>
            <a:r>
              <a:rPr lang="it-IT" b="1" i="1" u="sng" dirty="0">
                <a:latin typeface="Avenir Book"/>
                <a:cs typeface="Avenir Book"/>
              </a:rPr>
              <a:t> on HRCT </a:t>
            </a:r>
            <a:r>
              <a:rPr lang="it-IT" b="1" i="1" u="sng" dirty="0" err="1">
                <a:latin typeface="Avenir Book"/>
                <a:cs typeface="Avenir Book"/>
              </a:rPr>
              <a:t>as</a:t>
            </a:r>
            <a:r>
              <a:rPr lang="it-IT" b="1" i="1" u="sng" dirty="0">
                <a:latin typeface="Avenir Book"/>
                <a:cs typeface="Avenir Book"/>
              </a:rPr>
              <a:t> </a:t>
            </a:r>
            <a:r>
              <a:rPr lang="it-IT" b="1" i="1" u="sng" dirty="0" err="1">
                <a:latin typeface="Avenir Book"/>
                <a:cs typeface="Avenir Book"/>
              </a:rPr>
              <a:t>often</a:t>
            </a:r>
            <a:r>
              <a:rPr lang="it-IT" b="1" i="1" u="sng" dirty="0">
                <a:latin typeface="Avenir Book"/>
                <a:cs typeface="Avenir Book"/>
              </a:rPr>
              <a:t> in cluster 1 </a:t>
            </a:r>
            <a:r>
              <a:rPr lang="it-IT" b="1" i="1" u="sng" dirty="0" err="1">
                <a:latin typeface="Avenir Book"/>
                <a:cs typeface="Avenir Book"/>
              </a:rPr>
              <a:t>as</a:t>
            </a:r>
            <a:r>
              <a:rPr lang="it-IT" b="1" i="1" u="sng" dirty="0">
                <a:latin typeface="Avenir Book"/>
                <a:cs typeface="Avenir Book"/>
              </a:rPr>
              <a:t> in cluster </a:t>
            </a:r>
            <a:r>
              <a:rPr lang="it-IT" b="1" i="1" u="sng" dirty="0" smtClean="0">
                <a:latin typeface="Avenir Book"/>
                <a:cs typeface="Avenir Book"/>
              </a:rPr>
              <a:t>2</a:t>
            </a:r>
          </a:p>
          <a:p>
            <a:endParaRPr lang="it-IT" dirty="0"/>
          </a:p>
          <a:p>
            <a:r>
              <a:rPr lang="it-IT" sz="2400" b="1" dirty="0" smtClean="0">
                <a:solidFill>
                  <a:srgbClr val="800000"/>
                </a:solidFill>
              </a:rPr>
              <a:t>SUBACUTE HP IS PARTICULARLY DIFFICULT TO DEFINE</a:t>
            </a:r>
            <a:endParaRPr lang="it-IT" sz="2400" b="1" dirty="0">
              <a:solidFill>
                <a:srgbClr val="800000"/>
              </a:solidFill>
            </a:endParaRPr>
          </a:p>
        </p:txBody>
      </p:sp>
    </p:spTree>
    <p:extLst>
      <p:ext uri="{BB962C8B-B14F-4D97-AF65-F5344CB8AC3E}">
        <p14:creationId xmlns:p14="http://schemas.microsoft.com/office/powerpoint/2010/main" val="4366191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3588" y="546182"/>
            <a:ext cx="9070412" cy="5821012"/>
          </a:xfrm>
          <a:prstGeom prst="rect">
            <a:avLst/>
          </a:prstGeom>
        </p:spPr>
      </p:pic>
    </p:spTree>
    <p:extLst>
      <p:ext uri="{BB962C8B-B14F-4D97-AF65-F5344CB8AC3E}">
        <p14:creationId xmlns:p14="http://schemas.microsoft.com/office/powerpoint/2010/main" val="19025323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poletti\Desktop\Nuova cartella\CITOLOGIAXPNEUMOLOGI\AAE\AAE3.tif"/>
          <p:cNvPicPr>
            <a:picLocks noChangeAspect="1" noChangeArrowheads="1"/>
          </p:cNvPicPr>
          <p:nvPr/>
        </p:nvPicPr>
        <p:blipFill>
          <a:blip r:embed="rId2" cstate="print"/>
          <a:srcRect/>
          <a:stretch>
            <a:fillRect/>
          </a:stretch>
        </p:blipFill>
        <p:spPr bwMode="auto">
          <a:xfrm>
            <a:off x="0" y="35169"/>
            <a:ext cx="9144000" cy="6787662"/>
          </a:xfrm>
          <a:prstGeom prst="rect">
            <a:avLst/>
          </a:prstGeom>
          <a:solidFill>
            <a:schemeClr val="bg1"/>
          </a:solidFill>
        </p:spPr>
      </p:pic>
      <p:sp>
        <p:nvSpPr>
          <p:cNvPr id="3" name="CasellaDiTesto 2"/>
          <p:cNvSpPr txBox="1"/>
          <p:nvPr/>
        </p:nvSpPr>
        <p:spPr>
          <a:xfrm>
            <a:off x="539552" y="692696"/>
            <a:ext cx="2582823" cy="461665"/>
          </a:xfrm>
          <a:prstGeom prst="rect">
            <a:avLst/>
          </a:prstGeom>
          <a:solidFill>
            <a:schemeClr val="bg1"/>
          </a:solidFill>
        </p:spPr>
        <p:txBody>
          <a:bodyPr wrap="none" rtlCol="0">
            <a:spAutoFit/>
          </a:bodyPr>
          <a:lstStyle/>
          <a:p>
            <a:r>
              <a:rPr lang="it-IT" sz="2400" dirty="0" smtClean="0"/>
              <a:t>BAL in subacute HP</a:t>
            </a:r>
            <a:endParaRPr lang="it-IT" dirty="0"/>
          </a:p>
        </p:txBody>
      </p:sp>
      <p:pic>
        <p:nvPicPr>
          <p:cNvPr id="4" name="Immagine 3" descr="AA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519" y="0"/>
            <a:ext cx="2680481" cy="3793219"/>
          </a:xfrm>
          <a:prstGeom prst="rect">
            <a:avLst/>
          </a:prstGeom>
        </p:spPr>
      </p:pic>
    </p:spTree>
    <p:extLst>
      <p:ext uri="{BB962C8B-B14F-4D97-AF65-F5344CB8AC3E}">
        <p14:creationId xmlns:p14="http://schemas.microsoft.com/office/powerpoint/2010/main" val="18992521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TotalTime>
  <Words>623</Words>
  <Application>Microsoft Macintosh PowerPoint</Application>
  <PresentationFormat>Presentazione su schermo (4:3)</PresentationFormat>
  <Paragraphs>141</Paragraphs>
  <Slides>25</Slides>
  <Notes>1</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Chronic Hypersensitivity Pneumonitis: it exists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Venerino Poletti</dc:creator>
  <cp:lastModifiedBy>Venerino Poletti</cp:lastModifiedBy>
  <cp:revision>82</cp:revision>
  <dcterms:created xsi:type="dcterms:W3CDTF">2016-04-09T05:24:32Z</dcterms:created>
  <dcterms:modified xsi:type="dcterms:W3CDTF">2016-04-12T07:18:35Z</dcterms:modified>
</cp:coreProperties>
</file>