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34" r:id="rId2"/>
    <p:sldId id="335" r:id="rId3"/>
    <p:sldId id="336" r:id="rId4"/>
    <p:sldId id="337" r:id="rId5"/>
    <p:sldId id="338" r:id="rId6"/>
    <p:sldId id="339" r:id="rId7"/>
    <p:sldId id="407" r:id="rId8"/>
    <p:sldId id="408" r:id="rId9"/>
    <p:sldId id="409" r:id="rId10"/>
    <p:sldId id="403" r:id="rId11"/>
    <p:sldId id="340" r:id="rId12"/>
    <p:sldId id="341" r:id="rId13"/>
    <p:sldId id="392" r:id="rId14"/>
    <p:sldId id="395" r:id="rId15"/>
    <p:sldId id="342" r:id="rId16"/>
    <p:sldId id="346" r:id="rId17"/>
    <p:sldId id="348" r:id="rId18"/>
    <p:sldId id="349" r:id="rId19"/>
    <p:sldId id="366" r:id="rId20"/>
    <p:sldId id="367" r:id="rId21"/>
    <p:sldId id="399" r:id="rId22"/>
    <p:sldId id="394" r:id="rId23"/>
    <p:sldId id="368" r:id="rId24"/>
    <p:sldId id="393" r:id="rId25"/>
    <p:sldId id="370" r:id="rId26"/>
    <p:sldId id="371" r:id="rId27"/>
    <p:sldId id="372" r:id="rId28"/>
    <p:sldId id="373" r:id="rId29"/>
    <p:sldId id="374" r:id="rId30"/>
    <p:sldId id="375" r:id="rId31"/>
    <p:sldId id="396" r:id="rId32"/>
    <p:sldId id="378" r:id="rId33"/>
    <p:sldId id="379" r:id="rId34"/>
    <p:sldId id="382" r:id="rId35"/>
    <p:sldId id="383" r:id="rId36"/>
    <p:sldId id="398" r:id="rId37"/>
    <p:sldId id="386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12EA1-6C32-D441-9F7F-6C592704A17A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3F9F7-314E-5A48-A431-EE42A4BAA2F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What is the mechanism underlying the functioning of cryprobe.</a:t>
            </a:r>
          </a:p>
          <a:p>
            <a:r>
              <a:rPr lang="en-US" smtClean="0"/>
              <a:t>You can see the inner portion of the cryoprobe</a:t>
            </a:r>
          </a:p>
          <a:p>
            <a:r>
              <a:rPr lang="en-GB" smtClean="0"/>
              <a:t>The cryosurgical equipment operates by the Joule-Thompson effect </a:t>
            </a:r>
            <a:endParaRPr lang="en-US" smtClean="0"/>
          </a:p>
          <a:p>
            <a:endParaRPr lang="it-IT" smtClean="0"/>
          </a:p>
          <a:p>
            <a:r>
              <a:rPr lang="it-IT" smtClean="0"/>
              <a:t>Usually</a:t>
            </a:r>
          </a:p>
          <a:p>
            <a:endParaRPr lang="it-IT" smtClean="0"/>
          </a:p>
          <a:p>
            <a:r>
              <a:rPr lang="en-US" smtClean="0"/>
              <a:t>for the physical effect known as</a:t>
            </a:r>
          </a:p>
          <a:p>
            <a:endParaRPr lang="en-US" smtClean="0"/>
          </a:p>
          <a:p>
            <a:r>
              <a:rPr lang="it-IT" smtClean="0"/>
              <a:t>The development of new, flexible and mechanically more stable cryoprobes with a larger tip area allows</a:t>
            </a:r>
            <a:endParaRPr lang="en-US" smtClean="0"/>
          </a:p>
          <a:p>
            <a:endParaRPr lang="it-IT" smtClean="0"/>
          </a:p>
          <a:p>
            <a:endParaRPr lang="it-IT" smtClean="0"/>
          </a:p>
        </p:txBody>
      </p:sp>
      <p:sp>
        <p:nvSpPr>
          <p:cNvPr id="39940" name="Segnaposto numero diapositiva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94F9BF5-FF92-452C-9987-A5B3E7DBA06C}" type="slidenum">
              <a:rPr lang="it-IT" sz="1200">
                <a:solidFill>
                  <a:prstClr val="black"/>
                </a:solidFill>
              </a:rPr>
              <a:pPr algn="r" eaLnBrk="1" hangingPunct="1"/>
              <a:t>4</a:t>
            </a:fld>
            <a:endParaRPr lang="it-IT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3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/>
              <a:t>New flexible cryoprobes have </a:t>
            </a:r>
            <a:r>
              <a:rPr lang="en-US" smtClean="0"/>
              <a:t>different diameters </a:t>
            </a:r>
          </a:p>
          <a:p>
            <a:r>
              <a:rPr lang="en-US" smtClean="0"/>
              <a:t>which is the most used </a:t>
            </a:r>
            <a:endParaRPr lang="it-IT" smtClean="0"/>
          </a:p>
        </p:txBody>
      </p:sp>
      <p:sp>
        <p:nvSpPr>
          <p:cNvPr id="37892" name="Segnaposto numero diapositiva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A17C523-8CB8-4092-8AF6-1E5260A14C5A}" type="slidenum">
              <a:rPr lang="it-IT" sz="1200">
                <a:solidFill>
                  <a:prstClr val="black"/>
                </a:solidFill>
              </a:rPr>
              <a:pPr algn="r" eaLnBrk="1" hangingPunct="1"/>
              <a:t>5</a:t>
            </a:fld>
            <a:endParaRPr lang="it-IT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6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I test statistici  calcolati sono il test del Chi-Quadrato o il test esatto di Fisher per le variabili categoriche e il test di Mann-Whitney per le variabili continue.</a:t>
            </a:r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80FE01-79B8-454E-9AD9-5ACDB657FA3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2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84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670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05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420009"/>
            <a:ext cx="8640960" cy="509232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225425" y="259019"/>
            <a:ext cx="8640960" cy="94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5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521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329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92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27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261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59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50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37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8E2F7-A30F-9E4D-A38F-9A7A51F9D929}" type="datetimeFigureOut">
              <a:rPr lang="it-IT" smtClean="0"/>
              <a:t>12/04/16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681BE-1881-1A40-99AD-5C9C8E622F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59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it-IT" dirty="0" smtClean="0"/>
              <a:t>TRANSBRONCHIAL CRYOBIOPSY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754445" y="3275463"/>
            <a:ext cx="56056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Venerino Poletti</a:t>
            </a:r>
          </a:p>
          <a:p>
            <a:r>
              <a:rPr lang="it-IT" dirty="0" smtClean="0"/>
              <a:t>Dipartimento Malattie Apparato Respiratorio e del Torace</a:t>
            </a:r>
          </a:p>
          <a:p>
            <a:r>
              <a:rPr lang="it-IT" dirty="0" smtClean="0"/>
              <a:t>Azienda USL Romagna, </a:t>
            </a:r>
          </a:p>
          <a:p>
            <a:r>
              <a:rPr lang="it-IT" dirty="0" smtClean="0"/>
              <a:t>Pneumologie Ospedali di Forlì/Ravenna (I)</a:t>
            </a:r>
          </a:p>
          <a:p>
            <a:endParaRPr lang="it-IT" dirty="0"/>
          </a:p>
          <a:p>
            <a:r>
              <a:rPr lang="it-IT" dirty="0" err="1" smtClean="0"/>
              <a:t>Department</a:t>
            </a:r>
            <a:r>
              <a:rPr lang="it-IT" dirty="0" smtClean="0"/>
              <a:t> of </a:t>
            </a:r>
            <a:r>
              <a:rPr lang="it-IT" dirty="0" err="1" smtClean="0"/>
              <a:t>Respiratory</a:t>
            </a:r>
            <a:r>
              <a:rPr lang="it-IT" dirty="0" smtClean="0"/>
              <a:t> </a:t>
            </a:r>
            <a:r>
              <a:rPr lang="it-IT" dirty="0" err="1" smtClean="0"/>
              <a:t>Diseases</a:t>
            </a:r>
            <a:r>
              <a:rPr lang="it-IT" dirty="0" smtClean="0"/>
              <a:t> &amp; </a:t>
            </a:r>
            <a:r>
              <a:rPr lang="it-IT" dirty="0" err="1" smtClean="0"/>
              <a:t>Allergy</a:t>
            </a:r>
            <a:endParaRPr lang="it-IT" dirty="0" smtClean="0"/>
          </a:p>
          <a:p>
            <a:r>
              <a:rPr lang="it-IT" dirty="0" err="1" smtClean="0"/>
              <a:t>Aarhus</a:t>
            </a:r>
            <a:r>
              <a:rPr lang="it-IT" dirty="0" smtClean="0"/>
              <a:t> </a:t>
            </a:r>
            <a:r>
              <a:rPr lang="it-IT" dirty="0" err="1" smtClean="0"/>
              <a:t>University</a:t>
            </a:r>
            <a:r>
              <a:rPr lang="it-IT" dirty="0" smtClean="0"/>
              <a:t> Hospital (DK)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957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6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9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0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1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DIAGNOSTIC YIELD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919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4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0"/>
            <a:ext cx="8254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2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3" y="2292859"/>
            <a:ext cx="9126197" cy="226399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803" y="3701143"/>
            <a:ext cx="9126197" cy="85571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798119" y="3890861"/>
            <a:ext cx="154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prstClr val="black"/>
                </a:solidFill>
              </a:rPr>
              <a:t>PlosOne</a:t>
            </a:r>
            <a:r>
              <a:rPr lang="it-IT" dirty="0" smtClean="0">
                <a:solidFill>
                  <a:prstClr val="black"/>
                </a:solidFill>
              </a:rPr>
              <a:t>- 2014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84" y="-65281"/>
            <a:ext cx="6408591" cy="695506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5277114"/>
            <a:ext cx="5429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prstClr val="black"/>
                </a:solidFill>
              </a:rPr>
              <a:t>The </a:t>
            </a:r>
            <a:r>
              <a:rPr lang="it-IT" sz="1200" b="1" dirty="0">
                <a:solidFill>
                  <a:prstClr val="black"/>
                </a:solidFill>
              </a:rPr>
              <a:t>area of </a:t>
            </a:r>
            <a:r>
              <a:rPr lang="it-IT" sz="1200" b="1" dirty="0" err="1">
                <a:solidFill>
                  <a:prstClr val="black"/>
                </a:solidFill>
              </a:rPr>
              <a:t>fragments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strongly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correlates</a:t>
            </a:r>
            <a:r>
              <a:rPr lang="it-IT" sz="1200" b="1" dirty="0">
                <a:solidFill>
                  <a:prstClr val="black"/>
                </a:solidFill>
              </a:rPr>
              <a:t> with the </a:t>
            </a:r>
            <a:r>
              <a:rPr lang="it-IT" sz="1200" b="1" dirty="0" err="1">
                <a:solidFill>
                  <a:prstClr val="black"/>
                </a:solidFill>
              </a:rPr>
              <a:t>diagnostic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yield</a:t>
            </a:r>
            <a:r>
              <a:rPr lang="it-IT" sz="1200" b="1" dirty="0">
                <a:solidFill>
                  <a:prstClr val="black"/>
                </a:solidFill>
              </a:rPr>
              <a:t>, </a:t>
            </a:r>
            <a:r>
              <a:rPr lang="it-IT" sz="1200" b="1" dirty="0" err="1">
                <a:solidFill>
                  <a:prstClr val="black"/>
                </a:solidFill>
              </a:rPr>
              <a:t>mean</a:t>
            </a:r>
            <a:r>
              <a:rPr lang="it-IT" sz="1200" b="1" dirty="0">
                <a:solidFill>
                  <a:prstClr val="black"/>
                </a:solidFill>
              </a:rPr>
              <a:t> area </a:t>
            </a:r>
            <a:r>
              <a:rPr lang="it-IT" sz="1200" b="1" dirty="0" err="1">
                <a:solidFill>
                  <a:prstClr val="black"/>
                </a:solidFill>
              </a:rPr>
              <a:t>was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</a:p>
          <a:p>
            <a:r>
              <a:rPr lang="it-IT" sz="1200" b="1" dirty="0">
                <a:solidFill>
                  <a:prstClr val="black"/>
                </a:solidFill>
              </a:rPr>
              <a:t>41,99+/-14.73 mm</a:t>
            </a:r>
            <a:r>
              <a:rPr lang="it-IT" sz="1200" b="1" baseline="30000" dirty="0">
                <a:solidFill>
                  <a:prstClr val="black"/>
                </a:solidFill>
              </a:rPr>
              <a:t>2</a:t>
            </a:r>
            <a:r>
              <a:rPr lang="it-IT" sz="1200" b="1" dirty="0">
                <a:solidFill>
                  <a:prstClr val="black"/>
                </a:solidFill>
              </a:rPr>
              <a:t> for </a:t>
            </a:r>
            <a:r>
              <a:rPr lang="it-IT" sz="1200" b="1" dirty="0" err="1">
                <a:solidFill>
                  <a:prstClr val="black"/>
                </a:solidFill>
              </a:rPr>
              <a:t>diagnostic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cases</a:t>
            </a:r>
            <a:r>
              <a:rPr lang="it-IT" sz="1200" b="1" dirty="0">
                <a:solidFill>
                  <a:prstClr val="black"/>
                </a:solidFill>
              </a:rPr>
              <a:t> and 28.43+/-11.66 mm</a:t>
            </a:r>
            <a:r>
              <a:rPr lang="it-IT" sz="1200" b="1" baseline="30000" dirty="0">
                <a:solidFill>
                  <a:prstClr val="black"/>
                </a:solidFill>
              </a:rPr>
              <a:t>2</a:t>
            </a:r>
            <a:r>
              <a:rPr lang="it-IT" sz="1200" b="1" dirty="0">
                <a:solidFill>
                  <a:prstClr val="black"/>
                </a:solidFill>
              </a:rPr>
              <a:t> for non-</a:t>
            </a:r>
            <a:r>
              <a:rPr lang="it-IT" sz="1200" b="1" dirty="0" err="1">
                <a:solidFill>
                  <a:prstClr val="black"/>
                </a:solidFill>
              </a:rPr>
              <a:t>diagnostic</a:t>
            </a:r>
            <a:endParaRPr lang="it-IT" sz="1200" b="1" dirty="0">
              <a:solidFill>
                <a:prstClr val="black"/>
              </a:solidFill>
            </a:endParaRPr>
          </a:p>
          <a:p>
            <a:r>
              <a:rPr lang="it-IT" sz="1200" b="1" dirty="0" err="1">
                <a:solidFill>
                  <a:prstClr val="black"/>
                </a:solidFill>
              </a:rPr>
              <a:t>cases</a:t>
            </a:r>
            <a:r>
              <a:rPr lang="it-IT" sz="1200" b="1" dirty="0">
                <a:solidFill>
                  <a:prstClr val="black"/>
                </a:solidFill>
              </a:rPr>
              <a:t>, </a:t>
            </a:r>
            <a:r>
              <a:rPr lang="it-IT" sz="1200" b="1" dirty="0" err="1">
                <a:solidFill>
                  <a:prstClr val="black"/>
                </a:solidFill>
              </a:rPr>
              <a:t>p</a:t>
            </a:r>
            <a:r>
              <a:rPr lang="it-IT" sz="1200" b="1" dirty="0">
                <a:solidFill>
                  <a:prstClr val="black"/>
                </a:solidFill>
              </a:rPr>
              <a:t> = 0.038. 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1" descr="F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7600"/>
          <a:stretch>
            <a:fillRect/>
          </a:stretch>
        </p:blipFill>
        <p:spPr bwMode="auto">
          <a:xfrm>
            <a:off x="4572000" y="3978275"/>
            <a:ext cx="4572000" cy="2879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Immagine 4" descr="H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7600"/>
          <a:stretch>
            <a:fillRect/>
          </a:stretch>
        </p:blipFill>
        <p:spPr bwMode="auto">
          <a:xfrm>
            <a:off x="0" y="3978275"/>
            <a:ext cx="4572000" cy="28797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Immagine 5" descr="PF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"/>
          <a:stretch>
            <a:fillRect/>
          </a:stretch>
        </p:blipFill>
        <p:spPr bwMode="auto">
          <a:xfrm>
            <a:off x="0" y="765175"/>
            <a:ext cx="4572000" cy="32400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Immagine 6" descr="PF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 b="1338"/>
          <a:stretch>
            <a:fillRect/>
          </a:stretch>
        </p:blipFill>
        <p:spPr bwMode="auto">
          <a:xfrm>
            <a:off x="4572000" y="765175"/>
            <a:ext cx="4572000" cy="32400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CasellaDiTesto 7"/>
          <p:cNvSpPr txBox="1">
            <a:spLocks noChangeArrowheads="1"/>
          </p:cNvSpPr>
          <p:nvPr/>
        </p:nvSpPr>
        <p:spPr bwMode="auto">
          <a:xfrm>
            <a:off x="240261" y="41275"/>
            <a:ext cx="850045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3600" dirty="0" err="1">
                <a:solidFill>
                  <a:srgbClr val="000000"/>
                </a:solidFill>
              </a:rPr>
              <a:t>Cryobiopsy</a:t>
            </a:r>
            <a:r>
              <a:rPr lang="it-IT" sz="3600" dirty="0">
                <a:solidFill>
                  <a:srgbClr val="000000"/>
                </a:solidFill>
              </a:rPr>
              <a:t>: UIP with high </a:t>
            </a:r>
            <a:r>
              <a:rPr lang="it-IT" sz="3600" dirty="0" err="1">
                <a:solidFill>
                  <a:srgbClr val="000000"/>
                </a:solidFill>
              </a:rPr>
              <a:t>confidence</a:t>
            </a:r>
            <a:endParaRPr lang="it-IT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6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COMPLICATIONS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665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1" y="21770"/>
            <a:ext cx="8672450" cy="35814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3603171"/>
            <a:ext cx="7339013" cy="32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70256" y="552638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None of the patients needed intervention to control bleeding, such as intubation </a:t>
            </a:r>
            <a:r>
              <a:rPr lang="it-IT" dirty="0" smtClean="0"/>
              <a:t>with </a:t>
            </a:r>
            <a:r>
              <a:rPr lang="it-IT" dirty="0"/>
              <a:t>a double-lumen endotracheal tube or </a:t>
            </a:r>
            <a:r>
              <a:rPr lang="it-IT" dirty="0" smtClean="0"/>
              <a:t>surgery</a:t>
            </a:r>
            <a:endParaRPr lang="it-IT" dirty="0"/>
          </a:p>
          <a:p>
            <a:endParaRPr lang="it-IT" b="1" dirty="0" smtClean="0"/>
          </a:p>
          <a:p>
            <a:r>
              <a:rPr lang="it-IT" b="1" dirty="0" err="1" smtClean="0"/>
              <a:t>Pneumothorax</a:t>
            </a:r>
            <a:r>
              <a:rPr lang="it-IT" b="1" dirty="0" smtClean="0"/>
              <a:t> </a:t>
            </a:r>
            <a:r>
              <a:rPr lang="it-IT" b="1" dirty="0"/>
              <a:t>occurred in 19 patients (27%) after the cryobiopsy procedure; </a:t>
            </a:r>
            <a:r>
              <a:rPr lang="it-IT" b="1" dirty="0" smtClean="0"/>
              <a:t>14 </a:t>
            </a:r>
            <a:r>
              <a:rPr lang="it-IT" b="1" dirty="0"/>
              <a:t>required chest tube </a:t>
            </a:r>
            <a:r>
              <a:rPr lang="it-IT" b="1" dirty="0" err="1"/>
              <a:t>drainage</a:t>
            </a:r>
            <a:r>
              <a:rPr lang="it-IT" dirty="0" smtClean="0"/>
              <a:t>.. </a:t>
            </a:r>
            <a:endParaRPr lang="it-IT" dirty="0"/>
          </a:p>
          <a:p>
            <a:endParaRPr lang="it-IT" b="1" dirty="0" smtClean="0"/>
          </a:p>
          <a:p>
            <a:r>
              <a:rPr lang="it-IT" b="1" dirty="0" err="1" smtClean="0"/>
              <a:t>One</a:t>
            </a:r>
            <a:r>
              <a:rPr lang="it-IT" b="1" dirty="0" smtClean="0"/>
              <a:t> </a:t>
            </a:r>
            <a:r>
              <a:rPr lang="it-IT" b="1" dirty="0"/>
              <a:t>patient died</a:t>
            </a:r>
            <a:r>
              <a:rPr lang="it-IT" dirty="0"/>
              <a:t> (1.4% of the cases) seven days after biopsy of acute exacerbation of </a:t>
            </a:r>
            <a:r>
              <a:rPr lang="it-IT" dirty="0" smtClean="0"/>
              <a:t>UIP</a:t>
            </a:r>
          </a:p>
          <a:p>
            <a:endParaRPr lang="it-IT" dirty="0"/>
          </a:p>
          <a:p>
            <a:r>
              <a:rPr lang="it-IT" b="1" dirty="0" smtClean="0"/>
              <a:t>4 screening </a:t>
            </a:r>
            <a:r>
              <a:rPr lang="it-IT" b="1" dirty="0" err="1" smtClean="0"/>
              <a:t>failures</a:t>
            </a:r>
            <a:r>
              <a:rPr lang="it-IT" b="1" dirty="0" smtClean="0"/>
              <a:t> (3 obese </a:t>
            </a:r>
            <a:r>
              <a:rPr lang="it-IT" b="1" dirty="0" err="1" smtClean="0"/>
              <a:t>patients</a:t>
            </a:r>
            <a:r>
              <a:rPr lang="it-IT" b="1" dirty="0" smtClean="0"/>
              <a:t>)</a:t>
            </a:r>
          </a:p>
          <a:p>
            <a:endParaRPr lang="it-IT" b="1" dirty="0"/>
          </a:p>
          <a:p>
            <a:pPr marL="0" indent="0">
              <a:buNone/>
            </a:pPr>
            <a:r>
              <a:rPr lang="it-IT" b="1" dirty="0" err="1" smtClean="0"/>
              <a:t>PlosOne</a:t>
            </a:r>
            <a:r>
              <a:rPr lang="it-IT" b="1" dirty="0" smtClean="0"/>
              <a:t>, 2014.</a:t>
            </a:r>
            <a:endParaRPr lang="it-IT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2474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28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495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3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3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266700"/>
            <a:ext cx="61087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9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BIOPSY: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strategies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433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67597" y="3687002"/>
            <a:ext cx="8504881" cy="1118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200"/>
            <a:ext cx="9144000" cy="314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51" y="0"/>
            <a:ext cx="6758289" cy="6215213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3163499" y="4174403"/>
            <a:ext cx="296167" cy="3796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3459666" y="3977345"/>
            <a:ext cx="296167" cy="3796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3015415" y="3369742"/>
            <a:ext cx="296167" cy="3796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163499" y="3749373"/>
            <a:ext cx="296167" cy="3796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1238484" y="6418245"/>
            <a:ext cx="296167" cy="379631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226334" y="3691523"/>
            <a:ext cx="296167" cy="379631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2522501" y="4128290"/>
            <a:ext cx="296167" cy="379631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751310" y="4364218"/>
            <a:ext cx="296167" cy="379631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078250" y="4743849"/>
            <a:ext cx="296167" cy="379631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238484" y="5867747"/>
            <a:ext cx="296167" cy="37963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047477" y="5867747"/>
            <a:ext cx="11857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Strategy</a:t>
            </a:r>
            <a:r>
              <a:rPr lang="it-IT" dirty="0" smtClean="0"/>
              <a:t> 1</a:t>
            </a:r>
          </a:p>
          <a:p>
            <a:endParaRPr lang="it-IT" dirty="0"/>
          </a:p>
          <a:p>
            <a:r>
              <a:rPr lang="it-IT" dirty="0" err="1" smtClean="0"/>
              <a:t>Strategy</a:t>
            </a:r>
            <a:r>
              <a:rPr lang="it-IT" dirty="0" smtClean="0"/>
              <a:t> 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167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5612" y="1345749"/>
            <a:ext cx="81090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u="sng" dirty="0"/>
              <a:t>Study design</a:t>
            </a:r>
            <a:endParaRPr lang="it-IT" dirty="0"/>
          </a:p>
          <a:p>
            <a:endParaRPr lang="en-GB" dirty="0" smtClean="0"/>
          </a:p>
          <a:p>
            <a:r>
              <a:rPr lang="en-GB" dirty="0"/>
              <a:t>I</a:t>
            </a:r>
            <a:r>
              <a:rPr lang="en-GB" dirty="0" smtClean="0"/>
              <a:t>n </a:t>
            </a:r>
            <a:r>
              <a:rPr lang="en-GB" dirty="0"/>
              <a:t>the first arm (arm 1) four samples from the same segment were obtained ; in the second arm (arm 2) two samples from one segment and two other samples from another segment of the same lobe were taken.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/>
              <a:t>order to assess the minimum number of samples needed to reach a morphological diagnosis each </a:t>
            </a:r>
            <a:r>
              <a:rPr lang="en-GB" dirty="0" err="1"/>
              <a:t>cryobiopsy</a:t>
            </a:r>
            <a:r>
              <a:rPr lang="en-GB" dirty="0"/>
              <a:t> sample was processed individually.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Analysis </a:t>
            </a:r>
            <a:r>
              <a:rPr lang="en-GB" dirty="0"/>
              <a:t>of samples by pathologists was performed in a sequential way (from the first to the last sample) providing the identification of a pattern, or of characteristic morphologic features or, in the worse scenario, just a descriptive report for any single sample </a:t>
            </a:r>
            <a:r>
              <a:rPr lang="en-GB" dirty="0" err="1"/>
              <a:t>analyzed</a:t>
            </a:r>
            <a:r>
              <a:rPr lang="en-GB" dirty="0"/>
              <a:t>. Adding the next sample on top pathologists were also required to reformulate the report.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247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TECHNICAL NOTES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724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92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369144"/>
              </p:ext>
            </p:extLst>
          </p:nvPr>
        </p:nvGraphicFramePr>
        <p:xfrm>
          <a:off x="863600" y="1125538"/>
          <a:ext cx="6948488" cy="3478213"/>
        </p:xfrm>
        <a:graphic>
          <a:graphicData uri="http://schemas.openxmlformats.org/drawingml/2006/table">
            <a:tbl>
              <a:tblPr/>
              <a:tblGrid>
                <a:gridCol w="2312988"/>
                <a:gridCol w="427037"/>
                <a:gridCol w="1417638"/>
                <a:gridCol w="1674812"/>
                <a:gridCol w="1116013"/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ARM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ARM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P-value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1116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Cases; 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Male; N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 (59)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 (65)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0,672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Age,</a:t>
                      </a: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median (range)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65 (29-79)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59 (22-74)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0,706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FVC%, median (range)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85,00 (49-137)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90,00  (55-122)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0,422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0005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DLCO%, median (range)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69,00  (37-121)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63,00  (38-100)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0,361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BMI, median (range)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27,50 (19.8-32,8)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25,95 (19.00-33,60)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0,641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HRCT: Possible UIP; N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 (45)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 ( 48)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0, 873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HRCT: Inconsistent  with UIP; N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 (55)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 (52)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484438" y="333375"/>
            <a:ext cx="5256212" cy="755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160" b="1" dirty="0">
                <a:solidFill>
                  <a:prstClr val="black"/>
                </a:solidFill>
                <a:latin typeface="+mn-lt"/>
              </a:rPr>
              <a:t> Tab</a:t>
            </a:r>
            <a:r>
              <a:rPr lang="it-IT" sz="2160" b="1" dirty="0">
                <a:latin typeface="+mn-lt"/>
              </a:rPr>
              <a:t>le</a:t>
            </a:r>
            <a:r>
              <a:rPr lang="it-IT" sz="2160" b="1" dirty="0">
                <a:solidFill>
                  <a:prstClr val="black"/>
                </a:solidFill>
                <a:latin typeface="+mn-lt"/>
              </a:rPr>
              <a:t> 1. Clinico-radiologic features of 45 patients</a:t>
            </a:r>
          </a:p>
        </p:txBody>
      </p:sp>
      <p:sp>
        <p:nvSpPr>
          <p:cNvPr id="14390" name="CasellaDiTesto 2"/>
          <p:cNvSpPr txBox="1">
            <a:spLocks noChangeArrowheads="1"/>
          </p:cNvSpPr>
          <p:nvPr/>
        </p:nvSpPr>
        <p:spPr bwMode="auto">
          <a:xfrm>
            <a:off x="863600" y="5545138"/>
            <a:ext cx="30464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BMI= body mass index</a:t>
            </a:r>
          </a:p>
          <a:p>
            <a:r>
              <a:rPr lang="it-IT">
                <a:latin typeface="Calibri" pitchFamily="34" charset="0"/>
              </a:rPr>
              <a:t>HRCT= high</a:t>
            </a:r>
            <a:r>
              <a:rPr lang="it-IT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it-IT">
                <a:latin typeface="Calibri" pitchFamily="34" charset="0"/>
              </a:rPr>
              <a:t>resolution CT scan</a:t>
            </a:r>
          </a:p>
        </p:txBody>
      </p:sp>
    </p:spTree>
    <p:extLst>
      <p:ext uri="{BB962C8B-B14F-4D97-AF65-F5344CB8AC3E}">
        <p14:creationId xmlns:p14="http://schemas.microsoft.com/office/powerpoint/2010/main" val="413146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9144000" cy="57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6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98714" y="1432779"/>
            <a:ext cx="787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 smtClean="0">
                <a:solidFill>
                  <a:srgbClr val="800000"/>
                </a:solidFill>
              </a:rPr>
              <a:t>STRATEGY</a:t>
            </a:r>
          </a:p>
          <a:p>
            <a:endParaRPr lang="en-GB" dirty="0"/>
          </a:p>
          <a:p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Hebrew"/>
                <a:cs typeface="Arial Hebrew"/>
              </a:rPr>
              <a:t>One </a:t>
            </a:r>
            <a:r>
              <a:rPr lang="en-GB" sz="4000" b="1" dirty="0">
                <a:solidFill>
                  <a:schemeClr val="accent2">
                    <a:lumMod val="75000"/>
                  </a:schemeClr>
                </a:solidFill>
                <a:latin typeface="Arial Hebrew"/>
                <a:cs typeface="Arial Hebrew"/>
              </a:rPr>
              <a:t>sample in one segment and the second one in the adjacent </a:t>
            </a:r>
            <a:r>
              <a:rPr lang="en-GB" sz="4000" b="1" dirty="0" smtClean="0">
                <a:solidFill>
                  <a:schemeClr val="accent2">
                    <a:lumMod val="75000"/>
                  </a:schemeClr>
                </a:solidFill>
                <a:latin typeface="Arial Hebrew"/>
                <a:cs typeface="Arial Hebrew"/>
              </a:rPr>
              <a:t>segment</a:t>
            </a:r>
          </a:p>
          <a:p>
            <a:endParaRPr lang="en-GB" sz="4000" b="1" dirty="0">
              <a:solidFill>
                <a:schemeClr val="accent2">
                  <a:lumMod val="75000"/>
                </a:schemeClr>
              </a:solidFill>
              <a:latin typeface="Arial Hebrew"/>
              <a:cs typeface="Arial Hebrew"/>
            </a:endParaRPr>
          </a:p>
          <a:p>
            <a:r>
              <a:rPr lang="en-GB" sz="400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°biopsies in two different lobes:</a:t>
            </a:r>
          </a:p>
          <a:p>
            <a:r>
              <a:rPr lang="en-GB" sz="4000" dirty="0" err="1">
                <a:solidFill>
                  <a:srgbClr val="000090"/>
                </a:solidFill>
                <a:latin typeface="Abadi MT Condensed Light"/>
                <a:cs typeface="Abadi MT Condensed Light"/>
              </a:rPr>
              <a:t>o</a:t>
            </a:r>
            <a:r>
              <a:rPr lang="en-GB" sz="4000" dirty="0" err="1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ngoing</a:t>
            </a:r>
            <a:r>
              <a:rPr lang="en-GB" sz="400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 </a:t>
            </a:r>
            <a:r>
              <a:rPr lang="en-GB" sz="4000" dirty="0" err="1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multicenter</a:t>
            </a:r>
            <a:r>
              <a:rPr lang="en-GB" sz="400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 study (</a:t>
            </a:r>
            <a:r>
              <a:rPr lang="en-GB" sz="4000" dirty="0" err="1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Hetzel</a:t>
            </a:r>
            <a:r>
              <a:rPr lang="en-GB" sz="4000" dirty="0" smtClean="0">
                <a:solidFill>
                  <a:srgbClr val="000090"/>
                </a:solidFill>
                <a:latin typeface="Abadi MT Condensed Light"/>
                <a:cs typeface="Abadi MT Condensed Light"/>
              </a:rPr>
              <a:t> J, et al)</a:t>
            </a:r>
            <a:endParaRPr lang="it-IT" sz="4000" dirty="0">
              <a:solidFill>
                <a:srgbClr val="000090"/>
              </a:solidFill>
              <a:latin typeface="Abadi MT Condensed Light"/>
              <a:cs typeface="Abadi MT Condensed Light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738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Clinical</a:t>
            </a:r>
            <a:r>
              <a:rPr lang="it-IT" dirty="0" smtClean="0"/>
              <a:t> </a:t>
            </a:r>
            <a:r>
              <a:rPr lang="it-IT" dirty="0" err="1" smtClean="0"/>
              <a:t>role</a:t>
            </a:r>
            <a:r>
              <a:rPr lang="it-IT" dirty="0" smtClean="0"/>
              <a:t> of </a:t>
            </a:r>
            <a:r>
              <a:rPr lang="it-IT" dirty="0" err="1" smtClean="0"/>
              <a:t>Cryo</a:t>
            </a:r>
            <a:r>
              <a:rPr lang="it-IT" dirty="0" smtClean="0"/>
              <a:t>-TBB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257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9144000" cy="41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9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0"/>
            <a:ext cx="719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0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" y="1035426"/>
            <a:ext cx="9141353" cy="501593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80542" y="983264"/>
            <a:ext cx="7046722" cy="508019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8834" y="423372"/>
            <a:ext cx="308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RAVENNA 2016, in </a:t>
            </a:r>
            <a:r>
              <a:rPr lang="it-IT" dirty="0" err="1" smtClean="0"/>
              <a:t>preparation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469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tangolo 3"/>
          <p:cNvSpPr>
            <a:spLocks noChangeArrowheads="1"/>
          </p:cNvSpPr>
          <p:nvPr/>
        </p:nvSpPr>
        <p:spPr bwMode="auto">
          <a:xfrm>
            <a:off x="464343" y="468630"/>
            <a:ext cx="8215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The </a:t>
            </a:r>
            <a:r>
              <a:rPr lang="it-IT" sz="2400" dirty="0" err="1">
                <a:solidFill>
                  <a:srgbClr val="000000"/>
                </a:solidFill>
              </a:rPr>
              <a:t>cooling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agent is applied under high pressure (45 bar) through the central canal of the probe</a:t>
            </a:r>
          </a:p>
        </p:txBody>
      </p:sp>
      <p:sp>
        <p:nvSpPr>
          <p:cNvPr id="7171" name="Rettangolo 4"/>
          <p:cNvSpPr>
            <a:spLocks noChangeArrowheads="1"/>
          </p:cNvSpPr>
          <p:nvPr/>
        </p:nvSpPr>
        <p:spPr bwMode="auto">
          <a:xfrm>
            <a:off x="0" y="5774075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The gas at the tip expands due to the sudden difference in pressure relative to the atmospheric pressure </a:t>
            </a:r>
            <a:r>
              <a:rPr lang="en-US" sz="2000" b="1" u="sng" dirty="0">
                <a:solidFill>
                  <a:srgbClr val="000000"/>
                </a:solidFill>
              </a:rPr>
              <a:t>(Joule-Thomson effect)</a:t>
            </a:r>
            <a:r>
              <a:rPr lang="en-US" sz="2000" dirty="0">
                <a:solidFill>
                  <a:srgbClr val="000000"/>
                </a:solidFill>
              </a:rPr>
              <a:t>, resulting in a drop in temperature at the tip of the probe and </a:t>
            </a:r>
            <a:r>
              <a:rPr lang="it-IT" sz="2000" dirty="0">
                <a:solidFill>
                  <a:srgbClr val="000000"/>
                </a:solidFill>
              </a:rPr>
              <a:t>subsequent freezing </a:t>
            </a:r>
            <a:r>
              <a:rPr lang="it-IT" sz="2000" dirty="0" smtClean="0">
                <a:solidFill>
                  <a:srgbClr val="000000"/>
                </a:solidFill>
              </a:rPr>
              <a:t>effect</a:t>
            </a:r>
            <a:endParaRPr lang="it-IT" sz="2000" b="1" dirty="0">
              <a:solidFill>
                <a:srgbClr val="000000"/>
              </a:solidFill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51169"/>
              </p:ext>
            </p:extLst>
          </p:nvPr>
        </p:nvGraphicFramePr>
        <p:xfrm>
          <a:off x="2394585" y="1720215"/>
          <a:ext cx="4572000" cy="392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Artwork" r:id="rId4" imgW="7249537" imgH="8019048" progId="">
                  <p:embed/>
                </p:oleObj>
              </mc:Choice>
              <mc:Fallback>
                <p:oleObj name="Artwork" r:id="rId4" imgW="7249537" imgH="80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585" y="1720215"/>
                        <a:ext cx="4572000" cy="3929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34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8" y="1094423"/>
            <a:ext cx="7358063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30"/>
            <a:ext cx="8229600" cy="1143000"/>
          </a:xfrm>
        </p:spPr>
        <p:txBody>
          <a:bodyPr/>
          <a:lstStyle/>
          <a:p>
            <a:r>
              <a:rPr lang="fr-FR" dirty="0" err="1" smtClean="0"/>
              <a:t>Cryoprobes</a:t>
            </a:r>
            <a:r>
              <a:rPr lang="fr-FR" dirty="0" smtClean="0"/>
              <a:t> of </a:t>
            </a:r>
            <a:r>
              <a:rPr lang="fr-FR" dirty="0" err="1" smtClean="0"/>
              <a:t>different</a:t>
            </a:r>
            <a:r>
              <a:rPr lang="fr-FR" dirty="0" smtClean="0"/>
              <a:t> sizes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11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aVALENTI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"/>
            <a:ext cx="4322162" cy="625221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33131" y="240548"/>
            <a:ext cx="4893699" cy="65556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</a:pPr>
            <a:r>
              <a:rPr lang="en-US" b="1" u="sng" dirty="0" smtClean="0">
                <a:solidFill>
                  <a:srgbClr val="7030A0"/>
                </a:solidFill>
              </a:rPr>
              <a:t>TRANSBRONCHIAL CRYOBIOPSY (MORGAGNI HOSPITAL RECIPE)</a:t>
            </a:r>
            <a:endParaRPr lang="en-US" b="1" u="sng" dirty="0">
              <a:solidFill>
                <a:srgbClr val="7030A0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General anesthesia (</a:t>
            </a:r>
            <a:r>
              <a:rPr lang="en-US" dirty="0" err="1" smtClean="0">
                <a:solidFill>
                  <a:prstClr val="black"/>
                </a:solidFill>
              </a:rPr>
              <a:t>Propofol</a:t>
            </a:r>
            <a:r>
              <a:rPr lang="en-US" dirty="0" smtClean="0">
                <a:solidFill>
                  <a:prstClr val="black"/>
                </a:solidFill>
              </a:rPr>
              <a:t>/</a:t>
            </a:r>
            <a:r>
              <a:rPr lang="en-US" dirty="0" err="1" smtClean="0">
                <a:solidFill>
                  <a:prstClr val="black"/>
                </a:solidFill>
              </a:rPr>
              <a:t>Remifentanil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Spontaneous breathing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Rigid </a:t>
            </a:r>
            <a:r>
              <a:rPr lang="en-US" dirty="0" err="1" smtClean="0">
                <a:solidFill>
                  <a:prstClr val="black"/>
                </a:solidFill>
              </a:rPr>
              <a:t>Tracheochoscope</a:t>
            </a:r>
            <a:r>
              <a:rPr lang="en-US" dirty="0" smtClean="0">
                <a:solidFill>
                  <a:prstClr val="black"/>
                </a:solidFill>
              </a:rPr>
              <a:t>  (</a:t>
            </a:r>
            <a:r>
              <a:rPr lang="en-US" i="1" dirty="0" err="1" smtClean="0">
                <a:solidFill>
                  <a:prstClr val="black"/>
                </a:solidFill>
              </a:rPr>
              <a:t>Storz</a:t>
            </a:r>
            <a:r>
              <a:rPr lang="en-US" i="1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14 mm-33 cm)+</a:t>
            </a:r>
            <a:r>
              <a:rPr lang="en-US" dirty="0" err="1" smtClean="0">
                <a:solidFill>
                  <a:prstClr val="black"/>
                </a:solidFill>
              </a:rPr>
              <a:t>fiberoptic</a:t>
            </a:r>
            <a:r>
              <a:rPr lang="en-US" dirty="0" smtClean="0">
                <a:solidFill>
                  <a:prstClr val="black"/>
                </a:solidFill>
              </a:rPr>
              <a:t> bronchoscope (6.2 mm)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b="1" u="sng" dirty="0" smtClean="0">
                <a:solidFill>
                  <a:prstClr val="black"/>
                </a:solidFill>
              </a:rPr>
              <a:t>Fogarty balloon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Fluoroscopic control (+/- radial EBUS)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err="1" smtClean="0">
                <a:solidFill>
                  <a:prstClr val="black"/>
                </a:solidFill>
              </a:rPr>
              <a:t>Erbokryo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CA, ERBE, Tubingen, Germany</a:t>
            </a:r>
            <a:r>
              <a:rPr lang="it-IT" dirty="0" smtClean="0">
                <a:solidFill>
                  <a:prstClr val="black"/>
                </a:solidFill>
              </a:rPr>
              <a:t>  (CO2)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it-IT" dirty="0" smtClean="0">
                <a:solidFill>
                  <a:prstClr val="black"/>
                </a:solidFill>
              </a:rPr>
              <a:t>Cryoprobe 2.4 mm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A </a:t>
            </a:r>
            <a:r>
              <a:rPr lang="en-US" dirty="0">
                <a:solidFill>
                  <a:prstClr val="black"/>
                </a:solidFill>
              </a:rPr>
              <a:t>distance of approximately </a:t>
            </a:r>
            <a:r>
              <a:rPr lang="en-US" dirty="0" smtClean="0">
                <a:solidFill>
                  <a:prstClr val="black"/>
                </a:solidFill>
              </a:rPr>
              <a:t>&lt;= 10 mm  </a:t>
            </a:r>
            <a:r>
              <a:rPr lang="en-US" dirty="0">
                <a:solidFill>
                  <a:prstClr val="black"/>
                </a:solidFill>
              </a:rPr>
              <a:t>from </a:t>
            </a: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thoracic </a:t>
            </a:r>
            <a:r>
              <a:rPr lang="en-US" dirty="0" smtClean="0">
                <a:solidFill>
                  <a:prstClr val="black"/>
                </a:solidFill>
              </a:rPr>
              <a:t>wall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A perpendicular  relation </a:t>
            </a:r>
            <a:r>
              <a:rPr lang="en-US" dirty="0">
                <a:solidFill>
                  <a:prstClr val="black"/>
                </a:solidFill>
              </a:rPr>
              <a:t>between the thoracic wall  </a:t>
            </a:r>
            <a:r>
              <a:rPr lang="en-US" dirty="0" smtClean="0">
                <a:solidFill>
                  <a:prstClr val="black"/>
                </a:solidFill>
              </a:rPr>
              <a:t>and </a:t>
            </a:r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dirty="0" smtClean="0">
                <a:solidFill>
                  <a:prstClr val="black"/>
                </a:solidFill>
              </a:rPr>
              <a:t>probe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7030A0"/>
              </a:buClr>
              <a:buSzPct val="80000"/>
              <a:buFont typeface="Calibri" panose="020F0502020204030204" pitchFamily="34" charset="0"/>
              <a:buChar char="●"/>
            </a:pP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probe is cooled for approximately </a:t>
            </a:r>
            <a:r>
              <a:rPr lang="en-US" dirty="0" smtClean="0">
                <a:solidFill>
                  <a:prstClr val="black"/>
                </a:solidFill>
              </a:rPr>
              <a:t>5-</a:t>
            </a:r>
            <a:r>
              <a:rPr lang="en-US" dirty="0">
                <a:solidFill>
                  <a:prstClr val="black"/>
                </a:solidFill>
              </a:rPr>
              <a:t>6 s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6486202"/>
            <a:ext cx="2929865" cy="30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72000" anchor="b">
            <a:spAutoFit/>
          </a:bodyPr>
          <a:lstStyle>
            <a:defPPr>
              <a:defRPr lang="fr-FR"/>
            </a:defPPr>
            <a:lvl1pPr>
              <a:defRPr sz="1200">
                <a:latin typeface="Calibri" charset="0"/>
                <a:ea typeface="ＭＳ Ｐゴシック" charset="-128"/>
              </a:defRPr>
            </a:lvl1pPr>
          </a:lstStyle>
          <a:p>
            <a:r>
              <a:rPr lang="fr-FR" dirty="0" err="1">
                <a:solidFill>
                  <a:prstClr val="black"/>
                </a:solidFill>
              </a:rPr>
              <a:t>Poletti</a:t>
            </a:r>
            <a:r>
              <a:rPr lang="fr-FR" dirty="0">
                <a:solidFill>
                  <a:prstClr val="black"/>
                </a:solidFill>
              </a:rPr>
              <a:t> V; </a:t>
            </a:r>
            <a:r>
              <a:rPr lang="fr-FR" i="1" dirty="0">
                <a:solidFill>
                  <a:prstClr val="black"/>
                </a:solidFill>
              </a:rPr>
              <a:t>et </a:t>
            </a:r>
            <a:r>
              <a:rPr lang="fr-FR" i="1" dirty="0" smtClean="0">
                <a:solidFill>
                  <a:prstClr val="black"/>
                </a:solidFill>
              </a:rPr>
              <a:t>al </a:t>
            </a:r>
            <a:r>
              <a:rPr lang="fr-FR" i="1" dirty="0" err="1" smtClean="0">
                <a:solidFill>
                  <a:prstClr val="black"/>
                </a:solidFill>
              </a:rPr>
              <a:t>Respirology</a:t>
            </a:r>
            <a:r>
              <a:rPr lang="fr-FR" i="1" dirty="0" smtClean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941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0"/>
            <a:ext cx="6278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1" y="124252"/>
            <a:ext cx="8458706" cy="64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46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774</Words>
  <Application>Microsoft Macintosh PowerPoint</Application>
  <PresentationFormat>Presentazione su schermo (4:3)</PresentationFormat>
  <Paragraphs>111</Paragraphs>
  <Slides>37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9" baseType="lpstr">
      <vt:lpstr>Tema di Office</vt:lpstr>
      <vt:lpstr>Artwork</vt:lpstr>
      <vt:lpstr>TRANSBRONCHIAL CRYOBIOPSY</vt:lpstr>
      <vt:lpstr>Presentazione di PowerPoint</vt:lpstr>
      <vt:lpstr>TECHNICAL NOTES</vt:lpstr>
      <vt:lpstr>Presentazione di PowerPoint</vt:lpstr>
      <vt:lpstr>Cryoprobes of different sizes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DIAGNOSTIC YIELD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COMPLICATIONS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BIOPSY: different strategies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Clinical role of Cryo-TBB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Venerino Poletti</dc:creator>
  <cp:lastModifiedBy>Venerino Poletti</cp:lastModifiedBy>
  <cp:revision>95</cp:revision>
  <dcterms:created xsi:type="dcterms:W3CDTF">2016-04-03T14:39:21Z</dcterms:created>
  <dcterms:modified xsi:type="dcterms:W3CDTF">2016-04-12T05:09:50Z</dcterms:modified>
</cp:coreProperties>
</file>