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07" r:id="rId2"/>
    <p:sldId id="321" r:id="rId3"/>
    <p:sldId id="256" r:id="rId4"/>
    <p:sldId id="258" r:id="rId5"/>
    <p:sldId id="262" r:id="rId6"/>
    <p:sldId id="263" r:id="rId7"/>
    <p:sldId id="264" r:id="rId8"/>
    <p:sldId id="265" r:id="rId9"/>
    <p:sldId id="266" r:id="rId10"/>
    <p:sldId id="267" r:id="rId11"/>
    <p:sldId id="268" r:id="rId12"/>
    <p:sldId id="270" r:id="rId13"/>
    <p:sldId id="291" r:id="rId14"/>
    <p:sldId id="296" r:id="rId15"/>
    <p:sldId id="318" r:id="rId16"/>
    <p:sldId id="292" r:id="rId17"/>
    <p:sldId id="293" r:id="rId18"/>
    <p:sldId id="257" r:id="rId19"/>
    <p:sldId id="260" r:id="rId20"/>
    <p:sldId id="259" r:id="rId21"/>
    <p:sldId id="301" r:id="rId22"/>
    <p:sldId id="322" r:id="rId23"/>
    <p:sldId id="305" r:id="rId24"/>
    <p:sldId id="306" r:id="rId25"/>
    <p:sldId id="303" r:id="rId26"/>
    <p:sldId id="294" r:id="rId27"/>
    <p:sldId id="295" r:id="rId28"/>
    <p:sldId id="297" r:id="rId29"/>
    <p:sldId id="298" r:id="rId30"/>
    <p:sldId id="299" r:id="rId31"/>
    <p:sldId id="319" r:id="rId32"/>
    <p:sldId id="310" r:id="rId33"/>
    <p:sldId id="311" r:id="rId34"/>
    <p:sldId id="312" r:id="rId35"/>
    <p:sldId id="313" r:id="rId36"/>
    <p:sldId id="314" r:id="rId37"/>
    <p:sldId id="315" r:id="rId38"/>
    <p:sldId id="316" r:id="rId39"/>
    <p:sldId id="317" r:id="rId40"/>
    <p:sldId id="320" r:id="rId4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3345195729537401"/>
          <c:y val="9.1623036649214701E-2"/>
          <c:w val="0.82230537186689401"/>
          <c:h val="0.69371727748691103"/>
        </c:manualLayout>
      </c:layout>
      <c:scatterChart>
        <c:scatterStyle val="lineMarker"/>
        <c:varyColors val="0"/>
        <c:ser>
          <c:idx val="3"/>
          <c:order val="0"/>
          <c:tx>
            <c:strRef>
              <c:f>'CAP PBO, GIPF-007 Placebo Data'!$B$3</c:f>
              <c:strCache>
                <c:ptCount val="1"/>
              </c:strCache>
            </c:strRef>
          </c:tx>
          <c:spPr>
            <a:ln w="38100">
              <a:solidFill>
                <a:srgbClr val="0070C0"/>
              </a:solidFill>
              <a:prstDash val="solid"/>
            </a:ln>
          </c:spPr>
          <c:marker>
            <c:symbol val="none"/>
          </c:marker>
          <c:xVal>
            <c:numRef>
              <c:f>'CAP PBO, GIPF-007 Placebo Data'!$A$4:$A$1174</c:f>
              <c:numCache>
                <c:formatCode>General</c:formatCode>
                <c:ptCount val="1171"/>
                <c:pt idx="0">
                  <c:v>4.1428571428571406</c:v>
                </c:pt>
                <c:pt idx="1">
                  <c:v>7.4286000000000003</c:v>
                </c:pt>
                <c:pt idx="2">
                  <c:v>7.4286000000000003</c:v>
                </c:pt>
                <c:pt idx="3">
                  <c:v>8.1429000000000009</c:v>
                </c:pt>
                <c:pt idx="4">
                  <c:v>8.5714285714285712</c:v>
                </c:pt>
                <c:pt idx="5">
                  <c:v>10.285714285714301</c:v>
                </c:pt>
                <c:pt idx="6">
                  <c:v>11.857142857142859</c:v>
                </c:pt>
                <c:pt idx="7">
                  <c:v>12.142899999999999</c:v>
                </c:pt>
                <c:pt idx="8">
                  <c:v>14.857100000000001</c:v>
                </c:pt>
                <c:pt idx="9">
                  <c:v>15.142899999999999</c:v>
                </c:pt>
                <c:pt idx="10">
                  <c:v>15.571428571428569</c:v>
                </c:pt>
                <c:pt idx="11">
                  <c:v>18.142900000000001</c:v>
                </c:pt>
                <c:pt idx="12">
                  <c:v>19.4285999999999</c:v>
                </c:pt>
                <c:pt idx="13">
                  <c:v>19.857099999999999</c:v>
                </c:pt>
                <c:pt idx="14">
                  <c:v>20.142900000000001</c:v>
                </c:pt>
                <c:pt idx="15">
                  <c:v>23.714300000000001</c:v>
                </c:pt>
                <c:pt idx="16">
                  <c:v>24.857142857142851</c:v>
                </c:pt>
                <c:pt idx="17">
                  <c:v>25.142900000000001</c:v>
                </c:pt>
                <c:pt idx="18">
                  <c:v>25.714285714285719</c:v>
                </c:pt>
                <c:pt idx="19">
                  <c:v>26.142900000000001</c:v>
                </c:pt>
                <c:pt idx="20">
                  <c:v>28.857099999999999</c:v>
                </c:pt>
                <c:pt idx="21">
                  <c:v>29</c:v>
                </c:pt>
                <c:pt idx="22">
                  <c:v>32</c:v>
                </c:pt>
                <c:pt idx="23">
                  <c:v>32.142899999999997</c:v>
                </c:pt>
                <c:pt idx="24">
                  <c:v>32.428600000000003</c:v>
                </c:pt>
                <c:pt idx="25">
                  <c:v>33.857100000000003</c:v>
                </c:pt>
                <c:pt idx="26">
                  <c:v>34.428600000000003</c:v>
                </c:pt>
                <c:pt idx="27">
                  <c:v>34.714285714285722</c:v>
                </c:pt>
                <c:pt idx="28">
                  <c:v>36.285699999999999</c:v>
                </c:pt>
                <c:pt idx="29">
                  <c:v>36.285714285714278</c:v>
                </c:pt>
                <c:pt idx="30">
                  <c:v>36.857100000000003</c:v>
                </c:pt>
                <c:pt idx="31">
                  <c:v>36.857100000000003</c:v>
                </c:pt>
                <c:pt idx="32">
                  <c:v>37</c:v>
                </c:pt>
                <c:pt idx="33">
                  <c:v>37.285714285714278</c:v>
                </c:pt>
                <c:pt idx="34">
                  <c:v>38</c:v>
                </c:pt>
                <c:pt idx="35">
                  <c:v>38.285714285714278</c:v>
                </c:pt>
                <c:pt idx="36">
                  <c:v>39</c:v>
                </c:pt>
                <c:pt idx="37">
                  <c:v>39.571399999999997</c:v>
                </c:pt>
                <c:pt idx="38">
                  <c:v>39.857142857142748</c:v>
                </c:pt>
                <c:pt idx="39">
                  <c:v>40.571399999999997</c:v>
                </c:pt>
                <c:pt idx="40">
                  <c:v>40.857100000000003</c:v>
                </c:pt>
                <c:pt idx="41">
                  <c:v>40.857142857142748</c:v>
                </c:pt>
                <c:pt idx="42">
                  <c:v>41.571428571428463</c:v>
                </c:pt>
                <c:pt idx="43">
                  <c:v>44.714285714285722</c:v>
                </c:pt>
                <c:pt idx="44">
                  <c:v>47.142857142857153</c:v>
                </c:pt>
                <c:pt idx="45">
                  <c:v>47.285714285714278</c:v>
                </c:pt>
                <c:pt idx="46">
                  <c:v>47.571428571428463</c:v>
                </c:pt>
                <c:pt idx="47">
                  <c:v>47.714285714285722</c:v>
                </c:pt>
                <c:pt idx="48">
                  <c:v>48</c:v>
                </c:pt>
                <c:pt idx="49">
                  <c:v>48</c:v>
                </c:pt>
                <c:pt idx="50">
                  <c:v>48</c:v>
                </c:pt>
                <c:pt idx="51">
                  <c:v>48.142857142857153</c:v>
                </c:pt>
                <c:pt idx="52">
                  <c:v>48.142857142857153</c:v>
                </c:pt>
                <c:pt idx="53">
                  <c:v>48.142857142857153</c:v>
                </c:pt>
                <c:pt idx="54">
                  <c:v>48.285714285714278</c:v>
                </c:pt>
                <c:pt idx="55">
                  <c:v>48.428571428571431</c:v>
                </c:pt>
                <c:pt idx="56">
                  <c:v>49.142857142857153</c:v>
                </c:pt>
                <c:pt idx="57">
                  <c:v>49.285714285714278</c:v>
                </c:pt>
                <c:pt idx="58">
                  <c:v>49.285714285714278</c:v>
                </c:pt>
                <c:pt idx="59">
                  <c:v>50.571399999999997</c:v>
                </c:pt>
                <c:pt idx="60">
                  <c:v>50.571399999999997</c:v>
                </c:pt>
                <c:pt idx="61">
                  <c:v>51.285714285714278</c:v>
                </c:pt>
                <c:pt idx="62">
                  <c:v>51.571399999999997</c:v>
                </c:pt>
                <c:pt idx="63">
                  <c:v>53</c:v>
                </c:pt>
                <c:pt idx="64">
                  <c:v>53.142857142857153</c:v>
                </c:pt>
                <c:pt idx="65">
                  <c:v>53.857142857142748</c:v>
                </c:pt>
                <c:pt idx="66">
                  <c:v>54</c:v>
                </c:pt>
                <c:pt idx="67">
                  <c:v>54.285699999999999</c:v>
                </c:pt>
                <c:pt idx="68">
                  <c:v>54.428600000000003</c:v>
                </c:pt>
                <c:pt idx="69">
                  <c:v>55</c:v>
                </c:pt>
                <c:pt idx="70">
                  <c:v>55</c:v>
                </c:pt>
                <c:pt idx="71">
                  <c:v>55.142857142857153</c:v>
                </c:pt>
                <c:pt idx="72">
                  <c:v>55.142857142857153</c:v>
                </c:pt>
                <c:pt idx="73">
                  <c:v>55.714300000000001</c:v>
                </c:pt>
                <c:pt idx="74">
                  <c:v>55.857142857142748</c:v>
                </c:pt>
                <c:pt idx="75">
                  <c:v>56</c:v>
                </c:pt>
                <c:pt idx="76">
                  <c:v>56.857142857142748</c:v>
                </c:pt>
                <c:pt idx="77">
                  <c:v>57</c:v>
                </c:pt>
                <c:pt idx="78">
                  <c:v>57.857100000000003</c:v>
                </c:pt>
                <c:pt idx="79">
                  <c:v>58.285714285714278</c:v>
                </c:pt>
                <c:pt idx="80">
                  <c:v>58.857142857142748</c:v>
                </c:pt>
                <c:pt idx="81">
                  <c:v>59.142857142857153</c:v>
                </c:pt>
                <c:pt idx="82">
                  <c:v>59.142857142857153</c:v>
                </c:pt>
                <c:pt idx="83">
                  <c:v>59.142857142857153</c:v>
                </c:pt>
                <c:pt idx="84">
                  <c:v>59.714285714285722</c:v>
                </c:pt>
                <c:pt idx="85">
                  <c:v>60</c:v>
                </c:pt>
                <c:pt idx="86">
                  <c:v>60.428571428571431</c:v>
                </c:pt>
                <c:pt idx="87">
                  <c:v>60.428600000000003</c:v>
                </c:pt>
                <c:pt idx="88">
                  <c:v>60.714300000000001</c:v>
                </c:pt>
                <c:pt idx="89">
                  <c:v>61.142857142857153</c:v>
                </c:pt>
                <c:pt idx="90">
                  <c:v>61.142899999999997</c:v>
                </c:pt>
                <c:pt idx="91">
                  <c:v>61.285714285714278</c:v>
                </c:pt>
                <c:pt idx="92">
                  <c:v>61.428571428571431</c:v>
                </c:pt>
                <c:pt idx="93">
                  <c:v>61.857142857142748</c:v>
                </c:pt>
                <c:pt idx="94">
                  <c:v>62.142857142857153</c:v>
                </c:pt>
                <c:pt idx="95">
                  <c:v>62.142857142857153</c:v>
                </c:pt>
                <c:pt idx="96">
                  <c:v>62.142857142857153</c:v>
                </c:pt>
                <c:pt idx="97">
                  <c:v>62.571428571428463</c:v>
                </c:pt>
                <c:pt idx="98">
                  <c:v>62.857100000000003</c:v>
                </c:pt>
                <c:pt idx="99">
                  <c:v>63.142857142857153</c:v>
                </c:pt>
                <c:pt idx="100">
                  <c:v>63.142857142857153</c:v>
                </c:pt>
                <c:pt idx="101">
                  <c:v>63.571428571428463</c:v>
                </c:pt>
                <c:pt idx="102">
                  <c:v>63.857142857142748</c:v>
                </c:pt>
                <c:pt idx="103">
                  <c:v>64.142857142856926</c:v>
                </c:pt>
                <c:pt idx="104">
                  <c:v>65.285714285714306</c:v>
                </c:pt>
                <c:pt idx="105">
                  <c:v>65.428571428571345</c:v>
                </c:pt>
                <c:pt idx="106">
                  <c:v>65.428571428571345</c:v>
                </c:pt>
                <c:pt idx="107">
                  <c:v>66.571399999999983</c:v>
                </c:pt>
                <c:pt idx="108">
                  <c:v>66.571399999999983</c:v>
                </c:pt>
                <c:pt idx="109">
                  <c:v>66.714285714285722</c:v>
                </c:pt>
                <c:pt idx="110">
                  <c:v>67</c:v>
                </c:pt>
                <c:pt idx="111">
                  <c:v>67.142857142856926</c:v>
                </c:pt>
                <c:pt idx="112">
                  <c:v>67.142899999999983</c:v>
                </c:pt>
                <c:pt idx="113">
                  <c:v>67.285700000000006</c:v>
                </c:pt>
                <c:pt idx="114">
                  <c:v>67.285700000000006</c:v>
                </c:pt>
                <c:pt idx="115">
                  <c:v>67.428571428571345</c:v>
                </c:pt>
                <c:pt idx="116">
                  <c:v>67.428600000000003</c:v>
                </c:pt>
                <c:pt idx="117">
                  <c:v>67.428600000000003</c:v>
                </c:pt>
                <c:pt idx="118">
                  <c:v>67.571428571428413</c:v>
                </c:pt>
                <c:pt idx="119">
                  <c:v>67.857100000000003</c:v>
                </c:pt>
                <c:pt idx="120">
                  <c:v>67.857100000000003</c:v>
                </c:pt>
                <c:pt idx="121">
                  <c:v>67.857142857142776</c:v>
                </c:pt>
                <c:pt idx="122">
                  <c:v>68</c:v>
                </c:pt>
                <c:pt idx="123">
                  <c:v>68.142899999999983</c:v>
                </c:pt>
                <c:pt idx="124">
                  <c:v>68.142899999999983</c:v>
                </c:pt>
                <c:pt idx="125">
                  <c:v>68.285700000000006</c:v>
                </c:pt>
                <c:pt idx="126">
                  <c:v>68.428600000000003</c:v>
                </c:pt>
                <c:pt idx="127">
                  <c:v>68.428600000000003</c:v>
                </c:pt>
                <c:pt idx="128">
                  <c:v>68.571399999999983</c:v>
                </c:pt>
                <c:pt idx="129">
                  <c:v>68.571399999999983</c:v>
                </c:pt>
                <c:pt idx="130">
                  <c:v>68.571428571428413</c:v>
                </c:pt>
                <c:pt idx="131">
                  <c:v>68.714285714285722</c:v>
                </c:pt>
                <c:pt idx="132">
                  <c:v>68.714299999999994</c:v>
                </c:pt>
                <c:pt idx="133">
                  <c:v>68.714299999999994</c:v>
                </c:pt>
                <c:pt idx="134">
                  <c:v>68.714299999999994</c:v>
                </c:pt>
                <c:pt idx="135">
                  <c:v>68.714299999999994</c:v>
                </c:pt>
                <c:pt idx="136">
                  <c:v>68.857100000000003</c:v>
                </c:pt>
                <c:pt idx="137">
                  <c:v>68.857100000000003</c:v>
                </c:pt>
                <c:pt idx="138">
                  <c:v>69</c:v>
                </c:pt>
                <c:pt idx="139">
                  <c:v>69.142899999999983</c:v>
                </c:pt>
                <c:pt idx="140">
                  <c:v>69.142899999999983</c:v>
                </c:pt>
                <c:pt idx="141">
                  <c:v>69.142899999999983</c:v>
                </c:pt>
                <c:pt idx="142">
                  <c:v>69.285700000000006</c:v>
                </c:pt>
                <c:pt idx="143">
                  <c:v>69.285700000000006</c:v>
                </c:pt>
                <c:pt idx="144">
                  <c:v>69.285700000000006</c:v>
                </c:pt>
                <c:pt idx="145">
                  <c:v>69.285714285714306</c:v>
                </c:pt>
                <c:pt idx="146">
                  <c:v>69.285714285714306</c:v>
                </c:pt>
                <c:pt idx="147">
                  <c:v>69.285714285714306</c:v>
                </c:pt>
                <c:pt idx="148">
                  <c:v>69.428600000000003</c:v>
                </c:pt>
                <c:pt idx="149">
                  <c:v>69.428600000000003</c:v>
                </c:pt>
                <c:pt idx="150">
                  <c:v>69.428600000000003</c:v>
                </c:pt>
                <c:pt idx="151">
                  <c:v>69.571399999999983</c:v>
                </c:pt>
                <c:pt idx="152">
                  <c:v>69.571399999999983</c:v>
                </c:pt>
                <c:pt idx="153">
                  <c:v>69.571399999999983</c:v>
                </c:pt>
                <c:pt idx="154">
                  <c:v>69.571428571428413</c:v>
                </c:pt>
                <c:pt idx="155">
                  <c:v>69.714285714285722</c:v>
                </c:pt>
                <c:pt idx="156">
                  <c:v>69.714299999999994</c:v>
                </c:pt>
                <c:pt idx="157">
                  <c:v>69.714299999999994</c:v>
                </c:pt>
                <c:pt idx="158">
                  <c:v>69.857100000000003</c:v>
                </c:pt>
                <c:pt idx="159">
                  <c:v>69.857100000000003</c:v>
                </c:pt>
                <c:pt idx="160">
                  <c:v>70</c:v>
                </c:pt>
                <c:pt idx="161">
                  <c:v>70</c:v>
                </c:pt>
                <c:pt idx="162">
                  <c:v>70.142857142856926</c:v>
                </c:pt>
                <c:pt idx="163">
                  <c:v>70.142899999999983</c:v>
                </c:pt>
                <c:pt idx="164">
                  <c:v>70.142899999999983</c:v>
                </c:pt>
                <c:pt idx="165">
                  <c:v>70.142899999999983</c:v>
                </c:pt>
                <c:pt idx="166">
                  <c:v>70.285700000000006</c:v>
                </c:pt>
                <c:pt idx="167">
                  <c:v>70.285700000000006</c:v>
                </c:pt>
                <c:pt idx="168">
                  <c:v>70.285700000000006</c:v>
                </c:pt>
                <c:pt idx="169">
                  <c:v>70.285700000000006</c:v>
                </c:pt>
                <c:pt idx="170">
                  <c:v>70.285700000000006</c:v>
                </c:pt>
                <c:pt idx="171">
                  <c:v>70.285700000000006</c:v>
                </c:pt>
                <c:pt idx="172">
                  <c:v>70.285700000000006</c:v>
                </c:pt>
                <c:pt idx="173">
                  <c:v>70.285700000000006</c:v>
                </c:pt>
                <c:pt idx="174">
                  <c:v>70.285700000000006</c:v>
                </c:pt>
                <c:pt idx="175">
                  <c:v>70.285700000000006</c:v>
                </c:pt>
                <c:pt idx="176">
                  <c:v>70.285714285714306</c:v>
                </c:pt>
                <c:pt idx="177">
                  <c:v>70.428600000000003</c:v>
                </c:pt>
                <c:pt idx="178">
                  <c:v>70.428600000000003</c:v>
                </c:pt>
                <c:pt idx="179">
                  <c:v>70.571399999999983</c:v>
                </c:pt>
                <c:pt idx="180">
                  <c:v>70.571399999999983</c:v>
                </c:pt>
                <c:pt idx="181">
                  <c:v>70.571428571428413</c:v>
                </c:pt>
                <c:pt idx="182">
                  <c:v>70.714299999999994</c:v>
                </c:pt>
                <c:pt idx="183">
                  <c:v>70.714299999999994</c:v>
                </c:pt>
                <c:pt idx="184">
                  <c:v>71</c:v>
                </c:pt>
                <c:pt idx="185">
                  <c:v>71</c:v>
                </c:pt>
                <c:pt idx="186">
                  <c:v>71</c:v>
                </c:pt>
                <c:pt idx="187">
                  <c:v>71</c:v>
                </c:pt>
                <c:pt idx="188">
                  <c:v>71</c:v>
                </c:pt>
                <c:pt idx="189">
                  <c:v>71</c:v>
                </c:pt>
                <c:pt idx="190">
                  <c:v>71.142857142856926</c:v>
                </c:pt>
                <c:pt idx="191">
                  <c:v>71.142857142856926</c:v>
                </c:pt>
                <c:pt idx="192">
                  <c:v>71.142899999999983</c:v>
                </c:pt>
                <c:pt idx="193">
                  <c:v>71.142899999999983</c:v>
                </c:pt>
                <c:pt idx="194">
                  <c:v>71.142899999999983</c:v>
                </c:pt>
                <c:pt idx="195">
                  <c:v>71.142899999999983</c:v>
                </c:pt>
                <c:pt idx="196">
                  <c:v>71.142899999999983</c:v>
                </c:pt>
                <c:pt idx="197">
                  <c:v>71.142899999999983</c:v>
                </c:pt>
                <c:pt idx="198">
                  <c:v>71.142899999999983</c:v>
                </c:pt>
                <c:pt idx="199">
                  <c:v>71.142899999999983</c:v>
                </c:pt>
                <c:pt idx="200">
                  <c:v>71.142899999999983</c:v>
                </c:pt>
                <c:pt idx="201">
                  <c:v>71.285700000000006</c:v>
                </c:pt>
                <c:pt idx="202">
                  <c:v>71.285700000000006</c:v>
                </c:pt>
                <c:pt idx="203">
                  <c:v>71.285700000000006</c:v>
                </c:pt>
                <c:pt idx="204">
                  <c:v>71.285700000000006</c:v>
                </c:pt>
                <c:pt idx="205">
                  <c:v>71.285714285714306</c:v>
                </c:pt>
                <c:pt idx="206">
                  <c:v>71.285714285714306</c:v>
                </c:pt>
                <c:pt idx="207">
                  <c:v>71.428600000000003</c:v>
                </c:pt>
                <c:pt idx="208">
                  <c:v>71.428600000000003</c:v>
                </c:pt>
                <c:pt idx="209">
                  <c:v>71.428600000000003</c:v>
                </c:pt>
                <c:pt idx="210">
                  <c:v>71.428600000000003</c:v>
                </c:pt>
                <c:pt idx="211">
                  <c:v>71.571399999999983</c:v>
                </c:pt>
                <c:pt idx="212">
                  <c:v>71.571428571428413</c:v>
                </c:pt>
                <c:pt idx="213">
                  <c:v>71.714299999999994</c:v>
                </c:pt>
                <c:pt idx="214">
                  <c:v>71.714299999999994</c:v>
                </c:pt>
                <c:pt idx="215">
                  <c:v>71.857100000000003</c:v>
                </c:pt>
                <c:pt idx="216">
                  <c:v>72</c:v>
                </c:pt>
                <c:pt idx="217">
                  <c:v>72</c:v>
                </c:pt>
                <c:pt idx="218">
                  <c:v>72</c:v>
                </c:pt>
                <c:pt idx="219">
                  <c:v>72</c:v>
                </c:pt>
                <c:pt idx="220">
                  <c:v>72</c:v>
                </c:pt>
                <c:pt idx="221">
                  <c:v>72</c:v>
                </c:pt>
                <c:pt idx="222">
                  <c:v>72</c:v>
                </c:pt>
                <c:pt idx="223">
                  <c:v>72.142857142856926</c:v>
                </c:pt>
                <c:pt idx="224">
                  <c:v>72.142899999999983</c:v>
                </c:pt>
                <c:pt idx="225">
                  <c:v>72.142899999999983</c:v>
                </c:pt>
                <c:pt idx="226">
                  <c:v>72.142899999999983</c:v>
                </c:pt>
                <c:pt idx="227">
                  <c:v>72.142899999999983</c:v>
                </c:pt>
                <c:pt idx="228">
                  <c:v>72.142899999999983</c:v>
                </c:pt>
                <c:pt idx="229">
                  <c:v>72.142899999999983</c:v>
                </c:pt>
                <c:pt idx="230">
                  <c:v>72.142899999999983</c:v>
                </c:pt>
                <c:pt idx="231">
                  <c:v>72.142899999999983</c:v>
                </c:pt>
                <c:pt idx="232">
                  <c:v>72.142899999999983</c:v>
                </c:pt>
                <c:pt idx="233">
                  <c:v>72.142899999999983</c:v>
                </c:pt>
                <c:pt idx="234">
                  <c:v>72.142899999999983</c:v>
                </c:pt>
                <c:pt idx="235">
                  <c:v>72.142899999999983</c:v>
                </c:pt>
                <c:pt idx="236">
                  <c:v>72.142899999999983</c:v>
                </c:pt>
                <c:pt idx="237">
                  <c:v>72.142899999999983</c:v>
                </c:pt>
                <c:pt idx="238">
                  <c:v>72.142899999999983</c:v>
                </c:pt>
                <c:pt idx="239">
                  <c:v>72.142899999999983</c:v>
                </c:pt>
                <c:pt idx="240">
                  <c:v>72.285700000000006</c:v>
                </c:pt>
                <c:pt idx="241">
                  <c:v>72.285700000000006</c:v>
                </c:pt>
                <c:pt idx="242">
                  <c:v>72.285700000000006</c:v>
                </c:pt>
                <c:pt idx="243">
                  <c:v>72.285700000000006</c:v>
                </c:pt>
                <c:pt idx="244">
                  <c:v>72.285700000000006</c:v>
                </c:pt>
                <c:pt idx="245">
                  <c:v>72.285700000000006</c:v>
                </c:pt>
                <c:pt idx="246">
                  <c:v>72.285700000000006</c:v>
                </c:pt>
                <c:pt idx="247">
                  <c:v>72.285700000000006</c:v>
                </c:pt>
                <c:pt idx="248">
                  <c:v>72.285700000000006</c:v>
                </c:pt>
                <c:pt idx="249">
                  <c:v>72.285700000000006</c:v>
                </c:pt>
                <c:pt idx="250">
                  <c:v>72.285714285714306</c:v>
                </c:pt>
                <c:pt idx="251">
                  <c:v>72.285714285714306</c:v>
                </c:pt>
                <c:pt idx="252">
                  <c:v>72.285714285714306</c:v>
                </c:pt>
                <c:pt idx="253">
                  <c:v>72.428600000000003</c:v>
                </c:pt>
                <c:pt idx="254">
                  <c:v>72.428600000000003</c:v>
                </c:pt>
                <c:pt idx="255">
                  <c:v>72.428600000000003</c:v>
                </c:pt>
                <c:pt idx="256">
                  <c:v>72.428600000000003</c:v>
                </c:pt>
                <c:pt idx="257">
                  <c:v>72.571399999999983</c:v>
                </c:pt>
                <c:pt idx="258">
                  <c:v>72.571428571428413</c:v>
                </c:pt>
                <c:pt idx="259">
                  <c:v>72.571428571428413</c:v>
                </c:pt>
                <c:pt idx="260">
                  <c:v>72.714285714285722</c:v>
                </c:pt>
                <c:pt idx="261">
                  <c:v>72.714299999999994</c:v>
                </c:pt>
                <c:pt idx="262">
                  <c:v>72.714299999999994</c:v>
                </c:pt>
                <c:pt idx="263">
                  <c:v>72.857100000000003</c:v>
                </c:pt>
                <c:pt idx="264">
                  <c:v>72.857142857142776</c:v>
                </c:pt>
                <c:pt idx="265">
                  <c:v>73</c:v>
                </c:pt>
                <c:pt idx="266">
                  <c:v>73</c:v>
                </c:pt>
                <c:pt idx="267">
                  <c:v>73</c:v>
                </c:pt>
                <c:pt idx="268">
                  <c:v>73.142857142856926</c:v>
                </c:pt>
                <c:pt idx="269">
                  <c:v>73.142899999999983</c:v>
                </c:pt>
                <c:pt idx="270">
                  <c:v>73.142899999999983</c:v>
                </c:pt>
                <c:pt idx="271">
                  <c:v>73.142899999999983</c:v>
                </c:pt>
                <c:pt idx="272">
                  <c:v>73.285700000000006</c:v>
                </c:pt>
                <c:pt idx="273">
                  <c:v>73.285700000000006</c:v>
                </c:pt>
                <c:pt idx="274">
                  <c:v>73.285700000000006</c:v>
                </c:pt>
                <c:pt idx="275">
                  <c:v>73.285714285714306</c:v>
                </c:pt>
                <c:pt idx="276">
                  <c:v>73.285714285714306</c:v>
                </c:pt>
                <c:pt idx="277">
                  <c:v>73.285714285714306</c:v>
                </c:pt>
                <c:pt idx="278">
                  <c:v>73.428571428571345</c:v>
                </c:pt>
                <c:pt idx="279">
                  <c:v>73.428600000000003</c:v>
                </c:pt>
                <c:pt idx="280">
                  <c:v>73.428600000000003</c:v>
                </c:pt>
                <c:pt idx="281">
                  <c:v>73.428600000000003</c:v>
                </c:pt>
                <c:pt idx="282">
                  <c:v>73.428600000000003</c:v>
                </c:pt>
                <c:pt idx="283">
                  <c:v>73.571399999999983</c:v>
                </c:pt>
                <c:pt idx="284">
                  <c:v>73.714299999999994</c:v>
                </c:pt>
                <c:pt idx="285">
                  <c:v>73.857100000000003</c:v>
                </c:pt>
                <c:pt idx="286">
                  <c:v>73.857100000000003</c:v>
                </c:pt>
                <c:pt idx="287">
                  <c:v>74</c:v>
                </c:pt>
                <c:pt idx="288">
                  <c:v>74</c:v>
                </c:pt>
                <c:pt idx="289">
                  <c:v>74</c:v>
                </c:pt>
                <c:pt idx="290">
                  <c:v>74</c:v>
                </c:pt>
                <c:pt idx="291">
                  <c:v>74.142899999999983</c:v>
                </c:pt>
                <c:pt idx="292">
                  <c:v>74.142899999999983</c:v>
                </c:pt>
                <c:pt idx="293">
                  <c:v>74.142899999999983</c:v>
                </c:pt>
                <c:pt idx="294">
                  <c:v>74.142899999999983</c:v>
                </c:pt>
                <c:pt idx="295">
                  <c:v>74.142899999999983</c:v>
                </c:pt>
                <c:pt idx="296">
                  <c:v>74.142899999999983</c:v>
                </c:pt>
                <c:pt idx="297">
                  <c:v>74.142899999999983</c:v>
                </c:pt>
                <c:pt idx="298">
                  <c:v>74.142899999999983</c:v>
                </c:pt>
                <c:pt idx="299">
                  <c:v>74.285700000000006</c:v>
                </c:pt>
                <c:pt idx="300">
                  <c:v>74.285700000000006</c:v>
                </c:pt>
                <c:pt idx="301">
                  <c:v>74.285700000000006</c:v>
                </c:pt>
                <c:pt idx="302">
                  <c:v>74.285714285714306</c:v>
                </c:pt>
                <c:pt idx="303">
                  <c:v>74.571428571428413</c:v>
                </c:pt>
                <c:pt idx="304">
                  <c:v>74.714299999999994</c:v>
                </c:pt>
                <c:pt idx="305">
                  <c:v>74.714299999999994</c:v>
                </c:pt>
                <c:pt idx="306">
                  <c:v>75.142899999999983</c:v>
                </c:pt>
                <c:pt idx="307">
                  <c:v>75.714299999999994</c:v>
                </c:pt>
                <c:pt idx="308">
                  <c:v>76</c:v>
                </c:pt>
                <c:pt idx="309">
                  <c:v>76.142899999999983</c:v>
                </c:pt>
                <c:pt idx="310">
                  <c:v>76.285714285714306</c:v>
                </c:pt>
                <c:pt idx="311">
                  <c:v>77</c:v>
                </c:pt>
                <c:pt idx="312">
                  <c:v>77.142899999999983</c:v>
                </c:pt>
                <c:pt idx="313">
                  <c:v>77.142899999999983</c:v>
                </c:pt>
                <c:pt idx="314">
                  <c:v>77.285700000000006</c:v>
                </c:pt>
                <c:pt idx="315">
                  <c:v>77.428600000000003</c:v>
                </c:pt>
                <c:pt idx="316">
                  <c:v>77.428600000000003</c:v>
                </c:pt>
                <c:pt idx="317">
                  <c:v>77.571428571428413</c:v>
                </c:pt>
                <c:pt idx="318">
                  <c:v>77.571428571428413</c:v>
                </c:pt>
                <c:pt idx="319">
                  <c:v>77.714285714285722</c:v>
                </c:pt>
                <c:pt idx="320">
                  <c:v>77.857100000000003</c:v>
                </c:pt>
                <c:pt idx="321">
                  <c:v>77.857100000000003</c:v>
                </c:pt>
                <c:pt idx="322">
                  <c:v>77.857142857142776</c:v>
                </c:pt>
                <c:pt idx="323">
                  <c:v>78.142857142856926</c:v>
                </c:pt>
                <c:pt idx="324">
                  <c:v>78.142857142856926</c:v>
                </c:pt>
                <c:pt idx="325">
                  <c:v>78.142857142856926</c:v>
                </c:pt>
                <c:pt idx="326">
                  <c:v>78.142899999999983</c:v>
                </c:pt>
                <c:pt idx="327">
                  <c:v>78.142899999999983</c:v>
                </c:pt>
                <c:pt idx="328">
                  <c:v>78.285700000000006</c:v>
                </c:pt>
                <c:pt idx="329">
                  <c:v>78.285714285714306</c:v>
                </c:pt>
                <c:pt idx="330">
                  <c:v>78.571399999999983</c:v>
                </c:pt>
                <c:pt idx="331">
                  <c:v>78.571428571428413</c:v>
                </c:pt>
                <c:pt idx="332">
                  <c:v>78.571428571428413</c:v>
                </c:pt>
                <c:pt idx="333">
                  <c:v>78.857100000000003</c:v>
                </c:pt>
                <c:pt idx="334">
                  <c:v>79</c:v>
                </c:pt>
                <c:pt idx="335">
                  <c:v>79.142899999999983</c:v>
                </c:pt>
                <c:pt idx="336">
                  <c:v>79.285700000000006</c:v>
                </c:pt>
                <c:pt idx="337">
                  <c:v>79.285700000000006</c:v>
                </c:pt>
                <c:pt idx="338">
                  <c:v>79.428571428571345</c:v>
                </c:pt>
                <c:pt idx="339">
                  <c:v>79.428571428571345</c:v>
                </c:pt>
                <c:pt idx="340">
                  <c:v>80</c:v>
                </c:pt>
                <c:pt idx="341">
                  <c:v>80</c:v>
                </c:pt>
                <c:pt idx="342">
                  <c:v>80.142857142856926</c:v>
                </c:pt>
                <c:pt idx="343">
                  <c:v>80.142899999999983</c:v>
                </c:pt>
                <c:pt idx="344">
                  <c:v>80.142899999999983</c:v>
                </c:pt>
                <c:pt idx="345">
                  <c:v>80.142899999999983</c:v>
                </c:pt>
                <c:pt idx="346">
                  <c:v>80.285700000000006</c:v>
                </c:pt>
                <c:pt idx="347">
                  <c:v>80.285700000000006</c:v>
                </c:pt>
                <c:pt idx="348">
                  <c:v>80.571428571428413</c:v>
                </c:pt>
                <c:pt idx="349">
                  <c:v>81</c:v>
                </c:pt>
                <c:pt idx="350">
                  <c:v>81.142899999999983</c:v>
                </c:pt>
                <c:pt idx="351">
                  <c:v>81.142899999999983</c:v>
                </c:pt>
                <c:pt idx="352">
                  <c:v>81.142899999999983</c:v>
                </c:pt>
                <c:pt idx="353">
                  <c:v>81.285700000000006</c:v>
                </c:pt>
                <c:pt idx="354">
                  <c:v>81.285714285714306</c:v>
                </c:pt>
                <c:pt idx="355">
                  <c:v>81.285714285714306</c:v>
                </c:pt>
                <c:pt idx="356">
                  <c:v>81.285714285714306</c:v>
                </c:pt>
                <c:pt idx="357">
                  <c:v>81.571399999999983</c:v>
                </c:pt>
                <c:pt idx="358">
                  <c:v>81.571399999999983</c:v>
                </c:pt>
                <c:pt idx="359">
                  <c:v>82.142857142856926</c:v>
                </c:pt>
                <c:pt idx="360">
                  <c:v>82.142899999999983</c:v>
                </c:pt>
                <c:pt idx="361">
                  <c:v>82.285700000000006</c:v>
                </c:pt>
                <c:pt idx="362">
                  <c:v>82.428571428571345</c:v>
                </c:pt>
                <c:pt idx="363">
                  <c:v>82.571399999999983</c:v>
                </c:pt>
                <c:pt idx="364">
                  <c:v>82.571428571428413</c:v>
                </c:pt>
                <c:pt idx="365">
                  <c:v>82.857100000000003</c:v>
                </c:pt>
                <c:pt idx="366">
                  <c:v>82.857142857142776</c:v>
                </c:pt>
                <c:pt idx="367">
                  <c:v>83.142899999999983</c:v>
                </c:pt>
                <c:pt idx="368">
                  <c:v>83.142899999999983</c:v>
                </c:pt>
                <c:pt idx="369">
                  <c:v>83.142899999999983</c:v>
                </c:pt>
                <c:pt idx="370">
                  <c:v>83.142899999999983</c:v>
                </c:pt>
                <c:pt idx="371">
                  <c:v>83.142899999999983</c:v>
                </c:pt>
                <c:pt idx="372">
                  <c:v>83.142899999999983</c:v>
                </c:pt>
                <c:pt idx="373">
                  <c:v>83.285700000000006</c:v>
                </c:pt>
                <c:pt idx="374">
                  <c:v>83.285700000000006</c:v>
                </c:pt>
                <c:pt idx="375">
                  <c:v>83.285700000000006</c:v>
                </c:pt>
                <c:pt idx="376">
                  <c:v>83.285714285714306</c:v>
                </c:pt>
                <c:pt idx="377">
                  <c:v>83.285714285714306</c:v>
                </c:pt>
                <c:pt idx="378">
                  <c:v>83.428571428571345</c:v>
                </c:pt>
                <c:pt idx="379">
                  <c:v>83.428600000000003</c:v>
                </c:pt>
                <c:pt idx="380">
                  <c:v>83.714285714285722</c:v>
                </c:pt>
                <c:pt idx="381">
                  <c:v>83.857100000000003</c:v>
                </c:pt>
                <c:pt idx="382">
                  <c:v>83.857142857142776</c:v>
                </c:pt>
                <c:pt idx="383">
                  <c:v>84</c:v>
                </c:pt>
                <c:pt idx="384">
                  <c:v>84.142857142856926</c:v>
                </c:pt>
                <c:pt idx="385">
                  <c:v>84.142857142856926</c:v>
                </c:pt>
                <c:pt idx="386">
                  <c:v>84.142857142856926</c:v>
                </c:pt>
                <c:pt idx="387">
                  <c:v>84.142857142856926</c:v>
                </c:pt>
                <c:pt idx="388">
                  <c:v>84.142857142856926</c:v>
                </c:pt>
                <c:pt idx="389">
                  <c:v>84.142857142856926</c:v>
                </c:pt>
                <c:pt idx="390">
                  <c:v>84.142857142856926</c:v>
                </c:pt>
                <c:pt idx="391">
                  <c:v>84.142899999999983</c:v>
                </c:pt>
                <c:pt idx="392">
                  <c:v>84.142899999999983</c:v>
                </c:pt>
                <c:pt idx="393">
                  <c:v>84.142899999999983</c:v>
                </c:pt>
                <c:pt idx="394">
                  <c:v>84.142899999999983</c:v>
                </c:pt>
                <c:pt idx="395">
                  <c:v>84.571399999999983</c:v>
                </c:pt>
                <c:pt idx="396">
                  <c:v>84.714299999999994</c:v>
                </c:pt>
                <c:pt idx="397">
                  <c:v>85</c:v>
                </c:pt>
                <c:pt idx="398">
                  <c:v>85</c:v>
                </c:pt>
                <c:pt idx="399">
                  <c:v>85</c:v>
                </c:pt>
                <c:pt idx="400">
                  <c:v>85.142857142856926</c:v>
                </c:pt>
                <c:pt idx="401">
                  <c:v>85.142857142856926</c:v>
                </c:pt>
                <c:pt idx="402">
                  <c:v>86</c:v>
                </c:pt>
                <c:pt idx="403">
                  <c:v>86</c:v>
                </c:pt>
                <c:pt idx="404">
                  <c:v>86.142899999999983</c:v>
                </c:pt>
                <c:pt idx="405">
                  <c:v>86.285700000000006</c:v>
                </c:pt>
                <c:pt idx="406">
                  <c:v>86.428571428571345</c:v>
                </c:pt>
                <c:pt idx="407">
                  <c:v>87.142857142856926</c:v>
                </c:pt>
                <c:pt idx="408">
                  <c:v>87.142899999999983</c:v>
                </c:pt>
                <c:pt idx="409">
                  <c:v>87.285700000000006</c:v>
                </c:pt>
                <c:pt idx="410">
                  <c:v>87.285700000000006</c:v>
                </c:pt>
                <c:pt idx="411">
                  <c:v>87.714299999999994</c:v>
                </c:pt>
                <c:pt idx="412">
                  <c:v>87.714299999999994</c:v>
                </c:pt>
                <c:pt idx="413">
                  <c:v>88</c:v>
                </c:pt>
                <c:pt idx="414">
                  <c:v>88.142857142856926</c:v>
                </c:pt>
                <c:pt idx="415">
                  <c:v>88.142899999999983</c:v>
                </c:pt>
                <c:pt idx="416">
                  <c:v>88.142899999999983</c:v>
                </c:pt>
                <c:pt idx="417">
                  <c:v>88.285700000000006</c:v>
                </c:pt>
                <c:pt idx="418">
                  <c:v>88.285700000000006</c:v>
                </c:pt>
                <c:pt idx="419">
                  <c:v>88.857142857142776</c:v>
                </c:pt>
                <c:pt idx="420">
                  <c:v>89</c:v>
                </c:pt>
                <c:pt idx="421">
                  <c:v>89.142857142856926</c:v>
                </c:pt>
                <c:pt idx="422">
                  <c:v>89.142899999999983</c:v>
                </c:pt>
                <c:pt idx="423">
                  <c:v>89.428571428571345</c:v>
                </c:pt>
                <c:pt idx="424">
                  <c:v>89.428600000000003</c:v>
                </c:pt>
                <c:pt idx="425">
                  <c:v>89.571399999999983</c:v>
                </c:pt>
                <c:pt idx="426">
                  <c:v>89.571428571428413</c:v>
                </c:pt>
                <c:pt idx="427">
                  <c:v>89.857100000000003</c:v>
                </c:pt>
                <c:pt idx="428">
                  <c:v>90</c:v>
                </c:pt>
                <c:pt idx="429">
                  <c:v>90.142857142856926</c:v>
                </c:pt>
                <c:pt idx="430">
                  <c:v>90.142857142856926</c:v>
                </c:pt>
                <c:pt idx="431">
                  <c:v>90.142899999999983</c:v>
                </c:pt>
                <c:pt idx="432">
                  <c:v>90.142899999999983</c:v>
                </c:pt>
                <c:pt idx="433">
                  <c:v>90.142899999999983</c:v>
                </c:pt>
                <c:pt idx="434">
                  <c:v>90.142899999999983</c:v>
                </c:pt>
                <c:pt idx="435">
                  <c:v>90.285700000000006</c:v>
                </c:pt>
                <c:pt idx="436">
                  <c:v>90.285714285714306</c:v>
                </c:pt>
                <c:pt idx="437">
                  <c:v>90.428600000000003</c:v>
                </c:pt>
                <c:pt idx="438">
                  <c:v>90.571399999999983</c:v>
                </c:pt>
                <c:pt idx="439">
                  <c:v>91</c:v>
                </c:pt>
                <c:pt idx="440">
                  <c:v>91.142899999999983</c:v>
                </c:pt>
                <c:pt idx="441">
                  <c:v>91.285714285714306</c:v>
                </c:pt>
                <c:pt idx="442">
                  <c:v>91.285714285714306</c:v>
                </c:pt>
                <c:pt idx="443">
                  <c:v>91.285714285714306</c:v>
                </c:pt>
                <c:pt idx="444">
                  <c:v>91.714299999999994</c:v>
                </c:pt>
                <c:pt idx="445">
                  <c:v>92</c:v>
                </c:pt>
                <c:pt idx="446">
                  <c:v>92</c:v>
                </c:pt>
                <c:pt idx="447">
                  <c:v>92.142899999999983</c:v>
                </c:pt>
                <c:pt idx="448">
                  <c:v>92.428571428571345</c:v>
                </c:pt>
                <c:pt idx="449">
                  <c:v>92.428600000000003</c:v>
                </c:pt>
                <c:pt idx="450">
                  <c:v>92.714285714285722</c:v>
                </c:pt>
                <c:pt idx="451">
                  <c:v>92.857100000000003</c:v>
                </c:pt>
                <c:pt idx="452">
                  <c:v>93</c:v>
                </c:pt>
                <c:pt idx="453">
                  <c:v>93</c:v>
                </c:pt>
                <c:pt idx="454">
                  <c:v>93.142857142856926</c:v>
                </c:pt>
                <c:pt idx="455">
                  <c:v>93.285700000000006</c:v>
                </c:pt>
                <c:pt idx="456">
                  <c:v>93.285714285714306</c:v>
                </c:pt>
                <c:pt idx="457">
                  <c:v>93.285714285714306</c:v>
                </c:pt>
                <c:pt idx="458">
                  <c:v>93.571428571428413</c:v>
                </c:pt>
                <c:pt idx="459">
                  <c:v>93.857100000000003</c:v>
                </c:pt>
                <c:pt idx="460">
                  <c:v>94</c:v>
                </c:pt>
                <c:pt idx="461">
                  <c:v>94</c:v>
                </c:pt>
                <c:pt idx="462">
                  <c:v>94.142899999999983</c:v>
                </c:pt>
                <c:pt idx="463">
                  <c:v>94.142899999999983</c:v>
                </c:pt>
                <c:pt idx="464">
                  <c:v>94.428600000000003</c:v>
                </c:pt>
                <c:pt idx="465">
                  <c:v>94.571399999999983</c:v>
                </c:pt>
                <c:pt idx="466">
                  <c:v>94.571399999999983</c:v>
                </c:pt>
                <c:pt idx="467">
                  <c:v>94.857142857142776</c:v>
                </c:pt>
                <c:pt idx="468">
                  <c:v>95</c:v>
                </c:pt>
                <c:pt idx="469">
                  <c:v>95.142899999999983</c:v>
                </c:pt>
                <c:pt idx="470">
                  <c:v>95.285700000000006</c:v>
                </c:pt>
                <c:pt idx="471">
                  <c:v>95.285700000000006</c:v>
                </c:pt>
                <c:pt idx="472">
                  <c:v>95.428600000000003</c:v>
                </c:pt>
                <c:pt idx="473">
                  <c:v>95.714285714285722</c:v>
                </c:pt>
                <c:pt idx="474">
                  <c:v>95.714299999999994</c:v>
                </c:pt>
                <c:pt idx="475">
                  <c:v>95.857142857142776</c:v>
                </c:pt>
                <c:pt idx="476">
                  <c:v>96</c:v>
                </c:pt>
                <c:pt idx="477">
                  <c:v>96</c:v>
                </c:pt>
                <c:pt idx="478">
                  <c:v>96.142857142856926</c:v>
                </c:pt>
                <c:pt idx="479">
                  <c:v>96.142857142856926</c:v>
                </c:pt>
                <c:pt idx="480">
                  <c:v>96.142857142856926</c:v>
                </c:pt>
                <c:pt idx="481">
                  <c:v>96.142857142856926</c:v>
                </c:pt>
                <c:pt idx="482">
                  <c:v>96.142857142856926</c:v>
                </c:pt>
                <c:pt idx="483">
                  <c:v>96.142857142856926</c:v>
                </c:pt>
                <c:pt idx="484">
                  <c:v>96.142857142856926</c:v>
                </c:pt>
                <c:pt idx="485">
                  <c:v>96.142899999999983</c:v>
                </c:pt>
                <c:pt idx="486">
                  <c:v>96.142899999999983</c:v>
                </c:pt>
                <c:pt idx="487">
                  <c:v>96.285700000000006</c:v>
                </c:pt>
                <c:pt idx="488">
                  <c:v>96.285714285714306</c:v>
                </c:pt>
                <c:pt idx="489">
                  <c:v>96.285714285714306</c:v>
                </c:pt>
                <c:pt idx="490">
                  <c:v>96.857100000000003</c:v>
                </c:pt>
                <c:pt idx="491">
                  <c:v>96.857142857142776</c:v>
                </c:pt>
                <c:pt idx="492">
                  <c:v>97</c:v>
                </c:pt>
                <c:pt idx="493">
                  <c:v>97.142857142856926</c:v>
                </c:pt>
                <c:pt idx="494">
                  <c:v>97.142899999999983</c:v>
                </c:pt>
                <c:pt idx="495">
                  <c:v>97.285700000000006</c:v>
                </c:pt>
                <c:pt idx="496">
                  <c:v>97.857100000000003</c:v>
                </c:pt>
                <c:pt idx="497">
                  <c:v>98.142899999999983</c:v>
                </c:pt>
                <c:pt idx="498">
                  <c:v>98.142899999999983</c:v>
                </c:pt>
                <c:pt idx="499">
                  <c:v>98.142899999999983</c:v>
                </c:pt>
                <c:pt idx="500">
                  <c:v>98.285700000000006</c:v>
                </c:pt>
                <c:pt idx="501">
                  <c:v>99</c:v>
                </c:pt>
                <c:pt idx="502">
                  <c:v>99</c:v>
                </c:pt>
                <c:pt idx="503">
                  <c:v>99.285700000000006</c:v>
                </c:pt>
                <c:pt idx="504">
                  <c:v>99.428600000000003</c:v>
                </c:pt>
                <c:pt idx="505">
                  <c:v>99.714299999999994</c:v>
                </c:pt>
                <c:pt idx="506">
                  <c:v>99.857100000000003</c:v>
                </c:pt>
                <c:pt idx="507">
                  <c:v>99.857100000000003</c:v>
                </c:pt>
                <c:pt idx="508">
                  <c:v>100.1428571428571</c:v>
                </c:pt>
                <c:pt idx="509">
                  <c:v>100.1429</c:v>
                </c:pt>
                <c:pt idx="510">
                  <c:v>100.4285714285714</c:v>
                </c:pt>
                <c:pt idx="511">
                  <c:v>100.4286</c:v>
                </c:pt>
                <c:pt idx="512">
                  <c:v>100.8571428571428</c:v>
                </c:pt>
                <c:pt idx="513">
                  <c:v>101</c:v>
                </c:pt>
                <c:pt idx="514">
                  <c:v>101.1428571428571</c:v>
                </c:pt>
                <c:pt idx="515">
                  <c:v>101.1428571428571</c:v>
                </c:pt>
                <c:pt idx="516">
                  <c:v>101.1429</c:v>
                </c:pt>
                <c:pt idx="517">
                  <c:v>101.8571428571428</c:v>
                </c:pt>
                <c:pt idx="518">
                  <c:v>102.1429</c:v>
                </c:pt>
                <c:pt idx="519">
                  <c:v>102.4285714285714</c:v>
                </c:pt>
                <c:pt idx="520">
                  <c:v>102.5714</c:v>
                </c:pt>
                <c:pt idx="521">
                  <c:v>102.8571</c:v>
                </c:pt>
                <c:pt idx="522">
                  <c:v>102.8571428571428</c:v>
                </c:pt>
                <c:pt idx="523">
                  <c:v>103</c:v>
                </c:pt>
                <c:pt idx="524">
                  <c:v>103.28571428571431</c:v>
                </c:pt>
                <c:pt idx="525">
                  <c:v>103.4285714285714</c:v>
                </c:pt>
                <c:pt idx="526">
                  <c:v>103.4286</c:v>
                </c:pt>
                <c:pt idx="527">
                  <c:v>103.71428571428569</c:v>
                </c:pt>
                <c:pt idx="528">
                  <c:v>103.8571</c:v>
                </c:pt>
                <c:pt idx="529">
                  <c:v>104</c:v>
                </c:pt>
                <c:pt idx="530">
                  <c:v>104.1428571428571</c:v>
                </c:pt>
                <c:pt idx="531">
                  <c:v>104.1429</c:v>
                </c:pt>
                <c:pt idx="532">
                  <c:v>104.1429</c:v>
                </c:pt>
                <c:pt idx="533">
                  <c:v>104.4286</c:v>
                </c:pt>
                <c:pt idx="534">
                  <c:v>105.1429</c:v>
                </c:pt>
                <c:pt idx="535">
                  <c:v>105.1429</c:v>
                </c:pt>
                <c:pt idx="536">
                  <c:v>105.4286</c:v>
                </c:pt>
                <c:pt idx="537">
                  <c:v>106.1428571428571</c:v>
                </c:pt>
                <c:pt idx="538">
                  <c:v>106.1428571428571</c:v>
                </c:pt>
                <c:pt idx="539">
                  <c:v>106.28570000000001</c:v>
                </c:pt>
                <c:pt idx="540">
                  <c:v>106.28570000000001</c:v>
                </c:pt>
                <c:pt idx="541">
                  <c:v>106.4285714285714</c:v>
                </c:pt>
                <c:pt idx="542">
                  <c:v>106.8571</c:v>
                </c:pt>
                <c:pt idx="543">
                  <c:v>106.8571</c:v>
                </c:pt>
                <c:pt idx="544">
                  <c:v>107.28571428571431</c:v>
                </c:pt>
                <c:pt idx="545">
                  <c:v>107.28571428571431</c:v>
                </c:pt>
                <c:pt idx="546">
                  <c:v>107.8571</c:v>
                </c:pt>
                <c:pt idx="547">
                  <c:v>107.8571</c:v>
                </c:pt>
                <c:pt idx="548">
                  <c:v>108</c:v>
                </c:pt>
                <c:pt idx="549">
                  <c:v>108.1428571428571</c:v>
                </c:pt>
                <c:pt idx="550">
                  <c:v>108.1428571428571</c:v>
                </c:pt>
                <c:pt idx="551">
                  <c:v>109.1428571428571</c:v>
                </c:pt>
                <c:pt idx="552">
                  <c:v>110.1429</c:v>
                </c:pt>
                <c:pt idx="553">
                  <c:v>110.28570000000001</c:v>
                </c:pt>
                <c:pt idx="554">
                  <c:v>111.1428571428571</c:v>
                </c:pt>
                <c:pt idx="555">
                  <c:v>111.28571428571431</c:v>
                </c:pt>
                <c:pt idx="556">
                  <c:v>111.5714285714286</c:v>
                </c:pt>
                <c:pt idx="557">
                  <c:v>111.71428571428569</c:v>
                </c:pt>
                <c:pt idx="558">
                  <c:v>112.1428571428571</c:v>
                </c:pt>
                <c:pt idx="559">
                  <c:v>112.4285714285714</c:v>
                </c:pt>
                <c:pt idx="560">
                  <c:v>113.8571428571428</c:v>
                </c:pt>
                <c:pt idx="561">
                  <c:v>114.1428571428571</c:v>
                </c:pt>
                <c:pt idx="562">
                  <c:v>114.28571428571431</c:v>
                </c:pt>
                <c:pt idx="563">
                  <c:v>115</c:v>
                </c:pt>
                <c:pt idx="564">
                  <c:v>115.1428571428571</c:v>
                </c:pt>
                <c:pt idx="565">
                  <c:v>115.28571428571431</c:v>
                </c:pt>
                <c:pt idx="566">
                  <c:v>116.4285714285714</c:v>
                </c:pt>
                <c:pt idx="567">
                  <c:v>116.8571428571428</c:v>
                </c:pt>
                <c:pt idx="568">
                  <c:v>117.28570000000001</c:v>
                </c:pt>
                <c:pt idx="569">
                  <c:v>117.4285714285714</c:v>
                </c:pt>
                <c:pt idx="570">
                  <c:v>117.71428571428569</c:v>
                </c:pt>
                <c:pt idx="571">
                  <c:v>118.1428571428571</c:v>
                </c:pt>
                <c:pt idx="572">
                  <c:v>118.1429</c:v>
                </c:pt>
                <c:pt idx="573">
                  <c:v>118.5714285714286</c:v>
                </c:pt>
                <c:pt idx="574">
                  <c:v>119.1428571428571</c:v>
                </c:pt>
                <c:pt idx="575">
                  <c:v>119.1428571428571</c:v>
                </c:pt>
                <c:pt idx="576">
                  <c:v>119.28571428571431</c:v>
                </c:pt>
                <c:pt idx="577">
                  <c:v>119.8571428571428</c:v>
                </c:pt>
                <c:pt idx="578">
                  <c:v>119.8571428571428</c:v>
                </c:pt>
                <c:pt idx="579">
                  <c:v>120.1428571428571</c:v>
                </c:pt>
                <c:pt idx="580">
                  <c:v>120.1428571428571</c:v>
                </c:pt>
                <c:pt idx="581">
                  <c:v>120.28570000000001</c:v>
                </c:pt>
                <c:pt idx="582">
                  <c:v>120.4285714285714</c:v>
                </c:pt>
                <c:pt idx="583">
                  <c:v>120.71428571428569</c:v>
                </c:pt>
                <c:pt idx="584">
                  <c:v>120.8571428571428</c:v>
                </c:pt>
                <c:pt idx="585">
                  <c:v>121.1428571428571</c:v>
                </c:pt>
                <c:pt idx="586">
                  <c:v>124.1428571428571</c:v>
                </c:pt>
                <c:pt idx="587">
                  <c:v>125.1428571428571</c:v>
                </c:pt>
                <c:pt idx="588">
                  <c:v>125.4285714285714</c:v>
                </c:pt>
                <c:pt idx="589">
                  <c:v>127.28571428571431</c:v>
                </c:pt>
                <c:pt idx="590">
                  <c:v>128</c:v>
                </c:pt>
                <c:pt idx="591">
                  <c:v>128.14285714285711</c:v>
                </c:pt>
                <c:pt idx="592">
                  <c:v>129.42857142857139</c:v>
                </c:pt>
                <c:pt idx="593">
                  <c:v>130.28571428571431</c:v>
                </c:pt>
                <c:pt idx="594">
                  <c:v>131.14285714285711</c:v>
                </c:pt>
                <c:pt idx="595">
                  <c:v>131.28571428571431</c:v>
                </c:pt>
                <c:pt idx="596">
                  <c:v>131.42857142857139</c:v>
                </c:pt>
                <c:pt idx="597">
                  <c:v>131.42857142857139</c:v>
                </c:pt>
                <c:pt idx="598">
                  <c:v>132.14285714285711</c:v>
                </c:pt>
                <c:pt idx="599">
                  <c:v>132.14285714285711</c:v>
                </c:pt>
                <c:pt idx="600">
                  <c:v>132.28571428571431</c:v>
                </c:pt>
                <c:pt idx="601">
                  <c:v>133</c:v>
                </c:pt>
                <c:pt idx="602">
                  <c:v>133.14285714285711</c:v>
                </c:pt>
                <c:pt idx="603">
                  <c:v>133.42857142857139</c:v>
                </c:pt>
                <c:pt idx="604">
                  <c:v>134.14285714285711</c:v>
                </c:pt>
                <c:pt idx="605">
                  <c:v>134.14285714285711</c:v>
                </c:pt>
                <c:pt idx="606">
                  <c:v>134.14285714285711</c:v>
                </c:pt>
                <c:pt idx="607">
                  <c:v>134.857142857143</c:v>
                </c:pt>
                <c:pt idx="608">
                  <c:v>135</c:v>
                </c:pt>
                <c:pt idx="609">
                  <c:v>138.14285714285711</c:v>
                </c:pt>
                <c:pt idx="610">
                  <c:v>139.28571428571431</c:v>
                </c:pt>
                <c:pt idx="611">
                  <c:v>142.28571428571431</c:v>
                </c:pt>
                <c:pt idx="612">
                  <c:v>142.28571428571431</c:v>
                </c:pt>
                <c:pt idx="613">
                  <c:v>143.14285714285711</c:v>
                </c:pt>
                <c:pt idx="614">
                  <c:v>143.42857142857139</c:v>
                </c:pt>
                <c:pt idx="615">
                  <c:v>143.857142857143</c:v>
                </c:pt>
                <c:pt idx="616">
                  <c:v>144.14285714285711</c:v>
                </c:pt>
                <c:pt idx="617">
                  <c:v>145.857142857143</c:v>
                </c:pt>
                <c:pt idx="618">
                  <c:v>151.14285714285711</c:v>
                </c:pt>
                <c:pt idx="619">
                  <c:v>152.42857142857139</c:v>
                </c:pt>
                <c:pt idx="620">
                  <c:v>153</c:v>
                </c:pt>
              </c:numCache>
            </c:numRef>
          </c:xVal>
          <c:yVal>
            <c:numRef>
              <c:f>'CAP PBO, GIPF-007 Placebo Data'!$D$4:$D$1174</c:f>
              <c:numCache>
                <c:formatCode>General</c:formatCode>
                <c:ptCount val="1171"/>
                <c:pt idx="0">
                  <c:v>99.839228295819936</c:v>
                </c:pt>
                <c:pt idx="1">
                  <c:v>99.678456591639559</c:v>
                </c:pt>
                <c:pt idx="2">
                  <c:v>99.678456591639559</c:v>
                </c:pt>
                <c:pt idx="3">
                  <c:v>99.356393727046509</c:v>
                </c:pt>
                <c:pt idx="4">
                  <c:v>99.195362294749685</c:v>
                </c:pt>
                <c:pt idx="5">
                  <c:v>99.034330862452904</c:v>
                </c:pt>
                <c:pt idx="6">
                  <c:v>98.873299430156479</c:v>
                </c:pt>
                <c:pt idx="7">
                  <c:v>98.873299430156479</c:v>
                </c:pt>
                <c:pt idx="8">
                  <c:v>98.712005303843029</c:v>
                </c:pt>
                <c:pt idx="9">
                  <c:v>98.55071117752918</c:v>
                </c:pt>
                <c:pt idx="10">
                  <c:v>98.389417051216085</c:v>
                </c:pt>
                <c:pt idx="11">
                  <c:v>98.228122924902621</c:v>
                </c:pt>
                <c:pt idx="12">
                  <c:v>98.066828798588986</c:v>
                </c:pt>
                <c:pt idx="13">
                  <c:v>97.905534672275706</c:v>
                </c:pt>
                <c:pt idx="14">
                  <c:v>97.744240545962199</c:v>
                </c:pt>
                <c:pt idx="15">
                  <c:v>97.582946419648678</c:v>
                </c:pt>
                <c:pt idx="16">
                  <c:v>97.421652293335299</c:v>
                </c:pt>
                <c:pt idx="17">
                  <c:v>97.260358167021522</c:v>
                </c:pt>
                <c:pt idx="18">
                  <c:v>97.099064040708313</c:v>
                </c:pt>
                <c:pt idx="19">
                  <c:v>97.099064040708313</c:v>
                </c:pt>
                <c:pt idx="20">
                  <c:v>96.937501538144744</c:v>
                </c:pt>
                <c:pt idx="21">
                  <c:v>96.775939035580905</c:v>
                </c:pt>
                <c:pt idx="22">
                  <c:v>96.614376533017548</c:v>
                </c:pt>
                <c:pt idx="23">
                  <c:v>96.452814030453766</c:v>
                </c:pt>
                <c:pt idx="24">
                  <c:v>96.291251527890466</c:v>
                </c:pt>
                <c:pt idx="25">
                  <c:v>96.129689025326883</c:v>
                </c:pt>
                <c:pt idx="26">
                  <c:v>95.968126522763313</c:v>
                </c:pt>
                <c:pt idx="27">
                  <c:v>95.80656402019973</c:v>
                </c:pt>
                <c:pt idx="28">
                  <c:v>95.645001517635876</c:v>
                </c:pt>
                <c:pt idx="29">
                  <c:v>95.483439015072605</c:v>
                </c:pt>
                <c:pt idx="30">
                  <c:v>95.321876512508652</c:v>
                </c:pt>
                <c:pt idx="31">
                  <c:v>95.321876512508652</c:v>
                </c:pt>
                <c:pt idx="32">
                  <c:v>95.1600397102805</c:v>
                </c:pt>
                <c:pt idx="33">
                  <c:v>94.998202908052306</c:v>
                </c:pt>
                <c:pt idx="34">
                  <c:v>94.836366105823757</c:v>
                </c:pt>
                <c:pt idx="35">
                  <c:v>94.674529303595548</c:v>
                </c:pt>
                <c:pt idx="36">
                  <c:v>94.674529303595548</c:v>
                </c:pt>
                <c:pt idx="37">
                  <c:v>94.512415383555151</c:v>
                </c:pt>
                <c:pt idx="38">
                  <c:v>94.350301463514583</c:v>
                </c:pt>
                <c:pt idx="39">
                  <c:v>94.350301463514583</c:v>
                </c:pt>
                <c:pt idx="40">
                  <c:v>94.350301463514583</c:v>
                </c:pt>
                <c:pt idx="41">
                  <c:v>94.187628529956953</c:v>
                </c:pt>
                <c:pt idx="42">
                  <c:v>94.024955596399153</c:v>
                </c:pt>
                <c:pt idx="43">
                  <c:v>93.86228266284138</c:v>
                </c:pt>
                <c:pt idx="44">
                  <c:v>93.86228266284138</c:v>
                </c:pt>
                <c:pt idx="45">
                  <c:v>93.86228266284138</c:v>
                </c:pt>
                <c:pt idx="46">
                  <c:v>93.86228266284138</c:v>
                </c:pt>
                <c:pt idx="47">
                  <c:v>93.698759522313779</c:v>
                </c:pt>
                <c:pt idx="48">
                  <c:v>93.535236381786149</c:v>
                </c:pt>
                <c:pt idx="49">
                  <c:v>93.535236381786149</c:v>
                </c:pt>
                <c:pt idx="50">
                  <c:v>93.535236381786149</c:v>
                </c:pt>
                <c:pt idx="51">
                  <c:v>93.535236381786149</c:v>
                </c:pt>
                <c:pt idx="52">
                  <c:v>93.535236381786149</c:v>
                </c:pt>
                <c:pt idx="53">
                  <c:v>93.535236381786149</c:v>
                </c:pt>
                <c:pt idx="54">
                  <c:v>93.535236381786149</c:v>
                </c:pt>
                <c:pt idx="55">
                  <c:v>93.535236381786149</c:v>
                </c:pt>
                <c:pt idx="56">
                  <c:v>93.535236381786149</c:v>
                </c:pt>
                <c:pt idx="57">
                  <c:v>93.535236381786149</c:v>
                </c:pt>
                <c:pt idx="58">
                  <c:v>93.535236381786149</c:v>
                </c:pt>
                <c:pt idx="59">
                  <c:v>93.368803576836228</c:v>
                </c:pt>
                <c:pt idx="60">
                  <c:v>93.368803576836228</c:v>
                </c:pt>
                <c:pt idx="61">
                  <c:v>93.368803576836228</c:v>
                </c:pt>
                <c:pt idx="62">
                  <c:v>93.368803576836228</c:v>
                </c:pt>
                <c:pt idx="63">
                  <c:v>93.368803576836228</c:v>
                </c:pt>
                <c:pt idx="64">
                  <c:v>93.368803576836228</c:v>
                </c:pt>
                <c:pt idx="65">
                  <c:v>93.368803576836228</c:v>
                </c:pt>
                <c:pt idx="66">
                  <c:v>93.368803576836228</c:v>
                </c:pt>
                <c:pt idx="67">
                  <c:v>93.200267830307823</c:v>
                </c:pt>
                <c:pt idx="68">
                  <c:v>93.031732083779175</c:v>
                </c:pt>
                <c:pt idx="69">
                  <c:v>92.863196337250471</c:v>
                </c:pt>
                <c:pt idx="70">
                  <c:v>92.863196337250471</c:v>
                </c:pt>
                <c:pt idx="71">
                  <c:v>92.863196337250471</c:v>
                </c:pt>
                <c:pt idx="72">
                  <c:v>92.863196337250471</c:v>
                </c:pt>
                <c:pt idx="73">
                  <c:v>92.693737949773848</c:v>
                </c:pt>
                <c:pt idx="74">
                  <c:v>92.693737949773848</c:v>
                </c:pt>
                <c:pt idx="75">
                  <c:v>92.693737949773848</c:v>
                </c:pt>
                <c:pt idx="76">
                  <c:v>92.693737949773848</c:v>
                </c:pt>
                <c:pt idx="77">
                  <c:v>92.693737949773848</c:v>
                </c:pt>
                <c:pt idx="78">
                  <c:v>92.693737949773848</c:v>
                </c:pt>
                <c:pt idx="79">
                  <c:v>92.693737949773848</c:v>
                </c:pt>
                <c:pt idx="80">
                  <c:v>92.693737949773848</c:v>
                </c:pt>
                <c:pt idx="81">
                  <c:v>92.693737949773848</c:v>
                </c:pt>
                <c:pt idx="82">
                  <c:v>92.693737949773848</c:v>
                </c:pt>
                <c:pt idx="83">
                  <c:v>92.693737949773848</c:v>
                </c:pt>
                <c:pt idx="84">
                  <c:v>92.693737949773848</c:v>
                </c:pt>
                <c:pt idx="85">
                  <c:v>92.693737949773848</c:v>
                </c:pt>
                <c:pt idx="86">
                  <c:v>92.693737949773848</c:v>
                </c:pt>
                <c:pt idx="87">
                  <c:v>92.693737949773848</c:v>
                </c:pt>
                <c:pt idx="88">
                  <c:v>92.51982849771052</c:v>
                </c:pt>
                <c:pt idx="89">
                  <c:v>92.51982849771052</c:v>
                </c:pt>
                <c:pt idx="90">
                  <c:v>92.34559153255438</c:v>
                </c:pt>
                <c:pt idx="91">
                  <c:v>92.34559153255438</c:v>
                </c:pt>
                <c:pt idx="92">
                  <c:v>92.34559153255438</c:v>
                </c:pt>
                <c:pt idx="93">
                  <c:v>92.170694578894455</c:v>
                </c:pt>
                <c:pt idx="94">
                  <c:v>92.170694578894455</c:v>
                </c:pt>
                <c:pt idx="95">
                  <c:v>92.170694578894455</c:v>
                </c:pt>
                <c:pt idx="96">
                  <c:v>92.170694578894455</c:v>
                </c:pt>
                <c:pt idx="97">
                  <c:v>92.170694578894455</c:v>
                </c:pt>
                <c:pt idx="98">
                  <c:v>92.170694578894455</c:v>
                </c:pt>
                <c:pt idx="99">
                  <c:v>92.170694578894455</c:v>
                </c:pt>
                <c:pt idx="100">
                  <c:v>92.170694578894455</c:v>
                </c:pt>
                <c:pt idx="101">
                  <c:v>91.993443243165999</c:v>
                </c:pt>
                <c:pt idx="102">
                  <c:v>91.816191907437329</c:v>
                </c:pt>
                <c:pt idx="103">
                  <c:v>91.816191907437329</c:v>
                </c:pt>
                <c:pt idx="104">
                  <c:v>91.816191907437329</c:v>
                </c:pt>
                <c:pt idx="105">
                  <c:v>91.638253551027574</c:v>
                </c:pt>
                <c:pt idx="106">
                  <c:v>91.638253551027574</c:v>
                </c:pt>
                <c:pt idx="107">
                  <c:v>91.638253551027574</c:v>
                </c:pt>
                <c:pt idx="108">
                  <c:v>91.638253551027574</c:v>
                </c:pt>
                <c:pt idx="109">
                  <c:v>91.638253551027574</c:v>
                </c:pt>
                <c:pt idx="110">
                  <c:v>91.638253551027574</c:v>
                </c:pt>
                <c:pt idx="111">
                  <c:v>91.638253551027574</c:v>
                </c:pt>
                <c:pt idx="112">
                  <c:v>91.638253551027574</c:v>
                </c:pt>
                <c:pt idx="113">
                  <c:v>91.638253551027574</c:v>
                </c:pt>
                <c:pt idx="114">
                  <c:v>91.638253551027574</c:v>
                </c:pt>
                <c:pt idx="115">
                  <c:v>91.638253551027574</c:v>
                </c:pt>
                <c:pt idx="116">
                  <c:v>91.638253551027574</c:v>
                </c:pt>
                <c:pt idx="117">
                  <c:v>91.638253551027574</c:v>
                </c:pt>
                <c:pt idx="118">
                  <c:v>91.638253551027574</c:v>
                </c:pt>
                <c:pt idx="119">
                  <c:v>91.638253551027574</c:v>
                </c:pt>
                <c:pt idx="120">
                  <c:v>91.638253551027574</c:v>
                </c:pt>
                <c:pt idx="121">
                  <c:v>91.638253551027574</c:v>
                </c:pt>
                <c:pt idx="122">
                  <c:v>91.638253551027574</c:v>
                </c:pt>
                <c:pt idx="123">
                  <c:v>91.638253551027574</c:v>
                </c:pt>
                <c:pt idx="124">
                  <c:v>91.638253551027574</c:v>
                </c:pt>
                <c:pt idx="125">
                  <c:v>91.638253551027574</c:v>
                </c:pt>
                <c:pt idx="126">
                  <c:v>91.638253551027574</c:v>
                </c:pt>
                <c:pt idx="127">
                  <c:v>91.638253551027574</c:v>
                </c:pt>
                <c:pt idx="128">
                  <c:v>91.638253551027574</c:v>
                </c:pt>
                <c:pt idx="129">
                  <c:v>91.638253551027574</c:v>
                </c:pt>
                <c:pt idx="130">
                  <c:v>91.451617596748505</c:v>
                </c:pt>
                <c:pt idx="131">
                  <c:v>91.451617596748505</c:v>
                </c:pt>
                <c:pt idx="132">
                  <c:v>91.264599973851261</c:v>
                </c:pt>
                <c:pt idx="133">
                  <c:v>91.264599973851261</c:v>
                </c:pt>
                <c:pt idx="134">
                  <c:v>91.264599973851261</c:v>
                </c:pt>
                <c:pt idx="135">
                  <c:v>91.264599973851261</c:v>
                </c:pt>
                <c:pt idx="136">
                  <c:v>91.264599973851261</c:v>
                </c:pt>
                <c:pt idx="137">
                  <c:v>91.264599973851261</c:v>
                </c:pt>
                <c:pt idx="138">
                  <c:v>91.264599973851261</c:v>
                </c:pt>
                <c:pt idx="139">
                  <c:v>91.264599973851261</c:v>
                </c:pt>
                <c:pt idx="140">
                  <c:v>91.264599973851261</c:v>
                </c:pt>
                <c:pt idx="141">
                  <c:v>91.264599973851261</c:v>
                </c:pt>
                <c:pt idx="142">
                  <c:v>91.264599973851261</c:v>
                </c:pt>
                <c:pt idx="143">
                  <c:v>91.264599973851261</c:v>
                </c:pt>
                <c:pt idx="144">
                  <c:v>91.264599973851261</c:v>
                </c:pt>
                <c:pt idx="145">
                  <c:v>91.264599973851261</c:v>
                </c:pt>
                <c:pt idx="146">
                  <c:v>91.264599973851261</c:v>
                </c:pt>
                <c:pt idx="147">
                  <c:v>91.264599973851261</c:v>
                </c:pt>
                <c:pt idx="148">
                  <c:v>91.264599973851261</c:v>
                </c:pt>
                <c:pt idx="149">
                  <c:v>91.264599973851261</c:v>
                </c:pt>
                <c:pt idx="150">
                  <c:v>91.264599973851261</c:v>
                </c:pt>
                <c:pt idx="151">
                  <c:v>91.07041997390688</c:v>
                </c:pt>
                <c:pt idx="152">
                  <c:v>91.07041997390688</c:v>
                </c:pt>
                <c:pt idx="153">
                  <c:v>91.07041997390688</c:v>
                </c:pt>
                <c:pt idx="154">
                  <c:v>91.07041997390688</c:v>
                </c:pt>
                <c:pt idx="155">
                  <c:v>90.874989888125981</c:v>
                </c:pt>
                <c:pt idx="156">
                  <c:v>90.874989888125981</c:v>
                </c:pt>
                <c:pt idx="157">
                  <c:v>90.874989888125981</c:v>
                </c:pt>
                <c:pt idx="158">
                  <c:v>90.678715611909496</c:v>
                </c:pt>
                <c:pt idx="159">
                  <c:v>90.678715611909496</c:v>
                </c:pt>
                <c:pt idx="160">
                  <c:v>90.678715611909496</c:v>
                </c:pt>
                <c:pt idx="161">
                  <c:v>90.678715611909496</c:v>
                </c:pt>
                <c:pt idx="162">
                  <c:v>90.678715611909496</c:v>
                </c:pt>
                <c:pt idx="163">
                  <c:v>90.678715611909496</c:v>
                </c:pt>
                <c:pt idx="164">
                  <c:v>90.678715611909496</c:v>
                </c:pt>
                <c:pt idx="165">
                  <c:v>90.678715611909496</c:v>
                </c:pt>
                <c:pt idx="166">
                  <c:v>90.678715611909496</c:v>
                </c:pt>
                <c:pt idx="167">
                  <c:v>90.678715611909496</c:v>
                </c:pt>
                <c:pt idx="168">
                  <c:v>90.678715611909496</c:v>
                </c:pt>
                <c:pt idx="169">
                  <c:v>90.678715611909496</c:v>
                </c:pt>
                <c:pt idx="170">
                  <c:v>90.678715611909496</c:v>
                </c:pt>
                <c:pt idx="171">
                  <c:v>90.678715611909496</c:v>
                </c:pt>
                <c:pt idx="172">
                  <c:v>90.678715611909496</c:v>
                </c:pt>
                <c:pt idx="173">
                  <c:v>90.678715611909496</c:v>
                </c:pt>
                <c:pt idx="174">
                  <c:v>90.678715611909496</c:v>
                </c:pt>
                <c:pt idx="175">
                  <c:v>90.678715611909496</c:v>
                </c:pt>
                <c:pt idx="176">
                  <c:v>90.678715611909496</c:v>
                </c:pt>
                <c:pt idx="177">
                  <c:v>90.678715611909496</c:v>
                </c:pt>
                <c:pt idx="178">
                  <c:v>90.678715611909496</c:v>
                </c:pt>
                <c:pt idx="179">
                  <c:v>90.678715611909496</c:v>
                </c:pt>
                <c:pt idx="180">
                  <c:v>90.678715611909496</c:v>
                </c:pt>
                <c:pt idx="181">
                  <c:v>90.678715611909496</c:v>
                </c:pt>
                <c:pt idx="182">
                  <c:v>90.678715611909496</c:v>
                </c:pt>
                <c:pt idx="183">
                  <c:v>90.678715611909496</c:v>
                </c:pt>
                <c:pt idx="184">
                  <c:v>90.471212830189046</c:v>
                </c:pt>
                <c:pt idx="185">
                  <c:v>90.471212830189046</c:v>
                </c:pt>
                <c:pt idx="186">
                  <c:v>90.471212830189046</c:v>
                </c:pt>
                <c:pt idx="187">
                  <c:v>90.471212830189046</c:v>
                </c:pt>
                <c:pt idx="188">
                  <c:v>90.471212830189046</c:v>
                </c:pt>
                <c:pt idx="189">
                  <c:v>90.471212830189046</c:v>
                </c:pt>
                <c:pt idx="190">
                  <c:v>90.471212830189046</c:v>
                </c:pt>
                <c:pt idx="191">
                  <c:v>90.471212830189046</c:v>
                </c:pt>
                <c:pt idx="192">
                  <c:v>90.471212830189046</c:v>
                </c:pt>
                <c:pt idx="193">
                  <c:v>90.471212830189046</c:v>
                </c:pt>
                <c:pt idx="194">
                  <c:v>90.471212830189046</c:v>
                </c:pt>
                <c:pt idx="195">
                  <c:v>90.471212830189046</c:v>
                </c:pt>
                <c:pt idx="196">
                  <c:v>90.471212830189046</c:v>
                </c:pt>
                <c:pt idx="197">
                  <c:v>90.471212830189046</c:v>
                </c:pt>
                <c:pt idx="198">
                  <c:v>90.471212830189046</c:v>
                </c:pt>
                <c:pt idx="199">
                  <c:v>90.471212830189046</c:v>
                </c:pt>
                <c:pt idx="200">
                  <c:v>90.471212830189046</c:v>
                </c:pt>
                <c:pt idx="201">
                  <c:v>90.471212830189046</c:v>
                </c:pt>
                <c:pt idx="202">
                  <c:v>90.471212830189046</c:v>
                </c:pt>
                <c:pt idx="203">
                  <c:v>90.471212830189046</c:v>
                </c:pt>
                <c:pt idx="204">
                  <c:v>90.471212830189046</c:v>
                </c:pt>
                <c:pt idx="205">
                  <c:v>90.471212830189046</c:v>
                </c:pt>
                <c:pt idx="206">
                  <c:v>90.471212830189046</c:v>
                </c:pt>
                <c:pt idx="207">
                  <c:v>90.471212830189046</c:v>
                </c:pt>
                <c:pt idx="208">
                  <c:v>90.471212830189046</c:v>
                </c:pt>
                <c:pt idx="209">
                  <c:v>90.471212830189046</c:v>
                </c:pt>
                <c:pt idx="210">
                  <c:v>90.471212830189046</c:v>
                </c:pt>
                <c:pt idx="211">
                  <c:v>90.471212830189046</c:v>
                </c:pt>
                <c:pt idx="212">
                  <c:v>90.250011820824184</c:v>
                </c:pt>
                <c:pt idx="213">
                  <c:v>90.250011820824184</c:v>
                </c:pt>
                <c:pt idx="214">
                  <c:v>90.250011820824184</c:v>
                </c:pt>
                <c:pt idx="215">
                  <c:v>90.250011820824184</c:v>
                </c:pt>
                <c:pt idx="216">
                  <c:v>90.250011820824184</c:v>
                </c:pt>
                <c:pt idx="217">
                  <c:v>90.250011820824184</c:v>
                </c:pt>
                <c:pt idx="218">
                  <c:v>90.250011820824184</c:v>
                </c:pt>
                <c:pt idx="219">
                  <c:v>90.250011820824184</c:v>
                </c:pt>
                <c:pt idx="220">
                  <c:v>90.250011820824184</c:v>
                </c:pt>
                <c:pt idx="221">
                  <c:v>90.250011820824184</c:v>
                </c:pt>
                <c:pt idx="222">
                  <c:v>90.250011820824184</c:v>
                </c:pt>
                <c:pt idx="223">
                  <c:v>90.250011820824184</c:v>
                </c:pt>
                <c:pt idx="224">
                  <c:v>90.250011820824184</c:v>
                </c:pt>
                <c:pt idx="225">
                  <c:v>90.250011820824184</c:v>
                </c:pt>
                <c:pt idx="226">
                  <c:v>90.250011820824184</c:v>
                </c:pt>
                <c:pt idx="227">
                  <c:v>90.250011820824184</c:v>
                </c:pt>
                <c:pt idx="228">
                  <c:v>90.250011820824184</c:v>
                </c:pt>
                <c:pt idx="229">
                  <c:v>90.250011820824184</c:v>
                </c:pt>
                <c:pt idx="230">
                  <c:v>90.250011820824184</c:v>
                </c:pt>
                <c:pt idx="231">
                  <c:v>90.250011820824184</c:v>
                </c:pt>
                <c:pt idx="232">
                  <c:v>90.250011820824184</c:v>
                </c:pt>
                <c:pt idx="233">
                  <c:v>90.250011820824184</c:v>
                </c:pt>
                <c:pt idx="234">
                  <c:v>90.250011820824184</c:v>
                </c:pt>
                <c:pt idx="235">
                  <c:v>90.250011820824184</c:v>
                </c:pt>
                <c:pt idx="236">
                  <c:v>90.250011820824184</c:v>
                </c:pt>
                <c:pt idx="237">
                  <c:v>90.250011820824184</c:v>
                </c:pt>
                <c:pt idx="238">
                  <c:v>90.250011820824184</c:v>
                </c:pt>
                <c:pt idx="239">
                  <c:v>90.250011820824184</c:v>
                </c:pt>
                <c:pt idx="240">
                  <c:v>90.013135149378627</c:v>
                </c:pt>
                <c:pt idx="241">
                  <c:v>90.013135149378627</c:v>
                </c:pt>
                <c:pt idx="242">
                  <c:v>90.013135149378627</c:v>
                </c:pt>
                <c:pt idx="243">
                  <c:v>90.013135149378627</c:v>
                </c:pt>
                <c:pt idx="244">
                  <c:v>90.013135149378627</c:v>
                </c:pt>
                <c:pt idx="245">
                  <c:v>90.013135149378627</c:v>
                </c:pt>
                <c:pt idx="246">
                  <c:v>90.013135149378627</c:v>
                </c:pt>
                <c:pt idx="247">
                  <c:v>90.013135149378627</c:v>
                </c:pt>
                <c:pt idx="248">
                  <c:v>90.013135149378627</c:v>
                </c:pt>
                <c:pt idx="249">
                  <c:v>90.013135149378627</c:v>
                </c:pt>
                <c:pt idx="250">
                  <c:v>90.013135149378627</c:v>
                </c:pt>
                <c:pt idx="251">
                  <c:v>90.013135149378627</c:v>
                </c:pt>
                <c:pt idx="252">
                  <c:v>90.013135149378627</c:v>
                </c:pt>
                <c:pt idx="253">
                  <c:v>90.013135149378627</c:v>
                </c:pt>
                <c:pt idx="254">
                  <c:v>90.013135149378627</c:v>
                </c:pt>
                <c:pt idx="255">
                  <c:v>90.013135149378627</c:v>
                </c:pt>
                <c:pt idx="256">
                  <c:v>90.013135149378627</c:v>
                </c:pt>
                <c:pt idx="257">
                  <c:v>90.013135149378627</c:v>
                </c:pt>
                <c:pt idx="258">
                  <c:v>90.013135149378627</c:v>
                </c:pt>
                <c:pt idx="259">
                  <c:v>90.013135149378627</c:v>
                </c:pt>
                <c:pt idx="260">
                  <c:v>89.763791284698883</c:v>
                </c:pt>
                <c:pt idx="261">
                  <c:v>89.763791284698883</c:v>
                </c:pt>
                <c:pt idx="262">
                  <c:v>89.763791284698883</c:v>
                </c:pt>
                <c:pt idx="263">
                  <c:v>89.763791284698883</c:v>
                </c:pt>
                <c:pt idx="264">
                  <c:v>89.763791284698883</c:v>
                </c:pt>
                <c:pt idx="265">
                  <c:v>89.763791284698883</c:v>
                </c:pt>
                <c:pt idx="266">
                  <c:v>89.763791284698883</c:v>
                </c:pt>
                <c:pt idx="267">
                  <c:v>89.763791284698883</c:v>
                </c:pt>
                <c:pt idx="268">
                  <c:v>89.763791284698883</c:v>
                </c:pt>
                <c:pt idx="269">
                  <c:v>89.763791284698883</c:v>
                </c:pt>
                <c:pt idx="270">
                  <c:v>89.763791284698883</c:v>
                </c:pt>
                <c:pt idx="271">
                  <c:v>89.763791284698883</c:v>
                </c:pt>
                <c:pt idx="272">
                  <c:v>89.763791284698883</c:v>
                </c:pt>
                <c:pt idx="273">
                  <c:v>89.763791284698883</c:v>
                </c:pt>
                <c:pt idx="274">
                  <c:v>89.763791284698883</c:v>
                </c:pt>
                <c:pt idx="275">
                  <c:v>89.763791284698883</c:v>
                </c:pt>
                <c:pt idx="276">
                  <c:v>89.763791284698883</c:v>
                </c:pt>
                <c:pt idx="277">
                  <c:v>89.763791284698883</c:v>
                </c:pt>
                <c:pt idx="278">
                  <c:v>89.763791284698883</c:v>
                </c:pt>
                <c:pt idx="279">
                  <c:v>89.763791284698883</c:v>
                </c:pt>
                <c:pt idx="280">
                  <c:v>89.763791284698883</c:v>
                </c:pt>
                <c:pt idx="281">
                  <c:v>89.763791284698883</c:v>
                </c:pt>
                <c:pt idx="282">
                  <c:v>89.763791284698883</c:v>
                </c:pt>
                <c:pt idx="283">
                  <c:v>89.763791284698883</c:v>
                </c:pt>
                <c:pt idx="284">
                  <c:v>89.763791284698883</c:v>
                </c:pt>
                <c:pt idx="285">
                  <c:v>89.763791284698883</c:v>
                </c:pt>
                <c:pt idx="286">
                  <c:v>89.763791284698883</c:v>
                </c:pt>
                <c:pt idx="287">
                  <c:v>89.763791284698883</c:v>
                </c:pt>
                <c:pt idx="288">
                  <c:v>89.763791284698883</c:v>
                </c:pt>
                <c:pt idx="289">
                  <c:v>89.763791284698883</c:v>
                </c:pt>
                <c:pt idx="290">
                  <c:v>89.763791284698883</c:v>
                </c:pt>
                <c:pt idx="291">
                  <c:v>89.763791284698883</c:v>
                </c:pt>
                <c:pt idx="292">
                  <c:v>89.763791284698883</c:v>
                </c:pt>
                <c:pt idx="293">
                  <c:v>89.763791284698883</c:v>
                </c:pt>
                <c:pt idx="294">
                  <c:v>89.763791284698883</c:v>
                </c:pt>
                <c:pt idx="295">
                  <c:v>89.763791284698883</c:v>
                </c:pt>
                <c:pt idx="296">
                  <c:v>89.763791284698883</c:v>
                </c:pt>
                <c:pt idx="297">
                  <c:v>89.763791284698883</c:v>
                </c:pt>
                <c:pt idx="298">
                  <c:v>89.763791284698883</c:v>
                </c:pt>
                <c:pt idx="299">
                  <c:v>89.485021746547673</c:v>
                </c:pt>
                <c:pt idx="300">
                  <c:v>89.485021746547673</c:v>
                </c:pt>
                <c:pt idx="301">
                  <c:v>89.485021746547673</c:v>
                </c:pt>
                <c:pt idx="302">
                  <c:v>89.485021746547673</c:v>
                </c:pt>
                <c:pt idx="303">
                  <c:v>89.485021746547673</c:v>
                </c:pt>
                <c:pt idx="304">
                  <c:v>89.485021746547673</c:v>
                </c:pt>
                <c:pt idx="305">
                  <c:v>89.485021746547673</c:v>
                </c:pt>
                <c:pt idx="306">
                  <c:v>89.485021746547673</c:v>
                </c:pt>
                <c:pt idx="307">
                  <c:v>89.485021746547673</c:v>
                </c:pt>
                <c:pt idx="308">
                  <c:v>89.485021746547673</c:v>
                </c:pt>
                <c:pt idx="309">
                  <c:v>89.485021746547673</c:v>
                </c:pt>
                <c:pt idx="310">
                  <c:v>89.485021746547673</c:v>
                </c:pt>
                <c:pt idx="311">
                  <c:v>89.485021746547673</c:v>
                </c:pt>
                <c:pt idx="312">
                  <c:v>89.485021746547673</c:v>
                </c:pt>
                <c:pt idx="313">
                  <c:v>89.485021746547673</c:v>
                </c:pt>
                <c:pt idx="314">
                  <c:v>89.485021746547673</c:v>
                </c:pt>
                <c:pt idx="315">
                  <c:v>89.485021746547673</c:v>
                </c:pt>
                <c:pt idx="316">
                  <c:v>89.485021746547673</c:v>
                </c:pt>
                <c:pt idx="317">
                  <c:v>89.485021746547673</c:v>
                </c:pt>
                <c:pt idx="318">
                  <c:v>89.485021746547673</c:v>
                </c:pt>
                <c:pt idx="319">
                  <c:v>89.485021746547673</c:v>
                </c:pt>
                <c:pt idx="320">
                  <c:v>89.485021746547673</c:v>
                </c:pt>
                <c:pt idx="321">
                  <c:v>89.485021746547673</c:v>
                </c:pt>
                <c:pt idx="322">
                  <c:v>89.485021746547673</c:v>
                </c:pt>
                <c:pt idx="323">
                  <c:v>89.485021746547673</c:v>
                </c:pt>
                <c:pt idx="324">
                  <c:v>89.485021746547673</c:v>
                </c:pt>
                <c:pt idx="325">
                  <c:v>89.485021746547673</c:v>
                </c:pt>
                <c:pt idx="326">
                  <c:v>89.485021746547673</c:v>
                </c:pt>
                <c:pt idx="327">
                  <c:v>89.485021746547673</c:v>
                </c:pt>
                <c:pt idx="328">
                  <c:v>89.485021746547673</c:v>
                </c:pt>
                <c:pt idx="329">
                  <c:v>89.485021746547673</c:v>
                </c:pt>
                <c:pt idx="330">
                  <c:v>89.485021746547673</c:v>
                </c:pt>
                <c:pt idx="331">
                  <c:v>89.176452706042156</c:v>
                </c:pt>
                <c:pt idx="332">
                  <c:v>89.176452706042156</c:v>
                </c:pt>
                <c:pt idx="333">
                  <c:v>89.176452706042156</c:v>
                </c:pt>
                <c:pt idx="334">
                  <c:v>89.176452706042156</c:v>
                </c:pt>
                <c:pt idx="335">
                  <c:v>89.176452706042156</c:v>
                </c:pt>
                <c:pt idx="336">
                  <c:v>89.176452706042156</c:v>
                </c:pt>
                <c:pt idx="337">
                  <c:v>89.176452706042156</c:v>
                </c:pt>
                <c:pt idx="338">
                  <c:v>88.861341565738286</c:v>
                </c:pt>
                <c:pt idx="339">
                  <c:v>88.861341565738286</c:v>
                </c:pt>
                <c:pt idx="340">
                  <c:v>88.861341565738286</c:v>
                </c:pt>
                <c:pt idx="341">
                  <c:v>88.861341565738286</c:v>
                </c:pt>
                <c:pt idx="342">
                  <c:v>88.861341565738286</c:v>
                </c:pt>
                <c:pt idx="343">
                  <c:v>88.861341565738286</c:v>
                </c:pt>
                <c:pt idx="344">
                  <c:v>88.861341565738286</c:v>
                </c:pt>
                <c:pt idx="345">
                  <c:v>88.861341565738286</c:v>
                </c:pt>
                <c:pt idx="346">
                  <c:v>88.861341565738286</c:v>
                </c:pt>
                <c:pt idx="347">
                  <c:v>88.861341565738286</c:v>
                </c:pt>
                <c:pt idx="348">
                  <c:v>88.861341565738286</c:v>
                </c:pt>
                <c:pt idx="349">
                  <c:v>88.861341565738286</c:v>
                </c:pt>
                <c:pt idx="350">
                  <c:v>88.861341565738286</c:v>
                </c:pt>
                <c:pt idx="351">
                  <c:v>88.861341565738286</c:v>
                </c:pt>
                <c:pt idx="352">
                  <c:v>88.861341565738286</c:v>
                </c:pt>
                <c:pt idx="353">
                  <c:v>88.861341565738286</c:v>
                </c:pt>
                <c:pt idx="354">
                  <c:v>88.861341565738286</c:v>
                </c:pt>
                <c:pt idx="355">
                  <c:v>88.861341565738286</c:v>
                </c:pt>
                <c:pt idx="356">
                  <c:v>88.861341565738286</c:v>
                </c:pt>
                <c:pt idx="357">
                  <c:v>88.524745574958814</c:v>
                </c:pt>
                <c:pt idx="358">
                  <c:v>88.524745574958814</c:v>
                </c:pt>
                <c:pt idx="359">
                  <c:v>88.524745574958814</c:v>
                </c:pt>
                <c:pt idx="360">
                  <c:v>88.524745574958814</c:v>
                </c:pt>
                <c:pt idx="361">
                  <c:v>88.524745574958814</c:v>
                </c:pt>
                <c:pt idx="362">
                  <c:v>88.524745574958814</c:v>
                </c:pt>
                <c:pt idx="363">
                  <c:v>88.524745574958814</c:v>
                </c:pt>
                <c:pt idx="364">
                  <c:v>88.524745574958814</c:v>
                </c:pt>
                <c:pt idx="365">
                  <c:v>88.524745574958814</c:v>
                </c:pt>
                <c:pt idx="366">
                  <c:v>88.524745574958814</c:v>
                </c:pt>
                <c:pt idx="367">
                  <c:v>88.524745574958814</c:v>
                </c:pt>
                <c:pt idx="368">
                  <c:v>88.524745574958814</c:v>
                </c:pt>
                <c:pt idx="369">
                  <c:v>88.524745574958814</c:v>
                </c:pt>
                <c:pt idx="370">
                  <c:v>88.524745574958814</c:v>
                </c:pt>
                <c:pt idx="371">
                  <c:v>88.524745574958814</c:v>
                </c:pt>
                <c:pt idx="372">
                  <c:v>88.524745574958814</c:v>
                </c:pt>
                <c:pt idx="373">
                  <c:v>88.524745574958814</c:v>
                </c:pt>
                <c:pt idx="374">
                  <c:v>88.524745574958814</c:v>
                </c:pt>
                <c:pt idx="375">
                  <c:v>88.524745574958814</c:v>
                </c:pt>
                <c:pt idx="376">
                  <c:v>88.524745574958814</c:v>
                </c:pt>
                <c:pt idx="377">
                  <c:v>88.524745574958814</c:v>
                </c:pt>
                <c:pt idx="378">
                  <c:v>88.524745574958814</c:v>
                </c:pt>
                <c:pt idx="379">
                  <c:v>88.524745574958814</c:v>
                </c:pt>
                <c:pt idx="380">
                  <c:v>88.524745574958814</c:v>
                </c:pt>
                <c:pt idx="381">
                  <c:v>88.524745574958814</c:v>
                </c:pt>
                <c:pt idx="382">
                  <c:v>88.524745574958814</c:v>
                </c:pt>
                <c:pt idx="383">
                  <c:v>88.524745574958814</c:v>
                </c:pt>
                <c:pt idx="384">
                  <c:v>88.524745574958814</c:v>
                </c:pt>
                <c:pt idx="385">
                  <c:v>88.524745574958814</c:v>
                </c:pt>
                <c:pt idx="386">
                  <c:v>88.524745574958814</c:v>
                </c:pt>
                <c:pt idx="387">
                  <c:v>88.524745574958814</c:v>
                </c:pt>
                <c:pt idx="388">
                  <c:v>88.524745574958814</c:v>
                </c:pt>
                <c:pt idx="389">
                  <c:v>88.524745574958814</c:v>
                </c:pt>
                <c:pt idx="390">
                  <c:v>88.524745574958814</c:v>
                </c:pt>
                <c:pt idx="391">
                  <c:v>88.524745574958814</c:v>
                </c:pt>
                <c:pt idx="392">
                  <c:v>88.524745574958814</c:v>
                </c:pt>
                <c:pt idx="393">
                  <c:v>88.524745574958814</c:v>
                </c:pt>
                <c:pt idx="394">
                  <c:v>88.524745574958814</c:v>
                </c:pt>
                <c:pt idx="395">
                  <c:v>88.524745574958814</c:v>
                </c:pt>
                <c:pt idx="396">
                  <c:v>88.524745574958814</c:v>
                </c:pt>
                <c:pt idx="397">
                  <c:v>88.524745574958814</c:v>
                </c:pt>
                <c:pt idx="398">
                  <c:v>88.524745574958814</c:v>
                </c:pt>
                <c:pt idx="399">
                  <c:v>88.524745574958814</c:v>
                </c:pt>
                <c:pt idx="400">
                  <c:v>88.524745574958814</c:v>
                </c:pt>
                <c:pt idx="401">
                  <c:v>88.524745574958814</c:v>
                </c:pt>
                <c:pt idx="402">
                  <c:v>88.524745574958814</c:v>
                </c:pt>
                <c:pt idx="403">
                  <c:v>88.524745574958814</c:v>
                </c:pt>
                <c:pt idx="404">
                  <c:v>88.524745574958814</c:v>
                </c:pt>
                <c:pt idx="405">
                  <c:v>88.524745574958814</c:v>
                </c:pt>
                <c:pt idx="406">
                  <c:v>88.524745574958814</c:v>
                </c:pt>
                <c:pt idx="407">
                  <c:v>88.524745574958814</c:v>
                </c:pt>
                <c:pt idx="408">
                  <c:v>88.524745574958814</c:v>
                </c:pt>
                <c:pt idx="409">
                  <c:v>88.524745574958814</c:v>
                </c:pt>
                <c:pt idx="410">
                  <c:v>88.524745574958814</c:v>
                </c:pt>
                <c:pt idx="411">
                  <c:v>88.524745574958814</c:v>
                </c:pt>
                <c:pt idx="412">
                  <c:v>88.524745574958814</c:v>
                </c:pt>
                <c:pt idx="413">
                  <c:v>88.524745574958814</c:v>
                </c:pt>
                <c:pt idx="414">
                  <c:v>88.524745574958814</c:v>
                </c:pt>
                <c:pt idx="415">
                  <c:v>88.524745574958814</c:v>
                </c:pt>
                <c:pt idx="416">
                  <c:v>88.524745574958814</c:v>
                </c:pt>
                <c:pt idx="417">
                  <c:v>88.524745574958814</c:v>
                </c:pt>
                <c:pt idx="418">
                  <c:v>88.524745574958814</c:v>
                </c:pt>
                <c:pt idx="419">
                  <c:v>88.524745574958814</c:v>
                </c:pt>
                <c:pt idx="420">
                  <c:v>88.524745574958814</c:v>
                </c:pt>
                <c:pt idx="421">
                  <c:v>88.524745574958814</c:v>
                </c:pt>
                <c:pt idx="422">
                  <c:v>88.524745574958814</c:v>
                </c:pt>
                <c:pt idx="423">
                  <c:v>88.077650900338</c:v>
                </c:pt>
                <c:pt idx="424">
                  <c:v>88.077650900338</c:v>
                </c:pt>
                <c:pt idx="425">
                  <c:v>88.077650900338</c:v>
                </c:pt>
                <c:pt idx="426">
                  <c:v>88.077650900338</c:v>
                </c:pt>
                <c:pt idx="427">
                  <c:v>88.077650900338</c:v>
                </c:pt>
                <c:pt idx="428">
                  <c:v>88.077650900338</c:v>
                </c:pt>
                <c:pt idx="429">
                  <c:v>88.077650900338</c:v>
                </c:pt>
                <c:pt idx="430">
                  <c:v>88.077650900338</c:v>
                </c:pt>
                <c:pt idx="431">
                  <c:v>88.077650900338</c:v>
                </c:pt>
                <c:pt idx="432">
                  <c:v>88.077650900338</c:v>
                </c:pt>
                <c:pt idx="433">
                  <c:v>88.077650900338</c:v>
                </c:pt>
                <c:pt idx="434">
                  <c:v>88.077650900338</c:v>
                </c:pt>
                <c:pt idx="435">
                  <c:v>88.077650900338</c:v>
                </c:pt>
                <c:pt idx="436">
                  <c:v>88.077650900338</c:v>
                </c:pt>
                <c:pt idx="437">
                  <c:v>88.077650900338</c:v>
                </c:pt>
                <c:pt idx="438">
                  <c:v>88.077650900338</c:v>
                </c:pt>
                <c:pt idx="439">
                  <c:v>88.077650900338</c:v>
                </c:pt>
                <c:pt idx="440">
                  <c:v>88.077650900338</c:v>
                </c:pt>
                <c:pt idx="441">
                  <c:v>87.588330617558</c:v>
                </c:pt>
                <c:pt idx="442">
                  <c:v>87.588330617558</c:v>
                </c:pt>
                <c:pt idx="443">
                  <c:v>87.588330617558</c:v>
                </c:pt>
                <c:pt idx="444">
                  <c:v>87.588330617558</c:v>
                </c:pt>
                <c:pt idx="445">
                  <c:v>87.588330617558</c:v>
                </c:pt>
                <c:pt idx="446">
                  <c:v>87.588330617558</c:v>
                </c:pt>
                <c:pt idx="447">
                  <c:v>87.588330617558</c:v>
                </c:pt>
                <c:pt idx="448">
                  <c:v>87.588330617558</c:v>
                </c:pt>
                <c:pt idx="449">
                  <c:v>87.588330617558</c:v>
                </c:pt>
                <c:pt idx="450">
                  <c:v>87.588330617558</c:v>
                </c:pt>
                <c:pt idx="451">
                  <c:v>87.588330617558</c:v>
                </c:pt>
                <c:pt idx="452">
                  <c:v>87.588330617558</c:v>
                </c:pt>
                <c:pt idx="453">
                  <c:v>87.588330617558</c:v>
                </c:pt>
                <c:pt idx="454">
                  <c:v>87.588330617558</c:v>
                </c:pt>
                <c:pt idx="455">
                  <c:v>87.588330617558</c:v>
                </c:pt>
                <c:pt idx="456">
                  <c:v>87.057492250179152</c:v>
                </c:pt>
                <c:pt idx="457">
                  <c:v>87.057492250179152</c:v>
                </c:pt>
                <c:pt idx="458">
                  <c:v>87.057492250179152</c:v>
                </c:pt>
                <c:pt idx="459">
                  <c:v>87.057492250179152</c:v>
                </c:pt>
                <c:pt idx="460">
                  <c:v>87.057492250179152</c:v>
                </c:pt>
                <c:pt idx="461">
                  <c:v>87.057492250179152</c:v>
                </c:pt>
                <c:pt idx="462">
                  <c:v>87.057492250179152</c:v>
                </c:pt>
                <c:pt idx="463">
                  <c:v>87.057492250179152</c:v>
                </c:pt>
                <c:pt idx="464">
                  <c:v>87.057492250179152</c:v>
                </c:pt>
                <c:pt idx="465">
                  <c:v>87.057492250179152</c:v>
                </c:pt>
                <c:pt idx="466">
                  <c:v>87.057492250179152</c:v>
                </c:pt>
                <c:pt idx="467">
                  <c:v>87.057492250179152</c:v>
                </c:pt>
                <c:pt idx="468">
                  <c:v>87.057492250179152</c:v>
                </c:pt>
                <c:pt idx="469">
                  <c:v>87.057492250179152</c:v>
                </c:pt>
                <c:pt idx="470">
                  <c:v>87.057492250179152</c:v>
                </c:pt>
                <c:pt idx="471">
                  <c:v>87.057492250179152</c:v>
                </c:pt>
                <c:pt idx="472">
                  <c:v>87.057492250179152</c:v>
                </c:pt>
                <c:pt idx="473">
                  <c:v>87.057492250179152</c:v>
                </c:pt>
                <c:pt idx="474">
                  <c:v>87.057492250179152</c:v>
                </c:pt>
                <c:pt idx="475">
                  <c:v>87.057492250179152</c:v>
                </c:pt>
                <c:pt idx="476">
                  <c:v>87.057492250179152</c:v>
                </c:pt>
                <c:pt idx="477">
                  <c:v>87.057492250179152</c:v>
                </c:pt>
                <c:pt idx="478">
                  <c:v>87.057492250179152</c:v>
                </c:pt>
                <c:pt idx="479">
                  <c:v>87.057492250179152</c:v>
                </c:pt>
                <c:pt idx="480">
                  <c:v>87.057492250179152</c:v>
                </c:pt>
                <c:pt idx="481">
                  <c:v>87.057492250179152</c:v>
                </c:pt>
                <c:pt idx="482">
                  <c:v>87.057492250179152</c:v>
                </c:pt>
                <c:pt idx="483">
                  <c:v>87.057492250179152</c:v>
                </c:pt>
                <c:pt idx="484">
                  <c:v>87.057492250179152</c:v>
                </c:pt>
                <c:pt idx="485">
                  <c:v>87.057492250179152</c:v>
                </c:pt>
                <c:pt idx="486">
                  <c:v>87.057492250179152</c:v>
                </c:pt>
                <c:pt idx="487">
                  <c:v>87.057492250179152</c:v>
                </c:pt>
                <c:pt idx="488">
                  <c:v>87.057492250179152</c:v>
                </c:pt>
                <c:pt idx="489">
                  <c:v>87.057492250179152</c:v>
                </c:pt>
                <c:pt idx="490">
                  <c:v>87.057492250179152</c:v>
                </c:pt>
                <c:pt idx="491">
                  <c:v>87.057492250179152</c:v>
                </c:pt>
                <c:pt idx="492">
                  <c:v>87.057492250179152</c:v>
                </c:pt>
                <c:pt idx="493">
                  <c:v>87.057492250179152</c:v>
                </c:pt>
                <c:pt idx="494">
                  <c:v>87.057492250179152</c:v>
                </c:pt>
                <c:pt idx="495">
                  <c:v>87.057492250179152</c:v>
                </c:pt>
                <c:pt idx="496">
                  <c:v>87.057492250179152</c:v>
                </c:pt>
                <c:pt idx="497">
                  <c:v>87.057492250179152</c:v>
                </c:pt>
                <c:pt idx="498">
                  <c:v>87.057492250179152</c:v>
                </c:pt>
                <c:pt idx="499">
                  <c:v>87.057492250179152</c:v>
                </c:pt>
                <c:pt idx="500">
                  <c:v>87.057492250179152</c:v>
                </c:pt>
                <c:pt idx="501">
                  <c:v>87.057492250179152</c:v>
                </c:pt>
                <c:pt idx="502">
                  <c:v>87.057492250179152</c:v>
                </c:pt>
                <c:pt idx="503">
                  <c:v>87.057492250179152</c:v>
                </c:pt>
                <c:pt idx="504">
                  <c:v>87.057492250179152</c:v>
                </c:pt>
                <c:pt idx="505">
                  <c:v>87.057492250179152</c:v>
                </c:pt>
                <c:pt idx="506">
                  <c:v>87.057492250179152</c:v>
                </c:pt>
                <c:pt idx="507">
                  <c:v>87.057492250179152</c:v>
                </c:pt>
                <c:pt idx="508">
                  <c:v>87.057492250179152</c:v>
                </c:pt>
                <c:pt idx="509">
                  <c:v>87.057492250179152</c:v>
                </c:pt>
                <c:pt idx="510">
                  <c:v>87.057492250179152</c:v>
                </c:pt>
                <c:pt idx="511">
                  <c:v>87.057492250179152</c:v>
                </c:pt>
                <c:pt idx="512">
                  <c:v>86.258799660728002</c:v>
                </c:pt>
                <c:pt idx="513">
                  <c:v>86.258799660728002</c:v>
                </c:pt>
                <c:pt idx="514">
                  <c:v>86.258799660728002</c:v>
                </c:pt>
                <c:pt idx="515">
                  <c:v>86.258799660728002</c:v>
                </c:pt>
                <c:pt idx="516">
                  <c:v>86.258799660728002</c:v>
                </c:pt>
                <c:pt idx="517">
                  <c:v>86.258799660728002</c:v>
                </c:pt>
                <c:pt idx="518">
                  <c:v>86.258799660728002</c:v>
                </c:pt>
                <c:pt idx="519">
                  <c:v>86.258799660728002</c:v>
                </c:pt>
                <c:pt idx="520">
                  <c:v>86.258799660728002</c:v>
                </c:pt>
                <c:pt idx="521">
                  <c:v>86.258799660728002</c:v>
                </c:pt>
                <c:pt idx="522">
                  <c:v>86.258799660728002</c:v>
                </c:pt>
                <c:pt idx="523">
                  <c:v>86.258799660728002</c:v>
                </c:pt>
                <c:pt idx="524">
                  <c:v>86.258799660728002</c:v>
                </c:pt>
                <c:pt idx="525">
                  <c:v>86.258799660728002</c:v>
                </c:pt>
                <c:pt idx="526">
                  <c:v>86.258799660728002</c:v>
                </c:pt>
                <c:pt idx="527">
                  <c:v>86.258799660728002</c:v>
                </c:pt>
                <c:pt idx="528">
                  <c:v>86.258799660728002</c:v>
                </c:pt>
                <c:pt idx="529">
                  <c:v>86.258799660728002</c:v>
                </c:pt>
                <c:pt idx="530">
                  <c:v>86.258799660728002</c:v>
                </c:pt>
                <c:pt idx="531">
                  <c:v>86.258799660728002</c:v>
                </c:pt>
                <c:pt idx="532">
                  <c:v>86.258799660728002</c:v>
                </c:pt>
                <c:pt idx="533">
                  <c:v>86.258799660728002</c:v>
                </c:pt>
                <c:pt idx="534">
                  <c:v>86.258799660728002</c:v>
                </c:pt>
                <c:pt idx="535">
                  <c:v>86.258799660728002</c:v>
                </c:pt>
                <c:pt idx="536">
                  <c:v>86.258799660728002</c:v>
                </c:pt>
                <c:pt idx="537">
                  <c:v>86.258799660728002</c:v>
                </c:pt>
                <c:pt idx="538">
                  <c:v>86.258799660728002</c:v>
                </c:pt>
                <c:pt idx="539">
                  <c:v>86.258799660728002</c:v>
                </c:pt>
                <c:pt idx="540">
                  <c:v>86.258799660728002</c:v>
                </c:pt>
                <c:pt idx="541">
                  <c:v>85.180564664968898</c:v>
                </c:pt>
                <c:pt idx="542">
                  <c:v>84.102329669209794</c:v>
                </c:pt>
                <c:pt idx="543">
                  <c:v>84.102329669209794</c:v>
                </c:pt>
                <c:pt idx="544">
                  <c:v>84.102329669209794</c:v>
                </c:pt>
                <c:pt idx="545">
                  <c:v>84.102329669209794</c:v>
                </c:pt>
                <c:pt idx="546">
                  <c:v>84.102329669209794</c:v>
                </c:pt>
                <c:pt idx="547">
                  <c:v>84.102329669209794</c:v>
                </c:pt>
                <c:pt idx="548">
                  <c:v>84.102329669209794</c:v>
                </c:pt>
                <c:pt idx="549">
                  <c:v>84.102329669209794</c:v>
                </c:pt>
                <c:pt idx="550">
                  <c:v>84.102329669209794</c:v>
                </c:pt>
                <c:pt idx="551">
                  <c:v>84.102329669209794</c:v>
                </c:pt>
                <c:pt idx="552">
                  <c:v>84.102329669209794</c:v>
                </c:pt>
                <c:pt idx="553">
                  <c:v>84.102329669209794</c:v>
                </c:pt>
                <c:pt idx="554">
                  <c:v>84.102329669209794</c:v>
                </c:pt>
                <c:pt idx="555">
                  <c:v>84.102329669209794</c:v>
                </c:pt>
                <c:pt idx="556">
                  <c:v>82.808447674298776</c:v>
                </c:pt>
                <c:pt idx="557">
                  <c:v>82.808447674298776</c:v>
                </c:pt>
                <c:pt idx="558">
                  <c:v>82.808447674298776</c:v>
                </c:pt>
                <c:pt idx="559">
                  <c:v>81.472827550519668</c:v>
                </c:pt>
                <c:pt idx="560">
                  <c:v>81.472827550519668</c:v>
                </c:pt>
                <c:pt idx="561">
                  <c:v>81.472827550519668</c:v>
                </c:pt>
                <c:pt idx="562">
                  <c:v>81.472827550519668</c:v>
                </c:pt>
                <c:pt idx="563">
                  <c:v>81.472827550519668</c:v>
                </c:pt>
                <c:pt idx="564">
                  <c:v>81.472827550519668</c:v>
                </c:pt>
                <c:pt idx="565">
                  <c:v>81.472827550519668</c:v>
                </c:pt>
                <c:pt idx="566">
                  <c:v>81.472827550519668</c:v>
                </c:pt>
                <c:pt idx="567">
                  <c:v>81.472827550519668</c:v>
                </c:pt>
                <c:pt idx="568">
                  <c:v>81.472827550519668</c:v>
                </c:pt>
                <c:pt idx="569">
                  <c:v>81.472827550519668</c:v>
                </c:pt>
                <c:pt idx="570">
                  <c:v>81.472827550519668</c:v>
                </c:pt>
                <c:pt idx="571">
                  <c:v>81.472827550519668</c:v>
                </c:pt>
                <c:pt idx="572">
                  <c:v>81.472827550519668</c:v>
                </c:pt>
                <c:pt idx="573">
                  <c:v>81.472827550519668</c:v>
                </c:pt>
                <c:pt idx="574">
                  <c:v>81.472827550519668</c:v>
                </c:pt>
                <c:pt idx="575">
                  <c:v>81.472827550519668</c:v>
                </c:pt>
                <c:pt idx="576">
                  <c:v>81.472827550519668</c:v>
                </c:pt>
                <c:pt idx="577">
                  <c:v>81.472827550519668</c:v>
                </c:pt>
                <c:pt idx="578">
                  <c:v>81.472827550519668</c:v>
                </c:pt>
                <c:pt idx="579">
                  <c:v>81.472827550519668</c:v>
                </c:pt>
                <c:pt idx="580">
                  <c:v>81.472827550519668</c:v>
                </c:pt>
                <c:pt idx="581">
                  <c:v>81.472827550519668</c:v>
                </c:pt>
                <c:pt idx="582">
                  <c:v>81.472827550519668</c:v>
                </c:pt>
                <c:pt idx="583">
                  <c:v>81.472827550519668</c:v>
                </c:pt>
                <c:pt idx="584">
                  <c:v>81.472827550519668</c:v>
                </c:pt>
                <c:pt idx="585">
                  <c:v>81.472827550519668</c:v>
                </c:pt>
                <c:pt idx="586">
                  <c:v>81.472827550519668</c:v>
                </c:pt>
                <c:pt idx="587">
                  <c:v>81.472827550519668</c:v>
                </c:pt>
                <c:pt idx="588">
                  <c:v>81.472827550519668</c:v>
                </c:pt>
                <c:pt idx="589">
                  <c:v>81.472827550519668</c:v>
                </c:pt>
                <c:pt idx="590">
                  <c:v>81.472827550519668</c:v>
                </c:pt>
                <c:pt idx="591">
                  <c:v>81.472827550519668</c:v>
                </c:pt>
                <c:pt idx="592">
                  <c:v>81.472827550519668</c:v>
                </c:pt>
                <c:pt idx="593">
                  <c:v>81.472827550519668</c:v>
                </c:pt>
                <c:pt idx="594">
                  <c:v>81.472827550519668</c:v>
                </c:pt>
                <c:pt idx="595">
                  <c:v>81.472827550519668</c:v>
                </c:pt>
                <c:pt idx="596">
                  <c:v>81.472827550519668</c:v>
                </c:pt>
                <c:pt idx="597">
                  <c:v>81.472827550519668</c:v>
                </c:pt>
                <c:pt idx="598">
                  <c:v>81.472827550519668</c:v>
                </c:pt>
                <c:pt idx="599">
                  <c:v>81.472827550519668</c:v>
                </c:pt>
                <c:pt idx="600">
                  <c:v>81.472827550519668</c:v>
                </c:pt>
                <c:pt idx="601">
                  <c:v>81.472827550519668</c:v>
                </c:pt>
                <c:pt idx="602">
                  <c:v>81.472827550519668</c:v>
                </c:pt>
                <c:pt idx="603">
                  <c:v>81.472827550519668</c:v>
                </c:pt>
                <c:pt idx="604">
                  <c:v>81.472827550519668</c:v>
                </c:pt>
                <c:pt idx="605">
                  <c:v>81.472827550519668</c:v>
                </c:pt>
                <c:pt idx="606">
                  <c:v>81.472827550519668</c:v>
                </c:pt>
                <c:pt idx="607">
                  <c:v>81.472827550519668</c:v>
                </c:pt>
                <c:pt idx="608">
                  <c:v>81.472827550519668</c:v>
                </c:pt>
                <c:pt idx="609">
                  <c:v>81.472827550519668</c:v>
                </c:pt>
                <c:pt idx="610">
                  <c:v>81.472827550519668</c:v>
                </c:pt>
                <c:pt idx="611">
                  <c:v>81.472827550519668</c:v>
                </c:pt>
                <c:pt idx="612">
                  <c:v>81.472827550519668</c:v>
                </c:pt>
                <c:pt idx="613">
                  <c:v>81.472827550519668</c:v>
                </c:pt>
                <c:pt idx="614">
                  <c:v>81.472827550519668</c:v>
                </c:pt>
                <c:pt idx="615">
                  <c:v>81.472827550519668</c:v>
                </c:pt>
                <c:pt idx="616">
                  <c:v>81.472827550519668</c:v>
                </c:pt>
                <c:pt idx="617">
                  <c:v>61.1046206628899</c:v>
                </c:pt>
                <c:pt idx="618">
                  <c:v>0</c:v>
                </c:pt>
                <c:pt idx="619">
                  <c:v>0</c:v>
                </c:pt>
                <c:pt idx="620">
                  <c:v>0</c:v>
                </c:pt>
              </c:numCache>
            </c:numRef>
          </c:yVal>
          <c:smooth val="0"/>
          <c:extLst>
            <c:ext xmlns:c16="http://schemas.microsoft.com/office/drawing/2014/chart" uri="{C3380CC4-5D6E-409C-BE32-E72D297353CC}">
              <c16:uniqueId val="{00000000-7ED5-4F2B-954B-146C25710034}"/>
            </c:ext>
          </c:extLst>
        </c:ser>
        <c:dLbls>
          <c:showLegendKey val="0"/>
          <c:showVal val="0"/>
          <c:showCatName val="0"/>
          <c:showSerName val="0"/>
          <c:showPercent val="0"/>
          <c:showBubbleSize val="0"/>
        </c:dLbls>
        <c:axId val="-2095688392"/>
        <c:axId val="-2095687064"/>
      </c:scatterChart>
      <c:valAx>
        <c:axId val="-2095688392"/>
        <c:scaling>
          <c:orientation val="minMax"/>
          <c:max val="104"/>
          <c:min val="0"/>
        </c:scaling>
        <c:delete val="0"/>
        <c:axPos val="b"/>
        <c:title>
          <c:tx>
            <c:rich>
              <a:bodyPr/>
              <a:lstStyle/>
              <a:p>
                <a:pPr>
                  <a:defRPr sz="1594" b="1" i="0" u="none" strike="noStrike" baseline="0">
                    <a:solidFill>
                      <a:srgbClr val="FFFFFF"/>
                    </a:solidFill>
                    <a:latin typeface="Arial"/>
                    <a:ea typeface="Arial"/>
                    <a:cs typeface="Arial"/>
                  </a:defRPr>
                </a:pPr>
                <a:r>
                  <a:rPr lang="en-US" dirty="0"/>
                  <a:t>Weeks</a:t>
                </a:r>
              </a:p>
            </c:rich>
          </c:tx>
          <c:layout>
            <c:manualLayout>
              <c:xMode val="edge"/>
              <c:yMode val="edge"/>
              <c:x val="0.49722523534905"/>
              <c:y val="0.86568792609323197"/>
            </c:manualLayout>
          </c:layout>
          <c:overlay val="0"/>
          <c:spPr>
            <a:noFill/>
            <a:ln w="25382">
              <a:noFill/>
            </a:ln>
          </c:spPr>
        </c:title>
        <c:numFmt formatCode="General" sourceLinked="1"/>
        <c:majorTickMark val="out"/>
        <c:minorTickMark val="none"/>
        <c:tickLblPos val="nextTo"/>
        <c:spPr>
          <a:ln w="12700">
            <a:solidFill>
              <a:schemeClr val="accent4"/>
            </a:solidFill>
            <a:prstDash val="solid"/>
          </a:ln>
        </c:spPr>
        <c:txPr>
          <a:bodyPr rot="0" vert="horz"/>
          <a:lstStyle/>
          <a:p>
            <a:pPr>
              <a:defRPr sz="1200" b="0" i="0" u="none" strike="noStrike" baseline="0">
                <a:solidFill>
                  <a:schemeClr val="tx1"/>
                </a:solidFill>
                <a:latin typeface="+mn-lt"/>
                <a:ea typeface="Arial"/>
                <a:cs typeface="Arial"/>
              </a:defRPr>
            </a:pPr>
            <a:endParaRPr lang="it-IT"/>
          </a:p>
        </c:txPr>
        <c:crossAx val="-2095687064"/>
        <c:crossesAt val="0"/>
        <c:crossBetween val="midCat"/>
        <c:majorUnit val="13"/>
        <c:minorUnit val="4"/>
      </c:valAx>
      <c:valAx>
        <c:axId val="-2095687064"/>
        <c:scaling>
          <c:orientation val="minMax"/>
          <c:max val="105"/>
          <c:min val="0"/>
        </c:scaling>
        <c:delete val="0"/>
        <c:axPos val="l"/>
        <c:numFmt formatCode="General" sourceLinked="1"/>
        <c:majorTickMark val="out"/>
        <c:minorTickMark val="none"/>
        <c:tickLblPos val="nextTo"/>
        <c:spPr>
          <a:ln w="12700">
            <a:solidFill>
              <a:schemeClr val="accent4"/>
            </a:solidFill>
            <a:prstDash val="solid"/>
          </a:ln>
        </c:spPr>
        <c:txPr>
          <a:bodyPr rot="0" vert="horz"/>
          <a:lstStyle/>
          <a:p>
            <a:pPr>
              <a:defRPr sz="1200" b="0" i="0" u="none" strike="noStrike" baseline="0">
                <a:solidFill>
                  <a:schemeClr val="tx1"/>
                </a:solidFill>
                <a:latin typeface="+mn-lt"/>
                <a:ea typeface="Arial"/>
                <a:cs typeface="Arial"/>
              </a:defRPr>
            </a:pPr>
            <a:endParaRPr lang="it-IT"/>
          </a:p>
        </c:txPr>
        <c:crossAx val="-2095688392"/>
        <c:crosses val="autoZero"/>
        <c:crossBetween val="midCat"/>
        <c:majorUnit val="20"/>
        <c:minorUnit val="20"/>
      </c:valAx>
      <c:spPr>
        <a:noFill/>
        <a:ln w="25391">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0.22401</cdr:x>
      <cdr:y>0.01167</cdr:y>
    </cdr:from>
    <cdr:to>
      <cdr:x>0.7596</cdr:x>
      <cdr:y>0.12636</cdr:y>
    </cdr:to>
    <cdr:sp macro="" textlink="">
      <cdr:nvSpPr>
        <cdr:cNvPr id="2" name="TextBox 1"/>
        <cdr:cNvSpPr txBox="1"/>
      </cdr:nvSpPr>
      <cdr:spPr>
        <a:xfrm xmlns:a="http://schemas.openxmlformats.org/drawingml/2006/main">
          <a:off x="1885950" y="66675"/>
          <a:ext cx="4667250" cy="666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000"/>
          </a:pPr>
          <a:endParaRPr lang="en-US" dirty="0"/>
        </a:p>
      </cdr:txBody>
    </cdr:sp>
  </cdr:relSizeAnchor>
  <cdr:relSizeAnchor xmlns:cdr="http://schemas.openxmlformats.org/drawingml/2006/chartDrawing">
    <cdr:from>
      <cdr:x>0.01087</cdr:x>
      <cdr:y>0.0933</cdr:y>
    </cdr:from>
    <cdr:to>
      <cdr:x>0.05062</cdr:x>
      <cdr:y>0.78368</cdr:y>
    </cdr:to>
    <cdr:sp macro="" textlink="">
      <cdr:nvSpPr>
        <cdr:cNvPr id="23554" name="Text Box 2"/>
        <cdr:cNvSpPr txBox="1">
          <a:spLocks xmlns:a="http://schemas.openxmlformats.org/drawingml/2006/main" noChangeArrowheads="1"/>
        </cdr:cNvSpPr>
      </cdr:nvSpPr>
      <cdr:spPr bwMode="auto">
        <a:xfrm xmlns:a="http://schemas.openxmlformats.org/drawingml/2006/main">
          <a:off x="72008" y="360040"/>
          <a:ext cx="263333" cy="266429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vert270" wrap="square" lIns="45720" tIns="41148" rIns="0" bIns="41148" anchor="t" upright="1"/>
        <a:lstStyle xmlns:a="http://schemas.openxmlformats.org/drawingml/2006/main"/>
        <a:p xmlns:a="http://schemas.openxmlformats.org/drawingml/2006/main">
          <a:pPr algn="ctr" rtl="0">
            <a:defRPr sz="1000"/>
          </a:pPr>
          <a:r>
            <a:rPr lang="en-US" sz="1400" b="1" i="0" u="none" strike="noStrike" baseline="0" dirty="0">
              <a:solidFill>
                <a:schemeClr val="tx1"/>
              </a:solidFill>
              <a:latin typeface="+mn-lt"/>
              <a:cs typeface="Arial"/>
            </a:rPr>
            <a:t>Percent </a:t>
          </a:r>
          <a:r>
            <a:rPr lang="en-US" sz="1400" b="1" i="0" u="none" strike="noStrike" baseline="0" dirty="0" smtClean="0">
              <a:solidFill>
                <a:schemeClr val="tx1"/>
              </a:solidFill>
              <a:latin typeface="+mn-lt"/>
              <a:cs typeface="Arial"/>
            </a:rPr>
            <a:t>survival</a:t>
          </a:r>
          <a:endParaRPr lang="en-US" sz="1400" b="1" dirty="0">
            <a:solidFill>
              <a:schemeClr val="tx1"/>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E313F-838D-A545-B20F-3CB596B4A90D}" type="datetimeFigureOut">
              <a:rPr lang="it-IT" smtClean="0"/>
              <a:t>13/04/2016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3CFFB-91A4-5946-93D9-D37A07521CAC}" type="slidenum">
              <a:rPr lang="it-IT" smtClean="0"/>
              <a:t>‹N›</a:t>
            </a:fld>
            <a:endParaRPr lang="it-IT"/>
          </a:p>
        </p:txBody>
      </p:sp>
    </p:spTree>
    <p:extLst>
      <p:ext uri="{BB962C8B-B14F-4D97-AF65-F5344CB8AC3E}">
        <p14:creationId xmlns:p14="http://schemas.microsoft.com/office/powerpoint/2010/main" val="1214065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4294967295"/>
          </p:nvPr>
        </p:nvSpPr>
        <p:spPr bwMode="auto">
          <a:xfrm>
            <a:off x="3883902" y="8685610"/>
            <a:ext cx="2972457" cy="456903"/>
          </a:xfrm>
          <a:prstGeom prst="rect">
            <a:avLst/>
          </a:prstGeom>
          <a:noFill/>
          <a:ln>
            <a:miter lim="800000"/>
            <a:headEnd/>
            <a:tailEnd/>
          </a:ln>
        </p:spPr>
        <p:txBody>
          <a:bodyPr/>
          <a:lstStyle/>
          <a:p>
            <a:pPr eaLnBrk="0" hangingPunct="0"/>
            <a:fld id="{4B8136AB-BE63-46F4-9DCD-7329CC0CB662}" type="slidenum">
              <a:rPr lang="fr-FR"/>
              <a:pPr eaLnBrk="0" hangingPunct="0"/>
              <a:t>5</a:t>
            </a:fld>
            <a:endParaRPr lang="fr-F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89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89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smtClean="0">
              <a:cs typeface="+mn-cs"/>
            </a:endParaRPr>
          </a:p>
        </p:txBody>
      </p:sp>
    </p:spTree>
    <p:extLst>
      <p:ext uri="{BB962C8B-B14F-4D97-AF65-F5344CB8AC3E}">
        <p14:creationId xmlns:p14="http://schemas.microsoft.com/office/powerpoint/2010/main" val="177348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a:xfrm>
            <a:off x="906517" y="686098"/>
            <a:ext cx="5044966" cy="3429000"/>
          </a:xfrm>
          <a:solidFill>
            <a:srgbClr val="FFFFFF"/>
          </a:solidFill>
          <a:ln/>
        </p:spPr>
      </p:sp>
      <p:sp>
        <p:nvSpPr>
          <p:cNvPr id="474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While the MUC5B rs35705950 SNP</a:t>
            </a:r>
            <a:r>
              <a:rPr lang="en-US" sz="1200" kern="1200" baseline="0" dirty="0" smtClean="0">
                <a:solidFill>
                  <a:schemeClr val="tx1"/>
                </a:solidFill>
                <a:effectLst/>
                <a:latin typeface="+mn-lt"/>
                <a:ea typeface="ＭＳ Ｐゴシック" charset="0"/>
                <a:cs typeface="ＭＳ Ｐゴシック" charset="0"/>
              </a:rPr>
              <a:t> i</a:t>
            </a:r>
            <a:r>
              <a:rPr lang="en-US" sz="1200" kern="1200" dirty="0" smtClean="0">
                <a:solidFill>
                  <a:schemeClr val="tx1"/>
                </a:solidFill>
                <a:effectLst/>
                <a:latin typeface="+mn-lt"/>
                <a:ea typeface="ＭＳ Ｐゴシック" charset="0"/>
                <a:cs typeface="ＭＳ Ｐゴシック" charset="0"/>
              </a:rPr>
              <a:t>s associated with increased MUC5B mRNA expression in lungs of control subjects, MUC5B expression is uniformly increased in lungs of IPF patients compared to controls, regardless of whether the MUC5B SNP is present.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distal airways are the predominant source of MUC5B expression in IPF lung (Conti et al. AJRCCM 2016). Moreover, Nakano and</a:t>
            </a:r>
            <a:r>
              <a:rPr lang="en-US" sz="1200" kern="1200" baseline="0" dirty="0" smtClean="0">
                <a:solidFill>
                  <a:schemeClr val="tx1"/>
                </a:solidFill>
                <a:effectLst/>
                <a:latin typeface="+mn-lt"/>
                <a:ea typeface="ＭＳ Ｐゴシック" charset="0"/>
                <a:cs typeface="ＭＳ Ｐゴシック" charset="0"/>
              </a:rPr>
              <a:t> colleagues have recently shown that the minor T allele enhances MUC5B expression in IPF lungs (Nakano AJRCCM 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MUC5B overexpression may, on the other hand, a) reduce </a:t>
            </a:r>
            <a:r>
              <a:rPr lang="en-US" sz="1200" kern="1200" baseline="0" dirty="0" err="1" smtClean="0">
                <a:solidFill>
                  <a:schemeClr val="tx1"/>
                </a:solidFill>
                <a:effectLst/>
                <a:latin typeface="+mn-lt"/>
                <a:ea typeface="ＭＳ Ｐゴシック" charset="0"/>
                <a:cs typeface="ＭＳ Ｐゴシック" charset="0"/>
              </a:rPr>
              <a:t>fibrogenic</a:t>
            </a:r>
            <a:r>
              <a:rPr lang="en-US" sz="1200" kern="1200" baseline="0" dirty="0" smtClean="0">
                <a:solidFill>
                  <a:schemeClr val="tx1"/>
                </a:solidFill>
                <a:effectLst/>
                <a:latin typeface="+mn-lt"/>
                <a:ea typeface="ＭＳ Ｐゴシック" charset="0"/>
                <a:cs typeface="ＭＳ Ｐゴシック" charset="0"/>
              </a:rPr>
              <a:t> signals; b) reduce alveolar obliteration and collapse by acting as a “secondhand surfactant”; c) help </a:t>
            </a:r>
            <a:r>
              <a:rPr lang="en-US" sz="1200" kern="1200" baseline="0" dirty="0" err="1" smtClean="0">
                <a:solidFill>
                  <a:schemeClr val="tx1"/>
                </a:solidFill>
                <a:effectLst/>
                <a:latin typeface="+mn-lt"/>
                <a:ea typeface="ＭＳ Ｐゴシック" charset="0"/>
                <a:cs typeface="ＭＳ Ｐゴシック" charset="0"/>
              </a:rPr>
              <a:t>reepithelialize</a:t>
            </a:r>
            <a:r>
              <a:rPr lang="en-US" sz="1200" kern="1200" baseline="0" dirty="0" smtClean="0">
                <a:solidFill>
                  <a:schemeClr val="tx1"/>
                </a:solidFill>
                <a:effectLst/>
                <a:latin typeface="+mn-lt"/>
                <a:ea typeface="ＭＳ Ｐゴシック" charset="0"/>
                <a:cs typeface="ＭＳ Ｐゴシック" charset="0"/>
              </a:rPr>
              <a:t> damaged alveolar spaces.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46FB897-793A-F34C-A119-2296DFE5D449}" type="slidenum">
              <a:rPr lang="en-US" smtClean="0"/>
              <a:pPr>
                <a:defRPr/>
              </a:pPr>
              <a:t>26</a:t>
            </a:fld>
            <a:endParaRPr lang="en-US"/>
          </a:p>
        </p:txBody>
      </p:sp>
    </p:spTree>
    <p:extLst>
      <p:ext uri="{BB962C8B-B14F-4D97-AF65-F5344CB8AC3E}">
        <p14:creationId xmlns:p14="http://schemas.microsoft.com/office/powerpoint/2010/main" val="276302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TOLLIP is a regulator of innate immune response. </a:t>
            </a:r>
          </a:p>
          <a:p>
            <a:r>
              <a:rPr lang="en-US" dirty="0" smtClean="0"/>
              <a:t>Minor allele of TOLLIP rs5743890 is present in approximately 10% of patients and 16% of controls.</a:t>
            </a:r>
            <a:r>
              <a:rPr lang="en-US" baseline="0" dirty="0" smtClean="0"/>
              <a:t> </a:t>
            </a:r>
            <a:endParaRPr lang="en-US" dirty="0" smtClean="0"/>
          </a:p>
          <a:p>
            <a:r>
              <a:rPr lang="en-US" dirty="0" smtClean="0"/>
              <a:t>Carriage of TOLLIP SNPs is associated with reduced expression of TOLLIP.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ＭＳ Ｐゴシック" charset="0"/>
                <a:cs typeface="ＭＳ Ｐゴシック" charset="0"/>
              </a:rPr>
              <a:t>Notably, </a:t>
            </a:r>
            <a:r>
              <a:rPr lang="en-US" sz="1200" i="1" kern="1200" dirty="0" smtClean="0">
                <a:solidFill>
                  <a:schemeClr val="tx1"/>
                </a:solidFill>
                <a:effectLst/>
                <a:latin typeface="+mn-lt"/>
                <a:ea typeface="ＭＳ Ｐゴシック" charset="0"/>
                <a:cs typeface="ＭＳ Ｐゴシック" charset="0"/>
              </a:rPr>
              <a:t>MUC5B </a:t>
            </a:r>
            <a:r>
              <a:rPr lang="en-US" sz="1200" kern="1200" dirty="0" smtClean="0">
                <a:solidFill>
                  <a:schemeClr val="tx1"/>
                </a:solidFill>
                <a:effectLst/>
                <a:latin typeface="+mn-lt"/>
                <a:ea typeface="ＭＳ Ｐゴシック" charset="0"/>
                <a:cs typeface="ＭＳ Ｐゴシック" charset="0"/>
              </a:rPr>
              <a:t>and </a:t>
            </a:r>
            <a:r>
              <a:rPr lang="en-US" sz="1200" i="1" kern="1200" dirty="0" smtClean="0">
                <a:solidFill>
                  <a:schemeClr val="tx1"/>
                </a:solidFill>
                <a:effectLst/>
                <a:latin typeface="+mn-lt"/>
                <a:ea typeface="ＭＳ Ｐゴシック" charset="0"/>
                <a:cs typeface="ＭＳ Ｐゴシック" charset="0"/>
              </a:rPr>
              <a:t>TOLLIP </a:t>
            </a:r>
            <a:r>
              <a:rPr lang="en-US" sz="1200" kern="1200" dirty="0" smtClean="0">
                <a:solidFill>
                  <a:schemeClr val="tx1"/>
                </a:solidFill>
                <a:effectLst/>
                <a:latin typeface="+mn-lt"/>
                <a:ea typeface="ＭＳ Ｐゴシック" charset="0"/>
                <a:cs typeface="ＭＳ Ｐゴシック" charset="0"/>
              </a:rPr>
              <a:t>reside at the same genetic locus. However, they</a:t>
            </a:r>
            <a:r>
              <a:rPr lang="en-US" sz="1200" kern="1200" baseline="0" dirty="0" smtClean="0">
                <a:solidFill>
                  <a:schemeClr val="tx1"/>
                </a:solidFill>
                <a:effectLst/>
                <a:latin typeface="+mn-lt"/>
                <a:ea typeface="ＭＳ Ｐゴシック" charset="0"/>
                <a:cs typeface="ＭＳ Ｐゴシック" charset="0"/>
              </a:rPr>
              <a:t> are in only weak LD. </a:t>
            </a:r>
            <a:r>
              <a:rPr lang="en-US" sz="1200" kern="1200" dirty="0" smtClean="0">
                <a:solidFill>
                  <a:schemeClr val="tx1"/>
                </a:solidFill>
                <a:effectLst/>
                <a:latin typeface="+mn-lt"/>
                <a:ea typeface="ＭＳ Ｐゴシック" charset="0"/>
                <a:cs typeface="ＭＳ Ｐゴシック"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6FB897-793A-F34C-A119-2296DFE5D449}" type="slidenum">
              <a:rPr lang="en-US" smtClean="0"/>
              <a:pPr>
                <a:defRPr/>
              </a:pPr>
              <a:t>27</a:t>
            </a:fld>
            <a:endParaRPr lang="en-US"/>
          </a:p>
        </p:txBody>
      </p:sp>
    </p:spTree>
    <p:extLst>
      <p:ext uri="{BB962C8B-B14F-4D97-AF65-F5344CB8AC3E}">
        <p14:creationId xmlns:p14="http://schemas.microsoft.com/office/powerpoint/2010/main" val="145111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txBox="1">
            <a:spLocks noGrp="1" noChangeArrowheads="1"/>
          </p:cNvSpPr>
          <p:nvPr/>
        </p:nvSpPr>
        <p:spPr bwMode="auto">
          <a:xfrm>
            <a:off x="3885544" y="8687098"/>
            <a:ext cx="2972457" cy="456902"/>
          </a:xfrm>
          <a:prstGeom prst="rect">
            <a:avLst/>
          </a:prstGeom>
          <a:noFill/>
          <a:ln w="9525">
            <a:noFill/>
            <a:miter lim="800000"/>
            <a:headEnd/>
            <a:tailEnd/>
          </a:ln>
        </p:spPr>
        <p:txBody>
          <a:bodyPr/>
          <a:lstStyle/>
          <a:p>
            <a:pPr eaLnBrk="0" hangingPunct="0"/>
            <a:fld id="{E5D81D93-6354-4B78-8993-19574405EE4F}" type="slidenum">
              <a:rPr lang="fr-FR">
                <a:solidFill>
                  <a:srgbClr val="000000"/>
                </a:solidFill>
              </a:rPr>
              <a:pPr eaLnBrk="0" hangingPunct="0"/>
              <a:t>28</a:t>
            </a:fld>
            <a:endParaRPr lang="fr-FR">
              <a:solidFill>
                <a:srgbClr val="000000"/>
              </a:solidFill>
            </a:endParaRPr>
          </a:p>
        </p:txBody>
      </p:sp>
      <p:sp>
        <p:nvSpPr>
          <p:cNvPr id="433155"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1" hangingPunct="1">
              <a:defRPr/>
            </a:pPr>
            <a:endParaRPr lang="fr-FR"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0470E-AD93-4A8A-BCEA-B9E19D900AA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33825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22915" name="Rectangle 3"/>
          <p:cNvSpPr>
            <a:spLocks noGrp="1" noChangeArrowheads="1"/>
          </p:cNvSpPr>
          <p:nvPr>
            <p:ph type="body" idx="1"/>
          </p:nvPr>
        </p:nvSpPr>
        <p:spPr>
          <a:xfrm>
            <a:off x="686457" y="4342805"/>
            <a:ext cx="5485086" cy="4115098"/>
          </a:xfrm>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xfrm>
            <a:off x="906517" y="686098"/>
            <a:ext cx="5044966" cy="3429000"/>
          </a:xfrm>
          <a:solidFill>
            <a:srgbClr val="FFFFFF"/>
          </a:solidFill>
          <a:ln/>
        </p:spPr>
      </p:sp>
      <p:sp>
        <p:nvSpPr>
          <p:cNvPr id="424963" name="Rectangle 3"/>
          <p:cNvSpPr>
            <a:spLocks noGrp="1" noChangeArrowheads="1"/>
          </p:cNvSpPr>
          <p:nvPr>
            <p:ph type="body" idx="1"/>
          </p:nvPr>
        </p:nvSpPr>
        <p:spPr>
          <a:xfrm>
            <a:off x="686457" y="4342805"/>
            <a:ext cx="5485086" cy="4115098"/>
          </a:xfrm>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906517" y="686098"/>
            <a:ext cx="5044966" cy="3429000"/>
          </a:xfrm>
          <a:solidFill>
            <a:srgbClr val="FFFFFF"/>
          </a:solidFill>
          <a:ln/>
        </p:spPr>
      </p:sp>
      <p:sp>
        <p:nvSpPr>
          <p:cNvPr id="424963" name="Rectangle 3"/>
          <p:cNvSpPr>
            <a:spLocks noGrp="1" noChangeArrowheads="1"/>
          </p:cNvSpPr>
          <p:nvPr>
            <p:ph type="body" idx="1"/>
          </p:nvPr>
        </p:nvSpPr>
        <p:spPr>
          <a:xfrm>
            <a:off x="686457" y="4342805"/>
            <a:ext cx="5485086" cy="4115098"/>
          </a:xfrm>
          <a:solidFill>
            <a:srgbClr val="FFFFFF"/>
          </a:solidFill>
          <a:ln>
            <a:solidFill>
              <a:srgbClr val="000000"/>
            </a:solidFill>
            <a:miter lim="800000"/>
            <a:headEnd/>
            <a:tailEnd/>
          </a:ln>
        </p:spPr>
        <p:txBody>
          <a:bodyPr/>
          <a:lstStyle/>
          <a:p>
            <a:pPr>
              <a:defRPr/>
            </a:pPr>
            <a:endParaRPr lang="fr-FR"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4294967295"/>
          </p:nvPr>
        </p:nvSpPr>
        <p:spPr bwMode="auto">
          <a:xfrm>
            <a:off x="3883902" y="8685610"/>
            <a:ext cx="2972457" cy="456903"/>
          </a:xfrm>
          <a:prstGeom prst="rect">
            <a:avLst/>
          </a:prstGeom>
          <a:noFill/>
          <a:ln>
            <a:miter lim="800000"/>
            <a:headEnd/>
            <a:tailEnd/>
          </a:ln>
        </p:spPr>
        <p:txBody>
          <a:bodyPr/>
          <a:lstStyle/>
          <a:p>
            <a:pPr eaLnBrk="0" hangingPunct="0"/>
            <a:fld id="{AFB93FB0-2650-406A-9E87-4B01AC9187AC}" type="slidenum">
              <a:rPr lang="fr-FR"/>
              <a:pPr eaLnBrk="0" hangingPunct="0"/>
              <a:t>9</a:t>
            </a:fld>
            <a:endParaRPr lang="fr-FR"/>
          </a:p>
        </p:txBody>
      </p:sp>
      <p:sp>
        <p:nvSpPr>
          <p:cNvPr id="1751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4294967295"/>
          </p:nvPr>
        </p:nvSpPr>
        <p:spPr bwMode="auto">
          <a:xfrm>
            <a:off x="3885544" y="8687098"/>
            <a:ext cx="2972457" cy="456902"/>
          </a:xfrm>
          <a:prstGeom prst="rect">
            <a:avLst/>
          </a:prstGeom>
          <a:noFill/>
          <a:ln>
            <a:miter lim="800000"/>
            <a:headEnd/>
            <a:tailEnd/>
          </a:ln>
        </p:spPr>
        <p:txBody>
          <a:bodyPr/>
          <a:lstStyle/>
          <a:p>
            <a:pPr eaLnBrk="0" hangingPunct="0"/>
            <a:fld id="{414BB147-29E6-4A8A-9972-D33795AAC94E}" type="slidenum">
              <a:rPr lang="fr-FR">
                <a:solidFill>
                  <a:srgbClr val="000000"/>
                </a:solidFill>
              </a:rPr>
              <a:pPr eaLnBrk="0" hangingPunct="0"/>
              <a:t>10</a:t>
            </a:fld>
            <a:endParaRPr lang="fr-FR">
              <a:solidFill>
                <a:srgbClr val="000000"/>
              </a:solidFill>
            </a:endParaRPr>
          </a:p>
        </p:txBody>
      </p:sp>
      <p:sp>
        <p:nvSpPr>
          <p:cNvPr id="177154"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1" hangingPunct="1">
              <a:defRPr/>
            </a:pPr>
            <a:r>
              <a:rPr lang="fr-FR" smtClean="0">
                <a:cs typeface="+mn-cs"/>
              </a:rPr>
              <a:t>But some questions remain : one question is what is ou what are the stimli responsible for ongoing injury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4294967295"/>
          </p:nvPr>
        </p:nvSpPr>
        <p:spPr bwMode="auto">
          <a:xfrm>
            <a:off x="3885544" y="8687098"/>
            <a:ext cx="2972457" cy="456902"/>
          </a:xfrm>
          <a:prstGeom prst="rect">
            <a:avLst/>
          </a:prstGeom>
          <a:noFill/>
          <a:ln>
            <a:miter lim="800000"/>
            <a:headEnd/>
            <a:tailEnd/>
          </a:ln>
        </p:spPr>
        <p:txBody>
          <a:bodyPr/>
          <a:lstStyle/>
          <a:p>
            <a:pPr eaLnBrk="0" hangingPunct="0"/>
            <a:fld id="{8BC3282E-99B1-4342-A415-2008C1A205E5}" type="slidenum">
              <a:rPr lang="fr-FR">
                <a:solidFill>
                  <a:srgbClr val="000000"/>
                </a:solidFill>
              </a:rPr>
              <a:pPr eaLnBrk="0" hangingPunct="0"/>
              <a:t>11</a:t>
            </a:fld>
            <a:endParaRPr lang="fr-FR">
              <a:solidFill>
                <a:srgbClr val="000000"/>
              </a:solidFill>
            </a:endParaRPr>
          </a:p>
        </p:txBody>
      </p:sp>
      <p:sp>
        <p:nvSpPr>
          <p:cNvPr id="179202"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1" hangingPunct="1">
              <a:defRPr/>
            </a:pPr>
            <a:r>
              <a:rPr lang="fr-FR" smtClean="0">
                <a:cs typeface="+mn-cs"/>
              </a:rPr>
              <a:t>But some questions remain : one question is what is ou what are the stimli responsible for ongoing injury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0470E-AD93-4A8A-BCEA-B9E19D900A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396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6E47022D-A574-47BF-B4C7-F405E43E8D08}" type="slidenum">
              <a:rPr lang="it-IT" smtClean="0">
                <a:solidFill>
                  <a:prstClr val="black"/>
                </a:solidFill>
              </a:rPr>
              <a:pPr/>
              <a:t>13</a:t>
            </a:fld>
            <a:endParaRPr lang="it-IT">
              <a:solidFill>
                <a:prstClr val="black"/>
              </a:solidFill>
            </a:endParaRPr>
          </a:p>
        </p:txBody>
      </p:sp>
    </p:spTree>
    <p:extLst>
      <p:ext uri="{BB962C8B-B14F-4D97-AF65-F5344CB8AC3E}">
        <p14:creationId xmlns:p14="http://schemas.microsoft.com/office/powerpoint/2010/main" val="266270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1BE5FDA-108C-5D41-A525-1802B5D6C9D1}" type="datetimeFigureOut">
              <a:rPr lang="it-IT" smtClean="0"/>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1122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BE5FDA-108C-5D41-A525-1802B5D6C9D1}" type="datetimeFigureOut">
              <a:rPr lang="it-IT" smtClean="0"/>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28536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BE5FDA-108C-5D41-A525-1802B5D6C9D1}" type="datetimeFigureOut">
              <a:rPr lang="it-IT" smtClean="0"/>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29543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BE5FDA-108C-5D41-A525-1802B5D6C9D1}" type="datetimeFigureOut">
              <a:rPr lang="it-IT" smtClean="0"/>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199470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1BE5FDA-108C-5D41-A525-1802B5D6C9D1}" type="datetimeFigureOut">
              <a:rPr lang="it-IT" smtClean="0"/>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372248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1BE5FDA-108C-5D41-A525-1802B5D6C9D1}" type="datetimeFigureOut">
              <a:rPr lang="it-IT" smtClean="0"/>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15115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1BE5FDA-108C-5D41-A525-1802B5D6C9D1}" type="datetimeFigureOut">
              <a:rPr lang="it-IT" smtClean="0"/>
              <a:t>13/04/2016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121115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1BE5FDA-108C-5D41-A525-1802B5D6C9D1}" type="datetimeFigureOut">
              <a:rPr lang="it-IT" smtClean="0"/>
              <a:t>13/04/2016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382414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1BE5FDA-108C-5D41-A525-1802B5D6C9D1}" type="datetimeFigureOut">
              <a:rPr lang="it-IT" smtClean="0"/>
              <a:t>13/04/2016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258371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1BE5FDA-108C-5D41-A525-1802B5D6C9D1}" type="datetimeFigureOut">
              <a:rPr lang="it-IT" smtClean="0"/>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287486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1BE5FDA-108C-5D41-A525-1802B5D6C9D1}" type="datetimeFigureOut">
              <a:rPr lang="it-IT" smtClean="0"/>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A55E71-01E1-8E4C-BAC8-FB91498ACB8F}" type="slidenum">
              <a:rPr lang="it-IT" smtClean="0"/>
              <a:t>‹N›</a:t>
            </a:fld>
            <a:endParaRPr lang="it-IT"/>
          </a:p>
        </p:txBody>
      </p:sp>
    </p:spTree>
    <p:extLst>
      <p:ext uri="{BB962C8B-B14F-4D97-AF65-F5344CB8AC3E}">
        <p14:creationId xmlns:p14="http://schemas.microsoft.com/office/powerpoint/2010/main" val="345617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E5FDA-108C-5D41-A525-1802B5D6C9D1}" type="datetimeFigureOut">
              <a:rPr lang="it-IT" smtClean="0"/>
              <a:t>13/04/2016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55E71-01E1-8E4C-BAC8-FB91498ACB8F}" type="slidenum">
              <a:rPr lang="it-IT" smtClean="0"/>
              <a:t>‹N›</a:t>
            </a:fld>
            <a:endParaRPr lang="it-IT"/>
          </a:p>
        </p:txBody>
      </p:sp>
    </p:spTree>
    <p:extLst>
      <p:ext uri="{BB962C8B-B14F-4D97-AF65-F5344CB8AC3E}">
        <p14:creationId xmlns:p14="http://schemas.microsoft.com/office/powerpoint/2010/main" val="383310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ncbi.nlm.nih.gov/pubmed/?term=Terzano%20MG%5bAuthor%5d&amp;cauthor=true&amp;cauthor_uid=26168886" TargetMode="External"/><Relationship Id="rId3" Type="http://schemas.openxmlformats.org/officeDocument/2006/relationships/hyperlink" Target="http://www.ncbi.nlm.nih.gov/pubmed/?term=Bosi%20M%5bAuthor%5d&amp;cauthor=true&amp;cauthor_uid=26168886" TargetMode="External"/><Relationship Id="rId7" Type="http://schemas.openxmlformats.org/officeDocument/2006/relationships/hyperlink" Target="http://www.ncbi.nlm.nih.gov/pubmed/?term=Riccardi%20S%5bAuthor%5d&amp;cauthor=true&amp;cauthor_uid=26168886" TargetMode="External"/><Relationship Id="rId2" Type="http://schemas.openxmlformats.org/officeDocument/2006/relationships/hyperlink" Target="http://www.ncbi.nlm.nih.gov/pubmed/?term=Milioli%20G%5bAuthor%5d&amp;cauthor=true&amp;cauthor_uid=26168886" TargetMode="External"/><Relationship Id="rId1" Type="http://schemas.openxmlformats.org/officeDocument/2006/relationships/slideLayout" Target="../slideLayouts/slideLayout7.xml"/><Relationship Id="rId6" Type="http://schemas.openxmlformats.org/officeDocument/2006/relationships/hyperlink" Target="http://www.ncbi.nlm.nih.gov/pubmed/?term=Grassi%20A%5bAuthor%5d&amp;cauthor=true&amp;cauthor_uid=26168886" TargetMode="External"/><Relationship Id="rId5" Type="http://schemas.openxmlformats.org/officeDocument/2006/relationships/hyperlink" Target="http://www.ncbi.nlm.nih.gov/pubmed/?term=Tomassetti%20S%5bAuthor%5d&amp;cauthor=true&amp;cauthor_uid=26168886" TargetMode="External"/><Relationship Id="rId4" Type="http://schemas.openxmlformats.org/officeDocument/2006/relationships/hyperlink" Target="http://www.ncbi.nlm.nih.gov/pubmed/?term=Poletti%20V%5bAuthor%5d&amp;cauthor=true&amp;cauthor_uid=26168886" TargetMode="External"/><Relationship Id="rId9" Type="http://schemas.openxmlformats.org/officeDocument/2006/relationships/hyperlink" Target="http://www.ncbi.nlm.nih.gov/pubmed/?term=Parrino%20L%5bAuthor%5d&amp;cauthor=true&amp;cauthor_uid=26168886"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Combination </a:t>
            </a:r>
            <a:r>
              <a:rPr lang="it-IT" dirty="0" err="1" smtClean="0"/>
              <a:t>therapy</a:t>
            </a:r>
            <a:r>
              <a:rPr lang="it-IT" dirty="0" smtClean="0"/>
              <a:t> in </a:t>
            </a:r>
            <a:r>
              <a:rPr lang="it-IT" dirty="0" err="1" smtClean="0"/>
              <a:t>fibrosing</a:t>
            </a:r>
            <a:r>
              <a:rPr lang="it-IT" dirty="0" smtClean="0"/>
              <a:t> </a:t>
            </a:r>
            <a:r>
              <a:rPr lang="it-IT" dirty="0" err="1" smtClean="0"/>
              <a:t>ILDs</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endParaRPr lang="it-IT" dirty="0" smtClean="0"/>
          </a:p>
          <a:p>
            <a:pPr marL="0" indent="0">
              <a:buNone/>
            </a:pPr>
            <a:r>
              <a:rPr lang="it-IT" dirty="0" smtClean="0"/>
              <a:t>Venerino Poletti</a:t>
            </a:r>
          </a:p>
          <a:p>
            <a:pPr marL="0" indent="0">
              <a:buNone/>
            </a:pPr>
            <a:endParaRPr lang="it-IT" dirty="0" smtClean="0"/>
          </a:p>
          <a:p>
            <a:pPr marL="0" indent="0">
              <a:buNone/>
            </a:pPr>
            <a:r>
              <a:rPr lang="it-IT" dirty="0" smtClean="0"/>
              <a:t>Dipartimento di Malattie dell’Apparato Respiratorio e del Torace. Azienda USL Romagna</a:t>
            </a:r>
          </a:p>
          <a:p>
            <a:pPr marL="0" indent="0">
              <a:buNone/>
            </a:pPr>
            <a:r>
              <a:rPr lang="it-IT" dirty="0" smtClean="0"/>
              <a:t>Pneumologia Ospedali Forlì/Ravenna (I)</a:t>
            </a:r>
          </a:p>
          <a:p>
            <a:pPr marL="0" indent="0">
              <a:buNone/>
            </a:pPr>
            <a:endParaRPr lang="it-IT" dirty="0"/>
          </a:p>
          <a:p>
            <a:pPr marL="0" indent="0">
              <a:buNone/>
            </a:pPr>
            <a:r>
              <a:rPr lang="it-IT" dirty="0" err="1" smtClean="0"/>
              <a:t>Department</a:t>
            </a:r>
            <a:r>
              <a:rPr lang="it-IT" dirty="0" smtClean="0"/>
              <a:t> of </a:t>
            </a:r>
            <a:r>
              <a:rPr lang="it-IT" dirty="0" err="1" smtClean="0"/>
              <a:t>Respiratory</a:t>
            </a:r>
            <a:r>
              <a:rPr lang="it-IT" dirty="0" smtClean="0"/>
              <a:t> </a:t>
            </a:r>
            <a:r>
              <a:rPr lang="it-IT" dirty="0" err="1" smtClean="0"/>
              <a:t>Diseases</a:t>
            </a:r>
            <a:r>
              <a:rPr lang="it-IT" dirty="0" smtClean="0"/>
              <a:t> &amp; </a:t>
            </a:r>
            <a:r>
              <a:rPr lang="it-IT" dirty="0" err="1" smtClean="0"/>
              <a:t>Allergy</a:t>
            </a:r>
            <a:endParaRPr lang="it-IT" dirty="0" smtClean="0"/>
          </a:p>
          <a:p>
            <a:pPr marL="0" indent="0">
              <a:buNone/>
            </a:pPr>
            <a:r>
              <a:rPr lang="it-IT" dirty="0" err="1" smtClean="0"/>
              <a:t>Aarhus</a:t>
            </a:r>
            <a:r>
              <a:rPr lang="it-IT" dirty="0" smtClean="0"/>
              <a:t> </a:t>
            </a:r>
            <a:r>
              <a:rPr lang="it-IT" dirty="0" err="1" smtClean="0"/>
              <a:t>University</a:t>
            </a:r>
            <a:r>
              <a:rPr lang="it-IT" dirty="0" smtClean="0"/>
              <a:t> Hospital (DK)</a:t>
            </a:r>
            <a:endParaRPr lang="it-IT" dirty="0"/>
          </a:p>
        </p:txBody>
      </p:sp>
    </p:spTree>
    <p:extLst>
      <p:ext uri="{BB962C8B-B14F-4D97-AF65-F5344CB8AC3E}">
        <p14:creationId xmlns:p14="http://schemas.microsoft.com/office/powerpoint/2010/main" val="98443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0"/>
          <p:cNvSpPr>
            <a:spLocks noChangeArrowheads="1"/>
          </p:cNvSpPr>
          <p:nvPr/>
        </p:nvSpPr>
        <p:spPr bwMode="auto">
          <a:xfrm>
            <a:off x="609600" y="44450"/>
            <a:ext cx="7772400" cy="1143000"/>
          </a:xfrm>
          <a:prstGeom prst="rect">
            <a:avLst/>
          </a:prstGeom>
          <a:noFill/>
          <a:ln w="9525">
            <a:noFill/>
            <a:miter lim="800000"/>
            <a:headEnd/>
            <a:tailEnd/>
          </a:ln>
        </p:spPr>
        <p:txBody>
          <a:bodyPr lIns="91416" tIns="45709" rIns="91416" bIns="45709" anchor="ctr"/>
          <a:lstStyle/>
          <a:p>
            <a:pPr algn="ctr">
              <a:lnSpc>
                <a:spcPct val="110000"/>
              </a:lnSpc>
            </a:pPr>
            <a:r>
              <a:rPr lang="fr-FR" sz="3200" b="1">
                <a:solidFill>
                  <a:srgbClr val="CC0000"/>
                </a:solidFill>
                <a:latin typeface="Arial" charset="0"/>
              </a:rPr>
              <a:t>Increased mortality in treated patients</a:t>
            </a:r>
            <a:endParaRPr lang="fr-FR" sz="3200" i="1">
              <a:solidFill>
                <a:srgbClr val="CC0000"/>
              </a:solidFill>
              <a:latin typeface="Arial" charset="0"/>
            </a:endParaRPr>
          </a:p>
        </p:txBody>
      </p:sp>
      <p:sp>
        <p:nvSpPr>
          <p:cNvPr id="176130" name="TextBox 2"/>
          <p:cNvSpPr txBox="1">
            <a:spLocks noChangeArrowheads="1"/>
          </p:cNvSpPr>
          <p:nvPr/>
        </p:nvSpPr>
        <p:spPr bwMode="auto">
          <a:xfrm>
            <a:off x="5724525" y="6453188"/>
            <a:ext cx="2425700" cy="373062"/>
          </a:xfrm>
          <a:prstGeom prst="rect">
            <a:avLst/>
          </a:prstGeom>
          <a:noFill/>
          <a:ln w="9525">
            <a:noFill/>
            <a:miter lim="800000"/>
            <a:headEnd/>
            <a:tailEnd/>
          </a:ln>
        </p:spPr>
        <p:txBody>
          <a:bodyPr wrap="none" lIns="91416" tIns="45709" rIns="91416" bIns="45709">
            <a:spAutoFit/>
          </a:bodyPr>
          <a:lstStyle/>
          <a:p>
            <a:r>
              <a:rPr lang="en-US" sz="1800">
                <a:solidFill>
                  <a:srgbClr val="000000"/>
                </a:solidFill>
                <a:latin typeface="Arial" charset="0"/>
              </a:rPr>
              <a:t>(IPFNet, NEJM 2012)</a:t>
            </a:r>
          </a:p>
        </p:txBody>
      </p:sp>
      <p:pic>
        <p:nvPicPr>
          <p:cNvPr id="176131" name="Picture 3"/>
          <p:cNvPicPr>
            <a:picLocks noChangeAspect="1"/>
          </p:cNvPicPr>
          <p:nvPr/>
        </p:nvPicPr>
        <p:blipFill>
          <a:blip r:embed="rId3"/>
          <a:srcRect/>
          <a:stretch>
            <a:fillRect/>
          </a:stretch>
        </p:blipFill>
        <p:spPr bwMode="auto">
          <a:xfrm>
            <a:off x="1116013" y="1557338"/>
            <a:ext cx="6626225" cy="4895850"/>
          </a:xfrm>
          <a:prstGeom prst="rect">
            <a:avLst/>
          </a:prstGeom>
          <a:noFill/>
          <a:ln w="9525">
            <a:noFill/>
            <a:miter lim="800000"/>
            <a:headEnd/>
            <a:tailEnd/>
          </a:ln>
        </p:spPr>
      </p:pic>
    </p:spTree>
    <p:extLst>
      <p:ext uri="{BB962C8B-B14F-4D97-AF65-F5344CB8AC3E}">
        <p14:creationId xmlns:p14="http://schemas.microsoft.com/office/powerpoint/2010/main" val="2841787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0"/>
          <p:cNvSpPr>
            <a:spLocks noChangeArrowheads="1"/>
          </p:cNvSpPr>
          <p:nvPr/>
        </p:nvSpPr>
        <p:spPr bwMode="auto">
          <a:xfrm>
            <a:off x="609600" y="44450"/>
            <a:ext cx="7772400" cy="1143000"/>
          </a:xfrm>
          <a:prstGeom prst="rect">
            <a:avLst/>
          </a:prstGeom>
          <a:noFill/>
          <a:ln w="9525">
            <a:noFill/>
            <a:miter lim="800000"/>
            <a:headEnd/>
            <a:tailEnd/>
          </a:ln>
        </p:spPr>
        <p:txBody>
          <a:bodyPr lIns="91416" tIns="45709" rIns="91416" bIns="45709" anchor="ctr"/>
          <a:lstStyle/>
          <a:p>
            <a:pPr algn="ctr">
              <a:lnSpc>
                <a:spcPct val="110000"/>
              </a:lnSpc>
            </a:pPr>
            <a:r>
              <a:rPr lang="fr-FR" sz="2800" b="1">
                <a:solidFill>
                  <a:srgbClr val="CC0000"/>
                </a:solidFill>
                <a:latin typeface="Arial" charset="0"/>
              </a:rPr>
              <a:t>Increased mortality and hospitalization rate</a:t>
            </a:r>
            <a:endParaRPr lang="fr-FR" sz="2800" i="1">
              <a:solidFill>
                <a:srgbClr val="CC0000"/>
              </a:solidFill>
              <a:latin typeface="Arial" charset="0"/>
            </a:endParaRPr>
          </a:p>
        </p:txBody>
      </p:sp>
      <p:pic>
        <p:nvPicPr>
          <p:cNvPr id="178178" name="Picture 1"/>
          <p:cNvPicPr>
            <a:picLocks noChangeAspect="1"/>
          </p:cNvPicPr>
          <p:nvPr/>
        </p:nvPicPr>
        <p:blipFill>
          <a:blip r:embed="rId3"/>
          <a:srcRect/>
          <a:stretch>
            <a:fillRect/>
          </a:stretch>
        </p:blipFill>
        <p:spPr bwMode="auto">
          <a:xfrm>
            <a:off x="1258888" y="1412875"/>
            <a:ext cx="6769100" cy="4933950"/>
          </a:xfrm>
          <a:prstGeom prst="rect">
            <a:avLst/>
          </a:prstGeom>
          <a:noFill/>
          <a:ln w="9525">
            <a:noFill/>
            <a:miter lim="800000"/>
            <a:headEnd/>
            <a:tailEnd/>
          </a:ln>
        </p:spPr>
      </p:pic>
      <p:sp>
        <p:nvSpPr>
          <p:cNvPr id="178179" name="TextBox 2"/>
          <p:cNvSpPr txBox="1">
            <a:spLocks noChangeArrowheads="1"/>
          </p:cNvSpPr>
          <p:nvPr/>
        </p:nvSpPr>
        <p:spPr bwMode="auto">
          <a:xfrm>
            <a:off x="5724525" y="6453188"/>
            <a:ext cx="2425700" cy="373062"/>
          </a:xfrm>
          <a:prstGeom prst="rect">
            <a:avLst/>
          </a:prstGeom>
          <a:noFill/>
          <a:ln w="9525">
            <a:noFill/>
            <a:miter lim="800000"/>
            <a:headEnd/>
            <a:tailEnd/>
          </a:ln>
        </p:spPr>
        <p:txBody>
          <a:bodyPr wrap="none" lIns="91416" tIns="45709" rIns="91416" bIns="45709">
            <a:spAutoFit/>
          </a:bodyPr>
          <a:lstStyle/>
          <a:p>
            <a:r>
              <a:rPr lang="en-US" sz="1800">
                <a:solidFill>
                  <a:srgbClr val="000000"/>
                </a:solidFill>
                <a:latin typeface="Arial" charset="0"/>
              </a:rPr>
              <a:t>(IPFNet, NEJM 2012)</a:t>
            </a:r>
          </a:p>
        </p:txBody>
      </p:sp>
    </p:spTree>
    <p:extLst>
      <p:ext uri="{BB962C8B-B14F-4D97-AF65-F5344CB8AC3E}">
        <p14:creationId xmlns:p14="http://schemas.microsoft.com/office/powerpoint/2010/main" val="307473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solidFill>
                  <a:srgbClr val="FFC000"/>
                </a:solidFill>
              </a:rPr>
              <a:t>Pirfenidone</a:t>
            </a:r>
            <a:r>
              <a:rPr lang="en-GB" sz="3600" dirty="0" smtClean="0">
                <a:solidFill>
                  <a:srgbClr val="FFC000"/>
                </a:solidFill>
              </a:rPr>
              <a:t>: Integrated biological actions</a:t>
            </a:r>
            <a:endParaRPr lang="en-GB" sz="3600" dirty="0">
              <a:solidFill>
                <a:srgbClr val="FFC000"/>
              </a:solidFill>
            </a:endParaRPr>
          </a:p>
        </p:txBody>
      </p:sp>
      <p:sp>
        <p:nvSpPr>
          <p:cNvPr id="4" name="Segnaposto piè di pagina 3"/>
          <p:cNvSpPr>
            <a:spLocks noGrp="1"/>
          </p:cNvSpPr>
          <p:nvPr>
            <p:ph type="ftr" sz="quarter" idx="10"/>
          </p:nvPr>
        </p:nvSpPr>
        <p:spPr>
          <a:xfrm>
            <a:off x="457200" y="6093296"/>
            <a:ext cx="7283152" cy="365125"/>
          </a:xfrm>
        </p:spPr>
        <p:txBody>
          <a:bodyPr/>
          <a:lstStyle/>
          <a:p>
            <a:r>
              <a:rPr lang="en-GB" sz="1050" dirty="0" smtClean="0"/>
              <a:t>TGF-</a:t>
            </a:r>
            <a:r>
              <a:rPr lang="el-GR" sz="1050" dirty="0" smtClean="0"/>
              <a:t>β</a:t>
            </a:r>
            <a:r>
              <a:rPr lang="en-GB" sz="1050" dirty="0" smtClean="0"/>
              <a:t>: transforming growth factor-</a:t>
            </a:r>
            <a:r>
              <a:rPr lang="el-GR" sz="1050" dirty="0" smtClean="0"/>
              <a:t>β</a:t>
            </a:r>
            <a:r>
              <a:rPr lang="en-GB" sz="1050" dirty="0" smtClean="0"/>
              <a:t>; TNF-</a:t>
            </a:r>
            <a:r>
              <a:rPr lang="el-GR" sz="1050" dirty="0" smtClean="0"/>
              <a:t>α</a:t>
            </a:r>
            <a:r>
              <a:rPr lang="en-GB" sz="1050" dirty="0" smtClean="0"/>
              <a:t>: tumour necrosis factor-</a:t>
            </a:r>
            <a:r>
              <a:rPr lang="el-GR" sz="1050" dirty="0" smtClean="0"/>
              <a:t>α</a:t>
            </a:r>
            <a:r>
              <a:rPr lang="en-GB" sz="1050" dirty="0" smtClean="0"/>
              <a:t>.</a:t>
            </a:r>
          </a:p>
          <a:p>
            <a:r>
              <a:rPr lang="en-GB" altLang="en-US" sz="1050" dirty="0" smtClean="0"/>
              <a:t>1. Di </a:t>
            </a:r>
            <a:r>
              <a:rPr lang="en-GB" altLang="en-US" sz="1050" dirty="0" err="1" smtClean="0"/>
              <a:t>Sario</a:t>
            </a:r>
            <a:r>
              <a:rPr lang="en-GB" altLang="en-US" sz="1050" dirty="0" smtClean="0"/>
              <a:t> A, et al. J </a:t>
            </a:r>
            <a:r>
              <a:rPr lang="en-GB" altLang="en-US" sz="1050" dirty="0" err="1" smtClean="0"/>
              <a:t>Hepatol</a:t>
            </a:r>
            <a:r>
              <a:rPr lang="en-GB" altLang="en-US" sz="1050" dirty="0" smtClean="0"/>
              <a:t> 2002; 37(5): 584</a:t>
            </a:r>
            <a:r>
              <a:rPr lang="en-GB" altLang="en-US" sz="1050" dirty="0" smtClean="0">
                <a:sym typeface="Symbol" pitchFamily="18" charset="2"/>
              </a:rPr>
              <a:t></a:t>
            </a:r>
            <a:r>
              <a:rPr lang="en-GB" altLang="en-US" sz="1050" dirty="0" smtClean="0"/>
              <a:t>591; 2. Schaefer CJ, et al. </a:t>
            </a:r>
            <a:r>
              <a:rPr lang="en-GB" altLang="en-US" sz="1050" dirty="0" err="1" smtClean="0"/>
              <a:t>Eur</a:t>
            </a:r>
            <a:r>
              <a:rPr lang="en-GB" altLang="en-US" sz="1050" dirty="0" smtClean="0"/>
              <a:t> </a:t>
            </a:r>
            <a:r>
              <a:rPr lang="en-GB" altLang="en-US" sz="1050" dirty="0" err="1" smtClean="0"/>
              <a:t>Respir</a:t>
            </a:r>
            <a:r>
              <a:rPr lang="en-GB" altLang="en-US" sz="1050" dirty="0" smtClean="0"/>
              <a:t> Rev 2011; 20(120): 85</a:t>
            </a:r>
            <a:r>
              <a:rPr lang="en-GB" altLang="en-US" sz="1050" dirty="0" smtClean="0">
                <a:sym typeface="Symbol" pitchFamily="18" charset="2"/>
              </a:rPr>
              <a:t>-97; 3. Oku H, et al. </a:t>
            </a:r>
            <a:r>
              <a:rPr lang="en-GB" altLang="en-US" sz="1050" dirty="0" err="1" smtClean="0">
                <a:sym typeface="Symbol" pitchFamily="18" charset="2"/>
              </a:rPr>
              <a:t>Eur</a:t>
            </a:r>
            <a:r>
              <a:rPr lang="en-GB" altLang="en-US" sz="1050" dirty="0" smtClean="0">
                <a:sym typeface="Symbol" pitchFamily="18" charset="2"/>
              </a:rPr>
              <a:t> J </a:t>
            </a:r>
            <a:r>
              <a:rPr lang="en-GB" altLang="en-US" sz="1050" dirty="0" err="1" smtClean="0">
                <a:sym typeface="Symbol" pitchFamily="18" charset="2"/>
              </a:rPr>
              <a:t>Pharmacol</a:t>
            </a:r>
            <a:r>
              <a:rPr lang="en-GB" altLang="en-US" sz="1050" dirty="0" smtClean="0">
                <a:sym typeface="Symbol" pitchFamily="18" charset="2"/>
              </a:rPr>
              <a:t> 2008; 590(1-3): 400-408; 4. Nakayama S, et al. Life </a:t>
            </a:r>
            <a:r>
              <a:rPr lang="en-GB" altLang="en-US" sz="1050" dirty="0" err="1" smtClean="0">
                <a:sym typeface="Symbol" pitchFamily="18" charset="2"/>
              </a:rPr>
              <a:t>Sci</a:t>
            </a:r>
            <a:r>
              <a:rPr lang="en-GB" altLang="en-US" sz="1050" dirty="0" smtClean="0">
                <a:sym typeface="Symbol" pitchFamily="18" charset="2"/>
              </a:rPr>
              <a:t> 2008; 82(3-4): 210-217; 5. Oku H, et al. </a:t>
            </a:r>
            <a:r>
              <a:rPr lang="en-GB" altLang="en-US" sz="1050" dirty="0" err="1" smtClean="0">
                <a:sym typeface="Symbol" pitchFamily="18" charset="2"/>
              </a:rPr>
              <a:t>Eur</a:t>
            </a:r>
            <a:r>
              <a:rPr lang="en-GB" altLang="en-US" sz="1050" dirty="0" smtClean="0">
                <a:sym typeface="Symbol" pitchFamily="18" charset="2"/>
              </a:rPr>
              <a:t> J </a:t>
            </a:r>
            <a:r>
              <a:rPr lang="en-GB" altLang="en-US" sz="1050" dirty="0" err="1" smtClean="0">
                <a:sym typeface="Symbol" pitchFamily="18" charset="2"/>
              </a:rPr>
              <a:t>Pharmacol</a:t>
            </a:r>
            <a:r>
              <a:rPr lang="en-GB" altLang="en-US" sz="1050" dirty="0" smtClean="0">
                <a:sym typeface="Symbol" pitchFamily="18" charset="2"/>
              </a:rPr>
              <a:t> 2002; 446(1-3): 167-176; 6. </a:t>
            </a:r>
            <a:r>
              <a:rPr lang="en-GB" altLang="en-US" sz="1050" dirty="0" err="1" smtClean="0">
                <a:sym typeface="Symbol" pitchFamily="18" charset="2"/>
              </a:rPr>
              <a:t>Grattendick</a:t>
            </a:r>
            <a:r>
              <a:rPr lang="en-GB" altLang="en-US" sz="1050" dirty="0" smtClean="0">
                <a:sym typeface="Symbol" pitchFamily="18" charset="2"/>
              </a:rPr>
              <a:t> KJ, et al. </a:t>
            </a:r>
            <a:r>
              <a:rPr lang="en-GB" altLang="en-US" sz="1050" dirty="0" err="1" smtClean="0">
                <a:sym typeface="Symbol" pitchFamily="18" charset="2"/>
              </a:rPr>
              <a:t>Int</a:t>
            </a:r>
            <a:r>
              <a:rPr lang="en-GB" altLang="en-US" sz="1050" dirty="0" smtClean="0">
                <a:sym typeface="Symbol" pitchFamily="18" charset="2"/>
              </a:rPr>
              <a:t> </a:t>
            </a:r>
            <a:r>
              <a:rPr lang="en-GB" altLang="en-US" sz="1050" dirty="0" err="1" smtClean="0">
                <a:sym typeface="Symbol" pitchFamily="18" charset="2"/>
              </a:rPr>
              <a:t>Immunopharmacol</a:t>
            </a:r>
            <a:r>
              <a:rPr lang="en-GB" altLang="en-US" sz="1050" dirty="0" smtClean="0">
                <a:sym typeface="Symbol" pitchFamily="18" charset="2"/>
              </a:rPr>
              <a:t> 2008; 8(5): 679-687; 7. </a:t>
            </a:r>
            <a:r>
              <a:rPr lang="en-GB" altLang="en-US" sz="1050" dirty="0" err="1" smtClean="0">
                <a:sym typeface="Symbol" pitchFamily="18" charset="2"/>
              </a:rPr>
              <a:t>Iyer</a:t>
            </a:r>
            <a:r>
              <a:rPr lang="en-GB" altLang="en-US" sz="1050" dirty="0" smtClean="0">
                <a:sym typeface="Symbol" pitchFamily="18" charset="2"/>
              </a:rPr>
              <a:t> SN, et al. J </a:t>
            </a:r>
            <a:r>
              <a:rPr lang="en-GB" altLang="en-US" sz="1050" dirty="0" err="1" smtClean="0">
                <a:sym typeface="Symbol" pitchFamily="18" charset="2"/>
              </a:rPr>
              <a:t>Pharmacol</a:t>
            </a:r>
            <a:r>
              <a:rPr lang="en-GB" altLang="en-US" sz="1050" dirty="0" smtClean="0">
                <a:sym typeface="Symbol" pitchFamily="18" charset="2"/>
              </a:rPr>
              <a:t> </a:t>
            </a:r>
            <a:r>
              <a:rPr lang="en-GB" altLang="en-US" sz="1050" dirty="0" err="1" smtClean="0">
                <a:sym typeface="Symbol" pitchFamily="18" charset="2"/>
              </a:rPr>
              <a:t>Exp</a:t>
            </a:r>
            <a:r>
              <a:rPr lang="en-GB" altLang="en-US" sz="1050" dirty="0" smtClean="0">
                <a:sym typeface="Symbol" pitchFamily="18" charset="2"/>
              </a:rPr>
              <a:t> </a:t>
            </a:r>
            <a:r>
              <a:rPr lang="en-GB" altLang="en-US" sz="1050" dirty="0" err="1" smtClean="0">
                <a:sym typeface="Symbol" pitchFamily="18" charset="2"/>
              </a:rPr>
              <a:t>Ther</a:t>
            </a:r>
            <a:r>
              <a:rPr lang="en-GB" altLang="en-US" sz="1050" dirty="0" smtClean="0">
                <a:sym typeface="Symbol" pitchFamily="18" charset="2"/>
              </a:rPr>
              <a:t> 1999; 289(1): 211-218; 8. Salazar-Montes A, et al. </a:t>
            </a:r>
            <a:r>
              <a:rPr lang="en-GB" altLang="en-US" sz="1050" dirty="0" err="1" smtClean="0">
                <a:sym typeface="Symbol" pitchFamily="18" charset="2"/>
              </a:rPr>
              <a:t>Eur</a:t>
            </a:r>
            <a:r>
              <a:rPr lang="en-GB" altLang="en-US" sz="1050" dirty="0" smtClean="0">
                <a:sym typeface="Symbol" pitchFamily="18" charset="2"/>
              </a:rPr>
              <a:t> J </a:t>
            </a:r>
            <a:r>
              <a:rPr lang="en-GB" altLang="en-US" sz="1050" dirty="0" err="1" smtClean="0">
                <a:sym typeface="Symbol" pitchFamily="18" charset="2"/>
              </a:rPr>
              <a:t>Pharmacol</a:t>
            </a:r>
            <a:r>
              <a:rPr lang="en-GB" altLang="en-US" sz="1050" dirty="0" smtClean="0">
                <a:sym typeface="Symbol" pitchFamily="18" charset="2"/>
              </a:rPr>
              <a:t> 2008; 595(1-3): 69-77.</a:t>
            </a:r>
            <a:endParaRPr lang="en-GB" altLang="en-US" sz="1050" dirty="0"/>
          </a:p>
        </p:txBody>
      </p:sp>
      <p:grpSp>
        <p:nvGrpSpPr>
          <p:cNvPr id="14" name="Group 13"/>
          <p:cNvGrpSpPr/>
          <p:nvPr/>
        </p:nvGrpSpPr>
        <p:grpSpPr>
          <a:xfrm>
            <a:off x="420688" y="2825011"/>
            <a:ext cx="8262000" cy="1428495"/>
            <a:chOff x="950676" y="2954548"/>
            <a:chExt cx="4008682" cy="1557757"/>
          </a:xfrm>
          <a:effectLst/>
        </p:grpSpPr>
        <mc:AlternateContent xmlns:mc="http://schemas.openxmlformats.org/markup-compatibility/2006" xmlns:a14="http://schemas.microsoft.com/office/drawing/2010/main">
          <mc:Choice Requires="a14">
            <p:sp>
              <p:nvSpPr>
                <p:cNvPr id="15" name="Rectangle 14"/>
                <p:cNvSpPr/>
                <p:nvPr/>
              </p:nvSpPr>
              <p:spPr bwMode="auto">
                <a:xfrm>
                  <a:off x="955257" y="2954549"/>
                  <a:ext cx="4002814" cy="1557756"/>
                </a:xfrm>
                <a:prstGeom prst="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000" dirty="0">
                    <a:solidFill>
                      <a:srgbClr val="595959"/>
                    </a:solidFill>
                  </a:endParaRPr>
                </a:p>
                <a:p>
                  <a:pPr marL="285750" indent="-285750" fontAlgn="base">
                    <a:spcBef>
                      <a:spcPct val="0"/>
                    </a:spcBef>
                    <a:spcAft>
                      <a:spcPct val="0"/>
                    </a:spcAft>
                    <a:buClr>
                      <a:prstClr val="black"/>
                    </a:buClr>
                    <a:buFont typeface="Arial" panose="020B0604020202020204" pitchFamily="34" charset="0"/>
                    <a:buChar char="•"/>
                  </a:pPr>
                  <a14:m>
                    <m:oMath xmlns:m="http://schemas.openxmlformats.org/officeDocument/2006/math">
                      <m:r>
                        <a:rPr lang="en-GB" sz="1400" b="1" i="1">
                          <a:solidFill>
                            <a:srgbClr val="595959"/>
                          </a:solidFill>
                          <a:latin typeface="Cambria Math"/>
                          <a:ea typeface="Cambria Math"/>
                        </a:rPr>
                        <m:t>↓ </m:t>
                      </m:r>
                    </m:oMath>
                  </a14:m>
                  <a:r>
                    <a:rPr lang="en-GB" sz="1400" b="1" dirty="0">
                      <a:solidFill>
                        <a:srgbClr val="595959"/>
                      </a:solidFill>
                      <a:latin typeface="Arial" panose="020B0604020202020204" pitchFamily="34" charset="0"/>
                      <a:cs typeface="Arial" panose="020B0604020202020204" pitchFamily="34" charset="0"/>
                    </a:rPr>
                    <a:t>TNF-</a:t>
                  </a:r>
                  <a:r>
                    <a:rPr lang="el-GR" sz="1400" b="1" dirty="0">
                      <a:solidFill>
                        <a:srgbClr val="595959"/>
                      </a:solidFill>
                      <a:latin typeface="Arial" panose="020B0604020202020204" pitchFamily="34" charset="0"/>
                      <a:cs typeface="Arial" panose="020B0604020202020204" pitchFamily="34" charset="0"/>
                    </a:rPr>
                    <a:t>α</a:t>
                  </a:r>
                  <a:r>
                    <a:rPr lang="en-GB" sz="1400" b="1" dirty="0">
                      <a:solidFill>
                        <a:srgbClr val="595959"/>
                      </a:solidFill>
                      <a:latin typeface="Arial" panose="020B0604020202020204" pitchFamily="34" charset="0"/>
                      <a:cs typeface="Arial" panose="020B0604020202020204" pitchFamily="34" charset="0"/>
                    </a:rPr>
                    <a:t> </a:t>
                  </a:r>
                  <a:r>
                    <a:rPr lang="en-GB" sz="1400" dirty="0">
                      <a:solidFill>
                        <a:srgbClr val="595959"/>
                      </a:solidFill>
                      <a:latin typeface="Arial" panose="020B0604020202020204" pitchFamily="34" charset="0"/>
                      <a:cs typeface="Arial" panose="020B0604020202020204" pitchFamily="34" charset="0"/>
                    </a:rPr>
                    <a:t>secretion in endotoxin-stimulated cells</a:t>
                  </a:r>
                  <a:r>
                    <a:rPr lang="en-GB" sz="1400" baseline="30000" dirty="0">
                      <a:solidFill>
                        <a:srgbClr val="595959"/>
                      </a:solidFill>
                      <a:latin typeface="Arial" panose="020B0604020202020204" pitchFamily="34" charset="0"/>
                      <a:cs typeface="Arial" panose="020B0604020202020204" pitchFamily="34" charset="0"/>
                    </a:rPr>
                    <a:t>3,5,6</a:t>
                  </a:r>
                  <a:r>
                    <a:rPr lang="en-GB" sz="1400" dirty="0">
                      <a:solidFill>
                        <a:srgbClr val="595959"/>
                      </a:solidFill>
                      <a:latin typeface="Arial" panose="020B0604020202020204" pitchFamily="34" charset="0"/>
                      <a:cs typeface="Arial" panose="020B0604020202020204" pitchFamily="34" charset="0"/>
                    </a:rPr>
                    <a:t> </a:t>
                  </a:r>
                </a:p>
                <a:p>
                  <a:pPr marL="285750" indent="-285750" fontAlgn="base">
                    <a:spcBef>
                      <a:spcPct val="0"/>
                    </a:spcBef>
                    <a:spcAft>
                      <a:spcPct val="0"/>
                    </a:spcAft>
                    <a:buFont typeface="Arial" panose="020B0604020202020204" pitchFamily="34" charset="0"/>
                    <a:buChar char="•"/>
                  </a:pPr>
                  <a:r>
                    <a:rPr lang="en-GB" sz="1400" dirty="0">
                      <a:solidFill>
                        <a:srgbClr val="595959"/>
                      </a:solidFill>
                      <a:latin typeface="Arial" panose="020B0604020202020204" pitchFamily="34" charset="0"/>
                      <a:cs typeface="Arial" panose="020B0604020202020204" pitchFamily="34" charset="0"/>
                    </a:rPr>
                    <a:t>Prophylactic pirfenidone protects mice from endotoxic shock </a:t>
                  </a:r>
                </a:p>
                <a:p>
                  <a:pPr marL="742950" lvl="1" indent="-285750">
                    <a:buFont typeface="Arial" panose="020B0604020202020204" pitchFamily="34" charset="0"/>
                    <a:buChar char="•"/>
                  </a:pPr>
                  <a14:m>
                    <m:oMath xmlns:m="http://schemas.openxmlformats.org/officeDocument/2006/math">
                      <m:r>
                        <a:rPr lang="en-GB" sz="1400" b="1" i="1">
                          <a:solidFill>
                            <a:srgbClr val="595959"/>
                          </a:solidFill>
                          <a:latin typeface="Cambria Math"/>
                          <a:ea typeface="Cambria Math"/>
                        </a:rPr>
                        <m:t>↓ </m:t>
                      </m:r>
                    </m:oMath>
                  </a14:m>
                  <a:r>
                    <a:rPr lang="en-GB" sz="1400" b="1" dirty="0">
                      <a:solidFill>
                        <a:srgbClr val="595959"/>
                      </a:solidFill>
                      <a:latin typeface="Arial" panose="020B0604020202020204" pitchFamily="34" charset="0"/>
                      <a:cs typeface="Arial" panose="020B0604020202020204" pitchFamily="34" charset="0"/>
                    </a:rPr>
                    <a:t>Pro-inflammatory </a:t>
                  </a:r>
                  <a:r>
                    <a:rPr lang="en-GB" sz="1400" dirty="0">
                      <a:solidFill>
                        <a:srgbClr val="595959"/>
                      </a:solidFill>
                      <a:latin typeface="Arial" panose="020B0604020202020204" pitchFamily="34" charset="0"/>
                      <a:cs typeface="Arial" panose="020B0604020202020204" pitchFamily="34" charset="0"/>
                    </a:rPr>
                    <a:t>cytokine levels</a:t>
                  </a:r>
                  <a:r>
                    <a:rPr lang="en-GB" sz="1400" baseline="30000" dirty="0">
                      <a:solidFill>
                        <a:srgbClr val="595959"/>
                      </a:solidFill>
                      <a:latin typeface="Arial" panose="020B0604020202020204" pitchFamily="34" charset="0"/>
                      <a:cs typeface="Arial" panose="020B0604020202020204" pitchFamily="34" charset="0"/>
                    </a:rPr>
                    <a:t>5</a:t>
                  </a:r>
                  <a:endParaRPr lang="en-GB" sz="1400" dirty="0">
                    <a:solidFill>
                      <a:srgbClr val="595959"/>
                    </a:solidFill>
                    <a:latin typeface="Arial" panose="020B0604020202020204" pitchFamily="34" charset="0"/>
                    <a:cs typeface="Arial" panose="020B0604020202020204" pitchFamily="34" charset="0"/>
                  </a:endParaRPr>
                </a:p>
                <a:p>
                  <a:pPr marL="742950" lvl="1" indent="-285750">
                    <a:buClr>
                      <a:prstClr val="black"/>
                    </a:buClr>
                    <a:buFont typeface="Arial" panose="020B0604020202020204" pitchFamily="34" charset="0"/>
                    <a:buChar char="•"/>
                  </a:pPr>
                  <a14:m>
                    <m:oMath xmlns:m="http://schemas.openxmlformats.org/officeDocument/2006/math">
                      <m:r>
                        <a:rPr lang="en-GB" sz="1400" b="1" i="1">
                          <a:solidFill>
                            <a:srgbClr val="595959"/>
                          </a:solidFill>
                          <a:latin typeface="Cambria Math"/>
                          <a:ea typeface="Cambria Math"/>
                        </a:rPr>
                        <m:t>↑</m:t>
                      </m:r>
                    </m:oMath>
                  </a14:m>
                  <a:r>
                    <a:rPr lang="en-GB" sz="1400" b="1" dirty="0">
                      <a:solidFill>
                        <a:srgbClr val="595959"/>
                      </a:solidFill>
                      <a:latin typeface="Arial" panose="020B0604020202020204" pitchFamily="34" charset="0"/>
                      <a:ea typeface="Cambria Math"/>
                      <a:cs typeface="Arial" panose="020B0604020202020204" pitchFamily="34" charset="0"/>
                    </a:rPr>
                    <a:t> Anti-inflammatory</a:t>
                  </a:r>
                  <a:r>
                    <a:rPr lang="en-GB" sz="1400" dirty="0">
                      <a:solidFill>
                        <a:srgbClr val="595959"/>
                      </a:solidFill>
                      <a:latin typeface="Arial" panose="020B0604020202020204" pitchFamily="34" charset="0"/>
                      <a:ea typeface="Cambria Math"/>
                      <a:cs typeface="Arial" panose="020B0604020202020204" pitchFamily="34" charset="0"/>
                    </a:rPr>
                    <a:t> cytokine levels.</a:t>
                  </a:r>
                  <a:r>
                    <a:rPr lang="en-GB" sz="1400" baseline="30000" dirty="0">
                      <a:solidFill>
                        <a:srgbClr val="595959"/>
                      </a:solidFill>
                      <a:latin typeface="Arial" panose="020B0604020202020204" pitchFamily="34" charset="0"/>
                      <a:ea typeface="Cambria Math"/>
                      <a:cs typeface="Arial" panose="020B0604020202020204" pitchFamily="34" charset="0"/>
                    </a:rPr>
                    <a:t>5</a:t>
                  </a:r>
                  <a:endParaRPr lang="en-GB" sz="1400" dirty="0">
                    <a:solidFill>
                      <a:srgbClr val="595959"/>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955257" y="2954549"/>
                  <a:ext cx="4002814" cy="1557756"/>
                </a:xfrm>
                <a:prstGeom prst="rect">
                  <a:avLst/>
                </a:prstGeom>
                <a:blipFill rotWithShape="1">
                  <a:blip r:embed="rId3"/>
                  <a:stretch>
                    <a:fillRect l="-74" b="-465"/>
                  </a:stretch>
                </a:blipFill>
                <a:ln w="9525" cap="flat" cmpd="sng" algn="ctr">
                  <a:solidFill>
                    <a:srgbClr val="0070C0"/>
                  </a:solidFill>
                  <a:prstDash val="solid"/>
                  <a:round/>
                  <a:headEnd type="none" w="med" len="med"/>
                  <a:tailEnd type="none" w="med" len="med"/>
                </a:ln>
                <a:effectLst/>
              </p:spPr>
              <p:txBody>
                <a:bodyPr/>
                <a:lstStyle/>
                <a:p>
                  <a:r>
                    <a:rPr lang="it-IT">
                      <a:noFill/>
                    </a:rPr>
                    <a:t> </a:t>
                  </a:r>
                </a:p>
              </p:txBody>
            </p:sp>
          </mc:Fallback>
        </mc:AlternateContent>
        <p:sp>
          <p:nvSpPr>
            <p:cNvPr id="16" name="Rectangle 15"/>
            <p:cNvSpPr/>
            <p:nvPr/>
          </p:nvSpPr>
          <p:spPr bwMode="auto">
            <a:xfrm>
              <a:off x="950676" y="2954548"/>
              <a:ext cx="4008682" cy="382498"/>
            </a:xfrm>
            <a:prstGeom prst="rect">
              <a:avLst/>
            </a:prstGeom>
            <a:solidFill>
              <a:srgbClr val="92D05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600" b="1" i="1" dirty="0">
                  <a:solidFill>
                    <a:prstClr val="white"/>
                  </a:solidFill>
                  <a:latin typeface="Arial" panose="020B0604020202020204" pitchFamily="34" charset="0"/>
                  <a:cs typeface="Arial" panose="020B0604020202020204" pitchFamily="34" charset="0"/>
                </a:rPr>
                <a:t>Anti-inflammatory</a:t>
              </a:r>
            </a:p>
          </p:txBody>
        </p:sp>
      </p:grpSp>
      <p:grpSp>
        <p:nvGrpSpPr>
          <p:cNvPr id="10" name="Group 9"/>
          <p:cNvGrpSpPr/>
          <p:nvPr/>
        </p:nvGrpSpPr>
        <p:grpSpPr>
          <a:xfrm>
            <a:off x="420688" y="1258085"/>
            <a:ext cx="8262000" cy="1413920"/>
            <a:chOff x="429676" y="467799"/>
            <a:chExt cx="8845144" cy="1025704"/>
          </a:xfrm>
          <a:effectLst/>
        </p:grpSpPr>
        <mc:AlternateContent xmlns:mc="http://schemas.openxmlformats.org/markup-compatibility/2006" xmlns:a14="http://schemas.microsoft.com/office/drawing/2010/main">
          <mc:Choice Requires="a14">
            <p:sp>
              <p:nvSpPr>
                <p:cNvPr id="11" name="Rectangle 10"/>
                <p:cNvSpPr/>
                <p:nvPr/>
              </p:nvSpPr>
              <p:spPr bwMode="auto">
                <a:xfrm>
                  <a:off x="429677" y="467799"/>
                  <a:ext cx="8845143" cy="1025704"/>
                </a:xfrm>
                <a:prstGeom prst="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0000" bIns="45720" numCol="1" rtlCol="0" anchor="t" anchorCtr="0" compatLnSpc="1">
                  <a:prstTxWarp prst="textNoShape">
                    <a:avLst/>
                  </a:prstTxWarp>
                </a:bodyPr>
                <a:lstStyle/>
                <a:p>
                  <a:pPr fontAlgn="base">
                    <a:spcBef>
                      <a:spcPct val="0"/>
                    </a:spcBef>
                    <a:spcAft>
                      <a:spcPct val="0"/>
                    </a:spcAft>
                  </a:pPr>
                  <a:endParaRPr lang="en-GB" sz="2000" dirty="0">
                    <a:solidFill>
                      <a:srgbClr val="595959"/>
                    </a:solidFill>
                  </a:endParaRPr>
                </a:p>
                <a:p>
                  <a:pPr marL="285750" indent="-285750" fontAlgn="base">
                    <a:spcBef>
                      <a:spcPct val="0"/>
                    </a:spcBef>
                    <a:spcAft>
                      <a:spcPct val="0"/>
                    </a:spcAft>
                    <a:buFont typeface="Arial" panose="020B0604020202020204" pitchFamily="34" charset="0"/>
                    <a:buChar char="•"/>
                  </a:pPr>
                  <a:r>
                    <a:rPr lang="en-GB" sz="1400" dirty="0">
                      <a:solidFill>
                        <a:srgbClr val="595959"/>
                      </a:solidFill>
                      <a:latin typeface="Arial" panose="020B0604020202020204" pitchFamily="34" charset="0"/>
                      <a:cs typeface="Arial" panose="020B0604020202020204" pitchFamily="34" charset="0"/>
                    </a:rPr>
                    <a:t>Inhibits the synthesis and activity of </a:t>
                  </a:r>
                  <a:r>
                    <a:rPr lang="en-GB" sz="1400" b="1" dirty="0">
                      <a:solidFill>
                        <a:srgbClr val="595959"/>
                      </a:solidFill>
                      <a:latin typeface="Arial" panose="020B0604020202020204" pitchFamily="34" charset="0"/>
                      <a:cs typeface="Arial" panose="020B0604020202020204" pitchFamily="34" charset="0"/>
                    </a:rPr>
                    <a:t>TGF-</a:t>
                  </a:r>
                  <a:r>
                    <a:rPr lang="el-GR" sz="1400" b="1" dirty="0">
                      <a:solidFill>
                        <a:srgbClr val="595959"/>
                      </a:solidFill>
                      <a:latin typeface="Arial" panose="020B0604020202020204" pitchFamily="34" charset="0"/>
                      <a:cs typeface="Arial" panose="020B0604020202020204" pitchFamily="34" charset="0"/>
                    </a:rPr>
                    <a:t>β</a:t>
                  </a:r>
                  <a:r>
                    <a:rPr lang="en-GB" sz="1400" dirty="0">
                      <a:solidFill>
                        <a:srgbClr val="595959"/>
                      </a:solidFill>
                      <a:latin typeface="Arial" panose="020B0604020202020204" pitchFamily="34" charset="0"/>
                      <a:cs typeface="Arial" panose="020B0604020202020204" pitchFamily="34" charset="0"/>
                    </a:rPr>
                    <a:t>, a potent mediator of fibrogenesis</a:t>
                  </a:r>
                  <a:r>
                    <a:rPr lang="en-GB" sz="1400" baseline="30000" dirty="0">
                      <a:solidFill>
                        <a:srgbClr val="595959"/>
                      </a:solidFill>
                      <a:latin typeface="Arial" panose="020B0604020202020204" pitchFamily="34" charset="0"/>
                      <a:cs typeface="Arial" panose="020B0604020202020204" pitchFamily="34" charset="0"/>
                    </a:rPr>
                    <a:t>1,2,4</a:t>
                  </a:r>
                  <a:r>
                    <a:rPr lang="en-GB" sz="1400" dirty="0">
                      <a:solidFill>
                        <a:srgbClr val="595959"/>
                      </a:solidFill>
                      <a:latin typeface="Arial" panose="020B0604020202020204" pitchFamily="34" charset="0"/>
                      <a:cs typeface="Arial" panose="020B0604020202020204" pitchFamily="34" charset="0"/>
                    </a:rPr>
                    <a:t> </a:t>
                  </a:r>
                </a:p>
                <a:p>
                  <a:pPr marL="285750" indent="-285750" fontAlgn="base">
                    <a:spcBef>
                      <a:spcPct val="0"/>
                    </a:spcBef>
                    <a:spcAft>
                      <a:spcPct val="0"/>
                    </a:spcAft>
                    <a:buFont typeface="Arial" panose="020B0604020202020204" pitchFamily="34" charset="0"/>
                    <a:buChar char="•"/>
                  </a:pPr>
                  <a:r>
                    <a:rPr lang="en-GB" sz="1400" dirty="0">
                      <a:solidFill>
                        <a:srgbClr val="595959"/>
                      </a:solidFill>
                      <a:latin typeface="Arial" panose="020B0604020202020204" pitchFamily="34" charset="0"/>
                      <a:cs typeface="Arial" panose="020B0604020202020204" pitchFamily="34" charset="0"/>
                    </a:rPr>
                    <a:t>Inhibits </a:t>
                  </a:r>
                  <a:r>
                    <a:rPr lang="en-GB" sz="1400" b="1" dirty="0">
                      <a:solidFill>
                        <a:srgbClr val="595959"/>
                      </a:solidFill>
                      <a:latin typeface="Arial" panose="020B0604020202020204" pitchFamily="34" charset="0"/>
                      <a:cs typeface="Arial" panose="020B0604020202020204" pitchFamily="34" charset="0"/>
                    </a:rPr>
                    <a:t>fibroblast proliferation</a:t>
                  </a:r>
                  <a:r>
                    <a:rPr lang="en-GB" sz="1400" baseline="30000" dirty="0">
                      <a:solidFill>
                        <a:srgbClr val="595959"/>
                      </a:solidFill>
                      <a:latin typeface="Arial" panose="020B0604020202020204" pitchFamily="34" charset="0"/>
                      <a:cs typeface="Arial" panose="020B0604020202020204" pitchFamily="34" charset="0"/>
                    </a:rPr>
                    <a:t>1,2</a:t>
                  </a:r>
                  <a:endParaRPr lang="en-GB" sz="1400" dirty="0">
                    <a:solidFill>
                      <a:srgbClr val="595959"/>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400" dirty="0">
                      <a:solidFill>
                        <a:srgbClr val="595959"/>
                      </a:solidFill>
                      <a:latin typeface="Arial" panose="020B0604020202020204" pitchFamily="34" charset="0"/>
                      <a:cs typeface="Arial" panose="020B0604020202020204" pitchFamily="34" charset="0"/>
                    </a:rPr>
                    <a:t>Attenuates </a:t>
                  </a:r>
                  <a:r>
                    <a:rPr lang="en-GB" sz="1400" b="1" dirty="0">
                      <a:solidFill>
                        <a:srgbClr val="595959"/>
                      </a:solidFill>
                      <a:latin typeface="Arial" panose="020B0604020202020204" pitchFamily="34" charset="0"/>
                      <a:cs typeface="Arial" panose="020B0604020202020204" pitchFamily="34" charset="0"/>
                    </a:rPr>
                    <a:t>collagen secretion</a:t>
                  </a:r>
                  <a:r>
                    <a:rPr lang="en-GB" sz="1400" baseline="30000" dirty="0">
                      <a:solidFill>
                        <a:srgbClr val="595959"/>
                      </a:solidFill>
                      <a:latin typeface="Arial" panose="020B0604020202020204" pitchFamily="34" charset="0"/>
                      <a:cs typeface="Arial" panose="020B0604020202020204" pitchFamily="34" charset="0"/>
                    </a:rPr>
                    <a:t>1,2,4,7</a:t>
                  </a:r>
                  <a:endParaRPr lang="en-GB" sz="1400" dirty="0">
                    <a:solidFill>
                      <a:srgbClr val="595959"/>
                    </a:solidFill>
                    <a:latin typeface="Arial" panose="020B0604020202020204" pitchFamily="34" charset="0"/>
                    <a:cs typeface="Arial" panose="020B0604020202020204" pitchFamily="34" charset="0"/>
                  </a:endParaRPr>
                </a:p>
                <a:p>
                  <a:pPr marL="285750" indent="-285750" fontAlgn="base">
                    <a:spcBef>
                      <a:spcPct val="0"/>
                    </a:spcBef>
                    <a:spcAft>
                      <a:spcPct val="0"/>
                    </a:spcAft>
                    <a:buClr>
                      <a:prstClr val="black"/>
                    </a:buClr>
                    <a:buFont typeface="Arial" panose="020B0604020202020204" pitchFamily="34" charset="0"/>
                    <a:buChar char="•"/>
                  </a:pPr>
                  <a14:m>
                    <m:oMath xmlns:m="http://schemas.openxmlformats.org/officeDocument/2006/math">
                      <m:r>
                        <a:rPr lang="en-GB" sz="1400" b="1" i="1">
                          <a:solidFill>
                            <a:srgbClr val="595959"/>
                          </a:solidFill>
                          <a:latin typeface="Cambria Math"/>
                          <a:ea typeface="Cambria Math"/>
                        </a:rPr>
                        <m:t>↓ </m:t>
                      </m:r>
                    </m:oMath>
                  </a14:m>
                  <a:r>
                    <a:rPr lang="en-GB" sz="1400" dirty="0">
                      <a:solidFill>
                        <a:srgbClr val="595959"/>
                      </a:solidFill>
                      <a:latin typeface="Arial" panose="020B0604020202020204" pitchFamily="34" charset="0"/>
                      <a:cs typeface="Arial" panose="020B0604020202020204" pitchFamily="34" charset="0"/>
                    </a:rPr>
                    <a:t>Expression of pro-fibrotic genes in response to fibrotic stimuli.</a:t>
                  </a:r>
                  <a:r>
                    <a:rPr lang="en-GB" sz="1400" baseline="30000" dirty="0">
                      <a:solidFill>
                        <a:srgbClr val="595959"/>
                      </a:solidFill>
                      <a:latin typeface="Arial" panose="020B0604020202020204" pitchFamily="34" charset="0"/>
                      <a:cs typeface="Arial" panose="020B0604020202020204" pitchFamily="34" charset="0"/>
                    </a:rPr>
                    <a:t>1,4</a:t>
                  </a:r>
                  <a:r>
                    <a:rPr lang="en-GB" sz="1400" dirty="0">
                      <a:solidFill>
                        <a:srgbClr val="595959"/>
                      </a:solidFill>
                      <a:latin typeface="Arial" panose="020B0604020202020204" pitchFamily="34" charset="0"/>
                      <a:cs typeface="Arial" panose="020B0604020202020204" pitchFamily="34" charset="0"/>
                    </a:rPr>
                    <a:t> </a:t>
                  </a:r>
                </a:p>
                <a:p>
                  <a:pPr fontAlgn="base">
                    <a:spcBef>
                      <a:spcPct val="0"/>
                    </a:spcBef>
                    <a:spcAft>
                      <a:spcPct val="0"/>
                    </a:spcAft>
                  </a:pPr>
                  <a:endParaRPr lang="en-GB" sz="1600" dirty="0">
                    <a:solidFill>
                      <a:srgbClr val="595959"/>
                    </a:solidFill>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429677" y="467799"/>
                  <a:ext cx="8845143" cy="1025704"/>
                </a:xfrm>
                <a:prstGeom prst="rect">
                  <a:avLst/>
                </a:prstGeom>
                <a:blipFill rotWithShape="1">
                  <a:blip r:embed="rId4"/>
                  <a:stretch>
                    <a:fillRect/>
                  </a:stretch>
                </a:blipFill>
                <a:ln w="9525" cap="flat" cmpd="sng" algn="ctr">
                  <a:solidFill>
                    <a:srgbClr val="0070C0"/>
                  </a:solidFill>
                  <a:prstDash val="solid"/>
                  <a:round/>
                  <a:headEnd type="none" w="med" len="med"/>
                  <a:tailEnd type="none" w="med" len="med"/>
                </a:ln>
                <a:effectLst/>
              </p:spPr>
              <p:txBody>
                <a:bodyPr/>
                <a:lstStyle/>
                <a:p>
                  <a:r>
                    <a:rPr lang="it-IT">
                      <a:noFill/>
                    </a:rPr>
                    <a:t> </a:t>
                  </a:r>
                </a:p>
              </p:txBody>
            </p:sp>
          </mc:Fallback>
        </mc:AlternateContent>
        <p:sp>
          <p:nvSpPr>
            <p:cNvPr id="12" name="Rectangle 11"/>
            <p:cNvSpPr/>
            <p:nvPr/>
          </p:nvSpPr>
          <p:spPr bwMode="auto">
            <a:xfrm>
              <a:off x="429676" y="467799"/>
              <a:ext cx="8845144" cy="229817"/>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600" b="1" i="1" dirty="0">
                  <a:solidFill>
                    <a:prstClr val="white"/>
                  </a:solidFill>
                  <a:latin typeface="Arial" panose="020B0604020202020204" pitchFamily="34" charset="0"/>
                  <a:cs typeface="Arial" panose="020B0604020202020204" pitchFamily="34" charset="0"/>
                </a:rPr>
                <a:t>Anti-fibrotic</a:t>
              </a:r>
            </a:p>
          </p:txBody>
        </p:sp>
      </p:grpSp>
      <p:grpSp>
        <p:nvGrpSpPr>
          <p:cNvPr id="17" name="Group 16"/>
          <p:cNvGrpSpPr/>
          <p:nvPr/>
        </p:nvGrpSpPr>
        <p:grpSpPr>
          <a:xfrm>
            <a:off x="420688" y="4253506"/>
            <a:ext cx="8262000" cy="758031"/>
            <a:chOff x="206614" y="553342"/>
            <a:chExt cx="8709515" cy="1307356"/>
          </a:xfrm>
          <a:effectLst/>
        </p:grpSpPr>
        <p:sp>
          <p:nvSpPr>
            <p:cNvPr id="18" name="Rectangle 17"/>
            <p:cNvSpPr/>
            <p:nvPr/>
          </p:nvSpPr>
          <p:spPr bwMode="auto">
            <a:xfrm>
              <a:off x="206617" y="553342"/>
              <a:ext cx="8709512" cy="1307356"/>
            </a:xfrm>
            <a:prstGeom prst="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0000" tIns="0" rIns="91440" bIns="45720" numCol="1" rtlCol="0" anchor="t" anchorCtr="0" compatLnSpc="1">
              <a:prstTxWarp prst="textNoShape">
                <a:avLst/>
              </a:prstTxWarp>
            </a:bodyPr>
            <a:lstStyle/>
            <a:p>
              <a:pPr algn="just">
                <a:lnSpc>
                  <a:spcPct val="90000"/>
                </a:lnSpc>
              </a:pPr>
              <a:endParaRPr lang="en-GB" altLang="en-US" sz="2000" dirty="0">
                <a:solidFill>
                  <a:srgbClr val="595959"/>
                </a:solidFill>
              </a:endParaRPr>
            </a:p>
            <a:p>
              <a:pPr algn="just">
                <a:lnSpc>
                  <a:spcPct val="90000"/>
                </a:lnSpc>
              </a:pPr>
              <a:endParaRPr lang="en-GB" altLang="en-US" sz="1400" dirty="0">
                <a:solidFill>
                  <a:srgbClr val="595959"/>
                </a:solidFill>
                <a:ea typeface="MS PGothic" pitchFamily="34" charset="-128"/>
              </a:endParaRPr>
            </a:p>
            <a:p>
              <a:pPr marL="285750" indent="-285750">
                <a:lnSpc>
                  <a:spcPct val="90000"/>
                </a:lnSpc>
                <a:buFont typeface="Arial" panose="020B0604020202020204" pitchFamily="34" charset="0"/>
                <a:buChar char="•"/>
              </a:pPr>
              <a:r>
                <a:rPr lang="en-GB" altLang="en-US" sz="1400" dirty="0">
                  <a:solidFill>
                    <a:srgbClr val="595959"/>
                  </a:solidFill>
                  <a:latin typeface="Arial" panose="020B0604020202020204" pitchFamily="34" charset="0"/>
                  <a:ea typeface="MS PGothic" pitchFamily="34" charset="-128"/>
                  <a:cs typeface="Arial" panose="020B0604020202020204" pitchFamily="34" charset="0"/>
                </a:rPr>
                <a:t>Potent </a:t>
              </a:r>
              <a:r>
                <a:rPr lang="en-GB" altLang="en-US" sz="1400" b="1" dirty="0">
                  <a:solidFill>
                    <a:srgbClr val="595959"/>
                  </a:solidFill>
                  <a:latin typeface="Arial" panose="020B0604020202020204" pitchFamily="34" charset="0"/>
                  <a:ea typeface="MS PGothic" pitchFamily="34" charset="-128"/>
                  <a:cs typeface="Arial" panose="020B0604020202020204" pitchFamily="34" charset="0"/>
                </a:rPr>
                <a:t>anti-oxidant</a:t>
              </a:r>
              <a:r>
                <a:rPr lang="en-GB" altLang="en-US" sz="1400" dirty="0">
                  <a:solidFill>
                    <a:srgbClr val="595959"/>
                  </a:solidFill>
                  <a:latin typeface="Arial" panose="020B0604020202020204" pitchFamily="34" charset="0"/>
                  <a:ea typeface="MS PGothic" pitchFamily="34" charset="-128"/>
                  <a:cs typeface="Arial" panose="020B0604020202020204" pitchFamily="34" charset="0"/>
                </a:rPr>
                <a:t> and anti-fibrotic activity in experimental cirrhosis.</a:t>
              </a:r>
              <a:r>
                <a:rPr lang="en-GB" altLang="en-US" sz="1400" baseline="30000" dirty="0">
                  <a:solidFill>
                    <a:srgbClr val="595959"/>
                  </a:solidFill>
                  <a:latin typeface="Arial" panose="020B0604020202020204" pitchFamily="34" charset="0"/>
                  <a:ea typeface="MS PGothic" pitchFamily="34" charset="-128"/>
                  <a:cs typeface="Arial" panose="020B0604020202020204" pitchFamily="34" charset="0"/>
                </a:rPr>
                <a:t>8</a:t>
              </a:r>
              <a:endParaRPr lang="en-GB" sz="1600" dirty="0">
                <a:solidFill>
                  <a:srgbClr val="595959"/>
                </a:solidFill>
                <a:latin typeface="Arial" panose="020B0604020202020204" pitchFamily="34" charset="0"/>
                <a:cs typeface="Arial" panose="020B0604020202020204" pitchFamily="34" charset="0"/>
              </a:endParaRPr>
            </a:p>
          </p:txBody>
        </p:sp>
        <p:sp>
          <p:nvSpPr>
            <p:cNvPr id="19" name="Rectangle 18"/>
            <p:cNvSpPr/>
            <p:nvPr/>
          </p:nvSpPr>
          <p:spPr bwMode="auto">
            <a:xfrm>
              <a:off x="206614" y="553342"/>
              <a:ext cx="8709512" cy="546377"/>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600" b="1" i="1" dirty="0">
                  <a:solidFill>
                    <a:prstClr val="white"/>
                  </a:solidFill>
                  <a:latin typeface="Arial" panose="020B0604020202020204" pitchFamily="34" charset="0"/>
                  <a:cs typeface="Arial" panose="020B0604020202020204" pitchFamily="34" charset="0"/>
                </a:rPr>
                <a:t>Anti-oxidant</a:t>
              </a:r>
            </a:p>
          </p:txBody>
        </p:sp>
      </p:grpSp>
      <p:sp>
        <p:nvSpPr>
          <p:cNvPr id="30" name="Rectangle 29"/>
          <p:cNvSpPr/>
          <p:nvPr/>
        </p:nvSpPr>
        <p:spPr bwMode="auto">
          <a:xfrm>
            <a:off x="451116" y="5164386"/>
            <a:ext cx="8263870" cy="61200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b="1" dirty="0">
                <a:solidFill>
                  <a:prstClr val="white"/>
                </a:solidFill>
                <a:latin typeface="Arial" panose="020B0604020202020204" pitchFamily="34" charset="0"/>
                <a:cs typeface="Arial" panose="020B0604020202020204" pitchFamily="34" charset="0"/>
              </a:rPr>
              <a:t>Although the exact mechanism of action is unclear, evidence from </a:t>
            </a:r>
            <a:r>
              <a:rPr lang="en-GB" sz="1600" b="1" i="1" dirty="0">
                <a:solidFill>
                  <a:prstClr val="white"/>
                </a:solidFill>
                <a:latin typeface="Arial" panose="020B0604020202020204" pitchFamily="34" charset="0"/>
                <a:cs typeface="Arial" panose="020B0604020202020204" pitchFamily="34" charset="0"/>
              </a:rPr>
              <a:t>in vitro </a:t>
            </a:r>
            <a:r>
              <a:rPr lang="en-GB" sz="1600" b="1" dirty="0">
                <a:solidFill>
                  <a:prstClr val="white"/>
                </a:solidFill>
                <a:latin typeface="Arial" panose="020B0604020202020204" pitchFamily="34" charset="0"/>
                <a:cs typeface="Arial" panose="020B0604020202020204" pitchFamily="34" charset="0"/>
              </a:rPr>
              <a:t>and </a:t>
            </a:r>
            <a:r>
              <a:rPr lang="en-GB" sz="1600" b="1" i="1" dirty="0">
                <a:solidFill>
                  <a:prstClr val="white"/>
                </a:solidFill>
                <a:latin typeface="Arial" panose="020B0604020202020204" pitchFamily="34" charset="0"/>
                <a:cs typeface="Arial" panose="020B0604020202020204" pitchFamily="34" charset="0"/>
              </a:rPr>
              <a:t>in vivo </a:t>
            </a:r>
            <a:r>
              <a:rPr lang="en-GB" sz="1600" b="1" dirty="0">
                <a:solidFill>
                  <a:prstClr val="white"/>
                </a:solidFill>
                <a:latin typeface="Arial" panose="020B0604020202020204" pitchFamily="34" charset="0"/>
                <a:cs typeface="Arial" panose="020B0604020202020204" pitchFamily="34" charset="0"/>
              </a:rPr>
              <a:t>studies suggests that pirfenidone has multiple biological effects.</a:t>
            </a:r>
            <a:r>
              <a:rPr lang="en-GB" sz="1600" b="1" baseline="30000" dirty="0">
                <a:solidFill>
                  <a:prstClr val="white"/>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16445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624"/>
            <a:ext cx="9143999" cy="1008062"/>
          </a:xfrm>
        </p:spPr>
        <p:txBody>
          <a:bodyPr>
            <a:noAutofit/>
          </a:bodyPr>
          <a:lstStyle/>
          <a:p>
            <a:r>
              <a:rPr lang="en-US" sz="2800" b="1" dirty="0" smtClean="0">
                <a:solidFill>
                  <a:srgbClr val="92D050"/>
                </a:solidFill>
              </a:rPr>
              <a:t>POOLED ANALYSIS:</a:t>
            </a:r>
            <a:r>
              <a:rPr lang="en-US" sz="2800" dirty="0" smtClean="0">
                <a:solidFill>
                  <a:srgbClr val="92D050"/>
                </a:solidFill>
              </a:rPr>
              <a:t> clinical efficacy outcomes at 1 year</a:t>
            </a:r>
            <a:endParaRPr lang="en-US" sz="2800" dirty="0">
              <a:solidFill>
                <a:srgbClr val="92D050"/>
              </a:solidFill>
            </a:endParaRPr>
          </a:p>
        </p:txBody>
      </p:sp>
      <p:pic>
        <p:nvPicPr>
          <p:cNvPr id="1331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539552" y="1401569"/>
            <a:ext cx="7916416" cy="45483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egnaposto piè di pagina 3"/>
          <p:cNvSpPr>
            <a:spLocks noGrp="1"/>
          </p:cNvSpPr>
          <p:nvPr>
            <p:ph type="ftr" sz="quarter" idx="10"/>
          </p:nvPr>
        </p:nvSpPr>
        <p:spPr>
          <a:xfrm>
            <a:off x="468312" y="6165851"/>
            <a:ext cx="8207375" cy="576263"/>
          </a:xfrm>
        </p:spPr>
        <p:txBody>
          <a:bodyPr/>
          <a:lstStyle/>
          <a:p>
            <a:r>
              <a:rPr lang="en-US" dirty="0" smtClean="0"/>
              <a:t>Noble PW, et al. </a:t>
            </a:r>
            <a:r>
              <a:rPr lang="en-US" dirty="0" err="1" smtClean="0"/>
              <a:t>Eur</a:t>
            </a:r>
            <a:r>
              <a:rPr lang="en-US" dirty="0" smtClean="0"/>
              <a:t> </a:t>
            </a:r>
            <a:r>
              <a:rPr lang="en-US" dirty="0" err="1" smtClean="0"/>
              <a:t>Respir</a:t>
            </a:r>
            <a:r>
              <a:rPr lang="en-US" dirty="0" smtClean="0"/>
              <a:t> J 2016; 47(1): 243-253.</a:t>
            </a:r>
            <a:endParaRPr lang="en-US" dirty="0"/>
          </a:p>
        </p:txBody>
      </p:sp>
    </p:spTree>
    <p:extLst>
      <p:ext uri="{BB962C8B-B14F-4D97-AF65-F5344CB8AC3E}">
        <p14:creationId xmlns:p14="http://schemas.microsoft.com/office/powerpoint/2010/main" val="156462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2549" y="102977"/>
            <a:ext cx="8610199" cy="6670639"/>
          </a:xfrm>
          <a:prstGeom prst="rect">
            <a:avLst/>
          </a:prstGeom>
        </p:spPr>
      </p:pic>
    </p:spTree>
    <p:extLst>
      <p:ext uri="{BB962C8B-B14F-4D97-AF65-F5344CB8AC3E}">
        <p14:creationId xmlns:p14="http://schemas.microsoft.com/office/powerpoint/2010/main" val="361513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215900"/>
            <a:ext cx="9144000" cy="6420518"/>
          </a:xfrm>
          <a:prstGeom prst="rect">
            <a:avLst/>
          </a:prstGeom>
        </p:spPr>
      </p:pic>
    </p:spTree>
    <p:extLst>
      <p:ext uri="{BB962C8B-B14F-4D97-AF65-F5344CB8AC3E}">
        <p14:creationId xmlns:p14="http://schemas.microsoft.com/office/powerpoint/2010/main" val="136725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673100"/>
            <a:ext cx="9144000" cy="5491083"/>
          </a:xfrm>
          <a:prstGeom prst="rect">
            <a:avLst/>
          </a:prstGeom>
        </p:spPr>
      </p:pic>
    </p:spTree>
    <p:extLst>
      <p:ext uri="{BB962C8B-B14F-4D97-AF65-F5344CB8AC3E}">
        <p14:creationId xmlns:p14="http://schemas.microsoft.com/office/powerpoint/2010/main" val="749348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rot="16200000" flipH="1" flipV="1">
            <a:off x="1382200" y="-955423"/>
            <a:ext cx="6331202" cy="8742385"/>
          </a:xfrm>
          <a:prstGeom prst="rect">
            <a:avLst/>
          </a:prstGeom>
        </p:spPr>
      </p:pic>
    </p:spTree>
    <p:extLst>
      <p:ext uri="{BB962C8B-B14F-4D97-AF65-F5344CB8AC3E}">
        <p14:creationId xmlns:p14="http://schemas.microsoft.com/office/powerpoint/2010/main" val="867698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76200"/>
            <a:ext cx="9144000" cy="6690975"/>
          </a:xfrm>
          <a:prstGeom prst="rect">
            <a:avLst/>
          </a:prstGeom>
        </p:spPr>
      </p:pic>
    </p:spTree>
    <p:extLst>
      <p:ext uri="{BB962C8B-B14F-4D97-AF65-F5344CB8AC3E}">
        <p14:creationId xmlns:p14="http://schemas.microsoft.com/office/powerpoint/2010/main" val="2083307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2425700"/>
            <a:ext cx="9144000" cy="1982439"/>
          </a:xfrm>
          <a:prstGeom prst="rect">
            <a:avLst/>
          </a:prstGeom>
        </p:spPr>
      </p:pic>
    </p:spTree>
    <p:extLst>
      <p:ext uri="{BB962C8B-B14F-4D97-AF65-F5344CB8AC3E}">
        <p14:creationId xmlns:p14="http://schemas.microsoft.com/office/powerpoint/2010/main" val="86748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51284" y="1419726"/>
            <a:ext cx="6737684" cy="2308324"/>
          </a:xfrm>
          <a:prstGeom prst="rect">
            <a:avLst/>
          </a:prstGeom>
          <a:noFill/>
        </p:spPr>
        <p:txBody>
          <a:bodyPr wrap="square" rtlCol="0">
            <a:spAutoFit/>
          </a:bodyPr>
          <a:lstStyle/>
          <a:p>
            <a:r>
              <a:rPr lang="it-IT" sz="3600" smtClean="0"/>
              <a:t>Conflicts </a:t>
            </a:r>
            <a:r>
              <a:rPr lang="it-IT" sz="3600" dirty="0" smtClean="0"/>
              <a:t>of </a:t>
            </a:r>
            <a:r>
              <a:rPr lang="it-IT" sz="3600" dirty="0" err="1" smtClean="0"/>
              <a:t>interest</a:t>
            </a:r>
            <a:endParaRPr lang="it-IT" sz="3600" dirty="0" smtClean="0"/>
          </a:p>
          <a:p>
            <a:endParaRPr lang="it-IT" sz="3600" dirty="0"/>
          </a:p>
          <a:p>
            <a:pPr marL="285750" indent="-285750">
              <a:buFontTx/>
              <a:buChar char="-"/>
            </a:pPr>
            <a:r>
              <a:rPr lang="it-IT" sz="3600" dirty="0" err="1" smtClean="0"/>
              <a:t>Boeringher</a:t>
            </a:r>
            <a:endParaRPr lang="it-IT" sz="3600" dirty="0" smtClean="0"/>
          </a:p>
          <a:p>
            <a:pPr marL="285750" indent="-285750">
              <a:buFontTx/>
              <a:buChar char="-"/>
            </a:pPr>
            <a:r>
              <a:rPr lang="it-IT" sz="3600" dirty="0" smtClean="0"/>
              <a:t>Roche</a:t>
            </a:r>
            <a:endParaRPr lang="it-IT" sz="3600" dirty="0"/>
          </a:p>
        </p:txBody>
      </p:sp>
    </p:spTree>
    <p:extLst>
      <p:ext uri="{BB962C8B-B14F-4D97-AF65-F5344CB8AC3E}">
        <p14:creationId xmlns:p14="http://schemas.microsoft.com/office/powerpoint/2010/main" val="418036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484" y="519491"/>
            <a:ext cx="9147240" cy="5829841"/>
          </a:xfrm>
          <a:prstGeom prst="rect">
            <a:avLst/>
          </a:prstGeom>
        </p:spPr>
      </p:pic>
    </p:spTree>
    <p:extLst>
      <p:ext uri="{BB962C8B-B14F-4D97-AF65-F5344CB8AC3E}">
        <p14:creationId xmlns:p14="http://schemas.microsoft.com/office/powerpoint/2010/main" val="2535194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3"/>
          <p:cNvSpPr>
            <a:spLocks noChangeArrowheads="1"/>
          </p:cNvSpPr>
          <p:nvPr/>
        </p:nvSpPr>
        <p:spPr bwMode="auto">
          <a:xfrm>
            <a:off x="685800" y="76200"/>
            <a:ext cx="7772400" cy="1143000"/>
          </a:xfrm>
          <a:prstGeom prst="rect">
            <a:avLst/>
          </a:prstGeom>
          <a:noFill/>
          <a:ln w="9525">
            <a:noFill/>
            <a:miter lim="800000"/>
            <a:headEnd/>
            <a:tailEnd/>
          </a:ln>
        </p:spPr>
        <p:txBody>
          <a:bodyPr lIns="90464" tIns="44439" rIns="90464" bIns="44439" anchor="ctr"/>
          <a:lstStyle/>
          <a:p>
            <a:pPr algn="ctr" eaLnBrk="0" hangingPunct="0"/>
            <a:r>
              <a:rPr lang="fr-FR" sz="3600" b="1">
                <a:solidFill>
                  <a:schemeClr val="tx2"/>
                </a:solidFill>
                <a:latin typeface="Arial" charset="0"/>
                <a:cs typeface="Arial" charset="0"/>
              </a:rPr>
              <a:t>Should we treat GERD ?</a:t>
            </a:r>
          </a:p>
        </p:txBody>
      </p:sp>
      <p:sp>
        <p:nvSpPr>
          <p:cNvPr id="258050" name="Line 4"/>
          <p:cNvSpPr>
            <a:spLocks noChangeShapeType="1"/>
          </p:cNvSpPr>
          <p:nvPr/>
        </p:nvSpPr>
        <p:spPr bwMode="auto">
          <a:xfrm>
            <a:off x="468313" y="1143000"/>
            <a:ext cx="8424862" cy="0"/>
          </a:xfrm>
          <a:prstGeom prst="line">
            <a:avLst/>
          </a:prstGeom>
          <a:noFill/>
          <a:ln w="57150">
            <a:solidFill>
              <a:srgbClr val="FF0000"/>
            </a:solidFill>
            <a:round/>
            <a:headEnd/>
            <a:tailEnd/>
          </a:ln>
        </p:spPr>
        <p:txBody>
          <a:bodyPr lIns="91416" tIns="45709" rIns="91416" bIns="45709"/>
          <a:lstStyle/>
          <a:p>
            <a:endParaRPr lang="it-IT"/>
          </a:p>
        </p:txBody>
      </p:sp>
      <p:sp>
        <p:nvSpPr>
          <p:cNvPr id="3" name="TextBox 2"/>
          <p:cNvSpPr txBox="1"/>
          <p:nvPr/>
        </p:nvSpPr>
        <p:spPr>
          <a:xfrm>
            <a:off x="611188" y="1916113"/>
            <a:ext cx="3455987" cy="3048000"/>
          </a:xfrm>
          <a:prstGeom prst="rect">
            <a:avLst/>
          </a:prstGeom>
          <a:noFill/>
        </p:spPr>
        <p:txBody>
          <a:bodyPr lIns="91416" tIns="45709" rIns="91416" bIns="45709">
            <a:spAutoFit/>
          </a:bodyPr>
          <a:lstStyle/>
          <a:p>
            <a:pPr eaLnBrk="0" hangingPunct="0">
              <a:defRPr/>
            </a:pPr>
            <a:r>
              <a:rPr lang="en-US" dirty="0">
                <a:latin typeface="Arial"/>
                <a:ea typeface="ＭＳ Ｐゴシック" charset="0"/>
                <a:cs typeface="Arial"/>
              </a:rPr>
              <a:t>Retrospective analysis of 2 IPF cohorts</a:t>
            </a:r>
            <a:br>
              <a:rPr lang="en-US" dirty="0">
                <a:latin typeface="Arial"/>
                <a:ea typeface="ＭＳ Ｐゴシック" charset="0"/>
                <a:cs typeface="Arial"/>
              </a:rPr>
            </a:br>
            <a:endParaRPr lang="en-US" dirty="0">
              <a:latin typeface="Arial"/>
              <a:ea typeface="ＭＳ Ｐゴシック" charset="0"/>
              <a:cs typeface="Arial"/>
            </a:endParaRPr>
          </a:p>
          <a:p>
            <a:pPr eaLnBrk="0" hangingPunct="0">
              <a:defRPr/>
            </a:pPr>
            <a:r>
              <a:rPr lang="en-US" dirty="0">
                <a:latin typeface="Arial"/>
                <a:ea typeface="ＭＳ Ｐゴシック" charset="0"/>
                <a:cs typeface="Arial"/>
              </a:rPr>
              <a:t>Prolonged survival associated with  :</a:t>
            </a:r>
          </a:p>
          <a:p>
            <a:pPr marL="342813" indent="-342813" eaLnBrk="0" hangingPunct="0">
              <a:buClr>
                <a:schemeClr val="tx2"/>
              </a:buClr>
              <a:buFont typeface="Wingdings" charset="2"/>
              <a:buChar char="§"/>
              <a:defRPr/>
            </a:pPr>
            <a:r>
              <a:rPr lang="en-US" dirty="0">
                <a:latin typeface="Arial"/>
                <a:ea typeface="ＭＳ Ｐゴシック" charset="0"/>
                <a:cs typeface="Arial"/>
              </a:rPr>
              <a:t>FVC ↑</a:t>
            </a:r>
          </a:p>
          <a:p>
            <a:pPr marL="342813" indent="-342813" eaLnBrk="0" hangingPunct="0">
              <a:buClr>
                <a:schemeClr val="tx2"/>
              </a:buClr>
              <a:buFont typeface="Wingdings" charset="2"/>
              <a:buChar char="§"/>
              <a:defRPr/>
            </a:pPr>
            <a:r>
              <a:rPr lang="en-US" dirty="0">
                <a:latin typeface="Arial"/>
                <a:ea typeface="ＭＳ Ｐゴシック" charset="0"/>
                <a:cs typeface="Arial"/>
              </a:rPr>
              <a:t>DLCO ↑</a:t>
            </a:r>
          </a:p>
          <a:p>
            <a:pPr marL="342813" indent="-342813" eaLnBrk="0" hangingPunct="0">
              <a:buClr>
                <a:schemeClr val="tx2"/>
              </a:buClr>
              <a:buFont typeface="Wingdings" charset="2"/>
              <a:buChar char="§"/>
              <a:defRPr/>
            </a:pPr>
            <a:r>
              <a:rPr lang="en-US" dirty="0">
                <a:latin typeface="Arial"/>
                <a:ea typeface="ＭＳ Ｐゴシック" charset="0"/>
                <a:cs typeface="Arial"/>
              </a:rPr>
              <a:t>Anti-GERD </a:t>
            </a:r>
            <a:r>
              <a:rPr lang="en-US" dirty="0" err="1">
                <a:latin typeface="Arial"/>
                <a:ea typeface="ＭＳ Ｐゴシック" charset="0"/>
                <a:cs typeface="Arial"/>
              </a:rPr>
              <a:t>Tt</a:t>
            </a:r>
            <a:endParaRPr lang="en-US" dirty="0">
              <a:latin typeface="Arial"/>
              <a:ea typeface="ＭＳ Ｐゴシック" charset="0"/>
              <a:cs typeface="Arial"/>
            </a:endParaRPr>
          </a:p>
        </p:txBody>
      </p:sp>
      <p:pic>
        <p:nvPicPr>
          <p:cNvPr id="258052" name="Picture 3"/>
          <p:cNvPicPr>
            <a:picLocks noChangeAspect="1"/>
          </p:cNvPicPr>
          <p:nvPr/>
        </p:nvPicPr>
        <p:blipFill>
          <a:blip r:embed="rId3"/>
          <a:srcRect l="911" r="49658"/>
          <a:stretch>
            <a:fillRect/>
          </a:stretch>
        </p:blipFill>
        <p:spPr bwMode="auto">
          <a:xfrm>
            <a:off x="4872038" y="1268413"/>
            <a:ext cx="3948112" cy="2730500"/>
          </a:xfrm>
          <a:prstGeom prst="rect">
            <a:avLst/>
          </a:prstGeom>
          <a:noFill/>
          <a:ln w="9525">
            <a:noFill/>
            <a:miter lim="800000"/>
            <a:headEnd/>
            <a:tailEnd/>
          </a:ln>
        </p:spPr>
      </p:pic>
      <p:pic>
        <p:nvPicPr>
          <p:cNvPr id="258053" name="Picture 11"/>
          <p:cNvPicPr>
            <a:picLocks noChangeAspect="1"/>
          </p:cNvPicPr>
          <p:nvPr/>
        </p:nvPicPr>
        <p:blipFill>
          <a:blip r:embed="rId3"/>
          <a:srcRect l="50185" r="-2"/>
          <a:stretch>
            <a:fillRect/>
          </a:stretch>
        </p:blipFill>
        <p:spPr bwMode="auto">
          <a:xfrm>
            <a:off x="4840288" y="4076700"/>
            <a:ext cx="3979862" cy="2730500"/>
          </a:xfrm>
          <a:prstGeom prst="rect">
            <a:avLst/>
          </a:prstGeom>
          <a:noFill/>
          <a:ln w="9525">
            <a:noFill/>
            <a:miter lim="800000"/>
            <a:headEnd/>
            <a:tailEnd/>
          </a:ln>
        </p:spPr>
      </p:pic>
      <p:sp>
        <p:nvSpPr>
          <p:cNvPr id="258054" name="Rectangle 1"/>
          <p:cNvSpPr>
            <a:spLocks noChangeArrowheads="1"/>
          </p:cNvSpPr>
          <p:nvPr/>
        </p:nvSpPr>
        <p:spPr bwMode="auto">
          <a:xfrm>
            <a:off x="0" y="6413500"/>
            <a:ext cx="2500313" cy="400050"/>
          </a:xfrm>
          <a:prstGeom prst="rect">
            <a:avLst/>
          </a:prstGeom>
          <a:noFill/>
          <a:ln w="9525">
            <a:noFill/>
            <a:miter lim="800000"/>
            <a:headEnd/>
            <a:tailEnd/>
          </a:ln>
        </p:spPr>
        <p:txBody>
          <a:bodyPr wrap="none" lIns="91416" tIns="45709" rIns="91416" bIns="45709">
            <a:spAutoFit/>
          </a:bodyPr>
          <a:lstStyle/>
          <a:p>
            <a:pPr eaLnBrk="0" hangingPunct="0">
              <a:buClr>
                <a:schemeClr val="tx2"/>
              </a:buClr>
            </a:pPr>
            <a:r>
              <a:rPr lang="en-US" sz="2000" i="1">
                <a:latin typeface="Arial" charset="0"/>
                <a:cs typeface="Arial" charset="0"/>
              </a:rPr>
              <a:t>Lee, AJRCCM 2011</a:t>
            </a:r>
          </a:p>
        </p:txBody>
      </p:sp>
    </p:spTree>
    <p:extLst>
      <p:ext uri="{BB962C8B-B14F-4D97-AF65-F5344CB8AC3E}">
        <p14:creationId xmlns:p14="http://schemas.microsoft.com/office/powerpoint/2010/main" val="3057083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3"/>
          <p:cNvSpPr>
            <a:spLocks noChangeArrowheads="1"/>
          </p:cNvSpPr>
          <p:nvPr/>
        </p:nvSpPr>
        <p:spPr bwMode="auto">
          <a:xfrm>
            <a:off x="685800" y="76200"/>
            <a:ext cx="7772400" cy="1143000"/>
          </a:xfrm>
          <a:prstGeom prst="rect">
            <a:avLst/>
          </a:prstGeom>
          <a:noFill/>
          <a:ln w="9525">
            <a:noFill/>
            <a:miter lim="800000"/>
            <a:headEnd/>
            <a:tailEnd/>
          </a:ln>
        </p:spPr>
        <p:txBody>
          <a:bodyPr lIns="90464" tIns="44439" rIns="90464" bIns="44439" anchor="ctr"/>
          <a:lstStyle/>
          <a:p>
            <a:pPr algn="ctr" eaLnBrk="0" hangingPunct="0"/>
            <a:r>
              <a:rPr lang="fr-FR" sz="3600" b="1">
                <a:solidFill>
                  <a:schemeClr val="tx2"/>
                </a:solidFill>
                <a:latin typeface="Arial" charset="0"/>
                <a:cs typeface="Arial" charset="0"/>
              </a:rPr>
              <a:t>Should we treat GERD ?</a:t>
            </a:r>
          </a:p>
        </p:txBody>
      </p:sp>
      <p:sp>
        <p:nvSpPr>
          <p:cNvPr id="260098" name="Line 4"/>
          <p:cNvSpPr>
            <a:spLocks noChangeShapeType="1"/>
          </p:cNvSpPr>
          <p:nvPr/>
        </p:nvSpPr>
        <p:spPr bwMode="auto">
          <a:xfrm>
            <a:off x="468313" y="1143000"/>
            <a:ext cx="8424862" cy="0"/>
          </a:xfrm>
          <a:prstGeom prst="line">
            <a:avLst/>
          </a:prstGeom>
          <a:noFill/>
          <a:ln w="57150">
            <a:solidFill>
              <a:srgbClr val="FF0000"/>
            </a:solidFill>
            <a:round/>
            <a:headEnd/>
            <a:tailEnd/>
          </a:ln>
        </p:spPr>
        <p:txBody>
          <a:bodyPr lIns="91416" tIns="45709" rIns="91416" bIns="45709"/>
          <a:lstStyle/>
          <a:p>
            <a:endParaRPr lang="it-IT"/>
          </a:p>
        </p:txBody>
      </p:sp>
      <p:sp>
        <p:nvSpPr>
          <p:cNvPr id="260099" name="TextBox 10"/>
          <p:cNvSpPr txBox="1">
            <a:spLocks noChangeArrowheads="1"/>
          </p:cNvSpPr>
          <p:nvPr/>
        </p:nvSpPr>
        <p:spPr bwMode="auto">
          <a:xfrm>
            <a:off x="1619250" y="2009775"/>
            <a:ext cx="6048375" cy="4093406"/>
          </a:xfrm>
          <a:prstGeom prst="rect">
            <a:avLst/>
          </a:prstGeom>
          <a:noFill/>
          <a:ln w="9525">
            <a:noFill/>
            <a:miter lim="800000"/>
            <a:headEnd/>
            <a:tailEnd/>
          </a:ln>
        </p:spPr>
        <p:txBody>
          <a:bodyPr lIns="91416" tIns="45709" rIns="91416" bIns="45709">
            <a:spAutoFit/>
          </a:bodyPr>
          <a:lstStyle/>
          <a:p>
            <a:pPr algn="just" eaLnBrk="0" hangingPunct="0"/>
            <a:r>
              <a:rPr lang="en-US" sz="2000" dirty="0" err="1" smtClean="0">
                <a:latin typeface="Arial" charset="0"/>
                <a:cs typeface="Arial" charset="0"/>
              </a:rPr>
              <a:t>Kreuter</a:t>
            </a:r>
            <a:r>
              <a:rPr lang="en-US" sz="2000" dirty="0" smtClean="0">
                <a:latin typeface="Arial" charset="0"/>
                <a:cs typeface="Arial" charset="0"/>
              </a:rPr>
              <a:t> M, et al. Lancet </a:t>
            </a:r>
            <a:r>
              <a:rPr lang="en-US" sz="2000" dirty="0" err="1" smtClean="0">
                <a:latin typeface="Arial" charset="0"/>
                <a:cs typeface="Arial" charset="0"/>
              </a:rPr>
              <a:t>Respir</a:t>
            </a:r>
            <a:r>
              <a:rPr lang="en-US" sz="2000" dirty="0" smtClean="0">
                <a:latin typeface="Arial" charset="0"/>
                <a:cs typeface="Arial" charset="0"/>
              </a:rPr>
              <a:t> Med , in press</a:t>
            </a:r>
          </a:p>
          <a:p>
            <a:pPr algn="just" eaLnBrk="0" hangingPunct="0"/>
            <a:endParaRPr lang="en-US" sz="2000" dirty="0">
              <a:latin typeface="Arial" charset="0"/>
              <a:cs typeface="Arial" charset="0"/>
            </a:endParaRPr>
          </a:p>
          <a:p>
            <a:pPr algn="just" eaLnBrk="0" hangingPunct="0"/>
            <a:endParaRPr lang="en-US" sz="2000" dirty="0" smtClean="0">
              <a:latin typeface="Arial" charset="0"/>
              <a:cs typeface="Arial" charset="0"/>
            </a:endParaRPr>
          </a:p>
          <a:p>
            <a:pPr algn="just" eaLnBrk="0" hangingPunct="0"/>
            <a:r>
              <a:rPr lang="en-US" sz="2000" dirty="0" smtClean="0">
                <a:latin typeface="Arial" charset="0"/>
                <a:cs typeface="Arial" charset="0"/>
              </a:rPr>
              <a:t>Post hoc analysis study</a:t>
            </a:r>
          </a:p>
          <a:p>
            <a:pPr algn="just" eaLnBrk="0" hangingPunct="0"/>
            <a:endParaRPr lang="en-US" sz="2000" dirty="0">
              <a:latin typeface="Arial" charset="0"/>
              <a:cs typeface="Arial" charset="0"/>
            </a:endParaRPr>
          </a:p>
          <a:p>
            <a:pPr algn="just" eaLnBrk="0" hangingPunct="0"/>
            <a:endParaRPr lang="en-US" sz="2000" dirty="0" smtClean="0">
              <a:latin typeface="Arial" charset="0"/>
              <a:cs typeface="Arial" charset="0"/>
            </a:endParaRPr>
          </a:p>
          <a:p>
            <a:pPr algn="just" eaLnBrk="0" hangingPunct="0"/>
            <a:r>
              <a:rPr lang="en-US" sz="2000" dirty="0" smtClean="0">
                <a:latin typeface="Arial" charset="0"/>
                <a:cs typeface="Arial" charset="0"/>
              </a:rPr>
              <a:t>624 pts , 291  (47</a:t>
            </a:r>
            <a:r>
              <a:rPr lang="en-US" sz="2000" dirty="0" smtClean="0">
                <a:latin typeface="Arial" charset="0"/>
                <a:cs typeface="Arial" charset="0"/>
              </a:rPr>
              <a:t>%) </a:t>
            </a:r>
            <a:r>
              <a:rPr lang="en-US" sz="2000" dirty="0" smtClean="0">
                <a:latin typeface="Arial" charset="0"/>
                <a:cs typeface="Arial" charset="0"/>
              </a:rPr>
              <a:t>received </a:t>
            </a:r>
            <a:r>
              <a:rPr lang="en-US" sz="2000" dirty="0" err="1" smtClean="0">
                <a:latin typeface="Arial" charset="0"/>
                <a:cs typeface="Arial" charset="0"/>
              </a:rPr>
              <a:t>antiacid</a:t>
            </a:r>
            <a:r>
              <a:rPr lang="en-US" sz="2000" dirty="0" smtClean="0">
                <a:latin typeface="Arial" charset="0"/>
                <a:cs typeface="Arial" charset="0"/>
              </a:rPr>
              <a:t> therapy</a:t>
            </a:r>
          </a:p>
          <a:p>
            <a:pPr algn="just" eaLnBrk="0" hangingPunct="0"/>
            <a:endParaRPr lang="en-US" sz="2000" dirty="0">
              <a:latin typeface="Arial" charset="0"/>
              <a:cs typeface="Arial" charset="0"/>
            </a:endParaRPr>
          </a:p>
          <a:p>
            <a:pPr algn="just" eaLnBrk="0" hangingPunct="0"/>
            <a:r>
              <a:rPr lang="en-US" sz="2000" dirty="0" smtClean="0">
                <a:latin typeface="Arial" charset="0"/>
                <a:cs typeface="Arial" charset="0"/>
              </a:rPr>
              <a:t>FVC&lt;70% the </a:t>
            </a:r>
            <a:r>
              <a:rPr lang="en-US" sz="2000" smtClean="0">
                <a:latin typeface="Arial" charset="0"/>
                <a:cs typeface="Arial" charset="0"/>
              </a:rPr>
              <a:t>overall </a:t>
            </a:r>
            <a:r>
              <a:rPr lang="en-US" sz="2000" smtClean="0">
                <a:latin typeface="Arial" charset="0"/>
                <a:cs typeface="Arial" charset="0"/>
              </a:rPr>
              <a:t>infections </a:t>
            </a:r>
            <a:r>
              <a:rPr lang="en-US" sz="2000" dirty="0" smtClean="0">
                <a:latin typeface="Arial" charset="0"/>
                <a:cs typeface="Arial" charset="0"/>
              </a:rPr>
              <a:t>rate and the  pulmonary infections rate were higher</a:t>
            </a:r>
          </a:p>
          <a:p>
            <a:pPr algn="just" eaLnBrk="0" hangingPunct="0"/>
            <a:endParaRPr lang="en-US" sz="2000" dirty="0">
              <a:solidFill>
                <a:srgbClr val="000000"/>
              </a:solidFill>
              <a:latin typeface="Arial" charset="0"/>
              <a:cs typeface="Arial" charset="0"/>
            </a:endParaRPr>
          </a:p>
          <a:p>
            <a:pPr algn="just" eaLnBrk="0" hangingPunct="0"/>
            <a:r>
              <a:rPr lang="en-US" sz="2000" b="1" dirty="0">
                <a:solidFill>
                  <a:srgbClr val="000000"/>
                </a:solidFill>
                <a:latin typeface="Arial" charset="0"/>
                <a:cs typeface="Arial" charset="0"/>
              </a:rPr>
              <a:t>A therapeutic trial is needed to answer this question</a:t>
            </a:r>
          </a:p>
        </p:txBody>
      </p:sp>
    </p:spTree>
    <p:extLst>
      <p:ext uri="{BB962C8B-B14F-4D97-AF65-F5344CB8AC3E}">
        <p14:creationId xmlns:p14="http://schemas.microsoft.com/office/powerpoint/2010/main" val="134578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body" idx="1"/>
          </p:nvPr>
        </p:nvSpPr>
        <p:spPr>
          <a:xfrm>
            <a:off x="611188" y="1655763"/>
            <a:ext cx="8137525" cy="4941887"/>
          </a:xfrm>
        </p:spPr>
        <p:txBody>
          <a:bodyPr>
            <a:normAutofit lnSpcReduction="10000"/>
          </a:bodyPr>
          <a:lstStyle/>
          <a:p>
            <a:pPr>
              <a:lnSpc>
                <a:spcPct val="90000"/>
              </a:lnSpc>
            </a:pPr>
            <a:r>
              <a:rPr lang="en-US" sz="2800" dirty="0" smtClean="0">
                <a:latin typeface="Arial" charset="0"/>
                <a:cs typeface="Arial" charset="0"/>
              </a:rPr>
              <a:t>Affects up to 80% patients</a:t>
            </a:r>
          </a:p>
          <a:p>
            <a:pPr>
              <a:lnSpc>
                <a:spcPct val="90000"/>
              </a:lnSpc>
            </a:pPr>
            <a:r>
              <a:rPr lang="en-US" sz="2800" dirty="0" smtClean="0">
                <a:latin typeface="Arial" charset="0"/>
                <a:cs typeface="Arial" charset="0"/>
              </a:rPr>
              <a:t>Alters </a:t>
            </a:r>
            <a:r>
              <a:rPr lang="en-US" sz="2800" dirty="0" err="1" smtClean="0">
                <a:latin typeface="Arial" charset="0"/>
                <a:cs typeface="Arial" charset="0"/>
              </a:rPr>
              <a:t>QoL</a:t>
            </a:r>
            <a:endParaRPr lang="en-US" sz="2800" dirty="0" smtClean="0">
              <a:latin typeface="Arial" charset="0"/>
              <a:cs typeface="Arial" charset="0"/>
            </a:endParaRPr>
          </a:p>
          <a:p>
            <a:pPr>
              <a:lnSpc>
                <a:spcPct val="90000"/>
              </a:lnSpc>
            </a:pPr>
            <a:r>
              <a:rPr lang="en-US" sz="2800" dirty="0" smtClean="0">
                <a:latin typeface="Arial" charset="0"/>
                <a:cs typeface="Arial" charset="0"/>
              </a:rPr>
              <a:t>Predictor of disease progression and death</a:t>
            </a:r>
          </a:p>
          <a:p>
            <a:pPr lvl="1">
              <a:lnSpc>
                <a:spcPct val="90000"/>
              </a:lnSpc>
            </a:pPr>
            <a:r>
              <a:rPr lang="en-US" sz="1400" dirty="0" smtClean="0">
                <a:latin typeface="Arial" charset="0"/>
                <a:cs typeface="Arial" charset="0"/>
              </a:rPr>
              <a:t>Ryerson, </a:t>
            </a:r>
            <a:r>
              <a:rPr lang="en-US" sz="1400" dirty="0" err="1" smtClean="0">
                <a:latin typeface="Arial" charset="0"/>
                <a:cs typeface="Arial" charset="0"/>
              </a:rPr>
              <a:t>Respirology</a:t>
            </a:r>
            <a:r>
              <a:rPr lang="en-US" sz="1400" dirty="0" smtClean="0">
                <a:latin typeface="Arial" charset="0"/>
                <a:cs typeface="Arial" charset="0"/>
              </a:rPr>
              <a:t> 2011</a:t>
            </a:r>
          </a:p>
          <a:p>
            <a:pPr>
              <a:lnSpc>
                <a:spcPct val="90000"/>
              </a:lnSpc>
            </a:pPr>
            <a:r>
              <a:rPr lang="fr-FR" sz="2800" dirty="0" err="1" smtClean="0">
                <a:latin typeface="Arial" charset="0"/>
                <a:cs typeface="Arial" charset="0"/>
              </a:rPr>
              <a:t>Difficult</a:t>
            </a:r>
            <a:r>
              <a:rPr lang="fr-FR" sz="2800" dirty="0" smtClean="0">
                <a:latin typeface="Arial" charset="0"/>
                <a:cs typeface="Arial" charset="0"/>
              </a:rPr>
              <a:t> to </a:t>
            </a:r>
            <a:r>
              <a:rPr lang="fr-FR" sz="2800" dirty="0" err="1" smtClean="0">
                <a:latin typeface="Arial" charset="0"/>
                <a:cs typeface="Arial" charset="0"/>
              </a:rPr>
              <a:t>treat</a:t>
            </a:r>
            <a:endParaRPr lang="fr-FR" sz="2800" dirty="0" smtClean="0">
              <a:latin typeface="Arial" charset="0"/>
              <a:cs typeface="Arial" charset="0"/>
            </a:endParaRPr>
          </a:p>
          <a:p>
            <a:pPr lvl="1">
              <a:lnSpc>
                <a:spcPct val="90000"/>
              </a:lnSpc>
            </a:pPr>
            <a:r>
              <a:rPr lang="en-US" sz="2400" dirty="0" smtClean="0">
                <a:latin typeface="Arial" charset="0"/>
                <a:cs typeface="Arial" charset="0"/>
              </a:rPr>
              <a:t>S</a:t>
            </a:r>
            <a:r>
              <a:rPr lang="fr-FR" sz="2400" dirty="0" err="1" smtClean="0">
                <a:latin typeface="Arial" charset="0"/>
                <a:cs typeface="Arial" charset="0"/>
              </a:rPr>
              <a:t>earch</a:t>
            </a:r>
            <a:r>
              <a:rPr lang="fr-FR" sz="2400" dirty="0" smtClean="0">
                <a:latin typeface="Arial" charset="0"/>
                <a:cs typeface="Arial" charset="0"/>
              </a:rPr>
              <a:t> for a cause (GERD, Post nasal </a:t>
            </a:r>
            <a:r>
              <a:rPr lang="fr-FR" sz="2400" dirty="0" err="1" smtClean="0">
                <a:latin typeface="Arial" charset="0"/>
                <a:cs typeface="Arial" charset="0"/>
              </a:rPr>
              <a:t>drip</a:t>
            </a:r>
            <a:r>
              <a:rPr lang="fr-FR" sz="2400" dirty="0" smtClean="0">
                <a:latin typeface="Arial" charset="0"/>
                <a:cs typeface="Arial" charset="0"/>
              </a:rPr>
              <a:t>, ACE </a:t>
            </a:r>
            <a:r>
              <a:rPr lang="fr-FR" sz="2400" dirty="0" err="1" smtClean="0">
                <a:latin typeface="Arial" charset="0"/>
                <a:cs typeface="Arial" charset="0"/>
              </a:rPr>
              <a:t>inh</a:t>
            </a:r>
            <a:r>
              <a:rPr lang="en-US" sz="2400" dirty="0" smtClean="0">
                <a:latin typeface="Arial" charset="0"/>
                <a:cs typeface="Arial" charset="0"/>
              </a:rPr>
              <a:t>…</a:t>
            </a:r>
            <a:r>
              <a:rPr lang="fr-FR" sz="2400" dirty="0" smtClean="0">
                <a:latin typeface="Arial" charset="0"/>
                <a:cs typeface="Arial" charset="0"/>
              </a:rPr>
              <a:t>)</a:t>
            </a:r>
          </a:p>
          <a:p>
            <a:pPr lvl="1">
              <a:lnSpc>
                <a:spcPct val="90000"/>
              </a:lnSpc>
            </a:pPr>
            <a:r>
              <a:rPr lang="fr-FR" sz="2400" dirty="0" err="1" smtClean="0">
                <a:latin typeface="Arial" charset="0"/>
                <a:cs typeface="Arial" charset="0"/>
              </a:rPr>
              <a:t>Codein</a:t>
            </a:r>
            <a:r>
              <a:rPr lang="fr-FR" sz="2400" dirty="0" smtClean="0">
                <a:latin typeface="Arial" charset="0"/>
                <a:cs typeface="Arial" charset="0"/>
              </a:rPr>
              <a:t> and </a:t>
            </a:r>
            <a:r>
              <a:rPr lang="fr-FR" sz="2400" dirty="0" err="1" smtClean="0">
                <a:latin typeface="Arial" charset="0"/>
                <a:cs typeface="Arial" charset="0"/>
              </a:rPr>
              <a:t>other</a:t>
            </a:r>
            <a:r>
              <a:rPr lang="fr-FR" sz="2400" dirty="0" smtClean="0">
                <a:latin typeface="Arial" charset="0"/>
                <a:cs typeface="Arial" charset="0"/>
              </a:rPr>
              <a:t> </a:t>
            </a:r>
            <a:r>
              <a:rPr lang="fr-FR" sz="2400" dirty="0" err="1" smtClean="0">
                <a:latin typeface="Arial" charset="0"/>
                <a:cs typeface="Arial" charset="0"/>
              </a:rPr>
              <a:t>morphinics</a:t>
            </a:r>
            <a:r>
              <a:rPr lang="fr-FR" sz="2400" dirty="0" smtClean="0">
                <a:latin typeface="Arial" charset="0"/>
                <a:cs typeface="Arial" charset="0"/>
              </a:rPr>
              <a:t> are </a:t>
            </a:r>
            <a:r>
              <a:rPr lang="fr-FR" sz="2400" dirty="0" err="1" smtClean="0">
                <a:latin typeface="Arial" charset="0"/>
                <a:cs typeface="Arial" charset="0"/>
              </a:rPr>
              <a:t>beneficial</a:t>
            </a:r>
            <a:endParaRPr lang="fr-FR" sz="2400" dirty="0" smtClean="0">
              <a:latin typeface="Arial" charset="0"/>
              <a:cs typeface="Arial" charset="0"/>
            </a:endParaRPr>
          </a:p>
          <a:p>
            <a:pPr lvl="2">
              <a:lnSpc>
                <a:spcPct val="90000"/>
              </a:lnSpc>
            </a:pPr>
            <a:r>
              <a:rPr lang="fr-FR" sz="1400" dirty="0" smtClean="0">
                <a:latin typeface="Arial" charset="0"/>
                <a:cs typeface="Arial" charset="0"/>
              </a:rPr>
              <a:t>Allen, Palliative Care 2005;19:128-130</a:t>
            </a:r>
          </a:p>
          <a:p>
            <a:pPr lvl="1">
              <a:lnSpc>
                <a:spcPct val="90000"/>
              </a:lnSpc>
            </a:pPr>
            <a:r>
              <a:rPr lang="fr-FR" sz="2400" dirty="0" err="1" smtClean="0">
                <a:latin typeface="Arial" charset="0"/>
                <a:cs typeface="Arial" charset="0"/>
              </a:rPr>
              <a:t>Improved</a:t>
            </a:r>
            <a:r>
              <a:rPr lang="fr-FR" sz="2400" dirty="0" smtClean="0">
                <a:latin typeface="Arial" charset="0"/>
                <a:cs typeface="Arial" charset="0"/>
              </a:rPr>
              <a:t> by </a:t>
            </a:r>
            <a:r>
              <a:rPr lang="fr-FR" sz="2400" dirty="0" err="1" smtClean="0">
                <a:latin typeface="Arial" charset="0"/>
                <a:cs typeface="Arial" charset="0"/>
              </a:rPr>
              <a:t>high</a:t>
            </a:r>
            <a:r>
              <a:rPr lang="fr-FR" sz="2400" dirty="0" smtClean="0">
                <a:latin typeface="Arial" charset="0"/>
                <a:cs typeface="Arial" charset="0"/>
              </a:rPr>
              <a:t> doses </a:t>
            </a:r>
            <a:r>
              <a:rPr lang="fr-FR" sz="2400" dirty="0" err="1" smtClean="0">
                <a:latin typeface="Arial" charset="0"/>
                <a:cs typeface="Arial" charset="0"/>
              </a:rPr>
              <a:t>steroids</a:t>
            </a:r>
            <a:r>
              <a:rPr lang="fr-FR" sz="2400" dirty="0" smtClean="0">
                <a:latin typeface="Arial" charset="0"/>
                <a:cs typeface="Arial" charset="0"/>
              </a:rPr>
              <a:t>?</a:t>
            </a:r>
          </a:p>
          <a:p>
            <a:pPr lvl="2">
              <a:lnSpc>
                <a:spcPct val="90000"/>
              </a:lnSpc>
            </a:pPr>
            <a:r>
              <a:rPr lang="fr-FR" sz="1400" dirty="0" smtClean="0">
                <a:latin typeface="Arial" charset="0"/>
                <a:cs typeface="Arial" charset="0"/>
              </a:rPr>
              <a:t>Hope-Gill, </a:t>
            </a:r>
            <a:r>
              <a:rPr lang="en-GB" sz="1400" dirty="0" smtClean="0">
                <a:latin typeface="Arial" charset="0"/>
                <a:cs typeface="Arial" charset="0"/>
              </a:rPr>
              <a:t>AJRCCM 2003;168:995-1002</a:t>
            </a:r>
          </a:p>
          <a:p>
            <a:pPr lvl="1">
              <a:lnSpc>
                <a:spcPct val="90000"/>
              </a:lnSpc>
            </a:pPr>
            <a:r>
              <a:rPr lang="en-GB" sz="2400" dirty="0" err="1" smtClean="0">
                <a:latin typeface="Arial" charset="0"/>
                <a:cs typeface="Arial" charset="0"/>
              </a:rPr>
              <a:t>Gabapentine</a:t>
            </a:r>
            <a:r>
              <a:rPr lang="en-GB" sz="2400" dirty="0" smtClean="0">
                <a:latin typeface="Arial" charset="0"/>
                <a:cs typeface="Arial" charset="0"/>
              </a:rPr>
              <a:t> ?</a:t>
            </a:r>
          </a:p>
          <a:p>
            <a:pPr lvl="2">
              <a:lnSpc>
                <a:spcPct val="90000"/>
              </a:lnSpc>
            </a:pPr>
            <a:r>
              <a:rPr lang="en-GB" sz="1700" dirty="0" smtClean="0">
                <a:latin typeface="Arial" charset="0"/>
                <a:cs typeface="Arial" charset="0"/>
              </a:rPr>
              <a:t>Ryan, Lancet 2012</a:t>
            </a:r>
          </a:p>
          <a:p>
            <a:pPr lvl="1">
              <a:lnSpc>
                <a:spcPct val="90000"/>
              </a:lnSpc>
            </a:pPr>
            <a:r>
              <a:rPr lang="en-GB" sz="2400" dirty="0" err="1" smtClean="0">
                <a:latin typeface="Arial" charset="0"/>
                <a:cs typeface="Arial" charset="0"/>
              </a:rPr>
              <a:t>Pirfenidone</a:t>
            </a:r>
            <a:endParaRPr lang="en-GB" sz="1400" dirty="0" smtClean="0">
              <a:latin typeface="Arial" charset="0"/>
              <a:cs typeface="Arial" charset="0"/>
            </a:endParaRPr>
          </a:p>
        </p:txBody>
      </p:sp>
      <p:sp>
        <p:nvSpPr>
          <p:cNvPr id="267266" name="Rectangle 3"/>
          <p:cNvSpPr>
            <a:spLocks noChangeArrowheads="1"/>
          </p:cNvSpPr>
          <p:nvPr/>
        </p:nvSpPr>
        <p:spPr bwMode="auto">
          <a:xfrm>
            <a:off x="685800" y="152400"/>
            <a:ext cx="7772400" cy="1143000"/>
          </a:xfrm>
          <a:prstGeom prst="rect">
            <a:avLst/>
          </a:prstGeom>
          <a:noFill/>
          <a:ln w="9525">
            <a:noFill/>
            <a:miter lim="800000"/>
            <a:headEnd/>
            <a:tailEnd/>
          </a:ln>
        </p:spPr>
        <p:txBody>
          <a:bodyPr lIns="90464" tIns="44439" rIns="90464" bIns="44439" anchor="ctr"/>
          <a:lstStyle/>
          <a:p>
            <a:pPr algn="ctr" eaLnBrk="0" hangingPunct="0"/>
            <a:r>
              <a:rPr lang="fr-FR" sz="4000" b="1" dirty="0">
                <a:solidFill>
                  <a:srgbClr val="000000"/>
                </a:solidFill>
                <a:latin typeface="Arial" charset="0"/>
                <a:cs typeface="Arial" charset="0"/>
              </a:rPr>
              <a:t>How to </a:t>
            </a:r>
            <a:r>
              <a:rPr lang="fr-FR" sz="4000" b="1" dirty="0" err="1">
                <a:solidFill>
                  <a:srgbClr val="000000"/>
                </a:solidFill>
                <a:latin typeface="Arial" charset="0"/>
                <a:cs typeface="Arial" charset="0"/>
              </a:rPr>
              <a:t>treat</a:t>
            </a:r>
            <a:r>
              <a:rPr lang="fr-FR" sz="4000" b="1" dirty="0">
                <a:solidFill>
                  <a:srgbClr val="000000"/>
                </a:solidFill>
                <a:latin typeface="Arial" charset="0"/>
                <a:cs typeface="Arial" charset="0"/>
              </a:rPr>
              <a:t> </a:t>
            </a:r>
            <a:r>
              <a:rPr lang="fr-FR" sz="4000" b="1" dirty="0" err="1">
                <a:solidFill>
                  <a:srgbClr val="000000"/>
                </a:solidFill>
                <a:latin typeface="Arial" charset="0"/>
                <a:cs typeface="Arial" charset="0"/>
              </a:rPr>
              <a:t>cough</a:t>
            </a:r>
            <a:r>
              <a:rPr lang="fr-FR" sz="4000" b="1" dirty="0">
                <a:solidFill>
                  <a:srgbClr val="000000"/>
                </a:solidFill>
                <a:latin typeface="Arial" charset="0"/>
                <a:cs typeface="Arial" charset="0"/>
              </a:rPr>
              <a:t> ?</a:t>
            </a:r>
          </a:p>
        </p:txBody>
      </p:sp>
      <p:sp>
        <p:nvSpPr>
          <p:cNvPr id="267267" name="Line 4"/>
          <p:cNvSpPr>
            <a:spLocks noChangeShapeType="1"/>
          </p:cNvSpPr>
          <p:nvPr/>
        </p:nvSpPr>
        <p:spPr bwMode="auto">
          <a:xfrm>
            <a:off x="468313" y="1143000"/>
            <a:ext cx="8424862" cy="0"/>
          </a:xfrm>
          <a:prstGeom prst="line">
            <a:avLst/>
          </a:prstGeom>
          <a:noFill/>
          <a:ln w="57150">
            <a:solidFill>
              <a:srgbClr val="FF0000"/>
            </a:solidFill>
            <a:round/>
            <a:headEnd/>
            <a:tailEnd/>
          </a:ln>
        </p:spPr>
        <p:txBody>
          <a:bodyPr lIns="91416" tIns="45709" rIns="91416" bIns="45709"/>
          <a:lstStyle/>
          <a:p>
            <a:endParaRPr lang="it-IT"/>
          </a:p>
        </p:txBody>
      </p:sp>
    </p:spTree>
    <p:extLst>
      <p:ext uri="{BB962C8B-B14F-4D97-AF65-F5344CB8AC3E}">
        <p14:creationId xmlns:p14="http://schemas.microsoft.com/office/powerpoint/2010/main" val="1010208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body" idx="1"/>
          </p:nvPr>
        </p:nvSpPr>
        <p:spPr>
          <a:xfrm>
            <a:off x="827088" y="1973263"/>
            <a:ext cx="7777162" cy="3616325"/>
          </a:xfrm>
        </p:spPr>
        <p:txBody>
          <a:bodyPr>
            <a:normAutofit lnSpcReduction="10000"/>
          </a:bodyPr>
          <a:lstStyle/>
          <a:p>
            <a:pPr marL="0" indent="0">
              <a:buFontTx/>
              <a:buNone/>
              <a:defRPr/>
            </a:pPr>
            <a:r>
              <a:rPr lang="fr-FR" sz="2800" b="1" dirty="0">
                <a:solidFill>
                  <a:schemeClr val="tx2">
                    <a:lumMod val="20000"/>
                    <a:lumOff val="80000"/>
                  </a:schemeClr>
                </a:solidFill>
                <a:latin typeface="Arial"/>
                <a:cs typeface="Arial"/>
              </a:rPr>
              <a:t>Thalidomide </a:t>
            </a:r>
          </a:p>
          <a:p>
            <a:pPr marL="342813" indent="-342813">
              <a:defRPr/>
            </a:pPr>
            <a:r>
              <a:rPr lang="en-US" sz="2400" dirty="0">
                <a:latin typeface="Arial"/>
                <a:cs typeface="Arial"/>
              </a:rPr>
              <a:t>Protective in the </a:t>
            </a:r>
            <a:r>
              <a:rPr lang="en-US" sz="2400" dirty="0" err="1">
                <a:latin typeface="Arial"/>
                <a:cs typeface="Arial"/>
              </a:rPr>
              <a:t>Bleo</a:t>
            </a:r>
            <a:r>
              <a:rPr lang="en-US" sz="2400" dirty="0">
                <a:latin typeface="Arial"/>
                <a:cs typeface="Arial"/>
              </a:rPr>
              <a:t> model in mice</a:t>
            </a:r>
          </a:p>
          <a:p>
            <a:pPr marL="342813" indent="-342813">
              <a:defRPr/>
            </a:pPr>
            <a:r>
              <a:rPr lang="fr-FR" sz="2400" dirty="0">
                <a:latin typeface="Arial"/>
                <a:cs typeface="Arial"/>
              </a:rPr>
              <a:t>Trial 12 </a:t>
            </a:r>
            <a:r>
              <a:rPr lang="fr-FR" sz="2400" dirty="0" err="1">
                <a:latin typeface="Arial"/>
                <a:cs typeface="Arial"/>
              </a:rPr>
              <a:t>weeks</a:t>
            </a:r>
            <a:r>
              <a:rPr lang="fr-FR" sz="2400" dirty="0">
                <a:latin typeface="Arial"/>
                <a:cs typeface="Arial"/>
              </a:rPr>
              <a:t> double </a:t>
            </a:r>
            <a:r>
              <a:rPr lang="fr-FR" sz="2400" dirty="0" err="1">
                <a:latin typeface="Arial"/>
                <a:cs typeface="Arial"/>
              </a:rPr>
              <a:t>blind</a:t>
            </a:r>
            <a:r>
              <a:rPr lang="fr-FR" sz="2400" dirty="0">
                <a:latin typeface="Arial"/>
                <a:cs typeface="Arial"/>
              </a:rPr>
              <a:t> cross over (N=24)</a:t>
            </a:r>
          </a:p>
          <a:p>
            <a:pPr marL="742760" lvl="1" indent="-285677">
              <a:defRPr/>
            </a:pPr>
            <a:r>
              <a:rPr lang="fr-FR" sz="2400" dirty="0">
                <a:latin typeface="Arial"/>
                <a:cs typeface="Arial"/>
              </a:rPr>
              <a:t>100g mg/d (</a:t>
            </a:r>
            <a:r>
              <a:rPr lang="fr-FR" sz="2400" dirty="0" err="1">
                <a:latin typeface="Arial"/>
                <a:cs typeface="Arial"/>
              </a:rPr>
              <a:t>evening</a:t>
            </a:r>
            <a:r>
              <a:rPr lang="fr-FR" sz="2400" dirty="0">
                <a:latin typeface="Arial"/>
                <a:cs typeface="Arial"/>
              </a:rPr>
              <a:t>)</a:t>
            </a:r>
          </a:p>
          <a:p>
            <a:pPr marL="742760" lvl="1" indent="-285677">
              <a:defRPr/>
            </a:pPr>
            <a:r>
              <a:rPr lang="fr-FR" sz="2400" dirty="0" err="1">
                <a:latin typeface="Arial"/>
                <a:cs typeface="Arial"/>
              </a:rPr>
              <a:t>Improved</a:t>
            </a:r>
            <a:r>
              <a:rPr lang="fr-FR" sz="2400" dirty="0">
                <a:latin typeface="Arial"/>
                <a:cs typeface="Arial"/>
              </a:rPr>
              <a:t> </a:t>
            </a:r>
            <a:r>
              <a:rPr lang="fr-FR" sz="2400" dirty="0" err="1">
                <a:latin typeface="Arial"/>
                <a:cs typeface="Arial"/>
              </a:rPr>
              <a:t>cough</a:t>
            </a:r>
            <a:r>
              <a:rPr lang="fr-FR" sz="2400" dirty="0">
                <a:latin typeface="Arial"/>
                <a:cs typeface="Arial"/>
              </a:rPr>
              <a:t>, SGRQ</a:t>
            </a:r>
          </a:p>
          <a:p>
            <a:pPr marL="742760" lvl="1" indent="-285677">
              <a:defRPr/>
            </a:pPr>
            <a:r>
              <a:rPr lang="fr-FR" sz="2400" dirty="0">
                <a:latin typeface="Arial"/>
                <a:cs typeface="Arial"/>
              </a:rPr>
              <a:t>Adverse </a:t>
            </a:r>
            <a:r>
              <a:rPr lang="en-US" sz="2400" dirty="0">
                <a:latin typeface="Arial"/>
                <a:cs typeface="Arial"/>
              </a:rPr>
              <a:t>effects (75%) : </a:t>
            </a:r>
            <a:br>
              <a:rPr lang="en-US" sz="2400" dirty="0">
                <a:latin typeface="Arial"/>
                <a:cs typeface="Arial"/>
              </a:rPr>
            </a:br>
            <a:r>
              <a:rPr lang="en-US" sz="2400" dirty="0">
                <a:latin typeface="Arial"/>
                <a:cs typeface="Arial"/>
              </a:rPr>
              <a:t>C</a:t>
            </a:r>
            <a:r>
              <a:rPr lang="fr-FR" sz="2400" dirty="0" err="1">
                <a:latin typeface="Arial"/>
                <a:cs typeface="Arial"/>
              </a:rPr>
              <a:t>onstipation</a:t>
            </a:r>
            <a:r>
              <a:rPr lang="fr-FR" sz="2400" dirty="0">
                <a:latin typeface="Arial"/>
                <a:cs typeface="Arial"/>
              </a:rPr>
              <a:t>, </a:t>
            </a:r>
            <a:r>
              <a:rPr lang="fr-FR" sz="2400" dirty="0" err="1">
                <a:latin typeface="Arial"/>
                <a:cs typeface="Arial"/>
              </a:rPr>
              <a:t>dizziness</a:t>
            </a:r>
            <a:r>
              <a:rPr lang="fr-FR" sz="2400" dirty="0">
                <a:latin typeface="Arial"/>
                <a:cs typeface="Arial"/>
              </a:rPr>
              <a:t>, malaise, </a:t>
            </a:r>
            <a:r>
              <a:rPr lang="fr-FR" sz="2400" dirty="0" err="1">
                <a:latin typeface="Arial"/>
                <a:cs typeface="Arial"/>
              </a:rPr>
              <a:t>bradycardia</a:t>
            </a:r>
            <a:r>
              <a:rPr lang="fr-FR" sz="2400" dirty="0">
                <a:latin typeface="Arial"/>
                <a:cs typeface="Arial"/>
              </a:rPr>
              <a:t> (n=1)</a:t>
            </a:r>
            <a:br>
              <a:rPr lang="fr-FR" sz="2400" dirty="0">
                <a:latin typeface="Arial"/>
                <a:cs typeface="Arial"/>
              </a:rPr>
            </a:br>
            <a:endParaRPr lang="fr-FR" sz="1600" dirty="0">
              <a:latin typeface="Arial"/>
              <a:cs typeface="Arial"/>
            </a:endParaRPr>
          </a:p>
        </p:txBody>
      </p:sp>
      <p:sp>
        <p:nvSpPr>
          <p:cNvPr id="271362" name="Rectangle 3"/>
          <p:cNvSpPr>
            <a:spLocks noChangeArrowheads="1"/>
          </p:cNvSpPr>
          <p:nvPr/>
        </p:nvSpPr>
        <p:spPr bwMode="auto">
          <a:xfrm>
            <a:off x="685800" y="152400"/>
            <a:ext cx="7772400" cy="1143000"/>
          </a:xfrm>
          <a:prstGeom prst="rect">
            <a:avLst/>
          </a:prstGeom>
          <a:noFill/>
          <a:ln w="9525">
            <a:noFill/>
            <a:miter lim="800000"/>
            <a:headEnd/>
            <a:tailEnd/>
          </a:ln>
        </p:spPr>
        <p:txBody>
          <a:bodyPr lIns="90464" tIns="44439" rIns="90464" bIns="44439" anchor="ctr"/>
          <a:lstStyle/>
          <a:p>
            <a:pPr algn="ctr" eaLnBrk="0" hangingPunct="0"/>
            <a:r>
              <a:rPr lang="fr-FR" sz="4000" b="1" dirty="0">
                <a:solidFill>
                  <a:srgbClr val="000000"/>
                </a:solidFill>
                <a:latin typeface="Arial" charset="0"/>
                <a:cs typeface="Arial" charset="0"/>
              </a:rPr>
              <a:t>How to </a:t>
            </a:r>
            <a:r>
              <a:rPr lang="fr-FR" sz="4000" b="1" dirty="0" err="1">
                <a:solidFill>
                  <a:srgbClr val="000000"/>
                </a:solidFill>
                <a:latin typeface="Arial" charset="0"/>
                <a:cs typeface="Arial" charset="0"/>
              </a:rPr>
              <a:t>treat</a:t>
            </a:r>
            <a:r>
              <a:rPr lang="fr-FR" sz="4000" b="1" dirty="0">
                <a:solidFill>
                  <a:srgbClr val="000000"/>
                </a:solidFill>
                <a:latin typeface="Arial" charset="0"/>
                <a:cs typeface="Arial" charset="0"/>
              </a:rPr>
              <a:t> </a:t>
            </a:r>
            <a:r>
              <a:rPr lang="fr-FR" sz="4000" b="1" dirty="0" err="1">
                <a:solidFill>
                  <a:srgbClr val="000000"/>
                </a:solidFill>
                <a:latin typeface="Arial" charset="0"/>
                <a:cs typeface="Arial" charset="0"/>
              </a:rPr>
              <a:t>cough</a:t>
            </a:r>
            <a:r>
              <a:rPr lang="fr-FR" sz="4000" b="1" dirty="0">
                <a:solidFill>
                  <a:srgbClr val="000000"/>
                </a:solidFill>
                <a:latin typeface="Arial" charset="0"/>
                <a:cs typeface="Arial" charset="0"/>
              </a:rPr>
              <a:t> ?</a:t>
            </a:r>
          </a:p>
        </p:txBody>
      </p:sp>
      <p:sp>
        <p:nvSpPr>
          <p:cNvPr id="271363" name="Line 4"/>
          <p:cNvSpPr>
            <a:spLocks noChangeShapeType="1"/>
          </p:cNvSpPr>
          <p:nvPr/>
        </p:nvSpPr>
        <p:spPr bwMode="auto">
          <a:xfrm>
            <a:off x="468313" y="1143000"/>
            <a:ext cx="8424862" cy="0"/>
          </a:xfrm>
          <a:prstGeom prst="line">
            <a:avLst/>
          </a:prstGeom>
          <a:noFill/>
          <a:ln w="57150">
            <a:solidFill>
              <a:srgbClr val="FF0000"/>
            </a:solidFill>
            <a:round/>
            <a:headEnd/>
            <a:tailEnd/>
          </a:ln>
        </p:spPr>
        <p:txBody>
          <a:bodyPr lIns="91416" tIns="45709" rIns="91416" bIns="45709"/>
          <a:lstStyle/>
          <a:p>
            <a:endParaRPr lang="it-IT"/>
          </a:p>
        </p:txBody>
      </p:sp>
      <p:sp>
        <p:nvSpPr>
          <p:cNvPr id="271364" name="Rectangle 1"/>
          <p:cNvSpPr>
            <a:spLocks noChangeArrowheads="1"/>
          </p:cNvSpPr>
          <p:nvPr/>
        </p:nvSpPr>
        <p:spPr bwMode="auto">
          <a:xfrm>
            <a:off x="684213" y="6229350"/>
            <a:ext cx="7991475" cy="584200"/>
          </a:xfrm>
          <a:prstGeom prst="rect">
            <a:avLst/>
          </a:prstGeom>
          <a:noFill/>
          <a:ln w="9525">
            <a:noFill/>
            <a:miter lim="800000"/>
            <a:headEnd/>
            <a:tailEnd/>
          </a:ln>
        </p:spPr>
        <p:txBody>
          <a:bodyPr lIns="91416" tIns="45709" rIns="91416" bIns="45709">
            <a:spAutoFit/>
          </a:bodyPr>
          <a:lstStyle/>
          <a:p>
            <a:pPr marL="0" lvl="1" indent="0" eaLnBrk="0" hangingPunct="0"/>
            <a:r>
              <a:rPr lang="en-US" sz="1600">
                <a:latin typeface="Arial" charset="0"/>
                <a:cs typeface="Arial" charset="0"/>
              </a:rPr>
              <a:t>Collins, PlosOne 2012</a:t>
            </a:r>
            <a:endParaRPr lang="en-US">
              <a:latin typeface="Arial" charset="0"/>
              <a:cs typeface="Arial" charset="0"/>
            </a:endParaRPr>
          </a:p>
          <a:p>
            <a:pPr marL="0" lvl="1" indent="0" eaLnBrk="0" hangingPunct="0"/>
            <a:r>
              <a:rPr lang="fr-FR" sz="1600">
                <a:latin typeface="Arial" charset="0"/>
                <a:cs typeface="Arial" charset="0"/>
              </a:rPr>
              <a:t>Horton Thorax 2008; 63: 749 ; Horton, Ann Intern Med 2012</a:t>
            </a:r>
          </a:p>
        </p:txBody>
      </p:sp>
    </p:spTree>
    <p:extLst>
      <p:ext uri="{BB962C8B-B14F-4D97-AF65-F5344CB8AC3E}">
        <p14:creationId xmlns:p14="http://schemas.microsoft.com/office/powerpoint/2010/main" val="304977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ChangeArrowheads="1"/>
          </p:cNvSpPr>
          <p:nvPr>
            <p:ph type="title"/>
          </p:nvPr>
        </p:nvSpPr>
        <p:spPr>
          <a:xfrm>
            <a:off x="685800" y="-26988"/>
            <a:ext cx="7772400" cy="1143001"/>
          </a:xfrm>
        </p:spPr>
        <p:txBody>
          <a:bodyPr/>
          <a:lstStyle/>
          <a:p>
            <a:pPr algn="l"/>
            <a:r>
              <a:rPr lang="fr-FR" sz="3200" b="1" smtClean="0">
                <a:latin typeface="Arial" charset="0"/>
                <a:cs typeface="Arial" charset="0"/>
              </a:rPr>
              <a:t>Should we treat PHT in IPF ?</a:t>
            </a:r>
          </a:p>
        </p:txBody>
      </p:sp>
      <p:sp>
        <p:nvSpPr>
          <p:cNvPr id="262146" name="Rectangle 3"/>
          <p:cNvSpPr>
            <a:spLocks noGrp="1" noChangeArrowheads="1"/>
          </p:cNvSpPr>
          <p:nvPr>
            <p:ph type="body" idx="1"/>
          </p:nvPr>
        </p:nvSpPr>
        <p:spPr>
          <a:xfrm>
            <a:off x="323850" y="1484313"/>
            <a:ext cx="8640763" cy="3302000"/>
          </a:xfrm>
        </p:spPr>
        <p:txBody>
          <a:bodyPr>
            <a:normAutofit fontScale="85000" lnSpcReduction="10000"/>
          </a:bodyPr>
          <a:lstStyle/>
          <a:p>
            <a:pPr lvl="1">
              <a:lnSpc>
                <a:spcPct val="90000"/>
              </a:lnSpc>
            </a:pPr>
            <a:r>
              <a:rPr lang="fr-FR" dirty="0" err="1" smtClean="0">
                <a:latin typeface="Arial" charset="0"/>
                <a:cs typeface="Arial" charset="0"/>
              </a:rPr>
              <a:t>Specific</a:t>
            </a:r>
            <a:r>
              <a:rPr lang="fr-FR" dirty="0" smtClean="0">
                <a:latin typeface="Arial" charset="0"/>
                <a:cs typeface="Arial" charset="0"/>
              </a:rPr>
              <a:t> </a:t>
            </a:r>
            <a:r>
              <a:rPr lang="fr-FR" dirty="0" err="1" smtClean="0">
                <a:latin typeface="Arial" charset="0"/>
                <a:cs typeface="Arial" charset="0"/>
              </a:rPr>
              <a:t>Tts</a:t>
            </a:r>
            <a:r>
              <a:rPr lang="fr-FR" dirty="0" smtClean="0">
                <a:latin typeface="Arial" charset="0"/>
                <a:cs typeface="Arial" charset="0"/>
              </a:rPr>
              <a:t> are not </a:t>
            </a:r>
            <a:r>
              <a:rPr lang="fr-FR" dirty="0" err="1" smtClean="0">
                <a:latin typeface="Arial" charset="0"/>
                <a:cs typeface="Arial" charset="0"/>
              </a:rPr>
              <a:t>recommended</a:t>
            </a:r>
            <a:endParaRPr lang="fr-FR" dirty="0" smtClean="0">
              <a:latin typeface="Arial" charset="0"/>
              <a:cs typeface="Arial" charset="0"/>
            </a:endParaRPr>
          </a:p>
          <a:p>
            <a:pPr lvl="4">
              <a:lnSpc>
                <a:spcPct val="90000"/>
              </a:lnSpc>
            </a:pPr>
            <a:r>
              <a:rPr lang="fr-FR" sz="1800" i="1" dirty="0" err="1" smtClean="0">
                <a:solidFill>
                  <a:schemeClr val="tx2"/>
                </a:solidFill>
                <a:latin typeface="Arial" charset="0"/>
                <a:cs typeface="Arial" charset="0"/>
              </a:rPr>
              <a:t>Hoeper</a:t>
            </a:r>
            <a:r>
              <a:rPr lang="fr-FR" sz="1800" i="1" dirty="0" smtClean="0">
                <a:solidFill>
                  <a:schemeClr val="tx2"/>
                </a:solidFill>
                <a:latin typeface="Arial" charset="0"/>
                <a:cs typeface="Arial" charset="0"/>
              </a:rPr>
              <a:t>, Int J </a:t>
            </a:r>
            <a:r>
              <a:rPr lang="fr-FR" sz="1800" i="1" dirty="0" err="1" smtClean="0">
                <a:solidFill>
                  <a:schemeClr val="tx2"/>
                </a:solidFill>
                <a:latin typeface="Arial" charset="0"/>
                <a:cs typeface="Arial" charset="0"/>
              </a:rPr>
              <a:t>Cardiol</a:t>
            </a:r>
            <a:r>
              <a:rPr lang="fr-FR" sz="1800" i="1" dirty="0" smtClean="0">
                <a:solidFill>
                  <a:schemeClr val="tx2"/>
                </a:solidFill>
                <a:latin typeface="Arial" charset="0"/>
                <a:cs typeface="Arial" charset="0"/>
              </a:rPr>
              <a:t> 2011;154S:S45-S53</a:t>
            </a:r>
          </a:p>
          <a:p>
            <a:pPr lvl="2">
              <a:lnSpc>
                <a:spcPct val="90000"/>
              </a:lnSpc>
            </a:pPr>
            <a:r>
              <a:rPr lang="en-US" dirty="0" smtClean="0">
                <a:latin typeface="Arial" charset="0"/>
                <a:cs typeface="Arial" charset="0"/>
              </a:rPr>
              <a:t>P</a:t>
            </a:r>
            <a:r>
              <a:rPr lang="fr-FR" dirty="0" err="1" smtClean="0">
                <a:latin typeface="Arial" charset="0"/>
                <a:cs typeface="Arial" charset="0"/>
              </a:rPr>
              <a:t>ulmonary</a:t>
            </a:r>
            <a:r>
              <a:rPr lang="fr-FR" dirty="0" smtClean="0">
                <a:latin typeface="Arial" charset="0"/>
                <a:cs typeface="Arial" charset="0"/>
              </a:rPr>
              <a:t> </a:t>
            </a:r>
            <a:r>
              <a:rPr lang="fr-FR" dirty="0" err="1" smtClean="0">
                <a:latin typeface="Arial" charset="0"/>
                <a:cs typeface="Arial" charset="0"/>
              </a:rPr>
              <a:t>edema</a:t>
            </a:r>
            <a:r>
              <a:rPr lang="fr-FR" dirty="0" smtClean="0">
                <a:latin typeface="Arial" charset="0"/>
                <a:cs typeface="Arial" charset="0"/>
              </a:rPr>
              <a:t> in case of </a:t>
            </a:r>
            <a:r>
              <a:rPr lang="fr-FR" dirty="0" err="1" smtClean="0">
                <a:latin typeface="Arial" charset="0"/>
                <a:cs typeface="Arial" charset="0"/>
              </a:rPr>
              <a:t>veno</a:t>
            </a:r>
            <a:r>
              <a:rPr lang="fr-FR" dirty="0" smtClean="0">
                <a:latin typeface="Arial" charset="0"/>
                <a:cs typeface="Arial" charset="0"/>
              </a:rPr>
              <a:t>-occlusive component</a:t>
            </a:r>
          </a:p>
          <a:p>
            <a:pPr lvl="4">
              <a:lnSpc>
                <a:spcPct val="90000"/>
              </a:lnSpc>
            </a:pPr>
            <a:r>
              <a:rPr lang="en-US" sz="1800" i="1" dirty="0" smtClean="0">
                <a:solidFill>
                  <a:schemeClr val="tx2"/>
                </a:solidFill>
                <a:latin typeface="Arial" charset="0"/>
                <a:cs typeface="Arial" charset="0"/>
              </a:rPr>
              <a:t>C</a:t>
            </a:r>
            <a:r>
              <a:rPr lang="fr-FR" sz="1800" i="1" dirty="0" err="1" smtClean="0">
                <a:solidFill>
                  <a:schemeClr val="tx2"/>
                </a:solidFill>
                <a:latin typeface="Arial" charset="0"/>
                <a:cs typeface="Arial" charset="0"/>
              </a:rPr>
              <a:t>olombat</a:t>
            </a:r>
            <a:r>
              <a:rPr lang="fr-FR" sz="1800" i="1" dirty="0" smtClean="0">
                <a:solidFill>
                  <a:schemeClr val="tx2"/>
                </a:solidFill>
                <a:latin typeface="Arial" charset="0"/>
                <a:cs typeface="Arial" charset="0"/>
              </a:rPr>
              <a:t>, Hum </a:t>
            </a:r>
            <a:r>
              <a:rPr lang="fr-FR" sz="1800" i="1" dirty="0" err="1" smtClean="0">
                <a:solidFill>
                  <a:schemeClr val="tx2"/>
                </a:solidFill>
                <a:latin typeface="Arial" charset="0"/>
                <a:cs typeface="Arial" charset="0"/>
              </a:rPr>
              <a:t>Pathol</a:t>
            </a:r>
            <a:r>
              <a:rPr lang="fr-FR" sz="1800" i="1" dirty="0" smtClean="0">
                <a:solidFill>
                  <a:schemeClr val="tx2"/>
                </a:solidFill>
                <a:latin typeface="Arial" charset="0"/>
                <a:cs typeface="Arial" charset="0"/>
              </a:rPr>
              <a:t> 2007;38:60-65</a:t>
            </a:r>
            <a:endParaRPr lang="en-US" dirty="0" smtClean="0">
              <a:latin typeface="Arial" charset="0"/>
              <a:cs typeface="Arial" charset="0"/>
            </a:endParaRPr>
          </a:p>
          <a:p>
            <a:pPr lvl="2">
              <a:lnSpc>
                <a:spcPct val="90000"/>
              </a:lnSpc>
            </a:pPr>
            <a:r>
              <a:rPr lang="en-US" dirty="0" smtClean="0">
                <a:latin typeface="Arial" charset="0"/>
                <a:cs typeface="Arial" charset="0"/>
              </a:rPr>
              <a:t>A</a:t>
            </a:r>
            <a:r>
              <a:rPr lang="fr-FR" dirty="0" err="1" smtClean="0">
                <a:latin typeface="Arial" charset="0"/>
                <a:cs typeface="Arial" charset="0"/>
              </a:rPr>
              <a:t>mbrisentan</a:t>
            </a:r>
            <a:r>
              <a:rPr lang="fr-FR" dirty="0" smtClean="0">
                <a:latin typeface="Arial" charset="0"/>
                <a:cs typeface="Arial" charset="0"/>
              </a:rPr>
              <a:t> </a:t>
            </a:r>
            <a:r>
              <a:rPr lang="fr-FR" dirty="0" err="1" smtClean="0">
                <a:latin typeface="Arial" charset="0"/>
                <a:cs typeface="Arial" charset="0"/>
              </a:rPr>
              <a:t>increased</a:t>
            </a:r>
            <a:r>
              <a:rPr lang="fr-FR" dirty="0" smtClean="0">
                <a:latin typeface="Arial" charset="0"/>
                <a:cs typeface="Arial" charset="0"/>
              </a:rPr>
              <a:t> </a:t>
            </a:r>
            <a:r>
              <a:rPr lang="fr-FR" dirty="0" err="1" smtClean="0">
                <a:latin typeface="Arial" charset="0"/>
                <a:cs typeface="Arial" charset="0"/>
              </a:rPr>
              <a:t>mortality</a:t>
            </a:r>
            <a:r>
              <a:rPr lang="fr-FR" dirty="0" smtClean="0">
                <a:latin typeface="Arial" charset="0"/>
                <a:cs typeface="Arial" charset="0"/>
              </a:rPr>
              <a:t> in a </a:t>
            </a:r>
            <a:r>
              <a:rPr lang="fr-FR" dirty="0" err="1" smtClean="0">
                <a:latin typeface="Arial" charset="0"/>
                <a:cs typeface="Arial" charset="0"/>
              </a:rPr>
              <a:t>recent</a:t>
            </a:r>
            <a:r>
              <a:rPr lang="fr-FR" dirty="0" smtClean="0">
                <a:latin typeface="Arial" charset="0"/>
                <a:cs typeface="Arial" charset="0"/>
              </a:rPr>
              <a:t> trial</a:t>
            </a:r>
          </a:p>
          <a:p>
            <a:pPr lvl="4">
              <a:lnSpc>
                <a:spcPct val="90000"/>
              </a:lnSpc>
            </a:pPr>
            <a:r>
              <a:rPr lang="en-US" sz="1800" i="1" dirty="0" smtClean="0">
                <a:solidFill>
                  <a:schemeClr val="tx2"/>
                </a:solidFill>
                <a:latin typeface="Arial" charset="0"/>
                <a:cs typeface="Arial" charset="0"/>
              </a:rPr>
              <a:t>Raghu (ATS 2012)</a:t>
            </a:r>
          </a:p>
          <a:p>
            <a:pPr lvl="1">
              <a:lnSpc>
                <a:spcPct val="90000"/>
              </a:lnSpc>
            </a:pPr>
            <a:r>
              <a:rPr lang="fr-FR" dirty="0" err="1" smtClean="0">
                <a:latin typeface="Arial" charset="0"/>
                <a:cs typeface="Arial" charset="0"/>
              </a:rPr>
              <a:t>Identify</a:t>
            </a:r>
            <a:r>
              <a:rPr lang="fr-FR" dirty="0" smtClean="0">
                <a:latin typeface="Arial" charset="0"/>
                <a:cs typeface="Arial" charset="0"/>
              </a:rPr>
              <a:t> the right patient ?</a:t>
            </a:r>
          </a:p>
          <a:p>
            <a:pPr lvl="2">
              <a:lnSpc>
                <a:spcPct val="90000"/>
              </a:lnSpc>
            </a:pPr>
            <a:r>
              <a:rPr lang="fr-FR" dirty="0" err="1" smtClean="0">
                <a:latin typeface="Arial" charset="0"/>
                <a:cs typeface="Arial" charset="0"/>
              </a:rPr>
              <a:t>Sildenafil</a:t>
            </a:r>
            <a:r>
              <a:rPr lang="fr-FR" dirty="0" smtClean="0">
                <a:latin typeface="Arial" charset="0"/>
                <a:cs typeface="Arial" charset="0"/>
              </a:rPr>
              <a:t> </a:t>
            </a:r>
            <a:r>
              <a:rPr lang="fr-FR" dirty="0" err="1" smtClean="0">
                <a:latin typeface="Arial" charset="0"/>
                <a:cs typeface="Arial" charset="0"/>
              </a:rPr>
              <a:t>improves</a:t>
            </a:r>
            <a:r>
              <a:rPr lang="fr-FR" dirty="0" smtClean="0">
                <a:latin typeface="Arial" charset="0"/>
                <a:cs typeface="Arial" charset="0"/>
              </a:rPr>
              <a:t> </a:t>
            </a:r>
            <a:r>
              <a:rPr lang="fr-FR" dirty="0" err="1" smtClean="0">
                <a:latin typeface="Arial" charset="0"/>
                <a:cs typeface="Arial" charset="0"/>
              </a:rPr>
              <a:t>QoL</a:t>
            </a:r>
            <a:r>
              <a:rPr lang="fr-FR" dirty="0" smtClean="0">
                <a:latin typeface="Arial" charset="0"/>
                <a:cs typeface="Arial" charset="0"/>
              </a:rPr>
              <a:t> and </a:t>
            </a:r>
            <a:r>
              <a:rPr lang="fr-FR" dirty="0" err="1" smtClean="0">
                <a:latin typeface="Arial" charset="0"/>
                <a:cs typeface="Arial" charset="0"/>
              </a:rPr>
              <a:t>dyspnea</a:t>
            </a:r>
            <a:r>
              <a:rPr lang="fr-FR" dirty="0" smtClean="0">
                <a:latin typeface="Arial" charset="0"/>
                <a:cs typeface="Arial" charset="0"/>
              </a:rPr>
              <a:t> score if RV </a:t>
            </a:r>
            <a:r>
              <a:rPr lang="fr-FR" dirty="0" err="1" smtClean="0">
                <a:latin typeface="Arial" charset="0"/>
                <a:cs typeface="Arial" charset="0"/>
              </a:rPr>
              <a:t>dysfunction</a:t>
            </a:r>
            <a:endParaRPr lang="fr-FR" dirty="0" smtClean="0">
              <a:latin typeface="Arial" charset="0"/>
              <a:cs typeface="Arial" charset="0"/>
            </a:endParaRPr>
          </a:p>
          <a:p>
            <a:pPr lvl="4">
              <a:lnSpc>
                <a:spcPct val="90000"/>
              </a:lnSpc>
            </a:pPr>
            <a:r>
              <a:rPr lang="fr-FR" sz="1800" i="1" dirty="0" err="1" smtClean="0">
                <a:solidFill>
                  <a:schemeClr val="tx2"/>
                </a:solidFill>
                <a:latin typeface="Arial" charset="0"/>
                <a:cs typeface="Arial" charset="0"/>
              </a:rPr>
              <a:t>IPFNet</a:t>
            </a:r>
            <a:r>
              <a:rPr lang="fr-FR" sz="1800" i="1" dirty="0" smtClean="0">
                <a:solidFill>
                  <a:schemeClr val="tx2"/>
                </a:solidFill>
                <a:latin typeface="Arial" charset="0"/>
                <a:cs typeface="Arial" charset="0"/>
              </a:rPr>
              <a:t>, NEJM 2010;363:620-8; Han, </a:t>
            </a:r>
            <a:r>
              <a:rPr lang="fr-FR" sz="1800" i="1" dirty="0" err="1" smtClean="0">
                <a:solidFill>
                  <a:schemeClr val="tx2"/>
                </a:solidFill>
                <a:latin typeface="Arial" charset="0"/>
                <a:cs typeface="Arial" charset="0"/>
              </a:rPr>
              <a:t>Chest</a:t>
            </a:r>
            <a:r>
              <a:rPr lang="fr-FR" sz="1800" i="1" dirty="0" smtClean="0">
                <a:solidFill>
                  <a:schemeClr val="tx2"/>
                </a:solidFill>
                <a:latin typeface="Arial" charset="0"/>
                <a:cs typeface="Arial" charset="0"/>
              </a:rPr>
              <a:t> 2013, on line;</a:t>
            </a:r>
          </a:p>
          <a:p>
            <a:pPr lvl="2">
              <a:lnSpc>
                <a:spcPct val="90000"/>
              </a:lnSpc>
            </a:pPr>
            <a:r>
              <a:rPr lang="fr-FR" dirty="0" err="1" smtClean="0">
                <a:latin typeface="Arial" charset="0"/>
                <a:cs typeface="Arial" charset="0"/>
              </a:rPr>
              <a:t>Riociguat</a:t>
            </a:r>
            <a:r>
              <a:rPr lang="fr-FR" dirty="0" smtClean="0">
                <a:latin typeface="Arial" charset="0"/>
                <a:cs typeface="Arial" charset="0"/>
              </a:rPr>
              <a:t> (</a:t>
            </a:r>
            <a:r>
              <a:rPr lang="fr-FR" dirty="0" err="1" smtClean="0">
                <a:latin typeface="Arial" charset="0"/>
                <a:cs typeface="Arial" charset="0"/>
              </a:rPr>
              <a:t>guanylate</a:t>
            </a:r>
            <a:r>
              <a:rPr lang="fr-FR" dirty="0" smtClean="0">
                <a:latin typeface="Arial" charset="0"/>
                <a:cs typeface="Arial" charset="0"/>
              </a:rPr>
              <a:t> </a:t>
            </a:r>
            <a:r>
              <a:rPr lang="fr-FR" dirty="0" err="1" smtClean="0">
                <a:latin typeface="Arial" charset="0"/>
                <a:cs typeface="Arial" charset="0"/>
              </a:rPr>
              <a:t>cyclase</a:t>
            </a:r>
            <a:r>
              <a:rPr lang="fr-FR" dirty="0" smtClean="0">
                <a:latin typeface="Arial" charset="0"/>
                <a:cs typeface="Arial" charset="0"/>
              </a:rPr>
              <a:t> </a:t>
            </a:r>
            <a:r>
              <a:rPr lang="fr-FR" dirty="0" err="1" smtClean="0">
                <a:latin typeface="Arial" charset="0"/>
                <a:cs typeface="Arial" charset="0"/>
              </a:rPr>
              <a:t>agonist</a:t>
            </a:r>
            <a:r>
              <a:rPr lang="fr-FR" dirty="0" smtClean="0">
                <a:latin typeface="Arial" charset="0"/>
                <a:cs typeface="Arial" charset="0"/>
              </a:rPr>
              <a:t>) to </a:t>
            </a:r>
            <a:r>
              <a:rPr lang="fr-FR" dirty="0" err="1" smtClean="0">
                <a:latin typeface="Arial" charset="0"/>
                <a:cs typeface="Arial" charset="0"/>
              </a:rPr>
              <a:t>be</a:t>
            </a:r>
            <a:r>
              <a:rPr lang="fr-FR" dirty="0" smtClean="0">
                <a:latin typeface="Arial" charset="0"/>
                <a:cs typeface="Arial" charset="0"/>
              </a:rPr>
              <a:t> </a:t>
            </a:r>
            <a:r>
              <a:rPr lang="fr-FR" dirty="0" err="1" smtClean="0">
                <a:latin typeface="Arial" charset="0"/>
                <a:cs typeface="Arial" charset="0"/>
              </a:rPr>
              <a:t>evaluated</a:t>
            </a:r>
            <a:endParaRPr lang="fr-FR" dirty="0" smtClean="0">
              <a:latin typeface="Arial" charset="0"/>
              <a:cs typeface="Arial" charset="0"/>
            </a:endParaRPr>
          </a:p>
          <a:p>
            <a:pPr lvl="4">
              <a:lnSpc>
                <a:spcPct val="90000"/>
              </a:lnSpc>
            </a:pPr>
            <a:r>
              <a:rPr lang="fr-FR" sz="1800" i="1" dirty="0" err="1" smtClean="0">
                <a:solidFill>
                  <a:schemeClr val="tx2"/>
                </a:solidFill>
                <a:latin typeface="Arial" charset="0"/>
                <a:cs typeface="Arial" charset="0"/>
              </a:rPr>
              <a:t>Hoeper</a:t>
            </a:r>
            <a:r>
              <a:rPr lang="fr-FR" sz="1800" i="1" dirty="0" smtClean="0">
                <a:solidFill>
                  <a:schemeClr val="tx2"/>
                </a:solidFill>
                <a:latin typeface="Arial" charset="0"/>
                <a:cs typeface="Arial" charset="0"/>
              </a:rPr>
              <a:t>, ERJ 2012, on line</a:t>
            </a:r>
            <a:endParaRPr lang="fr-FR" dirty="0" smtClean="0">
              <a:latin typeface="Arial" charset="0"/>
              <a:cs typeface="Arial" charset="0"/>
            </a:endParaRPr>
          </a:p>
        </p:txBody>
      </p:sp>
      <p:sp>
        <p:nvSpPr>
          <p:cNvPr id="262147" name="Line 4"/>
          <p:cNvSpPr>
            <a:spLocks noChangeShapeType="1"/>
          </p:cNvSpPr>
          <p:nvPr/>
        </p:nvSpPr>
        <p:spPr bwMode="auto">
          <a:xfrm>
            <a:off x="468313" y="1054100"/>
            <a:ext cx="8424862" cy="0"/>
          </a:xfrm>
          <a:prstGeom prst="line">
            <a:avLst/>
          </a:prstGeom>
          <a:noFill/>
          <a:ln w="57150">
            <a:solidFill>
              <a:srgbClr val="FF0000"/>
            </a:solidFill>
            <a:round/>
            <a:headEnd/>
            <a:tailEnd/>
          </a:ln>
        </p:spPr>
        <p:txBody>
          <a:bodyPr lIns="91416" tIns="45709" rIns="91416" bIns="45709"/>
          <a:lstStyle/>
          <a:p>
            <a:endParaRPr lang="it-IT"/>
          </a:p>
        </p:txBody>
      </p:sp>
    </p:spTree>
    <p:extLst>
      <p:ext uri="{BB962C8B-B14F-4D97-AF65-F5344CB8AC3E}">
        <p14:creationId xmlns:p14="http://schemas.microsoft.com/office/powerpoint/2010/main" val="2926355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7504" y="188640"/>
            <a:ext cx="8928992" cy="648072"/>
          </a:xfrm>
          <a:prstGeom prst="rect">
            <a:avLst/>
          </a:prstGeom>
        </p:spPr>
        <p:txBody>
          <a:bodyPr>
            <a:noAutofit/>
          </a:bodyPr>
          <a:lstStyle>
            <a:lvl1pPr algn="ctr" defTabSz="457200" rtl="0" eaLnBrk="0" fontAlgn="base" hangingPunct="0">
              <a:spcBef>
                <a:spcPct val="0"/>
              </a:spcBef>
              <a:spcAft>
                <a:spcPct val="0"/>
              </a:spcAft>
              <a:defRPr sz="4000" b="1" kern="1200">
                <a:solidFill>
                  <a:srgbClr val="FFCC00"/>
                </a:solidFill>
                <a:latin typeface="Arial" pitchFamily="34" charset="0"/>
                <a:ea typeface="+mj-ea"/>
                <a:cs typeface="MS PGothic" charset="0"/>
              </a:defRPr>
            </a:lvl1pPr>
            <a:lvl2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3200" i="1" dirty="0" smtClean="0">
                <a:solidFill>
                  <a:srgbClr val="000000"/>
                </a:solidFill>
                <a:latin typeface="Calibri" panose="020F0502020204030204" pitchFamily="34" charset="0"/>
              </a:rPr>
              <a:t>MUC5B</a:t>
            </a:r>
            <a:r>
              <a:rPr lang="en-US" sz="3200" dirty="0" smtClean="0">
                <a:solidFill>
                  <a:srgbClr val="000000"/>
                </a:solidFill>
                <a:latin typeface="Calibri" panose="020F0502020204030204" pitchFamily="34" charset="0"/>
              </a:rPr>
              <a:t> and development of pulmonary fibrosis</a:t>
            </a:r>
            <a:endParaRPr lang="en-US" sz="3200" i="1" dirty="0">
              <a:solidFill>
                <a:srgbClr val="00000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899592" y="1124744"/>
            <a:ext cx="7308304" cy="4903691"/>
          </a:xfrm>
          <a:prstGeom prst="rect">
            <a:avLst/>
          </a:prstGeom>
        </p:spPr>
      </p:pic>
      <p:sp>
        <p:nvSpPr>
          <p:cNvPr id="6" name="TextBox 3"/>
          <p:cNvSpPr txBox="1">
            <a:spLocks noChangeArrowheads="1"/>
          </p:cNvSpPr>
          <p:nvPr/>
        </p:nvSpPr>
        <p:spPr bwMode="auto">
          <a:xfrm>
            <a:off x="755576" y="6320353"/>
            <a:ext cx="38884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0" dirty="0" smtClean="0">
                <a:latin typeface="Calibri" panose="020F0502020204030204" pitchFamily="34" charset="0"/>
              </a:rPr>
              <a:t>Spagnolo P et al. </a:t>
            </a:r>
            <a:r>
              <a:rPr lang="en-US" sz="1200" b="0" i="1" dirty="0" smtClean="0">
                <a:latin typeface="Calibri" panose="020F0502020204030204" pitchFamily="34" charset="0"/>
              </a:rPr>
              <a:t>Lancet </a:t>
            </a:r>
            <a:r>
              <a:rPr lang="en-US" sz="1200" b="0" i="1" dirty="0" err="1" smtClean="0">
                <a:latin typeface="Calibri" panose="020F0502020204030204" pitchFamily="34" charset="0"/>
              </a:rPr>
              <a:t>Respir</a:t>
            </a:r>
            <a:r>
              <a:rPr lang="en-US" sz="1200" b="0" i="1" dirty="0" smtClean="0">
                <a:latin typeface="Calibri" panose="020F0502020204030204" pitchFamily="34" charset="0"/>
              </a:rPr>
              <a:t> Med</a:t>
            </a:r>
            <a:r>
              <a:rPr lang="en-US" sz="1200" b="0" dirty="0" smtClean="0">
                <a:latin typeface="Calibri" panose="020F0502020204030204" pitchFamily="34" charset="0"/>
              </a:rPr>
              <a:t> 2014; </a:t>
            </a:r>
            <a:r>
              <a:rPr lang="en-US" sz="1200" b="0" dirty="0">
                <a:latin typeface="Calibri" panose="020F0502020204030204" pitchFamily="34" charset="0"/>
              </a:rPr>
              <a:t>2</a:t>
            </a:r>
            <a:r>
              <a:rPr lang="en-US" sz="1200" b="0" dirty="0" smtClean="0">
                <a:latin typeface="Calibri" panose="020F0502020204030204" pitchFamily="34" charset="0"/>
              </a:rPr>
              <a:t>: 416-28</a:t>
            </a:r>
            <a:endParaRPr lang="en-US" sz="1200" b="0" dirty="0">
              <a:latin typeface="Calibri" panose="020F0502020204030204" pitchFamily="34" charset="0"/>
            </a:endParaRPr>
          </a:p>
        </p:txBody>
      </p:sp>
    </p:spTree>
    <p:extLst>
      <p:ext uri="{BB962C8B-B14F-4D97-AF65-F5344CB8AC3E}">
        <p14:creationId xmlns:p14="http://schemas.microsoft.com/office/powerpoint/2010/main" val="216600900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688" y="260648"/>
            <a:ext cx="8785225" cy="636741"/>
          </a:xfrm>
          <a:prstGeom prst="rect">
            <a:avLst/>
          </a:prstGeom>
        </p:spPr>
        <p:txBody>
          <a:bodyPr>
            <a:noAutofit/>
          </a:bodyPr>
          <a:lstStyle>
            <a:lvl1pPr algn="ctr" defTabSz="457200" rtl="0" eaLnBrk="0" fontAlgn="base" hangingPunct="0">
              <a:spcBef>
                <a:spcPct val="0"/>
              </a:spcBef>
              <a:spcAft>
                <a:spcPct val="0"/>
              </a:spcAft>
              <a:defRPr sz="4000" b="1" kern="1200">
                <a:solidFill>
                  <a:srgbClr val="FFCC00"/>
                </a:solidFill>
                <a:latin typeface="Arial" pitchFamily="34" charset="0"/>
                <a:ea typeface="+mj-ea"/>
                <a:cs typeface="MS PGothic" charset="0"/>
              </a:defRPr>
            </a:lvl1pPr>
            <a:lvl2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000" b="1">
                <a:solidFill>
                  <a:srgbClr val="FFCC00"/>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200" i="1" dirty="0">
                <a:solidFill>
                  <a:srgbClr val="000000"/>
                </a:solidFill>
                <a:latin typeface="Calibri" panose="020F0502020204030204" pitchFamily="34" charset="0"/>
              </a:rPr>
              <a:t>S</a:t>
            </a:r>
            <a:r>
              <a:rPr lang="en-US" sz="3200" dirty="0" smtClean="0">
                <a:solidFill>
                  <a:srgbClr val="000000"/>
                </a:solidFill>
                <a:latin typeface="Calibri" panose="020F0502020204030204" pitchFamily="34" charset="0"/>
              </a:rPr>
              <a:t>urvival analysis by </a:t>
            </a:r>
            <a:r>
              <a:rPr lang="en-US" sz="3200" i="1" dirty="0" smtClean="0">
                <a:solidFill>
                  <a:srgbClr val="000000"/>
                </a:solidFill>
                <a:latin typeface="Calibri" panose="020F0502020204030204" pitchFamily="34" charset="0"/>
              </a:rPr>
              <a:t>TOLLIP</a:t>
            </a:r>
            <a:r>
              <a:rPr lang="en-US" sz="3200" dirty="0" smtClean="0">
                <a:solidFill>
                  <a:srgbClr val="000000"/>
                </a:solidFill>
                <a:latin typeface="Calibri" panose="020F0502020204030204" pitchFamily="34" charset="0"/>
              </a:rPr>
              <a:t> rs5743890 genotype</a:t>
            </a:r>
            <a:endParaRPr lang="en-US" sz="3200" i="1" dirty="0">
              <a:solidFill>
                <a:srgbClr val="000000"/>
              </a:solidFill>
              <a:latin typeface="Calibri" panose="020F0502020204030204" pitchFamily="34" charset="0"/>
            </a:endParaRPr>
          </a:p>
        </p:txBody>
      </p:sp>
      <p:sp>
        <p:nvSpPr>
          <p:cNvPr id="8" name="TextBox 3"/>
          <p:cNvSpPr txBox="1">
            <a:spLocks noChangeArrowheads="1"/>
          </p:cNvSpPr>
          <p:nvPr/>
        </p:nvSpPr>
        <p:spPr bwMode="auto">
          <a:xfrm>
            <a:off x="251520" y="6320353"/>
            <a:ext cx="38884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0" dirty="0" err="1" smtClean="0">
                <a:latin typeface="Calibri" panose="020F0502020204030204" pitchFamily="34" charset="0"/>
              </a:rPr>
              <a:t>Noth</a:t>
            </a:r>
            <a:r>
              <a:rPr lang="en-US" sz="1200" b="0" dirty="0" smtClean="0">
                <a:latin typeface="Calibri" panose="020F0502020204030204" pitchFamily="34" charset="0"/>
              </a:rPr>
              <a:t> I et al. </a:t>
            </a:r>
            <a:r>
              <a:rPr lang="en-US" sz="1200" b="0" i="1" dirty="0" smtClean="0">
                <a:latin typeface="Calibri" panose="020F0502020204030204" pitchFamily="34" charset="0"/>
              </a:rPr>
              <a:t>Lancet </a:t>
            </a:r>
            <a:r>
              <a:rPr lang="en-US" sz="1200" b="0" i="1" dirty="0" err="1" smtClean="0">
                <a:latin typeface="Calibri" panose="020F0502020204030204" pitchFamily="34" charset="0"/>
              </a:rPr>
              <a:t>Respir</a:t>
            </a:r>
            <a:r>
              <a:rPr lang="en-US" sz="1200" b="0" i="1" dirty="0" smtClean="0">
                <a:latin typeface="Calibri" panose="020F0502020204030204" pitchFamily="34" charset="0"/>
              </a:rPr>
              <a:t> Med</a:t>
            </a:r>
            <a:r>
              <a:rPr lang="en-US" sz="1200" b="0" dirty="0" smtClean="0">
                <a:latin typeface="Calibri" panose="020F0502020204030204" pitchFamily="34" charset="0"/>
              </a:rPr>
              <a:t> 2013; 1: 309-17</a:t>
            </a:r>
            <a:endParaRPr lang="en-US" sz="1200" b="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126372" y="1700808"/>
            <a:ext cx="8910124" cy="3096344"/>
          </a:xfrm>
          <a:prstGeom prst="rect">
            <a:avLst/>
          </a:prstGeom>
        </p:spPr>
      </p:pic>
    </p:spTree>
    <p:extLst>
      <p:ext uri="{BB962C8B-B14F-4D97-AF65-F5344CB8AC3E}">
        <p14:creationId xmlns:p14="http://schemas.microsoft.com/office/powerpoint/2010/main" val="1534095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AutoShape 9"/>
          <p:cNvSpPr>
            <a:spLocks noChangeArrowheads="1"/>
          </p:cNvSpPr>
          <p:nvPr/>
        </p:nvSpPr>
        <p:spPr bwMode="auto">
          <a:xfrm>
            <a:off x="4400550" y="1506538"/>
            <a:ext cx="338138" cy="762000"/>
          </a:xfrm>
          <a:prstGeom prst="lightningBolt">
            <a:avLst/>
          </a:prstGeom>
          <a:solidFill>
            <a:srgbClr val="FF5050"/>
          </a:solidFill>
          <a:ln w="12700">
            <a:solidFill>
              <a:schemeClr val="tx1"/>
            </a:solidFill>
            <a:miter lim="800000"/>
            <a:headEnd/>
            <a:tailEnd/>
          </a:ln>
        </p:spPr>
        <p:txBody>
          <a:bodyPr wrap="none" lIns="91416" tIns="45709" rIns="91416" bIns="45709" anchor="ctr"/>
          <a:lstStyle/>
          <a:p>
            <a:pPr eaLnBrk="0" hangingPunct="0"/>
            <a:endParaRPr lang="en-US">
              <a:solidFill>
                <a:srgbClr val="000000"/>
              </a:solidFill>
            </a:endParaRPr>
          </a:p>
        </p:txBody>
      </p:sp>
      <p:sp>
        <p:nvSpPr>
          <p:cNvPr id="432131" name="Freeform 10"/>
          <p:cNvSpPr>
            <a:spLocks/>
          </p:cNvSpPr>
          <p:nvPr/>
        </p:nvSpPr>
        <p:spPr bwMode="auto">
          <a:xfrm>
            <a:off x="3597275" y="1125538"/>
            <a:ext cx="1785938" cy="1485900"/>
          </a:xfrm>
          <a:custGeom>
            <a:avLst/>
            <a:gdLst>
              <a:gd name="T0" fmla="*/ 532252 w 1265"/>
              <a:gd name="T1" fmla="*/ 0 h 936"/>
              <a:gd name="T2" fmla="*/ 125651 w 1265"/>
              <a:gd name="T3" fmla="*/ 228600 h 936"/>
              <a:gd name="T4" fmla="*/ 125651 w 1265"/>
              <a:gd name="T5" fmla="*/ 1066800 h 936"/>
              <a:gd name="T6" fmla="*/ 871085 w 1265"/>
              <a:gd name="T7" fmla="*/ 1447800 h 936"/>
              <a:gd name="T8" fmla="*/ 1548753 w 1265"/>
              <a:gd name="T9" fmla="*/ 1295400 h 936"/>
              <a:gd name="T10" fmla="*/ 1752054 w 1265"/>
              <a:gd name="T11" fmla="*/ 533400 h 936"/>
              <a:gd name="T12" fmla="*/ 1345453 w 1265"/>
              <a:gd name="T13" fmla="*/ 0 h 936"/>
              <a:gd name="T14" fmla="*/ 0 60000 65536"/>
              <a:gd name="T15" fmla="*/ 0 60000 65536"/>
              <a:gd name="T16" fmla="*/ 0 60000 65536"/>
              <a:gd name="T17" fmla="*/ 0 60000 65536"/>
              <a:gd name="T18" fmla="*/ 0 60000 65536"/>
              <a:gd name="T19" fmla="*/ 0 60000 65536"/>
              <a:gd name="T20" fmla="*/ 0 60000 65536"/>
              <a:gd name="T21" fmla="*/ 0 w 1265"/>
              <a:gd name="T22" fmla="*/ 0 h 936"/>
              <a:gd name="T23" fmla="*/ 1265 w 1265"/>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5" h="936">
                <a:moveTo>
                  <a:pt x="377" y="0"/>
                </a:moveTo>
                <a:cubicBezTo>
                  <a:pt x="256" y="16"/>
                  <a:pt x="136" y="32"/>
                  <a:pt x="89" y="144"/>
                </a:cubicBezTo>
                <a:cubicBezTo>
                  <a:pt x="41" y="255"/>
                  <a:pt x="0" y="543"/>
                  <a:pt x="89" y="672"/>
                </a:cubicBezTo>
                <a:cubicBezTo>
                  <a:pt x="177" y="800"/>
                  <a:pt x="449" y="888"/>
                  <a:pt x="617" y="912"/>
                </a:cubicBezTo>
                <a:cubicBezTo>
                  <a:pt x="785" y="936"/>
                  <a:pt x="992" y="912"/>
                  <a:pt x="1097" y="816"/>
                </a:cubicBezTo>
                <a:cubicBezTo>
                  <a:pt x="1201" y="719"/>
                  <a:pt x="1265" y="472"/>
                  <a:pt x="1241" y="336"/>
                </a:cubicBezTo>
                <a:cubicBezTo>
                  <a:pt x="1217" y="200"/>
                  <a:pt x="1085" y="100"/>
                  <a:pt x="953" y="0"/>
                </a:cubicBezTo>
              </a:path>
            </a:pathLst>
          </a:custGeom>
          <a:noFill/>
          <a:ln w="57150" cap="flat" cmpd="sng">
            <a:solidFill>
              <a:srgbClr val="CC6600"/>
            </a:solidFill>
            <a:prstDash val="solid"/>
            <a:round/>
            <a:headEnd type="none" w="med" len="med"/>
            <a:tailEnd type="none" w="med" len="med"/>
          </a:ln>
        </p:spPr>
        <p:txBody>
          <a:bodyPr wrap="none" lIns="91416" tIns="45709" rIns="91416" bIns="45709" anchor="ctr"/>
          <a:lstStyle/>
          <a:p>
            <a:endParaRPr lang="it-IT"/>
          </a:p>
        </p:txBody>
      </p:sp>
      <p:grpSp>
        <p:nvGrpSpPr>
          <p:cNvPr id="432132" name="Group 11"/>
          <p:cNvGrpSpPr>
            <a:grpSpLocks/>
          </p:cNvGrpSpPr>
          <p:nvPr/>
        </p:nvGrpSpPr>
        <p:grpSpPr bwMode="auto">
          <a:xfrm>
            <a:off x="3859213" y="1125538"/>
            <a:ext cx="347662" cy="455612"/>
            <a:chOff x="1193" y="768"/>
            <a:chExt cx="305" cy="287"/>
          </a:xfrm>
        </p:grpSpPr>
        <p:sp>
          <p:nvSpPr>
            <p:cNvPr id="432133" name="Freeform 12"/>
            <p:cNvSpPr>
              <a:spLocks/>
            </p:cNvSpPr>
            <p:nvPr/>
          </p:nvSpPr>
          <p:spPr bwMode="auto">
            <a:xfrm rot="9493852">
              <a:off x="1193" y="768"/>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34" name="Oval 13"/>
            <p:cNvSpPr>
              <a:spLocks noChangeArrowheads="1"/>
            </p:cNvSpPr>
            <p:nvPr/>
          </p:nvSpPr>
          <p:spPr bwMode="auto">
            <a:xfrm rot="9493852">
              <a:off x="1289" y="855"/>
              <a:ext cx="118"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sp>
        <p:nvSpPr>
          <p:cNvPr id="432135" name="Freeform 14"/>
          <p:cNvSpPr>
            <a:spLocks/>
          </p:cNvSpPr>
          <p:nvPr/>
        </p:nvSpPr>
        <p:spPr bwMode="auto">
          <a:xfrm>
            <a:off x="3656013" y="1265238"/>
            <a:ext cx="293687" cy="1079500"/>
          </a:xfrm>
          <a:custGeom>
            <a:avLst/>
            <a:gdLst>
              <a:gd name="T0" fmla="*/ 135548 w 208"/>
              <a:gd name="T1" fmla="*/ 12700 h 680"/>
              <a:gd name="T2" fmla="*/ 135548 w 208"/>
              <a:gd name="T3" fmla="*/ 317500 h 680"/>
              <a:gd name="T4" fmla="*/ 67774 w 208"/>
              <a:gd name="T5" fmla="*/ 622300 h 680"/>
              <a:gd name="T6" fmla="*/ 203322 w 208"/>
              <a:gd name="T7" fmla="*/ 850900 h 680"/>
              <a:gd name="T8" fmla="*/ 271097 w 208"/>
              <a:gd name="T9" fmla="*/ 1079500 h 680"/>
              <a:gd name="T10" fmla="*/ 67774 w 208"/>
              <a:gd name="T11" fmla="*/ 850900 h 680"/>
              <a:gd name="T12" fmla="*/ 0 w 208"/>
              <a:gd name="T13" fmla="*/ 546100 h 680"/>
              <a:gd name="T14" fmla="*/ 67774 w 208"/>
              <a:gd name="T15" fmla="*/ 241300 h 680"/>
              <a:gd name="T16" fmla="*/ 135548 w 208"/>
              <a:gd name="T17" fmla="*/ 12700 h 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680"/>
              <a:gd name="T29" fmla="*/ 208 w 208"/>
              <a:gd name="T30" fmla="*/ 680 h 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680">
                <a:moveTo>
                  <a:pt x="96" y="8"/>
                </a:moveTo>
                <a:cubicBezTo>
                  <a:pt x="104" y="16"/>
                  <a:pt x="103" y="136"/>
                  <a:pt x="96" y="200"/>
                </a:cubicBezTo>
                <a:cubicBezTo>
                  <a:pt x="88" y="263"/>
                  <a:pt x="40" y="336"/>
                  <a:pt x="48" y="392"/>
                </a:cubicBezTo>
                <a:cubicBezTo>
                  <a:pt x="55" y="447"/>
                  <a:pt x="120" y="488"/>
                  <a:pt x="144" y="536"/>
                </a:cubicBezTo>
                <a:cubicBezTo>
                  <a:pt x="168" y="584"/>
                  <a:pt x="208" y="680"/>
                  <a:pt x="192" y="680"/>
                </a:cubicBezTo>
                <a:cubicBezTo>
                  <a:pt x="176" y="680"/>
                  <a:pt x="79" y="591"/>
                  <a:pt x="48" y="536"/>
                </a:cubicBezTo>
                <a:cubicBezTo>
                  <a:pt x="16" y="480"/>
                  <a:pt x="0" y="408"/>
                  <a:pt x="0" y="344"/>
                </a:cubicBezTo>
                <a:cubicBezTo>
                  <a:pt x="0" y="280"/>
                  <a:pt x="32" y="207"/>
                  <a:pt x="48" y="152"/>
                </a:cubicBezTo>
                <a:cubicBezTo>
                  <a:pt x="63" y="96"/>
                  <a:pt x="88" y="0"/>
                  <a:pt x="96" y="8"/>
                </a:cubicBezTo>
                <a:close/>
              </a:path>
            </a:pathLst>
          </a:custGeom>
          <a:solidFill>
            <a:srgbClr val="FFFF66"/>
          </a:solidFill>
          <a:ln w="12700" cap="flat" cmpd="sng">
            <a:solidFill>
              <a:schemeClr val="tx1"/>
            </a:solidFill>
            <a:prstDash val="solid"/>
            <a:round/>
            <a:headEnd/>
            <a:tailEnd/>
          </a:ln>
        </p:spPr>
        <p:txBody>
          <a:bodyPr wrap="none" lIns="91416" tIns="45709" rIns="91416" bIns="45709" anchor="ctr"/>
          <a:lstStyle/>
          <a:p>
            <a:endParaRPr lang="it-IT"/>
          </a:p>
        </p:txBody>
      </p:sp>
      <p:sp>
        <p:nvSpPr>
          <p:cNvPr id="432136" name="Oval 15"/>
          <p:cNvSpPr>
            <a:spLocks noChangeArrowheads="1"/>
          </p:cNvSpPr>
          <p:nvPr/>
        </p:nvSpPr>
        <p:spPr bwMode="auto">
          <a:xfrm rot="1658758">
            <a:off x="3722688" y="2039938"/>
            <a:ext cx="136525" cy="76200"/>
          </a:xfrm>
          <a:prstGeom prst="ellipse">
            <a:avLst/>
          </a:prstGeom>
          <a:solidFill>
            <a:schemeClr val="tx1"/>
          </a:solidFill>
          <a:ln w="12700">
            <a:solidFill>
              <a:schemeClr val="tx1"/>
            </a:solidFill>
            <a:round/>
            <a:headEnd/>
            <a:tailEnd/>
          </a:ln>
        </p:spPr>
        <p:txBody>
          <a:bodyPr wrap="none" lIns="91416" tIns="45709" rIns="91416" bIns="45709" anchor="ctr"/>
          <a:lstStyle/>
          <a:p>
            <a:pPr eaLnBrk="0" hangingPunct="0"/>
            <a:endParaRPr lang="en-US">
              <a:solidFill>
                <a:srgbClr val="000000"/>
              </a:solidFill>
            </a:endParaRPr>
          </a:p>
        </p:txBody>
      </p:sp>
      <p:sp>
        <p:nvSpPr>
          <p:cNvPr id="432137" name="Freeform 16"/>
          <p:cNvSpPr>
            <a:spLocks/>
          </p:cNvSpPr>
          <p:nvPr/>
        </p:nvSpPr>
        <p:spPr bwMode="auto">
          <a:xfrm>
            <a:off x="3914775" y="1404938"/>
            <a:ext cx="1455738" cy="1181100"/>
          </a:xfrm>
          <a:custGeom>
            <a:avLst/>
            <a:gdLst>
              <a:gd name="T0" fmla="*/ 11296 w 1031"/>
              <a:gd name="T1" fmla="*/ 939800 h 744"/>
              <a:gd name="T2" fmla="*/ 417942 w 1031"/>
              <a:gd name="T3" fmla="*/ 1016000 h 744"/>
              <a:gd name="T4" fmla="*/ 689039 w 1031"/>
              <a:gd name="T5" fmla="*/ 1092200 h 744"/>
              <a:gd name="T6" fmla="*/ 892362 w 1031"/>
              <a:gd name="T7" fmla="*/ 1092200 h 744"/>
              <a:gd name="T8" fmla="*/ 960137 w 1031"/>
              <a:gd name="T9" fmla="*/ 863600 h 744"/>
              <a:gd name="T10" fmla="*/ 1095685 w 1031"/>
              <a:gd name="T11" fmla="*/ 787400 h 744"/>
              <a:gd name="T12" fmla="*/ 1231234 w 1031"/>
              <a:gd name="T13" fmla="*/ 863600 h 744"/>
              <a:gd name="T14" fmla="*/ 1366783 w 1031"/>
              <a:gd name="T15" fmla="*/ 482600 h 744"/>
              <a:gd name="T16" fmla="*/ 1366783 w 1031"/>
              <a:gd name="T17" fmla="*/ 254000 h 744"/>
              <a:gd name="T18" fmla="*/ 1231234 w 1031"/>
              <a:gd name="T19" fmla="*/ 101600 h 744"/>
              <a:gd name="T20" fmla="*/ 1299008 w 1031"/>
              <a:gd name="T21" fmla="*/ 25400 h 744"/>
              <a:gd name="T22" fmla="*/ 1434557 w 1031"/>
              <a:gd name="T23" fmla="*/ 254000 h 744"/>
              <a:gd name="T24" fmla="*/ 1434557 w 1031"/>
              <a:gd name="T25" fmla="*/ 482600 h 744"/>
              <a:gd name="T26" fmla="*/ 1299008 w 1031"/>
              <a:gd name="T27" fmla="*/ 863600 h 744"/>
              <a:gd name="T28" fmla="*/ 1095685 w 1031"/>
              <a:gd name="T29" fmla="*/ 1092200 h 744"/>
              <a:gd name="T30" fmla="*/ 960137 w 1031"/>
              <a:gd name="T31" fmla="*/ 1168400 h 744"/>
              <a:gd name="T32" fmla="*/ 553491 w 1031"/>
              <a:gd name="T33" fmla="*/ 1168400 h 744"/>
              <a:gd name="T34" fmla="*/ 350168 w 1031"/>
              <a:gd name="T35" fmla="*/ 1092200 h 744"/>
              <a:gd name="T36" fmla="*/ 11296 w 1031"/>
              <a:gd name="T37" fmla="*/ 939800 h 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1"/>
              <a:gd name="T58" fmla="*/ 0 h 744"/>
              <a:gd name="T59" fmla="*/ 1031 w 1031"/>
              <a:gd name="T60" fmla="*/ 744 h 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1" h="744">
                <a:moveTo>
                  <a:pt x="8" y="592"/>
                </a:moveTo>
                <a:cubicBezTo>
                  <a:pt x="16" y="584"/>
                  <a:pt x="216" y="624"/>
                  <a:pt x="296" y="640"/>
                </a:cubicBezTo>
                <a:cubicBezTo>
                  <a:pt x="375" y="655"/>
                  <a:pt x="432" y="680"/>
                  <a:pt x="488" y="688"/>
                </a:cubicBezTo>
                <a:cubicBezTo>
                  <a:pt x="543" y="695"/>
                  <a:pt x="600" y="712"/>
                  <a:pt x="632" y="688"/>
                </a:cubicBezTo>
                <a:cubicBezTo>
                  <a:pt x="664" y="664"/>
                  <a:pt x="656" y="576"/>
                  <a:pt x="680" y="544"/>
                </a:cubicBezTo>
                <a:cubicBezTo>
                  <a:pt x="704" y="512"/>
                  <a:pt x="744" y="496"/>
                  <a:pt x="776" y="496"/>
                </a:cubicBezTo>
                <a:cubicBezTo>
                  <a:pt x="808" y="496"/>
                  <a:pt x="840" y="576"/>
                  <a:pt x="872" y="544"/>
                </a:cubicBezTo>
                <a:cubicBezTo>
                  <a:pt x="904" y="512"/>
                  <a:pt x="952" y="367"/>
                  <a:pt x="968" y="304"/>
                </a:cubicBezTo>
                <a:cubicBezTo>
                  <a:pt x="983" y="240"/>
                  <a:pt x="984" y="200"/>
                  <a:pt x="968" y="160"/>
                </a:cubicBezTo>
                <a:cubicBezTo>
                  <a:pt x="952" y="120"/>
                  <a:pt x="879" y="87"/>
                  <a:pt x="872" y="64"/>
                </a:cubicBezTo>
                <a:cubicBezTo>
                  <a:pt x="864" y="40"/>
                  <a:pt x="896" y="0"/>
                  <a:pt x="920" y="16"/>
                </a:cubicBezTo>
                <a:cubicBezTo>
                  <a:pt x="944" y="32"/>
                  <a:pt x="1000" y="112"/>
                  <a:pt x="1016" y="160"/>
                </a:cubicBezTo>
                <a:cubicBezTo>
                  <a:pt x="1031" y="207"/>
                  <a:pt x="1031" y="240"/>
                  <a:pt x="1016" y="304"/>
                </a:cubicBezTo>
                <a:cubicBezTo>
                  <a:pt x="1000" y="367"/>
                  <a:pt x="959" y="480"/>
                  <a:pt x="920" y="544"/>
                </a:cubicBezTo>
                <a:cubicBezTo>
                  <a:pt x="880" y="607"/>
                  <a:pt x="816" y="656"/>
                  <a:pt x="776" y="688"/>
                </a:cubicBezTo>
                <a:cubicBezTo>
                  <a:pt x="736" y="720"/>
                  <a:pt x="743" y="728"/>
                  <a:pt x="680" y="736"/>
                </a:cubicBezTo>
                <a:cubicBezTo>
                  <a:pt x="616" y="743"/>
                  <a:pt x="464" y="744"/>
                  <a:pt x="392" y="736"/>
                </a:cubicBezTo>
                <a:cubicBezTo>
                  <a:pt x="320" y="728"/>
                  <a:pt x="304" y="712"/>
                  <a:pt x="248" y="688"/>
                </a:cubicBezTo>
                <a:cubicBezTo>
                  <a:pt x="192" y="664"/>
                  <a:pt x="0" y="600"/>
                  <a:pt x="8" y="592"/>
                </a:cubicBezTo>
                <a:close/>
              </a:path>
            </a:pathLst>
          </a:custGeom>
          <a:solidFill>
            <a:srgbClr val="FFFF66"/>
          </a:solidFill>
          <a:ln w="12700" cap="flat" cmpd="sng">
            <a:solidFill>
              <a:schemeClr val="tx1"/>
            </a:solidFill>
            <a:prstDash val="solid"/>
            <a:round/>
            <a:headEnd/>
            <a:tailEnd/>
          </a:ln>
        </p:spPr>
        <p:txBody>
          <a:bodyPr wrap="none" lIns="91416" tIns="45709" rIns="91416" bIns="45709" anchor="ctr"/>
          <a:lstStyle/>
          <a:p>
            <a:endParaRPr lang="it-IT"/>
          </a:p>
        </p:txBody>
      </p:sp>
      <p:sp>
        <p:nvSpPr>
          <p:cNvPr id="432138" name="Oval 17"/>
          <p:cNvSpPr>
            <a:spLocks noChangeArrowheads="1"/>
          </p:cNvSpPr>
          <p:nvPr/>
        </p:nvSpPr>
        <p:spPr bwMode="auto">
          <a:xfrm rot="9493852">
            <a:off x="4911725" y="2344738"/>
            <a:ext cx="166688" cy="130175"/>
          </a:xfrm>
          <a:prstGeom prst="ellipse">
            <a:avLst/>
          </a:prstGeom>
          <a:solidFill>
            <a:srgbClr val="333333"/>
          </a:solidFill>
          <a:ln w="12700">
            <a:solidFill>
              <a:srgbClr val="000000"/>
            </a:solidFill>
            <a:round/>
            <a:headEnd/>
            <a:tailEnd/>
          </a:ln>
        </p:spPr>
        <p:txBody>
          <a:bodyPr wrap="none" lIns="91416" tIns="45709" rIns="91416" bIns="45709" anchor="ctr"/>
          <a:lstStyle/>
          <a:p>
            <a:pPr eaLnBrk="0" hangingPunct="0"/>
            <a:endParaRPr lang="en-US">
              <a:solidFill>
                <a:srgbClr val="000000"/>
              </a:solidFill>
            </a:endParaRPr>
          </a:p>
        </p:txBody>
      </p:sp>
      <p:grpSp>
        <p:nvGrpSpPr>
          <p:cNvPr id="432139" name="Group 18"/>
          <p:cNvGrpSpPr>
            <a:grpSpLocks/>
          </p:cNvGrpSpPr>
          <p:nvPr/>
        </p:nvGrpSpPr>
        <p:grpSpPr bwMode="auto">
          <a:xfrm rot="3936673">
            <a:off x="4751388" y="1274762"/>
            <a:ext cx="407988" cy="404813"/>
            <a:chOff x="4320" y="1057"/>
            <a:chExt cx="305" cy="287"/>
          </a:xfrm>
        </p:grpSpPr>
        <p:sp>
          <p:nvSpPr>
            <p:cNvPr id="432140" name="Freeform 19"/>
            <p:cNvSpPr>
              <a:spLocks/>
            </p:cNvSpPr>
            <p:nvPr/>
          </p:nvSpPr>
          <p:spPr bwMode="auto">
            <a:xfrm rot="9493852">
              <a:off x="4320" y="1057"/>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41" name="Oval 20"/>
            <p:cNvSpPr>
              <a:spLocks noChangeArrowheads="1"/>
            </p:cNvSpPr>
            <p:nvPr/>
          </p:nvSpPr>
          <p:spPr bwMode="auto">
            <a:xfrm rot="9493852">
              <a:off x="4415" y="1142"/>
              <a:ext cx="116"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sp>
        <p:nvSpPr>
          <p:cNvPr id="432142" name="Text Box 21"/>
          <p:cNvSpPr txBox="1">
            <a:spLocks noChangeArrowheads="1"/>
          </p:cNvSpPr>
          <p:nvPr/>
        </p:nvSpPr>
        <p:spPr bwMode="auto">
          <a:xfrm>
            <a:off x="4579938" y="2495550"/>
            <a:ext cx="1196975" cy="373063"/>
          </a:xfrm>
          <a:prstGeom prst="rect">
            <a:avLst/>
          </a:prstGeom>
          <a:noFill/>
          <a:ln w="9525">
            <a:noFill/>
            <a:miter lim="800000"/>
            <a:headEnd/>
            <a:tailEnd/>
          </a:ln>
        </p:spPr>
        <p:txBody>
          <a:bodyPr wrap="none" lIns="91416" tIns="45709" rIns="91416" bIns="45709">
            <a:spAutoFit/>
          </a:bodyPr>
          <a:lstStyle/>
          <a:p>
            <a:pPr eaLnBrk="0" hangingPunct="0"/>
            <a:r>
              <a:rPr lang="fr-FR" sz="1800" i="1">
                <a:solidFill>
                  <a:srgbClr val="000000"/>
                </a:solidFill>
              </a:rPr>
              <a:t>Apoptosis</a:t>
            </a:r>
          </a:p>
        </p:txBody>
      </p:sp>
      <p:sp>
        <p:nvSpPr>
          <p:cNvPr id="432143" name="Rectangle 22"/>
          <p:cNvSpPr>
            <a:spLocks noChangeArrowheads="1"/>
          </p:cNvSpPr>
          <p:nvPr/>
        </p:nvSpPr>
        <p:spPr bwMode="auto">
          <a:xfrm>
            <a:off x="4551363" y="5472113"/>
            <a:ext cx="406400" cy="152400"/>
          </a:xfrm>
          <a:prstGeom prst="rect">
            <a:avLst/>
          </a:prstGeom>
          <a:solidFill>
            <a:schemeClr val="bg1"/>
          </a:solidFill>
          <a:ln w="9525">
            <a:noFill/>
            <a:miter lim="800000"/>
            <a:headEnd/>
            <a:tailEnd/>
          </a:ln>
        </p:spPr>
        <p:txBody>
          <a:bodyPr wrap="none" lIns="91416" tIns="45709" rIns="91416" bIns="45709" anchor="ctr"/>
          <a:lstStyle/>
          <a:p>
            <a:pPr eaLnBrk="0" hangingPunct="0"/>
            <a:endParaRPr lang="en-US">
              <a:solidFill>
                <a:srgbClr val="000000"/>
              </a:solidFill>
            </a:endParaRPr>
          </a:p>
        </p:txBody>
      </p:sp>
      <p:sp>
        <p:nvSpPr>
          <p:cNvPr id="432144" name="Freeform 23" descr="Marbre brun"/>
          <p:cNvSpPr>
            <a:spLocks/>
          </p:cNvSpPr>
          <p:nvPr/>
        </p:nvSpPr>
        <p:spPr bwMode="auto">
          <a:xfrm>
            <a:off x="4160838" y="5434013"/>
            <a:ext cx="1360487" cy="1101725"/>
          </a:xfrm>
          <a:custGeom>
            <a:avLst/>
            <a:gdLst>
              <a:gd name="T0" fmla="*/ 406453 w 964"/>
              <a:gd name="T1" fmla="*/ 50800 h 694"/>
              <a:gd name="T2" fmla="*/ 632260 w 964"/>
              <a:gd name="T3" fmla="*/ 0 h 694"/>
              <a:gd name="T4" fmla="*/ 797382 w 964"/>
              <a:gd name="T5" fmla="*/ 50800 h 694"/>
              <a:gd name="T6" fmla="*/ 993551 w 964"/>
              <a:gd name="T7" fmla="*/ 152400 h 694"/>
              <a:gd name="T8" fmla="*/ 1339319 w 964"/>
              <a:gd name="T9" fmla="*/ 238125 h 694"/>
              <a:gd name="T10" fmla="*/ 1354843 w 964"/>
              <a:gd name="T11" fmla="*/ 322262 h 694"/>
              <a:gd name="T12" fmla="*/ 1309681 w 964"/>
              <a:gd name="T13" fmla="*/ 373062 h 694"/>
              <a:gd name="T14" fmla="*/ 1174197 w 964"/>
              <a:gd name="T15" fmla="*/ 492125 h 694"/>
              <a:gd name="T16" fmla="*/ 1129036 w 964"/>
              <a:gd name="T17" fmla="*/ 796925 h 694"/>
              <a:gd name="T18" fmla="*/ 1023189 w 964"/>
              <a:gd name="T19" fmla="*/ 1084263 h 694"/>
              <a:gd name="T20" fmla="*/ 962503 w 964"/>
              <a:gd name="T21" fmla="*/ 1101725 h 694"/>
              <a:gd name="T22" fmla="*/ 691534 w 964"/>
              <a:gd name="T23" fmla="*/ 931863 h 694"/>
              <a:gd name="T24" fmla="*/ 436090 w 964"/>
              <a:gd name="T25" fmla="*/ 863600 h 694"/>
              <a:gd name="T26" fmla="*/ 330243 w 964"/>
              <a:gd name="T27" fmla="*/ 812800 h 694"/>
              <a:gd name="T28" fmla="*/ 316130 w 964"/>
              <a:gd name="T29" fmla="*/ 677862 h 694"/>
              <a:gd name="T30" fmla="*/ 119960 w 964"/>
              <a:gd name="T31" fmla="*/ 660400 h 694"/>
              <a:gd name="T32" fmla="*/ 0 w 964"/>
              <a:gd name="T33" fmla="*/ 508000 h 694"/>
              <a:gd name="T34" fmla="*/ 165121 w 964"/>
              <a:gd name="T35" fmla="*/ 339725 h 694"/>
              <a:gd name="T36" fmla="*/ 180646 w 964"/>
              <a:gd name="T37" fmla="*/ 136525 h 694"/>
              <a:gd name="T38" fmla="*/ 119960 w 964"/>
              <a:gd name="T39" fmla="*/ 34925 h 694"/>
              <a:gd name="T40" fmla="*/ 406453 w 964"/>
              <a:gd name="T41" fmla="*/ 50800 h 6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4"/>
              <a:gd name="T64" fmla="*/ 0 h 694"/>
              <a:gd name="T65" fmla="*/ 964 w 964"/>
              <a:gd name="T66" fmla="*/ 694 h 6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4" h="694">
                <a:moveTo>
                  <a:pt x="288" y="32"/>
                </a:moveTo>
                <a:cubicBezTo>
                  <a:pt x="341" y="19"/>
                  <a:pt x="395" y="17"/>
                  <a:pt x="448" y="0"/>
                </a:cubicBezTo>
                <a:cubicBezTo>
                  <a:pt x="529" y="27"/>
                  <a:pt x="489" y="17"/>
                  <a:pt x="565" y="32"/>
                </a:cubicBezTo>
                <a:cubicBezTo>
                  <a:pt x="601" y="70"/>
                  <a:pt x="654" y="80"/>
                  <a:pt x="704" y="96"/>
                </a:cubicBezTo>
                <a:cubicBezTo>
                  <a:pt x="785" y="121"/>
                  <a:pt x="864" y="139"/>
                  <a:pt x="949" y="150"/>
                </a:cubicBezTo>
                <a:cubicBezTo>
                  <a:pt x="952" y="167"/>
                  <a:pt x="964" y="185"/>
                  <a:pt x="960" y="203"/>
                </a:cubicBezTo>
                <a:cubicBezTo>
                  <a:pt x="956" y="217"/>
                  <a:pt x="939" y="225"/>
                  <a:pt x="928" y="235"/>
                </a:cubicBezTo>
                <a:cubicBezTo>
                  <a:pt x="813" y="324"/>
                  <a:pt x="904" y="237"/>
                  <a:pt x="832" y="310"/>
                </a:cubicBezTo>
                <a:cubicBezTo>
                  <a:pt x="842" y="388"/>
                  <a:pt x="861" y="440"/>
                  <a:pt x="800" y="502"/>
                </a:cubicBezTo>
                <a:cubicBezTo>
                  <a:pt x="785" y="556"/>
                  <a:pt x="775" y="646"/>
                  <a:pt x="725" y="683"/>
                </a:cubicBezTo>
                <a:cubicBezTo>
                  <a:pt x="712" y="691"/>
                  <a:pt x="696" y="690"/>
                  <a:pt x="682" y="694"/>
                </a:cubicBezTo>
                <a:cubicBezTo>
                  <a:pt x="619" y="662"/>
                  <a:pt x="556" y="609"/>
                  <a:pt x="490" y="587"/>
                </a:cubicBezTo>
                <a:cubicBezTo>
                  <a:pt x="432" y="567"/>
                  <a:pt x="363" y="570"/>
                  <a:pt x="309" y="544"/>
                </a:cubicBezTo>
                <a:cubicBezTo>
                  <a:pt x="255" y="518"/>
                  <a:pt x="281" y="528"/>
                  <a:pt x="234" y="512"/>
                </a:cubicBezTo>
                <a:cubicBezTo>
                  <a:pt x="207" y="472"/>
                  <a:pt x="185" y="463"/>
                  <a:pt x="224" y="427"/>
                </a:cubicBezTo>
                <a:cubicBezTo>
                  <a:pt x="136" y="398"/>
                  <a:pt x="182" y="403"/>
                  <a:pt x="85" y="416"/>
                </a:cubicBezTo>
                <a:cubicBezTo>
                  <a:pt x="22" y="396"/>
                  <a:pt x="21" y="385"/>
                  <a:pt x="0" y="320"/>
                </a:cubicBezTo>
                <a:cubicBezTo>
                  <a:pt x="17" y="248"/>
                  <a:pt x="49" y="235"/>
                  <a:pt x="117" y="214"/>
                </a:cubicBezTo>
                <a:cubicBezTo>
                  <a:pt x="153" y="176"/>
                  <a:pt x="155" y="132"/>
                  <a:pt x="128" y="86"/>
                </a:cubicBezTo>
                <a:cubicBezTo>
                  <a:pt x="114" y="62"/>
                  <a:pt x="85" y="53"/>
                  <a:pt x="85" y="22"/>
                </a:cubicBezTo>
                <a:lnTo>
                  <a:pt x="288" y="32"/>
                </a:lnTo>
                <a:close/>
              </a:path>
            </a:pathLst>
          </a:custGeom>
          <a:blipFill dpi="0" rotWithShape="0">
            <a:blip r:embed="rId3"/>
            <a:srcRect/>
            <a:tile tx="0" ty="0" sx="100000" sy="100000" flip="none" algn="tl"/>
          </a:blipFill>
          <a:ln w="12700" cap="flat" cmpd="sng">
            <a:solidFill>
              <a:schemeClr val="tx1"/>
            </a:solidFill>
            <a:prstDash val="solid"/>
            <a:round/>
            <a:headEnd/>
            <a:tailEnd/>
          </a:ln>
        </p:spPr>
        <p:txBody>
          <a:bodyPr wrap="none" lIns="91416" tIns="45709" rIns="91416" bIns="45709" anchor="ctr"/>
          <a:lstStyle/>
          <a:p>
            <a:endParaRPr lang="it-IT"/>
          </a:p>
        </p:txBody>
      </p:sp>
      <p:sp>
        <p:nvSpPr>
          <p:cNvPr id="432145" name="Freeform 24"/>
          <p:cNvSpPr>
            <a:spLocks/>
          </p:cNvSpPr>
          <p:nvPr/>
        </p:nvSpPr>
        <p:spPr bwMode="auto">
          <a:xfrm>
            <a:off x="3671888" y="4062413"/>
            <a:ext cx="1784350" cy="1485900"/>
          </a:xfrm>
          <a:custGeom>
            <a:avLst/>
            <a:gdLst>
              <a:gd name="T0" fmla="*/ 531779 w 1265"/>
              <a:gd name="T1" fmla="*/ 0 h 936"/>
              <a:gd name="T2" fmla="*/ 125539 w 1265"/>
              <a:gd name="T3" fmla="*/ 228600 h 936"/>
              <a:gd name="T4" fmla="*/ 125539 w 1265"/>
              <a:gd name="T5" fmla="*/ 1066800 h 936"/>
              <a:gd name="T6" fmla="*/ 870311 w 1265"/>
              <a:gd name="T7" fmla="*/ 1447800 h 936"/>
              <a:gd name="T8" fmla="*/ 1547377 w 1265"/>
              <a:gd name="T9" fmla="*/ 1295400 h 936"/>
              <a:gd name="T10" fmla="*/ 1750497 w 1265"/>
              <a:gd name="T11" fmla="*/ 533400 h 936"/>
              <a:gd name="T12" fmla="*/ 1344257 w 1265"/>
              <a:gd name="T13" fmla="*/ 0 h 936"/>
              <a:gd name="T14" fmla="*/ 0 60000 65536"/>
              <a:gd name="T15" fmla="*/ 0 60000 65536"/>
              <a:gd name="T16" fmla="*/ 0 60000 65536"/>
              <a:gd name="T17" fmla="*/ 0 60000 65536"/>
              <a:gd name="T18" fmla="*/ 0 60000 65536"/>
              <a:gd name="T19" fmla="*/ 0 60000 65536"/>
              <a:gd name="T20" fmla="*/ 0 60000 65536"/>
              <a:gd name="T21" fmla="*/ 0 w 1265"/>
              <a:gd name="T22" fmla="*/ 0 h 936"/>
              <a:gd name="T23" fmla="*/ 1265 w 1265"/>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5" h="936">
                <a:moveTo>
                  <a:pt x="377" y="0"/>
                </a:moveTo>
                <a:cubicBezTo>
                  <a:pt x="256" y="16"/>
                  <a:pt x="136" y="32"/>
                  <a:pt x="89" y="144"/>
                </a:cubicBezTo>
                <a:cubicBezTo>
                  <a:pt x="41" y="255"/>
                  <a:pt x="0" y="543"/>
                  <a:pt x="89" y="672"/>
                </a:cubicBezTo>
                <a:cubicBezTo>
                  <a:pt x="177" y="800"/>
                  <a:pt x="449" y="888"/>
                  <a:pt x="617" y="912"/>
                </a:cubicBezTo>
                <a:cubicBezTo>
                  <a:pt x="785" y="936"/>
                  <a:pt x="992" y="912"/>
                  <a:pt x="1097" y="816"/>
                </a:cubicBezTo>
                <a:cubicBezTo>
                  <a:pt x="1201" y="719"/>
                  <a:pt x="1265" y="472"/>
                  <a:pt x="1241" y="336"/>
                </a:cubicBezTo>
                <a:cubicBezTo>
                  <a:pt x="1217" y="200"/>
                  <a:pt x="1085" y="100"/>
                  <a:pt x="953" y="0"/>
                </a:cubicBezTo>
              </a:path>
            </a:pathLst>
          </a:custGeom>
          <a:noFill/>
          <a:ln w="57150" cap="flat" cmpd="sng">
            <a:solidFill>
              <a:srgbClr val="CC6600"/>
            </a:solidFill>
            <a:prstDash val="solid"/>
            <a:round/>
            <a:headEnd type="none" w="med" len="med"/>
            <a:tailEnd type="none" w="med" len="med"/>
          </a:ln>
        </p:spPr>
        <p:txBody>
          <a:bodyPr wrap="none" lIns="91416" tIns="45709" rIns="91416" bIns="45709" anchor="ctr"/>
          <a:lstStyle/>
          <a:p>
            <a:endParaRPr lang="it-IT"/>
          </a:p>
        </p:txBody>
      </p:sp>
      <p:sp>
        <p:nvSpPr>
          <p:cNvPr id="432146" name="Freeform 25"/>
          <p:cNvSpPr>
            <a:spLocks/>
          </p:cNvSpPr>
          <p:nvPr/>
        </p:nvSpPr>
        <p:spPr bwMode="auto">
          <a:xfrm rot="9493852">
            <a:off x="3932238" y="4062413"/>
            <a:ext cx="430212" cy="455612"/>
          </a:xfrm>
          <a:custGeom>
            <a:avLst/>
            <a:gdLst>
              <a:gd name="T0" fmla="*/ 91685 w 305"/>
              <a:gd name="T1" fmla="*/ 447675 h 287"/>
              <a:gd name="T2" fmla="*/ 114253 w 305"/>
              <a:gd name="T3" fmla="*/ 449263 h 287"/>
              <a:gd name="T4" fmla="*/ 152338 w 305"/>
              <a:gd name="T5" fmla="*/ 452438 h 287"/>
              <a:gd name="T6" fmla="*/ 236970 w 305"/>
              <a:gd name="T7" fmla="*/ 454025 h 287"/>
              <a:gd name="T8" fmla="*/ 321602 w 305"/>
              <a:gd name="T9" fmla="*/ 452438 h 287"/>
              <a:gd name="T10" fmla="*/ 359686 w 305"/>
              <a:gd name="T11" fmla="*/ 449263 h 287"/>
              <a:gd name="T12" fmla="*/ 383665 w 305"/>
              <a:gd name="T13" fmla="*/ 447675 h 287"/>
              <a:gd name="T14" fmla="*/ 413287 w 305"/>
              <a:gd name="T15" fmla="*/ 438150 h 287"/>
              <a:gd name="T16" fmla="*/ 428802 w 305"/>
              <a:gd name="T17" fmla="*/ 423863 h 287"/>
              <a:gd name="T18" fmla="*/ 428802 w 305"/>
              <a:gd name="T19" fmla="*/ 404813 h 287"/>
              <a:gd name="T20" fmla="*/ 428802 w 305"/>
              <a:gd name="T21" fmla="*/ 379413 h 287"/>
              <a:gd name="T22" fmla="*/ 428802 w 305"/>
              <a:gd name="T23" fmla="*/ 361950 h 287"/>
              <a:gd name="T24" fmla="*/ 421750 w 305"/>
              <a:gd name="T25" fmla="*/ 344488 h 287"/>
              <a:gd name="T26" fmla="*/ 406234 w 305"/>
              <a:gd name="T27" fmla="*/ 300038 h 287"/>
              <a:gd name="T28" fmla="*/ 390718 w 305"/>
              <a:gd name="T29" fmla="*/ 255588 h 287"/>
              <a:gd name="T30" fmla="*/ 390718 w 305"/>
              <a:gd name="T31" fmla="*/ 231775 h 287"/>
              <a:gd name="T32" fmla="*/ 383665 w 305"/>
              <a:gd name="T33" fmla="*/ 212725 h 287"/>
              <a:gd name="T34" fmla="*/ 383665 w 305"/>
              <a:gd name="T35" fmla="*/ 174625 h 287"/>
              <a:gd name="T36" fmla="*/ 390718 w 305"/>
              <a:gd name="T37" fmla="*/ 139700 h 287"/>
              <a:gd name="T38" fmla="*/ 390718 w 305"/>
              <a:gd name="T39" fmla="*/ 106363 h 287"/>
              <a:gd name="T40" fmla="*/ 383665 w 305"/>
              <a:gd name="T41" fmla="*/ 79375 h 287"/>
              <a:gd name="T42" fmla="*/ 375202 w 305"/>
              <a:gd name="T43" fmla="*/ 55563 h 287"/>
              <a:gd name="T44" fmla="*/ 352634 w 305"/>
              <a:gd name="T45" fmla="*/ 36513 h 287"/>
              <a:gd name="T46" fmla="*/ 328654 w 305"/>
              <a:gd name="T47" fmla="*/ 20638 h 287"/>
              <a:gd name="T48" fmla="*/ 306086 w 305"/>
              <a:gd name="T49" fmla="*/ 12700 h 287"/>
              <a:gd name="T50" fmla="*/ 290570 w 305"/>
              <a:gd name="T51" fmla="*/ 12700 h 287"/>
              <a:gd name="T52" fmla="*/ 275054 w 305"/>
              <a:gd name="T53" fmla="*/ 15875 h 287"/>
              <a:gd name="T54" fmla="*/ 260949 w 305"/>
              <a:gd name="T55" fmla="*/ 20638 h 287"/>
              <a:gd name="T56" fmla="*/ 245433 w 305"/>
              <a:gd name="T57" fmla="*/ 26988 h 287"/>
              <a:gd name="T58" fmla="*/ 207349 w 305"/>
              <a:gd name="T59" fmla="*/ 39688 h 287"/>
              <a:gd name="T60" fmla="*/ 191833 w 305"/>
              <a:gd name="T61" fmla="*/ 44450 h 287"/>
              <a:gd name="T62" fmla="*/ 176317 w 305"/>
              <a:gd name="T63" fmla="*/ 46038 h 287"/>
              <a:gd name="T64" fmla="*/ 160801 w 305"/>
              <a:gd name="T65" fmla="*/ 46038 h 287"/>
              <a:gd name="T66" fmla="*/ 152338 w 305"/>
              <a:gd name="T67" fmla="*/ 41275 h 287"/>
              <a:gd name="T68" fmla="*/ 129769 w 305"/>
              <a:gd name="T69" fmla="*/ 31750 h 287"/>
              <a:gd name="T70" fmla="*/ 114253 w 305"/>
              <a:gd name="T71" fmla="*/ 20638 h 287"/>
              <a:gd name="T72" fmla="*/ 91685 w 305"/>
              <a:gd name="T73" fmla="*/ 12700 h 287"/>
              <a:gd name="T74" fmla="*/ 69116 w 305"/>
              <a:gd name="T75" fmla="*/ 6350 h 287"/>
              <a:gd name="T76" fmla="*/ 45137 w 305"/>
              <a:gd name="T77" fmla="*/ 0 h 287"/>
              <a:gd name="T78" fmla="*/ 38084 w 305"/>
              <a:gd name="T79" fmla="*/ 0 h 287"/>
              <a:gd name="T80" fmla="*/ 22569 w 305"/>
              <a:gd name="T81" fmla="*/ 1588 h 287"/>
              <a:gd name="T82" fmla="*/ 15516 w 305"/>
              <a:gd name="T83" fmla="*/ 4763 h 287"/>
              <a:gd name="T84" fmla="*/ 7053 w 305"/>
              <a:gd name="T85" fmla="*/ 12700 h 287"/>
              <a:gd name="T86" fmla="*/ 0 w 305"/>
              <a:gd name="T87" fmla="*/ 25400 h 287"/>
              <a:gd name="T88" fmla="*/ 0 w 305"/>
              <a:gd name="T89" fmla="*/ 44450 h 287"/>
              <a:gd name="T90" fmla="*/ 0 w 305"/>
              <a:gd name="T91" fmla="*/ 65088 h 287"/>
              <a:gd name="T92" fmla="*/ 0 w 305"/>
              <a:gd name="T93" fmla="*/ 90488 h 287"/>
              <a:gd name="T94" fmla="*/ 7053 w 305"/>
              <a:gd name="T95" fmla="*/ 138113 h 287"/>
              <a:gd name="T96" fmla="*/ 7053 w 305"/>
              <a:gd name="T97" fmla="*/ 160338 h 287"/>
              <a:gd name="T98" fmla="*/ 7053 w 305"/>
              <a:gd name="T99" fmla="*/ 179388 h 287"/>
              <a:gd name="T100" fmla="*/ 7053 w 305"/>
              <a:gd name="T101" fmla="*/ 209550 h 287"/>
              <a:gd name="T102" fmla="*/ 7053 w 305"/>
              <a:gd name="T103" fmla="*/ 233363 h 287"/>
              <a:gd name="T104" fmla="*/ 7053 w 305"/>
              <a:gd name="T105" fmla="*/ 255588 h 287"/>
              <a:gd name="T106" fmla="*/ 7053 w 305"/>
              <a:gd name="T107" fmla="*/ 277813 h 287"/>
              <a:gd name="T108" fmla="*/ 29621 w 305"/>
              <a:gd name="T109" fmla="*/ 331788 h 287"/>
              <a:gd name="T110" fmla="*/ 38084 w 305"/>
              <a:gd name="T111" fmla="*/ 355600 h 287"/>
              <a:gd name="T112" fmla="*/ 53600 w 305"/>
              <a:gd name="T113" fmla="*/ 379413 h 287"/>
              <a:gd name="T114" fmla="*/ 60653 w 305"/>
              <a:gd name="T115" fmla="*/ 400050 h 287"/>
              <a:gd name="T116" fmla="*/ 60653 w 305"/>
              <a:gd name="T117" fmla="*/ 419100 h 287"/>
              <a:gd name="T118" fmla="*/ 69116 w 305"/>
              <a:gd name="T119" fmla="*/ 434975 h 287"/>
              <a:gd name="T120" fmla="*/ 76169 w 305"/>
              <a:gd name="T121" fmla="*/ 442913 h 287"/>
              <a:gd name="T122" fmla="*/ 91685 w 305"/>
              <a:gd name="T123" fmla="*/ 447675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lIns="91416" tIns="45709" rIns="91416" bIns="45709"/>
          <a:lstStyle/>
          <a:p>
            <a:endParaRPr lang="it-IT"/>
          </a:p>
        </p:txBody>
      </p:sp>
      <p:sp>
        <p:nvSpPr>
          <p:cNvPr id="432147" name="Oval 26"/>
          <p:cNvSpPr>
            <a:spLocks noChangeArrowheads="1"/>
          </p:cNvSpPr>
          <p:nvPr/>
        </p:nvSpPr>
        <p:spPr bwMode="auto">
          <a:xfrm rot="9493852">
            <a:off x="4067175" y="4200525"/>
            <a:ext cx="166688" cy="130175"/>
          </a:xfrm>
          <a:prstGeom prst="ellipse">
            <a:avLst/>
          </a:prstGeom>
          <a:solidFill>
            <a:srgbClr val="333333"/>
          </a:solidFill>
          <a:ln w="12700">
            <a:solidFill>
              <a:srgbClr val="000000"/>
            </a:solidFill>
            <a:round/>
            <a:headEnd/>
            <a:tailEnd/>
          </a:ln>
        </p:spPr>
        <p:txBody>
          <a:bodyPr wrap="none" lIns="91416" tIns="45709" rIns="91416" bIns="45709" anchor="ctr"/>
          <a:lstStyle/>
          <a:p>
            <a:pPr eaLnBrk="0" hangingPunct="0"/>
            <a:endParaRPr lang="en-US">
              <a:solidFill>
                <a:srgbClr val="000000"/>
              </a:solidFill>
            </a:endParaRPr>
          </a:p>
        </p:txBody>
      </p:sp>
      <p:sp>
        <p:nvSpPr>
          <p:cNvPr id="432148" name="Freeform 27"/>
          <p:cNvSpPr>
            <a:spLocks/>
          </p:cNvSpPr>
          <p:nvPr/>
        </p:nvSpPr>
        <p:spPr bwMode="auto">
          <a:xfrm>
            <a:off x="3729038" y="4202113"/>
            <a:ext cx="293687" cy="1079500"/>
          </a:xfrm>
          <a:custGeom>
            <a:avLst/>
            <a:gdLst>
              <a:gd name="T0" fmla="*/ 135548 w 208"/>
              <a:gd name="T1" fmla="*/ 12700 h 680"/>
              <a:gd name="T2" fmla="*/ 135548 w 208"/>
              <a:gd name="T3" fmla="*/ 317500 h 680"/>
              <a:gd name="T4" fmla="*/ 67774 w 208"/>
              <a:gd name="T5" fmla="*/ 622300 h 680"/>
              <a:gd name="T6" fmla="*/ 203322 w 208"/>
              <a:gd name="T7" fmla="*/ 850900 h 680"/>
              <a:gd name="T8" fmla="*/ 271097 w 208"/>
              <a:gd name="T9" fmla="*/ 1079500 h 680"/>
              <a:gd name="T10" fmla="*/ 67774 w 208"/>
              <a:gd name="T11" fmla="*/ 850900 h 680"/>
              <a:gd name="T12" fmla="*/ 0 w 208"/>
              <a:gd name="T13" fmla="*/ 546100 h 680"/>
              <a:gd name="T14" fmla="*/ 67774 w 208"/>
              <a:gd name="T15" fmla="*/ 241300 h 680"/>
              <a:gd name="T16" fmla="*/ 135548 w 208"/>
              <a:gd name="T17" fmla="*/ 12700 h 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680"/>
              <a:gd name="T29" fmla="*/ 208 w 208"/>
              <a:gd name="T30" fmla="*/ 680 h 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680">
                <a:moveTo>
                  <a:pt x="96" y="8"/>
                </a:moveTo>
                <a:cubicBezTo>
                  <a:pt x="104" y="16"/>
                  <a:pt x="103" y="136"/>
                  <a:pt x="96" y="200"/>
                </a:cubicBezTo>
                <a:cubicBezTo>
                  <a:pt x="88" y="263"/>
                  <a:pt x="40" y="336"/>
                  <a:pt x="48" y="392"/>
                </a:cubicBezTo>
                <a:cubicBezTo>
                  <a:pt x="55" y="447"/>
                  <a:pt x="120" y="488"/>
                  <a:pt x="144" y="536"/>
                </a:cubicBezTo>
                <a:cubicBezTo>
                  <a:pt x="168" y="584"/>
                  <a:pt x="208" y="680"/>
                  <a:pt x="192" y="680"/>
                </a:cubicBezTo>
                <a:cubicBezTo>
                  <a:pt x="176" y="680"/>
                  <a:pt x="79" y="591"/>
                  <a:pt x="48" y="536"/>
                </a:cubicBezTo>
                <a:cubicBezTo>
                  <a:pt x="16" y="480"/>
                  <a:pt x="0" y="408"/>
                  <a:pt x="0" y="344"/>
                </a:cubicBezTo>
                <a:cubicBezTo>
                  <a:pt x="0" y="280"/>
                  <a:pt x="32" y="207"/>
                  <a:pt x="48" y="152"/>
                </a:cubicBezTo>
                <a:cubicBezTo>
                  <a:pt x="63" y="96"/>
                  <a:pt x="88" y="0"/>
                  <a:pt x="96" y="8"/>
                </a:cubicBezTo>
                <a:close/>
              </a:path>
            </a:pathLst>
          </a:custGeom>
          <a:solidFill>
            <a:srgbClr val="FFFF66"/>
          </a:solidFill>
          <a:ln w="12700" cap="flat" cmpd="sng">
            <a:solidFill>
              <a:schemeClr val="tx1"/>
            </a:solidFill>
            <a:prstDash val="solid"/>
            <a:round/>
            <a:headEnd/>
            <a:tailEnd/>
          </a:ln>
        </p:spPr>
        <p:txBody>
          <a:bodyPr wrap="none" lIns="91416" tIns="45709" rIns="91416" bIns="45709" anchor="ctr"/>
          <a:lstStyle/>
          <a:p>
            <a:endParaRPr lang="it-IT"/>
          </a:p>
        </p:txBody>
      </p:sp>
      <p:sp>
        <p:nvSpPr>
          <p:cNvPr id="432149" name="Oval 28"/>
          <p:cNvSpPr>
            <a:spLocks noChangeArrowheads="1"/>
          </p:cNvSpPr>
          <p:nvPr/>
        </p:nvSpPr>
        <p:spPr bwMode="auto">
          <a:xfrm rot="1658758">
            <a:off x="3797300" y="4976813"/>
            <a:ext cx="134938" cy="76200"/>
          </a:xfrm>
          <a:prstGeom prst="ellipse">
            <a:avLst/>
          </a:prstGeom>
          <a:solidFill>
            <a:schemeClr val="tx1"/>
          </a:solidFill>
          <a:ln w="12700">
            <a:solidFill>
              <a:schemeClr val="tx1"/>
            </a:solidFill>
            <a:round/>
            <a:headEnd/>
            <a:tailEnd/>
          </a:ln>
        </p:spPr>
        <p:txBody>
          <a:bodyPr wrap="none" lIns="91416" tIns="45709" rIns="91416" bIns="45709" anchor="ctr"/>
          <a:lstStyle/>
          <a:p>
            <a:pPr eaLnBrk="0" hangingPunct="0"/>
            <a:endParaRPr lang="en-US">
              <a:solidFill>
                <a:srgbClr val="000000"/>
              </a:solidFill>
            </a:endParaRPr>
          </a:p>
        </p:txBody>
      </p:sp>
      <p:grpSp>
        <p:nvGrpSpPr>
          <p:cNvPr id="432150" name="Group 29"/>
          <p:cNvGrpSpPr>
            <a:grpSpLocks/>
          </p:cNvGrpSpPr>
          <p:nvPr/>
        </p:nvGrpSpPr>
        <p:grpSpPr bwMode="auto">
          <a:xfrm rot="-10695218">
            <a:off x="5049838" y="4291013"/>
            <a:ext cx="295275" cy="455612"/>
            <a:chOff x="4320" y="1057"/>
            <a:chExt cx="305" cy="287"/>
          </a:xfrm>
        </p:grpSpPr>
        <p:sp>
          <p:nvSpPr>
            <p:cNvPr id="432151" name="Freeform 30"/>
            <p:cNvSpPr>
              <a:spLocks/>
            </p:cNvSpPr>
            <p:nvPr/>
          </p:nvSpPr>
          <p:spPr bwMode="auto">
            <a:xfrm rot="9493852">
              <a:off x="4320" y="1057"/>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52" name="Oval 31"/>
            <p:cNvSpPr>
              <a:spLocks noChangeArrowheads="1"/>
            </p:cNvSpPr>
            <p:nvPr/>
          </p:nvSpPr>
          <p:spPr bwMode="auto">
            <a:xfrm rot="9493852">
              <a:off x="4419" y="1144"/>
              <a:ext cx="118"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sp>
        <p:nvSpPr>
          <p:cNvPr id="432153" name="Freeform 32" descr="Marbre brun"/>
          <p:cNvSpPr>
            <a:spLocks/>
          </p:cNvSpPr>
          <p:nvPr/>
        </p:nvSpPr>
        <p:spPr bwMode="auto">
          <a:xfrm>
            <a:off x="3898900" y="4868863"/>
            <a:ext cx="1398588" cy="641350"/>
          </a:xfrm>
          <a:custGeom>
            <a:avLst/>
            <a:gdLst>
              <a:gd name="T0" fmla="*/ 0 w 943"/>
              <a:gd name="T1" fmla="*/ 87312 h 404"/>
              <a:gd name="T2" fmla="*/ 390062 w 943"/>
              <a:gd name="T3" fmla="*/ 227013 h 404"/>
              <a:gd name="T4" fmla="*/ 553206 w 943"/>
              <a:gd name="T5" fmla="*/ 192087 h 404"/>
              <a:gd name="T6" fmla="*/ 651092 w 943"/>
              <a:gd name="T7" fmla="*/ 122238 h 404"/>
              <a:gd name="T8" fmla="*/ 943268 w 943"/>
              <a:gd name="T9" fmla="*/ 17463 h 404"/>
              <a:gd name="T10" fmla="*/ 1041154 w 943"/>
              <a:gd name="T11" fmla="*/ 34925 h 404"/>
              <a:gd name="T12" fmla="*/ 1139040 w 943"/>
              <a:gd name="T13" fmla="*/ 0 h 404"/>
              <a:gd name="T14" fmla="*/ 1268072 w 943"/>
              <a:gd name="T15" fmla="*/ 139700 h 404"/>
              <a:gd name="T16" fmla="*/ 1185017 w 943"/>
              <a:gd name="T17" fmla="*/ 412750 h 404"/>
              <a:gd name="T18" fmla="*/ 1398587 w 943"/>
              <a:gd name="T19" fmla="*/ 412750 h 404"/>
              <a:gd name="T20" fmla="*/ 1113827 w 943"/>
              <a:gd name="T21" fmla="*/ 641350 h 404"/>
              <a:gd name="T22" fmla="*/ 686687 w 943"/>
              <a:gd name="T23" fmla="*/ 641350 h 404"/>
              <a:gd name="T24" fmla="*/ 117167 w 943"/>
              <a:gd name="T25" fmla="*/ 488950 h 404"/>
              <a:gd name="T26" fmla="*/ 117167 w 943"/>
              <a:gd name="T27" fmla="*/ 260350 h 404"/>
              <a:gd name="T28" fmla="*/ 45977 w 943"/>
              <a:gd name="T29" fmla="*/ 184150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3"/>
              <a:gd name="T46" fmla="*/ 0 h 404"/>
              <a:gd name="T47" fmla="*/ 943 w 943"/>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3" h="404">
                <a:moveTo>
                  <a:pt x="0" y="55"/>
                </a:moveTo>
                <a:cubicBezTo>
                  <a:pt x="82" y="110"/>
                  <a:pt x="164" y="128"/>
                  <a:pt x="263" y="143"/>
                </a:cubicBezTo>
                <a:cubicBezTo>
                  <a:pt x="282" y="140"/>
                  <a:pt x="346" y="135"/>
                  <a:pt x="373" y="121"/>
                </a:cubicBezTo>
                <a:cubicBezTo>
                  <a:pt x="396" y="108"/>
                  <a:pt x="413" y="84"/>
                  <a:pt x="439" y="77"/>
                </a:cubicBezTo>
                <a:cubicBezTo>
                  <a:pt x="506" y="56"/>
                  <a:pt x="573" y="42"/>
                  <a:pt x="636" y="11"/>
                </a:cubicBezTo>
                <a:cubicBezTo>
                  <a:pt x="658" y="14"/>
                  <a:pt x="679" y="23"/>
                  <a:pt x="702" y="22"/>
                </a:cubicBezTo>
                <a:cubicBezTo>
                  <a:pt x="725" y="20"/>
                  <a:pt x="768" y="0"/>
                  <a:pt x="768" y="0"/>
                </a:cubicBezTo>
                <a:cubicBezTo>
                  <a:pt x="838" y="18"/>
                  <a:pt x="855" y="8"/>
                  <a:pt x="855" y="88"/>
                </a:cubicBezTo>
                <a:lnTo>
                  <a:pt x="799" y="260"/>
                </a:lnTo>
                <a:lnTo>
                  <a:pt x="943" y="260"/>
                </a:lnTo>
                <a:lnTo>
                  <a:pt x="751" y="404"/>
                </a:lnTo>
                <a:lnTo>
                  <a:pt x="463" y="404"/>
                </a:lnTo>
                <a:lnTo>
                  <a:pt x="79" y="308"/>
                </a:lnTo>
                <a:lnTo>
                  <a:pt x="79" y="164"/>
                </a:lnTo>
                <a:lnTo>
                  <a:pt x="31" y="116"/>
                </a:lnTo>
              </a:path>
            </a:pathLst>
          </a:custGeom>
          <a:blipFill dpi="0" rotWithShape="0">
            <a:blip r:embed="rId3"/>
            <a:srcRect/>
            <a:tile tx="0" ty="0" sx="100000" sy="100000" flip="none" algn="tl"/>
          </a:blipFill>
          <a:ln w="12700" cap="flat" cmpd="sng">
            <a:solidFill>
              <a:schemeClr val="bg2"/>
            </a:solidFill>
            <a:prstDash val="solid"/>
            <a:round/>
            <a:headEnd type="none" w="med" len="med"/>
            <a:tailEnd type="none" w="med" len="med"/>
          </a:ln>
        </p:spPr>
        <p:txBody>
          <a:bodyPr wrap="none" lIns="91416" tIns="45709" rIns="91416" bIns="45709" anchor="ctr"/>
          <a:lstStyle/>
          <a:p>
            <a:endParaRPr lang="it-IT"/>
          </a:p>
        </p:txBody>
      </p:sp>
      <p:grpSp>
        <p:nvGrpSpPr>
          <p:cNvPr id="432154" name="Group 33"/>
          <p:cNvGrpSpPr>
            <a:grpSpLocks/>
          </p:cNvGrpSpPr>
          <p:nvPr/>
        </p:nvGrpSpPr>
        <p:grpSpPr bwMode="auto">
          <a:xfrm rot="2657662">
            <a:off x="4484688" y="5738813"/>
            <a:ext cx="812800" cy="152400"/>
            <a:chOff x="4513" y="3474"/>
            <a:chExt cx="935" cy="164"/>
          </a:xfrm>
        </p:grpSpPr>
        <p:sp>
          <p:nvSpPr>
            <p:cNvPr id="432155" name="Freeform 34"/>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56" name="Oval 35"/>
            <p:cNvSpPr>
              <a:spLocks noChangeArrowheads="1"/>
            </p:cNvSpPr>
            <p:nvPr/>
          </p:nvSpPr>
          <p:spPr bwMode="auto">
            <a:xfrm>
              <a:off x="4969" y="3541"/>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57" name="Group 36"/>
          <p:cNvGrpSpPr>
            <a:grpSpLocks/>
          </p:cNvGrpSpPr>
          <p:nvPr/>
        </p:nvGrpSpPr>
        <p:grpSpPr bwMode="auto">
          <a:xfrm rot="2657662">
            <a:off x="4484688" y="6043613"/>
            <a:ext cx="812800" cy="152400"/>
            <a:chOff x="4513" y="3474"/>
            <a:chExt cx="935" cy="164"/>
          </a:xfrm>
        </p:grpSpPr>
        <p:sp>
          <p:nvSpPr>
            <p:cNvPr id="432158" name="Freeform 37"/>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59" name="Oval 38"/>
            <p:cNvSpPr>
              <a:spLocks noChangeArrowheads="1"/>
            </p:cNvSpPr>
            <p:nvPr/>
          </p:nvSpPr>
          <p:spPr bwMode="auto">
            <a:xfrm>
              <a:off x="4969" y="3541"/>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60" name="Group 39"/>
          <p:cNvGrpSpPr>
            <a:grpSpLocks/>
          </p:cNvGrpSpPr>
          <p:nvPr/>
        </p:nvGrpSpPr>
        <p:grpSpPr bwMode="auto">
          <a:xfrm rot="-1581639">
            <a:off x="4213225" y="5776913"/>
            <a:ext cx="812800" cy="152400"/>
            <a:chOff x="4513" y="3474"/>
            <a:chExt cx="935" cy="164"/>
          </a:xfrm>
        </p:grpSpPr>
        <p:sp>
          <p:nvSpPr>
            <p:cNvPr id="432161" name="Freeform 40"/>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62" name="Oval 41"/>
            <p:cNvSpPr>
              <a:spLocks noChangeArrowheads="1"/>
            </p:cNvSpPr>
            <p:nvPr/>
          </p:nvSpPr>
          <p:spPr bwMode="auto">
            <a:xfrm>
              <a:off x="4970" y="3540"/>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63" name="Group 42"/>
          <p:cNvGrpSpPr>
            <a:grpSpLocks/>
          </p:cNvGrpSpPr>
          <p:nvPr/>
        </p:nvGrpSpPr>
        <p:grpSpPr bwMode="auto">
          <a:xfrm rot="108224">
            <a:off x="4144963" y="5205413"/>
            <a:ext cx="812800" cy="152400"/>
            <a:chOff x="4513" y="3474"/>
            <a:chExt cx="935" cy="164"/>
          </a:xfrm>
        </p:grpSpPr>
        <p:sp>
          <p:nvSpPr>
            <p:cNvPr id="432164" name="Freeform 43"/>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65" name="Oval 44"/>
            <p:cNvSpPr>
              <a:spLocks noChangeArrowheads="1"/>
            </p:cNvSpPr>
            <p:nvPr/>
          </p:nvSpPr>
          <p:spPr bwMode="auto">
            <a:xfrm>
              <a:off x="4964" y="3536"/>
              <a:ext cx="119" cy="6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66" name="Group 45"/>
          <p:cNvGrpSpPr>
            <a:grpSpLocks/>
          </p:cNvGrpSpPr>
          <p:nvPr/>
        </p:nvGrpSpPr>
        <p:grpSpPr bwMode="auto">
          <a:xfrm rot="-959990">
            <a:off x="4213225" y="5053013"/>
            <a:ext cx="812800" cy="152400"/>
            <a:chOff x="4513" y="3474"/>
            <a:chExt cx="935" cy="164"/>
          </a:xfrm>
        </p:grpSpPr>
        <p:sp>
          <p:nvSpPr>
            <p:cNvPr id="432167" name="Freeform 46"/>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68" name="Oval 47"/>
            <p:cNvSpPr>
              <a:spLocks noChangeArrowheads="1"/>
            </p:cNvSpPr>
            <p:nvPr/>
          </p:nvSpPr>
          <p:spPr bwMode="auto">
            <a:xfrm>
              <a:off x="4969" y="3540"/>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69" name="Group 48"/>
          <p:cNvGrpSpPr>
            <a:grpSpLocks/>
          </p:cNvGrpSpPr>
          <p:nvPr/>
        </p:nvGrpSpPr>
        <p:grpSpPr bwMode="auto">
          <a:xfrm rot="687718">
            <a:off x="4010025" y="5129213"/>
            <a:ext cx="812800" cy="152400"/>
            <a:chOff x="4513" y="3474"/>
            <a:chExt cx="935" cy="164"/>
          </a:xfrm>
        </p:grpSpPr>
        <p:sp>
          <p:nvSpPr>
            <p:cNvPr id="432170" name="Freeform 49"/>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71" name="Oval 50"/>
            <p:cNvSpPr>
              <a:spLocks noChangeArrowheads="1"/>
            </p:cNvSpPr>
            <p:nvPr/>
          </p:nvSpPr>
          <p:spPr bwMode="auto">
            <a:xfrm>
              <a:off x="4964" y="3538"/>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72" name="Group 51"/>
          <p:cNvGrpSpPr>
            <a:grpSpLocks/>
          </p:cNvGrpSpPr>
          <p:nvPr/>
        </p:nvGrpSpPr>
        <p:grpSpPr bwMode="auto">
          <a:xfrm rot="-1581639">
            <a:off x="4551363" y="5929313"/>
            <a:ext cx="812800" cy="152400"/>
            <a:chOff x="4513" y="3474"/>
            <a:chExt cx="935" cy="164"/>
          </a:xfrm>
        </p:grpSpPr>
        <p:sp>
          <p:nvSpPr>
            <p:cNvPr id="432173" name="Freeform 52"/>
            <p:cNvSpPr>
              <a:spLocks/>
            </p:cNvSpPr>
            <p:nvPr/>
          </p:nvSpPr>
          <p:spPr bwMode="auto">
            <a:xfrm>
              <a:off x="4513" y="3474"/>
              <a:ext cx="935" cy="164"/>
            </a:xfrm>
            <a:custGeom>
              <a:avLst/>
              <a:gdLst>
                <a:gd name="T0" fmla="*/ 79 w 935"/>
                <a:gd name="T1" fmla="*/ 0 h 164"/>
                <a:gd name="T2" fmla="*/ 200 w 935"/>
                <a:gd name="T3" fmla="*/ 54 h 164"/>
                <a:gd name="T4" fmla="*/ 298 w 935"/>
                <a:gd name="T5" fmla="*/ 43 h 164"/>
                <a:gd name="T6" fmla="*/ 430 w 935"/>
                <a:gd name="T7" fmla="*/ 21 h 164"/>
                <a:gd name="T8" fmla="*/ 824 w 935"/>
                <a:gd name="T9" fmla="*/ 32 h 164"/>
                <a:gd name="T10" fmla="*/ 868 w 935"/>
                <a:gd name="T11" fmla="*/ 21 h 164"/>
                <a:gd name="T12" fmla="*/ 934 w 935"/>
                <a:gd name="T13" fmla="*/ 0 h 164"/>
                <a:gd name="T14" fmla="*/ 912 w 935"/>
                <a:gd name="T15" fmla="*/ 43 h 164"/>
                <a:gd name="T16" fmla="*/ 879 w 935"/>
                <a:gd name="T17" fmla="*/ 54 h 164"/>
                <a:gd name="T18" fmla="*/ 890 w 935"/>
                <a:gd name="T19" fmla="*/ 87 h 164"/>
                <a:gd name="T20" fmla="*/ 923 w 935"/>
                <a:gd name="T21" fmla="*/ 109 h 164"/>
                <a:gd name="T22" fmla="*/ 846 w 935"/>
                <a:gd name="T23" fmla="*/ 87 h 164"/>
                <a:gd name="T24" fmla="*/ 507 w 935"/>
                <a:gd name="T25" fmla="*/ 164 h 164"/>
                <a:gd name="T26" fmla="*/ 320 w 935"/>
                <a:gd name="T27" fmla="*/ 98 h 164"/>
                <a:gd name="T28" fmla="*/ 68 w 935"/>
                <a:gd name="T29" fmla="*/ 120 h 164"/>
                <a:gd name="T30" fmla="*/ 24 w 935"/>
                <a:gd name="T31" fmla="*/ 131 h 164"/>
                <a:gd name="T32" fmla="*/ 79 w 935"/>
                <a:gd name="T33" fmla="*/ 87 h 164"/>
                <a:gd name="T34" fmla="*/ 68 w 935"/>
                <a:gd name="T35" fmla="*/ 32 h 164"/>
                <a:gd name="T36" fmla="*/ 79 w 935"/>
                <a:gd name="T37" fmla="*/ 0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5"/>
                <a:gd name="T58" fmla="*/ 0 h 164"/>
                <a:gd name="T59" fmla="*/ 935 w 935"/>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5" h="164">
                  <a:moveTo>
                    <a:pt x="79" y="0"/>
                  </a:moveTo>
                  <a:cubicBezTo>
                    <a:pt x="122" y="20"/>
                    <a:pt x="153" y="42"/>
                    <a:pt x="200" y="54"/>
                  </a:cubicBezTo>
                  <a:cubicBezTo>
                    <a:pt x="232" y="50"/>
                    <a:pt x="265" y="47"/>
                    <a:pt x="298" y="43"/>
                  </a:cubicBezTo>
                  <a:cubicBezTo>
                    <a:pt x="342" y="36"/>
                    <a:pt x="430" y="21"/>
                    <a:pt x="430" y="21"/>
                  </a:cubicBezTo>
                  <a:cubicBezTo>
                    <a:pt x="606" y="35"/>
                    <a:pt x="616" y="41"/>
                    <a:pt x="824" y="32"/>
                  </a:cubicBezTo>
                  <a:cubicBezTo>
                    <a:pt x="838" y="28"/>
                    <a:pt x="853" y="25"/>
                    <a:pt x="868" y="21"/>
                  </a:cubicBezTo>
                  <a:cubicBezTo>
                    <a:pt x="890" y="14"/>
                    <a:pt x="934" y="0"/>
                    <a:pt x="934" y="0"/>
                  </a:cubicBezTo>
                  <a:cubicBezTo>
                    <a:pt x="926" y="14"/>
                    <a:pt x="923" y="31"/>
                    <a:pt x="912" y="43"/>
                  </a:cubicBezTo>
                  <a:cubicBezTo>
                    <a:pt x="903" y="51"/>
                    <a:pt x="884" y="43"/>
                    <a:pt x="879" y="54"/>
                  </a:cubicBezTo>
                  <a:cubicBezTo>
                    <a:pt x="873" y="64"/>
                    <a:pt x="882" y="77"/>
                    <a:pt x="890" y="87"/>
                  </a:cubicBezTo>
                  <a:cubicBezTo>
                    <a:pt x="898" y="97"/>
                    <a:pt x="935" y="113"/>
                    <a:pt x="923" y="109"/>
                  </a:cubicBezTo>
                  <a:cubicBezTo>
                    <a:pt x="875" y="93"/>
                    <a:pt x="901" y="100"/>
                    <a:pt x="846" y="87"/>
                  </a:cubicBezTo>
                  <a:cubicBezTo>
                    <a:pt x="719" y="96"/>
                    <a:pt x="620" y="105"/>
                    <a:pt x="507" y="164"/>
                  </a:cubicBezTo>
                  <a:cubicBezTo>
                    <a:pt x="443" y="142"/>
                    <a:pt x="382" y="122"/>
                    <a:pt x="320" y="98"/>
                  </a:cubicBezTo>
                  <a:cubicBezTo>
                    <a:pt x="236" y="105"/>
                    <a:pt x="151" y="110"/>
                    <a:pt x="68" y="120"/>
                  </a:cubicBezTo>
                  <a:cubicBezTo>
                    <a:pt x="52" y="121"/>
                    <a:pt x="34" y="141"/>
                    <a:pt x="24" y="131"/>
                  </a:cubicBezTo>
                  <a:cubicBezTo>
                    <a:pt x="0" y="107"/>
                    <a:pt x="56" y="94"/>
                    <a:pt x="79" y="87"/>
                  </a:cubicBezTo>
                  <a:cubicBezTo>
                    <a:pt x="128" y="13"/>
                    <a:pt x="92" y="91"/>
                    <a:pt x="68" y="32"/>
                  </a:cubicBezTo>
                  <a:cubicBezTo>
                    <a:pt x="63" y="21"/>
                    <a:pt x="79" y="0"/>
                    <a:pt x="79" y="0"/>
                  </a:cubicBezTo>
                  <a:close/>
                </a:path>
              </a:pathLst>
            </a:custGeom>
            <a:solidFill>
              <a:schemeClr val="accent1"/>
            </a:solidFill>
            <a:ln w="12700" cap="flat" cmpd="sng">
              <a:solidFill>
                <a:schemeClr val="tx1"/>
              </a:solidFill>
              <a:prstDash val="solid"/>
              <a:round/>
              <a:headEnd/>
              <a:tailEnd/>
            </a:ln>
          </p:spPr>
          <p:txBody>
            <a:bodyPr wrap="none" anchor="ctr"/>
            <a:lstStyle/>
            <a:p>
              <a:endParaRPr lang="it-IT"/>
            </a:p>
          </p:txBody>
        </p:sp>
        <p:sp>
          <p:nvSpPr>
            <p:cNvPr id="432174" name="Oval 53"/>
            <p:cNvSpPr>
              <a:spLocks noChangeArrowheads="1"/>
            </p:cNvSpPr>
            <p:nvPr/>
          </p:nvSpPr>
          <p:spPr bwMode="auto">
            <a:xfrm>
              <a:off x="4970" y="3540"/>
              <a:ext cx="119" cy="60"/>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75" name="Group 54"/>
          <p:cNvGrpSpPr>
            <a:grpSpLocks/>
          </p:cNvGrpSpPr>
          <p:nvPr/>
        </p:nvGrpSpPr>
        <p:grpSpPr bwMode="auto">
          <a:xfrm rot="-10695218">
            <a:off x="4846638" y="4365625"/>
            <a:ext cx="295275" cy="455613"/>
            <a:chOff x="4320" y="1057"/>
            <a:chExt cx="305" cy="287"/>
          </a:xfrm>
        </p:grpSpPr>
        <p:sp>
          <p:nvSpPr>
            <p:cNvPr id="432176" name="Freeform 55"/>
            <p:cNvSpPr>
              <a:spLocks/>
            </p:cNvSpPr>
            <p:nvPr/>
          </p:nvSpPr>
          <p:spPr bwMode="auto">
            <a:xfrm rot="9493852">
              <a:off x="4320" y="1057"/>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77" name="Oval 56"/>
            <p:cNvSpPr>
              <a:spLocks noChangeArrowheads="1"/>
            </p:cNvSpPr>
            <p:nvPr/>
          </p:nvSpPr>
          <p:spPr bwMode="auto">
            <a:xfrm rot="9493852">
              <a:off x="4419" y="1144"/>
              <a:ext cx="118"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sp>
        <p:nvSpPr>
          <p:cNvPr id="432178" name="Freeform 57" descr="Marbre brun"/>
          <p:cNvSpPr>
            <a:spLocks/>
          </p:cNvSpPr>
          <p:nvPr/>
        </p:nvSpPr>
        <p:spPr bwMode="auto">
          <a:xfrm>
            <a:off x="5037138" y="4619625"/>
            <a:ext cx="390525" cy="742950"/>
          </a:xfrm>
          <a:custGeom>
            <a:avLst/>
            <a:gdLst>
              <a:gd name="T0" fmla="*/ 63443 w 277"/>
              <a:gd name="T1" fmla="*/ 247650 h 468"/>
              <a:gd name="T2" fmla="*/ 101508 w 277"/>
              <a:gd name="T3" fmla="*/ 196850 h 468"/>
              <a:gd name="T4" fmla="*/ 252361 w 277"/>
              <a:gd name="T5" fmla="*/ 69850 h 468"/>
              <a:gd name="T6" fmla="*/ 342590 w 277"/>
              <a:gd name="T7" fmla="*/ 1588 h 468"/>
              <a:gd name="T8" fmla="*/ 334131 w 277"/>
              <a:gd name="T9" fmla="*/ 171450 h 468"/>
              <a:gd name="T10" fmla="*/ 311574 w 277"/>
              <a:gd name="T11" fmla="*/ 450850 h 468"/>
              <a:gd name="T12" fmla="*/ 259410 w 277"/>
              <a:gd name="T13" fmla="*/ 577850 h 468"/>
              <a:gd name="T14" fmla="*/ 153672 w 277"/>
              <a:gd name="T15" fmla="*/ 738188 h 468"/>
              <a:gd name="T16" fmla="*/ 26787 w 277"/>
              <a:gd name="T17" fmla="*/ 687388 h 468"/>
              <a:gd name="T18" fmla="*/ 33836 w 277"/>
              <a:gd name="T19" fmla="*/ 441325 h 468"/>
              <a:gd name="T20" fmla="*/ 63443 w 277"/>
              <a:gd name="T21" fmla="*/ 247650 h 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468"/>
              <a:gd name="T35" fmla="*/ 277 w 277"/>
              <a:gd name="T36" fmla="*/ 468 h 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468">
                <a:moveTo>
                  <a:pt x="45" y="156"/>
                </a:moveTo>
                <a:cubicBezTo>
                  <a:pt x="46" y="154"/>
                  <a:pt x="70" y="125"/>
                  <a:pt x="72" y="124"/>
                </a:cubicBezTo>
                <a:cubicBezTo>
                  <a:pt x="101" y="94"/>
                  <a:pt x="145" y="69"/>
                  <a:pt x="179" y="44"/>
                </a:cubicBezTo>
                <a:cubicBezTo>
                  <a:pt x="236" y="0"/>
                  <a:pt x="206" y="12"/>
                  <a:pt x="243" y="1"/>
                </a:cubicBezTo>
                <a:cubicBezTo>
                  <a:pt x="277" y="35"/>
                  <a:pt x="253" y="68"/>
                  <a:pt x="237" y="108"/>
                </a:cubicBezTo>
                <a:cubicBezTo>
                  <a:pt x="266" y="163"/>
                  <a:pt x="247" y="230"/>
                  <a:pt x="221" y="284"/>
                </a:cubicBezTo>
                <a:cubicBezTo>
                  <a:pt x="213" y="314"/>
                  <a:pt x="195" y="335"/>
                  <a:pt x="184" y="364"/>
                </a:cubicBezTo>
                <a:cubicBezTo>
                  <a:pt x="163" y="413"/>
                  <a:pt x="159" y="434"/>
                  <a:pt x="109" y="465"/>
                </a:cubicBezTo>
                <a:cubicBezTo>
                  <a:pt x="66" y="461"/>
                  <a:pt x="41" y="468"/>
                  <a:pt x="19" y="433"/>
                </a:cubicBezTo>
                <a:cubicBezTo>
                  <a:pt x="1" y="372"/>
                  <a:pt x="0" y="334"/>
                  <a:pt x="24" y="278"/>
                </a:cubicBezTo>
                <a:cubicBezTo>
                  <a:pt x="28" y="252"/>
                  <a:pt x="64" y="172"/>
                  <a:pt x="45" y="156"/>
                </a:cubicBezTo>
                <a:close/>
              </a:path>
            </a:pathLst>
          </a:custGeom>
          <a:blipFill dpi="0" rotWithShape="0">
            <a:blip r:embed="rId3"/>
            <a:srcRect/>
            <a:tile tx="0" ty="0" sx="100000" sy="100000" flip="none" algn="tl"/>
          </a:blipFill>
          <a:ln w="9525">
            <a:noFill/>
            <a:round/>
            <a:headEnd/>
            <a:tailEnd/>
          </a:ln>
        </p:spPr>
        <p:txBody>
          <a:bodyPr wrap="none" lIns="91416" tIns="45709" rIns="91416" bIns="45709" anchor="ctr"/>
          <a:lstStyle/>
          <a:p>
            <a:endParaRPr lang="it-IT"/>
          </a:p>
        </p:txBody>
      </p:sp>
      <p:grpSp>
        <p:nvGrpSpPr>
          <p:cNvPr id="432179" name="Group 58"/>
          <p:cNvGrpSpPr>
            <a:grpSpLocks/>
          </p:cNvGrpSpPr>
          <p:nvPr/>
        </p:nvGrpSpPr>
        <p:grpSpPr bwMode="auto">
          <a:xfrm rot="-10695218">
            <a:off x="4619625" y="4443413"/>
            <a:ext cx="295275" cy="455612"/>
            <a:chOff x="4320" y="1057"/>
            <a:chExt cx="305" cy="287"/>
          </a:xfrm>
        </p:grpSpPr>
        <p:sp>
          <p:nvSpPr>
            <p:cNvPr id="432180" name="Freeform 59"/>
            <p:cNvSpPr>
              <a:spLocks/>
            </p:cNvSpPr>
            <p:nvPr/>
          </p:nvSpPr>
          <p:spPr bwMode="auto">
            <a:xfrm rot="9493852">
              <a:off x="4320" y="1057"/>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81" name="Oval 60"/>
            <p:cNvSpPr>
              <a:spLocks noChangeArrowheads="1"/>
            </p:cNvSpPr>
            <p:nvPr/>
          </p:nvSpPr>
          <p:spPr bwMode="auto">
            <a:xfrm rot="9493852">
              <a:off x="4419" y="1144"/>
              <a:ext cx="118"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82" name="Group 61"/>
          <p:cNvGrpSpPr>
            <a:grpSpLocks/>
          </p:cNvGrpSpPr>
          <p:nvPr/>
        </p:nvGrpSpPr>
        <p:grpSpPr bwMode="auto">
          <a:xfrm rot="-10695218">
            <a:off x="4348163" y="4519613"/>
            <a:ext cx="295275" cy="455612"/>
            <a:chOff x="4320" y="1057"/>
            <a:chExt cx="305" cy="287"/>
          </a:xfrm>
        </p:grpSpPr>
        <p:sp>
          <p:nvSpPr>
            <p:cNvPr id="432183" name="Freeform 62"/>
            <p:cNvSpPr>
              <a:spLocks/>
            </p:cNvSpPr>
            <p:nvPr/>
          </p:nvSpPr>
          <p:spPr bwMode="auto">
            <a:xfrm rot="9493852">
              <a:off x="4320" y="1057"/>
              <a:ext cx="305" cy="287"/>
            </a:xfrm>
            <a:custGeom>
              <a:avLst/>
              <a:gdLst>
                <a:gd name="T0" fmla="*/ 65 w 305"/>
                <a:gd name="T1" fmla="*/ 282 h 287"/>
                <a:gd name="T2" fmla="*/ 81 w 305"/>
                <a:gd name="T3" fmla="*/ 283 h 287"/>
                <a:gd name="T4" fmla="*/ 108 w 305"/>
                <a:gd name="T5" fmla="*/ 285 h 287"/>
                <a:gd name="T6" fmla="*/ 168 w 305"/>
                <a:gd name="T7" fmla="*/ 286 h 287"/>
                <a:gd name="T8" fmla="*/ 228 w 305"/>
                <a:gd name="T9" fmla="*/ 285 h 287"/>
                <a:gd name="T10" fmla="*/ 255 w 305"/>
                <a:gd name="T11" fmla="*/ 283 h 287"/>
                <a:gd name="T12" fmla="*/ 272 w 305"/>
                <a:gd name="T13" fmla="*/ 282 h 287"/>
                <a:gd name="T14" fmla="*/ 293 w 305"/>
                <a:gd name="T15" fmla="*/ 276 h 287"/>
                <a:gd name="T16" fmla="*/ 304 w 305"/>
                <a:gd name="T17" fmla="*/ 267 h 287"/>
                <a:gd name="T18" fmla="*/ 304 w 305"/>
                <a:gd name="T19" fmla="*/ 255 h 287"/>
                <a:gd name="T20" fmla="*/ 304 w 305"/>
                <a:gd name="T21" fmla="*/ 239 h 287"/>
                <a:gd name="T22" fmla="*/ 304 w 305"/>
                <a:gd name="T23" fmla="*/ 228 h 287"/>
                <a:gd name="T24" fmla="*/ 299 w 305"/>
                <a:gd name="T25" fmla="*/ 217 h 287"/>
                <a:gd name="T26" fmla="*/ 288 w 305"/>
                <a:gd name="T27" fmla="*/ 189 h 287"/>
                <a:gd name="T28" fmla="*/ 277 w 305"/>
                <a:gd name="T29" fmla="*/ 161 h 287"/>
                <a:gd name="T30" fmla="*/ 277 w 305"/>
                <a:gd name="T31" fmla="*/ 146 h 287"/>
                <a:gd name="T32" fmla="*/ 272 w 305"/>
                <a:gd name="T33" fmla="*/ 134 h 287"/>
                <a:gd name="T34" fmla="*/ 272 w 305"/>
                <a:gd name="T35" fmla="*/ 110 h 287"/>
                <a:gd name="T36" fmla="*/ 277 w 305"/>
                <a:gd name="T37" fmla="*/ 88 h 287"/>
                <a:gd name="T38" fmla="*/ 277 w 305"/>
                <a:gd name="T39" fmla="*/ 67 h 287"/>
                <a:gd name="T40" fmla="*/ 272 w 305"/>
                <a:gd name="T41" fmla="*/ 50 h 287"/>
                <a:gd name="T42" fmla="*/ 266 w 305"/>
                <a:gd name="T43" fmla="*/ 35 h 287"/>
                <a:gd name="T44" fmla="*/ 250 w 305"/>
                <a:gd name="T45" fmla="*/ 23 h 287"/>
                <a:gd name="T46" fmla="*/ 233 w 305"/>
                <a:gd name="T47" fmla="*/ 13 h 287"/>
                <a:gd name="T48" fmla="*/ 217 w 305"/>
                <a:gd name="T49" fmla="*/ 8 h 287"/>
                <a:gd name="T50" fmla="*/ 206 w 305"/>
                <a:gd name="T51" fmla="*/ 8 h 287"/>
                <a:gd name="T52" fmla="*/ 195 w 305"/>
                <a:gd name="T53" fmla="*/ 10 h 287"/>
                <a:gd name="T54" fmla="*/ 185 w 305"/>
                <a:gd name="T55" fmla="*/ 13 h 287"/>
                <a:gd name="T56" fmla="*/ 174 w 305"/>
                <a:gd name="T57" fmla="*/ 17 h 287"/>
                <a:gd name="T58" fmla="*/ 147 w 305"/>
                <a:gd name="T59" fmla="*/ 25 h 287"/>
                <a:gd name="T60" fmla="*/ 136 w 305"/>
                <a:gd name="T61" fmla="*/ 28 h 287"/>
                <a:gd name="T62" fmla="*/ 125 w 305"/>
                <a:gd name="T63" fmla="*/ 29 h 287"/>
                <a:gd name="T64" fmla="*/ 114 w 305"/>
                <a:gd name="T65" fmla="*/ 29 h 287"/>
                <a:gd name="T66" fmla="*/ 108 w 305"/>
                <a:gd name="T67" fmla="*/ 26 h 287"/>
                <a:gd name="T68" fmla="*/ 92 w 305"/>
                <a:gd name="T69" fmla="*/ 20 h 287"/>
                <a:gd name="T70" fmla="*/ 81 w 305"/>
                <a:gd name="T71" fmla="*/ 13 h 287"/>
                <a:gd name="T72" fmla="*/ 65 w 305"/>
                <a:gd name="T73" fmla="*/ 8 h 287"/>
                <a:gd name="T74" fmla="*/ 49 w 305"/>
                <a:gd name="T75" fmla="*/ 4 h 287"/>
                <a:gd name="T76" fmla="*/ 32 w 305"/>
                <a:gd name="T77" fmla="*/ 0 h 287"/>
                <a:gd name="T78" fmla="*/ 27 w 305"/>
                <a:gd name="T79" fmla="*/ 0 h 287"/>
                <a:gd name="T80" fmla="*/ 16 w 305"/>
                <a:gd name="T81" fmla="*/ 1 h 287"/>
                <a:gd name="T82" fmla="*/ 11 w 305"/>
                <a:gd name="T83" fmla="*/ 3 h 287"/>
                <a:gd name="T84" fmla="*/ 5 w 305"/>
                <a:gd name="T85" fmla="*/ 8 h 287"/>
                <a:gd name="T86" fmla="*/ 0 w 305"/>
                <a:gd name="T87" fmla="*/ 16 h 287"/>
                <a:gd name="T88" fmla="*/ 0 w 305"/>
                <a:gd name="T89" fmla="*/ 28 h 287"/>
                <a:gd name="T90" fmla="*/ 0 w 305"/>
                <a:gd name="T91" fmla="*/ 41 h 287"/>
                <a:gd name="T92" fmla="*/ 0 w 305"/>
                <a:gd name="T93" fmla="*/ 57 h 287"/>
                <a:gd name="T94" fmla="*/ 5 w 305"/>
                <a:gd name="T95" fmla="*/ 87 h 287"/>
                <a:gd name="T96" fmla="*/ 5 w 305"/>
                <a:gd name="T97" fmla="*/ 101 h 287"/>
                <a:gd name="T98" fmla="*/ 5 w 305"/>
                <a:gd name="T99" fmla="*/ 113 h 287"/>
                <a:gd name="T100" fmla="*/ 5 w 305"/>
                <a:gd name="T101" fmla="*/ 132 h 287"/>
                <a:gd name="T102" fmla="*/ 5 w 305"/>
                <a:gd name="T103" fmla="*/ 147 h 287"/>
                <a:gd name="T104" fmla="*/ 5 w 305"/>
                <a:gd name="T105" fmla="*/ 161 h 287"/>
                <a:gd name="T106" fmla="*/ 5 w 305"/>
                <a:gd name="T107" fmla="*/ 175 h 287"/>
                <a:gd name="T108" fmla="*/ 21 w 305"/>
                <a:gd name="T109" fmla="*/ 209 h 287"/>
                <a:gd name="T110" fmla="*/ 27 w 305"/>
                <a:gd name="T111" fmla="*/ 224 h 287"/>
                <a:gd name="T112" fmla="*/ 38 w 305"/>
                <a:gd name="T113" fmla="*/ 239 h 287"/>
                <a:gd name="T114" fmla="*/ 43 w 305"/>
                <a:gd name="T115" fmla="*/ 252 h 287"/>
                <a:gd name="T116" fmla="*/ 43 w 305"/>
                <a:gd name="T117" fmla="*/ 264 h 287"/>
                <a:gd name="T118" fmla="*/ 49 w 305"/>
                <a:gd name="T119" fmla="*/ 274 h 287"/>
                <a:gd name="T120" fmla="*/ 54 w 305"/>
                <a:gd name="T121" fmla="*/ 279 h 287"/>
                <a:gd name="T122" fmla="*/ 65 w 305"/>
                <a:gd name="T123" fmla="*/ 28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287"/>
                <a:gd name="T188" fmla="*/ 305 w 305"/>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287">
                  <a:moveTo>
                    <a:pt x="65" y="282"/>
                  </a:moveTo>
                  <a:lnTo>
                    <a:pt x="81" y="283"/>
                  </a:lnTo>
                  <a:lnTo>
                    <a:pt x="108" y="285"/>
                  </a:lnTo>
                  <a:lnTo>
                    <a:pt x="168" y="286"/>
                  </a:lnTo>
                  <a:lnTo>
                    <a:pt x="228" y="285"/>
                  </a:lnTo>
                  <a:lnTo>
                    <a:pt x="255" y="283"/>
                  </a:lnTo>
                  <a:lnTo>
                    <a:pt x="272" y="282"/>
                  </a:lnTo>
                  <a:lnTo>
                    <a:pt x="293" y="276"/>
                  </a:lnTo>
                  <a:lnTo>
                    <a:pt x="304" y="267"/>
                  </a:lnTo>
                  <a:lnTo>
                    <a:pt x="304" y="255"/>
                  </a:lnTo>
                  <a:lnTo>
                    <a:pt x="304" y="239"/>
                  </a:lnTo>
                  <a:lnTo>
                    <a:pt x="304" y="228"/>
                  </a:lnTo>
                  <a:lnTo>
                    <a:pt x="299" y="217"/>
                  </a:lnTo>
                  <a:lnTo>
                    <a:pt x="288" y="189"/>
                  </a:lnTo>
                  <a:lnTo>
                    <a:pt x="277" y="161"/>
                  </a:lnTo>
                  <a:lnTo>
                    <a:pt x="277" y="146"/>
                  </a:lnTo>
                  <a:lnTo>
                    <a:pt x="272" y="134"/>
                  </a:lnTo>
                  <a:lnTo>
                    <a:pt x="272" y="110"/>
                  </a:lnTo>
                  <a:lnTo>
                    <a:pt x="277" y="88"/>
                  </a:lnTo>
                  <a:lnTo>
                    <a:pt x="277" y="67"/>
                  </a:lnTo>
                  <a:lnTo>
                    <a:pt x="272" y="50"/>
                  </a:lnTo>
                  <a:lnTo>
                    <a:pt x="266" y="35"/>
                  </a:lnTo>
                  <a:lnTo>
                    <a:pt x="250" y="23"/>
                  </a:lnTo>
                  <a:lnTo>
                    <a:pt x="233" y="13"/>
                  </a:lnTo>
                  <a:lnTo>
                    <a:pt x="217" y="8"/>
                  </a:lnTo>
                  <a:lnTo>
                    <a:pt x="206" y="8"/>
                  </a:lnTo>
                  <a:lnTo>
                    <a:pt x="195" y="10"/>
                  </a:lnTo>
                  <a:lnTo>
                    <a:pt x="185" y="13"/>
                  </a:lnTo>
                  <a:lnTo>
                    <a:pt x="174" y="17"/>
                  </a:lnTo>
                  <a:lnTo>
                    <a:pt x="147" y="25"/>
                  </a:lnTo>
                  <a:lnTo>
                    <a:pt x="136" y="28"/>
                  </a:lnTo>
                  <a:lnTo>
                    <a:pt x="125" y="29"/>
                  </a:lnTo>
                  <a:lnTo>
                    <a:pt x="114" y="29"/>
                  </a:lnTo>
                  <a:lnTo>
                    <a:pt x="108" y="26"/>
                  </a:lnTo>
                  <a:lnTo>
                    <a:pt x="92" y="20"/>
                  </a:lnTo>
                  <a:lnTo>
                    <a:pt x="81" y="13"/>
                  </a:lnTo>
                  <a:lnTo>
                    <a:pt x="65" y="8"/>
                  </a:lnTo>
                  <a:lnTo>
                    <a:pt x="49" y="4"/>
                  </a:lnTo>
                  <a:lnTo>
                    <a:pt x="32" y="0"/>
                  </a:lnTo>
                  <a:lnTo>
                    <a:pt x="27" y="0"/>
                  </a:lnTo>
                  <a:lnTo>
                    <a:pt x="16" y="1"/>
                  </a:lnTo>
                  <a:lnTo>
                    <a:pt x="11" y="3"/>
                  </a:lnTo>
                  <a:lnTo>
                    <a:pt x="5" y="8"/>
                  </a:lnTo>
                  <a:lnTo>
                    <a:pt x="0" y="16"/>
                  </a:lnTo>
                  <a:lnTo>
                    <a:pt x="0" y="28"/>
                  </a:lnTo>
                  <a:lnTo>
                    <a:pt x="0" y="41"/>
                  </a:lnTo>
                  <a:lnTo>
                    <a:pt x="0" y="57"/>
                  </a:lnTo>
                  <a:lnTo>
                    <a:pt x="5" y="87"/>
                  </a:lnTo>
                  <a:lnTo>
                    <a:pt x="5" y="101"/>
                  </a:lnTo>
                  <a:lnTo>
                    <a:pt x="5" y="113"/>
                  </a:lnTo>
                  <a:lnTo>
                    <a:pt x="5" y="132"/>
                  </a:lnTo>
                  <a:lnTo>
                    <a:pt x="5" y="147"/>
                  </a:lnTo>
                  <a:lnTo>
                    <a:pt x="5" y="161"/>
                  </a:lnTo>
                  <a:lnTo>
                    <a:pt x="5" y="175"/>
                  </a:lnTo>
                  <a:lnTo>
                    <a:pt x="21" y="209"/>
                  </a:lnTo>
                  <a:lnTo>
                    <a:pt x="27" y="224"/>
                  </a:lnTo>
                  <a:lnTo>
                    <a:pt x="38" y="239"/>
                  </a:lnTo>
                  <a:lnTo>
                    <a:pt x="43" y="252"/>
                  </a:lnTo>
                  <a:lnTo>
                    <a:pt x="43" y="264"/>
                  </a:lnTo>
                  <a:lnTo>
                    <a:pt x="49" y="274"/>
                  </a:lnTo>
                  <a:lnTo>
                    <a:pt x="54" y="279"/>
                  </a:lnTo>
                  <a:lnTo>
                    <a:pt x="65" y="282"/>
                  </a:lnTo>
                </a:path>
              </a:pathLst>
            </a:custGeom>
            <a:solidFill>
              <a:srgbClr val="FFFF66"/>
            </a:solidFill>
            <a:ln w="12700" cap="rnd" cmpd="sng">
              <a:solidFill>
                <a:srgbClr val="000000"/>
              </a:solidFill>
              <a:prstDash val="solid"/>
              <a:round/>
              <a:headEnd type="none" w="med" len="med"/>
              <a:tailEnd type="none" w="med" len="med"/>
            </a:ln>
          </p:spPr>
          <p:txBody>
            <a:bodyPr/>
            <a:lstStyle/>
            <a:p>
              <a:endParaRPr lang="it-IT"/>
            </a:p>
          </p:txBody>
        </p:sp>
        <p:sp>
          <p:nvSpPr>
            <p:cNvPr id="432184" name="Oval 63"/>
            <p:cNvSpPr>
              <a:spLocks noChangeArrowheads="1"/>
            </p:cNvSpPr>
            <p:nvPr/>
          </p:nvSpPr>
          <p:spPr bwMode="auto">
            <a:xfrm rot="9493852">
              <a:off x="4419" y="1144"/>
              <a:ext cx="118" cy="82"/>
            </a:xfrm>
            <a:prstGeom prst="ellipse">
              <a:avLst/>
            </a:prstGeom>
            <a:solidFill>
              <a:srgbClr val="333333"/>
            </a:solidFill>
            <a:ln w="12700">
              <a:solidFill>
                <a:srgbClr val="000000"/>
              </a:solidFill>
              <a:round/>
              <a:headEnd/>
              <a:tailEnd/>
            </a:ln>
          </p:spPr>
          <p:txBody>
            <a:bodyPr wrap="none" anchor="ctr"/>
            <a:lstStyle/>
            <a:p>
              <a:pPr eaLnBrk="0" hangingPunct="0"/>
              <a:endParaRPr lang="en-US">
                <a:solidFill>
                  <a:srgbClr val="000000"/>
                </a:solidFill>
              </a:endParaRPr>
            </a:p>
          </p:txBody>
        </p:sp>
      </p:grpSp>
      <p:grpSp>
        <p:nvGrpSpPr>
          <p:cNvPr id="432185" name="Group 64"/>
          <p:cNvGrpSpPr>
            <a:grpSpLocks/>
          </p:cNvGrpSpPr>
          <p:nvPr/>
        </p:nvGrpSpPr>
        <p:grpSpPr bwMode="auto">
          <a:xfrm>
            <a:off x="4078288" y="4748213"/>
            <a:ext cx="269875" cy="304800"/>
            <a:chOff x="3536" y="1616"/>
            <a:chExt cx="256" cy="208"/>
          </a:xfrm>
        </p:grpSpPr>
        <p:sp>
          <p:nvSpPr>
            <p:cNvPr id="432186" name="Freeform 65"/>
            <p:cNvSpPr>
              <a:spLocks/>
            </p:cNvSpPr>
            <p:nvPr/>
          </p:nvSpPr>
          <p:spPr bwMode="auto">
            <a:xfrm>
              <a:off x="3536" y="1616"/>
              <a:ext cx="208" cy="208"/>
            </a:xfrm>
            <a:custGeom>
              <a:avLst/>
              <a:gdLst>
                <a:gd name="T0" fmla="*/ 16 w 208"/>
                <a:gd name="T1" fmla="*/ 208 h 208"/>
                <a:gd name="T2" fmla="*/ 16 w 208"/>
                <a:gd name="T3" fmla="*/ 112 h 208"/>
                <a:gd name="T4" fmla="*/ 112 w 208"/>
                <a:gd name="T5" fmla="*/ 16 h 208"/>
                <a:gd name="T6" fmla="*/ 208 w 208"/>
                <a:gd name="T7" fmla="*/ 16 h 208"/>
                <a:gd name="T8" fmla="*/ 0 60000 65536"/>
                <a:gd name="T9" fmla="*/ 0 60000 65536"/>
                <a:gd name="T10" fmla="*/ 0 60000 65536"/>
                <a:gd name="T11" fmla="*/ 0 60000 65536"/>
                <a:gd name="T12" fmla="*/ 0 w 208"/>
                <a:gd name="T13" fmla="*/ 0 h 208"/>
                <a:gd name="T14" fmla="*/ 208 w 208"/>
                <a:gd name="T15" fmla="*/ 208 h 208"/>
              </a:gdLst>
              <a:ahLst/>
              <a:cxnLst>
                <a:cxn ang="T8">
                  <a:pos x="T0" y="T1"/>
                </a:cxn>
                <a:cxn ang="T9">
                  <a:pos x="T2" y="T3"/>
                </a:cxn>
                <a:cxn ang="T10">
                  <a:pos x="T4" y="T5"/>
                </a:cxn>
                <a:cxn ang="T11">
                  <a:pos x="T6" y="T7"/>
                </a:cxn>
              </a:cxnLst>
              <a:rect l="T12" t="T13" r="T14" b="T15"/>
              <a:pathLst>
                <a:path w="208" h="208">
                  <a:moveTo>
                    <a:pt x="16" y="208"/>
                  </a:moveTo>
                  <a:cubicBezTo>
                    <a:pt x="8" y="176"/>
                    <a:pt x="0" y="144"/>
                    <a:pt x="16" y="112"/>
                  </a:cubicBezTo>
                  <a:cubicBezTo>
                    <a:pt x="32" y="80"/>
                    <a:pt x="80" y="32"/>
                    <a:pt x="112" y="16"/>
                  </a:cubicBezTo>
                  <a:cubicBezTo>
                    <a:pt x="144" y="0"/>
                    <a:pt x="192" y="16"/>
                    <a:pt x="208" y="16"/>
                  </a:cubicBezTo>
                </a:path>
              </a:pathLst>
            </a:custGeom>
            <a:noFill/>
            <a:ln w="38100" cap="flat" cmpd="sng">
              <a:solidFill>
                <a:srgbClr val="00FF00"/>
              </a:solidFill>
              <a:prstDash val="solid"/>
              <a:round/>
              <a:headEnd type="none" w="med" len="med"/>
              <a:tailEnd type="none" w="med" len="med"/>
            </a:ln>
          </p:spPr>
          <p:txBody>
            <a:bodyPr wrap="none" anchor="ctr"/>
            <a:lstStyle/>
            <a:p>
              <a:endParaRPr lang="it-IT"/>
            </a:p>
          </p:txBody>
        </p:sp>
        <p:sp>
          <p:nvSpPr>
            <p:cNvPr id="432187" name="Line 66"/>
            <p:cNvSpPr>
              <a:spLocks noChangeShapeType="1"/>
            </p:cNvSpPr>
            <p:nvPr/>
          </p:nvSpPr>
          <p:spPr bwMode="auto">
            <a:xfrm>
              <a:off x="3696" y="1632"/>
              <a:ext cx="96" cy="0"/>
            </a:xfrm>
            <a:prstGeom prst="line">
              <a:avLst/>
            </a:prstGeom>
            <a:noFill/>
            <a:ln w="38100">
              <a:solidFill>
                <a:srgbClr val="00FF00"/>
              </a:solidFill>
              <a:round/>
              <a:headEnd/>
              <a:tailEnd type="triangle" w="med" len="med"/>
            </a:ln>
          </p:spPr>
          <p:txBody>
            <a:bodyPr wrap="none" anchor="ctr"/>
            <a:lstStyle/>
            <a:p>
              <a:endParaRPr lang="it-IT"/>
            </a:p>
          </p:txBody>
        </p:sp>
      </p:grpSp>
      <p:grpSp>
        <p:nvGrpSpPr>
          <p:cNvPr id="432188" name="Group 67"/>
          <p:cNvGrpSpPr>
            <a:grpSpLocks/>
          </p:cNvGrpSpPr>
          <p:nvPr/>
        </p:nvGrpSpPr>
        <p:grpSpPr bwMode="auto">
          <a:xfrm rot="10800000">
            <a:off x="5026025" y="4824413"/>
            <a:ext cx="271463" cy="304800"/>
            <a:chOff x="3536" y="1616"/>
            <a:chExt cx="256" cy="208"/>
          </a:xfrm>
        </p:grpSpPr>
        <p:sp>
          <p:nvSpPr>
            <p:cNvPr id="432189" name="Freeform 68"/>
            <p:cNvSpPr>
              <a:spLocks/>
            </p:cNvSpPr>
            <p:nvPr/>
          </p:nvSpPr>
          <p:spPr bwMode="auto">
            <a:xfrm>
              <a:off x="3540" y="1619"/>
              <a:ext cx="208" cy="208"/>
            </a:xfrm>
            <a:custGeom>
              <a:avLst/>
              <a:gdLst>
                <a:gd name="T0" fmla="*/ 16 w 208"/>
                <a:gd name="T1" fmla="*/ 208 h 208"/>
                <a:gd name="T2" fmla="*/ 16 w 208"/>
                <a:gd name="T3" fmla="*/ 112 h 208"/>
                <a:gd name="T4" fmla="*/ 112 w 208"/>
                <a:gd name="T5" fmla="*/ 16 h 208"/>
                <a:gd name="T6" fmla="*/ 208 w 208"/>
                <a:gd name="T7" fmla="*/ 16 h 208"/>
                <a:gd name="T8" fmla="*/ 0 60000 65536"/>
                <a:gd name="T9" fmla="*/ 0 60000 65536"/>
                <a:gd name="T10" fmla="*/ 0 60000 65536"/>
                <a:gd name="T11" fmla="*/ 0 60000 65536"/>
                <a:gd name="T12" fmla="*/ 0 w 208"/>
                <a:gd name="T13" fmla="*/ 0 h 208"/>
                <a:gd name="T14" fmla="*/ 208 w 208"/>
                <a:gd name="T15" fmla="*/ 208 h 208"/>
              </a:gdLst>
              <a:ahLst/>
              <a:cxnLst>
                <a:cxn ang="T8">
                  <a:pos x="T0" y="T1"/>
                </a:cxn>
                <a:cxn ang="T9">
                  <a:pos x="T2" y="T3"/>
                </a:cxn>
                <a:cxn ang="T10">
                  <a:pos x="T4" y="T5"/>
                </a:cxn>
                <a:cxn ang="T11">
                  <a:pos x="T6" y="T7"/>
                </a:cxn>
              </a:cxnLst>
              <a:rect l="T12" t="T13" r="T14" b="T15"/>
              <a:pathLst>
                <a:path w="208" h="208">
                  <a:moveTo>
                    <a:pt x="16" y="208"/>
                  </a:moveTo>
                  <a:cubicBezTo>
                    <a:pt x="8" y="176"/>
                    <a:pt x="0" y="144"/>
                    <a:pt x="16" y="112"/>
                  </a:cubicBezTo>
                  <a:cubicBezTo>
                    <a:pt x="32" y="80"/>
                    <a:pt x="80" y="32"/>
                    <a:pt x="112" y="16"/>
                  </a:cubicBezTo>
                  <a:cubicBezTo>
                    <a:pt x="144" y="0"/>
                    <a:pt x="192" y="16"/>
                    <a:pt x="208" y="16"/>
                  </a:cubicBezTo>
                </a:path>
              </a:pathLst>
            </a:custGeom>
            <a:noFill/>
            <a:ln w="38100" cap="flat" cmpd="sng">
              <a:solidFill>
                <a:srgbClr val="00FF00"/>
              </a:solidFill>
              <a:prstDash val="solid"/>
              <a:round/>
              <a:headEnd type="none" w="med" len="med"/>
              <a:tailEnd type="none" w="med" len="med"/>
            </a:ln>
          </p:spPr>
          <p:txBody>
            <a:bodyPr wrap="none" anchor="ctr"/>
            <a:lstStyle/>
            <a:p>
              <a:endParaRPr lang="it-IT"/>
            </a:p>
          </p:txBody>
        </p:sp>
        <p:sp>
          <p:nvSpPr>
            <p:cNvPr id="432190" name="Line 69"/>
            <p:cNvSpPr>
              <a:spLocks noChangeShapeType="1"/>
            </p:cNvSpPr>
            <p:nvPr/>
          </p:nvSpPr>
          <p:spPr bwMode="auto">
            <a:xfrm>
              <a:off x="3696" y="1636"/>
              <a:ext cx="96" cy="0"/>
            </a:xfrm>
            <a:prstGeom prst="line">
              <a:avLst/>
            </a:prstGeom>
            <a:noFill/>
            <a:ln w="38100">
              <a:solidFill>
                <a:srgbClr val="00FF00"/>
              </a:solidFill>
              <a:round/>
              <a:headEnd/>
              <a:tailEnd type="triangle" w="med" len="med"/>
            </a:ln>
          </p:spPr>
          <p:txBody>
            <a:bodyPr wrap="none" anchor="ctr"/>
            <a:lstStyle/>
            <a:p>
              <a:endParaRPr lang="it-IT"/>
            </a:p>
          </p:txBody>
        </p:sp>
      </p:grpSp>
      <p:sp>
        <p:nvSpPr>
          <p:cNvPr id="432191" name="Oval 71"/>
          <p:cNvSpPr>
            <a:spLocks noChangeArrowheads="1"/>
          </p:cNvSpPr>
          <p:nvPr/>
        </p:nvSpPr>
        <p:spPr bwMode="auto">
          <a:xfrm>
            <a:off x="4281488" y="3182938"/>
            <a:ext cx="533400" cy="533400"/>
          </a:xfrm>
          <a:prstGeom prst="ellipse">
            <a:avLst/>
          </a:prstGeom>
          <a:solidFill>
            <a:srgbClr val="99CCFF"/>
          </a:solidFill>
          <a:ln w="28575">
            <a:solidFill>
              <a:srgbClr val="CC0000"/>
            </a:solidFill>
            <a:round/>
            <a:headEnd/>
            <a:tailEnd/>
          </a:ln>
        </p:spPr>
        <p:txBody>
          <a:bodyPr wrap="none" lIns="91416" tIns="45709" rIns="91416" bIns="45709" anchor="ctr"/>
          <a:lstStyle/>
          <a:p>
            <a:pPr eaLnBrk="0" hangingPunct="0"/>
            <a:endParaRPr lang="en-US">
              <a:solidFill>
                <a:srgbClr val="000000"/>
              </a:solidFill>
            </a:endParaRPr>
          </a:p>
        </p:txBody>
      </p:sp>
      <p:sp>
        <p:nvSpPr>
          <p:cNvPr id="432192" name="Line 72"/>
          <p:cNvSpPr>
            <a:spLocks noChangeShapeType="1"/>
          </p:cNvSpPr>
          <p:nvPr/>
        </p:nvSpPr>
        <p:spPr bwMode="auto">
          <a:xfrm>
            <a:off x="4814888" y="3411538"/>
            <a:ext cx="0" cy="152400"/>
          </a:xfrm>
          <a:prstGeom prst="line">
            <a:avLst/>
          </a:prstGeom>
          <a:noFill/>
          <a:ln w="38100">
            <a:solidFill>
              <a:srgbClr val="CC0000"/>
            </a:solidFill>
            <a:round/>
            <a:headEnd/>
            <a:tailEnd type="triangle" w="med" len="med"/>
          </a:ln>
        </p:spPr>
        <p:txBody>
          <a:bodyPr lIns="91416" tIns="45709" rIns="91416" bIns="45709"/>
          <a:lstStyle/>
          <a:p>
            <a:endParaRPr lang="it-IT"/>
          </a:p>
        </p:txBody>
      </p:sp>
      <p:sp>
        <p:nvSpPr>
          <p:cNvPr id="432193" name="Line 73"/>
          <p:cNvSpPr>
            <a:spLocks noChangeShapeType="1"/>
          </p:cNvSpPr>
          <p:nvPr/>
        </p:nvSpPr>
        <p:spPr bwMode="auto">
          <a:xfrm flipV="1">
            <a:off x="4281488" y="3411538"/>
            <a:ext cx="0" cy="152400"/>
          </a:xfrm>
          <a:prstGeom prst="line">
            <a:avLst/>
          </a:prstGeom>
          <a:noFill/>
          <a:ln w="38100">
            <a:solidFill>
              <a:srgbClr val="CC0000"/>
            </a:solidFill>
            <a:round/>
            <a:headEnd/>
            <a:tailEnd type="triangle" w="med" len="med"/>
          </a:ln>
        </p:spPr>
        <p:txBody>
          <a:bodyPr lIns="91416" tIns="45709" rIns="91416" bIns="45709"/>
          <a:lstStyle/>
          <a:p>
            <a:endParaRPr lang="it-IT"/>
          </a:p>
        </p:txBody>
      </p:sp>
      <p:sp>
        <p:nvSpPr>
          <p:cNvPr id="432194" name="Line 74"/>
          <p:cNvSpPr>
            <a:spLocks noChangeShapeType="1"/>
          </p:cNvSpPr>
          <p:nvPr/>
        </p:nvSpPr>
        <p:spPr bwMode="auto">
          <a:xfrm rot="5400000" flipV="1">
            <a:off x="4586288" y="3106738"/>
            <a:ext cx="0" cy="152400"/>
          </a:xfrm>
          <a:prstGeom prst="line">
            <a:avLst/>
          </a:prstGeom>
          <a:noFill/>
          <a:ln w="38100">
            <a:solidFill>
              <a:srgbClr val="CC0000"/>
            </a:solidFill>
            <a:round/>
            <a:headEnd/>
            <a:tailEnd type="triangle" w="med" len="med"/>
          </a:ln>
        </p:spPr>
        <p:txBody>
          <a:bodyPr lIns="91416" tIns="45709" rIns="91416" bIns="45709"/>
          <a:lstStyle/>
          <a:p>
            <a:endParaRPr lang="it-IT"/>
          </a:p>
        </p:txBody>
      </p:sp>
      <p:sp>
        <p:nvSpPr>
          <p:cNvPr id="432195" name="Line 75"/>
          <p:cNvSpPr>
            <a:spLocks noChangeShapeType="1"/>
          </p:cNvSpPr>
          <p:nvPr/>
        </p:nvSpPr>
        <p:spPr bwMode="auto">
          <a:xfrm rot="16200000" flipV="1">
            <a:off x="4510088" y="3640138"/>
            <a:ext cx="0" cy="152400"/>
          </a:xfrm>
          <a:prstGeom prst="line">
            <a:avLst/>
          </a:prstGeom>
          <a:noFill/>
          <a:ln w="38100">
            <a:solidFill>
              <a:srgbClr val="CC0000"/>
            </a:solidFill>
            <a:round/>
            <a:headEnd/>
            <a:tailEnd type="triangle" w="med" len="med"/>
          </a:ln>
        </p:spPr>
        <p:txBody>
          <a:bodyPr lIns="91416" tIns="45709" rIns="91416" bIns="45709"/>
          <a:lstStyle/>
          <a:p>
            <a:endParaRPr lang="it-IT"/>
          </a:p>
        </p:txBody>
      </p:sp>
      <p:sp>
        <p:nvSpPr>
          <p:cNvPr id="432196" name="TextBox 1"/>
          <p:cNvSpPr txBox="1">
            <a:spLocks noChangeArrowheads="1"/>
          </p:cNvSpPr>
          <p:nvPr/>
        </p:nvSpPr>
        <p:spPr bwMode="auto">
          <a:xfrm>
            <a:off x="179388" y="2205038"/>
            <a:ext cx="3313112" cy="1200306"/>
          </a:xfrm>
          <a:prstGeom prst="rect">
            <a:avLst/>
          </a:prstGeom>
          <a:noFill/>
          <a:ln w="9525">
            <a:noFill/>
            <a:miter lim="800000"/>
            <a:headEnd/>
            <a:tailEnd/>
          </a:ln>
        </p:spPr>
        <p:txBody>
          <a:bodyPr lIns="91416" tIns="45709" rIns="91416" bIns="45709">
            <a:spAutoFit/>
          </a:bodyPr>
          <a:lstStyle/>
          <a:p>
            <a:pPr algn="ctr" eaLnBrk="0" hangingPunct="0"/>
            <a:r>
              <a:rPr lang="en-US" b="1" dirty="0">
                <a:solidFill>
                  <a:srgbClr val="CC0000"/>
                </a:solidFill>
                <a:latin typeface="Arial" charset="0"/>
                <a:cs typeface="Arial" charset="0"/>
              </a:rPr>
              <a:t>Is bacterial</a:t>
            </a:r>
          </a:p>
          <a:p>
            <a:pPr algn="ctr" eaLnBrk="0" hangingPunct="0"/>
            <a:r>
              <a:rPr lang="en-US" b="1" dirty="0">
                <a:solidFill>
                  <a:srgbClr val="CC0000"/>
                </a:solidFill>
                <a:latin typeface="Arial" charset="0"/>
                <a:cs typeface="Arial" charset="0"/>
              </a:rPr>
              <a:t>Infection/colonization </a:t>
            </a:r>
          </a:p>
          <a:p>
            <a:pPr algn="ctr" eaLnBrk="0" hangingPunct="0"/>
            <a:r>
              <a:rPr lang="en-US" b="1" dirty="0">
                <a:solidFill>
                  <a:srgbClr val="CC0000"/>
                </a:solidFill>
                <a:latin typeface="Arial" charset="0"/>
                <a:cs typeface="Arial" charset="0"/>
              </a:rPr>
              <a:t>a target in IPF ?</a:t>
            </a:r>
          </a:p>
        </p:txBody>
      </p:sp>
      <p:sp>
        <p:nvSpPr>
          <p:cNvPr id="20" name="Rounded Rectangle 19"/>
          <p:cNvSpPr/>
          <p:nvPr/>
        </p:nvSpPr>
        <p:spPr bwMode="auto">
          <a:xfrm>
            <a:off x="5867400" y="2997200"/>
            <a:ext cx="2881313" cy="1223963"/>
          </a:xfrm>
          <a:prstGeom prst="roundRect">
            <a:avLst/>
          </a:prstGeom>
          <a:solidFill>
            <a:schemeClr val="accent2">
              <a:lumMod val="20000"/>
              <a:lumOff val="80000"/>
            </a:schemeClr>
          </a:solidFill>
          <a:ln>
            <a:noFill/>
          </a:ln>
          <a:effectLst/>
          <a:extLst/>
        </p:spPr>
        <p:txBody>
          <a:bodyPr lIns="91416" tIns="45709" rIns="91416" bIns="45709"/>
          <a:lstStyle/>
          <a:p>
            <a:pPr defTabSz="914165">
              <a:defRPr/>
            </a:pPr>
            <a:endParaRPr lang="en-US">
              <a:latin typeface="Arial" charset="0"/>
              <a:ea typeface="ＭＳ Ｐゴシック" charset="0"/>
              <a:cs typeface="ＭＳ Ｐゴシック" charset="0"/>
            </a:endParaRPr>
          </a:p>
        </p:txBody>
      </p:sp>
      <p:sp>
        <p:nvSpPr>
          <p:cNvPr id="432198" name="Rectangle 17"/>
          <p:cNvSpPr>
            <a:spLocks noChangeArrowheads="1"/>
          </p:cNvSpPr>
          <p:nvPr/>
        </p:nvSpPr>
        <p:spPr bwMode="auto">
          <a:xfrm>
            <a:off x="6129338" y="2962275"/>
            <a:ext cx="3267075" cy="1200306"/>
          </a:xfrm>
          <a:prstGeom prst="rect">
            <a:avLst/>
          </a:prstGeom>
          <a:noFill/>
          <a:ln w="9525">
            <a:noFill/>
            <a:miter lim="800000"/>
            <a:headEnd/>
            <a:tailEnd/>
          </a:ln>
        </p:spPr>
        <p:txBody>
          <a:bodyPr lIns="91416" tIns="45709" rIns="91416" bIns="45709">
            <a:spAutoFit/>
          </a:bodyPr>
          <a:lstStyle/>
          <a:p>
            <a:pPr eaLnBrk="0" hangingPunct="0"/>
            <a:r>
              <a:rPr lang="en-US" dirty="0" err="1"/>
              <a:t>cotrimoxazole</a:t>
            </a:r>
            <a:r>
              <a:rPr lang="en-US" dirty="0"/>
              <a:t> : </a:t>
            </a:r>
          </a:p>
          <a:p>
            <a:pPr eaLnBrk="0" hangingPunct="0"/>
            <a:r>
              <a:rPr lang="en-US" dirty="0"/>
              <a:t>960mg x 2</a:t>
            </a:r>
            <a:r>
              <a:rPr lang="en-US" dirty="0" smtClean="0"/>
              <a:t>/d</a:t>
            </a:r>
            <a:endParaRPr lang="en-US" dirty="0"/>
          </a:p>
          <a:p>
            <a:pPr eaLnBrk="0" hangingPunct="0"/>
            <a:r>
              <a:rPr lang="fr-FR" dirty="0" err="1"/>
              <a:t>Folic</a:t>
            </a:r>
            <a:r>
              <a:rPr lang="fr-FR" dirty="0"/>
              <a:t> </a:t>
            </a:r>
            <a:r>
              <a:rPr lang="fr-FR" dirty="0" err="1"/>
              <a:t>acid</a:t>
            </a:r>
            <a:r>
              <a:rPr lang="en-US" dirty="0"/>
              <a:t>: 5mg</a:t>
            </a:r>
            <a:r>
              <a:rPr lang="en-US" dirty="0" smtClean="0"/>
              <a:t>/d</a:t>
            </a:r>
            <a:endParaRPr lang="en-US" dirty="0"/>
          </a:p>
        </p:txBody>
      </p:sp>
    </p:spTree>
    <p:extLst>
      <p:ext uri="{BB962C8B-B14F-4D97-AF65-F5344CB8AC3E}">
        <p14:creationId xmlns:p14="http://schemas.microsoft.com/office/powerpoint/2010/main" val="4182013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a:xfrm>
            <a:off x="685800" y="-161925"/>
            <a:ext cx="7772400" cy="1143000"/>
          </a:xfrm>
        </p:spPr>
        <p:txBody>
          <a:bodyPr/>
          <a:lstStyle/>
          <a:p>
            <a:r>
              <a:rPr lang="fr-FR" sz="3200" b="1" smtClean="0">
                <a:solidFill>
                  <a:srgbClr val="CC0000"/>
                </a:solidFill>
                <a:latin typeface="Arial" charset="0"/>
                <a:cs typeface="Arial" charset="0"/>
              </a:rPr>
              <a:t>cotrimoxazole</a:t>
            </a:r>
            <a:endParaRPr lang="en-US" baseline="30000" smtClean="0">
              <a:cs typeface="ＭＳ Ｐゴシック"/>
            </a:endParaRPr>
          </a:p>
        </p:txBody>
      </p:sp>
      <p:sp>
        <p:nvSpPr>
          <p:cNvPr id="251906" name="TextBox 4"/>
          <p:cNvSpPr txBox="1">
            <a:spLocks noChangeArrowheads="1"/>
          </p:cNvSpPr>
          <p:nvPr/>
        </p:nvSpPr>
        <p:spPr bwMode="auto">
          <a:xfrm>
            <a:off x="2484438" y="765175"/>
            <a:ext cx="4037012" cy="373063"/>
          </a:xfrm>
          <a:prstGeom prst="rect">
            <a:avLst/>
          </a:prstGeom>
          <a:noFill/>
          <a:ln w="9525">
            <a:noFill/>
            <a:miter lim="800000"/>
            <a:headEnd/>
            <a:tailEnd/>
          </a:ln>
        </p:spPr>
        <p:txBody>
          <a:bodyPr wrap="none" lIns="91416" tIns="45709" rIns="91416" bIns="45709">
            <a:spAutoFit/>
          </a:bodyPr>
          <a:lstStyle/>
          <a:p>
            <a:pPr eaLnBrk="0" hangingPunct="0"/>
            <a:r>
              <a:rPr lang="en-US" sz="1800">
                <a:solidFill>
                  <a:srgbClr val="990033"/>
                </a:solidFill>
                <a:latin typeface="Arial" charset="0"/>
                <a:cs typeface="Arial" charset="0"/>
              </a:rPr>
              <a:t>(Shulgina, Thorax 2012; on line First) </a:t>
            </a:r>
          </a:p>
        </p:txBody>
      </p:sp>
      <p:pic>
        <p:nvPicPr>
          <p:cNvPr id="251907" name="Picture 6"/>
          <p:cNvPicPr>
            <a:picLocks noChangeAspect="1"/>
          </p:cNvPicPr>
          <p:nvPr/>
        </p:nvPicPr>
        <p:blipFill>
          <a:blip r:embed="rId2"/>
          <a:srcRect b="51587"/>
          <a:stretch>
            <a:fillRect/>
          </a:stretch>
        </p:blipFill>
        <p:spPr bwMode="auto">
          <a:xfrm>
            <a:off x="2481263" y="1633538"/>
            <a:ext cx="6411912" cy="4532312"/>
          </a:xfrm>
          <a:prstGeom prst="rect">
            <a:avLst/>
          </a:prstGeom>
          <a:noFill/>
          <a:ln w="9525">
            <a:noFill/>
            <a:miter lim="800000"/>
            <a:headEnd/>
            <a:tailEnd/>
          </a:ln>
        </p:spPr>
      </p:pic>
      <p:sp>
        <p:nvSpPr>
          <p:cNvPr id="251908" name="TextBox 8"/>
          <p:cNvSpPr txBox="1">
            <a:spLocks noChangeArrowheads="1"/>
          </p:cNvSpPr>
          <p:nvPr/>
        </p:nvSpPr>
        <p:spPr bwMode="auto">
          <a:xfrm rot="-5400000">
            <a:off x="2439194" y="2813844"/>
            <a:ext cx="1182687" cy="523875"/>
          </a:xfrm>
          <a:prstGeom prst="rect">
            <a:avLst/>
          </a:prstGeom>
          <a:noFill/>
          <a:ln w="9525">
            <a:noFill/>
            <a:miter lim="800000"/>
            <a:headEnd/>
            <a:tailEnd/>
          </a:ln>
        </p:spPr>
        <p:txBody>
          <a:bodyPr wrap="none" lIns="91416" tIns="45709" rIns="91416" bIns="45709">
            <a:spAutoFit/>
          </a:bodyPr>
          <a:lstStyle/>
          <a:p>
            <a:pPr eaLnBrk="0" hangingPunct="0"/>
            <a:r>
              <a:rPr lang="en-US" sz="2800" b="1"/>
              <a:t>Survie</a:t>
            </a:r>
          </a:p>
        </p:txBody>
      </p:sp>
      <p:sp>
        <p:nvSpPr>
          <p:cNvPr id="251909" name="Rectangle 7"/>
          <p:cNvSpPr>
            <a:spLocks noChangeArrowheads="1"/>
          </p:cNvSpPr>
          <p:nvPr/>
        </p:nvSpPr>
        <p:spPr bwMode="auto">
          <a:xfrm>
            <a:off x="7089775" y="2924175"/>
            <a:ext cx="577850" cy="461963"/>
          </a:xfrm>
          <a:prstGeom prst="rect">
            <a:avLst/>
          </a:prstGeom>
          <a:solidFill>
            <a:srgbClr val="D6D6F5"/>
          </a:solidFill>
          <a:ln w="9525">
            <a:noFill/>
            <a:miter lim="800000"/>
            <a:headEnd/>
            <a:tailEnd/>
          </a:ln>
        </p:spPr>
        <p:txBody>
          <a:bodyPr wrap="none" lIns="91416" tIns="45709" rIns="91416" bIns="45709">
            <a:spAutoFit/>
          </a:bodyPr>
          <a:lstStyle/>
          <a:p>
            <a:pPr eaLnBrk="0" hangingPunct="0"/>
            <a:r>
              <a:rPr lang="en-US" b="1"/>
              <a:t>NS</a:t>
            </a:r>
          </a:p>
        </p:txBody>
      </p:sp>
      <p:sp>
        <p:nvSpPr>
          <p:cNvPr id="3" name="TextBox 2"/>
          <p:cNvSpPr txBox="1"/>
          <p:nvPr/>
        </p:nvSpPr>
        <p:spPr>
          <a:xfrm>
            <a:off x="179388" y="2420938"/>
            <a:ext cx="3744912" cy="3478212"/>
          </a:xfrm>
          <a:prstGeom prst="rect">
            <a:avLst/>
          </a:prstGeom>
          <a:noFill/>
        </p:spPr>
        <p:txBody>
          <a:bodyPr lIns="91416" tIns="45709" rIns="91416" bIns="45709">
            <a:spAutoFit/>
          </a:bodyPr>
          <a:lstStyle/>
          <a:p>
            <a:pPr eaLnBrk="0" hangingPunct="0">
              <a:defRPr/>
            </a:pPr>
            <a:r>
              <a:rPr lang="en-US" sz="2000" b="1" dirty="0">
                <a:latin typeface="Times New Roman" charset="0"/>
                <a:ea typeface="ＭＳ Ｐゴシック" charset="0"/>
                <a:cs typeface="ＭＳ Ｐゴシック" charset="0"/>
              </a:rPr>
              <a:t>No effect on</a:t>
            </a:r>
          </a:p>
          <a:p>
            <a:pPr marL="342813" indent="-342813" eaLnBrk="0" hangingPunct="0">
              <a:buFont typeface="Arial"/>
              <a:buChar char="•"/>
              <a:defRPr/>
            </a:pPr>
            <a:r>
              <a:rPr lang="en-US" sz="2000" dirty="0">
                <a:latin typeface="Times New Roman" charset="0"/>
                <a:ea typeface="ＭＳ Ｐゴシック" charset="0"/>
                <a:cs typeface="ＭＳ Ｐゴシック" charset="0"/>
              </a:rPr>
              <a:t>Lung function</a:t>
            </a:r>
          </a:p>
          <a:p>
            <a:pPr marL="342813" indent="-342813" eaLnBrk="0" hangingPunct="0">
              <a:buFont typeface="Arial"/>
              <a:buChar char="•"/>
              <a:defRPr/>
            </a:pPr>
            <a:r>
              <a:rPr lang="en-US" sz="2000" dirty="0">
                <a:latin typeface="Times New Roman" charset="0"/>
                <a:ea typeface="ＭＳ Ｐゴシック" charset="0"/>
                <a:cs typeface="ＭＳ Ｐゴシック" charset="0"/>
              </a:rPr>
              <a:t>6MWT</a:t>
            </a:r>
          </a:p>
          <a:p>
            <a:pPr marL="342813" indent="-342813" eaLnBrk="0" hangingPunct="0">
              <a:buFont typeface="Arial"/>
              <a:buChar char="•"/>
              <a:defRPr/>
            </a:pPr>
            <a:r>
              <a:rPr lang="en-US" sz="2000" dirty="0">
                <a:latin typeface="Times New Roman" charset="0"/>
                <a:ea typeface="ＭＳ Ｐゴシック" charset="0"/>
                <a:cs typeface="ＭＳ Ｐゴシック" charset="0"/>
              </a:rPr>
              <a:t>Dyspnea (MRC)</a:t>
            </a:r>
          </a:p>
          <a:p>
            <a:pPr marL="342813" indent="-342813" eaLnBrk="0" hangingPunct="0">
              <a:buFont typeface="Arial"/>
              <a:buChar char="•"/>
              <a:defRPr/>
            </a:pPr>
            <a:r>
              <a:rPr lang="en-US" sz="2000" dirty="0">
                <a:latin typeface="Times New Roman" charset="0"/>
                <a:ea typeface="ＭＳ Ｐゴシック" charset="0"/>
                <a:cs typeface="ＭＳ Ｐゴシック" charset="0"/>
              </a:rPr>
              <a:t>Mortality</a:t>
            </a:r>
          </a:p>
          <a:p>
            <a:pPr marL="342813" indent="-342813" eaLnBrk="0" hangingPunct="0">
              <a:buFont typeface="Arial"/>
              <a:buChar char="•"/>
              <a:defRPr/>
            </a:pPr>
            <a:endParaRPr lang="en-US" sz="2000" dirty="0">
              <a:latin typeface="Times New Roman" charset="0"/>
              <a:ea typeface="ＭＳ Ｐゴシック" charset="0"/>
              <a:cs typeface="ＭＳ Ｐゴシック" charset="0"/>
            </a:endParaRPr>
          </a:p>
          <a:p>
            <a:pPr eaLnBrk="0" hangingPunct="0">
              <a:defRPr/>
            </a:pPr>
            <a:r>
              <a:rPr lang="en-US" sz="2000" b="1" dirty="0">
                <a:latin typeface="Times New Roman" charset="0"/>
                <a:ea typeface="ＭＳ Ｐゴシック" charset="0"/>
                <a:cs typeface="ＭＳ Ｐゴシック" charset="0"/>
              </a:rPr>
              <a:t>Improvement of </a:t>
            </a:r>
          </a:p>
          <a:p>
            <a:pPr eaLnBrk="0" hangingPunct="0">
              <a:defRPr/>
            </a:pPr>
            <a:r>
              <a:rPr lang="en-US" sz="2000" b="1" dirty="0">
                <a:latin typeface="Times New Roman" charset="0"/>
                <a:ea typeface="ＭＳ Ｐゴシック" charset="0"/>
                <a:cs typeface="ＭＳ Ｐゴシック" charset="0"/>
              </a:rPr>
              <a:t>the SGRQ</a:t>
            </a:r>
          </a:p>
          <a:p>
            <a:pPr eaLnBrk="0" hangingPunct="0">
              <a:defRPr/>
            </a:pPr>
            <a:r>
              <a:rPr lang="en-US" sz="2000" dirty="0">
                <a:latin typeface="Times New Roman" charset="0"/>
                <a:ea typeface="ＭＳ Ｐゴシック" charset="0"/>
                <a:cs typeface="ＭＳ Ｐゴシック" charset="0"/>
              </a:rPr>
              <a:t>-6.88 (-12.06; -1.70)</a:t>
            </a:r>
          </a:p>
          <a:p>
            <a:pPr eaLnBrk="0" hangingPunct="0">
              <a:defRPr/>
            </a:pPr>
            <a:r>
              <a:rPr lang="en-US" sz="2000" dirty="0">
                <a:latin typeface="Times New Roman" charset="0"/>
                <a:ea typeface="ＭＳ Ｐゴシック" charset="0"/>
                <a:cs typeface="ＭＳ Ｐゴシック" charset="0"/>
              </a:rPr>
              <a:t>p=0.009</a:t>
            </a:r>
          </a:p>
          <a:p>
            <a:pPr marL="342813" indent="-342813" eaLnBrk="0" hangingPunct="0">
              <a:buFont typeface="Arial"/>
              <a:buChar char="•"/>
              <a:defRPr/>
            </a:pPr>
            <a:endParaRPr lang="en-US" sz="20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3152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9880" y="1535304"/>
            <a:ext cx="4563369" cy="3749660"/>
          </a:xfrm>
          <a:prstGeom prst="rect">
            <a:avLst/>
          </a:prstGeom>
        </p:spPr>
      </p:pic>
      <p:pic>
        <p:nvPicPr>
          <p:cNvPr id="5" name="Immagine 4"/>
          <p:cNvPicPr>
            <a:picLocks noChangeAspect="1"/>
          </p:cNvPicPr>
          <p:nvPr/>
        </p:nvPicPr>
        <p:blipFill>
          <a:blip r:embed="rId3"/>
          <a:stretch>
            <a:fillRect/>
          </a:stretch>
        </p:blipFill>
        <p:spPr>
          <a:xfrm>
            <a:off x="4522315" y="0"/>
            <a:ext cx="4780429" cy="6858000"/>
          </a:xfrm>
          <a:prstGeom prst="rect">
            <a:avLst/>
          </a:prstGeom>
        </p:spPr>
      </p:pic>
    </p:spTree>
    <p:extLst>
      <p:ext uri="{BB962C8B-B14F-4D97-AF65-F5344CB8AC3E}">
        <p14:creationId xmlns:p14="http://schemas.microsoft.com/office/powerpoint/2010/main" val="961118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7"/>
          <p:cNvPicPr>
            <a:picLocks noChangeAspect="1"/>
          </p:cNvPicPr>
          <p:nvPr/>
        </p:nvPicPr>
        <p:blipFill>
          <a:blip r:embed="rId2"/>
          <a:srcRect t="50162"/>
          <a:stretch>
            <a:fillRect/>
          </a:stretch>
        </p:blipFill>
        <p:spPr bwMode="auto">
          <a:xfrm>
            <a:off x="2481263" y="1644650"/>
            <a:ext cx="6411912" cy="4664075"/>
          </a:xfrm>
          <a:prstGeom prst="rect">
            <a:avLst/>
          </a:prstGeom>
          <a:noFill/>
          <a:ln w="9525">
            <a:noFill/>
            <a:miter lim="800000"/>
            <a:headEnd/>
            <a:tailEnd/>
          </a:ln>
        </p:spPr>
      </p:pic>
      <p:sp>
        <p:nvSpPr>
          <p:cNvPr id="252930" name="TextBox 5"/>
          <p:cNvSpPr txBox="1">
            <a:spLocks noChangeArrowheads="1"/>
          </p:cNvSpPr>
          <p:nvPr/>
        </p:nvSpPr>
        <p:spPr bwMode="auto">
          <a:xfrm rot="-5400000">
            <a:off x="2439194" y="3245644"/>
            <a:ext cx="1182687" cy="523875"/>
          </a:xfrm>
          <a:prstGeom prst="rect">
            <a:avLst/>
          </a:prstGeom>
          <a:noFill/>
          <a:ln w="9525">
            <a:noFill/>
            <a:miter lim="800000"/>
            <a:headEnd/>
            <a:tailEnd/>
          </a:ln>
        </p:spPr>
        <p:txBody>
          <a:bodyPr wrap="none" lIns="91416" tIns="45709" rIns="91416" bIns="45709">
            <a:spAutoFit/>
          </a:bodyPr>
          <a:lstStyle/>
          <a:p>
            <a:pPr eaLnBrk="0" hangingPunct="0"/>
            <a:r>
              <a:rPr lang="en-US" sz="2800" b="1"/>
              <a:t>Survie</a:t>
            </a:r>
          </a:p>
        </p:txBody>
      </p:sp>
      <p:sp>
        <p:nvSpPr>
          <p:cNvPr id="10" name="TextBox 9"/>
          <p:cNvSpPr txBox="1"/>
          <p:nvPr/>
        </p:nvSpPr>
        <p:spPr>
          <a:xfrm>
            <a:off x="5505450" y="3213100"/>
            <a:ext cx="2447925" cy="1016000"/>
          </a:xfrm>
          <a:prstGeom prst="rect">
            <a:avLst/>
          </a:prstGeom>
          <a:solidFill>
            <a:schemeClr val="accent2">
              <a:lumMod val="20000"/>
              <a:lumOff val="80000"/>
            </a:schemeClr>
          </a:solidFill>
        </p:spPr>
        <p:txBody>
          <a:bodyPr lIns="91416" tIns="45709" rIns="91416" bIns="45709">
            <a:spAutoFit/>
          </a:bodyPr>
          <a:lstStyle/>
          <a:p>
            <a:pPr eaLnBrk="0" hangingPunct="0">
              <a:defRPr/>
            </a:pPr>
            <a:r>
              <a:rPr lang="en-US" sz="2000" b="1" dirty="0">
                <a:latin typeface="Times New Roman" charset="0"/>
                <a:ea typeface="ＭＳ Ｐゴシック" charset="0"/>
                <a:cs typeface="ＭＳ Ｐゴシック" charset="0"/>
              </a:rPr>
              <a:t>HR: 0.21</a:t>
            </a:r>
          </a:p>
          <a:p>
            <a:pPr eaLnBrk="0" hangingPunct="0">
              <a:defRPr/>
            </a:pPr>
            <a:r>
              <a:rPr lang="en-US" sz="2000" dirty="0">
                <a:latin typeface="Times New Roman" charset="0"/>
                <a:ea typeface="ＭＳ Ｐゴシック" charset="0"/>
                <a:cs typeface="ＭＳ Ｐゴシック" charset="0"/>
              </a:rPr>
              <a:t>(IC95%: 0.06-0.78) </a:t>
            </a:r>
          </a:p>
          <a:p>
            <a:pPr eaLnBrk="0" hangingPunct="0">
              <a:defRPr/>
            </a:pPr>
            <a:r>
              <a:rPr lang="en-US" sz="2000" b="1" dirty="0">
                <a:latin typeface="Times New Roman" charset="0"/>
                <a:ea typeface="ＭＳ Ｐゴシック" charset="0"/>
                <a:cs typeface="ＭＳ Ｐゴシック" charset="0"/>
              </a:rPr>
              <a:t>p=0.02</a:t>
            </a:r>
          </a:p>
        </p:txBody>
      </p:sp>
      <p:sp>
        <p:nvSpPr>
          <p:cNvPr id="252932" name="Title 1"/>
          <p:cNvSpPr>
            <a:spLocks noGrp="1"/>
          </p:cNvSpPr>
          <p:nvPr>
            <p:ph type="title"/>
          </p:nvPr>
        </p:nvSpPr>
        <p:spPr>
          <a:xfrm>
            <a:off x="685800" y="-161925"/>
            <a:ext cx="7772400" cy="1143000"/>
          </a:xfrm>
        </p:spPr>
        <p:txBody>
          <a:bodyPr/>
          <a:lstStyle/>
          <a:p>
            <a:r>
              <a:rPr lang="fr-FR" sz="3200" b="1" smtClean="0">
                <a:solidFill>
                  <a:srgbClr val="CC0000"/>
                </a:solidFill>
                <a:latin typeface="Arial" charset="0"/>
                <a:cs typeface="Arial" charset="0"/>
              </a:rPr>
              <a:t>cotrimoxazole</a:t>
            </a:r>
            <a:endParaRPr lang="en-US" baseline="30000" smtClean="0">
              <a:cs typeface="ＭＳ Ｐゴシック"/>
            </a:endParaRPr>
          </a:p>
        </p:txBody>
      </p:sp>
      <p:sp>
        <p:nvSpPr>
          <p:cNvPr id="252933" name="TextBox 12"/>
          <p:cNvSpPr txBox="1">
            <a:spLocks noChangeArrowheads="1"/>
          </p:cNvSpPr>
          <p:nvPr/>
        </p:nvSpPr>
        <p:spPr bwMode="auto">
          <a:xfrm>
            <a:off x="2484438" y="765175"/>
            <a:ext cx="4037012" cy="373063"/>
          </a:xfrm>
          <a:prstGeom prst="rect">
            <a:avLst/>
          </a:prstGeom>
          <a:noFill/>
          <a:ln w="9525">
            <a:noFill/>
            <a:miter lim="800000"/>
            <a:headEnd/>
            <a:tailEnd/>
          </a:ln>
        </p:spPr>
        <p:txBody>
          <a:bodyPr wrap="none" lIns="91416" tIns="45709" rIns="91416" bIns="45709">
            <a:spAutoFit/>
          </a:bodyPr>
          <a:lstStyle/>
          <a:p>
            <a:pPr eaLnBrk="0" hangingPunct="0"/>
            <a:r>
              <a:rPr lang="en-US" sz="1800">
                <a:solidFill>
                  <a:srgbClr val="990033"/>
                </a:solidFill>
                <a:latin typeface="Arial" charset="0"/>
                <a:cs typeface="Arial" charset="0"/>
              </a:rPr>
              <a:t>(Shulgina, Thorax 2012; on line First) </a:t>
            </a:r>
          </a:p>
        </p:txBody>
      </p:sp>
      <p:sp>
        <p:nvSpPr>
          <p:cNvPr id="14" name="TextBox 13"/>
          <p:cNvSpPr txBox="1"/>
          <p:nvPr/>
        </p:nvSpPr>
        <p:spPr>
          <a:xfrm>
            <a:off x="179388" y="2420938"/>
            <a:ext cx="3744912" cy="1938337"/>
          </a:xfrm>
          <a:prstGeom prst="rect">
            <a:avLst/>
          </a:prstGeom>
          <a:noFill/>
        </p:spPr>
        <p:txBody>
          <a:bodyPr lIns="91416" tIns="45709" rIns="91416" bIns="45709">
            <a:spAutoFit/>
          </a:bodyPr>
          <a:lstStyle/>
          <a:p>
            <a:pPr eaLnBrk="0" hangingPunct="0">
              <a:defRPr/>
            </a:pPr>
            <a:endParaRPr lang="en-US" sz="2000" dirty="0">
              <a:latin typeface="Times New Roman" charset="0"/>
              <a:ea typeface="ＭＳ Ｐゴシック" charset="0"/>
              <a:cs typeface="ＭＳ Ｐゴシック" charset="0"/>
            </a:endParaRPr>
          </a:p>
          <a:p>
            <a:pPr eaLnBrk="0" hangingPunct="0">
              <a:defRPr/>
            </a:pPr>
            <a:r>
              <a:rPr lang="en-US" sz="2000" b="1" dirty="0">
                <a:latin typeface="Times New Roman" charset="0"/>
                <a:ea typeface="ＭＳ Ｐゴシック" charset="0"/>
                <a:cs typeface="ＭＳ Ｐゴシック" charset="0"/>
              </a:rPr>
              <a:t>Improvement of </a:t>
            </a:r>
          </a:p>
          <a:p>
            <a:pPr eaLnBrk="0" hangingPunct="0">
              <a:defRPr/>
            </a:pPr>
            <a:r>
              <a:rPr lang="en-US" sz="2000" b="1" dirty="0">
                <a:latin typeface="Times New Roman" charset="0"/>
                <a:ea typeface="ＭＳ Ｐゴシック" charset="0"/>
                <a:cs typeface="ＭＳ Ｐゴシック" charset="0"/>
              </a:rPr>
              <a:t>mortality in the </a:t>
            </a:r>
          </a:p>
          <a:p>
            <a:pPr eaLnBrk="0" hangingPunct="0">
              <a:defRPr/>
            </a:pPr>
            <a:r>
              <a:rPr lang="en-US" sz="2000" b="1" dirty="0">
                <a:latin typeface="Times New Roman" charset="0"/>
                <a:ea typeface="ＭＳ Ｐゴシック" charset="0"/>
                <a:cs typeface="ＭＳ Ｐゴシック" charset="0"/>
              </a:rPr>
              <a:t>per-protocol </a:t>
            </a:r>
          </a:p>
          <a:p>
            <a:pPr eaLnBrk="0" hangingPunct="0">
              <a:defRPr/>
            </a:pPr>
            <a:r>
              <a:rPr lang="en-US" sz="2000" b="1" dirty="0">
                <a:latin typeface="Times New Roman" charset="0"/>
                <a:ea typeface="ＭＳ Ｐゴシック" charset="0"/>
                <a:cs typeface="ＭＳ Ｐゴシック" charset="0"/>
              </a:rPr>
              <a:t>population</a:t>
            </a:r>
          </a:p>
          <a:p>
            <a:pPr marL="342813" indent="-342813" eaLnBrk="0" hangingPunct="0">
              <a:buFont typeface="Arial"/>
              <a:buChar char="•"/>
              <a:defRPr/>
            </a:pPr>
            <a:endParaRPr lang="en-US" sz="2000" dirty="0">
              <a:latin typeface="Times New Roman" charset="0"/>
              <a:ea typeface="ＭＳ Ｐゴシック" charset="0"/>
              <a:cs typeface="ＭＳ Ｐゴシック" charset="0"/>
            </a:endParaRPr>
          </a:p>
        </p:txBody>
      </p:sp>
      <p:sp>
        <p:nvSpPr>
          <p:cNvPr id="252935" name="TextBox 14"/>
          <p:cNvSpPr txBox="1">
            <a:spLocks noChangeArrowheads="1"/>
          </p:cNvSpPr>
          <p:nvPr/>
        </p:nvSpPr>
        <p:spPr bwMode="auto">
          <a:xfrm>
            <a:off x="8199438" y="2103438"/>
            <a:ext cx="641350" cy="400050"/>
          </a:xfrm>
          <a:prstGeom prst="rect">
            <a:avLst/>
          </a:prstGeom>
          <a:noFill/>
          <a:ln w="9525">
            <a:noFill/>
            <a:miter lim="800000"/>
            <a:headEnd/>
            <a:tailEnd/>
          </a:ln>
        </p:spPr>
        <p:txBody>
          <a:bodyPr wrap="none" lIns="91416" tIns="45709" rIns="91416" bIns="45709">
            <a:spAutoFit/>
          </a:bodyPr>
          <a:lstStyle/>
          <a:p>
            <a:pPr eaLnBrk="0" hangingPunct="0"/>
            <a:r>
              <a:rPr lang="en-US" sz="2000"/>
              <a:t>3/53</a:t>
            </a:r>
          </a:p>
        </p:txBody>
      </p:sp>
      <p:sp>
        <p:nvSpPr>
          <p:cNvPr id="252936" name="TextBox 15"/>
          <p:cNvSpPr txBox="1">
            <a:spLocks noChangeArrowheads="1"/>
          </p:cNvSpPr>
          <p:nvPr/>
        </p:nvSpPr>
        <p:spPr bwMode="auto">
          <a:xfrm>
            <a:off x="8027988" y="2606675"/>
            <a:ext cx="769937" cy="400050"/>
          </a:xfrm>
          <a:prstGeom prst="rect">
            <a:avLst/>
          </a:prstGeom>
          <a:noFill/>
          <a:ln w="9525">
            <a:noFill/>
            <a:miter lim="800000"/>
            <a:headEnd/>
            <a:tailEnd/>
          </a:ln>
        </p:spPr>
        <p:txBody>
          <a:bodyPr wrap="none" lIns="91416" tIns="45709" rIns="91416" bIns="45709">
            <a:spAutoFit/>
          </a:bodyPr>
          <a:lstStyle/>
          <a:p>
            <a:pPr eaLnBrk="0" hangingPunct="0"/>
            <a:r>
              <a:rPr lang="en-US" sz="2000"/>
              <a:t>14/65</a:t>
            </a:r>
          </a:p>
        </p:txBody>
      </p:sp>
    </p:spTree>
    <p:extLst>
      <p:ext uri="{BB962C8B-B14F-4D97-AF65-F5344CB8AC3E}">
        <p14:creationId xmlns:p14="http://schemas.microsoft.com/office/powerpoint/2010/main" val="4176648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8731" y="298471"/>
            <a:ext cx="8177169" cy="6186310"/>
          </a:xfrm>
          <a:prstGeom prst="rect">
            <a:avLst/>
          </a:prstGeom>
        </p:spPr>
        <p:txBody>
          <a:bodyPr wrap="square">
            <a:spAutoFit/>
          </a:bodyPr>
          <a:lstStyle/>
          <a:p>
            <a:r>
              <a:rPr lang="hr-HR" u="sng" dirty="0"/>
              <a:t>Sleep Med Rev. 2016 Apr;26:57-</a:t>
            </a:r>
            <a:r>
              <a:rPr lang="hr-HR" u="sng"/>
              <a:t>63</a:t>
            </a:r>
            <a:r>
              <a:rPr lang="hr-HR" u="sng" smtClean="0"/>
              <a:t>.</a:t>
            </a:r>
          </a:p>
          <a:p>
            <a:endParaRPr lang="hr-HR" u="sng" dirty="0"/>
          </a:p>
          <a:p>
            <a:r>
              <a:rPr lang="it-IT" b="1" u="sng" dirty="0" err="1"/>
              <a:t>Sleep</a:t>
            </a:r>
            <a:r>
              <a:rPr lang="it-IT" b="1" u="sng" dirty="0"/>
              <a:t> and </a:t>
            </a:r>
            <a:r>
              <a:rPr lang="it-IT" b="1" u="sng" dirty="0" err="1"/>
              <a:t>respiratory</a:t>
            </a:r>
            <a:r>
              <a:rPr lang="it-IT" b="1" u="sng" dirty="0"/>
              <a:t> </a:t>
            </a:r>
            <a:r>
              <a:rPr lang="it-IT" b="1" u="sng" dirty="0" err="1"/>
              <a:t>sleep</a:t>
            </a:r>
            <a:r>
              <a:rPr lang="it-IT" b="1" u="sng" dirty="0"/>
              <a:t> </a:t>
            </a:r>
            <a:r>
              <a:rPr lang="it-IT" b="1" u="sng" dirty="0" err="1"/>
              <a:t>disorders</a:t>
            </a:r>
            <a:r>
              <a:rPr lang="it-IT" b="1" u="sng" dirty="0"/>
              <a:t> in </a:t>
            </a:r>
            <a:r>
              <a:rPr lang="it-IT" b="1" u="sng" dirty="0" err="1"/>
              <a:t>idiopathic</a:t>
            </a:r>
            <a:r>
              <a:rPr lang="it-IT" b="1" u="sng" dirty="0"/>
              <a:t> </a:t>
            </a:r>
            <a:r>
              <a:rPr lang="it-IT" b="1" u="sng" dirty="0" err="1"/>
              <a:t>pulmonary</a:t>
            </a:r>
            <a:r>
              <a:rPr lang="it-IT" b="1" u="sng" dirty="0"/>
              <a:t> </a:t>
            </a:r>
            <a:r>
              <a:rPr lang="it-IT" b="1" u="sng" dirty="0" err="1"/>
              <a:t>fibrosis</a:t>
            </a:r>
            <a:r>
              <a:rPr lang="it-IT" b="1" u="sng" dirty="0"/>
              <a:t>.</a:t>
            </a:r>
          </a:p>
          <a:p>
            <a:r>
              <a:rPr lang="it-IT" u="sng" dirty="0">
                <a:hlinkClick r:id="rId2"/>
              </a:rPr>
              <a:t>Milioli </a:t>
            </a:r>
            <a:r>
              <a:rPr lang="it-IT" u="sng" dirty="0" smtClean="0">
                <a:hlinkClick r:id="rId2"/>
              </a:rPr>
              <a:t>G, </a:t>
            </a:r>
            <a:r>
              <a:rPr lang="it-IT" u="sng" dirty="0">
                <a:hlinkClick r:id="rId3"/>
              </a:rPr>
              <a:t>Bosi </a:t>
            </a:r>
            <a:r>
              <a:rPr lang="it-IT" u="sng" dirty="0" smtClean="0">
                <a:hlinkClick r:id="rId3"/>
              </a:rPr>
              <a:t>M, </a:t>
            </a:r>
            <a:r>
              <a:rPr lang="it-IT" u="sng" dirty="0">
                <a:hlinkClick r:id="rId4"/>
              </a:rPr>
              <a:t>Poletti </a:t>
            </a:r>
            <a:r>
              <a:rPr lang="it-IT" u="sng" dirty="0" smtClean="0">
                <a:hlinkClick r:id="rId4"/>
              </a:rPr>
              <a:t>V, </a:t>
            </a:r>
            <a:r>
              <a:rPr lang="it-IT" u="sng" dirty="0">
                <a:hlinkClick r:id="rId5"/>
              </a:rPr>
              <a:t>Tomassetti </a:t>
            </a:r>
            <a:r>
              <a:rPr lang="it-IT" u="sng" dirty="0" smtClean="0">
                <a:hlinkClick r:id="rId5"/>
              </a:rPr>
              <a:t>S, </a:t>
            </a:r>
            <a:r>
              <a:rPr lang="it-IT" u="sng" dirty="0">
                <a:hlinkClick r:id="rId6"/>
              </a:rPr>
              <a:t>Grassi </a:t>
            </a:r>
            <a:r>
              <a:rPr lang="it-IT" u="sng" dirty="0" smtClean="0">
                <a:hlinkClick r:id="rId6"/>
              </a:rPr>
              <a:t>A, </a:t>
            </a:r>
            <a:r>
              <a:rPr lang="it-IT" u="sng" dirty="0">
                <a:hlinkClick r:id="rId7"/>
              </a:rPr>
              <a:t>Riccardi </a:t>
            </a:r>
            <a:r>
              <a:rPr lang="it-IT" u="sng" dirty="0" smtClean="0">
                <a:hlinkClick r:id="rId7"/>
              </a:rPr>
              <a:t>S, </a:t>
            </a:r>
            <a:r>
              <a:rPr lang="it-IT" u="sng" dirty="0">
                <a:hlinkClick r:id="rId8"/>
              </a:rPr>
              <a:t>Terzano </a:t>
            </a:r>
            <a:r>
              <a:rPr lang="it-IT" u="sng" dirty="0" smtClean="0">
                <a:hlinkClick r:id="rId8"/>
              </a:rPr>
              <a:t>MG, </a:t>
            </a:r>
            <a:r>
              <a:rPr lang="it-IT" u="sng" dirty="0">
                <a:hlinkClick r:id="rId9"/>
              </a:rPr>
              <a:t>Parrino </a:t>
            </a:r>
            <a:r>
              <a:rPr lang="it-IT" u="sng" dirty="0" smtClean="0">
                <a:hlinkClick r:id="rId9"/>
              </a:rPr>
              <a:t>L.</a:t>
            </a:r>
            <a:endParaRPr lang="it-IT" u="sng" dirty="0">
              <a:hlinkClick r:id="rId9"/>
            </a:endParaRPr>
          </a:p>
          <a:p>
            <a:endParaRPr lang="it-IT" b="1" u="sng" dirty="0"/>
          </a:p>
          <a:p>
            <a:endParaRPr lang="it-IT" b="1" u="sng" dirty="0"/>
          </a:p>
          <a:p>
            <a:endParaRPr lang="it-IT" u="sng" dirty="0"/>
          </a:p>
          <a:p>
            <a:r>
              <a:rPr lang="it-IT" b="1" u="sng" dirty="0" err="1"/>
              <a:t>Abstract</a:t>
            </a:r>
            <a:endParaRPr lang="it-IT" u="sng" dirty="0"/>
          </a:p>
          <a:p>
            <a:r>
              <a:rPr lang="it-IT" u="sng" dirty="0" err="1"/>
              <a:t>Idiopathic</a:t>
            </a:r>
            <a:r>
              <a:rPr lang="it-IT" u="sng" dirty="0"/>
              <a:t> </a:t>
            </a:r>
            <a:r>
              <a:rPr lang="it-IT" u="sng" dirty="0" err="1"/>
              <a:t>pulmonary</a:t>
            </a:r>
            <a:r>
              <a:rPr lang="it-IT" u="sng" dirty="0"/>
              <a:t> </a:t>
            </a:r>
            <a:r>
              <a:rPr lang="it-IT" u="sng" dirty="0" err="1"/>
              <a:t>fibrosis</a:t>
            </a:r>
            <a:r>
              <a:rPr lang="it-IT" u="sng" dirty="0"/>
              <a:t> (IPF) </a:t>
            </a:r>
            <a:r>
              <a:rPr lang="it-IT" u="sng" dirty="0" err="1"/>
              <a:t>is</a:t>
            </a:r>
            <a:r>
              <a:rPr lang="it-IT" u="sng" dirty="0"/>
              <a:t> an </a:t>
            </a:r>
            <a:r>
              <a:rPr lang="it-IT" u="sng" dirty="0" err="1"/>
              <a:t>interstitial</a:t>
            </a:r>
            <a:r>
              <a:rPr lang="it-IT" u="sng" dirty="0"/>
              <a:t> </a:t>
            </a:r>
            <a:r>
              <a:rPr lang="it-IT" u="sng" dirty="0" err="1"/>
              <a:t>lung</a:t>
            </a:r>
            <a:r>
              <a:rPr lang="it-IT" u="sng" dirty="0"/>
              <a:t> </a:t>
            </a:r>
            <a:r>
              <a:rPr lang="it-IT" u="sng" dirty="0" err="1"/>
              <a:t>disease</a:t>
            </a:r>
            <a:r>
              <a:rPr lang="it-IT" u="sng" dirty="0"/>
              <a:t> (ILD) </a:t>
            </a:r>
            <a:r>
              <a:rPr lang="it-IT" u="sng" dirty="0" err="1"/>
              <a:t>characterized</a:t>
            </a:r>
            <a:r>
              <a:rPr lang="it-IT" u="sng" dirty="0"/>
              <a:t> by </a:t>
            </a:r>
            <a:r>
              <a:rPr lang="it-IT" u="sng" dirty="0" err="1"/>
              <a:t>inflammation</a:t>
            </a:r>
            <a:r>
              <a:rPr lang="it-IT" u="sng" dirty="0"/>
              <a:t> and progressive </a:t>
            </a:r>
            <a:r>
              <a:rPr lang="it-IT" u="sng" dirty="0" err="1"/>
              <a:t>scarring</a:t>
            </a:r>
            <a:r>
              <a:rPr lang="it-IT" u="sng" dirty="0"/>
              <a:t> of the </a:t>
            </a:r>
            <a:r>
              <a:rPr lang="it-IT" u="sng" dirty="0" err="1"/>
              <a:t>lung</a:t>
            </a:r>
            <a:r>
              <a:rPr lang="it-IT" u="sng" dirty="0"/>
              <a:t> </a:t>
            </a:r>
            <a:r>
              <a:rPr lang="it-IT" u="sng" dirty="0" err="1"/>
              <a:t>parenchyma</a:t>
            </a:r>
            <a:r>
              <a:rPr lang="it-IT" u="sng" dirty="0"/>
              <a:t>. IPF </a:t>
            </a:r>
            <a:r>
              <a:rPr lang="it-IT" u="sng" dirty="0" err="1"/>
              <a:t>profoundly</a:t>
            </a:r>
            <a:r>
              <a:rPr lang="it-IT" u="sng" dirty="0"/>
              <a:t> </a:t>
            </a:r>
            <a:r>
              <a:rPr lang="it-IT" u="sng" dirty="0" err="1"/>
              <a:t>affects</a:t>
            </a:r>
            <a:r>
              <a:rPr lang="it-IT" u="sng" dirty="0"/>
              <a:t> the </a:t>
            </a:r>
            <a:r>
              <a:rPr lang="it-IT" u="sng" dirty="0" err="1"/>
              <a:t>quality</a:t>
            </a:r>
            <a:r>
              <a:rPr lang="it-IT" u="sng" dirty="0"/>
              <a:t> of life (</a:t>
            </a:r>
            <a:r>
              <a:rPr lang="it-IT" u="sng" dirty="0" err="1"/>
              <a:t>QoL</a:t>
            </a:r>
            <a:r>
              <a:rPr lang="it-IT" u="sng" dirty="0"/>
              <a:t>) and </a:t>
            </a:r>
            <a:r>
              <a:rPr lang="it-IT" u="sng" dirty="0" err="1"/>
              <a:t>fatigue</a:t>
            </a:r>
            <a:r>
              <a:rPr lang="it-IT" u="sng" dirty="0"/>
              <a:t> </a:t>
            </a:r>
            <a:r>
              <a:rPr lang="it-IT" u="sng" dirty="0" err="1"/>
              <a:t>is</a:t>
            </a:r>
            <a:r>
              <a:rPr lang="it-IT" u="sng" dirty="0"/>
              <a:t> a </a:t>
            </a:r>
            <a:r>
              <a:rPr lang="it-IT" u="sng" dirty="0" err="1"/>
              <a:t>frequently</a:t>
            </a:r>
            <a:r>
              <a:rPr lang="it-IT" u="sng" dirty="0"/>
              <a:t> </a:t>
            </a:r>
            <a:r>
              <a:rPr lang="it-IT" u="sng" dirty="0" err="1"/>
              <a:t>disabling</a:t>
            </a:r>
            <a:r>
              <a:rPr lang="it-IT" u="sng" dirty="0"/>
              <a:t> </a:t>
            </a:r>
            <a:r>
              <a:rPr lang="it-IT" u="sng" dirty="0" err="1"/>
              <a:t>symptom</a:t>
            </a:r>
            <a:r>
              <a:rPr lang="it-IT" u="sng" dirty="0"/>
              <a:t>. The cause of </a:t>
            </a:r>
            <a:r>
              <a:rPr lang="it-IT" u="sng" dirty="0" err="1"/>
              <a:t>fatigue</a:t>
            </a:r>
            <a:r>
              <a:rPr lang="it-IT" u="sng" dirty="0"/>
              <a:t> </a:t>
            </a:r>
            <a:r>
              <a:rPr lang="it-IT" u="sng" dirty="0" err="1"/>
              <a:t>is</a:t>
            </a:r>
            <a:r>
              <a:rPr lang="it-IT" u="sng" dirty="0"/>
              <a:t> </a:t>
            </a:r>
            <a:r>
              <a:rPr lang="it-IT" u="sng" dirty="0" err="1"/>
              <a:t>not</a:t>
            </a:r>
            <a:r>
              <a:rPr lang="it-IT" u="sng" dirty="0"/>
              <a:t> </a:t>
            </a:r>
            <a:r>
              <a:rPr lang="it-IT" u="sng" dirty="0" err="1"/>
              <a:t>well</a:t>
            </a:r>
            <a:r>
              <a:rPr lang="it-IT" u="sng" dirty="0"/>
              <a:t> </a:t>
            </a:r>
            <a:r>
              <a:rPr lang="it-IT" u="sng" dirty="0" err="1"/>
              <a:t>understood</a:t>
            </a:r>
            <a:r>
              <a:rPr lang="it-IT" u="sng" dirty="0"/>
              <a:t> </a:t>
            </a:r>
            <a:r>
              <a:rPr lang="it-IT" u="sng" dirty="0" err="1"/>
              <a:t>but</a:t>
            </a:r>
            <a:r>
              <a:rPr lang="it-IT" u="sng" dirty="0"/>
              <a:t> </a:t>
            </a:r>
            <a:r>
              <a:rPr lang="it-IT" u="sng" dirty="0" err="1"/>
              <a:t>patients</a:t>
            </a:r>
            <a:r>
              <a:rPr lang="it-IT" u="sng" dirty="0"/>
              <a:t> with IPF </a:t>
            </a:r>
            <a:r>
              <a:rPr lang="it-IT" u="sng" dirty="0" err="1"/>
              <a:t>often</a:t>
            </a:r>
            <a:r>
              <a:rPr lang="it-IT" u="sng" dirty="0"/>
              <a:t> report </a:t>
            </a:r>
            <a:r>
              <a:rPr lang="it-IT" u="sng" dirty="0" err="1"/>
              <a:t>extremely</a:t>
            </a:r>
            <a:r>
              <a:rPr lang="it-IT" u="sng" dirty="0"/>
              <a:t> </a:t>
            </a:r>
            <a:r>
              <a:rPr lang="it-IT" u="sng" dirty="0" err="1"/>
              <a:t>poor</a:t>
            </a:r>
            <a:r>
              <a:rPr lang="it-IT" u="sng" dirty="0"/>
              <a:t> </a:t>
            </a:r>
            <a:r>
              <a:rPr lang="it-IT" u="sng" dirty="0" err="1"/>
              <a:t>sleep</a:t>
            </a:r>
            <a:r>
              <a:rPr lang="it-IT" u="sng" dirty="0"/>
              <a:t> </a:t>
            </a:r>
            <a:r>
              <a:rPr lang="it-IT" u="sng" dirty="0" err="1"/>
              <a:t>quality</a:t>
            </a:r>
            <a:r>
              <a:rPr lang="it-IT" u="sng" dirty="0"/>
              <a:t> and </a:t>
            </a:r>
            <a:r>
              <a:rPr lang="it-IT" u="sng" dirty="0" err="1"/>
              <a:t>sleep-related</a:t>
            </a:r>
            <a:r>
              <a:rPr lang="it-IT" u="sng" dirty="0"/>
              <a:t> </a:t>
            </a:r>
            <a:r>
              <a:rPr lang="it-IT" u="sng" dirty="0" err="1"/>
              <a:t>breathing</a:t>
            </a:r>
            <a:r>
              <a:rPr lang="it-IT" u="sng" dirty="0"/>
              <a:t> </a:t>
            </a:r>
            <a:r>
              <a:rPr lang="it-IT" u="sng" dirty="0" err="1"/>
              <a:t>disorders</a:t>
            </a:r>
            <a:r>
              <a:rPr lang="it-IT" u="sng" dirty="0"/>
              <a:t> (SRBD) </a:t>
            </a:r>
            <a:r>
              <a:rPr lang="it-IT" u="sng" dirty="0" err="1"/>
              <a:t>that</a:t>
            </a:r>
            <a:r>
              <a:rPr lang="it-IT" u="sng" dirty="0"/>
              <a:t> correlate with </a:t>
            </a:r>
            <a:r>
              <a:rPr lang="it-IT" u="sng" dirty="0" err="1"/>
              <a:t>QoL</a:t>
            </a:r>
            <a:r>
              <a:rPr lang="it-IT" u="sng" dirty="0"/>
              <a:t>. IPF </a:t>
            </a:r>
            <a:r>
              <a:rPr lang="it-IT" u="sng" dirty="0" err="1"/>
              <a:t>patients</a:t>
            </a:r>
            <a:r>
              <a:rPr lang="it-IT" u="sng" dirty="0"/>
              <a:t> </a:t>
            </a:r>
            <a:r>
              <a:rPr lang="it-IT" u="sng" dirty="0" err="1"/>
              <a:t>present</a:t>
            </a:r>
            <a:r>
              <a:rPr lang="it-IT" u="sng" dirty="0"/>
              <a:t> </a:t>
            </a:r>
            <a:r>
              <a:rPr lang="it-IT" u="sng" dirty="0" err="1"/>
              <a:t>alterations</a:t>
            </a:r>
            <a:r>
              <a:rPr lang="it-IT" u="sng" dirty="0"/>
              <a:t> in </a:t>
            </a:r>
            <a:r>
              <a:rPr lang="it-IT" u="sng" dirty="0" err="1"/>
              <a:t>sleep</a:t>
            </a:r>
            <a:r>
              <a:rPr lang="it-IT" u="sng" dirty="0"/>
              <a:t> </a:t>
            </a:r>
            <a:r>
              <a:rPr lang="it-IT" u="sng" dirty="0" err="1"/>
              <a:t>architecture</a:t>
            </a:r>
            <a:r>
              <a:rPr lang="it-IT" u="sng" dirty="0"/>
              <a:t>, </a:t>
            </a:r>
            <a:r>
              <a:rPr lang="it-IT" u="sng" dirty="0" err="1"/>
              <a:t>including</a:t>
            </a:r>
            <a:r>
              <a:rPr lang="it-IT" u="sng" dirty="0"/>
              <a:t> </a:t>
            </a:r>
            <a:r>
              <a:rPr lang="it-IT" u="sng" dirty="0" err="1"/>
              <a:t>decreased</a:t>
            </a:r>
            <a:r>
              <a:rPr lang="it-IT" u="sng" dirty="0"/>
              <a:t> </a:t>
            </a:r>
            <a:r>
              <a:rPr lang="it-IT" u="sng" dirty="0" err="1"/>
              <a:t>sleep</a:t>
            </a:r>
            <a:r>
              <a:rPr lang="it-IT" u="sng" dirty="0"/>
              <a:t> </a:t>
            </a:r>
            <a:r>
              <a:rPr lang="it-IT" u="sng" dirty="0" err="1"/>
              <a:t>efficiency</a:t>
            </a:r>
            <a:r>
              <a:rPr lang="it-IT" u="sng" dirty="0"/>
              <a:t>, slow </a:t>
            </a:r>
            <a:r>
              <a:rPr lang="it-IT" u="sng" dirty="0" err="1"/>
              <a:t>wave</a:t>
            </a:r>
            <a:r>
              <a:rPr lang="it-IT" u="sng" dirty="0"/>
              <a:t> </a:t>
            </a:r>
            <a:r>
              <a:rPr lang="it-IT" u="sng" dirty="0" err="1"/>
              <a:t>sleep</a:t>
            </a:r>
            <a:r>
              <a:rPr lang="it-IT" u="sng" dirty="0"/>
              <a:t> and </a:t>
            </a:r>
            <a:r>
              <a:rPr lang="it-IT" u="sng" dirty="0" err="1"/>
              <a:t>rapid</a:t>
            </a:r>
            <a:r>
              <a:rPr lang="it-IT" u="sng" dirty="0"/>
              <a:t> </a:t>
            </a:r>
            <a:r>
              <a:rPr lang="it-IT" u="sng" dirty="0" err="1"/>
              <a:t>eye</a:t>
            </a:r>
            <a:r>
              <a:rPr lang="it-IT" u="sng" dirty="0"/>
              <a:t> </a:t>
            </a:r>
            <a:r>
              <a:rPr lang="it-IT" u="sng" dirty="0" err="1"/>
              <a:t>movement</a:t>
            </a:r>
            <a:r>
              <a:rPr lang="it-IT" u="sng" dirty="0"/>
              <a:t> (REM) </a:t>
            </a:r>
            <a:r>
              <a:rPr lang="it-IT" u="sng" dirty="0" err="1"/>
              <a:t>sleep</a:t>
            </a:r>
            <a:r>
              <a:rPr lang="it-IT" u="sng" dirty="0"/>
              <a:t>, and </a:t>
            </a:r>
            <a:r>
              <a:rPr lang="it-IT" u="sng" dirty="0" err="1"/>
              <a:t>increased</a:t>
            </a:r>
            <a:r>
              <a:rPr lang="it-IT" u="sng" dirty="0"/>
              <a:t> </a:t>
            </a:r>
            <a:r>
              <a:rPr lang="it-IT" u="sng" dirty="0" err="1"/>
              <a:t>sleep</a:t>
            </a:r>
            <a:r>
              <a:rPr lang="it-IT" u="sng" dirty="0"/>
              <a:t> </a:t>
            </a:r>
            <a:r>
              <a:rPr lang="it-IT" u="sng" dirty="0" err="1"/>
              <a:t>fragmentation</a:t>
            </a:r>
            <a:r>
              <a:rPr lang="it-IT" u="sng" dirty="0"/>
              <a:t>. </a:t>
            </a:r>
            <a:r>
              <a:rPr lang="it-IT" u="sng" dirty="0" err="1"/>
              <a:t>Moreover</a:t>
            </a:r>
            <a:r>
              <a:rPr lang="it-IT" u="sng" dirty="0"/>
              <a:t>, </a:t>
            </a:r>
            <a:r>
              <a:rPr lang="it-IT" u="sng" dirty="0" err="1"/>
              <a:t>sleep</a:t>
            </a:r>
            <a:r>
              <a:rPr lang="it-IT" u="sng" dirty="0"/>
              <a:t> </a:t>
            </a:r>
            <a:r>
              <a:rPr lang="it-IT" u="sng" dirty="0" err="1"/>
              <a:t>related</a:t>
            </a:r>
            <a:r>
              <a:rPr lang="it-IT" u="sng" dirty="0"/>
              <a:t> </a:t>
            </a:r>
            <a:r>
              <a:rPr lang="it-IT" u="sng" dirty="0" err="1"/>
              <a:t>hypoventilation</a:t>
            </a:r>
            <a:r>
              <a:rPr lang="it-IT" u="sng" dirty="0"/>
              <a:t> </a:t>
            </a:r>
            <a:r>
              <a:rPr lang="it-IT" u="sng" dirty="0" err="1"/>
              <a:t>during</a:t>
            </a:r>
            <a:r>
              <a:rPr lang="it-IT" u="sng" dirty="0"/>
              <a:t> the </a:t>
            </a:r>
            <a:r>
              <a:rPr lang="it-IT" u="sng" dirty="0" err="1"/>
              <a:t>vulnerable</a:t>
            </a:r>
            <a:r>
              <a:rPr lang="it-IT" u="sng" dirty="0"/>
              <a:t> REM </a:t>
            </a:r>
            <a:r>
              <a:rPr lang="it-IT" u="sng" dirty="0" err="1"/>
              <a:t>sleep</a:t>
            </a:r>
            <a:r>
              <a:rPr lang="it-IT" u="sng" dirty="0"/>
              <a:t> </a:t>
            </a:r>
            <a:r>
              <a:rPr lang="it-IT" u="sng" dirty="0" err="1"/>
              <a:t>period</a:t>
            </a:r>
            <a:r>
              <a:rPr lang="it-IT" u="sng" dirty="0"/>
              <a:t> and </a:t>
            </a:r>
            <a:r>
              <a:rPr lang="it-IT" u="sng" dirty="0" err="1"/>
              <a:t>obstructive</a:t>
            </a:r>
            <a:r>
              <a:rPr lang="it-IT" u="sng" dirty="0"/>
              <a:t> </a:t>
            </a:r>
            <a:r>
              <a:rPr lang="it-IT" u="sng" dirty="0" err="1"/>
              <a:t>sleep</a:t>
            </a:r>
            <a:r>
              <a:rPr lang="it-IT" u="sng" dirty="0"/>
              <a:t> apnea-</a:t>
            </a:r>
            <a:r>
              <a:rPr lang="it-IT" u="sng" dirty="0" err="1"/>
              <a:t>hypopnea</a:t>
            </a:r>
            <a:r>
              <a:rPr lang="it-IT" u="sng" dirty="0"/>
              <a:t> </a:t>
            </a:r>
            <a:r>
              <a:rPr lang="it-IT" u="sng" dirty="0" err="1"/>
              <a:t>syndrome</a:t>
            </a:r>
            <a:r>
              <a:rPr lang="it-IT" u="sng" dirty="0"/>
              <a:t> (OSAHS) are </a:t>
            </a:r>
            <a:r>
              <a:rPr lang="it-IT" u="sng" dirty="0" err="1"/>
              <a:t>frequent</a:t>
            </a:r>
            <a:r>
              <a:rPr lang="it-IT" u="sng" dirty="0"/>
              <a:t>, </a:t>
            </a:r>
            <a:r>
              <a:rPr lang="it-IT" u="sng" dirty="0" err="1"/>
              <a:t>but</a:t>
            </a:r>
            <a:r>
              <a:rPr lang="it-IT" u="sng" dirty="0"/>
              <a:t> </a:t>
            </a:r>
            <a:r>
              <a:rPr lang="it-IT" u="sng" dirty="0" err="1"/>
              <a:t>remain</a:t>
            </a:r>
            <a:r>
              <a:rPr lang="it-IT" u="sng" dirty="0"/>
              <a:t> </a:t>
            </a:r>
            <a:r>
              <a:rPr lang="it-IT" u="sng" dirty="0" err="1"/>
              <a:t>usually</a:t>
            </a:r>
            <a:r>
              <a:rPr lang="it-IT" u="sng" dirty="0"/>
              <a:t> </a:t>
            </a:r>
            <a:r>
              <a:rPr lang="it-IT" u="sng" dirty="0" err="1"/>
              <a:t>underdiagnosed</a:t>
            </a:r>
            <a:r>
              <a:rPr lang="it-IT" u="sng" dirty="0"/>
              <a:t>. </a:t>
            </a:r>
            <a:r>
              <a:rPr lang="it-IT" u="sng" dirty="0" err="1"/>
              <a:t>These</a:t>
            </a:r>
            <a:r>
              <a:rPr lang="it-IT" u="sng" dirty="0"/>
              <a:t> SRBD in IPF are </a:t>
            </a:r>
            <a:r>
              <a:rPr lang="it-IT" u="sng" dirty="0" err="1"/>
              <a:t>associated</a:t>
            </a:r>
            <a:r>
              <a:rPr lang="it-IT" u="sng" dirty="0"/>
              <a:t> with </a:t>
            </a:r>
            <a:r>
              <a:rPr lang="it-IT" u="sng" dirty="0" err="1"/>
              <a:t>alterations</a:t>
            </a:r>
            <a:r>
              <a:rPr lang="it-IT" u="sng" dirty="0"/>
              <a:t> of the </a:t>
            </a:r>
            <a:r>
              <a:rPr lang="it-IT" u="sng" dirty="0" err="1"/>
              <a:t>sleep</a:t>
            </a:r>
            <a:r>
              <a:rPr lang="it-IT" u="sng" dirty="0"/>
              <a:t> </a:t>
            </a:r>
            <a:r>
              <a:rPr lang="it-IT" u="sng" dirty="0" err="1"/>
              <a:t>structure</a:t>
            </a:r>
            <a:r>
              <a:rPr lang="it-IT" u="sng" dirty="0"/>
              <a:t>, </a:t>
            </a:r>
            <a:r>
              <a:rPr lang="it-IT" u="sng" dirty="0" err="1"/>
              <a:t>reduction</a:t>
            </a:r>
            <a:r>
              <a:rPr lang="it-IT" u="sng" dirty="0"/>
              <a:t> of </a:t>
            </a:r>
            <a:r>
              <a:rPr lang="it-IT" u="sng" dirty="0" err="1"/>
              <a:t>QoL</a:t>
            </a:r>
            <a:r>
              <a:rPr lang="it-IT" u="sng" dirty="0"/>
              <a:t> and </a:t>
            </a:r>
            <a:r>
              <a:rPr lang="it-IT" u="sng" dirty="0" err="1"/>
              <a:t>increased</a:t>
            </a:r>
            <a:r>
              <a:rPr lang="it-IT" u="sng" dirty="0"/>
              <a:t> </a:t>
            </a:r>
            <a:r>
              <a:rPr lang="it-IT" u="sng" dirty="0" err="1"/>
              <a:t>risk</a:t>
            </a:r>
            <a:r>
              <a:rPr lang="it-IT" u="sng" dirty="0"/>
              <a:t> of </a:t>
            </a:r>
            <a:r>
              <a:rPr lang="it-IT" u="sng" dirty="0" err="1"/>
              <a:t>mortality</a:t>
            </a:r>
            <a:r>
              <a:rPr lang="it-IT" u="sng" dirty="0"/>
              <a:t>. In the </a:t>
            </a:r>
            <a:r>
              <a:rPr lang="it-IT" u="sng" dirty="0" err="1"/>
              <a:t>absence</a:t>
            </a:r>
            <a:r>
              <a:rPr lang="it-IT" u="sng" dirty="0"/>
              <a:t> of an </a:t>
            </a:r>
            <a:r>
              <a:rPr lang="it-IT" u="sng" dirty="0" err="1"/>
              <a:t>effective</a:t>
            </a:r>
            <a:r>
              <a:rPr lang="it-IT" u="sng" dirty="0"/>
              <a:t> </a:t>
            </a:r>
            <a:r>
              <a:rPr lang="it-IT" u="sng" dirty="0" err="1"/>
              <a:t>therapy</a:t>
            </a:r>
            <a:r>
              <a:rPr lang="it-IT" u="sng" dirty="0"/>
              <a:t> for IPF, </a:t>
            </a:r>
            <a:r>
              <a:rPr lang="it-IT" u="sng" dirty="0" err="1"/>
              <a:t>optimizing</a:t>
            </a:r>
            <a:r>
              <a:rPr lang="it-IT" u="sng" dirty="0"/>
              <a:t> the </a:t>
            </a:r>
            <a:r>
              <a:rPr lang="it-IT" u="sng" dirty="0" err="1"/>
              <a:t>QoL</a:t>
            </a:r>
            <a:r>
              <a:rPr lang="it-IT" u="sng" dirty="0"/>
              <a:t> </a:t>
            </a:r>
            <a:r>
              <a:rPr lang="it-IT" u="sng" dirty="0" err="1"/>
              <a:t>could</a:t>
            </a:r>
            <a:r>
              <a:rPr lang="it-IT" u="sng" dirty="0"/>
              <a:t> </a:t>
            </a:r>
            <a:r>
              <a:rPr lang="it-IT" u="sng" dirty="0" err="1"/>
              <a:t>become</a:t>
            </a:r>
            <a:r>
              <a:rPr lang="it-IT" u="sng" dirty="0"/>
              <a:t> the </a:t>
            </a:r>
            <a:r>
              <a:rPr lang="it-IT" u="sng" dirty="0" err="1"/>
              <a:t>primary</a:t>
            </a:r>
            <a:r>
              <a:rPr lang="it-IT" u="sng" dirty="0"/>
              <a:t> </a:t>
            </a:r>
            <a:r>
              <a:rPr lang="it-IT" u="sng" dirty="0" err="1"/>
              <a:t>therapeutic</a:t>
            </a:r>
            <a:r>
              <a:rPr lang="it-IT" u="sng" dirty="0"/>
              <a:t> goal. In </a:t>
            </a:r>
            <a:r>
              <a:rPr lang="it-IT" u="sng" dirty="0" err="1"/>
              <a:t>this</a:t>
            </a:r>
            <a:r>
              <a:rPr lang="it-IT" u="sng" dirty="0"/>
              <a:t> </a:t>
            </a:r>
            <a:r>
              <a:rPr lang="it-IT" u="sng" dirty="0" err="1"/>
              <a:t>perspective</a:t>
            </a:r>
            <a:r>
              <a:rPr lang="it-IT" u="sng" dirty="0"/>
              <a:t> the </a:t>
            </a:r>
            <a:r>
              <a:rPr lang="it-IT" u="sng" dirty="0" err="1"/>
              <a:t>diagnosis</a:t>
            </a:r>
            <a:r>
              <a:rPr lang="it-IT" u="sng" dirty="0"/>
              <a:t> and treatment of SRBD </a:t>
            </a:r>
            <a:r>
              <a:rPr lang="it-IT" u="sng" dirty="0" err="1"/>
              <a:t>could</a:t>
            </a:r>
            <a:r>
              <a:rPr lang="it-IT" u="sng" dirty="0"/>
              <a:t> </a:t>
            </a:r>
            <a:r>
              <a:rPr lang="it-IT" u="sng" dirty="0" err="1"/>
              <a:t>significantly</a:t>
            </a:r>
            <a:r>
              <a:rPr lang="it-IT" u="sng" dirty="0"/>
              <a:t> </a:t>
            </a:r>
            <a:r>
              <a:rPr lang="it-IT" u="sng" dirty="0" err="1"/>
              <a:t>improve</a:t>
            </a:r>
            <a:r>
              <a:rPr lang="it-IT" u="sng" dirty="0"/>
              <a:t> the </a:t>
            </a:r>
            <a:r>
              <a:rPr lang="it-IT" u="sng" dirty="0" err="1"/>
              <a:t>QoL</a:t>
            </a:r>
            <a:r>
              <a:rPr lang="it-IT" u="sng" dirty="0"/>
              <a:t> of IPF </a:t>
            </a:r>
            <a:r>
              <a:rPr lang="it-IT" u="sng" dirty="0" err="1"/>
              <a:t>patients</a:t>
            </a:r>
            <a:r>
              <a:rPr lang="it-IT" u="sng" dirty="0"/>
              <a:t>.</a:t>
            </a:r>
            <a:endParaRPr lang="it-IT" dirty="0"/>
          </a:p>
        </p:txBody>
      </p:sp>
    </p:spTree>
    <p:extLst>
      <p:ext uri="{BB962C8B-B14F-4D97-AF65-F5344CB8AC3E}">
        <p14:creationId xmlns:p14="http://schemas.microsoft.com/office/powerpoint/2010/main" val="106393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03300" y="1562100"/>
            <a:ext cx="7137400" cy="3721100"/>
          </a:xfrm>
          <a:prstGeom prst="rect">
            <a:avLst/>
          </a:prstGeom>
        </p:spPr>
      </p:pic>
    </p:spTree>
    <p:extLst>
      <p:ext uri="{BB962C8B-B14F-4D97-AF65-F5344CB8AC3E}">
        <p14:creationId xmlns:p14="http://schemas.microsoft.com/office/powerpoint/2010/main" val="377184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3500" y="508000"/>
            <a:ext cx="9004300" cy="5842000"/>
          </a:xfrm>
          <a:prstGeom prst="rect">
            <a:avLst/>
          </a:prstGeom>
        </p:spPr>
      </p:pic>
    </p:spTree>
    <p:extLst>
      <p:ext uri="{BB962C8B-B14F-4D97-AF65-F5344CB8AC3E}">
        <p14:creationId xmlns:p14="http://schemas.microsoft.com/office/powerpoint/2010/main" val="3117984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168400"/>
            <a:ext cx="9144000" cy="4500403"/>
          </a:xfrm>
          <a:prstGeom prst="rect">
            <a:avLst/>
          </a:prstGeom>
        </p:spPr>
      </p:pic>
    </p:spTree>
    <p:extLst>
      <p:ext uri="{BB962C8B-B14F-4D97-AF65-F5344CB8AC3E}">
        <p14:creationId xmlns:p14="http://schemas.microsoft.com/office/powerpoint/2010/main" val="1262505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4300" y="0"/>
            <a:ext cx="8892791" cy="6858000"/>
          </a:xfrm>
          <a:prstGeom prst="rect">
            <a:avLst/>
          </a:prstGeom>
        </p:spPr>
      </p:pic>
    </p:spTree>
    <p:extLst>
      <p:ext uri="{BB962C8B-B14F-4D97-AF65-F5344CB8AC3E}">
        <p14:creationId xmlns:p14="http://schemas.microsoft.com/office/powerpoint/2010/main" val="3905727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142" y="1635721"/>
            <a:ext cx="8727982" cy="3560098"/>
          </a:xfrm>
          <a:prstGeom prst="rect">
            <a:avLst/>
          </a:prstGeom>
        </p:spPr>
      </p:pic>
    </p:spTree>
    <p:extLst>
      <p:ext uri="{BB962C8B-B14F-4D97-AF65-F5344CB8AC3E}">
        <p14:creationId xmlns:p14="http://schemas.microsoft.com/office/powerpoint/2010/main" val="1869798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400" y="25400"/>
            <a:ext cx="9080500" cy="6807200"/>
          </a:xfrm>
          <a:prstGeom prst="rect">
            <a:avLst/>
          </a:prstGeom>
        </p:spPr>
      </p:pic>
    </p:spTree>
    <p:extLst>
      <p:ext uri="{BB962C8B-B14F-4D97-AF65-F5344CB8AC3E}">
        <p14:creationId xmlns:p14="http://schemas.microsoft.com/office/powerpoint/2010/main" val="3723547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92D050"/>
                </a:solidFill>
                <a:latin typeface="Arial" panose="020B0604020202020204" pitchFamily="34" charset="0"/>
                <a:cs typeface="Arial" panose="020B0604020202020204" pitchFamily="34" charset="0"/>
              </a:rPr>
              <a:t>All-cause mortality in IPF: Kaplan–Meier estimates of overall survival*</a:t>
            </a:r>
            <a:endParaRPr lang="en-US" sz="3600" dirty="0">
              <a:solidFill>
                <a:srgbClr val="92D050"/>
              </a:solidFill>
              <a:latin typeface="Arial" panose="020B0604020202020204" pitchFamily="34" charset="0"/>
              <a:cs typeface="Arial" panose="020B0604020202020204" pitchFamily="34" charset="0"/>
            </a:endParaRPr>
          </a:p>
        </p:txBody>
      </p:sp>
      <p:sp>
        <p:nvSpPr>
          <p:cNvPr id="10" name="Content Placeholder 9"/>
          <p:cNvSpPr>
            <a:spLocks noGrp="1"/>
          </p:cNvSpPr>
          <p:nvPr>
            <p:ph idx="4294967295"/>
          </p:nvPr>
        </p:nvSpPr>
        <p:spPr>
          <a:xfrm>
            <a:off x="323528" y="5373216"/>
            <a:ext cx="8352160" cy="647700"/>
          </a:xfrm>
        </p:spPr>
        <p:txBody>
          <a:bodyPr>
            <a:normAutofit/>
          </a:bodyPr>
          <a:lstStyle/>
          <a:p>
            <a:pPr algn="ctr"/>
            <a:r>
              <a:rPr lang="en-US" sz="2000" b="1" dirty="0">
                <a:solidFill>
                  <a:srgbClr val="FFC000"/>
                </a:solidFill>
                <a:latin typeface="Arial" panose="020B0604020202020204" pitchFamily="34" charset="0"/>
                <a:cs typeface="Arial" panose="020B0604020202020204" pitchFamily="34" charset="0"/>
              </a:rPr>
              <a:t>One- and </a:t>
            </a:r>
            <a:r>
              <a:rPr lang="en-US" sz="2000" b="1" dirty="0" smtClean="0">
                <a:solidFill>
                  <a:srgbClr val="FFC000"/>
                </a:solidFill>
                <a:latin typeface="Arial" panose="020B0604020202020204" pitchFamily="34" charset="0"/>
                <a:cs typeface="Arial" panose="020B0604020202020204" pitchFamily="34" charset="0"/>
              </a:rPr>
              <a:t>2-year </a:t>
            </a:r>
            <a:r>
              <a:rPr lang="en-US" sz="2000" b="1" dirty="0">
                <a:solidFill>
                  <a:srgbClr val="FFC000"/>
                </a:solidFill>
                <a:latin typeface="Arial" panose="020B0604020202020204" pitchFamily="34" charset="0"/>
                <a:cs typeface="Arial" panose="020B0604020202020204" pitchFamily="34" charset="0"/>
              </a:rPr>
              <a:t>mortality rates of 6.6% and 13.7%, </a:t>
            </a:r>
            <a:r>
              <a:rPr lang="en-US" sz="2000" b="1" dirty="0" smtClean="0">
                <a:solidFill>
                  <a:srgbClr val="FFC000"/>
                </a:solidFill>
                <a:latin typeface="Arial" panose="020B0604020202020204" pitchFamily="34" charset="0"/>
                <a:cs typeface="Arial" panose="020B0604020202020204" pitchFamily="34" charset="0"/>
              </a:rPr>
              <a:t>respectively</a:t>
            </a:r>
            <a:r>
              <a:rPr lang="en-US" sz="2000" b="1" baseline="30000" dirty="0" smtClean="0">
                <a:solidFill>
                  <a:srgbClr val="FFC000"/>
                </a:solidFill>
                <a:latin typeface="Arial" panose="020B0604020202020204" pitchFamily="34" charset="0"/>
                <a:cs typeface="Arial" panose="020B0604020202020204" pitchFamily="34" charset="0"/>
              </a:rPr>
              <a:t>1</a:t>
            </a:r>
            <a:endParaRPr lang="en-US" sz="2000" b="1" baseline="30000" dirty="0">
              <a:solidFill>
                <a:srgbClr val="FFC000"/>
              </a:solidFill>
              <a:latin typeface="Arial" panose="020B0604020202020204" pitchFamily="34" charset="0"/>
              <a:cs typeface="Arial" panose="020B0604020202020204" pitchFamily="34" charset="0"/>
            </a:endParaRPr>
          </a:p>
          <a:p>
            <a:pPr algn="ctr"/>
            <a:endParaRPr lang="en-US" dirty="0"/>
          </a:p>
        </p:txBody>
      </p:sp>
      <p:graphicFrame>
        <p:nvGraphicFramePr>
          <p:cNvPr id="24" name="Chart 3"/>
          <p:cNvGraphicFramePr>
            <a:graphicFrameLocks noGrp="1"/>
          </p:cNvGraphicFramePr>
          <p:nvPr>
            <p:extLst>
              <p:ext uri="{D42A27DB-BD31-4B8C-83A1-F6EECF244321}">
                <p14:modId xmlns:p14="http://schemas.microsoft.com/office/powerpoint/2010/main" val="1702091596"/>
              </p:ext>
            </p:extLst>
          </p:nvPr>
        </p:nvGraphicFramePr>
        <p:xfrm>
          <a:off x="1251006" y="1556792"/>
          <a:ext cx="6624736" cy="385914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bwMode="auto">
          <a:xfrm flipV="1">
            <a:off x="4860162" y="2204864"/>
            <a:ext cx="0" cy="2376264"/>
          </a:xfrm>
          <a:prstGeom prst="line">
            <a:avLst/>
          </a:prstGeom>
          <a:ln w="12700">
            <a:solidFill>
              <a:schemeClr val="tx1">
                <a:lumMod val="60000"/>
                <a:lumOff val="4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TextBox 10"/>
          <p:cNvSpPr txBox="1">
            <a:spLocks noChangeArrowheads="1"/>
          </p:cNvSpPr>
          <p:nvPr/>
        </p:nvSpPr>
        <p:spPr bwMode="auto">
          <a:xfrm>
            <a:off x="4364862" y="1825079"/>
            <a:ext cx="9906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a:solidFill>
                  <a:schemeClr val="tx1"/>
                </a:solidFill>
                <a:latin typeface="Arial" pitchFamily="34" charset="0"/>
                <a:ea typeface="MS PGothic" pitchFamily="34" charset="-128"/>
              </a:defRPr>
            </a:lvl1pPr>
            <a:lvl2pPr marL="742950" indent="-285750">
              <a:defRPr sz="3200" b="1">
                <a:solidFill>
                  <a:schemeClr val="tx1"/>
                </a:solidFill>
                <a:latin typeface="Arial" pitchFamily="34" charset="0"/>
                <a:ea typeface="MS PGothic" pitchFamily="34" charset="-128"/>
              </a:defRPr>
            </a:lvl2pPr>
            <a:lvl3pPr marL="1143000" indent="-228600">
              <a:defRPr sz="3200" b="1">
                <a:solidFill>
                  <a:schemeClr val="tx1"/>
                </a:solidFill>
                <a:latin typeface="Arial" pitchFamily="34" charset="0"/>
                <a:ea typeface="MS PGothic" pitchFamily="34" charset="-128"/>
              </a:defRPr>
            </a:lvl3pPr>
            <a:lvl4pPr marL="1600200" indent="-228600">
              <a:defRPr sz="3200" b="1">
                <a:solidFill>
                  <a:schemeClr val="tx1"/>
                </a:solidFill>
                <a:latin typeface="Arial" pitchFamily="34" charset="0"/>
                <a:ea typeface="MS PGothic" pitchFamily="34" charset="-128"/>
              </a:defRPr>
            </a:lvl4pPr>
            <a:lvl5pPr marL="2057400" indent="-228600">
              <a:defRPr sz="32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ctr"/>
            <a:r>
              <a:rPr lang="en-US" altLang="en-US" sz="1400" dirty="0">
                <a:solidFill>
                  <a:prstClr val="black"/>
                </a:solidFill>
                <a:latin typeface="Calibri"/>
              </a:rPr>
              <a:t>93.4%</a:t>
            </a:r>
          </a:p>
        </p:txBody>
      </p:sp>
      <p:sp>
        <p:nvSpPr>
          <p:cNvPr id="19" name="TextBox 11"/>
          <p:cNvSpPr txBox="1">
            <a:spLocks noChangeArrowheads="1"/>
          </p:cNvSpPr>
          <p:nvPr/>
        </p:nvSpPr>
        <p:spPr bwMode="auto">
          <a:xfrm>
            <a:off x="2331126" y="4005064"/>
            <a:ext cx="1155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a:solidFill>
                  <a:schemeClr val="tx1"/>
                </a:solidFill>
                <a:latin typeface="Arial" pitchFamily="34" charset="0"/>
                <a:ea typeface="MS PGothic" pitchFamily="34" charset="-128"/>
              </a:defRPr>
            </a:lvl1pPr>
            <a:lvl2pPr marL="742950" indent="-285750">
              <a:defRPr sz="3200" b="1">
                <a:solidFill>
                  <a:schemeClr val="tx1"/>
                </a:solidFill>
                <a:latin typeface="Arial" pitchFamily="34" charset="0"/>
                <a:ea typeface="MS PGothic" pitchFamily="34" charset="-128"/>
              </a:defRPr>
            </a:lvl2pPr>
            <a:lvl3pPr marL="1143000" indent="-228600">
              <a:defRPr sz="3200" b="1">
                <a:solidFill>
                  <a:schemeClr val="tx1"/>
                </a:solidFill>
                <a:latin typeface="Arial" pitchFamily="34" charset="0"/>
                <a:ea typeface="MS PGothic" pitchFamily="34" charset="-128"/>
              </a:defRPr>
            </a:lvl3pPr>
            <a:lvl4pPr marL="1600200" indent="-228600">
              <a:defRPr sz="3200" b="1">
                <a:solidFill>
                  <a:schemeClr val="tx1"/>
                </a:solidFill>
                <a:latin typeface="Arial" pitchFamily="34" charset="0"/>
                <a:ea typeface="MS PGothic" pitchFamily="34" charset="-128"/>
              </a:defRPr>
            </a:lvl4pPr>
            <a:lvl5pPr marL="2057400" indent="-228600">
              <a:defRPr sz="32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9pPr>
          </a:lstStyle>
          <a:p>
            <a:r>
              <a:rPr lang="en-US" altLang="en-US" sz="1400" b="0" dirty="0" smtClean="0">
                <a:solidFill>
                  <a:prstClr val="black"/>
                </a:solidFill>
                <a:latin typeface="Calibri"/>
              </a:rPr>
              <a:t>N = 622</a:t>
            </a:r>
            <a:endParaRPr lang="en-US" altLang="en-US" sz="1400" b="0" dirty="0">
              <a:solidFill>
                <a:prstClr val="black"/>
              </a:solidFill>
              <a:latin typeface="Calibri"/>
            </a:endParaRPr>
          </a:p>
        </p:txBody>
      </p:sp>
      <p:cxnSp>
        <p:nvCxnSpPr>
          <p:cNvPr id="21" name="Straight Connector 20"/>
          <p:cNvCxnSpPr/>
          <p:nvPr/>
        </p:nvCxnSpPr>
        <p:spPr bwMode="auto">
          <a:xfrm>
            <a:off x="2135719" y="2037968"/>
            <a:ext cx="22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22" name="TextBox 29"/>
          <p:cNvSpPr txBox="1">
            <a:spLocks noChangeArrowheads="1"/>
          </p:cNvSpPr>
          <p:nvPr/>
        </p:nvSpPr>
        <p:spPr bwMode="auto">
          <a:xfrm>
            <a:off x="7227670" y="2041103"/>
            <a:ext cx="7200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b="1">
                <a:solidFill>
                  <a:schemeClr val="tx1"/>
                </a:solidFill>
                <a:latin typeface="Arial" pitchFamily="34" charset="0"/>
                <a:ea typeface="MS PGothic" pitchFamily="34" charset="-128"/>
              </a:defRPr>
            </a:lvl1pPr>
            <a:lvl2pPr marL="742950" indent="-285750">
              <a:defRPr sz="3200" b="1">
                <a:solidFill>
                  <a:schemeClr val="tx1"/>
                </a:solidFill>
                <a:latin typeface="Arial" pitchFamily="34" charset="0"/>
                <a:ea typeface="MS PGothic" pitchFamily="34" charset="-128"/>
              </a:defRPr>
            </a:lvl2pPr>
            <a:lvl3pPr marL="1143000" indent="-228600">
              <a:defRPr sz="3200" b="1">
                <a:solidFill>
                  <a:schemeClr val="tx1"/>
                </a:solidFill>
                <a:latin typeface="Arial" pitchFamily="34" charset="0"/>
                <a:ea typeface="MS PGothic" pitchFamily="34" charset="-128"/>
              </a:defRPr>
            </a:lvl3pPr>
            <a:lvl4pPr marL="1600200" indent="-228600">
              <a:defRPr sz="3200" b="1">
                <a:solidFill>
                  <a:schemeClr val="tx1"/>
                </a:solidFill>
                <a:latin typeface="Arial" pitchFamily="34" charset="0"/>
                <a:ea typeface="MS PGothic" pitchFamily="34" charset="-128"/>
              </a:defRPr>
            </a:lvl4pPr>
            <a:lvl5pPr marL="2057400" indent="-228600">
              <a:defRPr sz="32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Arial" pitchFamily="34" charset="0"/>
                <a:ea typeface="MS PGothic" pitchFamily="34" charset="-128"/>
              </a:defRPr>
            </a:lvl9pPr>
          </a:lstStyle>
          <a:p>
            <a:pPr algn="ctr"/>
            <a:r>
              <a:rPr lang="en-US" altLang="en-US" sz="1400" dirty="0">
                <a:solidFill>
                  <a:prstClr val="black"/>
                </a:solidFill>
                <a:latin typeface="Calibri"/>
              </a:rPr>
              <a:t>86.3%</a:t>
            </a:r>
          </a:p>
        </p:txBody>
      </p:sp>
      <p:sp>
        <p:nvSpPr>
          <p:cNvPr id="25" name="TextBox 24"/>
          <p:cNvSpPr txBox="1"/>
          <p:nvPr/>
        </p:nvSpPr>
        <p:spPr>
          <a:xfrm>
            <a:off x="2146794" y="4941168"/>
            <a:ext cx="5440916" cy="307777"/>
          </a:xfrm>
          <a:prstGeom prst="rect">
            <a:avLst/>
          </a:prstGeom>
          <a:noFill/>
        </p:spPr>
        <p:txBody>
          <a:bodyPr wrap="square" rtlCol="0">
            <a:spAutoFit/>
          </a:bodyPr>
          <a:lstStyle/>
          <a:p>
            <a:pPr algn="ctr"/>
            <a:r>
              <a:rPr lang="en-US" sz="1400" b="1" dirty="0">
                <a:solidFill>
                  <a:prstClr val="black"/>
                </a:solidFill>
                <a:cs typeface="Arial" panose="020B0604020202020204" pitchFamily="34" charset="0"/>
              </a:rPr>
              <a:t>Week</a:t>
            </a:r>
          </a:p>
        </p:txBody>
      </p:sp>
      <p:cxnSp>
        <p:nvCxnSpPr>
          <p:cNvPr id="28" name="Straight Connector 27"/>
          <p:cNvCxnSpPr/>
          <p:nvPr/>
        </p:nvCxnSpPr>
        <p:spPr bwMode="auto">
          <a:xfrm flipV="1">
            <a:off x="7587710" y="2420888"/>
            <a:ext cx="0" cy="2160240"/>
          </a:xfrm>
          <a:prstGeom prst="line">
            <a:avLst/>
          </a:prstGeom>
          <a:ln w="12700">
            <a:solidFill>
              <a:schemeClr val="tx1">
                <a:lumMod val="60000"/>
                <a:lumOff val="4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 name="Segnaposto piè di pagina 3"/>
          <p:cNvSpPr>
            <a:spLocks noGrp="1"/>
          </p:cNvSpPr>
          <p:nvPr>
            <p:ph type="ftr" sz="quarter" idx="10"/>
          </p:nvPr>
        </p:nvSpPr>
        <p:spPr>
          <a:xfrm>
            <a:off x="457200" y="6356350"/>
            <a:ext cx="7490550" cy="365125"/>
          </a:xfrm>
        </p:spPr>
        <p:txBody>
          <a:bodyPr/>
          <a:lstStyle/>
          <a:p>
            <a:r>
              <a:rPr lang="en-GB" dirty="0" smtClean="0">
                <a:latin typeface="Arial" panose="020B0604020202020204" pitchFamily="34" charset="0"/>
                <a:cs typeface="Arial" panose="020B0604020202020204" pitchFamily="34" charset="0"/>
              </a:rPr>
              <a:t>Adapted from King TE </a:t>
            </a:r>
            <a:r>
              <a:rPr lang="en-GB" dirty="0" err="1" smtClean="0">
                <a:latin typeface="Arial" panose="020B0604020202020204" pitchFamily="34" charset="0"/>
                <a:cs typeface="Arial" panose="020B0604020202020204" pitchFamily="34" charset="0"/>
              </a:rPr>
              <a:t>Jr</a:t>
            </a:r>
            <a:r>
              <a:rPr lang="en-GB" dirty="0" smtClean="0">
                <a:latin typeface="Arial" panose="020B0604020202020204" pitchFamily="34" charset="0"/>
                <a:cs typeface="Arial" panose="020B0604020202020204" pitchFamily="34" charset="0"/>
              </a:rPr>
              <a:t>, et al. Am J </a:t>
            </a:r>
            <a:r>
              <a:rPr lang="en-GB" dirty="0" err="1" smtClean="0">
                <a:latin typeface="Arial" panose="020B0604020202020204" pitchFamily="34" charset="0"/>
                <a:cs typeface="Arial" panose="020B0604020202020204" pitchFamily="34" charset="0"/>
              </a:rPr>
              <a:t>Respir</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Crit</a:t>
            </a:r>
            <a:r>
              <a:rPr lang="en-GB" dirty="0" smtClean="0">
                <a:latin typeface="Arial" panose="020B0604020202020204" pitchFamily="34" charset="0"/>
                <a:cs typeface="Arial" panose="020B0604020202020204" pitchFamily="34" charset="0"/>
              </a:rPr>
              <a:t> Care Med 2014; 189(7): 825-831.</a:t>
            </a:r>
          </a:p>
          <a:p>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98.4% ascertainment of vital status.</a:t>
            </a:r>
          </a:p>
          <a:p>
            <a:r>
              <a:rPr lang="en-GB" dirty="0" smtClean="0">
                <a:latin typeface="Arial" panose="020B0604020202020204" pitchFamily="34" charset="0"/>
                <a:cs typeface="Arial" panose="020B0604020202020204" pitchFamily="34" charset="0"/>
              </a:rPr>
              <a:t>1. King TE </a:t>
            </a:r>
            <a:r>
              <a:rPr lang="en-GB" dirty="0" err="1" smtClean="0">
                <a:latin typeface="Arial" panose="020B0604020202020204" pitchFamily="34" charset="0"/>
                <a:cs typeface="Arial" panose="020B0604020202020204" pitchFamily="34" charset="0"/>
              </a:rPr>
              <a:t>Jr</a:t>
            </a:r>
            <a:r>
              <a:rPr lang="en-GB" dirty="0" smtClean="0">
                <a:latin typeface="Arial" panose="020B0604020202020204" pitchFamily="34" charset="0"/>
                <a:cs typeface="Arial" panose="020B0604020202020204" pitchFamily="34" charset="0"/>
              </a:rPr>
              <a:t>, et al. Am J </a:t>
            </a:r>
            <a:r>
              <a:rPr lang="en-GB" dirty="0" err="1" smtClean="0">
                <a:latin typeface="Arial" panose="020B0604020202020204" pitchFamily="34" charset="0"/>
                <a:cs typeface="Arial" panose="020B0604020202020204" pitchFamily="34" charset="0"/>
              </a:rPr>
              <a:t>Respir</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Crit</a:t>
            </a:r>
            <a:r>
              <a:rPr lang="en-GB" dirty="0" smtClean="0">
                <a:latin typeface="Arial" panose="020B0604020202020204" pitchFamily="34" charset="0"/>
                <a:cs typeface="Arial" panose="020B0604020202020204" pitchFamily="34" charset="0"/>
              </a:rPr>
              <a:t> Care Med 2014; 189(7): 825-831.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47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CasellaDiTesto 5"/>
          <p:cNvSpPr txBox="1">
            <a:spLocks noChangeArrowheads="1"/>
          </p:cNvSpPr>
          <p:nvPr/>
        </p:nvSpPr>
        <p:spPr bwMode="auto">
          <a:xfrm>
            <a:off x="323850" y="4160838"/>
            <a:ext cx="1733550" cy="708025"/>
          </a:xfrm>
          <a:prstGeom prst="rect">
            <a:avLst/>
          </a:prstGeom>
          <a:solidFill>
            <a:srgbClr val="DFE9FF"/>
          </a:solidFill>
          <a:ln w="9525">
            <a:noFill/>
            <a:miter lim="800000"/>
            <a:headEnd/>
            <a:tailEnd/>
          </a:ln>
        </p:spPr>
        <p:txBody>
          <a:bodyPr>
            <a:spAutoFit/>
          </a:bodyPr>
          <a:lstStyle>
            <a:lvl1pPr>
              <a:defRPr sz="900">
                <a:solidFill>
                  <a:schemeClr val="tx1"/>
                </a:solidFill>
                <a:latin typeface="Times New Roman" charset="0"/>
                <a:ea typeface="ＭＳ Ｐゴシック" charset="0"/>
              </a:defRPr>
            </a:lvl1pPr>
            <a:lvl2pPr marL="742950" indent="-285750">
              <a:defRPr sz="900">
                <a:solidFill>
                  <a:schemeClr val="tx1"/>
                </a:solidFill>
                <a:latin typeface="Times New Roman" charset="0"/>
                <a:ea typeface="ＭＳ Ｐゴシック" charset="0"/>
              </a:defRPr>
            </a:lvl2pPr>
            <a:lvl3pPr marL="1143000" indent="-228600">
              <a:defRPr sz="900">
                <a:solidFill>
                  <a:schemeClr val="tx1"/>
                </a:solidFill>
                <a:latin typeface="Times New Roman" charset="0"/>
                <a:ea typeface="ＭＳ Ｐゴシック" charset="0"/>
              </a:defRPr>
            </a:lvl3pPr>
            <a:lvl4pPr marL="1600200" indent="-228600">
              <a:defRPr sz="900">
                <a:solidFill>
                  <a:schemeClr val="tx1"/>
                </a:solidFill>
                <a:latin typeface="Times New Roman" charset="0"/>
                <a:ea typeface="ＭＳ Ｐゴシック" charset="0"/>
              </a:defRPr>
            </a:lvl4pPr>
            <a:lvl5pPr marL="2057400" indent="-228600">
              <a:defRPr sz="9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9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9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9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900">
                <a:solidFill>
                  <a:schemeClr val="tx1"/>
                </a:solidFill>
                <a:latin typeface="Times New Roman" charset="0"/>
                <a:ea typeface="ＭＳ Ｐゴシック" charset="0"/>
              </a:defRPr>
            </a:lvl9pPr>
          </a:lstStyle>
          <a:p>
            <a:r>
              <a:rPr lang="it-IT" sz="2000">
                <a:solidFill>
                  <a:srgbClr val="FF0000"/>
                </a:solidFill>
                <a:effectLst>
                  <a:outerShdw blurRad="38100" dist="38100" dir="2700000" algn="tl">
                    <a:srgbClr val="000000"/>
                  </a:outerShdw>
                </a:effectLst>
              </a:rPr>
              <a:t>Telomere dysfunction</a:t>
            </a:r>
          </a:p>
        </p:txBody>
      </p:sp>
      <p:sp>
        <p:nvSpPr>
          <p:cNvPr id="43014" name="CasellaDiTesto 6"/>
          <p:cNvSpPr txBox="1">
            <a:spLocks noChangeArrowheads="1"/>
          </p:cNvSpPr>
          <p:nvPr/>
        </p:nvSpPr>
        <p:spPr bwMode="auto">
          <a:xfrm>
            <a:off x="2124075" y="4160838"/>
            <a:ext cx="3022600" cy="708025"/>
          </a:xfrm>
          <a:prstGeom prst="rect">
            <a:avLst/>
          </a:prstGeom>
          <a:solidFill>
            <a:srgbClr val="DFE9FF"/>
          </a:solidFill>
          <a:ln w="9525">
            <a:noFill/>
            <a:miter lim="800000"/>
            <a:headEnd/>
            <a:tailEnd/>
          </a:ln>
        </p:spPr>
        <p:txBody>
          <a:bodyPr>
            <a:spAutoFit/>
          </a:bodyPr>
          <a:lstStyle>
            <a:lvl1pPr>
              <a:defRPr sz="900">
                <a:solidFill>
                  <a:schemeClr val="tx1"/>
                </a:solidFill>
                <a:latin typeface="Times New Roman" charset="0"/>
                <a:ea typeface="ＭＳ Ｐゴシック" charset="0"/>
              </a:defRPr>
            </a:lvl1pPr>
            <a:lvl2pPr marL="742950" indent="-285750">
              <a:defRPr sz="900">
                <a:solidFill>
                  <a:schemeClr val="tx1"/>
                </a:solidFill>
                <a:latin typeface="Times New Roman" charset="0"/>
                <a:ea typeface="ＭＳ Ｐゴシック" charset="0"/>
              </a:defRPr>
            </a:lvl2pPr>
            <a:lvl3pPr marL="1143000" indent="-228600">
              <a:defRPr sz="900">
                <a:solidFill>
                  <a:schemeClr val="tx1"/>
                </a:solidFill>
                <a:latin typeface="Times New Roman" charset="0"/>
                <a:ea typeface="ＭＳ Ｐゴシック" charset="0"/>
              </a:defRPr>
            </a:lvl3pPr>
            <a:lvl4pPr marL="1600200" indent="-228600">
              <a:defRPr sz="900">
                <a:solidFill>
                  <a:schemeClr val="tx1"/>
                </a:solidFill>
                <a:latin typeface="Times New Roman" charset="0"/>
                <a:ea typeface="ＭＳ Ｐゴシック" charset="0"/>
              </a:defRPr>
            </a:lvl4pPr>
            <a:lvl5pPr marL="2057400" indent="-228600">
              <a:defRPr sz="9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9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9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9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900">
                <a:solidFill>
                  <a:schemeClr val="tx1"/>
                </a:solidFill>
                <a:latin typeface="Times New Roman" charset="0"/>
                <a:ea typeface="ＭＳ Ｐゴシック" charset="0"/>
              </a:defRPr>
            </a:lvl9pPr>
          </a:lstStyle>
          <a:p>
            <a:r>
              <a:rPr lang="it-IT" sz="2000">
                <a:solidFill>
                  <a:srgbClr val="FF0000"/>
                </a:solidFill>
                <a:effectLst>
                  <a:outerShdw blurRad="38100" dist="38100" dir="2700000" algn="tl">
                    <a:srgbClr val="000000"/>
                  </a:outerShdw>
                </a:effectLst>
              </a:rPr>
              <a:t>Endoplasmic reticulum stress (unfolded proteins)</a:t>
            </a:r>
          </a:p>
        </p:txBody>
      </p:sp>
      <p:pic>
        <p:nvPicPr>
          <p:cNvPr id="83972" name="Picture 7"/>
          <p:cNvPicPr>
            <a:picLocks noChangeAspect="1" noChangeArrowheads="1"/>
          </p:cNvPicPr>
          <p:nvPr/>
        </p:nvPicPr>
        <p:blipFill>
          <a:blip r:embed="rId2">
            <a:extLst>
              <a:ext uri="{28A0092B-C50C-407E-A947-70E740481C1C}">
                <a14:useLocalDpi xmlns:a14="http://schemas.microsoft.com/office/drawing/2010/main" val="0"/>
              </a:ext>
            </a:extLst>
          </a:blip>
          <a:srcRect l="16733" t="5949" r="12988" b="6792"/>
          <a:stretch>
            <a:fillRect/>
          </a:stretch>
        </p:blipFill>
        <p:spPr bwMode="auto">
          <a:xfrm>
            <a:off x="179388" y="0"/>
            <a:ext cx="3711575"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3" name="Picture 2"/>
          <p:cNvPicPr>
            <a:picLocks noChangeAspect="1" noChangeArrowheads="1"/>
          </p:cNvPicPr>
          <p:nvPr/>
        </p:nvPicPr>
        <p:blipFill>
          <a:blip r:embed="rId3">
            <a:extLst>
              <a:ext uri="{28A0092B-C50C-407E-A947-70E740481C1C}">
                <a14:useLocalDpi xmlns:a14="http://schemas.microsoft.com/office/drawing/2010/main" val="0"/>
              </a:ext>
            </a:extLst>
          </a:blip>
          <a:srcRect l="12015" t="30331" r="15721" b="26846"/>
          <a:stretch>
            <a:fillRect/>
          </a:stretch>
        </p:blipFill>
        <p:spPr bwMode="auto">
          <a:xfrm>
            <a:off x="179388" y="2444750"/>
            <a:ext cx="4032250" cy="134461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3974" name="Picture 2"/>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l="8438" t="31064" r="18967" b="48846"/>
          <a:stretch>
            <a:fillRect/>
          </a:stretch>
        </p:blipFill>
        <p:spPr bwMode="auto">
          <a:xfrm>
            <a:off x="2627313" y="5661025"/>
            <a:ext cx="6516687" cy="1127125"/>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3975" name="Picture 3"/>
          <p:cNvPicPr>
            <a:picLocks noChangeAspect="1" noChangeArrowheads="1"/>
          </p:cNvPicPr>
          <p:nvPr/>
        </p:nvPicPr>
        <p:blipFill>
          <a:blip r:embed="rId5">
            <a:extLst>
              <a:ext uri="{28A0092B-C50C-407E-A947-70E740481C1C}">
                <a14:useLocalDpi xmlns:a14="http://schemas.microsoft.com/office/drawing/2010/main" val="0"/>
              </a:ext>
            </a:extLst>
          </a:blip>
          <a:srcRect l="26085" t="14830" r="21558" b="13371"/>
          <a:stretch>
            <a:fillRect/>
          </a:stretch>
        </p:blipFill>
        <p:spPr bwMode="auto">
          <a:xfrm>
            <a:off x="4254500" y="0"/>
            <a:ext cx="4770438"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6" name="Rettangolo 11"/>
          <p:cNvSpPr>
            <a:spLocks noChangeArrowheads="1"/>
          </p:cNvSpPr>
          <p:nvPr/>
        </p:nvSpPr>
        <p:spPr bwMode="auto">
          <a:xfrm>
            <a:off x="5508625" y="5229225"/>
            <a:ext cx="35337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i="1" u="sng"/>
              <a:t>Sarcoidosis Vasc Diffuse Lung Dis. 2010</a:t>
            </a:r>
            <a:endParaRPr lang="it-IT" sz="1600" i="1" u="sng"/>
          </a:p>
        </p:txBody>
      </p:sp>
    </p:spTree>
    <p:extLst>
      <p:ext uri="{BB962C8B-B14F-4D97-AF65-F5344CB8AC3E}">
        <p14:creationId xmlns:p14="http://schemas.microsoft.com/office/powerpoint/2010/main" val="295797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471" y="735945"/>
            <a:ext cx="9175465" cy="5425793"/>
          </a:xfrm>
          <a:prstGeom prst="rect">
            <a:avLst/>
          </a:prstGeom>
        </p:spPr>
      </p:pic>
    </p:spTree>
    <p:extLst>
      <p:ext uri="{BB962C8B-B14F-4D97-AF65-F5344CB8AC3E}">
        <p14:creationId xmlns:p14="http://schemas.microsoft.com/office/powerpoint/2010/main" val="278640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Combination </a:t>
            </a:r>
            <a:r>
              <a:rPr lang="it-IT" dirty="0" err="1" smtClean="0"/>
              <a:t>therapy</a:t>
            </a:r>
            <a:r>
              <a:rPr lang="it-IT" dirty="0" smtClean="0"/>
              <a:t> in </a:t>
            </a:r>
            <a:r>
              <a:rPr lang="it-IT" dirty="0" err="1" smtClean="0"/>
              <a:t>fibrosing</a:t>
            </a:r>
            <a:r>
              <a:rPr lang="it-IT" dirty="0" smtClean="0"/>
              <a:t> </a:t>
            </a:r>
            <a:r>
              <a:rPr lang="it-IT" dirty="0" err="1" smtClean="0"/>
              <a:t>ILDs</a:t>
            </a:r>
            <a:r>
              <a:rPr lang="it-IT" dirty="0" smtClean="0"/>
              <a:t>:</a:t>
            </a:r>
            <a:br>
              <a:rPr lang="it-IT" dirty="0" smtClean="0"/>
            </a:br>
            <a:r>
              <a:rPr lang="it-IT" smtClean="0"/>
              <a:t>the future</a:t>
            </a:r>
            <a:r>
              <a:rPr lang="it-IT" dirty="0" smtClean="0"/>
              <a:t/>
            </a:r>
            <a:br>
              <a:rPr lang="it-IT" dirty="0" smtClean="0"/>
            </a:br>
            <a:endParaRPr lang="it-IT" dirty="0"/>
          </a:p>
        </p:txBody>
      </p:sp>
      <p:sp>
        <p:nvSpPr>
          <p:cNvPr id="3" name="CasellaDiTesto 2"/>
          <p:cNvSpPr txBox="1"/>
          <p:nvPr/>
        </p:nvSpPr>
        <p:spPr>
          <a:xfrm>
            <a:off x="831273" y="2230582"/>
            <a:ext cx="7481454" cy="3046988"/>
          </a:xfrm>
          <a:prstGeom prst="rect">
            <a:avLst/>
          </a:prstGeom>
          <a:noFill/>
        </p:spPr>
        <p:txBody>
          <a:bodyPr wrap="square" rtlCol="0">
            <a:spAutoFit/>
          </a:bodyPr>
          <a:lstStyle/>
          <a:p>
            <a:r>
              <a:rPr lang="it-IT" sz="2400" dirty="0" err="1" smtClean="0"/>
              <a:t>Immunomodulating</a:t>
            </a:r>
            <a:r>
              <a:rPr lang="it-IT" sz="2400" dirty="0" smtClean="0"/>
              <a:t> and «</a:t>
            </a:r>
            <a:r>
              <a:rPr lang="it-IT" sz="2400" dirty="0" err="1" smtClean="0"/>
              <a:t>antifibrotic</a:t>
            </a:r>
            <a:r>
              <a:rPr lang="it-IT" sz="2400" dirty="0" smtClean="0"/>
              <a:t>» </a:t>
            </a:r>
            <a:r>
              <a:rPr lang="it-IT" sz="2400" dirty="0" err="1" smtClean="0"/>
              <a:t>drugs</a:t>
            </a:r>
            <a:r>
              <a:rPr lang="it-IT" sz="2400" dirty="0" smtClean="0"/>
              <a:t> in </a:t>
            </a:r>
            <a:r>
              <a:rPr lang="it-IT" sz="2400" dirty="0" err="1" smtClean="0"/>
              <a:t>chronic</a:t>
            </a:r>
            <a:r>
              <a:rPr lang="it-IT" sz="2400" dirty="0" smtClean="0"/>
              <a:t> HP</a:t>
            </a:r>
          </a:p>
          <a:p>
            <a:endParaRPr lang="it-IT" sz="2400" dirty="0"/>
          </a:p>
          <a:p>
            <a:r>
              <a:rPr lang="it-IT" sz="2400" dirty="0" err="1" smtClean="0"/>
              <a:t>Immunomodulating</a:t>
            </a:r>
            <a:r>
              <a:rPr lang="it-IT" sz="2400" dirty="0" smtClean="0"/>
              <a:t> </a:t>
            </a:r>
            <a:r>
              <a:rPr lang="it-IT" sz="2400" dirty="0" err="1" smtClean="0"/>
              <a:t>drugs</a:t>
            </a:r>
            <a:r>
              <a:rPr lang="it-IT" sz="2400" dirty="0" smtClean="0"/>
              <a:t> and </a:t>
            </a:r>
            <a:r>
              <a:rPr lang="it-IT" sz="2400" dirty="0" err="1" smtClean="0"/>
              <a:t>antibiotics</a:t>
            </a:r>
            <a:r>
              <a:rPr lang="it-IT" sz="2400" dirty="0" smtClean="0"/>
              <a:t> in </a:t>
            </a:r>
            <a:r>
              <a:rPr lang="it-IT" sz="2400" dirty="0" err="1" smtClean="0"/>
              <a:t>idiopathic</a:t>
            </a:r>
            <a:r>
              <a:rPr lang="it-IT" sz="2400" dirty="0" smtClean="0"/>
              <a:t> </a:t>
            </a:r>
            <a:r>
              <a:rPr lang="it-IT" sz="2400" dirty="0" err="1" smtClean="0"/>
              <a:t>fibrosing</a:t>
            </a:r>
            <a:r>
              <a:rPr lang="it-IT" sz="2400" dirty="0" smtClean="0"/>
              <a:t> NSIP</a:t>
            </a:r>
          </a:p>
          <a:p>
            <a:endParaRPr lang="it-IT" sz="2400" dirty="0"/>
          </a:p>
          <a:p>
            <a:r>
              <a:rPr lang="it-IT" sz="2400" dirty="0" err="1" smtClean="0"/>
              <a:t>Stem</a:t>
            </a:r>
            <a:r>
              <a:rPr lang="it-IT" sz="2400" dirty="0" smtClean="0"/>
              <a:t> </a:t>
            </a:r>
            <a:r>
              <a:rPr lang="it-IT" sz="2400" dirty="0" err="1" smtClean="0"/>
              <a:t>cells</a:t>
            </a:r>
            <a:r>
              <a:rPr lang="it-IT" sz="2400" dirty="0" smtClean="0"/>
              <a:t> </a:t>
            </a:r>
            <a:r>
              <a:rPr lang="it-IT" sz="2400" dirty="0" err="1" smtClean="0"/>
              <a:t>tranplants</a:t>
            </a:r>
            <a:r>
              <a:rPr lang="it-IT" sz="2400" dirty="0" smtClean="0"/>
              <a:t> (</a:t>
            </a:r>
            <a:r>
              <a:rPr lang="it-IT" sz="2400" dirty="0" err="1" smtClean="0"/>
              <a:t>alveolar</a:t>
            </a:r>
            <a:r>
              <a:rPr lang="it-IT" sz="2400" dirty="0" smtClean="0"/>
              <a:t> and </a:t>
            </a:r>
            <a:r>
              <a:rPr lang="it-IT" sz="2400" dirty="0" err="1" smtClean="0"/>
              <a:t>mesenchimal</a:t>
            </a:r>
            <a:r>
              <a:rPr lang="it-IT" sz="2400" dirty="0" smtClean="0"/>
              <a:t>) in IPF</a:t>
            </a:r>
          </a:p>
          <a:p>
            <a:endParaRPr lang="it-IT" sz="2400" dirty="0"/>
          </a:p>
          <a:p>
            <a:r>
              <a:rPr lang="it-IT" sz="2400" dirty="0" smtClean="0"/>
              <a:t>……</a:t>
            </a:r>
            <a:endParaRPr lang="it-IT" sz="2400" dirty="0"/>
          </a:p>
        </p:txBody>
      </p:sp>
    </p:spTree>
    <p:extLst>
      <p:ext uri="{BB962C8B-B14F-4D97-AF65-F5344CB8AC3E}">
        <p14:creationId xmlns:p14="http://schemas.microsoft.com/office/powerpoint/2010/main" val="78178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p:cNvPicPr>
            <a:picLocks noChangeAspect="1"/>
          </p:cNvPicPr>
          <p:nvPr/>
        </p:nvPicPr>
        <p:blipFill>
          <a:blip r:embed="rId3"/>
          <a:srcRect/>
          <a:stretch>
            <a:fillRect/>
          </a:stretch>
        </p:blipFill>
        <p:spPr bwMode="auto">
          <a:xfrm>
            <a:off x="7938" y="44450"/>
            <a:ext cx="9144000" cy="1374775"/>
          </a:xfrm>
          <a:prstGeom prst="rect">
            <a:avLst/>
          </a:prstGeom>
          <a:noFill/>
          <a:ln w="9525">
            <a:noFill/>
            <a:miter lim="800000"/>
            <a:headEnd/>
            <a:tailEnd/>
          </a:ln>
        </p:spPr>
      </p:pic>
      <p:pic>
        <p:nvPicPr>
          <p:cNvPr id="165890" name="Picture 2"/>
          <p:cNvPicPr>
            <a:picLocks noChangeAspect="1"/>
          </p:cNvPicPr>
          <p:nvPr/>
        </p:nvPicPr>
        <p:blipFill>
          <a:blip r:embed="rId4"/>
          <a:srcRect/>
          <a:stretch>
            <a:fillRect/>
          </a:stretch>
        </p:blipFill>
        <p:spPr bwMode="auto">
          <a:xfrm>
            <a:off x="107950" y="1484313"/>
            <a:ext cx="5511800" cy="635000"/>
          </a:xfrm>
          <a:prstGeom prst="rect">
            <a:avLst/>
          </a:prstGeom>
          <a:noFill/>
          <a:ln w="9525">
            <a:noFill/>
            <a:miter lim="800000"/>
            <a:headEnd/>
            <a:tailEnd/>
          </a:ln>
        </p:spPr>
      </p:pic>
      <p:pic>
        <p:nvPicPr>
          <p:cNvPr id="165891" name="Picture 3"/>
          <p:cNvPicPr>
            <a:picLocks noChangeAspect="1"/>
          </p:cNvPicPr>
          <p:nvPr/>
        </p:nvPicPr>
        <p:blipFill>
          <a:blip r:embed="rId5"/>
          <a:srcRect/>
          <a:stretch>
            <a:fillRect/>
          </a:stretch>
        </p:blipFill>
        <p:spPr bwMode="auto">
          <a:xfrm>
            <a:off x="684213" y="3284538"/>
            <a:ext cx="7708900" cy="2209800"/>
          </a:xfrm>
          <a:prstGeom prst="rect">
            <a:avLst/>
          </a:prstGeom>
          <a:noFill/>
          <a:ln w="57150">
            <a:solidFill>
              <a:srgbClr val="990033"/>
            </a:solidFill>
            <a:miter lim="800000"/>
            <a:headEnd/>
            <a:tailEnd/>
          </a:ln>
        </p:spPr>
      </p:pic>
    </p:spTree>
    <p:extLst>
      <p:ext uri="{BB962C8B-B14F-4D97-AF65-F5344CB8AC3E}">
        <p14:creationId xmlns:p14="http://schemas.microsoft.com/office/powerpoint/2010/main" val="27984682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body" idx="1"/>
          </p:nvPr>
        </p:nvSpPr>
        <p:spPr>
          <a:xfrm>
            <a:off x="6096000" y="1828800"/>
            <a:ext cx="2895600" cy="1066800"/>
          </a:xfrm>
        </p:spPr>
        <p:txBody>
          <a:bodyPr>
            <a:normAutofit fontScale="77500" lnSpcReduction="20000"/>
          </a:bodyPr>
          <a:lstStyle/>
          <a:p>
            <a:pPr>
              <a:lnSpc>
                <a:spcPct val="110000"/>
              </a:lnSpc>
              <a:buFontTx/>
              <a:buNone/>
            </a:pPr>
            <a:r>
              <a:rPr lang="fr-FR" sz="2000" b="1" smtClean="0">
                <a:latin typeface="Arial" charset="0"/>
                <a:cs typeface="Arial" charset="0"/>
              </a:rPr>
              <a:t>Δ CV: 180 ml </a:t>
            </a:r>
            <a:r>
              <a:rPr lang="fr-FR" sz="2000" b="1" i="1" smtClean="0">
                <a:latin typeface="Arial" charset="0"/>
                <a:cs typeface="Arial" charset="0"/>
              </a:rPr>
              <a:t>(4,8%)</a:t>
            </a:r>
            <a:r>
              <a:rPr lang="fr-FR" sz="2000" b="1" smtClean="0">
                <a:latin typeface="Arial" charset="0"/>
                <a:cs typeface="Arial" charset="0"/>
              </a:rPr>
              <a:t>	</a:t>
            </a:r>
            <a:r>
              <a:rPr lang="fr-FR" sz="2000" b="1" i="1" smtClean="0">
                <a:latin typeface="Arial" charset="0"/>
                <a:cs typeface="Arial" charset="0"/>
              </a:rPr>
              <a:t>P = 0,017</a:t>
            </a:r>
          </a:p>
          <a:p>
            <a:pPr>
              <a:lnSpc>
                <a:spcPct val="110000"/>
              </a:lnSpc>
              <a:buFontTx/>
              <a:buNone/>
            </a:pPr>
            <a:r>
              <a:rPr lang="fr-FR" sz="2000" b="1" smtClean="0">
                <a:latin typeface="Arial" charset="0"/>
                <a:cs typeface="Arial" charset="0"/>
              </a:rPr>
              <a:t>Δ DLCO : 0,75</a:t>
            </a:r>
            <a:r>
              <a:rPr lang="fr-FR" sz="2000" b="1" i="1" smtClean="0">
                <a:latin typeface="Arial" charset="0"/>
                <a:cs typeface="Arial" charset="0"/>
              </a:rPr>
              <a:t> (5%)</a:t>
            </a:r>
            <a:r>
              <a:rPr lang="fr-FR" sz="2000" b="1" smtClean="0">
                <a:latin typeface="Arial" charset="0"/>
                <a:cs typeface="Arial" charset="0"/>
              </a:rPr>
              <a:t>	</a:t>
            </a:r>
            <a:r>
              <a:rPr lang="fr-FR" sz="2000" b="1" i="1" smtClean="0">
                <a:latin typeface="Arial" charset="0"/>
                <a:cs typeface="Arial" charset="0"/>
              </a:rPr>
              <a:t>P = 0,003</a:t>
            </a:r>
          </a:p>
        </p:txBody>
      </p:sp>
      <p:sp>
        <p:nvSpPr>
          <p:cNvPr id="167938" name="Rectangle 3"/>
          <p:cNvSpPr>
            <a:spLocks noChangeArrowheads="1"/>
          </p:cNvSpPr>
          <p:nvPr/>
        </p:nvSpPr>
        <p:spPr bwMode="auto">
          <a:xfrm>
            <a:off x="469900" y="152400"/>
            <a:ext cx="8205788" cy="1143000"/>
          </a:xfrm>
          <a:prstGeom prst="rect">
            <a:avLst/>
          </a:prstGeom>
          <a:noFill/>
          <a:ln w="9525">
            <a:noFill/>
            <a:miter lim="800000"/>
            <a:headEnd/>
            <a:tailEnd/>
          </a:ln>
        </p:spPr>
        <p:txBody>
          <a:bodyPr lIns="90464" tIns="44439" rIns="90464" bIns="44439" anchor="ctr"/>
          <a:lstStyle/>
          <a:p>
            <a:pPr algn="ctr" eaLnBrk="0" hangingPunct="0"/>
            <a:r>
              <a:rPr lang="fr-FR" sz="2800" b="1">
                <a:solidFill>
                  <a:schemeClr val="tx2"/>
                </a:solidFill>
                <a:latin typeface="Arial" charset="0"/>
                <a:cs typeface="Arial" charset="0"/>
              </a:rPr>
              <a:t>IFIGENIA</a:t>
            </a:r>
          </a:p>
          <a:p>
            <a:pPr algn="ctr" eaLnBrk="0" hangingPunct="0"/>
            <a:r>
              <a:rPr lang="fr-FR" sz="2000" b="1">
                <a:solidFill>
                  <a:schemeClr val="tx2"/>
                </a:solidFill>
                <a:latin typeface="Arial" charset="0"/>
                <a:cs typeface="Arial" charset="0"/>
              </a:rPr>
              <a:t>NAC slows the rate of decline of lung function in patients treated with prednisone + azathioprine</a:t>
            </a:r>
          </a:p>
        </p:txBody>
      </p:sp>
      <p:sp>
        <p:nvSpPr>
          <p:cNvPr id="167939" name="Line 4"/>
          <p:cNvSpPr>
            <a:spLocks noChangeShapeType="1"/>
          </p:cNvSpPr>
          <p:nvPr/>
        </p:nvSpPr>
        <p:spPr bwMode="auto">
          <a:xfrm>
            <a:off x="134938" y="1371600"/>
            <a:ext cx="8805862" cy="0"/>
          </a:xfrm>
          <a:prstGeom prst="line">
            <a:avLst/>
          </a:prstGeom>
          <a:noFill/>
          <a:ln w="57150">
            <a:solidFill>
              <a:schemeClr val="hlink"/>
            </a:solidFill>
            <a:round/>
            <a:headEnd/>
            <a:tailEnd/>
          </a:ln>
        </p:spPr>
        <p:txBody>
          <a:bodyPr wrap="none" lIns="91416" tIns="45709" rIns="91416" bIns="45709" anchor="ctr"/>
          <a:lstStyle/>
          <a:p>
            <a:endParaRPr lang="it-IT"/>
          </a:p>
        </p:txBody>
      </p:sp>
      <p:sp>
        <p:nvSpPr>
          <p:cNvPr id="167940" name="Text Box 5"/>
          <p:cNvSpPr txBox="1">
            <a:spLocks noChangeArrowheads="1"/>
          </p:cNvSpPr>
          <p:nvPr/>
        </p:nvSpPr>
        <p:spPr bwMode="auto">
          <a:xfrm>
            <a:off x="6227763" y="6384925"/>
            <a:ext cx="2927350" cy="400050"/>
          </a:xfrm>
          <a:prstGeom prst="rect">
            <a:avLst/>
          </a:prstGeom>
          <a:noFill/>
          <a:ln w="9525">
            <a:noFill/>
            <a:miter lim="800000"/>
            <a:headEnd/>
            <a:tailEnd/>
          </a:ln>
        </p:spPr>
        <p:txBody>
          <a:bodyPr wrap="none" lIns="91416" tIns="45709" rIns="91416" bIns="45709">
            <a:spAutoFit/>
          </a:bodyPr>
          <a:lstStyle/>
          <a:p>
            <a:pPr eaLnBrk="0" hangingPunct="0"/>
            <a:r>
              <a:rPr lang="fr-FR" sz="2000" i="1">
                <a:latin typeface="Arial" charset="0"/>
                <a:cs typeface="Arial" charset="0"/>
              </a:rPr>
              <a:t>(Demedts, NEJM 2005) </a:t>
            </a:r>
          </a:p>
        </p:txBody>
      </p:sp>
      <p:sp>
        <p:nvSpPr>
          <p:cNvPr id="167941" name="Text Box 6"/>
          <p:cNvSpPr txBox="1">
            <a:spLocks noChangeArrowheads="1"/>
          </p:cNvSpPr>
          <p:nvPr/>
        </p:nvSpPr>
        <p:spPr bwMode="auto">
          <a:xfrm>
            <a:off x="6049963" y="4114800"/>
            <a:ext cx="2386768" cy="369310"/>
          </a:xfrm>
          <a:prstGeom prst="rect">
            <a:avLst/>
          </a:prstGeom>
          <a:noFill/>
          <a:ln w="12700">
            <a:solidFill>
              <a:srgbClr val="00FF00"/>
            </a:solidFill>
            <a:miter lim="800000"/>
            <a:headEnd/>
            <a:tailEnd/>
          </a:ln>
        </p:spPr>
        <p:txBody>
          <a:bodyPr wrap="none" lIns="91416" tIns="45709" rIns="91416" bIns="45709">
            <a:spAutoFit/>
          </a:bodyPr>
          <a:lstStyle/>
          <a:p>
            <a:pPr eaLnBrk="0" hangingPunct="0"/>
            <a:r>
              <a:rPr lang="fr-FR" dirty="0" err="1">
                <a:latin typeface="Arial" charset="0"/>
                <a:cs typeface="Arial" charset="0"/>
              </a:rPr>
              <a:t>Mortality</a:t>
            </a:r>
            <a:r>
              <a:rPr lang="fr-FR" dirty="0">
                <a:latin typeface="Arial" charset="0"/>
                <a:cs typeface="Arial" charset="0"/>
              </a:rPr>
              <a:t> : 9% vs 11%</a:t>
            </a:r>
          </a:p>
        </p:txBody>
      </p:sp>
      <p:pic>
        <p:nvPicPr>
          <p:cNvPr id="167942" name="Picture 7" descr="http://content.nejm.org/content/vol353/issue21/images/large/07f2.jpeg"/>
          <p:cNvPicPr>
            <a:picLocks noChangeAspect="1" noChangeArrowheads="1"/>
          </p:cNvPicPr>
          <p:nvPr/>
        </p:nvPicPr>
        <p:blipFill>
          <a:blip r:embed="rId3"/>
          <a:srcRect/>
          <a:stretch>
            <a:fillRect/>
          </a:stretch>
        </p:blipFill>
        <p:spPr bwMode="auto">
          <a:xfrm>
            <a:off x="76200" y="1600200"/>
            <a:ext cx="5889625" cy="4800600"/>
          </a:xfrm>
          <a:prstGeom prst="rect">
            <a:avLst/>
          </a:prstGeom>
          <a:noFill/>
          <a:ln w="9525">
            <a:noFill/>
            <a:miter lim="800000"/>
            <a:headEnd/>
            <a:tailEnd/>
          </a:ln>
        </p:spPr>
      </p:pic>
    </p:spTree>
    <p:extLst>
      <p:ext uri="{BB962C8B-B14F-4D97-AF65-F5344CB8AC3E}">
        <p14:creationId xmlns:p14="http://schemas.microsoft.com/office/powerpoint/2010/main" val="4992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685800" y="2133600"/>
            <a:ext cx="7772400" cy="1143000"/>
          </a:xfrm>
        </p:spPr>
        <p:txBody>
          <a:bodyPr>
            <a:normAutofit fontScale="90000"/>
          </a:bodyPr>
          <a:lstStyle/>
          <a:p>
            <a:r>
              <a:rPr lang="fr-FR" sz="4000" b="1" smtClean="0">
                <a:latin typeface="Arial" charset="0"/>
                <a:cs typeface="Arial" charset="0"/>
              </a:rPr>
              <a:t>Before 2011,</a:t>
            </a:r>
            <a:br>
              <a:rPr lang="fr-FR" sz="4000" b="1" smtClean="0">
                <a:latin typeface="Arial" charset="0"/>
                <a:cs typeface="Arial" charset="0"/>
              </a:rPr>
            </a:br>
            <a:r>
              <a:rPr lang="fr-FR" sz="4000" b="1" smtClean="0">
                <a:latin typeface="Arial" charset="0"/>
                <a:cs typeface="Arial" charset="0"/>
              </a:rPr>
              <a:t>Prednisone + AZA + NAC</a:t>
            </a:r>
            <a:br>
              <a:rPr lang="fr-FR" sz="4000" b="1" smtClean="0">
                <a:latin typeface="Arial" charset="0"/>
                <a:cs typeface="Arial" charset="0"/>
              </a:rPr>
            </a:br>
            <a:r>
              <a:rPr lang="fr-FR" sz="4000" b="1" smtClean="0">
                <a:latin typeface="Arial" charset="0"/>
                <a:cs typeface="Arial" charset="0"/>
              </a:rPr>
              <a:t>=</a:t>
            </a:r>
            <a:br>
              <a:rPr lang="fr-FR" sz="4000" b="1" smtClean="0">
                <a:latin typeface="Arial" charset="0"/>
                <a:cs typeface="Arial" charset="0"/>
              </a:rPr>
            </a:br>
            <a:r>
              <a:rPr lang="fr-FR" sz="4000" b="1" smtClean="0">
                <a:latin typeface="Arial" charset="0"/>
                <a:cs typeface="Arial" charset="0"/>
              </a:rPr>
              <a:t>the therapeutic standard in IPF</a:t>
            </a:r>
          </a:p>
        </p:txBody>
      </p:sp>
      <p:sp>
        <p:nvSpPr>
          <p:cNvPr id="169986" name="TextBox 1"/>
          <p:cNvSpPr txBox="1">
            <a:spLocks noChangeArrowheads="1"/>
          </p:cNvSpPr>
          <p:nvPr/>
        </p:nvSpPr>
        <p:spPr bwMode="auto">
          <a:xfrm>
            <a:off x="1403350" y="5013325"/>
            <a:ext cx="6337300" cy="830263"/>
          </a:xfrm>
          <a:prstGeom prst="rect">
            <a:avLst/>
          </a:prstGeom>
          <a:noFill/>
          <a:ln w="9525">
            <a:noFill/>
            <a:miter lim="800000"/>
            <a:headEnd/>
            <a:tailEnd/>
          </a:ln>
        </p:spPr>
        <p:txBody>
          <a:bodyPr lIns="91416" tIns="45709" rIns="91416" bIns="45709">
            <a:spAutoFit/>
          </a:bodyPr>
          <a:lstStyle/>
          <a:p>
            <a:pPr marL="341313" indent="-341313" eaLnBrk="0" hangingPunct="0">
              <a:buClr>
                <a:schemeClr val="tx2"/>
              </a:buClr>
              <a:buFont typeface="Wingdings" pitchFamily="2" charset="2"/>
              <a:buChar char="§"/>
            </a:pPr>
            <a:r>
              <a:rPr lang="en-US">
                <a:latin typeface="Arial" charset="0"/>
                <a:cs typeface="Arial" charset="0"/>
              </a:rPr>
              <a:t>Experts (ATS/ERS 2000 consensus)</a:t>
            </a:r>
          </a:p>
          <a:p>
            <a:pPr marL="341313" indent="-341313" eaLnBrk="0" hangingPunct="0">
              <a:buClr>
                <a:schemeClr val="tx2"/>
              </a:buClr>
              <a:buFont typeface="Wingdings" pitchFamily="2" charset="2"/>
              <a:buChar char="§"/>
            </a:pPr>
            <a:r>
              <a:rPr lang="en-US">
                <a:latin typeface="Arial" charset="0"/>
                <a:cs typeface="Arial" charset="0"/>
              </a:rPr>
              <a:t>IFIGENIA study</a:t>
            </a:r>
          </a:p>
        </p:txBody>
      </p:sp>
    </p:spTree>
    <p:extLst>
      <p:ext uri="{BB962C8B-B14F-4D97-AF65-F5344CB8AC3E}">
        <p14:creationId xmlns:p14="http://schemas.microsoft.com/office/powerpoint/2010/main" val="333225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a:xfrm>
            <a:off x="685800" y="2133600"/>
            <a:ext cx="7772400" cy="1143000"/>
          </a:xfrm>
        </p:spPr>
        <p:txBody>
          <a:bodyPr>
            <a:normAutofit fontScale="90000"/>
          </a:bodyPr>
          <a:lstStyle/>
          <a:p>
            <a:r>
              <a:rPr lang="fr-FR" sz="4000" b="1" smtClean="0">
                <a:latin typeface="Arial" charset="0"/>
                <a:cs typeface="Arial" charset="0"/>
              </a:rPr>
              <a:t>Before 2011,</a:t>
            </a:r>
            <a:br>
              <a:rPr lang="fr-FR" sz="4000" b="1" smtClean="0">
                <a:latin typeface="Arial" charset="0"/>
                <a:cs typeface="Arial" charset="0"/>
              </a:rPr>
            </a:br>
            <a:r>
              <a:rPr lang="fr-FR" sz="4000" b="1" smtClean="0">
                <a:latin typeface="Arial" charset="0"/>
                <a:cs typeface="Arial" charset="0"/>
              </a:rPr>
              <a:t>Prednisone + AZA + NAC</a:t>
            </a:r>
            <a:br>
              <a:rPr lang="fr-FR" sz="4000" b="1" smtClean="0">
                <a:latin typeface="Arial" charset="0"/>
                <a:cs typeface="Arial" charset="0"/>
              </a:rPr>
            </a:br>
            <a:r>
              <a:rPr lang="fr-FR" sz="4000" b="1" smtClean="0">
                <a:latin typeface="Arial" charset="0"/>
                <a:cs typeface="Arial" charset="0"/>
              </a:rPr>
              <a:t>=</a:t>
            </a:r>
            <a:br>
              <a:rPr lang="fr-FR" sz="4000" b="1" smtClean="0">
                <a:latin typeface="Arial" charset="0"/>
                <a:cs typeface="Arial" charset="0"/>
              </a:rPr>
            </a:br>
            <a:r>
              <a:rPr lang="fr-FR" sz="4000" b="1" smtClean="0">
                <a:latin typeface="Arial" charset="0"/>
                <a:cs typeface="Arial" charset="0"/>
              </a:rPr>
              <a:t>the therapeutic standard in IPF</a:t>
            </a:r>
          </a:p>
        </p:txBody>
      </p:sp>
      <p:sp>
        <p:nvSpPr>
          <p:cNvPr id="172035" name="Rectangle 3"/>
          <p:cNvSpPr>
            <a:spLocks noChangeArrowheads="1"/>
          </p:cNvSpPr>
          <p:nvPr/>
        </p:nvSpPr>
        <p:spPr bwMode="auto">
          <a:xfrm>
            <a:off x="971550" y="4005263"/>
            <a:ext cx="7459663" cy="923925"/>
          </a:xfrm>
          <a:prstGeom prst="rect">
            <a:avLst/>
          </a:prstGeom>
          <a:solidFill>
            <a:schemeClr val="tx1"/>
          </a:solidFill>
          <a:ln w="9525">
            <a:noFill/>
            <a:miter lim="800000"/>
            <a:headEnd/>
            <a:tailEnd/>
          </a:ln>
        </p:spPr>
        <p:txBody>
          <a:bodyPr wrap="none" lIns="91416" tIns="45709" rIns="91416" bIns="45709">
            <a:spAutoFit/>
          </a:bodyPr>
          <a:lstStyle/>
          <a:p>
            <a:pPr eaLnBrk="0" hangingPunct="0">
              <a:spcBef>
                <a:spcPct val="20000"/>
              </a:spcBef>
              <a:buSzPct val="100000"/>
            </a:pPr>
            <a:r>
              <a:rPr lang="fr-FR" sz="5400">
                <a:solidFill>
                  <a:srgbClr val="990033"/>
                </a:solidFill>
                <a:latin typeface="Arial" charset="0"/>
                <a:cs typeface="Arial" charset="0"/>
              </a:rPr>
              <a:t>…But No placebo study</a:t>
            </a:r>
          </a:p>
        </p:txBody>
      </p:sp>
    </p:spTree>
    <p:extLst>
      <p:ext uri="{BB962C8B-B14F-4D97-AF65-F5344CB8AC3E}">
        <p14:creationId xmlns:p14="http://schemas.microsoft.com/office/powerpoint/2010/main" val="390360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ChangeArrowheads="1"/>
          </p:cNvSpPr>
          <p:nvPr>
            <p:ph type="title"/>
          </p:nvPr>
        </p:nvSpPr>
        <p:spPr>
          <a:xfrm>
            <a:off x="685800" y="228600"/>
            <a:ext cx="7772400" cy="1143000"/>
          </a:xfrm>
        </p:spPr>
        <p:txBody>
          <a:bodyPr>
            <a:normAutofit fontScale="90000"/>
          </a:bodyPr>
          <a:lstStyle/>
          <a:p>
            <a:pPr>
              <a:defRPr/>
            </a:pPr>
            <a:r>
              <a:rPr lang="fr-FR" sz="4000">
                <a:latin typeface="Arial"/>
                <a:cs typeface="Arial"/>
              </a:rPr>
              <a:t>PANTHER trial</a:t>
            </a:r>
            <a:br>
              <a:rPr lang="fr-FR" sz="4000">
                <a:latin typeface="Arial"/>
                <a:cs typeface="Arial"/>
              </a:rPr>
            </a:br>
            <a:r>
              <a:rPr lang="fr-FR" sz="4000" i="1">
                <a:latin typeface="Arial"/>
                <a:cs typeface="Arial"/>
              </a:rPr>
              <a:t>IPF Network NIH</a:t>
            </a:r>
          </a:p>
        </p:txBody>
      </p:sp>
      <p:sp>
        <p:nvSpPr>
          <p:cNvPr id="174082" name="Rectangle 1027"/>
          <p:cNvSpPr>
            <a:spLocks noGrp="1" noChangeArrowheads="1"/>
          </p:cNvSpPr>
          <p:nvPr>
            <p:ph type="body" idx="1"/>
          </p:nvPr>
        </p:nvSpPr>
        <p:spPr>
          <a:xfrm>
            <a:off x="1143000" y="1557338"/>
            <a:ext cx="7772400" cy="4114800"/>
          </a:xfrm>
        </p:spPr>
        <p:txBody>
          <a:bodyPr/>
          <a:lstStyle/>
          <a:p>
            <a:endParaRPr lang="fr-FR" smtClean="0">
              <a:latin typeface="Arial" charset="0"/>
              <a:cs typeface="Arial" charset="0"/>
            </a:endParaRPr>
          </a:p>
          <a:p>
            <a:r>
              <a:rPr lang="fr-FR" smtClean="0">
                <a:latin typeface="Arial" charset="0"/>
                <a:cs typeface="Arial" charset="0"/>
              </a:rPr>
              <a:t>IPF mild to moderate</a:t>
            </a:r>
          </a:p>
          <a:p>
            <a:pPr>
              <a:buFontTx/>
              <a:buNone/>
            </a:pPr>
            <a:r>
              <a:rPr lang="fr-FR" sz="2800" i="1" smtClean="0">
                <a:latin typeface="Arial" charset="0"/>
                <a:cs typeface="Arial" charset="0"/>
              </a:rPr>
              <a:t>   (FVC&gt; 50%;DLCO &gt; 30%; Dc &lt;4 years)</a:t>
            </a:r>
          </a:p>
        </p:txBody>
      </p:sp>
      <p:sp>
        <p:nvSpPr>
          <p:cNvPr id="174083" name="Line 1028"/>
          <p:cNvSpPr>
            <a:spLocks noChangeShapeType="1"/>
          </p:cNvSpPr>
          <p:nvPr/>
        </p:nvSpPr>
        <p:spPr bwMode="auto">
          <a:xfrm>
            <a:off x="468313" y="1524000"/>
            <a:ext cx="8424862" cy="0"/>
          </a:xfrm>
          <a:prstGeom prst="line">
            <a:avLst/>
          </a:prstGeom>
          <a:noFill/>
          <a:ln w="57150">
            <a:solidFill>
              <a:srgbClr val="FF0000"/>
            </a:solidFill>
            <a:round/>
            <a:headEnd/>
            <a:tailEnd/>
          </a:ln>
        </p:spPr>
        <p:txBody>
          <a:bodyPr lIns="91416" tIns="45709" rIns="91416" bIns="45709"/>
          <a:lstStyle/>
          <a:p>
            <a:endParaRPr lang="it-IT"/>
          </a:p>
        </p:txBody>
      </p:sp>
      <p:grpSp>
        <p:nvGrpSpPr>
          <p:cNvPr id="174084" name="Group 1042"/>
          <p:cNvGrpSpPr>
            <a:grpSpLocks/>
          </p:cNvGrpSpPr>
          <p:nvPr/>
        </p:nvGrpSpPr>
        <p:grpSpPr bwMode="auto">
          <a:xfrm>
            <a:off x="3425825" y="3594100"/>
            <a:ext cx="5397500" cy="2092325"/>
            <a:chOff x="1728" y="2954"/>
            <a:chExt cx="2875" cy="1078"/>
          </a:xfrm>
        </p:grpSpPr>
        <p:grpSp>
          <p:nvGrpSpPr>
            <p:cNvPr id="174089" name="Group 1029"/>
            <p:cNvGrpSpPr>
              <a:grpSpLocks/>
            </p:cNvGrpSpPr>
            <p:nvPr/>
          </p:nvGrpSpPr>
          <p:grpSpPr bwMode="auto">
            <a:xfrm>
              <a:off x="1728" y="3264"/>
              <a:ext cx="1624" cy="768"/>
              <a:chOff x="3792" y="3264"/>
              <a:chExt cx="1624" cy="768"/>
            </a:xfrm>
          </p:grpSpPr>
          <p:grpSp>
            <p:nvGrpSpPr>
              <p:cNvPr id="174094" name="Group 1030"/>
              <p:cNvGrpSpPr>
                <a:grpSpLocks/>
              </p:cNvGrpSpPr>
              <p:nvPr/>
            </p:nvGrpSpPr>
            <p:grpSpPr bwMode="auto">
              <a:xfrm>
                <a:off x="3845" y="3264"/>
                <a:ext cx="1571" cy="768"/>
                <a:chOff x="3408" y="1248"/>
                <a:chExt cx="2633" cy="480"/>
              </a:xfrm>
            </p:grpSpPr>
            <p:sp>
              <p:nvSpPr>
                <p:cNvPr id="174096" name="Line 1031"/>
                <p:cNvSpPr>
                  <a:spLocks noChangeShapeType="1"/>
                </p:cNvSpPr>
                <p:nvPr/>
              </p:nvSpPr>
              <p:spPr bwMode="auto">
                <a:xfrm>
                  <a:off x="3648" y="1248"/>
                  <a:ext cx="2393" cy="0"/>
                </a:xfrm>
                <a:prstGeom prst="line">
                  <a:avLst/>
                </a:prstGeom>
                <a:noFill/>
                <a:ln w="38100">
                  <a:solidFill>
                    <a:srgbClr val="66FF33"/>
                  </a:solidFill>
                  <a:round/>
                  <a:headEnd/>
                  <a:tailEnd/>
                </a:ln>
              </p:spPr>
              <p:txBody>
                <a:bodyPr/>
                <a:lstStyle/>
                <a:p>
                  <a:endParaRPr lang="it-IT"/>
                </a:p>
              </p:txBody>
            </p:sp>
            <p:sp>
              <p:nvSpPr>
                <p:cNvPr id="174097" name="Line 1032"/>
                <p:cNvSpPr>
                  <a:spLocks noChangeShapeType="1"/>
                </p:cNvSpPr>
                <p:nvPr/>
              </p:nvSpPr>
              <p:spPr bwMode="auto">
                <a:xfrm>
                  <a:off x="3648" y="1488"/>
                  <a:ext cx="2393" cy="0"/>
                </a:xfrm>
                <a:prstGeom prst="line">
                  <a:avLst/>
                </a:prstGeom>
                <a:noFill/>
                <a:ln w="38100">
                  <a:solidFill>
                    <a:srgbClr val="66FF33"/>
                  </a:solidFill>
                  <a:round/>
                  <a:headEnd/>
                  <a:tailEnd/>
                </a:ln>
              </p:spPr>
              <p:txBody>
                <a:bodyPr/>
                <a:lstStyle/>
                <a:p>
                  <a:endParaRPr lang="it-IT"/>
                </a:p>
              </p:txBody>
            </p:sp>
            <p:sp>
              <p:nvSpPr>
                <p:cNvPr id="174098" name="Line 1033"/>
                <p:cNvSpPr>
                  <a:spLocks noChangeShapeType="1"/>
                </p:cNvSpPr>
                <p:nvPr/>
              </p:nvSpPr>
              <p:spPr bwMode="auto">
                <a:xfrm>
                  <a:off x="3648" y="1728"/>
                  <a:ext cx="2393" cy="0"/>
                </a:xfrm>
                <a:prstGeom prst="line">
                  <a:avLst/>
                </a:prstGeom>
                <a:noFill/>
                <a:ln w="38100">
                  <a:solidFill>
                    <a:srgbClr val="66FF33"/>
                  </a:solidFill>
                  <a:round/>
                  <a:headEnd/>
                  <a:tailEnd/>
                </a:ln>
              </p:spPr>
              <p:txBody>
                <a:bodyPr/>
                <a:lstStyle/>
                <a:p>
                  <a:endParaRPr lang="it-IT"/>
                </a:p>
              </p:txBody>
            </p:sp>
            <p:sp>
              <p:nvSpPr>
                <p:cNvPr id="174099" name="Line 1034"/>
                <p:cNvSpPr>
                  <a:spLocks noChangeShapeType="1"/>
                </p:cNvSpPr>
                <p:nvPr/>
              </p:nvSpPr>
              <p:spPr bwMode="auto">
                <a:xfrm flipV="1">
                  <a:off x="3408" y="1248"/>
                  <a:ext cx="240" cy="240"/>
                </a:xfrm>
                <a:prstGeom prst="line">
                  <a:avLst/>
                </a:prstGeom>
                <a:noFill/>
                <a:ln w="38100">
                  <a:solidFill>
                    <a:srgbClr val="66FF33"/>
                  </a:solidFill>
                  <a:round/>
                  <a:headEnd/>
                  <a:tailEnd/>
                </a:ln>
              </p:spPr>
              <p:txBody>
                <a:bodyPr/>
                <a:lstStyle/>
                <a:p>
                  <a:endParaRPr lang="it-IT"/>
                </a:p>
              </p:txBody>
            </p:sp>
            <p:sp>
              <p:nvSpPr>
                <p:cNvPr id="174100" name="Line 1035"/>
                <p:cNvSpPr>
                  <a:spLocks noChangeShapeType="1"/>
                </p:cNvSpPr>
                <p:nvPr/>
              </p:nvSpPr>
              <p:spPr bwMode="auto">
                <a:xfrm>
                  <a:off x="3408" y="1488"/>
                  <a:ext cx="240" cy="240"/>
                </a:xfrm>
                <a:prstGeom prst="line">
                  <a:avLst/>
                </a:prstGeom>
                <a:noFill/>
                <a:ln w="38100">
                  <a:solidFill>
                    <a:srgbClr val="66FF33"/>
                  </a:solidFill>
                  <a:round/>
                  <a:headEnd/>
                  <a:tailEnd/>
                </a:ln>
              </p:spPr>
              <p:txBody>
                <a:bodyPr/>
                <a:lstStyle/>
                <a:p>
                  <a:endParaRPr lang="it-IT"/>
                </a:p>
              </p:txBody>
            </p:sp>
            <p:sp>
              <p:nvSpPr>
                <p:cNvPr id="174101" name="Line 1036"/>
                <p:cNvSpPr>
                  <a:spLocks noChangeShapeType="1"/>
                </p:cNvSpPr>
                <p:nvPr/>
              </p:nvSpPr>
              <p:spPr bwMode="auto">
                <a:xfrm>
                  <a:off x="3408" y="1488"/>
                  <a:ext cx="240" cy="0"/>
                </a:xfrm>
                <a:prstGeom prst="line">
                  <a:avLst/>
                </a:prstGeom>
                <a:noFill/>
                <a:ln w="38100">
                  <a:solidFill>
                    <a:srgbClr val="66FF33"/>
                  </a:solidFill>
                  <a:round/>
                  <a:headEnd/>
                  <a:tailEnd/>
                </a:ln>
              </p:spPr>
              <p:txBody>
                <a:bodyPr/>
                <a:lstStyle/>
                <a:p>
                  <a:endParaRPr lang="it-IT"/>
                </a:p>
              </p:txBody>
            </p:sp>
          </p:grpSp>
          <p:sp>
            <p:nvSpPr>
              <p:cNvPr id="174095" name="Oval 1037"/>
              <p:cNvSpPr>
                <a:spLocks noChangeArrowheads="1"/>
              </p:cNvSpPr>
              <p:nvPr/>
            </p:nvSpPr>
            <p:spPr bwMode="auto">
              <a:xfrm>
                <a:off x="3792" y="3552"/>
                <a:ext cx="144" cy="150"/>
              </a:xfrm>
              <a:prstGeom prst="ellipse">
                <a:avLst/>
              </a:prstGeom>
              <a:solidFill>
                <a:srgbClr val="A50021"/>
              </a:solidFill>
              <a:ln w="12700">
                <a:solidFill>
                  <a:schemeClr val="tx1"/>
                </a:solidFill>
                <a:round/>
                <a:headEnd/>
                <a:tailEnd/>
              </a:ln>
            </p:spPr>
            <p:txBody>
              <a:bodyPr wrap="none" anchor="ctr"/>
              <a:lstStyle/>
              <a:p>
                <a:pPr eaLnBrk="0" hangingPunct="0"/>
                <a:endParaRPr lang="en-US">
                  <a:latin typeface="Arial" charset="0"/>
                  <a:cs typeface="Arial" charset="0"/>
                </a:endParaRPr>
              </a:p>
            </p:txBody>
          </p:sp>
        </p:grpSp>
        <p:sp>
          <p:nvSpPr>
            <p:cNvPr id="174090" name="Text Box 1038"/>
            <p:cNvSpPr txBox="1">
              <a:spLocks noChangeArrowheads="1"/>
            </p:cNvSpPr>
            <p:nvPr/>
          </p:nvSpPr>
          <p:spPr bwMode="auto">
            <a:xfrm>
              <a:off x="1910" y="2954"/>
              <a:ext cx="1465" cy="238"/>
            </a:xfrm>
            <a:prstGeom prst="rect">
              <a:avLst/>
            </a:prstGeom>
            <a:noFill/>
            <a:ln w="9525">
              <a:noFill/>
              <a:miter lim="800000"/>
              <a:headEnd/>
              <a:tailEnd/>
            </a:ln>
          </p:spPr>
          <p:txBody>
            <a:bodyPr wrap="none">
              <a:spAutoFit/>
            </a:bodyPr>
            <a:lstStyle/>
            <a:p>
              <a:pPr eaLnBrk="0" hangingPunct="0"/>
              <a:r>
                <a:rPr lang="fr-FR">
                  <a:latin typeface="Arial" charset="0"/>
                  <a:cs typeface="Arial" charset="0"/>
                </a:rPr>
                <a:t>Pred + AZA + NAC</a:t>
              </a:r>
            </a:p>
          </p:txBody>
        </p:sp>
        <p:sp>
          <p:nvSpPr>
            <p:cNvPr id="174091" name="Text Box 1039"/>
            <p:cNvSpPr txBox="1">
              <a:spLocks noChangeArrowheads="1"/>
            </p:cNvSpPr>
            <p:nvPr/>
          </p:nvSpPr>
          <p:spPr bwMode="auto">
            <a:xfrm>
              <a:off x="2088" y="3360"/>
              <a:ext cx="445" cy="238"/>
            </a:xfrm>
            <a:prstGeom prst="rect">
              <a:avLst/>
            </a:prstGeom>
            <a:noFill/>
            <a:ln w="9525">
              <a:noFill/>
              <a:miter lim="800000"/>
              <a:headEnd/>
              <a:tailEnd/>
            </a:ln>
          </p:spPr>
          <p:txBody>
            <a:bodyPr wrap="none">
              <a:spAutoFit/>
            </a:bodyPr>
            <a:lstStyle/>
            <a:p>
              <a:pPr eaLnBrk="0" hangingPunct="0"/>
              <a:r>
                <a:rPr lang="fr-FR">
                  <a:latin typeface="Arial" charset="0"/>
                  <a:cs typeface="Arial" charset="0"/>
                </a:rPr>
                <a:t>NAC</a:t>
              </a:r>
            </a:p>
          </p:txBody>
        </p:sp>
        <p:sp>
          <p:nvSpPr>
            <p:cNvPr id="174092" name="Text Box 1040"/>
            <p:cNvSpPr txBox="1">
              <a:spLocks noChangeArrowheads="1"/>
            </p:cNvSpPr>
            <p:nvPr/>
          </p:nvSpPr>
          <p:spPr bwMode="auto">
            <a:xfrm>
              <a:off x="2088" y="3744"/>
              <a:ext cx="691" cy="238"/>
            </a:xfrm>
            <a:prstGeom prst="rect">
              <a:avLst/>
            </a:prstGeom>
            <a:noFill/>
            <a:ln w="9525">
              <a:noFill/>
              <a:miter lim="800000"/>
              <a:headEnd/>
              <a:tailEnd/>
            </a:ln>
          </p:spPr>
          <p:txBody>
            <a:bodyPr wrap="none">
              <a:spAutoFit/>
            </a:bodyPr>
            <a:lstStyle/>
            <a:p>
              <a:pPr eaLnBrk="0" hangingPunct="0"/>
              <a:r>
                <a:rPr lang="fr-FR">
                  <a:latin typeface="Arial" charset="0"/>
                  <a:cs typeface="Arial" charset="0"/>
                </a:rPr>
                <a:t>Placebo</a:t>
              </a:r>
            </a:p>
          </p:txBody>
        </p:sp>
        <p:sp>
          <p:nvSpPr>
            <p:cNvPr id="174093" name="Text Box 1041"/>
            <p:cNvSpPr txBox="1">
              <a:spLocks noChangeArrowheads="1"/>
            </p:cNvSpPr>
            <p:nvPr/>
          </p:nvSpPr>
          <p:spPr bwMode="auto">
            <a:xfrm>
              <a:off x="3812" y="3277"/>
              <a:ext cx="791" cy="428"/>
            </a:xfrm>
            <a:prstGeom prst="rect">
              <a:avLst/>
            </a:prstGeom>
            <a:noFill/>
            <a:ln w="9525">
              <a:noFill/>
              <a:miter lim="800000"/>
              <a:headEnd/>
              <a:tailEnd/>
            </a:ln>
          </p:spPr>
          <p:txBody>
            <a:bodyPr wrap="none">
              <a:spAutoFit/>
            </a:bodyPr>
            <a:lstStyle/>
            <a:p>
              <a:pPr eaLnBrk="0" hangingPunct="0"/>
              <a:r>
                <a:rPr lang="fr-FR">
                  <a:latin typeface="Arial" charset="0"/>
                  <a:cs typeface="Arial" charset="0"/>
                </a:rPr>
                <a:t>N=390</a:t>
              </a:r>
            </a:p>
            <a:p>
              <a:pPr eaLnBrk="0" hangingPunct="0"/>
              <a:r>
                <a:rPr lang="fr-FR">
                  <a:latin typeface="Arial" charset="0"/>
                  <a:cs typeface="Arial" charset="0"/>
                </a:rPr>
                <a:t>60 weeks</a:t>
              </a:r>
            </a:p>
          </p:txBody>
        </p:sp>
      </p:grpSp>
      <p:sp>
        <p:nvSpPr>
          <p:cNvPr id="3" name="TextBox 2"/>
          <p:cNvSpPr txBox="1"/>
          <p:nvPr/>
        </p:nvSpPr>
        <p:spPr>
          <a:xfrm>
            <a:off x="179512" y="4102040"/>
            <a:ext cx="3024336" cy="1631216"/>
          </a:xfrm>
          <a:prstGeom prst="rect">
            <a:avLst/>
          </a:prstGeom>
          <a:solidFill>
            <a:schemeClr val="bg1">
              <a:lumMod val="60000"/>
              <a:lumOff val="40000"/>
            </a:schemeClr>
          </a:solidFill>
        </p:spPr>
        <p:style>
          <a:lnRef idx="0">
            <a:schemeClr val="accent1"/>
          </a:lnRef>
          <a:fillRef idx="3">
            <a:schemeClr val="accent1"/>
          </a:fillRef>
          <a:effectRef idx="3">
            <a:schemeClr val="accent1"/>
          </a:effectRef>
          <a:fontRef idx="minor">
            <a:schemeClr val="lt1"/>
          </a:fontRef>
        </p:style>
        <p:txBody>
          <a:bodyPr lIns="91416" tIns="45709" rIns="91416" bIns="45709">
            <a:spAutoFit/>
          </a:bodyPr>
          <a:lstStyle/>
          <a:p>
            <a:pPr eaLnBrk="0" hangingPunct="0">
              <a:defRPr/>
            </a:pPr>
            <a:r>
              <a:rPr lang="en-US" sz="2000" b="1" dirty="0">
                <a:solidFill>
                  <a:srgbClr val="000000"/>
                </a:solidFill>
                <a:latin typeface="Arial"/>
                <a:cs typeface="Arial"/>
              </a:rPr>
              <a:t>Prednisone</a:t>
            </a:r>
          </a:p>
          <a:p>
            <a:pPr eaLnBrk="0" hangingPunct="0">
              <a:defRPr/>
            </a:pPr>
            <a:r>
              <a:rPr lang="en-US" sz="2000" dirty="0">
                <a:solidFill>
                  <a:srgbClr val="000000"/>
                </a:solidFill>
                <a:latin typeface="Arial"/>
                <a:cs typeface="Arial"/>
              </a:rPr>
              <a:t>0.5</a:t>
            </a:r>
            <a:r>
              <a:rPr lang="en-US" sz="2000" dirty="0">
                <a:solidFill>
                  <a:srgbClr val="000000"/>
                </a:solidFill>
                <a:latin typeface="Arial"/>
                <a:cs typeface="Arial"/>
                <a:sym typeface="Wingdings"/>
              </a:rPr>
              <a:t>0.15 mg/kg 25wks</a:t>
            </a:r>
          </a:p>
          <a:p>
            <a:pPr eaLnBrk="0" hangingPunct="0">
              <a:defRPr/>
            </a:pPr>
            <a:r>
              <a:rPr lang="en-US" sz="2000" b="1" dirty="0">
                <a:solidFill>
                  <a:srgbClr val="000000"/>
                </a:solidFill>
                <a:latin typeface="Arial"/>
                <a:cs typeface="Arial"/>
                <a:sym typeface="Wingdings"/>
              </a:rPr>
              <a:t>Azathioprine</a:t>
            </a:r>
            <a:r>
              <a:rPr lang="en-US" sz="2000" dirty="0">
                <a:solidFill>
                  <a:srgbClr val="000000"/>
                </a:solidFill>
                <a:latin typeface="Arial"/>
                <a:cs typeface="Arial"/>
                <a:sym typeface="Wingdings"/>
              </a:rPr>
              <a:t> : 150 mg/d maxi</a:t>
            </a:r>
          </a:p>
          <a:p>
            <a:pPr eaLnBrk="0" hangingPunct="0">
              <a:defRPr/>
            </a:pPr>
            <a:r>
              <a:rPr lang="en-US" sz="2000" b="1" dirty="0">
                <a:solidFill>
                  <a:srgbClr val="000000"/>
                </a:solidFill>
                <a:latin typeface="Arial"/>
                <a:cs typeface="Arial"/>
                <a:sym typeface="Wingdings"/>
              </a:rPr>
              <a:t>NAC</a:t>
            </a:r>
            <a:r>
              <a:rPr lang="en-US" sz="2000" dirty="0">
                <a:solidFill>
                  <a:srgbClr val="000000"/>
                </a:solidFill>
                <a:latin typeface="Arial"/>
                <a:cs typeface="Arial"/>
                <a:sym typeface="Wingdings"/>
              </a:rPr>
              <a:t> : 600 mg x3/d</a:t>
            </a:r>
            <a:endParaRPr lang="en-US" sz="2000" dirty="0">
              <a:solidFill>
                <a:srgbClr val="000000"/>
              </a:solidFill>
              <a:latin typeface="Arial"/>
              <a:cs typeface="Arial"/>
            </a:endParaRPr>
          </a:p>
        </p:txBody>
      </p:sp>
      <p:sp>
        <p:nvSpPr>
          <p:cNvPr id="174088" name="TextBox 20"/>
          <p:cNvSpPr txBox="1">
            <a:spLocks noChangeArrowheads="1"/>
          </p:cNvSpPr>
          <p:nvPr/>
        </p:nvSpPr>
        <p:spPr bwMode="auto">
          <a:xfrm>
            <a:off x="5724525" y="6453188"/>
            <a:ext cx="2425700" cy="373062"/>
          </a:xfrm>
          <a:prstGeom prst="rect">
            <a:avLst/>
          </a:prstGeom>
          <a:noFill/>
          <a:ln w="9525">
            <a:noFill/>
            <a:miter lim="800000"/>
            <a:headEnd/>
            <a:tailEnd/>
          </a:ln>
        </p:spPr>
        <p:txBody>
          <a:bodyPr wrap="none" lIns="91416" tIns="45709" rIns="91416" bIns="45709">
            <a:spAutoFit/>
          </a:bodyPr>
          <a:lstStyle/>
          <a:p>
            <a:r>
              <a:rPr lang="en-US" sz="1800">
                <a:latin typeface="Arial" charset="0"/>
              </a:rPr>
              <a:t>(IPFNet, NEJM 2012)</a:t>
            </a:r>
          </a:p>
        </p:txBody>
      </p:sp>
    </p:spTree>
    <p:extLst>
      <p:ext uri="{BB962C8B-B14F-4D97-AF65-F5344CB8AC3E}">
        <p14:creationId xmlns:p14="http://schemas.microsoft.com/office/powerpoint/2010/main" val="535363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1418</TotalTime>
  <Words>1451</Words>
  <Application>Microsoft Office PowerPoint</Application>
  <PresentationFormat>Presentazione su schermo (4:3)</PresentationFormat>
  <Paragraphs>208</Paragraphs>
  <Slides>40</Slides>
  <Notes>18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40</vt:i4>
      </vt:variant>
    </vt:vector>
  </HeadingPairs>
  <TitlesOfParts>
    <vt:vector size="50" baseType="lpstr">
      <vt:lpstr>ＭＳ Ｐゴシック</vt:lpstr>
      <vt:lpstr>ＭＳ Ｐゴシック</vt:lpstr>
      <vt:lpstr>Arial</vt:lpstr>
      <vt:lpstr>Calibri</vt:lpstr>
      <vt:lpstr>Cambria Math</vt:lpstr>
      <vt:lpstr>Symbol</vt:lpstr>
      <vt:lpstr>Times</vt:lpstr>
      <vt:lpstr>Times New Roman</vt:lpstr>
      <vt:lpstr>Wingdings</vt:lpstr>
      <vt:lpstr>Tema di Office</vt:lpstr>
      <vt:lpstr>The Combination therapy in fibrosing ILDs</vt:lpstr>
      <vt:lpstr>Presentazione standard di PowerPoint</vt:lpstr>
      <vt:lpstr>Presentazione standard di PowerPoint</vt:lpstr>
      <vt:lpstr>Presentazione standard di PowerPoint</vt:lpstr>
      <vt:lpstr>Presentazione standard di PowerPoint</vt:lpstr>
      <vt:lpstr>Presentazione standard di PowerPoint</vt:lpstr>
      <vt:lpstr>Before 2011, Prednisone + AZA + NAC = the therapeutic standard in IPF</vt:lpstr>
      <vt:lpstr>Before 2011, Prednisone + AZA + NAC = the therapeutic standard in IPF</vt:lpstr>
      <vt:lpstr>PANTHER trial IPF Network NIH</vt:lpstr>
      <vt:lpstr>Presentazione standard di PowerPoint</vt:lpstr>
      <vt:lpstr>Presentazione standard di PowerPoint</vt:lpstr>
      <vt:lpstr>Pirfenidone: Integrated biological actions</vt:lpstr>
      <vt:lpstr>POOLED ANALYSIS: clinical efficacy outcomes at 1 year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Should we treat PHT in IPF ?</vt:lpstr>
      <vt:lpstr>Presentazione standard di PowerPoint</vt:lpstr>
      <vt:lpstr>Presentazione standard di PowerPoint</vt:lpstr>
      <vt:lpstr>Presentazione standard di PowerPoint</vt:lpstr>
      <vt:lpstr>cotrimoxazole</vt:lpstr>
      <vt:lpstr>cotrimoxazole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All-cause mortality in IPF: Kaplan–Meier estimates of overall survival*</vt:lpstr>
      <vt:lpstr>Presentazione standard di PowerPoint</vt:lpstr>
      <vt:lpstr>Combination therapy in fibrosing ILDs: the future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Venerino Poletti</dc:creator>
  <cp:lastModifiedBy>MDB</cp:lastModifiedBy>
  <cp:revision>34</cp:revision>
  <dcterms:created xsi:type="dcterms:W3CDTF">2016-04-11T22:28:03Z</dcterms:created>
  <dcterms:modified xsi:type="dcterms:W3CDTF">2016-04-13T07:49:22Z</dcterms:modified>
</cp:coreProperties>
</file>