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256" r:id="rId2"/>
    <p:sldId id="271" r:id="rId3"/>
    <p:sldId id="269" r:id="rId4"/>
    <p:sldId id="267" r:id="rId5"/>
    <p:sldId id="276" r:id="rId6"/>
    <p:sldId id="274" r:id="rId7"/>
    <p:sldId id="260" r:id="rId8"/>
    <p:sldId id="275" r:id="rId9"/>
    <p:sldId id="263" r:id="rId10"/>
    <p:sldId id="265" r:id="rId11"/>
    <p:sldId id="264" r:id="rId12"/>
    <p:sldId id="279" r:id="rId13"/>
    <p:sldId id="278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B831E-27A1-4B69-9579-8CC2F8163899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8BF58E-06A5-45D7-B771-F57560E18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5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en-US" dirty="0" smtClean="0"/>
              <a:t>UIP end stage with honeycombing</a:t>
            </a:r>
          </a:p>
          <a:p>
            <a:pPr marL="171450" indent="-171450">
              <a:buFontTx/>
              <a:buChar char="•"/>
            </a:pPr>
            <a:r>
              <a:rPr lang="en-US" altLang="en-US" dirty="0" smtClean="0"/>
              <a:t>Loss of alveoli and interstitial fibrosis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5186C8-307E-4F31-BF22-1BABAA1AECC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en-US" smtClean="0"/>
              <a:t>Classification based primarily on histological criteria but there are certain correlates in natural history, radiographic appearance and response to therapy.</a:t>
            </a:r>
          </a:p>
          <a:p>
            <a:pPr marL="171450" indent="-171450">
              <a:buFontTx/>
              <a:buChar char="•"/>
            </a:pPr>
            <a:r>
              <a:rPr lang="en-US" altLang="en-US" smtClean="0"/>
              <a:t>Types of tissue response with no implication intended that any is pathognomonic for a specific etiological factor.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EA999D-D2E0-4732-838E-061DA75324D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en-US" smtClean="0"/>
              <a:t>MCP 2014 IPF review – Figure 1A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en-US" smtClean="0"/>
              <a:t>What should we call him?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D923F-E210-4F2B-B19C-EC3FAF7C6A5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388" y="4718050"/>
            <a:ext cx="7769225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183C-C0C1-45C4-AC13-97E265B70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020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55CE-8108-41A5-8B26-0A3A67734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9112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42EA-51FD-4618-92DD-32B780BD2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612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1F5C-F0A6-46A9-8D15-AC5FFA955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315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AB64-0421-4C34-B1CB-7239BA111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703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912C-586F-417A-A2F7-8503845FF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029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A710D-E33B-47FD-922A-D571DE271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375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C742-6767-418C-8CF8-86D37514B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2875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2550-857B-44EE-AA4D-9CFC6FAEA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281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A583B-BFDC-4484-9D82-2469DD454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6773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8B80-92F8-4A66-9026-858A7EB1E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483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59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folHlink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140345B-0EC8-42CC-BB02-97CD2B4C8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36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208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780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352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24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96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68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640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Hueb1pITKAhVFLyYKHeDkCNAQjRwIBw&amp;url=http://www.pavaglionelugo.net/2011_05_29_archive.html&amp;psig=AFQjCNEkeDd1GmSnfeGEptmSbfBe0tK4ig&amp;ust=14515889322035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m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751263" y="2863850"/>
            <a:ext cx="550862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/>
              <a:t>  </a:t>
            </a:r>
            <a:r>
              <a:rPr lang="en-US" altLang="en-US" sz="6800" b="0"/>
              <a:t> </a:t>
            </a:r>
            <a:endParaRPr lang="en-US" altLang="en-US" sz="1800" b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UIP (IPF) is a Misnomer:</a:t>
            </a:r>
            <a:br>
              <a:rPr lang="en-US" altLang="en-US" dirty="0" smtClean="0"/>
            </a:br>
            <a:r>
              <a:rPr lang="en-US" altLang="en-US" dirty="0" smtClean="0"/>
              <a:t>Con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43400"/>
            <a:ext cx="8229600" cy="1746250"/>
          </a:xfrm>
        </p:spPr>
        <p:txBody>
          <a:bodyPr/>
          <a:lstStyle/>
          <a:p>
            <a:pPr>
              <a:defRPr/>
            </a:pPr>
            <a:r>
              <a:rPr lang="en-US" dirty="0"/>
              <a:t>Jay H. Ryu</a:t>
            </a:r>
          </a:p>
          <a:p>
            <a:pPr>
              <a:defRPr/>
            </a:pPr>
            <a:r>
              <a:rPr lang="en-US" sz="2800" dirty="0"/>
              <a:t>Division of Pulmonary and Critical Care Medicine</a:t>
            </a:r>
          </a:p>
          <a:p>
            <a:pPr>
              <a:defRPr/>
            </a:pPr>
            <a:r>
              <a:rPr lang="en-US" sz="2800" dirty="0"/>
              <a:t>Mayo Clinic, Rochester, Minnesota, USA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0850"/>
            <a:ext cx="4156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25575" y="890588"/>
            <a:ext cx="191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Venerino</a:t>
            </a:r>
          </a:p>
        </p:txBody>
      </p:sp>
      <p:pic>
        <p:nvPicPr>
          <p:cNvPr id="12292" name="Picture 6" descr="ui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7100" r="8302" b="17160"/>
          <a:stretch>
            <a:fillRect/>
          </a:stretch>
        </p:blipFill>
        <p:spPr bwMode="auto">
          <a:xfrm>
            <a:off x="4646613" y="1720850"/>
            <a:ext cx="43402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81750" y="990600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UIP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25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If cause unknown = IPF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Image result for venerino poletti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3315" name="Picture 5" descr="Il prof. Venerino Poletti e il suo team di pneumo-interventistica presso l'ospedale di Forl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46200"/>
            <a:ext cx="848995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981200" y="3810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0" i="1" dirty="0"/>
              <a:t>Dove </a:t>
            </a:r>
            <a:r>
              <a:rPr lang="en-US" altLang="en-US" sz="3600" b="0" i="1" dirty="0" err="1"/>
              <a:t>si</a:t>
            </a:r>
            <a:r>
              <a:rPr lang="en-US" altLang="en-US" sz="3600" b="0" i="1" dirty="0"/>
              <a:t> </a:t>
            </a:r>
            <a:r>
              <a:rPr lang="en-US" altLang="en-US" sz="3600" b="0" i="1" dirty="0" err="1"/>
              <a:t>trova</a:t>
            </a:r>
            <a:r>
              <a:rPr lang="en-US" altLang="en-US" sz="3600" b="0" i="1" dirty="0"/>
              <a:t> Venerino?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3943350" y="1117600"/>
            <a:ext cx="609600" cy="457200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 smtClean="0"/>
              <a:t>Disease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dirty="0" smtClean="0"/>
              <a:t>“The </a:t>
            </a:r>
            <a:r>
              <a:rPr lang="en-US" altLang="en-US" sz="2800" b="1" i="1" dirty="0" smtClean="0">
                <a:solidFill>
                  <a:schemeClr val="tx2"/>
                </a:solidFill>
              </a:rPr>
              <a:t>name of a disease</a:t>
            </a:r>
            <a:r>
              <a:rPr lang="en-US" altLang="en-US" sz="2800" b="1" i="1" dirty="0" smtClean="0"/>
              <a:t> </a:t>
            </a:r>
            <a:r>
              <a:rPr lang="en-US" altLang="en-US" sz="2800" dirty="0" smtClean="0"/>
              <a:t>refers to the sum of the abnormal phenomena displayed by a group of living organisms in association with a specified common  characteristic or set of characteristics by which they differ from the norm for the species in such a way as to place them at a biological disadvantage.” </a:t>
            </a:r>
          </a:p>
          <a:p>
            <a:pPr>
              <a:buFontTx/>
              <a:buNone/>
              <a:defRPr/>
            </a:pPr>
            <a:r>
              <a:rPr lang="en-US" altLang="en-US" sz="2800" dirty="0" smtClean="0"/>
              <a:t>						– </a:t>
            </a:r>
            <a:r>
              <a:rPr lang="en-US" altLang="en-US" sz="2800" dirty="0" err="1" smtClean="0"/>
              <a:t>Scadding</a:t>
            </a:r>
            <a:r>
              <a:rPr lang="en-US" altLang="en-US" sz="2800" dirty="0" smtClean="0"/>
              <a:t> 1961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4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dirty="0" smtClean="0"/>
              <a:t>A disease entity, characterized usually by at least two of these criteria: </a:t>
            </a:r>
          </a:p>
          <a:p>
            <a:pPr>
              <a:defRPr/>
            </a:pPr>
            <a:r>
              <a:rPr lang="en-US" altLang="en-US" dirty="0" smtClean="0"/>
              <a:t>a recognized etiologic agent (or agents)</a:t>
            </a:r>
          </a:p>
          <a:p>
            <a:pPr>
              <a:defRPr/>
            </a:pPr>
            <a:r>
              <a:rPr lang="en-US" altLang="en-US" dirty="0" smtClean="0"/>
              <a:t>an identifiable group of signs and symptoms</a:t>
            </a:r>
          </a:p>
          <a:p>
            <a:pPr>
              <a:defRPr/>
            </a:pPr>
            <a:r>
              <a:rPr lang="en-US" altLang="en-US" dirty="0" smtClean="0"/>
              <a:t>consistent anatomical alterations.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 smtClean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2901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59700" cy="7604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43488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Usual interstitial pneumonia (</a:t>
            </a:r>
            <a:r>
              <a:rPr lang="en-US" altLang="en-US" b="1" dirty="0" smtClean="0">
                <a:effectLst/>
              </a:rPr>
              <a:t>UIP</a:t>
            </a:r>
            <a:r>
              <a:rPr lang="en-US" altLang="en-US" dirty="0" smtClean="0">
                <a:effectLst/>
              </a:rPr>
              <a:t>) is merely a name assigned to a distinctive histopathologic pattern of parenchymal lung injury, commonest (“usual”) form of interstitial pneumonia. </a:t>
            </a:r>
          </a:p>
          <a:p>
            <a:r>
              <a:rPr lang="en-US" altLang="en-US" dirty="0">
                <a:effectLst/>
              </a:rPr>
              <a:t>Cause of UIP may be identifiable (</a:t>
            </a:r>
            <a:r>
              <a:rPr lang="en-US" altLang="en-US" i="1" dirty="0">
                <a:effectLst/>
              </a:rPr>
              <a:t>e.g.</a:t>
            </a:r>
            <a:r>
              <a:rPr lang="en-US" altLang="en-US" dirty="0">
                <a:effectLst/>
              </a:rPr>
              <a:t>, </a:t>
            </a:r>
            <a:r>
              <a:rPr lang="en-US" altLang="en-US" dirty="0" smtClean="0">
                <a:effectLst/>
              </a:rPr>
              <a:t>connective tissue disease, drugs</a:t>
            </a:r>
            <a:r>
              <a:rPr lang="en-US" altLang="en-US" dirty="0">
                <a:effectLst/>
              </a:rPr>
              <a:t>, asbestos) or </a:t>
            </a:r>
            <a:r>
              <a:rPr lang="en-US" altLang="en-US" dirty="0" smtClean="0">
                <a:effectLst/>
              </a:rPr>
              <a:t>not (“</a:t>
            </a:r>
            <a:r>
              <a:rPr lang="en-US" altLang="en-US" b="1" dirty="0" smtClean="0">
                <a:effectLst/>
              </a:rPr>
              <a:t>IPF</a:t>
            </a:r>
            <a:r>
              <a:rPr lang="en-US" altLang="en-US" dirty="0" smtClean="0">
                <a:effectLst/>
              </a:rPr>
              <a:t>”). 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516" y="1577546"/>
            <a:ext cx="7586662" cy="30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8788"/>
            <a:ext cx="8458200" cy="989012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/>
              <a:t>“Definition and Classification of Interstitial Pneumonias in Human Pathology”</a:t>
            </a:r>
            <a:endParaRPr lang="en-US" sz="3200" b="0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114800" y="60198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/>
              <a:t>AA Liebow. </a:t>
            </a:r>
            <a:r>
              <a:rPr lang="en-US" altLang="en-US" sz="2000" b="0" dirty="0" err="1"/>
              <a:t>Prog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Resp</a:t>
            </a:r>
            <a:r>
              <a:rPr lang="en-US" altLang="en-US" sz="2000" b="0" dirty="0"/>
              <a:t> Res 1975</a:t>
            </a:r>
          </a:p>
        </p:txBody>
      </p:sp>
      <p:pic>
        <p:nvPicPr>
          <p:cNvPr id="5" name="Picture 5" descr="http://www.iapcentral.org/home/history/hall-of-presidents/1953-1954-averill-abraham-liebow/28%20-%20Averill%20Abraham%20Liebow%201953-1954.bmp?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06" y="4763782"/>
            <a:ext cx="1492094" cy="19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59700" cy="608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Interstitial Pneumonias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7208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effectLst/>
              </a:rPr>
              <a:t>“Under the present general definition, interstitial pneumonias will be classified on morphological grounds as </a:t>
            </a:r>
          </a:p>
          <a:p>
            <a:pPr marL="274320" indent="0">
              <a:spcBef>
                <a:spcPts val="0"/>
              </a:spcBef>
              <a:buFontTx/>
              <a:buNone/>
              <a:defRPr/>
            </a:pPr>
            <a:r>
              <a:rPr lang="en-US" sz="2800" dirty="0" smtClean="0">
                <a:effectLst/>
              </a:rPr>
              <a:t>(1) classical or ‘usual’ interstitial pneumonia (UIP), </a:t>
            </a:r>
          </a:p>
          <a:p>
            <a:pPr marL="274320" indent="0">
              <a:spcBef>
                <a:spcPts val="0"/>
              </a:spcBef>
              <a:buFontTx/>
              <a:buNone/>
              <a:defRPr/>
            </a:pPr>
            <a:r>
              <a:rPr lang="en-US" sz="2800" dirty="0" smtClean="0">
                <a:effectLst/>
              </a:rPr>
              <a:t>(2) bronchiolitis obliterans with classical interstitial pneumonia (BIP), </a:t>
            </a:r>
          </a:p>
          <a:p>
            <a:pPr marL="274320" indent="0">
              <a:spcBef>
                <a:spcPts val="0"/>
              </a:spcBef>
              <a:buFontTx/>
              <a:buNone/>
              <a:defRPr/>
            </a:pPr>
            <a:r>
              <a:rPr lang="en-US" sz="2800" dirty="0" smtClean="0">
                <a:effectLst/>
              </a:rPr>
              <a:t>(3) desquamative interstitial pneumonia (DIP), </a:t>
            </a:r>
          </a:p>
          <a:p>
            <a:pPr marL="274320" indent="0">
              <a:spcBef>
                <a:spcPts val="0"/>
              </a:spcBef>
              <a:buFontTx/>
              <a:buNone/>
              <a:defRPr/>
            </a:pPr>
            <a:r>
              <a:rPr lang="en-US" sz="2800" dirty="0" smtClean="0">
                <a:effectLst/>
              </a:rPr>
              <a:t>(4) lymphoid interstitial pneumonia (LIP) or </a:t>
            </a:r>
          </a:p>
          <a:p>
            <a:pPr marL="274320" indent="0">
              <a:spcBef>
                <a:spcPts val="0"/>
              </a:spcBef>
              <a:buFontTx/>
              <a:buNone/>
              <a:defRPr/>
            </a:pPr>
            <a:r>
              <a:rPr lang="en-US" sz="2800" dirty="0" smtClean="0">
                <a:effectLst/>
              </a:rPr>
              <a:t>(5) giant cell interstitial pneumonia (GIP).” 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>
                <a:effectLst/>
              </a:rPr>
              <a:t>“… certain correlates in natural history, radiographic appearance and response to therapy.”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000" dirty="0" smtClean="0"/>
              <a:t>	</a:t>
            </a:r>
            <a:endParaRPr lang="en-US" sz="2400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724400" y="6037263"/>
            <a:ext cx="3754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0"/>
              <a:t>(AA Liebow, Prog Resp Res 1975) </a:t>
            </a:r>
            <a:endParaRPr lang="en-US" altLang="en-US" sz="2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5513"/>
            <a:ext cx="5516563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03538"/>
            <a:ext cx="48768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3400" y="2159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0" i="1" dirty="0"/>
              <a:t>What should we call this IP pattern?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943600" y="963613"/>
            <a:ext cx="2819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“Classical”?</a:t>
            </a: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“Common”?</a:t>
            </a: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“Usual” </a:t>
            </a:r>
            <a:r>
              <a:rPr lang="en-US" altLang="en-US" sz="2800" b="0" dirty="0" smtClean="0"/>
              <a:t>= found most of the time</a:t>
            </a:r>
            <a:endParaRPr lang="en-US" alt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59700" cy="608012"/>
          </a:xfrm>
        </p:spPr>
        <p:txBody>
          <a:bodyPr/>
          <a:lstStyle/>
          <a:p>
            <a:r>
              <a:rPr lang="en-US" dirty="0" smtClean="0"/>
              <a:t>Idiopathic </a:t>
            </a:r>
            <a:r>
              <a:rPr lang="en-US" dirty="0"/>
              <a:t>P</a:t>
            </a:r>
            <a:r>
              <a:rPr lang="en-US" dirty="0" smtClean="0"/>
              <a:t>ulmonary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95888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1970s – a lung disease of unknown cause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characterized by parenchymal inflammation (“alveolitis”) and progressive interstitial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1980s-1990s – imaging, histopathologic refinements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consensus statement –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“IPF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defined as a specific form of chronic, progressive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fibrosing interstitial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 of unknown cause, occurring primarily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older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adults, limited to the lungs, and associated with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histopathologic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radiologic pattern of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UIP.”</a:t>
            </a:r>
            <a:endParaRPr lang="en-US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05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ffectLst/>
              </a:rPr>
              <a:t>“name” = a word or phrase that constitutes the distinctive designation of a person or 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0" i="1" dirty="0" err="1"/>
              <a:t>Che</a:t>
            </a:r>
            <a:r>
              <a:rPr lang="en-US" altLang="en-US" sz="3600" b="0" i="1" dirty="0"/>
              <a:t> </a:t>
            </a:r>
            <a:r>
              <a:rPr lang="en-US" altLang="en-US" sz="3600" b="0" i="1" dirty="0" err="1"/>
              <a:t>cosa</a:t>
            </a:r>
            <a:r>
              <a:rPr lang="en-US" altLang="en-US" sz="3600" b="0" i="1" dirty="0"/>
              <a:t> </a:t>
            </a:r>
            <a:r>
              <a:rPr lang="en-US" altLang="en-US" sz="3600" b="0" i="1" dirty="0" err="1"/>
              <a:t>dovremmo</a:t>
            </a:r>
            <a:r>
              <a:rPr lang="en-US" altLang="en-US" sz="3600" b="0" i="1" dirty="0"/>
              <a:t> </a:t>
            </a:r>
            <a:r>
              <a:rPr lang="en-US" altLang="en-US" sz="3600" b="0" i="1" dirty="0" err="1"/>
              <a:t>chiamarlo</a:t>
            </a:r>
            <a:r>
              <a:rPr lang="en-US" altLang="en-US" sz="3600" b="0" i="1" dirty="0"/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13513" y="39624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/>
              <a:t>Venerino?</a:t>
            </a:r>
          </a:p>
        </p:txBody>
      </p:sp>
      <p:pic>
        <p:nvPicPr>
          <p:cNvPr id="4100" name="Picture 6" descr="http://3.bp.blogspot.com/-g-PrbebZdWY/TeiuEWFm-OI/AAAAAAAADew/njqfJuW8WA0/s1600/emilian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8888"/>
            <a:ext cx="42291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1447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/>
              <a:t>Athol?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05575" y="2286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/>
              <a:t>Marco?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13513" y="3124200"/>
            <a:ext cx="145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0"/>
              <a:t>Sara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59700" cy="684212"/>
          </a:xfrm>
        </p:spPr>
        <p:txBody>
          <a:bodyPr/>
          <a:lstStyle/>
          <a:p>
            <a:r>
              <a:rPr lang="en-US" dirty="0" smtClean="0"/>
              <a:t>Name: Venerino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19688"/>
          </a:xfrm>
        </p:spPr>
        <p:txBody>
          <a:bodyPr/>
          <a:lstStyle/>
          <a:p>
            <a:r>
              <a:rPr lang="en-US" sz="2800" dirty="0" smtClean="0"/>
              <a:t>Diminutive of: </a:t>
            </a:r>
            <a:r>
              <a:rPr lang="en-US" sz="2800" dirty="0" err="1" smtClean="0"/>
              <a:t>Venerando</a:t>
            </a:r>
            <a:endParaRPr lang="en-US" sz="2800" dirty="0" smtClean="0"/>
          </a:p>
          <a:p>
            <a:r>
              <a:rPr lang="en-US" sz="2800" dirty="0" smtClean="0"/>
              <a:t>Origin: Proto Indo-European / Sanskrit / Latin</a:t>
            </a:r>
          </a:p>
          <a:p>
            <a:r>
              <a:rPr lang="en-US" sz="2800" dirty="0" smtClean="0"/>
              <a:t>Name Root: *Wen &gt; </a:t>
            </a:r>
            <a:r>
              <a:rPr lang="en-US" sz="2800" dirty="0" err="1" smtClean="0"/>
              <a:t>Vanas</a:t>
            </a:r>
            <a:r>
              <a:rPr lang="en-US" sz="2800" dirty="0" smtClean="0"/>
              <a:t> &gt; Veneris &gt; Venus &gt; </a:t>
            </a:r>
            <a:r>
              <a:rPr lang="en-US" sz="2800" dirty="0" err="1" smtClean="0"/>
              <a:t>Venerabilis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Meaning: This name derives from the Proto </a:t>
            </a:r>
            <a:r>
              <a:rPr lang="en-US" sz="2800" dirty="0" err="1"/>
              <a:t>indo-european</a:t>
            </a:r>
            <a:r>
              <a:rPr lang="en-US" sz="2800" dirty="0"/>
              <a:t>, Sanskrit and Latin root “*wen &gt; </a:t>
            </a:r>
            <a:r>
              <a:rPr lang="en-US" sz="2800" dirty="0" err="1"/>
              <a:t>vanas</a:t>
            </a:r>
            <a:r>
              <a:rPr lang="en-US" sz="2800" dirty="0"/>
              <a:t> &gt; veneris &gt; venus &gt; </a:t>
            </a:r>
            <a:r>
              <a:rPr lang="en-US" sz="2800" dirty="0" err="1"/>
              <a:t>venerabilis</a:t>
            </a:r>
            <a:r>
              <a:rPr lang="en-US" sz="2800" dirty="0"/>
              <a:t>”, meaning “love, sexual desire, loveliness, beauty, charm”. </a:t>
            </a:r>
            <a:endParaRPr lang="en-US" sz="2800" dirty="0" smtClean="0"/>
          </a:p>
          <a:p>
            <a:r>
              <a:rPr lang="en-US" sz="2800" dirty="0" smtClean="0"/>
              <a:t>Venerino spelled backwards is </a:t>
            </a:r>
            <a:r>
              <a:rPr lang="en-US" sz="2800" b="1" dirty="0" err="1" smtClean="0"/>
              <a:t>Onirenev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01756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sng" dirty="0">
                <a:solidFill>
                  <a:srgbClr val="92D050"/>
                </a:solidFill>
                <a:hlinkClick r:id="rId2"/>
              </a:rPr>
              <a:t>http://</a:t>
            </a:r>
            <a:r>
              <a:rPr lang="en-US" b="0" u="sng" dirty="0" smtClean="0">
                <a:solidFill>
                  <a:srgbClr val="00B050"/>
                </a:solidFill>
                <a:hlinkClick r:id="rId2"/>
              </a:rPr>
              <a:t>www.name</a:t>
            </a:r>
            <a:r>
              <a:rPr lang="en-US" b="0" u="sng" dirty="0" smtClean="0">
                <a:solidFill>
                  <a:srgbClr val="00B050"/>
                </a:solidFill>
              </a:rPr>
              <a:t> -doctor.com/</a:t>
            </a:r>
            <a:endParaRPr lang="en-US" b="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1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6032"/>
          <a:stretch>
            <a:fillRect/>
          </a:stretch>
        </p:blipFill>
        <p:spPr bwMode="auto">
          <a:xfrm>
            <a:off x="228600" y="2057400"/>
            <a:ext cx="42799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219200" y="11334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Venerino</a:t>
            </a:r>
          </a:p>
        </p:txBody>
      </p:sp>
      <p:pic>
        <p:nvPicPr>
          <p:cNvPr id="11268" name="Picture 5" descr="ui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7083" r="5275" b="17363"/>
          <a:stretch>
            <a:fillRect/>
          </a:stretch>
        </p:blipFill>
        <p:spPr bwMode="auto">
          <a:xfrm>
            <a:off x="4646311" y="2057400"/>
            <a:ext cx="43402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848349" y="1219200"/>
            <a:ext cx="180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Usual 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525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If cause unknown = IPF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2" grpId="0"/>
    </p:bldLst>
  </p:timing>
</p:sld>
</file>

<file path=ppt/theme/theme1.xml><?xml version="1.0" encoding="utf-8"?>
<a:theme xmlns:a="http://schemas.openxmlformats.org/drawingml/2006/main" name="1_Mayo4bu">
  <a:themeElements>
    <a:clrScheme name="">
      <a:dk1>
        <a:srgbClr val="000000"/>
      </a:dk1>
      <a:lt1>
        <a:srgbClr val="FFFFFF"/>
      </a:lt1>
      <a:dk2>
        <a:srgbClr val="114EF6"/>
      </a:dk2>
      <a:lt2>
        <a:srgbClr val="FFFFFF"/>
      </a:lt2>
      <a:accent1>
        <a:srgbClr val="FFFF00"/>
      </a:accent1>
      <a:accent2>
        <a:srgbClr val="FF9933"/>
      </a:accent2>
      <a:accent3>
        <a:srgbClr val="AAB2FA"/>
      </a:accent3>
      <a:accent4>
        <a:srgbClr val="DADADA"/>
      </a:accent4>
      <a:accent5>
        <a:srgbClr val="FFFFAA"/>
      </a:accent5>
      <a:accent6>
        <a:srgbClr val="E78A2D"/>
      </a:accent6>
      <a:hlink>
        <a:srgbClr val="00CC66"/>
      </a:hlink>
      <a:folHlink>
        <a:srgbClr val="A2C1FE"/>
      </a:folHlink>
    </a:clrScheme>
    <a:fontScheme name="1_Mayo4b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Mayo4b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yo4b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yo4b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yo4b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yo4b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yo4b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yo4b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262</TotalTime>
  <Words>577</Words>
  <Application>Microsoft Office PowerPoint</Application>
  <PresentationFormat>On-screen Show (4:3)</PresentationFormat>
  <Paragraphs>66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1_Mayo4bu</vt:lpstr>
      <vt:lpstr>UIP (IPF) is a Misnomer: Con</vt:lpstr>
      <vt:lpstr>“Definition and Classification of Interstitial Pneumonias in Human Pathology”</vt:lpstr>
      <vt:lpstr>Interstitial Pneumonias</vt:lpstr>
      <vt:lpstr>PowerPoint Presentation</vt:lpstr>
      <vt:lpstr>Idiopathic Pulmonary Fibrosis</vt:lpstr>
      <vt:lpstr>Definitions</vt:lpstr>
      <vt:lpstr>PowerPoint Presentation</vt:lpstr>
      <vt:lpstr>Name: Venerino</vt:lpstr>
      <vt:lpstr>PowerPoint Presentation</vt:lpstr>
      <vt:lpstr>PowerPoint Presentation</vt:lpstr>
      <vt:lpstr>PowerPoint Presentation</vt:lpstr>
      <vt:lpstr>Disease</vt:lpstr>
      <vt:lpstr>Disease</vt:lpstr>
      <vt:lpstr>Conclusions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jhr01</dc:creator>
  <cp:lastModifiedBy>Jay H Ryu</cp:lastModifiedBy>
  <cp:revision>94</cp:revision>
  <dcterms:created xsi:type="dcterms:W3CDTF">2006-10-18T03:38:42Z</dcterms:created>
  <dcterms:modified xsi:type="dcterms:W3CDTF">2016-04-12T06:04:46Z</dcterms:modified>
</cp:coreProperties>
</file>