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35"/>
  </p:notesMasterIdLst>
  <p:sldIdLst>
    <p:sldId id="256" r:id="rId2"/>
    <p:sldId id="262" r:id="rId3"/>
    <p:sldId id="267" r:id="rId4"/>
    <p:sldId id="261" r:id="rId5"/>
    <p:sldId id="260" r:id="rId6"/>
    <p:sldId id="269" r:id="rId7"/>
    <p:sldId id="272" r:id="rId8"/>
    <p:sldId id="271" r:id="rId9"/>
    <p:sldId id="274" r:id="rId10"/>
    <p:sldId id="273" r:id="rId11"/>
    <p:sldId id="275" r:id="rId12"/>
    <p:sldId id="276" r:id="rId13"/>
    <p:sldId id="278" r:id="rId14"/>
    <p:sldId id="279" r:id="rId15"/>
    <p:sldId id="280" r:id="rId16"/>
    <p:sldId id="281" r:id="rId17"/>
    <p:sldId id="283" r:id="rId18"/>
    <p:sldId id="284" r:id="rId19"/>
    <p:sldId id="264" r:id="rId20"/>
    <p:sldId id="285" r:id="rId21"/>
    <p:sldId id="286" r:id="rId22"/>
    <p:sldId id="295" r:id="rId23"/>
    <p:sldId id="298" r:id="rId24"/>
    <p:sldId id="297" r:id="rId25"/>
    <p:sldId id="299" r:id="rId26"/>
    <p:sldId id="289" r:id="rId27"/>
    <p:sldId id="288" r:id="rId28"/>
    <p:sldId id="296" r:id="rId29"/>
    <p:sldId id="304" r:id="rId30"/>
    <p:sldId id="291" r:id="rId31"/>
    <p:sldId id="292" r:id="rId32"/>
    <p:sldId id="293" r:id="rId33"/>
    <p:sldId id="270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71403" autoAdjust="0"/>
  </p:normalViewPr>
  <p:slideViewPr>
    <p:cSldViewPr>
      <p:cViewPr varScale="1">
        <p:scale>
          <a:sx n="52" d="100"/>
          <a:sy n="52" d="100"/>
        </p:scale>
        <p:origin x="191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85D94BF-D642-48C9-9A42-D07F38FC0E04}" type="datetimeFigureOut">
              <a:rPr lang="en-US"/>
              <a:pPr>
                <a:defRPr/>
              </a:pPr>
              <a:t>4/12/2016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CC98444-06D3-4DA9-BF04-4C6927D7238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626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 smtClean="0"/>
              <a:t>IPF &amp; IIPs – 30%</a:t>
            </a:r>
          </a:p>
          <a:p>
            <a:pPr marL="171450" indent="-171450">
              <a:buFontTx/>
              <a:buChar char="•"/>
            </a:pPr>
            <a:r>
              <a:rPr lang="en-US" altLang="en-US" smtClean="0"/>
              <a:t>Sarcoidosis – 20-30% </a:t>
            </a:r>
          </a:p>
          <a:p>
            <a:pPr marL="171450" indent="-171450">
              <a:buFontTx/>
              <a:buChar char="•"/>
            </a:pPr>
            <a:r>
              <a:rPr lang="en-US" altLang="en-US" smtClean="0"/>
              <a:t>CTD-associated – 15% </a:t>
            </a:r>
          </a:p>
          <a:p>
            <a:pPr marL="171450" indent="-171450">
              <a:buFontTx/>
              <a:buChar char="•"/>
            </a:pPr>
            <a:r>
              <a:rPr lang="en-US" altLang="en-US" smtClean="0"/>
              <a:t>HP – 10%</a:t>
            </a:r>
          </a:p>
          <a:p>
            <a:pPr marL="171450" indent="-171450">
              <a:buFontTx/>
              <a:buChar char="•"/>
            </a:pPr>
            <a:r>
              <a:rPr lang="en-US" altLang="en-US" smtClean="0"/>
              <a:t>Drugs &amp; pneumoconioses – 5%</a:t>
            </a:r>
          </a:p>
          <a:p>
            <a:pPr marL="171450" indent="-171450">
              <a:buFontTx/>
              <a:buChar char="•"/>
            </a:pPr>
            <a:r>
              <a:rPr lang="en-US" altLang="en-US" smtClean="0"/>
              <a:t>Vasculitis &amp; rare ILDs – 5%</a:t>
            </a:r>
          </a:p>
          <a:p>
            <a:pPr marL="171450" indent="-171450">
              <a:buFontTx/>
              <a:buChar char="•"/>
            </a:pPr>
            <a:r>
              <a:rPr lang="en-US" altLang="en-US" smtClean="0"/>
              <a:t>Undefined – 5% </a:t>
            </a:r>
          </a:p>
          <a:p>
            <a:pPr marL="171450" indent="-171450">
              <a:buFontTx/>
              <a:buChar char="•"/>
            </a:pPr>
            <a:endParaRPr lang="en-US" altLang="en-US" smtClean="0"/>
          </a:p>
        </p:txBody>
      </p:sp>
      <p:sp>
        <p:nvSpPr>
          <p:cNvPr id="197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234A53E-DB33-458E-AA86-02960A906C28}" type="slidenum">
              <a:rPr lang="en-US" altLang="en-US" sz="1200" b="0" smtClean="0">
                <a:latin typeface="Times New Roman" pitchFamily="18" charset="0"/>
              </a:rPr>
              <a:pPr/>
              <a:t>2</a:t>
            </a:fld>
            <a:endParaRPr lang="en-US" altLang="en-US" sz="12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200" dirty="0" smtClean="0"/>
              <a:t>Highest rate of pneumothorax (60-80%) of all lung diseases. 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200" dirty="0" smtClean="0"/>
              <a:t>Recurrence rate (</a:t>
            </a:r>
            <a:r>
              <a:rPr lang="en-US" altLang="en-US" sz="1200" dirty="0" smtClean="0">
                <a:cs typeface="Arial" charset="0"/>
              </a:rPr>
              <a:t>60-70%)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C98444-06D3-4DA9-BF04-4C6927D7238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70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altLang="en-US" sz="1200" dirty="0" smtClean="0"/>
              <a:t>Occurs in 20-40% over the clinical course.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altLang="en-US" sz="1200" dirty="0" smtClean="0"/>
              <a:t>From obstruction/leak of thoracic duct or tributaries, or transdiaphragmatic flow of ascites.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altLang="en-US" sz="1200" dirty="0" smtClean="0"/>
              <a:t>Sometimes, chylous ascites, chyloptysis, chyluria.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altLang="en-US" sz="1200" dirty="0" smtClean="0"/>
              <a:t>Tailor  to size of effusion, effects, available expertise &amp; resources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altLang="en-US" sz="1200" dirty="0" smtClean="0"/>
              <a:t>Sirolimus therapy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C98444-06D3-4DA9-BF04-4C6927D7238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37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 dirty="0" smtClean="0"/>
              <a:t>Risk of pneumothorax in pregnancy is 10%. </a:t>
            </a:r>
          </a:p>
          <a:p>
            <a:pPr marL="171450" indent="-171450">
              <a:buFontTx/>
              <a:buChar char="•"/>
            </a:pPr>
            <a:r>
              <a:rPr lang="en-US" altLang="en-US" dirty="0" smtClean="0"/>
              <a:t>Risk of pneumothorax with air travel: 1-2% per flight.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1200" dirty="0" smtClean="0"/>
              <a:t>Pleurodesis is generally recommended for LAM patients to reduce the high risk of recurrence.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In surveys, 56-75% of LAM patients have been pregnant.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15-20% of women with LAM who have been pregnant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 smtClean="0"/>
              <a:t>experienced complications during pregnancy; most commonly pneumothorax.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Many LAM patients feel that pregnancy accelerated the deterioration of their lung disease.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overall incidence of complications (pneumothorax, chylothorax, surgery) was 11 times higher during pregnancy than at other times. 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Johnson00 </a:t>
            </a:r>
            <a:endParaRPr lang="en-US" dirty="0" smtClean="0"/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altLang="en-US" sz="1200" dirty="0" smtClean="0"/>
          </a:p>
          <a:p>
            <a:pPr marL="171450" indent="-171450">
              <a:buFontTx/>
              <a:buChar char="•"/>
            </a:pPr>
            <a:endParaRPr lang="en-US" alt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5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68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30250" indent="-280988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23950" indent="-223838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573213" indent="-223838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22475" indent="-223838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479675" indent="-2238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36875" indent="-2238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394075" indent="-2238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51275" indent="-2238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E2FE1B9-039E-4F8B-8E19-A87AA24E4E54}" type="slidenum">
              <a:rPr lang="en-US" altLang="en-US" sz="1200" b="0"/>
              <a:pPr eaLnBrk="1" hangingPunct="1"/>
              <a:t>22</a:t>
            </a:fld>
            <a:endParaRPr lang="en-US" altLang="en-US" sz="1200" b="0"/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2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/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latin typeface="Arial" charset="0"/>
              </a:rPr>
              <a:t>Primary conditions leading to diagnosis of LAM in the NHLBI Registry were pneumothorax 36%, other pulmonary symptoms 28%, abnormal CXR 20%, others (renal AML, pleural effusion, etc.) 16%. </a:t>
            </a:r>
          </a:p>
          <a:p>
            <a:pPr marL="171450" lvl="1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smtClean="0"/>
              <a:t>In TSC, LAM found in 26-81% of women, 38% of men (milder). </a:t>
            </a:r>
            <a:endParaRPr lang="en-US" altLang="en-US" dirty="0" smtClean="0">
              <a:latin typeface="Arial" charset="0"/>
            </a:endParaRPr>
          </a:p>
          <a:p>
            <a:pPr eaLnBrk="1" hangingPunct="1">
              <a:defRPr/>
            </a:pPr>
            <a:endParaRPr lang="en-US" alt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6085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2695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 smtClean="0"/>
              <a:t>HRCT 55-84% correct diagnosis based on HRCT features.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 panose="020B0604020202020204" pitchFamily="34" charset="0"/>
              <a:buChar char="•"/>
            </a:pPr>
            <a:r>
              <a:rPr lang="en-US" baseline="0" dirty="0" smtClean="0"/>
              <a:t>11/26/2013 OSF 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en-US" baseline="0" dirty="0" smtClean="0"/>
              <a:t>One episode of R pneumothorax, Nov.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388DB0-4613-4822-8C49-5D38EF09A4B4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8581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charset="0"/>
              </a:rPr>
              <a:t>72F </a:t>
            </a:r>
            <a:r>
              <a:rPr lang="en-US" dirty="0">
                <a:latin typeface="Arial" charset="0"/>
              </a:rPr>
              <a:t>with BHD, cystic lung disease, R renal tumor, 2/3 sons with BHD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388DB0-4613-4822-8C49-5D38EF09A4B4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993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EE0864A8-2931-4087-B6CB-E5E29F201040}" type="slidenum">
              <a:rPr lang="en-US" altLang="en-US" smtClean="0">
                <a:latin typeface="Times New Roman" pitchFamily="18" charset="0"/>
              </a:rPr>
              <a:pPr>
                <a:spcBef>
                  <a:spcPct val="0"/>
                </a:spcBef>
              </a:pPr>
              <a:t>5</a:t>
            </a:fld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360" indent="-171360">
              <a:buFontTx/>
              <a:buChar char="•"/>
            </a:pPr>
            <a:r>
              <a:rPr lang="en-US" altLang="en-US" smtClean="0"/>
              <a:t>Skin lesions appear as firm, dome-shaped papules during the 3rd or 4th decade; predominantly face, scalp, neck, upper chest </a:t>
            </a: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519" indent="-2850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878" indent="-227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9875" indent="-227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6314" indent="-227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4965" indent="-227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53615" indent="-227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2265" indent="-227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50916" indent="-227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D7B679C-AF31-491C-962F-0A0BFCA0F190}" type="slidenum">
              <a:rPr lang="en-US" altLang="en-US" smtClean="0"/>
              <a:pPr eaLnBrk="1" hangingPunct="1">
                <a:spcBef>
                  <a:spcPct val="0"/>
                </a:spcBef>
              </a:pPr>
              <a:t>28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Mar. 2012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0C8246-8FF8-4361-99CB-6C34C83FF70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005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99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 smtClean="0">
                <a:latin typeface="Arial" pitchFamily="34" charset="0"/>
              </a:rPr>
              <a:t>64F nonsmoker, referred from Hematology for pulmonary amyloidosis, Mar. 2013.</a:t>
            </a:r>
          </a:p>
          <a:p>
            <a:pPr marL="171450" indent="-171450">
              <a:buFontTx/>
              <a:buChar char="•"/>
            </a:pPr>
            <a:r>
              <a:rPr lang="en-US" altLang="en-US" smtClean="0">
                <a:latin typeface="Arial" pitchFamily="34" charset="0"/>
              </a:rPr>
              <a:t>Slowly enlarging pulmonary nodules associated with “blebs”.  </a:t>
            </a:r>
          </a:p>
          <a:p>
            <a:pPr marL="742950" lvl="1" indent="-285750">
              <a:buFontTx/>
              <a:buChar char="•"/>
            </a:pPr>
            <a:r>
              <a:rPr lang="en-US" altLang="en-US" smtClean="0">
                <a:latin typeface="Arial" pitchFamily="34" charset="0"/>
              </a:rPr>
              <a:t>TTNA elsewhere 2007 showed amyloid with no evidence of systemic disease. </a:t>
            </a:r>
          </a:p>
          <a:p>
            <a:pPr marL="171450" indent="-171450">
              <a:buFontTx/>
              <a:buChar char="•"/>
            </a:pPr>
            <a:r>
              <a:rPr lang="en-US" altLang="en-US" smtClean="0">
                <a:latin typeface="Arial" pitchFamily="34" charset="0"/>
              </a:rPr>
              <a:t>Trial of Revlimid and dexamethasone for progressive lung disease elsewhere, no benefit. </a:t>
            </a:r>
          </a:p>
          <a:p>
            <a:pPr marL="171450" indent="-171450">
              <a:buFontTx/>
              <a:buChar char="•"/>
            </a:pPr>
            <a:r>
              <a:rPr lang="en-US" altLang="en-US" smtClean="0">
                <a:latin typeface="Arial" pitchFamily="34" charset="0"/>
              </a:rPr>
              <a:t>PMH: Sjögren's syndrome 2003.  </a:t>
            </a:r>
          </a:p>
          <a:p>
            <a:pPr marL="171450" indent="-171450"/>
            <a:endParaRPr lang="en-US" altLang="en-US" smtClean="0">
              <a:latin typeface="Arial" pitchFamily="34" charset="0"/>
            </a:endParaRPr>
          </a:p>
          <a:p>
            <a:pPr marL="171450" indent="-171450"/>
            <a:endParaRPr lang="en-US" altLang="en-US" smtClean="0">
              <a:latin typeface="Arial" pitchFamily="34" charset="0"/>
            </a:endParaRPr>
          </a:p>
        </p:txBody>
      </p:sp>
      <p:sp>
        <p:nvSpPr>
          <p:cNvPr id="379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C7D957-C141-4691-A893-73C9845F7947}" type="slidenum">
              <a:rPr lang="en-US" altLang="en-US" smtClean="0"/>
              <a:pPr eaLnBrk="1" hangingPunct="1">
                <a:spcBef>
                  <a:spcPct val="0"/>
                </a:spcBef>
              </a:pPr>
              <a:t>31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Pleural disease is common in patients with RA, but is usually subclinical. </a:t>
            </a:r>
            <a:r>
              <a:rPr lang="en-US" sz="120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UpToDate16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Pleural involvement is found at autopsy in 38-73% of patients although symptomatic pleurisy is less frequent (5-21%) and just over 5% had radiologic evidence of a pleural effusion. </a:t>
            </a:r>
            <a:endParaRPr lang="en-US" altLang="en-US" i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RA-associated pleural abnormalities include exudative “rheumatoid” effusion, drug-induced pleuritis), empyema, bronchopleural fistula, hemopneumothorax, and pyopneumothorax.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Pneumothorax is presumed to be secondary to cavitation of a rheumatoid nodule and can result in a persistent BP fistula.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Pleural effusions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clinically evident in only 5% of patients and may occasionally antedate the onset of articular disease.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rheumatoid pleural effusions are small, unilateral, and asymptomatic.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 smtClean="0"/>
              <a:t>10/1/01 R</a:t>
            </a:r>
            <a:r>
              <a:rPr lang="en-US" altLang="en-US" baseline="0" dirty="0" smtClean="0"/>
              <a:t> thoracotomy for persistent pneumothorax (BP fistula) – wedge biopsy shows rheumatoid nodule, chronic pleuritis; decortication performed </a:t>
            </a:r>
          </a:p>
          <a:p>
            <a:pPr marL="625444" lvl="1" indent="-168244">
              <a:buFontTx/>
              <a:buChar char="•"/>
            </a:pPr>
            <a:r>
              <a:rPr lang="en-US" altLang="en-US" baseline="0" dirty="0" smtClean="0"/>
              <a:t>12/21/2001 – redo R thoracotomy for recurrent pneumothorax, BP fistula repair </a:t>
            </a:r>
            <a:endParaRPr lang="en-US" altLang="en-US" dirty="0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4BA17260-7A9A-4780-AAF5-AD998EB06E12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1/3/2006  recurrent (4</a:t>
            </a:r>
            <a:r>
              <a:rPr lang="en-US" baseline="30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) L pneumothorax; LUL</a:t>
            </a:r>
            <a:r>
              <a:rPr lang="en-US" baseline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wedge resection – rheumatoid nodule, chronic pleuritis, talc pleurodesis </a:t>
            </a:r>
            <a:endParaRPr lang="en-US" dirty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70A0FCA3-09B0-4772-AD67-BAC2336CBCD3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Nitrofurantoin-induced lung injury is rare (&lt;1%), although many cases have been reported because the drug is frequently prescribed.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Pulmonary injury from NTFN does not appear to be a dose-related phenomenon.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Acute form of nitrofurantoin-induced lung injury is more common than chronic. </a:t>
            </a:r>
          </a:p>
          <a:p>
            <a:pPr marL="171450" indent="-171450">
              <a:buFontTx/>
              <a:buChar char="•"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Acute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nitrofurantoin-induced lung injury usually occurs within 2 wks of initiation of therapy (mean duration 9 d) and is most consistent with a hypersensitivity reaction, although pulmonary hemorrhage has been reported as a histopathologic finding.  </a:t>
            </a:r>
          </a:p>
          <a:p>
            <a:pPr marL="628650" lvl="1" indent="-171450">
              <a:buFontTx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 present with fever, dyspnea, cough, and eosinophilia. 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UpToDate16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28650" lvl="1" indent="-171450">
              <a:buFontTx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Rash, chest pain, and cyanosis may also be seen.  </a:t>
            </a:r>
          </a:p>
          <a:p>
            <a:pPr marL="628650" lvl="1" indent="-171450">
              <a:buFontTx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most cases, the onset of symptoms is abrupt (80%).  </a:t>
            </a:r>
          </a:p>
          <a:p>
            <a:pPr marL="628650" lvl="1" indent="-171450">
              <a:buFontTx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Eosinophilia and leukocytosis are common.  </a:t>
            </a:r>
          </a:p>
          <a:p>
            <a:pPr marL="628650" lvl="1" indent="-171450">
              <a:buFontTx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Bilateral parenchymal infiltrates and pleural effusions (more commonly unilateral) are seen.  </a:t>
            </a:r>
          </a:p>
          <a:p>
            <a:pPr marL="628650" lvl="1" indent="-171450">
              <a:buFontTx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Prognosis is good with most patients with symptoms resolving within 24-48h after discontinuation of therapy. </a:t>
            </a:r>
            <a:endParaRPr lang="en-US" altLang="en-US" dirty="0" smtClean="0"/>
          </a:p>
          <a:p>
            <a:pPr marL="171450" indent="-171450">
              <a:buFontTx/>
              <a:buChar char="•"/>
            </a:pPr>
            <a:r>
              <a:rPr lang="en-US" altLang="en-US" dirty="0" smtClean="0"/>
              <a:t>11/30/14; begun on nitrofurantoin therapy 11/27/14 for UTI with ureteral stone (stent placed) </a:t>
            </a:r>
          </a:p>
          <a:p>
            <a:pPr marL="628650" lvl="1" indent="-171450">
              <a:buFontTx/>
              <a:buChar char="•"/>
            </a:pPr>
            <a:r>
              <a:rPr lang="en-US" altLang="en-US" dirty="0" smtClean="0"/>
              <a:t>Cough, SOB, headaches, hypoxemia – intubated 11/30/14 in ICU; bronchoscopy negative </a:t>
            </a:r>
          </a:p>
          <a:p>
            <a:pPr marL="628650" lvl="1" indent="-171450">
              <a:buFontTx/>
              <a:buChar char="•"/>
            </a:pPr>
            <a:r>
              <a:rPr lang="en-US" altLang="en-US" dirty="0" smtClean="0"/>
              <a:t>Begun on Solu-Medrol 250 mg QID on 12/2/14, then prednisone 60 mg/d (extubated prior day) </a:t>
            </a:r>
          </a:p>
          <a:p>
            <a:pPr marL="171450" indent="-171450">
              <a:buFontTx/>
              <a:buChar char="•"/>
            </a:pPr>
            <a:endParaRPr lang="en-US" alt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11/30/14; begun on nitrofurantoin therapy 11/27/14 for UTI with ureteral stone (stent placed)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Cough, SOB, headaches, hypoxemia – intubated 11/30/14 in ICU; bronchoscopy negative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Begun on </a:t>
            </a:r>
            <a:r>
              <a:rPr lang="en-US" dirty="0" err="1" smtClean="0"/>
              <a:t>Solu</a:t>
            </a:r>
            <a:r>
              <a:rPr lang="en-US" dirty="0" smtClean="0"/>
              <a:t>-Medrol 250 mg QID on 12/2/14, then prednisone 60 mg/d (</a:t>
            </a:r>
            <a:r>
              <a:rPr lang="en-US" dirty="0" err="1" smtClean="0"/>
              <a:t>extubated</a:t>
            </a:r>
            <a:r>
              <a:rPr lang="en-US" dirty="0" smtClean="0"/>
              <a:t> prior day) 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 smtClean="0"/>
              <a:t>Asthma </a:t>
            </a:r>
          </a:p>
          <a:p>
            <a:pPr marL="171450" indent="-171450">
              <a:buFontTx/>
              <a:buChar char="•"/>
            </a:pPr>
            <a:r>
              <a:rPr lang="en-US" altLang="en-US" smtClean="0"/>
              <a:t>IPF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1363" indent="-2841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1413" indent="-22701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598613" indent="-22701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5813" indent="-22701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A35F078-E42F-471D-BE02-1B20C6F7A9F9}" type="slidenum">
              <a:rPr lang="en-US" altLang="en-US" sz="1200">
                <a:latin typeface="Tahoma" pitchFamily="34" charset="0"/>
              </a:rPr>
              <a:pPr eaLnBrk="1" hangingPunct="1"/>
              <a:t>14</a:t>
            </a:fld>
            <a:endParaRPr lang="en-US" altLang="en-US" sz="1200">
              <a:latin typeface="Tahoma" pitchFamily="34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/>
          <a:p>
            <a:pPr marL="169863" marR="0" indent="-169863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1200" dirty="0" smtClean="0">
                <a:effectLst/>
              </a:rPr>
              <a:t>Earlier case reports from Japan</a:t>
            </a:r>
          </a:p>
          <a:p>
            <a:pPr marL="627063" marR="0" lvl="1" indent="-169863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1200" dirty="0" smtClean="0">
                <a:effectLst/>
              </a:rPr>
              <a:t>Young adults, acute febrile illness 1-3 weeks after first smoking exposure; dyspnea, hypoxemia, lung infiltrates.</a:t>
            </a:r>
          </a:p>
          <a:p>
            <a:pPr marL="169863" lvl="0" indent="-169863">
              <a:buFontTx/>
              <a:buChar char="•"/>
            </a:pPr>
            <a:r>
              <a:rPr lang="en-US" altLang="en-US" sz="1200" dirty="0" smtClean="0">
                <a:effectLst/>
              </a:rPr>
              <a:t>Association with new-onset smoking or change in smoking habit (increased amount) in some cases of AEP. </a:t>
            </a:r>
          </a:p>
          <a:p>
            <a:pPr marL="169863" marR="0" lvl="0" indent="-169863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1200" dirty="0" smtClean="0">
                <a:effectLst/>
              </a:rPr>
              <a:t>Imaging: interstitial infiltrates that progress to diffuse alveolar infiltrates (ground-glass attenuation, interlobular septal thickening); pleural effusions common. </a:t>
            </a:r>
          </a:p>
          <a:p>
            <a:pPr marL="169863" marR="0" lvl="0" indent="-169863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1200" dirty="0" smtClean="0">
                <a:effectLst/>
              </a:rPr>
              <a:t>Eosinophilia in blood, BAL, pleural fluid or lung tissue.</a:t>
            </a:r>
          </a:p>
          <a:p>
            <a:pPr marL="169863" marR="0" lvl="0" indent="-169863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1200" dirty="0" smtClean="0">
                <a:effectLst/>
              </a:rPr>
              <a:t>Treatment: corticosteroids x 4-6 wk, supportive care. </a:t>
            </a:r>
          </a:p>
          <a:p>
            <a:pPr marL="169863" marR="0" lvl="0" indent="-169863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1200" i="0" dirty="0" smtClean="0">
                <a:effectLst/>
              </a:rPr>
              <a:t>Shorr et al (2004): AEP in 18 military personnel deployed in or near Iraq 2003-04 </a:t>
            </a:r>
          </a:p>
          <a:p>
            <a:pPr marL="627063" marR="0" lvl="1" indent="-169863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2600" dirty="0" smtClean="0">
                <a:effectLst/>
              </a:rPr>
              <a:t>2/18 died, 67% required mechanical ventilation. </a:t>
            </a:r>
            <a:endParaRPr lang="en-US" altLang="en-US" dirty="0" smtClean="0"/>
          </a:p>
          <a:p>
            <a:pPr marL="169863" indent="-169863">
              <a:buFontTx/>
              <a:buChar char="•"/>
            </a:pPr>
            <a:r>
              <a:rPr lang="en-US" altLang="en-US" dirty="0" smtClean="0"/>
              <a:t>Peripheral eosinophil counts: 12/6 0.20, 12/9 0.91, 12/10 1.31, 12/12 0.10</a:t>
            </a:r>
          </a:p>
          <a:p>
            <a:pPr marL="627063" lvl="1" indent="-169863">
              <a:buFontTx/>
              <a:buChar char="•"/>
            </a:pPr>
            <a:r>
              <a:rPr lang="en-US" altLang="en-US" dirty="0" smtClean="0"/>
              <a:t>BAL 12/7/10: 19% M, 35% L, 21% N, 25% E.</a:t>
            </a:r>
          </a:p>
          <a:p>
            <a:pPr marL="627063" lvl="1" indent="-169863">
              <a:buFontTx/>
              <a:buChar char="•"/>
            </a:pPr>
            <a:r>
              <a:rPr lang="en-US" altLang="en-US" dirty="0" smtClean="0"/>
              <a:t>Corticosteroids begun 12/10/10 with Solu-Medrol 125 mg BID. </a:t>
            </a:r>
          </a:p>
          <a:p>
            <a:pPr marL="1084263" lvl="2" indent="-169863">
              <a:buFontTx/>
              <a:buChar char="•"/>
            </a:pPr>
            <a:r>
              <a:rPr lang="en-US" altLang="en-US" dirty="0" smtClean="0"/>
              <a:t>Tapered off over 2 weeks (DM1).  </a:t>
            </a:r>
          </a:p>
          <a:p>
            <a:pPr marL="1084263" lvl="2" indent="-169863">
              <a:buFontTx/>
              <a:buChar char="•"/>
            </a:pPr>
            <a:r>
              <a:rPr lang="en-US" altLang="en-US" dirty="0" smtClean="0"/>
              <a:t>Quit smoking with no recurrence.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/>
          <a:p>
            <a:pPr marL="169863" indent="-169863">
              <a:buFontTx/>
              <a:buChar char="•"/>
            </a:pPr>
            <a:r>
              <a:rPr lang="en-US" altLang="en-US" dirty="0" smtClean="0"/>
              <a:t>TBLBx</a:t>
            </a:r>
          </a:p>
          <a:p>
            <a:pPr marL="169863" indent="-169863">
              <a:buFontTx/>
              <a:buChar char="•"/>
            </a:pPr>
            <a:endParaRPr lang="en-US" altLang="en-US" dirty="0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28663" indent="-2794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20775" indent="-223838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570038" indent="-223838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17713" indent="-223838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474913" indent="-2238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32113" indent="-2238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389313" indent="-2238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46513" indent="-2238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7F137C0-0FE0-46CE-A13D-059E528AD587}" type="slidenum">
              <a:rPr lang="en-US" altLang="en-US" sz="1200"/>
              <a:pPr eaLnBrk="1" hangingPunct="1"/>
              <a:t>16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7388" y="4718050"/>
            <a:ext cx="7769225" cy="1371600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590800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5A2D5-4869-4645-AC9C-9E9866482E44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429268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B0A90-8C57-45EB-AA2B-F729A94BCF90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360269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8788"/>
            <a:ext cx="1943100" cy="5956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8788"/>
            <a:ext cx="5676900" cy="5956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E5827-05EC-4C4E-A345-E3902FED0E86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683135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8788"/>
            <a:ext cx="77597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752600"/>
            <a:ext cx="7772400" cy="4662488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53EA8-FE9B-4E10-829B-1251BB2CF9CE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708844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EFD89-3C9E-433E-85AA-9A12A172B21A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13417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77C2E-8B8C-40D6-91A7-7F54AE8A93AF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749499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662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662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2A178-CC7B-400A-B869-EFE9B3EC16AB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23186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51AFE-4A57-47AA-882D-8C283208D9F1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535808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2F2D9-10DB-4426-8554-17E67F9F75C6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66321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50726-2CFA-4655-ABDA-06325C0846F3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639065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1F368-646D-4A69-87B1-AD4BC2187522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13221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D2B25-17C8-40E3-AADA-A0CCB6D87CEF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135171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8788"/>
            <a:ext cx="7759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66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62088" y="6553200"/>
            <a:ext cx="1462087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folHlink"/>
                </a:solidFill>
                <a:effectLst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folHlink"/>
                </a:solidFill>
                <a:effectLst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1905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folHlink"/>
                </a:solidFill>
                <a:effectLst/>
              </a:defRPr>
            </a:lvl1pPr>
          </a:lstStyle>
          <a:p>
            <a:pPr>
              <a:defRPr/>
            </a:pPr>
            <a:fld id="{A5205962-4209-4B48-B600-04EB958DF25C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284163" indent="-284163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accent1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863600" indent="-2921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320800" indent="-2921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778000" indent="-2921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235200" indent="-2921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692400" indent="-2921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3149600" indent="-2921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606800" indent="-2921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4064000" indent="-2921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"/>
          <p:cNvSpPr>
            <a:spLocks noChangeArrowheads="1"/>
          </p:cNvSpPr>
          <p:nvPr/>
        </p:nvSpPr>
        <p:spPr bwMode="auto">
          <a:xfrm>
            <a:off x="3751263" y="2863850"/>
            <a:ext cx="550862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/>
              <a:t>  </a:t>
            </a:r>
            <a:r>
              <a:rPr lang="en-US" altLang="en-US" sz="6800" b="0"/>
              <a:t> </a:t>
            </a:r>
            <a:endParaRPr lang="en-US" altLang="en-US" sz="1800" b="0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ctrTitle"/>
          </p:nvPr>
        </p:nvSpPr>
        <p:spPr>
          <a:xfrm>
            <a:off x="609600" y="2590800"/>
            <a:ext cx="8001000" cy="11430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Pleural Involvement in Diffuse Parenchymal Lung Diseases</a:t>
            </a: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4343400"/>
            <a:ext cx="8229600" cy="1746250"/>
          </a:xfrm>
        </p:spPr>
        <p:txBody>
          <a:bodyPr/>
          <a:lstStyle/>
          <a:p>
            <a:pPr>
              <a:defRPr/>
            </a:pPr>
            <a:r>
              <a:rPr lang="en-US" dirty="0"/>
              <a:t>Jay H. Ryu</a:t>
            </a:r>
          </a:p>
          <a:p>
            <a:pPr>
              <a:defRPr/>
            </a:pPr>
            <a:r>
              <a:rPr lang="en-US" sz="2800" dirty="0"/>
              <a:t>Division of Pulmonary and Critical Care Medicine</a:t>
            </a:r>
          </a:p>
          <a:p>
            <a:pPr>
              <a:defRPr/>
            </a:pPr>
            <a:r>
              <a:rPr lang="en-US" sz="2800" dirty="0"/>
              <a:t>Mayo Clinic, Rochester, Minnesota, USA</a:t>
            </a:r>
          </a:p>
          <a:p>
            <a:pPr>
              <a:defRPr/>
            </a:pPr>
            <a:endParaRPr lang="en-US" altLang="en-US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Drug-induced DPLDs with Pleural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8077200" cy="4586288"/>
          </a:xfrm>
        </p:spPr>
        <p:txBody>
          <a:bodyPr/>
          <a:lstStyle/>
          <a:p>
            <a:r>
              <a:rPr lang="en-US" sz="2800" dirty="0" smtClean="0"/>
              <a:t>Amiodarone </a:t>
            </a:r>
          </a:p>
          <a:p>
            <a:r>
              <a:rPr lang="en-US" sz="2800" dirty="0" smtClean="0"/>
              <a:t>Chemotherapy agents - </a:t>
            </a:r>
            <a:r>
              <a:rPr lang="en-US" sz="2400" dirty="0"/>
              <a:t>e.g., </a:t>
            </a:r>
            <a:r>
              <a:rPr lang="en-US" sz="2400" dirty="0" smtClean="0"/>
              <a:t>methotrexate, gemcitabine  </a:t>
            </a:r>
          </a:p>
          <a:p>
            <a:r>
              <a:rPr lang="en-US" sz="2800" dirty="0" smtClean="0"/>
              <a:t>Ergots </a:t>
            </a:r>
          </a:p>
          <a:p>
            <a:r>
              <a:rPr lang="en-US" sz="2800" dirty="0" smtClean="0"/>
              <a:t>Tyrosine kinase inhibitors </a:t>
            </a:r>
            <a:r>
              <a:rPr lang="en-US" sz="2400" dirty="0" smtClean="0"/>
              <a:t>– e.g., imatinib, gefitinib</a:t>
            </a:r>
          </a:p>
          <a:p>
            <a:r>
              <a:rPr lang="en-US" sz="2800" dirty="0" smtClean="0"/>
              <a:t>Nitrofurantoin </a:t>
            </a:r>
          </a:p>
          <a:p>
            <a:r>
              <a:rPr lang="en-US" sz="2800" dirty="0" smtClean="0"/>
              <a:t>Procainamide</a:t>
            </a:r>
          </a:p>
          <a:p>
            <a:r>
              <a:rPr lang="en-US" sz="2800" dirty="0" smtClean="0"/>
              <a:t>Many others 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3386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838200"/>
            <a:ext cx="3779837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69888"/>
            <a:ext cx="4064000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279775"/>
            <a:ext cx="4314825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3276600"/>
            <a:ext cx="4514850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</a:extLst>
        </p:spPr>
      </p:pic>
      <p:sp>
        <p:nvSpPr>
          <p:cNvPr id="21510" name="TextBox 3"/>
          <p:cNvSpPr txBox="1">
            <a:spLocks noChangeArrowheads="1"/>
          </p:cNvSpPr>
          <p:nvPr/>
        </p:nvSpPr>
        <p:spPr bwMode="auto">
          <a:xfrm>
            <a:off x="261938" y="152400"/>
            <a:ext cx="411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0"/>
              <a:t>25F   Acute NTFN Toxicity</a:t>
            </a:r>
          </a:p>
        </p:txBody>
      </p:sp>
    </p:spTree>
    <p:extLst>
      <p:ext uri="{BB962C8B-B14F-4D97-AF65-F5344CB8AC3E}">
        <p14:creationId xmlns:p14="http://schemas.microsoft.com/office/powerpoint/2010/main" val="9879296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1492250"/>
            <a:ext cx="4579937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23975"/>
            <a:ext cx="4264025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</a:extLst>
        </p:spPr>
      </p:pic>
      <p:sp>
        <p:nvSpPr>
          <p:cNvPr id="22532" name="TextBox 1"/>
          <p:cNvSpPr txBox="1">
            <a:spLocks noChangeArrowheads="1"/>
          </p:cNvSpPr>
          <p:nvPr/>
        </p:nvSpPr>
        <p:spPr bwMode="auto">
          <a:xfrm>
            <a:off x="1828800" y="4724400"/>
            <a:ext cx="129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2"/>
                </a:solidFill>
              </a:rPr>
              <a:t>Nov 30</a:t>
            </a:r>
          </a:p>
        </p:txBody>
      </p:sp>
      <p:sp>
        <p:nvSpPr>
          <p:cNvPr id="22533" name="TextBox 5"/>
          <p:cNvSpPr txBox="1">
            <a:spLocks noChangeArrowheads="1"/>
          </p:cNvSpPr>
          <p:nvPr/>
        </p:nvSpPr>
        <p:spPr bwMode="auto">
          <a:xfrm>
            <a:off x="6400800" y="5186363"/>
            <a:ext cx="1295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2"/>
                </a:solidFill>
              </a:rPr>
              <a:t>Dec 10</a:t>
            </a:r>
          </a:p>
        </p:txBody>
      </p:sp>
      <p:sp>
        <p:nvSpPr>
          <p:cNvPr id="22534" name="TextBox 6"/>
          <p:cNvSpPr txBox="1">
            <a:spLocks noChangeArrowheads="1"/>
          </p:cNvSpPr>
          <p:nvPr/>
        </p:nvSpPr>
        <p:spPr bwMode="auto">
          <a:xfrm>
            <a:off x="561975" y="533400"/>
            <a:ext cx="411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0"/>
              <a:t>25F   Acute NTFN Toxicity</a:t>
            </a:r>
          </a:p>
        </p:txBody>
      </p:sp>
    </p:spTree>
    <p:extLst>
      <p:ext uri="{BB962C8B-B14F-4D97-AF65-F5344CB8AC3E}">
        <p14:creationId xmlns:p14="http://schemas.microsoft.com/office/powerpoint/2010/main" val="2198441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8788"/>
            <a:ext cx="7759700" cy="68421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Eosinophilic Lung Diseases</a:t>
            </a:r>
            <a:endParaRPr lang="en-US" altLang="en-US" sz="4400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8077200" cy="5043488"/>
          </a:xfrm>
        </p:spPr>
        <p:txBody>
          <a:bodyPr/>
          <a:lstStyle/>
          <a:p>
            <a:pPr>
              <a:defRPr/>
            </a:pPr>
            <a:r>
              <a:rPr lang="en-US" altLang="en-US" sz="2800" dirty="0"/>
              <a:t>Acute eosinophilic pneumonia</a:t>
            </a:r>
          </a:p>
          <a:p>
            <a:pPr>
              <a:defRPr/>
            </a:pPr>
            <a:r>
              <a:rPr lang="en-US" altLang="en-US" sz="2800" dirty="0"/>
              <a:t>Chronic eosinophilic pneumonia</a:t>
            </a:r>
          </a:p>
          <a:p>
            <a:pPr>
              <a:defRPr/>
            </a:pPr>
            <a:r>
              <a:rPr lang="en-US" altLang="en-US" sz="2800" dirty="0"/>
              <a:t>Allergic bronchopulmonary </a:t>
            </a:r>
            <a:r>
              <a:rPr lang="en-US" altLang="en-US" sz="2800" dirty="0" smtClean="0"/>
              <a:t>aspergillosis (ABPA)</a:t>
            </a:r>
            <a:endParaRPr lang="en-US" altLang="en-US" sz="2800" dirty="0"/>
          </a:p>
          <a:p>
            <a:pPr>
              <a:defRPr/>
            </a:pPr>
            <a:r>
              <a:rPr lang="en-US" altLang="en-US" sz="2800" dirty="0" smtClean="0"/>
              <a:t>Eosinophilic granulomatosis with polyangiitis (EGPA, Churg-Strauss syndrome)</a:t>
            </a:r>
          </a:p>
          <a:p>
            <a:pPr>
              <a:defRPr/>
            </a:pPr>
            <a:r>
              <a:rPr lang="en-US" altLang="en-US" sz="2800" dirty="0" smtClean="0"/>
              <a:t>Hypereosinophilic syndrome</a:t>
            </a:r>
          </a:p>
          <a:p>
            <a:pPr>
              <a:defRPr/>
            </a:pPr>
            <a:r>
              <a:rPr lang="en-US" altLang="en-US" sz="2800" dirty="0"/>
              <a:t>Löffler’s syndrome (simple </a:t>
            </a:r>
            <a:r>
              <a:rPr lang="en-US" altLang="en-US" sz="2800" dirty="0" err="1"/>
              <a:t>pulm</a:t>
            </a:r>
            <a:r>
              <a:rPr lang="en-US" altLang="en-US" sz="2800" dirty="0"/>
              <a:t> eosinophilia)</a:t>
            </a:r>
          </a:p>
          <a:p>
            <a:pPr>
              <a:defRPr/>
            </a:pPr>
            <a:r>
              <a:rPr lang="en-US" altLang="en-US" sz="2800" dirty="0" smtClean="0"/>
              <a:t>Parasitic (tropical eosinophilia) and other </a:t>
            </a:r>
            <a:r>
              <a:rPr lang="en-US" altLang="en-US" sz="2800" dirty="0"/>
              <a:t>infections</a:t>
            </a:r>
            <a:r>
              <a:rPr lang="en-US" altLang="en-US" sz="2800" dirty="0" smtClean="0"/>
              <a:t>, drugs, toxins</a:t>
            </a:r>
          </a:p>
        </p:txBody>
      </p:sp>
    </p:spTree>
    <p:extLst>
      <p:ext uri="{BB962C8B-B14F-4D97-AF65-F5344CB8AC3E}">
        <p14:creationId xmlns:p14="http://schemas.microsoft.com/office/powerpoint/2010/main" val="106838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3962400" cy="387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"/>
            <a:ext cx="3810000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87750"/>
            <a:ext cx="3886200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81400"/>
            <a:ext cx="4038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905000" y="3048000"/>
            <a:ext cx="121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0">
                <a:solidFill>
                  <a:schemeClr val="bg2"/>
                </a:solidFill>
              </a:rPr>
              <a:t>Dec. 4</a:t>
            </a: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6400800" y="2971800"/>
            <a:ext cx="12128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>
                <a:solidFill>
                  <a:schemeClr val="bg2"/>
                </a:solidFill>
              </a:rPr>
              <a:t>Dec. 7</a:t>
            </a: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2209800" y="6338888"/>
            <a:ext cx="12239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>
                <a:solidFill>
                  <a:schemeClr val="bg2"/>
                </a:solidFill>
              </a:rPr>
              <a:t>Dec. 9</a:t>
            </a: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5638800" y="6338888"/>
            <a:ext cx="28844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>
                <a:solidFill>
                  <a:schemeClr val="bg2"/>
                </a:solidFill>
              </a:rPr>
              <a:t>Dec. 12 (treated)</a:t>
            </a:r>
          </a:p>
        </p:txBody>
      </p:sp>
      <p:sp>
        <p:nvSpPr>
          <p:cNvPr id="215050" name="Rectangle 10"/>
          <p:cNvSpPr>
            <a:spLocks noChangeArrowheads="1"/>
          </p:cNvSpPr>
          <p:nvPr/>
        </p:nvSpPr>
        <p:spPr bwMode="auto">
          <a:xfrm>
            <a:off x="228600" y="-50800"/>
            <a:ext cx="8610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Smoking-related AEP</a:t>
            </a:r>
          </a:p>
        </p:txBody>
      </p:sp>
    </p:spTree>
    <p:extLst>
      <p:ext uri="{BB962C8B-B14F-4D97-AF65-F5344CB8AC3E}">
        <p14:creationId xmlns:p14="http://schemas.microsoft.com/office/powerpoint/2010/main" val="4106259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3632200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"/>
            <a:ext cx="39116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2800"/>
            <a:ext cx="40036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17875"/>
            <a:ext cx="419100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7095" name="Text Box 7"/>
          <p:cNvSpPr txBox="1">
            <a:spLocks noChangeArrowheads="1"/>
          </p:cNvSpPr>
          <p:nvPr/>
        </p:nvSpPr>
        <p:spPr bwMode="auto">
          <a:xfrm>
            <a:off x="1524000" y="2286000"/>
            <a:ext cx="23622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22M 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Dec. 6, 2010</a:t>
            </a:r>
          </a:p>
        </p:txBody>
      </p:sp>
      <p:sp>
        <p:nvSpPr>
          <p:cNvPr id="217096" name="Rectangle 8"/>
          <p:cNvSpPr>
            <a:spLocks noChangeArrowheads="1"/>
          </p:cNvSpPr>
          <p:nvPr/>
        </p:nvSpPr>
        <p:spPr bwMode="auto">
          <a:xfrm>
            <a:off x="2441575" y="-50800"/>
            <a:ext cx="43402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Smoking-related AEP</a:t>
            </a:r>
          </a:p>
        </p:txBody>
      </p:sp>
    </p:spTree>
    <p:extLst>
      <p:ext uri="{BB962C8B-B14F-4D97-AF65-F5344CB8AC3E}">
        <p14:creationId xmlns:p14="http://schemas.microsoft.com/office/powerpoint/2010/main" val="3767229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P smoking-related micro-4 (OS02-1345;TV02-248) jl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082800" y="87313"/>
            <a:ext cx="4860925" cy="6461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3600" dirty="0">
                <a:solidFill>
                  <a:schemeClr val="bg2"/>
                </a:solidFill>
                <a:latin typeface="+mn-lt"/>
              </a:rPr>
              <a:t>Smoking-related AEP</a:t>
            </a:r>
          </a:p>
        </p:txBody>
      </p:sp>
    </p:spTree>
    <p:extLst>
      <p:ext uri="{BB962C8B-B14F-4D97-AF65-F5344CB8AC3E}">
        <p14:creationId xmlns:p14="http://schemas.microsoft.com/office/powerpoint/2010/main" val="37683323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304800"/>
            <a:ext cx="7759700" cy="609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LAM - Chylothorax</a:t>
            </a:r>
          </a:p>
        </p:txBody>
      </p:sp>
      <p:pic>
        <p:nvPicPr>
          <p:cNvPr id="1269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600200"/>
            <a:ext cx="4953000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7701" name="Text Box 5"/>
          <p:cNvSpPr txBox="1">
            <a:spLocks noChangeArrowheads="1"/>
          </p:cNvSpPr>
          <p:nvPr/>
        </p:nvSpPr>
        <p:spPr bwMode="auto">
          <a:xfrm>
            <a:off x="5486400" y="1981200"/>
            <a:ext cx="2590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30F LAM</a:t>
            </a:r>
          </a:p>
        </p:txBody>
      </p:sp>
      <p:pic>
        <p:nvPicPr>
          <p:cNvPr id="1577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43200"/>
            <a:ext cx="4038600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1951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7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59700" cy="5318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Chylothorax</a:t>
            </a:r>
            <a:endParaRPr lang="en-US" dirty="0"/>
          </a:p>
        </p:txBody>
      </p:sp>
      <p:pic>
        <p:nvPicPr>
          <p:cNvPr id="121859" name="Picture 2" descr="http://www.clevelandclinicmeded.com/medicalpubs/diseasemanagement/pulmonary/pleural-disease/images/pleural-disease-fig3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095375"/>
            <a:ext cx="3092450" cy="553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0425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Pneumothorax in </a:t>
            </a:r>
            <a:r>
              <a:rPr lang="en-US" dirty="0"/>
              <a:t>DPLDs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891088"/>
          </a:xfrm>
        </p:spPr>
        <p:txBody>
          <a:bodyPr/>
          <a:lstStyle/>
          <a:p>
            <a:r>
              <a:rPr lang="en-US" dirty="0" smtClean="0"/>
              <a:t>Lymphangioleiomyomatosis (LAM) </a:t>
            </a:r>
          </a:p>
          <a:p>
            <a:r>
              <a:rPr lang="en-US" dirty="0" smtClean="0"/>
              <a:t>Pulmonary Langerhans cell histiocytosis (PLCH) </a:t>
            </a:r>
          </a:p>
          <a:p>
            <a:r>
              <a:rPr lang="en-US" dirty="0" smtClean="0"/>
              <a:t>Birt-Hogg-Dube </a:t>
            </a:r>
          </a:p>
          <a:p>
            <a:r>
              <a:rPr lang="en-US" dirty="0" smtClean="0"/>
              <a:t>Lymphoid interstitial pneumonia </a:t>
            </a:r>
          </a:p>
          <a:p>
            <a:r>
              <a:rPr lang="en-US" dirty="0" smtClean="0"/>
              <a:t>Amyloidosis </a:t>
            </a:r>
          </a:p>
          <a:p>
            <a:r>
              <a:rPr lang="en-US" dirty="0" smtClean="0"/>
              <a:t>Idiopathic pulmonary fibrosis (IPF)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593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382000" cy="6096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Diffuse Parenchymal Lung Diseases</a:t>
            </a:r>
            <a:endParaRPr lang="en-US" altLang="en-US" dirty="0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1268413"/>
            <a:ext cx="4173538" cy="4824412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  <a:defRPr/>
            </a:pPr>
            <a:r>
              <a:rPr lang="en-US" altLang="en-US" b="1" i="1" u="sng" dirty="0" smtClean="0"/>
              <a:t>Known </a:t>
            </a:r>
            <a:r>
              <a:rPr lang="en-US" altLang="en-US" b="1" u="sng" dirty="0" smtClean="0"/>
              <a:t>Cause</a:t>
            </a:r>
          </a:p>
          <a:p>
            <a:pPr>
              <a:defRPr/>
            </a:pPr>
            <a:r>
              <a:rPr lang="en-US" altLang="en-US" dirty="0" smtClean="0"/>
              <a:t>CTD-associated</a:t>
            </a:r>
          </a:p>
          <a:p>
            <a:pPr>
              <a:defRPr/>
            </a:pPr>
            <a:r>
              <a:rPr lang="en-US" altLang="en-US" dirty="0" smtClean="0"/>
              <a:t>Environmental &amp; occupational </a:t>
            </a:r>
            <a:r>
              <a:rPr lang="en-US" altLang="en-US" sz="2200" dirty="0" smtClean="0"/>
              <a:t>(HP, pneumoconiosis) </a:t>
            </a:r>
          </a:p>
          <a:p>
            <a:pPr>
              <a:defRPr/>
            </a:pPr>
            <a:r>
              <a:rPr lang="en-US" altLang="en-US" dirty="0" smtClean="0"/>
              <a:t>Drugs &amp; radiation-induced</a:t>
            </a:r>
          </a:p>
          <a:p>
            <a:pPr>
              <a:defRPr/>
            </a:pPr>
            <a:r>
              <a:rPr lang="en-US" altLang="en-US" dirty="0" smtClean="0"/>
              <a:t>Smoking-related </a:t>
            </a:r>
            <a:r>
              <a:rPr lang="en-US" altLang="en-US" sz="2200" dirty="0" smtClean="0"/>
              <a:t>(RB-ILD/DIP, PLCH, AEP)</a:t>
            </a:r>
            <a:endParaRPr lang="en-US" altLang="en-US" sz="2000" dirty="0" smtClean="0"/>
          </a:p>
          <a:p>
            <a:pPr>
              <a:defRPr/>
            </a:pPr>
            <a:r>
              <a:rPr lang="en-US" altLang="en-US" dirty="0" smtClean="0"/>
              <a:t>Rare forms </a:t>
            </a:r>
            <a:r>
              <a:rPr lang="en-US" altLang="en-US" sz="2400" dirty="0" smtClean="0"/>
              <a:t>(</a:t>
            </a:r>
            <a:r>
              <a:rPr lang="en-US" altLang="en-US" sz="2200" dirty="0" smtClean="0"/>
              <a:t>LAM, PAP, amyloidosis, heritable disorders, etc.)</a:t>
            </a:r>
          </a:p>
        </p:txBody>
      </p:sp>
      <p:sp>
        <p:nvSpPr>
          <p:cNvPr id="5325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076825" y="1268413"/>
            <a:ext cx="3452813" cy="4752975"/>
          </a:xfrm>
        </p:spPr>
        <p:txBody>
          <a:bodyPr>
            <a:normAutofit fontScale="92500"/>
          </a:bodyPr>
          <a:lstStyle/>
          <a:p>
            <a:pPr>
              <a:buFontTx/>
              <a:buNone/>
              <a:defRPr/>
            </a:pPr>
            <a:r>
              <a:rPr lang="en-US" altLang="en-US" b="1" i="1" u="sng" dirty="0" smtClean="0"/>
              <a:t>Unknown </a:t>
            </a:r>
            <a:r>
              <a:rPr lang="en-US" altLang="en-US" b="1" u="sng" dirty="0" smtClean="0"/>
              <a:t>Cause</a:t>
            </a:r>
          </a:p>
          <a:p>
            <a:pPr>
              <a:defRPr/>
            </a:pPr>
            <a:r>
              <a:rPr lang="en-US" altLang="en-US" dirty="0" smtClean="0"/>
              <a:t>IPF and </a:t>
            </a:r>
            <a:r>
              <a:rPr lang="en-US" altLang="en-US" dirty="0"/>
              <a:t>o</a:t>
            </a:r>
            <a:r>
              <a:rPr lang="en-US" altLang="en-US" dirty="0" smtClean="0"/>
              <a:t>ther idiopathic interstitial pneumonias</a:t>
            </a:r>
            <a:r>
              <a:rPr lang="en-US" altLang="en-US" sz="2400" dirty="0" smtClean="0"/>
              <a:t> </a:t>
            </a:r>
          </a:p>
          <a:p>
            <a:pPr>
              <a:defRPr/>
            </a:pPr>
            <a:r>
              <a:rPr lang="en-US" altLang="en-US" dirty="0" smtClean="0"/>
              <a:t>Sarcoidosis</a:t>
            </a:r>
          </a:p>
          <a:p>
            <a:pPr>
              <a:defRPr/>
            </a:pPr>
            <a:r>
              <a:rPr lang="en-US" altLang="en-US" dirty="0" smtClean="0"/>
              <a:t>Eosinophilic pneumonias</a:t>
            </a:r>
          </a:p>
          <a:p>
            <a:pPr>
              <a:defRPr/>
            </a:pPr>
            <a:r>
              <a:rPr lang="en-US" altLang="en-US" dirty="0" smtClean="0"/>
              <a:t>Vasculitis</a:t>
            </a:r>
          </a:p>
          <a:p>
            <a:pPr>
              <a:defRPr/>
            </a:pPr>
            <a:r>
              <a:rPr lang="en-US" altLang="en-US" dirty="0"/>
              <a:t>Rare forms </a:t>
            </a:r>
            <a:r>
              <a:rPr lang="en-US" altLang="en-US" sz="2000" dirty="0" smtClean="0"/>
              <a:t>(IgG4-RD, Erdheim-Chester, etc.)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3683140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/>
          <p:cNvPicPr>
            <a:picLocks noChangeAspect="1" noChangeArrowheads="1"/>
          </p:cNvPicPr>
          <p:nvPr/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5"/>
          <a:stretch>
            <a:fillRect/>
          </a:stretch>
        </p:blipFill>
        <p:spPr bwMode="auto">
          <a:xfrm>
            <a:off x="0" y="0"/>
            <a:ext cx="366712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1" name="Text Box 5"/>
          <p:cNvSpPr txBox="1">
            <a:spLocks noChangeArrowheads="1"/>
          </p:cNvSpPr>
          <p:nvPr/>
        </p:nvSpPr>
        <p:spPr bwMode="auto">
          <a:xfrm>
            <a:off x="415212" y="3180054"/>
            <a:ext cx="2895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bg2"/>
                </a:solidFill>
              </a:rPr>
              <a:t>1/15/07 10 </a:t>
            </a:r>
            <a:r>
              <a:rPr lang="en-US" altLang="en-US" sz="2400" dirty="0" err="1">
                <a:solidFill>
                  <a:schemeClr val="bg2"/>
                </a:solidFill>
              </a:rPr>
              <a:t>wk</a:t>
            </a:r>
            <a:r>
              <a:rPr lang="en-US" altLang="en-US" sz="2400" dirty="0">
                <a:solidFill>
                  <a:schemeClr val="bg2"/>
                </a:solidFill>
              </a:rPr>
              <a:t> </a:t>
            </a:r>
            <a:r>
              <a:rPr lang="en-US" altLang="en-US" sz="2400" dirty="0" smtClean="0">
                <a:solidFill>
                  <a:schemeClr val="bg2"/>
                </a:solidFill>
              </a:rPr>
              <a:t>pregnant</a:t>
            </a:r>
            <a:endParaRPr lang="en-US" altLang="en-US" sz="2400" dirty="0">
              <a:solidFill>
                <a:schemeClr val="bg2"/>
              </a:solidFill>
            </a:endParaRPr>
          </a:p>
        </p:txBody>
      </p:sp>
      <p:pic>
        <p:nvPicPr>
          <p:cNvPr id="8909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0"/>
            <a:ext cx="3552825" cy="410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3" name="Rectangle 12"/>
          <p:cNvSpPr>
            <a:spLocks noChangeArrowheads="1"/>
          </p:cNvSpPr>
          <p:nvPr/>
        </p:nvSpPr>
        <p:spPr bwMode="auto">
          <a:xfrm>
            <a:off x="5606460" y="2971800"/>
            <a:ext cx="35365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bg2"/>
                </a:solidFill>
              </a:rPr>
              <a:t>2/28/07 16 </a:t>
            </a:r>
            <a:r>
              <a:rPr lang="en-US" altLang="en-US" sz="2400" dirty="0" err="1">
                <a:solidFill>
                  <a:schemeClr val="bg2"/>
                </a:solidFill>
              </a:rPr>
              <a:t>wk</a:t>
            </a:r>
            <a:r>
              <a:rPr lang="en-US" altLang="en-US" sz="2400" dirty="0">
                <a:solidFill>
                  <a:schemeClr val="bg2"/>
                </a:solidFill>
              </a:rPr>
              <a:t> </a:t>
            </a:r>
            <a:r>
              <a:rPr lang="en-US" altLang="en-US" sz="2400" dirty="0" smtClean="0">
                <a:solidFill>
                  <a:schemeClr val="bg2"/>
                </a:solidFill>
              </a:rPr>
              <a:t>pregnant</a:t>
            </a:r>
            <a:endParaRPr lang="en-US" altLang="en-US" sz="2400" dirty="0">
              <a:solidFill>
                <a:schemeClr val="bg2"/>
              </a:solidFill>
            </a:endParaRPr>
          </a:p>
        </p:txBody>
      </p:sp>
      <p:pic>
        <p:nvPicPr>
          <p:cNvPr id="89094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7" t="15428" r="1332" b="6857"/>
          <a:stretch>
            <a:fillRect/>
          </a:stretch>
        </p:blipFill>
        <p:spPr bwMode="auto">
          <a:xfrm>
            <a:off x="1371600" y="3022600"/>
            <a:ext cx="3609975" cy="3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5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4" t="19440" r="14311" b="19154"/>
          <a:stretch>
            <a:fillRect/>
          </a:stretch>
        </p:blipFill>
        <p:spPr bwMode="auto">
          <a:xfrm>
            <a:off x="5105400" y="3425825"/>
            <a:ext cx="403860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344" name="Rectangle 16"/>
          <p:cNvSpPr>
            <a:spLocks noChangeArrowheads="1"/>
          </p:cNvSpPr>
          <p:nvPr/>
        </p:nvSpPr>
        <p:spPr bwMode="auto">
          <a:xfrm>
            <a:off x="5410200" y="6267450"/>
            <a:ext cx="3286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>
                <a:solidFill>
                  <a:schemeClr val="bg2"/>
                </a:solidFill>
                <a:latin typeface="Arial" charset="0"/>
              </a:rPr>
              <a:t>5/3/07 25 wk pregnant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89097" name="Rectangle 17"/>
          <p:cNvSpPr>
            <a:spLocks noChangeArrowheads="1"/>
          </p:cNvSpPr>
          <p:nvPr/>
        </p:nvSpPr>
        <p:spPr bwMode="auto">
          <a:xfrm>
            <a:off x="1523853" y="6391670"/>
            <a:ext cx="35365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bg2"/>
                </a:solidFill>
              </a:rPr>
              <a:t>3/14/07 18 </a:t>
            </a:r>
            <a:r>
              <a:rPr lang="en-US" altLang="en-US" sz="2400" dirty="0" err="1">
                <a:solidFill>
                  <a:schemeClr val="bg2"/>
                </a:solidFill>
              </a:rPr>
              <a:t>wk</a:t>
            </a:r>
            <a:r>
              <a:rPr lang="en-US" altLang="en-US" sz="2400" dirty="0">
                <a:solidFill>
                  <a:schemeClr val="bg2"/>
                </a:solidFill>
              </a:rPr>
              <a:t> </a:t>
            </a:r>
            <a:r>
              <a:rPr lang="en-US" altLang="en-US" sz="2400" dirty="0" smtClean="0">
                <a:solidFill>
                  <a:schemeClr val="bg2"/>
                </a:solidFill>
              </a:rPr>
              <a:t>pregnant</a:t>
            </a:r>
            <a:endParaRPr lang="en-US" altLang="en-US" sz="2400" dirty="0">
              <a:solidFill>
                <a:schemeClr val="bg2"/>
              </a:solidFill>
            </a:endParaRPr>
          </a:p>
        </p:txBody>
      </p:sp>
      <p:sp>
        <p:nvSpPr>
          <p:cNvPr id="99346" name="Rectangle 18"/>
          <p:cNvSpPr>
            <a:spLocks noChangeArrowheads="1"/>
          </p:cNvSpPr>
          <p:nvPr/>
        </p:nvSpPr>
        <p:spPr bwMode="auto">
          <a:xfrm>
            <a:off x="2133600" y="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dirty="0" smtClean="0">
                <a:latin typeface="Arial" charset="0"/>
              </a:rPr>
              <a:t>29F   </a:t>
            </a:r>
            <a:r>
              <a:rPr lang="en-US" dirty="0">
                <a:latin typeface="Arial" charset="0"/>
              </a:rPr>
              <a:t>LAM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35044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9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9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3" grpId="0"/>
      <p:bldP spid="99344" grpId="0"/>
      <p:bldP spid="8909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384492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7200"/>
            <a:ext cx="4352925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4556125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3251200"/>
            <a:ext cx="455295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18" name="Rectangle 8"/>
          <p:cNvSpPr>
            <a:spLocks noChangeArrowheads="1"/>
          </p:cNvSpPr>
          <p:nvPr/>
        </p:nvSpPr>
        <p:spPr bwMode="auto">
          <a:xfrm>
            <a:off x="609600" y="609600"/>
            <a:ext cx="3471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28F 2/28/07 16 wk preg.</a:t>
            </a:r>
          </a:p>
        </p:txBody>
      </p:sp>
      <p:sp>
        <p:nvSpPr>
          <p:cNvPr id="101385" name="Rectangle 9"/>
          <p:cNvSpPr>
            <a:spLocks noChangeArrowheads="1"/>
          </p:cNvSpPr>
          <p:nvPr/>
        </p:nvSpPr>
        <p:spPr bwMode="auto">
          <a:xfrm>
            <a:off x="2438400" y="0"/>
            <a:ext cx="17219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 smtClean="0">
                <a:latin typeface="Arial" charset="0"/>
              </a:rPr>
              <a:t>29F   </a:t>
            </a:r>
            <a:r>
              <a:rPr lang="en-US" dirty="0">
                <a:latin typeface="Arial" charset="0"/>
              </a:rPr>
              <a:t>LAM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86580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382000" cy="609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LAM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8001000" cy="5135563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Proliferation of abnormal smooth muscle-like cells (“LAM cells”) resulting in cystic changes of the lung parenchyma.</a:t>
            </a:r>
          </a:p>
          <a:p>
            <a:pPr>
              <a:defRPr/>
            </a:pPr>
            <a:r>
              <a:rPr lang="en-US" altLang="en-US" sz="2800" dirty="0"/>
              <a:t>2 forms: sporadic (S-LAM) and tuberous sclerosis complex-related LAM (TSC-LAM)</a:t>
            </a:r>
          </a:p>
          <a:p>
            <a:pPr>
              <a:defRPr/>
            </a:pPr>
            <a:r>
              <a:rPr lang="en-US" sz="2800" dirty="0" smtClean="0"/>
              <a:t>Both forms of LAM are caused </a:t>
            </a:r>
            <a:r>
              <a:rPr lang="en-US" sz="2800" dirty="0"/>
              <a:t>by mutation in the TSC </a:t>
            </a:r>
            <a:r>
              <a:rPr lang="en-US" sz="2800" dirty="0" smtClean="0"/>
              <a:t>genes (</a:t>
            </a:r>
            <a:r>
              <a:rPr lang="en-US" sz="2800" i="1" dirty="0" smtClean="0"/>
              <a:t>TSC1</a:t>
            </a:r>
            <a:r>
              <a:rPr lang="en-US" sz="2800" dirty="0" smtClean="0"/>
              <a:t> &amp; </a:t>
            </a:r>
            <a:r>
              <a:rPr lang="en-US" sz="2800" i="1" dirty="0" smtClean="0"/>
              <a:t>TSC2</a:t>
            </a:r>
            <a:r>
              <a:rPr lang="en-US" sz="2800" dirty="0" smtClean="0"/>
              <a:t>)</a:t>
            </a:r>
          </a:p>
          <a:p>
            <a:pPr>
              <a:defRPr/>
            </a:pPr>
            <a:r>
              <a:rPr lang="en-US" altLang="en-US" sz="2800" dirty="0"/>
              <a:t>Highest rate of pneumothorax of all lung diseases; 50-80% in the clinical course. </a:t>
            </a:r>
            <a:endParaRPr lang="en-US" altLang="en-US" sz="2800" dirty="0" smtClean="0"/>
          </a:p>
          <a:p>
            <a:pPr>
              <a:defRPr/>
            </a:pPr>
            <a:r>
              <a:rPr lang="en-US" altLang="en-US" sz="2800" dirty="0" smtClean="0"/>
              <a:t>Risk of pleural complications </a:t>
            </a:r>
            <a:endParaRPr lang="en-US" altLang="en-US" sz="2800" dirty="0"/>
          </a:p>
          <a:p>
            <a:pPr marL="0" indent="0">
              <a:buFontTx/>
              <a:buNone/>
              <a:defRPr/>
            </a:pPr>
            <a:endParaRPr lang="en-US" sz="2800" dirty="0" smtClean="0"/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5715000" y="63246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5943600" y="6324600"/>
            <a:ext cx="289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1800" b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527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" t="13466" r="9018"/>
          <a:stretch/>
        </p:blipFill>
        <p:spPr bwMode="auto">
          <a:xfrm>
            <a:off x="464736" y="87923"/>
            <a:ext cx="8090486" cy="664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16346" y="87923"/>
            <a:ext cx="38091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0" dirty="0"/>
              <a:t>29F   PLCH   O</a:t>
            </a:r>
            <a:r>
              <a:rPr lang="en-US" sz="2800" b="0" dirty="0" smtClean="0"/>
              <a:t>ct. </a:t>
            </a:r>
            <a:r>
              <a:rPr lang="en-US" sz="2800" b="0" dirty="0"/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3777022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2" b="15827"/>
          <a:stretch/>
        </p:blipFill>
        <p:spPr bwMode="auto">
          <a:xfrm>
            <a:off x="4427135" y="3307815"/>
            <a:ext cx="4503338" cy="325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t="10371" r="2112" b="14204"/>
          <a:stretch/>
        </p:blipFill>
        <p:spPr bwMode="auto">
          <a:xfrm>
            <a:off x="51532" y="3297953"/>
            <a:ext cx="4277552" cy="339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6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27135" y="359647"/>
            <a:ext cx="3813612" cy="293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930" y="469447"/>
            <a:ext cx="3717728" cy="271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0"/>
            <a:ext cx="3490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/>
              <a:t>29F   PLCH   May 2009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1445126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8788"/>
            <a:ext cx="7772400" cy="989012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/>
              <a:t>Pulmonary Langerhans’ Cell </a:t>
            </a:r>
            <a:br>
              <a:rPr lang="en-US" sz="3200" dirty="0"/>
            </a:br>
            <a:r>
              <a:rPr lang="en-US" sz="3200" dirty="0"/>
              <a:t>Histiocytosis </a:t>
            </a:r>
            <a:r>
              <a:rPr lang="en-US" sz="3200" b="0" dirty="0"/>
              <a:t>(PLCH)</a:t>
            </a:r>
            <a:endParaRPr lang="en-US" sz="3200" dirty="0" smtClean="0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 smtClean="0"/>
              <a:t>Young adults (usually 20-40 </a:t>
            </a:r>
            <a:r>
              <a:rPr lang="en-US" altLang="en-US" sz="2800" dirty="0" err="1" smtClean="0"/>
              <a:t>yr</a:t>
            </a:r>
            <a:r>
              <a:rPr lang="en-US" altLang="en-US" sz="2800" dirty="0" smtClean="0"/>
              <a:t> of age) with smoking history, i.e., smoking-related disease.</a:t>
            </a:r>
          </a:p>
          <a:p>
            <a:r>
              <a:rPr lang="en-US" altLang="en-US" sz="2800" b="1" dirty="0" smtClean="0"/>
              <a:t>Clinical</a:t>
            </a:r>
            <a:r>
              <a:rPr lang="en-US" altLang="en-US" sz="2800" dirty="0" smtClean="0"/>
              <a:t>: Pneumothorax (10-15%), bone lesions (10%), diabetes insipidus (&lt;10%), and pulmonary hypertension. </a:t>
            </a:r>
          </a:p>
          <a:p>
            <a:r>
              <a:rPr lang="en-US" altLang="en-US" sz="2800" b="1" dirty="0" smtClean="0"/>
              <a:t>PFT</a:t>
            </a:r>
            <a:r>
              <a:rPr lang="en-US" altLang="en-US" sz="2800" dirty="0" smtClean="0"/>
              <a:t>: Obstructive or mixed defect, diffusing capacity usually decreased. </a:t>
            </a:r>
          </a:p>
          <a:p>
            <a:r>
              <a:rPr lang="en-US" altLang="en-US" sz="2800" b="1" dirty="0" smtClean="0"/>
              <a:t>HRCT</a:t>
            </a:r>
            <a:r>
              <a:rPr lang="en-US" altLang="en-US" sz="2800" dirty="0" smtClean="0"/>
              <a:t>: Cavitating nodules, irregular cysts with architectural distortion, basilar sparing. </a:t>
            </a:r>
          </a:p>
        </p:txBody>
      </p:sp>
    </p:spTree>
    <p:extLst>
      <p:ext uri="{BB962C8B-B14F-4D97-AF65-F5344CB8AC3E}">
        <p14:creationId xmlns:p14="http://schemas.microsoft.com/office/powerpoint/2010/main" val="27509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7031" y="734703"/>
            <a:ext cx="4299046" cy="279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lg" len="lg"/>
              </a14:hiddenLine>
            </a:ext>
          </a:extLst>
        </p:spPr>
      </p:pic>
      <p:pic>
        <p:nvPicPr>
          <p:cNvPr id="14643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56077" y="656229"/>
            <a:ext cx="4572001" cy="295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lg" len="lg"/>
              </a14:hiddenLine>
            </a:ext>
          </a:extLst>
        </p:spPr>
      </p:pic>
      <p:pic>
        <p:nvPicPr>
          <p:cNvPr id="14643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t="33629" r="2635" b="2845"/>
          <a:stretch/>
        </p:blipFill>
        <p:spPr bwMode="auto">
          <a:xfrm>
            <a:off x="65964" y="3596185"/>
            <a:ext cx="4640239" cy="309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lg" len="lg"/>
              </a14:hiddenLine>
            </a:ext>
          </a:extLst>
        </p:spPr>
      </p:pic>
      <p:pic>
        <p:nvPicPr>
          <p:cNvPr id="14643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t="30504" r="2519" b="5970"/>
          <a:stretch/>
        </p:blipFill>
        <p:spPr bwMode="auto">
          <a:xfrm>
            <a:off x="4556077" y="3584812"/>
            <a:ext cx="4572000" cy="309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lg" len="lg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228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 smtClean="0"/>
              <a:t>36M   Nov. 2013   BHD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22199839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005" y="560695"/>
            <a:ext cx="4176216" cy="289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lg" len="lg"/>
              </a14:hiddenLine>
            </a:ext>
          </a:extLst>
        </p:spPr>
      </p:pic>
      <p:pic>
        <p:nvPicPr>
          <p:cNvPr id="14745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0752" y="567519"/>
            <a:ext cx="4253552" cy="2909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lg" len="lg"/>
              </a14:hiddenLine>
            </a:ext>
          </a:extLst>
        </p:spPr>
      </p:pic>
      <p:pic>
        <p:nvPicPr>
          <p:cNvPr id="14746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t="23507" r="7696" b="11009"/>
          <a:stretch/>
        </p:blipFill>
        <p:spPr bwMode="auto">
          <a:xfrm>
            <a:off x="428767" y="3502925"/>
            <a:ext cx="4230806" cy="319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lg" len="lg"/>
              </a14:hiddenLine>
            </a:ext>
          </a:extLst>
        </p:spPr>
      </p:pic>
      <p:pic>
        <p:nvPicPr>
          <p:cNvPr id="14746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" t="21759" r="6436" b="12756"/>
          <a:stretch/>
        </p:blipFill>
        <p:spPr bwMode="auto">
          <a:xfrm>
            <a:off x="4691418" y="3489277"/>
            <a:ext cx="4271749" cy="319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lg" len="lg"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82948" y="13648"/>
            <a:ext cx="3898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0" dirty="0" smtClean="0">
                <a:latin typeface="Arial" charset="0"/>
              </a:rPr>
              <a:t>72F   BHD   Sept. 2015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41611569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8788"/>
            <a:ext cx="7759700" cy="6842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Birt-Hogg-Dubé syndrome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504348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Rare, inheritable disorder (autosomal dominant) </a:t>
            </a:r>
          </a:p>
          <a:p>
            <a:pPr>
              <a:defRPr/>
            </a:pPr>
            <a:r>
              <a:rPr lang="en-US" dirty="0" smtClean="0"/>
              <a:t>Germline mutations in the BHD (</a:t>
            </a:r>
            <a:r>
              <a:rPr lang="en-US" i="1" dirty="0" smtClean="0"/>
              <a:t>FLCN</a:t>
            </a:r>
            <a:r>
              <a:rPr lang="en-US" dirty="0" smtClean="0"/>
              <a:t>) gene (chromosome 17); encodes for tumor-suppressor protein, folliculin. </a:t>
            </a:r>
          </a:p>
          <a:p>
            <a:pPr>
              <a:defRPr/>
            </a:pPr>
            <a:r>
              <a:rPr lang="en-US" dirty="0" smtClean="0"/>
              <a:t>Clinical manifestations:</a:t>
            </a:r>
          </a:p>
          <a:p>
            <a:pPr lvl="1">
              <a:defRPr/>
            </a:pPr>
            <a:r>
              <a:rPr lang="en-US" sz="2800" dirty="0" smtClean="0"/>
              <a:t>Fibrofolliculomas</a:t>
            </a:r>
          </a:p>
          <a:p>
            <a:pPr lvl="1">
              <a:defRPr/>
            </a:pPr>
            <a:r>
              <a:rPr lang="en-US" sz="2800" dirty="0" smtClean="0"/>
              <a:t>Cystic lung disease (90%) and pneumothoraces (25-40%)</a:t>
            </a:r>
          </a:p>
          <a:p>
            <a:pPr lvl="1">
              <a:defRPr/>
            </a:pPr>
            <a:r>
              <a:rPr lang="en-US" sz="2800" dirty="0" smtClean="0"/>
              <a:t>Propensity for renal tumors (5-30%)</a:t>
            </a:r>
          </a:p>
        </p:txBody>
      </p:sp>
    </p:spTree>
    <p:extLst>
      <p:ext uri="{BB962C8B-B14F-4D97-AF65-F5344CB8AC3E}">
        <p14:creationId xmlns:p14="http://schemas.microsoft.com/office/powerpoint/2010/main" val="2411927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7" descr="BHD skin c6295406-2005-10-24--02Close 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700"/>
            <a:ext cx="73152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38162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458788"/>
            <a:ext cx="7759700" cy="608012"/>
          </a:xfrm>
        </p:spPr>
        <p:txBody>
          <a:bodyPr/>
          <a:lstStyle/>
          <a:p>
            <a:r>
              <a:rPr lang="en-US" dirty="0"/>
              <a:t>Pleural Involvement in DPLDs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14888"/>
          </a:xfrm>
        </p:spPr>
        <p:txBody>
          <a:bodyPr/>
          <a:lstStyle/>
          <a:p>
            <a:r>
              <a:rPr lang="en-US" dirty="0"/>
              <a:t>Pleural effusion </a:t>
            </a:r>
            <a:endParaRPr lang="en-US" dirty="0" smtClean="0"/>
          </a:p>
          <a:p>
            <a:r>
              <a:rPr lang="en-US" dirty="0"/>
              <a:t>Pleural</a:t>
            </a:r>
            <a:r>
              <a:rPr lang="en-US" dirty="0" smtClean="0"/>
              <a:t> thickening</a:t>
            </a:r>
          </a:p>
          <a:p>
            <a:r>
              <a:rPr lang="en-US" dirty="0" smtClean="0"/>
              <a:t>Pneumothorax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67384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0371" y="994231"/>
            <a:ext cx="4107544" cy="261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lg" len="lg"/>
              </a14:hiddenLine>
            </a:ext>
          </a:extLst>
        </p:spPr>
      </p:pic>
      <p:pic>
        <p:nvPicPr>
          <p:cNvPr id="4106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660400"/>
            <a:ext cx="4339771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lg" len="lg"/>
              </a14:hiddenLine>
            </a:ext>
          </a:extLst>
        </p:spPr>
      </p:pic>
      <p:pic>
        <p:nvPicPr>
          <p:cNvPr id="4106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" t="23884" r="4018" b="14806"/>
          <a:stretch/>
        </p:blipFill>
        <p:spPr bwMode="auto">
          <a:xfrm>
            <a:off x="25400" y="3686627"/>
            <a:ext cx="4557486" cy="298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lg" len="lg"/>
              </a14:hiddenLine>
            </a:ext>
          </a:extLst>
        </p:spPr>
      </p:pic>
      <p:pic>
        <p:nvPicPr>
          <p:cNvPr id="4106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" t="23884" r="4092" b="14806"/>
          <a:stretch/>
        </p:blipFill>
        <p:spPr bwMode="auto">
          <a:xfrm>
            <a:off x="4572000" y="3744683"/>
            <a:ext cx="4528459" cy="29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lg" len="lg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152400"/>
            <a:ext cx="5714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 smtClean="0"/>
              <a:t>72M   Idiopathic LIP   Mar. 2012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2536054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5" y="677863"/>
            <a:ext cx="3371850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467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506788"/>
            <a:ext cx="380365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467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3429000"/>
            <a:ext cx="4216400" cy="335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3" name="TextBox 3"/>
          <p:cNvSpPr txBox="1">
            <a:spLocks noChangeArrowheads="1"/>
          </p:cNvSpPr>
          <p:nvPr/>
        </p:nvSpPr>
        <p:spPr bwMode="auto">
          <a:xfrm>
            <a:off x="4953000" y="1676400"/>
            <a:ext cx="3657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b="0" smtClean="0"/>
              <a:t>64F  2013  Sjögren-amyloid  </a:t>
            </a:r>
          </a:p>
        </p:txBody>
      </p:sp>
    </p:spTree>
    <p:extLst>
      <p:ext uri="{BB962C8B-B14F-4D97-AF65-F5344CB8AC3E}">
        <p14:creationId xmlns:p14="http://schemas.microsoft.com/office/powerpoint/2010/main" val="2132830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458788"/>
            <a:ext cx="7759700" cy="608012"/>
          </a:xfrm>
        </p:spPr>
        <p:txBody>
          <a:bodyPr/>
          <a:lstStyle/>
          <a:p>
            <a:r>
              <a:rPr lang="en-US" dirty="0"/>
              <a:t>Pleural Involvement in DPLDs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5195888"/>
          </a:xfrm>
        </p:spPr>
        <p:txBody>
          <a:bodyPr/>
          <a:lstStyle/>
          <a:p>
            <a:r>
              <a:rPr lang="en-US" sz="2800" dirty="0" smtClean="0"/>
              <a:t>Spectrum of pleural manifestations in DPLDs</a:t>
            </a:r>
          </a:p>
          <a:p>
            <a:pPr lvl="1"/>
            <a:r>
              <a:rPr lang="en-US" sz="2800" dirty="0" smtClean="0"/>
              <a:t>Pleural </a:t>
            </a:r>
            <a:r>
              <a:rPr lang="en-US" sz="2800" dirty="0"/>
              <a:t>effusion </a:t>
            </a:r>
            <a:endParaRPr lang="en-US" sz="2800" dirty="0" smtClean="0"/>
          </a:p>
          <a:p>
            <a:pPr lvl="1"/>
            <a:r>
              <a:rPr lang="en-US" sz="2800" dirty="0"/>
              <a:t>Pleural</a:t>
            </a:r>
            <a:r>
              <a:rPr lang="en-US" sz="2800" dirty="0" smtClean="0"/>
              <a:t> thickening</a:t>
            </a:r>
          </a:p>
          <a:p>
            <a:pPr lvl="1"/>
            <a:r>
              <a:rPr lang="en-US" sz="2800" dirty="0" smtClean="0"/>
              <a:t>Pneumothorax</a:t>
            </a:r>
          </a:p>
          <a:p>
            <a:r>
              <a:rPr lang="en-US" sz="2800" dirty="0"/>
              <a:t>Commonly associated with pleural </a:t>
            </a:r>
            <a:r>
              <a:rPr lang="en-US" sz="2800" b="1" i="1" dirty="0"/>
              <a:t>effusion</a:t>
            </a:r>
            <a:r>
              <a:rPr lang="en-US" sz="2800" dirty="0"/>
              <a:t> include CTDs and drug-induced ILDs. </a:t>
            </a:r>
          </a:p>
          <a:p>
            <a:r>
              <a:rPr lang="en-US" sz="2800" dirty="0"/>
              <a:t>Commonly associated with pleural </a:t>
            </a:r>
            <a:r>
              <a:rPr lang="en-US" sz="2800" b="1" i="1" dirty="0"/>
              <a:t>thickening</a:t>
            </a:r>
            <a:r>
              <a:rPr lang="en-US" sz="2800" dirty="0"/>
              <a:t> include CTDs, drug-induced ILDs, asbestosis, pleuroparenchymal fibroelastosis </a:t>
            </a:r>
          </a:p>
          <a:p>
            <a:r>
              <a:rPr lang="en-US" sz="2800" dirty="0"/>
              <a:t>Commonly associated with </a:t>
            </a:r>
            <a:r>
              <a:rPr lang="en-US" sz="2800" dirty="0" smtClean="0"/>
              <a:t>pneumothorax include: LAM, PLCH, BHD, LIP, amyloid, IPF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00200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953000" y="2133600"/>
            <a:ext cx="3810000" cy="7620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Impact" panose="020B0806030902050204" pitchFamily="34" charset="0"/>
              </a:rPr>
              <a:t>The End</a:t>
            </a:r>
          </a:p>
        </p:txBody>
      </p:sp>
      <p:sp>
        <p:nvSpPr>
          <p:cNvPr id="25805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105400" y="4038600"/>
            <a:ext cx="3579813" cy="615950"/>
          </a:xfrm>
        </p:spPr>
        <p:txBody>
          <a:bodyPr/>
          <a:lstStyle/>
          <a:p>
            <a:r>
              <a:rPr lang="en-US" altLang="en-US" smtClean="0"/>
              <a:t>Thank you</a:t>
            </a:r>
          </a:p>
        </p:txBody>
      </p:sp>
      <p:pic>
        <p:nvPicPr>
          <p:cNvPr id="258052" name="Picture 6" descr="simpsons-the-scream-49009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430530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74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Pleural </a:t>
            </a:r>
            <a:r>
              <a:rPr lang="en-US" dirty="0"/>
              <a:t>effusion </a:t>
            </a:r>
            <a:r>
              <a:rPr lang="en-US" dirty="0" smtClean="0"/>
              <a:t>/ </a:t>
            </a:r>
            <a:r>
              <a:rPr lang="en-US" dirty="0"/>
              <a:t>thickening in </a:t>
            </a:r>
            <a:r>
              <a:rPr lang="en-US" dirty="0" smtClean="0"/>
              <a:t>DPLDs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924800" cy="4662488"/>
          </a:xfrm>
        </p:spPr>
        <p:txBody>
          <a:bodyPr/>
          <a:lstStyle/>
          <a:p>
            <a:r>
              <a:rPr lang="en-US" sz="2800" dirty="0" smtClean="0"/>
              <a:t>Commonly </a:t>
            </a:r>
            <a:r>
              <a:rPr lang="en-US" sz="2800" dirty="0"/>
              <a:t>associated with pleural </a:t>
            </a:r>
            <a:r>
              <a:rPr lang="en-US" sz="2800" b="1" i="1" dirty="0"/>
              <a:t>effusion</a:t>
            </a:r>
            <a:r>
              <a:rPr lang="en-US" sz="2800" dirty="0"/>
              <a:t> include </a:t>
            </a:r>
            <a:r>
              <a:rPr lang="en-US" sz="2800" dirty="0" smtClean="0"/>
              <a:t>CTDs </a:t>
            </a:r>
            <a:r>
              <a:rPr lang="en-US" sz="2800" dirty="0"/>
              <a:t>and drug-induced </a:t>
            </a:r>
            <a:r>
              <a:rPr lang="en-US" sz="2800" dirty="0" smtClean="0"/>
              <a:t>ILDs. </a:t>
            </a:r>
          </a:p>
          <a:p>
            <a:pPr lvl="1"/>
            <a:r>
              <a:rPr lang="en-US" sz="2800" dirty="0" smtClean="0"/>
              <a:t>Other ILDs: eosinophilic pneumonias (acute or chronic), asbestos, LAM, amyloid</a:t>
            </a:r>
          </a:p>
          <a:p>
            <a:pPr lvl="1"/>
            <a:r>
              <a:rPr lang="en-US" sz="2800" dirty="0" smtClean="0"/>
              <a:t>Also consider processes that mimic ILD: infections, </a:t>
            </a:r>
            <a:r>
              <a:rPr lang="en-US" sz="2800" dirty="0"/>
              <a:t>pulmonary </a:t>
            </a:r>
            <a:r>
              <a:rPr lang="en-US" sz="2800" dirty="0" smtClean="0"/>
              <a:t>edema, lymphoma, lymphangitic carcinomatosis </a:t>
            </a:r>
          </a:p>
          <a:p>
            <a:r>
              <a:rPr lang="en-US" sz="2800" dirty="0" smtClean="0"/>
              <a:t>Commonly </a:t>
            </a:r>
            <a:r>
              <a:rPr lang="en-US" sz="2800" dirty="0"/>
              <a:t>associated with pleural </a:t>
            </a:r>
            <a:r>
              <a:rPr lang="en-US" sz="2800" b="1" i="1" dirty="0" smtClean="0"/>
              <a:t>thickening</a:t>
            </a:r>
            <a:r>
              <a:rPr lang="en-US" sz="2800" dirty="0" smtClean="0"/>
              <a:t> include CTDs, drug-induced ILDs, asbestosis, pleuroparenchymal fibroelastosis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5292992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6842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Respiratory Manifestations in CTDs</a:t>
            </a:r>
            <a:endParaRPr lang="en-US" dirty="0" smtClean="0"/>
          </a:p>
        </p:txBody>
      </p:sp>
      <p:graphicFrame>
        <p:nvGraphicFramePr>
          <p:cNvPr id="371829" name="Group 117"/>
          <p:cNvGraphicFramePr>
            <a:graphicFrameLocks noGrp="1"/>
          </p:cNvGraphicFramePr>
          <p:nvPr>
            <p:ph type="tbl" idx="1"/>
          </p:nvPr>
        </p:nvGraphicFramePr>
        <p:xfrm>
          <a:off x="381000" y="1219200"/>
          <a:ext cx="8382000" cy="5092700"/>
        </p:xfrm>
        <a:graphic>
          <a:graphicData uri="http://schemas.openxmlformats.org/drawingml/2006/table">
            <a:tbl>
              <a:tblPr/>
              <a:tblGrid>
                <a:gridCol w="1319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2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79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04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91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3821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PM/DM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SCL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Sjögren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SLE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MCTD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7398"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ILD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X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X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X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X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X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X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398"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Airway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X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X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X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X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X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7398"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Vascular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X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X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X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X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X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X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7398"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Pleural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X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X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X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X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X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4898"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Others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nodules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muscular weak, aspiration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aspiration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lymphoma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diaphr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weak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mm weak, aspiration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Pleural Involvement in RA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5043488"/>
          </a:xfrm>
        </p:spPr>
        <p:txBody>
          <a:bodyPr/>
          <a:lstStyle/>
          <a:p>
            <a:r>
              <a:rPr lang="en-US" sz="2800" dirty="0" smtClean="0"/>
              <a:t>Pleural disease is common</a:t>
            </a:r>
          </a:p>
          <a:p>
            <a:pPr lvl="1"/>
            <a:r>
              <a:rPr lang="en-US" sz="2800" dirty="0" smtClean="0"/>
              <a:t>5-10% on imaging</a:t>
            </a:r>
          </a:p>
          <a:p>
            <a:pPr lvl="1"/>
            <a:r>
              <a:rPr lang="en-US" sz="2800" dirty="0" smtClean="0"/>
              <a:t>20-30% pleurisy symptoms </a:t>
            </a:r>
          </a:p>
          <a:p>
            <a:pPr lvl="1"/>
            <a:r>
              <a:rPr lang="en-US" sz="2800" dirty="0" smtClean="0"/>
              <a:t>40-70% at autopsy </a:t>
            </a:r>
          </a:p>
          <a:p>
            <a:r>
              <a:rPr lang="en-US" sz="2800" dirty="0" smtClean="0"/>
              <a:t>Spectrum of pleural manifestations</a:t>
            </a:r>
          </a:p>
          <a:p>
            <a:pPr lvl="1"/>
            <a:r>
              <a:rPr lang="en-US" sz="2800" dirty="0" smtClean="0"/>
              <a:t>Pleuritis </a:t>
            </a:r>
          </a:p>
          <a:p>
            <a:pPr lvl="1"/>
            <a:r>
              <a:rPr lang="en-US" sz="2800" dirty="0" smtClean="0"/>
              <a:t>Pleural effusion </a:t>
            </a:r>
            <a:r>
              <a:rPr lang="en-US" sz="2400" dirty="0" smtClean="0"/>
              <a:t>(exudative, pseudochylous [cholesterol], empyema)</a:t>
            </a:r>
          </a:p>
          <a:p>
            <a:pPr lvl="1"/>
            <a:r>
              <a:rPr lang="en-US" sz="2800" dirty="0" smtClean="0"/>
              <a:t>Pleural thickening ± entrapment </a:t>
            </a:r>
          </a:p>
          <a:p>
            <a:pPr lvl="1"/>
            <a:r>
              <a:rPr lang="en-US" sz="2800" dirty="0" smtClean="0"/>
              <a:t>Pneumothorax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08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47800"/>
            <a:ext cx="2895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38200"/>
            <a:ext cx="32004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81400"/>
            <a:ext cx="3733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81400"/>
            <a:ext cx="3733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685800" y="2286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en-US" b="0" dirty="0"/>
              <a:t>45M </a:t>
            </a:r>
            <a:r>
              <a:rPr lang="en-US" altLang="en-US" b="0" dirty="0" smtClean="0"/>
              <a:t>  Rheumatoid </a:t>
            </a:r>
            <a:r>
              <a:rPr lang="en-US" altLang="en-US" b="0" dirty="0"/>
              <a:t>nodules </a:t>
            </a:r>
            <a:r>
              <a:rPr lang="en-US" altLang="en-US" b="0" dirty="0" smtClean="0"/>
              <a:t>  Sept. 2001</a:t>
            </a: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alt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915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95600"/>
            <a:ext cx="2276475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895600"/>
            <a:ext cx="2232025" cy="172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21844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724400"/>
            <a:ext cx="2508250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7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800600"/>
            <a:ext cx="2368550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8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2324100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9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1949450" cy="134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60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1997075" cy="134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61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200025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7" name="Text Box 27"/>
          <p:cNvSpPr txBox="1">
            <a:spLocks noChangeArrowheads="1"/>
          </p:cNvSpPr>
          <p:nvPr/>
        </p:nvSpPr>
        <p:spPr bwMode="auto">
          <a:xfrm>
            <a:off x="7239000" y="849086"/>
            <a:ext cx="1676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b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Jun. 2010</a:t>
            </a:r>
            <a:endParaRPr lang="en-US" altLang="en-US" b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508" name="Rectangle 28"/>
          <p:cNvSpPr>
            <a:spLocks noChangeArrowheads="1"/>
          </p:cNvSpPr>
          <p:nvPr/>
        </p:nvSpPr>
        <p:spPr bwMode="auto">
          <a:xfrm>
            <a:off x="5082158" y="849086"/>
            <a:ext cx="15542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b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Apr. 2007</a:t>
            </a:r>
            <a:endParaRPr lang="en-US" altLang="en-US" b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2557472" y="838200"/>
            <a:ext cx="16065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b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Dec. 2005</a:t>
            </a:r>
            <a:endParaRPr lang="en-US" altLang="en-US" b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383725" y="783771"/>
            <a:ext cx="15997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b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Nov. 2004</a:t>
            </a:r>
            <a:endParaRPr lang="en-US" altLang="en-US" b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66" name="Rectangle 31"/>
          <p:cNvSpPr>
            <a:spLocks noChangeArrowheads="1"/>
          </p:cNvSpPr>
          <p:nvPr/>
        </p:nvSpPr>
        <p:spPr bwMode="auto">
          <a:xfrm>
            <a:off x="3065393" y="228600"/>
            <a:ext cx="31935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Rheumatoid </a:t>
            </a:r>
            <a:r>
              <a:rPr lang="en-US" altLang="en-US" sz="2400" dirty="0" smtClean="0"/>
              <a:t>arthritis</a:t>
            </a:r>
            <a:endParaRPr lang="en-US" altLang="en-US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73695" y="4776374"/>
            <a:ext cx="2289202" cy="181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51836" y="2937062"/>
            <a:ext cx="2132920" cy="17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94951" y="1447800"/>
            <a:ext cx="1928212" cy="14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0430" y="322106"/>
            <a:ext cx="784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dirty="0" smtClean="0"/>
              <a:t>47M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5837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59700" cy="609600"/>
          </a:xfrm>
        </p:spPr>
        <p:txBody>
          <a:bodyPr/>
          <a:lstStyle/>
          <a:p>
            <a:pPr>
              <a:defRPr/>
            </a:pPr>
            <a:r>
              <a:rPr lang="en-US" altLang="en-US" sz="3200" dirty="0" smtClean="0">
                <a:solidFill>
                  <a:srgbClr val="FFFF99"/>
                </a:solidFill>
              </a:rPr>
              <a:t>Drug-Induced</a:t>
            </a:r>
            <a:r>
              <a:rPr lang="en-US" altLang="en-US" sz="3200" dirty="0" smtClean="0">
                <a:solidFill>
                  <a:schemeClr val="hlink"/>
                </a:solidFill>
              </a:rPr>
              <a:t> </a:t>
            </a:r>
            <a:r>
              <a:rPr lang="en-US" altLang="en-US" sz="3200" dirty="0" smtClean="0">
                <a:solidFill>
                  <a:srgbClr val="FFFF99"/>
                </a:solidFill>
              </a:rPr>
              <a:t>Lung Diseases: Patterns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8001000" cy="5272088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Parenchymal lung disease</a:t>
            </a:r>
          </a:p>
          <a:p>
            <a:pPr>
              <a:defRPr/>
            </a:pPr>
            <a:r>
              <a:rPr lang="en-US" sz="2800" dirty="0" smtClean="0"/>
              <a:t>Pulmonary edema and/or ARDS</a:t>
            </a:r>
          </a:p>
          <a:p>
            <a:pPr>
              <a:defRPr/>
            </a:pPr>
            <a:r>
              <a:rPr lang="en-US" sz="2800" dirty="0" smtClean="0"/>
              <a:t>Pulmonary hemorrhage </a:t>
            </a:r>
          </a:p>
          <a:p>
            <a:pPr>
              <a:defRPr/>
            </a:pPr>
            <a:r>
              <a:rPr lang="en-US" sz="2800" dirty="0" smtClean="0"/>
              <a:t>Airway involvement (central &amp; peripheral)</a:t>
            </a:r>
          </a:p>
          <a:p>
            <a:pPr>
              <a:defRPr/>
            </a:pPr>
            <a:r>
              <a:rPr lang="en-US" sz="2800" dirty="0" smtClean="0"/>
              <a:t>Pleural and/or pericardial involvement </a:t>
            </a:r>
          </a:p>
          <a:p>
            <a:pPr>
              <a:defRPr/>
            </a:pPr>
            <a:r>
              <a:rPr lang="en-US" sz="2800" dirty="0" smtClean="0"/>
              <a:t>Pulmonary vasculopathy </a:t>
            </a:r>
          </a:p>
          <a:p>
            <a:pPr>
              <a:defRPr/>
            </a:pPr>
            <a:r>
              <a:rPr lang="en-US" sz="2800" dirty="0" smtClean="0"/>
              <a:t>Mediastinal involvement </a:t>
            </a:r>
          </a:p>
          <a:p>
            <a:pPr>
              <a:defRPr/>
            </a:pPr>
            <a:r>
              <a:rPr lang="en-US" sz="2800" dirty="0" smtClean="0"/>
              <a:t>Others – neuromuscular, systemic, etc. </a:t>
            </a:r>
          </a:p>
          <a:p>
            <a:pPr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29948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ayo4bu">
  <a:themeElements>
    <a:clrScheme name="">
      <a:dk1>
        <a:srgbClr val="000000"/>
      </a:dk1>
      <a:lt1>
        <a:srgbClr val="FFFFFF"/>
      </a:lt1>
      <a:dk2>
        <a:srgbClr val="114EF6"/>
      </a:dk2>
      <a:lt2>
        <a:srgbClr val="FFFFFF"/>
      </a:lt2>
      <a:accent1>
        <a:srgbClr val="FFFF00"/>
      </a:accent1>
      <a:accent2>
        <a:srgbClr val="FF9933"/>
      </a:accent2>
      <a:accent3>
        <a:srgbClr val="AAB2FA"/>
      </a:accent3>
      <a:accent4>
        <a:srgbClr val="DADADA"/>
      </a:accent4>
      <a:accent5>
        <a:srgbClr val="FFFFAA"/>
      </a:accent5>
      <a:accent6>
        <a:srgbClr val="E78A2D"/>
      </a:accent6>
      <a:hlink>
        <a:srgbClr val="00CC66"/>
      </a:hlink>
      <a:folHlink>
        <a:srgbClr val="A2C1FE"/>
      </a:folHlink>
    </a:clrScheme>
    <a:fontScheme name="1_Mayo4b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1_Mayo4bu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yo4bu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yo4bu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yo4bu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yo4bu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yo4bu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yo4bu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499</TotalTime>
  <Words>1762</Words>
  <Application>Microsoft Office PowerPoint</Application>
  <PresentationFormat>Presentazione su schermo (4:3)</PresentationFormat>
  <Paragraphs>265</Paragraphs>
  <Slides>33</Slides>
  <Notes>22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40" baseType="lpstr">
      <vt:lpstr>Arial</vt:lpstr>
      <vt:lpstr>Calibri</vt:lpstr>
      <vt:lpstr>Impact</vt:lpstr>
      <vt:lpstr>Symbol</vt:lpstr>
      <vt:lpstr>Tahoma</vt:lpstr>
      <vt:lpstr>Times New Roman</vt:lpstr>
      <vt:lpstr>1_Mayo4bu</vt:lpstr>
      <vt:lpstr>Pleural Involvement in Diffuse Parenchymal Lung Diseases</vt:lpstr>
      <vt:lpstr>Diffuse Parenchymal Lung Diseases</vt:lpstr>
      <vt:lpstr>Pleural Involvement in DPLDs</vt:lpstr>
      <vt:lpstr>Pleural effusion / thickening in DPLDs</vt:lpstr>
      <vt:lpstr>Respiratory Manifestations in CTDs</vt:lpstr>
      <vt:lpstr>Pleural Involvement in RA</vt:lpstr>
      <vt:lpstr>Presentazione standard di PowerPoint</vt:lpstr>
      <vt:lpstr>Presentazione standard di PowerPoint</vt:lpstr>
      <vt:lpstr>Drug-Induced Lung Diseases: Patterns </vt:lpstr>
      <vt:lpstr>Drug-induced DPLDs with Pleural Disease</vt:lpstr>
      <vt:lpstr>Presentazione standard di PowerPoint</vt:lpstr>
      <vt:lpstr>Presentazione standard di PowerPoint</vt:lpstr>
      <vt:lpstr>Eosinophilic Lung Diseases</vt:lpstr>
      <vt:lpstr>Presentazione standard di PowerPoint</vt:lpstr>
      <vt:lpstr>Presentazione standard di PowerPoint</vt:lpstr>
      <vt:lpstr>Presentazione standard di PowerPoint</vt:lpstr>
      <vt:lpstr>LAM - Chylothorax</vt:lpstr>
      <vt:lpstr>Chylothorax</vt:lpstr>
      <vt:lpstr>Pneumothorax in DPLDs</vt:lpstr>
      <vt:lpstr>Presentazione standard di PowerPoint</vt:lpstr>
      <vt:lpstr>Presentazione standard di PowerPoint</vt:lpstr>
      <vt:lpstr>LAM</vt:lpstr>
      <vt:lpstr>Presentazione standard di PowerPoint</vt:lpstr>
      <vt:lpstr>Presentazione standard di PowerPoint</vt:lpstr>
      <vt:lpstr>Pulmonary Langerhans’ Cell  Histiocytosis (PLCH)</vt:lpstr>
      <vt:lpstr>Presentazione standard di PowerPoint</vt:lpstr>
      <vt:lpstr>Presentazione standard di PowerPoint</vt:lpstr>
      <vt:lpstr>Birt-Hogg-Dubé syndrome</vt:lpstr>
      <vt:lpstr>Presentazione standard di PowerPoint</vt:lpstr>
      <vt:lpstr>Presentazione standard di PowerPoint</vt:lpstr>
      <vt:lpstr>Presentazione standard di PowerPoint</vt:lpstr>
      <vt:lpstr>Pleural Involvement in DPLDs</vt:lpstr>
      <vt:lpstr>The End</vt:lpstr>
    </vt:vector>
  </TitlesOfParts>
  <Company>Mayo Foundation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jhr01</dc:creator>
  <cp:lastModifiedBy>MDB</cp:lastModifiedBy>
  <cp:revision>81</cp:revision>
  <dcterms:created xsi:type="dcterms:W3CDTF">2006-10-18T03:38:42Z</dcterms:created>
  <dcterms:modified xsi:type="dcterms:W3CDTF">2016-04-12T15:40:23Z</dcterms:modified>
</cp:coreProperties>
</file>