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426" r:id="rId2"/>
    <p:sldId id="1174" r:id="rId3"/>
    <p:sldId id="1073" r:id="rId4"/>
    <p:sldId id="1163" r:id="rId5"/>
    <p:sldId id="627" r:id="rId6"/>
    <p:sldId id="1053" r:id="rId7"/>
    <p:sldId id="625" r:id="rId8"/>
    <p:sldId id="1173" r:id="rId9"/>
    <p:sldId id="1039" r:id="rId10"/>
    <p:sldId id="1101" r:id="rId11"/>
    <p:sldId id="1100" r:id="rId12"/>
    <p:sldId id="1102" r:id="rId13"/>
    <p:sldId id="1109" r:id="rId14"/>
    <p:sldId id="1112" r:id="rId15"/>
    <p:sldId id="1114" r:id="rId16"/>
    <p:sldId id="1103" r:id="rId17"/>
    <p:sldId id="1119" r:id="rId18"/>
    <p:sldId id="1116" r:id="rId19"/>
    <p:sldId id="1164" r:id="rId20"/>
    <p:sldId id="1122" r:id="rId21"/>
    <p:sldId id="1123" r:id="rId22"/>
    <p:sldId id="1124" r:id="rId23"/>
    <p:sldId id="1126" r:id="rId24"/>
    <p:sldId id="1129" r:id="rId25"/>
    <p:sldId id="1104" r:id="rId26"/>
    <p:sldId id="1131" r:id="rId27"/>
    <p:sldId id="1165" r:id="rId28"/>
    <p:sldId id="1107" r:id="rId29"/>
    <p:sldId id="1137" r:id="rId30"/>
    <p:sldId id="1167" r:id="rId31"/>
    <p:sldId id="1168" r:id="rId32"/>
    <p:sldId id="1141" r:id="rId33"/>
    <p:sldId id="1142" r:id="rId34"/>
    <p:sldId id="1144" r:id="rId35"/>
    <p:sldId id="1145" r:id="rId36"/>
    <p:sldId id="1146" r:id="rId37"/>
    <p:sldId id="1147" r:id="rId38"/>
    <p:sldId id="1148" r:id="rId39"/>
    <p:sldId id="1151" r:id="rId40"/>
    <p:sldId id="1156" r:id="rId41"/>
    <p:sldId id="1155" r:id="rId42"/>
    <p:sldId id="1170" r:id="rId43"/>
    <p:sldId id="1050" r:id="rId44"/>
    <p:sldId id="1175" r:id="rId4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9900"/>
    <a:srgbClr val="FF3399"/>
    <a:srgbClr val="FFFF66"/>
    <a:srgbClr val="99FF66"/>
    <a:srgbClr val="FFFF00"/>
    <a:srgbClr val="FF0000"/>
    <a:srgbClr val="FF33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53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18"/>
    </p:cViewPr>
  </p:sorterViewPr>
  <p:notesViewPr>
    <p:cSldViewPr>
      <p:cViewPr varScale="1">
        <p:scale>
          <a:sx n="53" d="100"/>
          <a:sy n="53" d="100"/>
        </p:scale>
        <p:origin x="-290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FEE118C-9547-41C6-A465-9D8D34512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</p:grpSp>
      <p:sp>
        <p:nvSpPr>
          <p:cNvPr id="61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33942-C6EC-4DCE-8E8D-0DCE0FA22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5859D-E3E5-4EBE-95B7-1E73E52E2D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2549-1C1C-498D-BE96-694B0426CF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2192-951B-4F1B-9A6F-F645D091C1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95CB-C690-4756-966D-9DC1F60FC6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9550-C3AA-4CBE-B963-000FCDDFD1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91-CD2F-425E-8376-0CBD5BD64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375CC-2D84-4FF9-A3D0-2694BCC09D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03444-6BC8-4288-ADAC-7A54EA9182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2064B-5AE9-439E-A623-AC65358CAF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CCB1A-5157-4E55-9879-F2865B327B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</p:grpSp>
      <p:sp>
        <p:nvSpPr>
          <p:cNvPr id="51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D90117AD-5694-4A91-AA7B-5BBB352CD3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60.jpeg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source=images&amp;cd=&amp;cad=rja&amp;docid=TIvv6FEbQryxxM&amp;tbnid=DowADtMjZxu7uM:&amp;ved=0CAgQjRwwADgo&amp;url=http://www.informasalus.it/it/articoli/muore-antibiotico-influenza.php&amp;ei=Un-fUqyOIejoywOuvYDwAQ&amp;psig=AFQjCNEpv9sfeSavcyEIsXoHDW73rhQOZQ&amp;ust=1386270930575790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4419600"/>
            <a:ext cx="9144000" cy="1107996"/>
          </a:xfrm>
          <a:prstGeom prst="rect">
            <a:avLst/>
          </a:prstGeom>
          <a:solidFill>
            <a:srgbClr val="FFFF00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NIV nei pazienti complicati:</a:t>
            </a:r>
          </a:p>
          <a:p>
            <a:pPr algn="ctr"/>
            <a:r>
              <a:rPr lang="it-IT" sz="3000" b="1" dirty="0" smtClean="0">
                <a:solidFill>
                  <a:srgbClr val="FF0000"/>
                </a:solidFill>
              </a:rPr>
              <a:t>il paziente BPCO in coma, il paziente da sedare</a:t>
            </a: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209800" y="5638800"/>
            <a:ext cx="50070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</a:rPr>
              <a:t>Raffaele Scala</a:t>
            </a:r>
          </a:p>
          <a:p>
            <a:pPr algn="ctr"/>
            <a:r>
              <a:rPr lang="it-IT" sz="2800" b="1" i="1" dirty="0" smtClean="0">
                <a:solidFill>
                  <a:srgbClr val="00FFFF"/>
                </a:solidFill>
              </a:rPr>
              <a:t>Pneumologia e UTIP Arezzo </a:t>
            </a:r>
            <a:endParaRPr lang="it-IT" sz="2800" b="1" i="1" dirty="0">
              <a:solidFill>
                <a:srgbClr val="00FFFF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8600"/>
            <a:ext cx="36576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8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828800"/>
            <a:ext cx="6515966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316037"/>
            <a:ext cx="90011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CasellaDiTesto 2"/>
          <p:cNvSpPr txBox="1">
            <a:spLocks noChangeArrowheads="1"/>
          </p:cNvSpPr>
          <p:nvPr/>
        </p:nvSpPr>
        <p:spPr bwMode="auto">
          <a:xfrm>
            <a:off x="2211684" y="76200"/>
            <a:ext cx="586551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Calibri" pitchFamily="34" charset="0"/>
              </a:rPr>
              <a:t>NIV and INTUBATION RATE</a:t>
            </a:r>
          </a:p>
          <a:p>
            <a:pPr algn="ctr"/>
            <a:r>
              <a:rPr lang="it-IT" sz="3600" b="1" dirty="0" smtClean="0">
                <a:solidFill>
                  <a:srgbClr val="00FF00"/>
                </a:solidFill>
                <a:latin typeface="Calibri" pitchFamily="34" charset="0"/>
              </a:rPr>
              <a:t>COPD EXACERBATIONS</a:t>
            </a:r>
          </a:p>
          <a:p>
            <a:pPr algn="ctr"/>
            <a:endParaRPr lang="it-IT" sz="4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6151562"/>
            <a:ext cx="4943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07100"/>
            <a:ext cx="32400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0400" y="6172200"/>
            <a:ext cx="863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6011863" y="1830387"/>
            <a:ext cx="1439862" cy="4032250"/>
          </a:xfrm>
          <a:prstGeom prst="rect">
            <a:avLst/>
          </a:prstGeom>
          <a:solidFill>
            <a:srgbClr val="C00000">
              <a:alpha val="3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762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57200" y="3124200"/>
            <a:ext cx="8418843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</a:rPr>
              <a:t>ESCLUSI PAZIENTI CON ALTERATO SENSORIO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304800" y="1371600"/>
            <a:ext cx="3589251" cy="1077218"/>
          </a:xfrm>
          <a:prstGeom prst="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ENCEFALOPATIA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IPERCAPNICA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5800" y="4866382"/>
            <a:ext cx="3264035" cy="1077218"/>
          </a:xfrm>
          <a:prstGeom prst="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COMA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 IPERCAPNICO 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83663" y="1361182"/>
            <a:ext cx="3531737" cy="1077218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INTOLLERANZA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NIV </a:t>
            </a:r>
            <a:r>
              <a:rPr lang="it-IT" sz="2400" b="1" dirty="0" smtClean="0">
                <a:solidFill>
                  <a:srgbClr val="FFFF00"/>
                </a:solidFill>
              </a:rPr>
              <a:t>(</a:t>
            </a:r>
            <a:r>
              <a:rPr lang="it-IT" sz="2400" b="1" dirty="0" err="1" smtClean="0">
                <a:solidFill>
                  <a:srgbClr val="FFFF00"/>
                </a:solidFill>
              </a:rPr>
              <a:t>interfacciavent</a:t>
            </a:r>
            <a:r>
              <a:rPr lang="it-IT" sz="2400" b="1" dirty="0" smtClean="0">
                <a:solidFill>
                  <a:srgbClr val="FFFF00"/>
                </a:solidFill>
              </a:rPr>
              <a:t>.)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687564" y="4866382"/>
            <a:ext cx="3009927" cy="1077218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  AGITAZIONE 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DELIRIO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10000" y="3276600"/>
            <a:ext cx="2579552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rgbClr val="FFFF00"/>
                </a:solidFill>
              </a:rPr>
              <a:t>SEDAZIONE</a:t>
            </a:r>
          </a:p>
        </p:txBody>
      </p:sp>
      <p:sp>
        <p:nvSpPr>
          <p:cNvPr id="7" name="Freccia in giù 6"/>
          <p:cNvSpPr/>
          <p:nvPr/>
        </p:nvSpPr>
        <p:spPr>
          <a:xfrm rot="13699462">
            <a:off x="6701981" y="2357981"/>
            <a:ext cx="427083" cy="977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18795115">
            <a:off x="6612851" y="3897014"/>
            <a:ext cx="429531" cy="977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6200000">
            <a:off x="4693018" y="4616819"/>
            <a:ext cx="381000" cy="120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 rot="5400000">
            <a:off x="4603382" y="5150218"/>
            <a:ext cx="381000" cy="120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16200000">
            <a:off x="4450982" y="1111619"/>
            <a:ext cx="381000" cy="120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5400000">
            <a:off x="4464418" y="1568819"/>
            <a:ext cx="381000" cy="120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>
            <a:off x="1371600" y="2667000"/>
            <a:ext cx="381000" cy="190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 rot="10800000">
            <a:off x="2057400" y="2667000"/>
            <a:ext cx="381000" cy="190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1363" y="1627188"/>
            <a:ext cx="5121275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P10129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10"/>
          <p:cNvSpPr txBox="1">
            <a:spLocks noChangeArrowheads="1"/>
          </p:cNvSpPr>
          <p:nvPr/>
        </p:nvSpPr>
        <p:spPr bwMode="auto">
          <a:xfrm>
            <a:off x="5562600" y="4038600"/>
            <a:ext cx="21336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Calibri" pitchFamily="34" charset="0"/>
              </a:rPr>
              <a:t>COMA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4650" y="1916113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304800" y="1981200"/>
            <a:ext cx="2400915" cy="8925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COMA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METABOLICO</a:t>
            </a:r>
            <a:endParaRPr lang="en-US" sz="2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62504" name="Text Box 8"/>
          <p:cNvSpPr txBox="1">
            <a:spLocks noChangeArrowheads="1"/>
          </p:cNvSpPr>
          <p:nvPr/>
        </p:nvSpPr>
        <p:spPr bwMode="auto">
          <a:xfrm>
            <a:off x="6820699" y="2276475"/>
            <a:ext cx="2018501" cy="8925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COMA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ORGANICO</a:t>
            </a:r>
          </a:p>
        </p:txBody>
      </p:sp>
      <p:sp>
        <p:nvSpPr>
          <p:cNvPr id="362506" name="Text Box 10"/>
          <p:cNvSpPr txBox="1">
            <a:spLocks noChangeArrowheads="1"/>
          </p:cNvSpPr>
          <p:nvPr/>
        </p:nvSpPr>
        <p:spPr bwMode="auto">
          <a:xfrm>
            <a:off x="323850" y="5013325"/>
            <a:ext cx="326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  <a:latin typeface="+mj-lt"/>
              </a:rPr>
              <a:t>CAUSE EXTRA-CEREBRALI</a:t>
            </a:r>
            <a:endParaRPr lang="en-US" b="1" dirty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362507" name="Text Box 11"/>
          <p:cNvSpPr txBox="1">
            <a:spLocks noChangeArrowheads="1"/>
          </p:cNvSpPr>
          <p:nvPr/>
        </p:nvSpPr>
        <p:spPr bwMode="auto">
          <a:xfrm>
            <a:off x="6207378" y="5011738"/>
            <a:ext cx="2403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+mj-lt"/>
              </a:rPr>
              <a:t>CAUSE CEREBRALI</a:t>
            </a:r>
            <a:endParaRPr lang="en-US" b="1" dirty="0">
              <a:solidFill>
                <a:srgbClr val="FF3399"/>
              </a:solidFill>
              <a:latin typeface="+mj-lt"/>
            </a:endParaRPr>
          </a:p>
        </p:txBody>
      </p:sp>
      <p:sp>
        <p:nvSpPr>
          <p:cNvPr id="362509" name="Text Box 13"/>
          <p:cNvSpPr txBox="1">
            <a:spLocks noChangeArrowheads="1"/>
          </p:cNvSpPr>
          <p:nvPr/>
        </p:nvSpPr>
        <p:spPr bwMode="auto">
          <a:xfrm>
            <a:off x="1835150" y="515938"/>
            <a:ext cx="59055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00"/>
                </a:solidFill>
                <a:latin typeface="+mj-lt"/>
              </a:rPr>
              <a:t>CHE TIPO DI COMA?</a:t>
            </a:r>
            <a:endParaRPr lang="en-US" sz="3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625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068638"/>
            <a:ext cx="21717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73238"/>
            <a:ext cx="37433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395288" y="3557588"/>
            <a:ext cx="8364537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Bef>
                <a:spcPct val="10000"/>
              </a:spcBef>
            </a:pPr>
            <a:r>
              <a:rPr kumimoji="0" lang="en-GB" sz="2500" b="1" dirty="0">
                <a:solidFill>
                  <a:srgbClr val="FFFF00"/>
                </a:solidFill>
                <a:latin typeface="+mj-lt"/>
              </a:rPr>
              <a:t>SPECTRUM </a:t>
            </a:r>
            <a:r>
              <a:rPr kumimoji="0" lang="en-GB" sz="2500" dirty="0">
                <a:latin typeface="+mj-lt"/>
              </a:rPr>
              <a:t>of </a:t>
            </a:r>
            <a:r>
              <a:rPr kumimoji="0" lang="en-GB" sz="2500" u="sng" dirty="0">
                <a:latin typeface="+mj-lt"/>
              </a:rPr>
              <a:t>heterogeneous</a:t>
            </a:r>
            <a:r>
              <a:rPr kumimoji="0" lang="en-GB" sz="2500" dirty="0">
                <a:latin typeface="+mj-lt"/>
              </a:rPr>
              <a:t> neuropsychological disturbances varying from </a:t>
            </a:r>
            <a:r>
              <a:rPr kumimoji="0" lang="en-GB" sz="2500" b="1" i="1" dirty="0">
                <a:solidFill>
                  <a:srgbClr val="FF5050"/>
                </a:solidFill>
                <a:latin typeface="+mj-lt"/>
              </a:rPr>
              <a:t>confusion, </a:t>
            </a:r>
            <a:r>
              <a:rPr kumimoji="0" lang="en-GB" sz="2500" b="1" i="1" dirty="0" err="1">
                <a:solidFill>
                  <a:srgbClr val="FF5050"/>
                </a:solidFill>
                <a:latin typeface="+mj-lt"/>
              </a:rPr>
              <a:t>asterixis</a:t>
            </a:r>
            <a:r>
              <a:rPr kumimoji="0" lang="en-GB" sz="2500" b="1" dirty="0">
                <a:solidFill>
                  <a:srgbClr val="FF5050"/>
                </a:solidFill>
                <a:latin typeface="+mj-lt"/>
              </a:rPr>
              <a:t> and </a:t>
            </a:r>
            <a:r>
              <a:rPr kumimoji="0" lang="en-GB" sz="2500" b="1" i="1" dirty="0">
                <a:solidFill>
                  <a:srgbClr val="FF5050"/>
                </a:solidFill>
                <a:latin typeface="+mj-lt"/>
              </a:rPr>
              <a:t>agitation</a:t>
            </a:r>
            <a:r>
              <a:rPr kumimoji="0" lang="en-GB" sz="2500" b="1" dirty="0">
                <a:solidFill>
                  <a:srgbClr val="FF5050"/>
                </a:solidFill>
                <a:latin typeface="+mj-lt"/>
              </a:rPr>
              <a:t>, to </a:t>
            </a:r>
            <a:r>
              <a:rPr kumimoji="0" lang="en-GB" sz="2500" b="1" i="1" dirty="0">
                <a:solidFill>
                  <a:srgbClr val="FF5050"/>
                </a:solidFill>
                <a:latin typeface="+mj-lt"/>
              </a:rPr>
              <a:t>cognitive defects</a:t>
            </a:r>
            <a:r>
              <a:rPr kumimoji="0" lang="en-GB" sz="2500" b="1" dirty="0">
                <a:solidFill>
                  <a:srgbClr val="FF5050"/>
                </a:solidFill>
                <a:latin typeface="+mj-lt"/>
              </a:rPr>
              <a:t>, </a:t>
            </a:r>
            <a:r>
              <a:rPr kumimoji="0" lang="en-GB" sz="2500" b="1" i="1" dirty="0">
                <a:solidFill>
                  <a:srgbClr val="FF5050"/>
                </a:solidFill>
                <a:latin typeface="+mj-lt"/>
              </a:rPr>
              <a:t>stupor</a:t>
            </a:r>
            <a:r>
              <a:rPr kumimoji="0" lang="en-GB" sz="2500" dirty="0">
                <a:latin typeface="+mj-lt"/>
              </a:rPr>
              <a:t> and  </a:t>
            </a:r>
            <a:r>
              <a:rPr kumimoji="0" lang="en-GB" sz="2500" b="1" i="1" dirty="0">
                <a:solidFill>
                  <a:srgbClr val="FF0000"/>
                </a:solidFill>
                <a:latin typeface="+mj-lt"/>
              </a:rPr>
              <a:t>coma</a:t>
            </a:r>
            <a:r>
              <a:rPr kumimoji="0" lang="en-GB" sz="2500" dirty="0">
                <a:latin typeface="+mj-lt"/>
              </a:rPr>
              <a:t>  occurring in patients with </a:t>
            </a:r>
            <a:r>
              <a:rPr kumimoji="0" lang="en-GB" sz="2500" dirty="0" err="1">
                <a:solidFill>
                  <a:srgbClr val="66FF66"/>
                </a:solidFill>
                <a:latin typeface="+mj-lt"/>
              </a:rPr>
              <a:t>hypercapnia</a:t>
            </a:r>
            <a:r>
              <a:rPr kumimoji="0" lang="en-GB" sz="2500" dirty="0">
                <a:latin typeface="+mj-lt"/>
              </a:rPr>
              <a:t> and </a:t>
            </a:r>
            <a:r>
              <a:rPr kumimoji="0" lang="en-GB" sz="2500" dirty="0">
                <a:solidFill>
                  <a:srgbClr val="66FF66"/>
                </a:solidFill>
                <a:latin typeface="+mj-lt"/>
              </a:rPr>
              <a:t>acute </a:t>
            </a:r>
            <a:r>
              <a:rPr kumimoji="0" lang="en-GB" sz="2500" dirty="0" err="1">
                <a:solidFill>
                  <a:srgbClr val="66FF66"/>
                </a:solidFill>
                <a:latin typeface="+mj-lt"/>
              </a:rPr>
              <a:t>decompensated</a:t>
            </a:r>
            <a:r>
              <a:rPr kumimoji="0" lang="en-GB" sz="2500" dirty="0">
                <a:solidFill>
                  <a:srgbClr val="66FF66"/>
                </a:solidFill>
                <a:latin typeface="+mj-lt"/>
              </a:rPr>
              <a:t> respiratory acidosis with/without hypoxemia</a:t>
            </a:r>
            <a:r>
              <a:rPr kumimoji="0" lang="en-GB" sz="2500" dirty="0">
                <a:latin typeface="+mj-lt"/>
              </a:rPr>
              <a:t>.</a:t>
            </a: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04800" y="6021388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000" i="1">
                <a:solidFill>
                  <a:srgbClr val="FFFF00"/>
                </a:solidFill>
                <a:latin typeface="+mj-lt"/>
              </a:rPr>
              <a:t>Young GB et al. “Coma and impaired consciousness: a clinical perspective” 1998</a:t>
            </a:r>
          </a:p>
        </p:txBody>
      </p:sp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461963"/>
            <a:ext cx="3287713" cy="2971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755650" y="476250"/>
            <a:ext cx="3817938" cy="1077218"/>
          </a:xfrm>
          <a:prstGeom prst="rect">
            <a:avLst/>
          </a:prstGeom>
          <a:solidFill>
            <a:srgbClr val="FFFF00"/>
          </a:solidFill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0" lang="it-IT" sz="3200" b="1" dirty="0" err="1">
                <a:solidFill>
                  <a:srgbClr val="FF0000"/>
                </a:solidFill>
                <a:latin typeface="+mj-lt"/>
              </a:rPr>
              <a:t>Hypercapnic</a:t>
            </a:r>
            <a:r>
              <a:rPr kumimoji="0" lang="it-IT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0" lang="it-IT" sz="3200" b="1" dirty="0" err="1">
                <a:solidFill>
                  <a:srgbClr val="FF0000"/>
                </a:solidFill>
                <a:latin typeface="+mj-lt"/>
              </a:rPr>
              <a:t>Encephalopathy</a:t>
            </a:r>
            <a:endParaRPr kumimoji="0" lang="it-IT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0279" name="Oval 7"/>
          <p:cNvSpPr>
            <a:spLocks noChangeArrowheads="1"/>
          </p:cNvSpPr>
          <p:nvPr/>
        </p:nvSpPr>
        <p:spPr bwMode="auto">
          <a:xfrm>
            <a:off x="7696200" y="4419600"/>
            <a:ext cx="1143000" cy="457200"/>
          </a:xfrm>
          <a:prstGeom prst="ellipse">
            <a:avLst/>
          </a:prstGeom>
          <a:solidFill>
            <a:srgbClr val="FFFF00">
              <a:alpha val="24001"/>
            </a:srgbClr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4391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98604" y="4643735"/>
            <a:ext cx="356379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SCALA </a:t>
            </a:r>
            <a:r>
              <a:rPr lang="it-IT" sz="2000" b="1" dirty="0" err="1" smtClean="0">
                <a:solidFill>
                  <a:srgbClr val="FFFF00"/>
                </a:solidFill>
              </a:rPr>
              <a:t>DI</a:t>
            </a:r>
            <a:r>
              <a:rPr lang="it-IT" sz="2000" b="1" dirty="0" smtClean="0">
                <a:solidFill>
                  <a:srgbClr val="FFFF00"/>
                </a:solidFill>
              </a:rPr>
              <a:t> KELLY-MATTHAY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81000" y="3181290"/>
            <a:ext cx="3628557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SCORE </a:t>
            </a:r>
            <a:r>
              <a:rPr lang="it-IT" sz="2000" b="1" dirty="0" err="1" smtClean="0">
                <a:solidFill>
                  <a:srgbClr val="FFFF00"/>
                </a:solidFill>
              </a:rPr>
              <a:t>DI</a:t>
            </a:r>
            <a:r>
              <a:rPr lang="it-IT" sz="2000" b="1" dirty="0" smtClean="0">
                <a:solidFill>
                  <a:srgbClr val="FFFF00"/>
                </a:solidFill>
              </a:rPr>
              <a:t> ENCEFALOPATIA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81000" y="685800"/>
            <a:ext cx="281211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SCALA </a:t>
            </a:r>
            <a:r>
              <a:rPr lang="it-IT" sz="2000" b="1" dirty="0" err="1" smtClean="0">
                <a:solidFill>
                  <a:srgbClr val="FFFF00"/>
                </a:solidFill>
              </a:rPr>
              <a:t>DI</a:t>
            </a:r>
            <a:r>
              <a:rPr lang="it-IT" sz="2000" b="1" dirty="0" smtClean="0">
                <a:solidFill>
                  <a:srgbClr val="FFFF00"/>
                </a:solidFill>
              </a:rPr>
              <a:t> GLASGOW</a:t>
            </a:r>
            <a:endParaRPr lang="it-IT" sz="2000" b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477000"/>
            <a:ext cx="3791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743900" y="6477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Scala R.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21031" y="76200"/>
            <a:ext cx="7314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</a:rPr>
              <a:t>QUANDO PARLIAMO </a:t>
            </a:r>
            <a:r>
              <a:rPr lang="it-IT" sz="3600" b="1" dirty="0" err="1" smtClean="0">
                <a:solidFill>
                  <a:srgbClr val="FFFF00"/>
                </a:solidFill>
              </a:rPr>
              <a:t>DI</a:t>
            </a:r>
            <a:r>
              <a:rPr lang="it-IT" sz="3600" b="1" dirty="0" smtClean="0">
                <a:solidFill>
                  <a:srgbClr val="FFFF00"/>
                </a:solidFill>
              </a:rPr>
              <a:t> COMA?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81000" y="5943600"/>
            <a:ext cx="4800600" cy="533400"/>
          </a:xfrm>
          <a:prstGeom prst="rect">
            <a:avLst/>
          </a:prstGeom>
          <a:noFill/>
          <a:ln w="5715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33400" y="4419600"/>
            <a:ext cx="3657600" cy="228600"/>
          </a:xfrm>
          <a:prstGeom prst="rect">
            <a:avLst/>
          </a:prstGeom>
          <a:noFill/>
          <a:ln w="5715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33400" y="2450068"/>
            <a:ext cx="101181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GCS &lt;9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1930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18430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143000"/>
            <a:ext cx="3657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6"/>
          <p:cNvCxnSpPr/>
          <p:nvPr/>
        </p:nvCxnSpPr>
        <p:spPr>
          <a:xfrm>
            <a:off x="609600" y="457200"/>
            <a:ext cx="685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09600" y="4038600"/>
            <a:ext cx="8189037" cy="584775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PATOGENESI NON SOLO IPERCAPNICA!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2413"/>
            <a:ext cx="45720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64547" name="Picture 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589213"/>
            <a:ext cx="2362200" cy="3048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pic>
        <p:nvPicPr>
          <p:cNvPr id="364548" name="Picture 4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033713"/>
            <a:ext cx="4114800" cy="3340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64549" name="Rectangle 5"/>
          <p:cNvSpPr>
            <a:spLocks noChangeArrowheads="1"/>
          </p:cNvSpPr>
          <p:nvPr/>
        </p:nvSpPr>
        <p:spPr bwMode="auto">
          <a:xfrm>
            <a:off x="4787900" y="4833938"/>
            <a:ext cx="18288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364550" name="Picture 6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579813"/>
            <a:ext cx="2551113" cy="23336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pic>
        <p:nvPicPr>
          <p:cNvPr id="364551" name="Picture 7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" y="1522413"/>
            <a:ext cx="4495800" cy="1462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64552" name="Picture 8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046413"/>
            <a:ext cx="3802063" cy="2286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pic>
        <p:nvPicPr>
          <p:cNvPr id="364553" name="Picture 9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750" y="3825875"/>
            <a:ext cx="3960813" cy="26924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sp>
        <p:nvSpPr>
          <p:cNvPr id="364554" name="Rectangle 10"/>
          <p:cNvSpPr>
            <a:spLocks noChangeArrowheads="1"/>
          </p:cNvSpPr>
          <p:nvPr/>
        </p:nvSpPr>
        <p:spPr bwMode="auto">
          <a:xfrm>
            <a:off x="611188" y="4400550"/>
            <a:ext cx="2836862" cy="2174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3645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750" y="4113213"/>
            <a:ext cx="6553200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45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4638" y="71438"/>
            <a:ext cx="197961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4558" name="Text Box 14"/>
          <p:cNvSpPr txBox="1">
            <a:spLocks noChangeArrowheads="1"/>
          </p:cNvSpPr>
          <p:nvPr/>
        </p:nvSpPr>
        <p:spPr bwMode="auto">
          <a:xfrm>
            <a:off x="0" y="228600"/>
            <a:ext cx="6362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+mj-lt"/>
              </a:rPr>
              <a:t>Cosa</a:t>
            </a:r>
            <a:r>
              <a:rPr lang="en-US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+mj-lt"/>
              </a:rPr>
              <a:t>veniva</a:t>
            </a:r>
            <a:r>
              <a:rPr lang="en-US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+mj-lt"/>
              </a:rPr>
              <a:t>raccomandato</a:t>
            </a:r>
            <a:r>
              <a:rPr lang="en-US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+mj-lt"/>
              </a:rPr>
              <a:t>fino</a:t>
            </a:r>
            <a:r>
              <a:rPr lang="en-US" sz="3600" b="1" dirty="0" smtClean="0">
                <a:solidFill>
                  <a:srgbClr val="FFFF00"/>
                </a:solidFill>
                <a:latin typeface="+mj-lt"/>
              </a:rPr>
              <a:t> al 2002?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2743200"/>
            <a:ext cx="4945063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611188" y="1162050"/>
            <a:ext cx="3657600" cy="769441"/>
          </a:xfrm>
          <a:prstGeom prst="rect">
            <a:avLst/>
          </a:prstGeom>
          <a:solidFill>
            <a:schemeClr val="folHlink"/>
          </a:solidFill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200" b="1">
                <a:solidFill>
                  <a:schemeClr val="bg1"/>
                </a:solidFill>
                <a:latin typeface="+mj-lt"/>
              </a:rPr>
              <a:t>Depression reflex of</a:t>
            </a:r>
          </a:p>
          <a:p>
            <a:pPr algn="ctr"/>
            <a:r>
              <a:rPr lang="en-GB" sz="2200" b="1">
                <a:solidFill>
                  <a:schemeClr val="bg1"/>
                </a:solidFill>
                <a:latin typeface="+mj-lt"/>
              </a:rPr>
              <a:t>cough</a:t>
            </a:r>
          </a:p>
        </p:txBody>
      </p:sp>
      <p:sp>
        <p:nvSpPr>
          <p:cNvPr id="316419" name="AutoShape 3"/>
          <p:cNvSpPr>
            <a:spLocks noChangeArrowheads="1"/>
          </p:cNvSpPr>
          <p:nvPr/>
        </p:nvSpPr>
        <p:spPr bwMode="auto">
          <a:xfrm>
            <a:off x="2268538" y="2095500"/>
            <a:ext cx="484187" cy="900113"/>
          </a:xfrm>
          <a:prstGeom prst="downArrow">
            <a:avLst>
              <a:gd name="adj1" fmla="val 50000"/>
              <a:gd name="adj2" fmla="val 46475"/>
            </a:avLst>
          </a:prstGeom>
          <a:solidFill>
            <a:srgbClr val="FF0000"/>
          </a:solidFill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269543" y="152400"/>
            <a:ext cx="8571578" cy="646331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GB" sz="3600" b="1" dirty="0">
                <a:solidFill>
                  <a:srgbClr val="FFFF00"/>
                </a:solidFill>
                <a:latin typeface="+mj-lt"/>
              </a:rPr>
              <a:t>“Crucial points” </a:t>
            </a:r>
            <a:r>
              <a:rPr kumimoji="0" lang="en-GB" sz="3600" b="1" dirty="0" err="1">
                <a:solidFill>
                  <a:srgbClr val="FFFF00"/>
                </a:solidFill>
                <a:latin typeface="+mj-lt"/>
              </a:rPr>
              <a:t>nel</a:t>
            </a:r>
            <a:r>
              <a:rPr kumimoji="0" lang="en-GB" sz="3600" b="1" dirty="0">
                <a:solidFill>
                  <a:srgbClr val="FFFF00"/>
                </a:solidFill>
                <a:latin typeface="+mj-lt"/>
              </a:rPr>
              <a:t> coma </a:t>
            </a:r>
            <a:r>
              <a:rPr kumimoji="0" lang="en-GB" sz="3600" b="1" dirty="0" err="1">
                <a:solidFill>
                  <a:srgbClr val="FFFF00"/>
                </a:solidFill>
                <a:latin typeface="+mj-lt"/>
              </a:rPr>
              <a:t>ipercapnico</a:t>
            </a:r>
            <a:endParaRPr kumimoji="0" lang="en-GB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43161" y="1162050"/>
            <a:ext cx="4128053" cy="769441"/>
          </a:xfrm>
          <a:prstGeom prst="rect">
            <a:avLst/>
          </a:prstGeom>
          <a:solidFill>
            <a:schemeClr val="folHlink"/>
          </a:solidFill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200" b="1">
                <a:solidFill>
                  <a:schemeClr val="bg1"/>
                </a:solidFill>
                <a:latin typeface="+mj-lt"/>
              </a:rPr>
              <a:t>Severe acidosis with/without </a:t>
            </a:r>
          </a:p>
          <a:p>
            <a:pPr algn="ctr"/>
            <a:r>
              <a:rPr lang="en-GB" sz="2200" b="1">
                <a:solidFill>
                  <a:schemeClr val="bg1"/>
                </a:solidFill>
                <a:latin typeface="+mj-lt"/>
              </a:rPr>
              <a:t>hypoxemia </a:t>
            </a:r>
          </a:p>
        </p:txBody>
      </p:sp>
      <p:sp>
        <p:nvSpPr>
          <p:cNvPr id="316422" name="AutoShape 6"/>
          <p:cNvSpPr>
            <a:spLocks noChangeArrowheads="1"/>
          </p:cNvSpPr>
          <p:nvPr/>
        </p:nvSpPr>
        <p:spPr bwMode="auto">
          <a:xfrm>
            <a:off x="6469063" y="2095500"/>
            <a:ext cx="487362" cy="900113"/>
          </a:xfrm>
          <a:prstGeom prst="downArrow">
            <a:avLst>
              <a:gd name="adj1" fmla="val 50000"/>
              <a:gd name="adj2" fmla="val 46173"/>
            </a:avLst>
          </a:prstGeom>
          <a:solidFill>
            <a:srgbClr val="FF0000"/>
          </a:solidFill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>
              <a:latin typeface="+mj-lt"/>
            </a:endParaRPr>
          </a:p>
        </p:txBody>
      </p:sp>
      <p:pic>
        <p:nvPicPr>
          <p:cNvPr id="316423" name="Picture 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213100"/>
            <a:ext cx="3392487" cy="23606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pic>
        <p:nvPicPr>
          <p:cNvPr id="316424" name="Picture 8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213100"/>
            <a:ext cx="3773487" cy="25146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sp>
        <p:nvSpPr>
          <p:cNvPr id="316425" name="Text Box 9"/>
          <p:cNvSpPr txBox="1">
            <a:spLocks noChangeArrowheads="1"/>
          </p:cNvSpPr>
          <p:nvPr/>
        </p:nvSpPr>
        <p:spPr bwMode="auto">
          <a:xfrm>
            <a:off x="906463" y="5940425"/>
            <a:ext cx="7564437" cy="48895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TIME OF REVERSION OF COMATOSE STATUS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838200"/>
            <a:ext cx="6286500" cy="22288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86200"/>
            <a:ext cx="7162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04813"/>
            <a:ext cx="3200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0" y="381000"/>
            <a:ext cx="6324600" cy="342900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buClr>
                <a:srgbClr val="FF0000"/>
              </a:buClr>
              <a:buFont typeface="Wingdings" pitchFamily="2" charset="2"/>
              <a:buNone/>
            </a:pPr>
            <a:r>
              <a:rPr lang="en-US" sz="3400" b="1" dirty="0" smtClean="0">
                <a:solidFill>
                  <a:srgbClr val="FF0000"/>
                </a:solidFill>
                <a:latin typeface="+mj-lt"/>
              </a:rPr>
              <a:t>CONSIDERATE LE COMPLICANZE DELLA IMV…</a:t>
            </a:r>
          </a:p>
          <a:p>
            <a:pPr marL="342900" indent="-342900" algn="ctr">
              <a:buClr>
                <a:srgbClr val="FF0000"/>
              </a:buClr>
              <a:buFont typeface="Wingdings" pitchFamily="2" charset="2"/>
              <a:buNone/>
            </a:pPr>
            <a:r>
              <a:rPr lang="en-US" sz="3400" b="1" dirty="0" smtClean="0">
                <a:solidFill>
                  <a:srgbClr val="FF0000"/>
                </a:solidFill>
                <a:latin typeface="+mj-lt"/>
              </a:rPr>
              <a:t>….</a:t>
            </a:r>
            <a:r>
              <a:rPr lang="en-US" sz="3400" b="1" dirty="0" smtClean="0">
                <a:solidFill>
                  <a:schemeClr val="bg2"/>
                </a:solidFill>
                <a:latin typeface="+mj-lt"/>
              </a:rPr>
              <a:t>CI PUO’ ESSERE UN RAZIONALE PER LA NIV NEL COMA IPERCAPNICO</a:t>
            </a:r>
            <a:r>
              <a:rPr lang="en-US" sz="34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it-IT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80920" cy="1440160"/>
          </a:xfrm>
          <a:solidFill>
            <a:schemeClr val="bg2">
              <a:lumMod val="75000"/>
              <a:alpha val="42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  <a:effectLst/>
                <a:latin typeface="+mn-lt"/>
              </a:rPr>
              <a:t>NESSUN CONFLITTO </a:t>
            </a:r>
            <a:r>
              <a:rPr lang="it-IT" b="1" dirty="0" err="1" smtClean="0">
                <a:solidFill>
                  <a:srgbClr val="FFFF00"/>
                </a:solidFill>
                <a:effectLst/>
                <a:latin typeface="+mn-lt"/>
              </a:rPr>
              <a:t>DI</a:t>
            </a:r>
            <a:r>
              <a:rPr lang="it-IT" b="1" dirty="0" smtClean="0">
                <a:solidFill>
                  <a:srgbClr val="FFFF00"/>
                </a:solidFill>
                <a:effectLst/>
                <a:latin typeface="+mn-lt"/>
              </a:rPr>
              <a:t> INTERESSE</a:t>
            </a:r>
            <a:endParaRPr lang="it-IT" b="1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0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36000"/>
          </a:blip>
          <a:srcRect/>
          <a:stretch>
            <a:fillRect/>
          </a:stretch>
        </p:blipFill>
        <p:spPr bwMode="auto">
          <a:xfrm>
            <a:off x="228600" y="2057400"/>
            <a:ext cx="4211638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1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36000"/>
          </a:blip>
          <a:srcRect/>
          <a:stretch>
            <a:fillRect/>
          </a:stretch>
        </p:blipFill>
        <p:spPr bwMode="auto">
          <a:xfrm>
            <a:off x="4427538" y="2565400"/>
            <a:ext cx="471646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1752600" y="2362200"/>
            <a:ext cx="1676400" cy="427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200" b="1">
                <a:solidFill>
                  <a:srgbClr val="FF0000"/>
                </a:solidFill>
                <a:latin typeface="Arial" charset="0"/>
              </a:rPr>
              <a:t>Kelly score</a:t>
            </a:r>
          </a:p>
        </p:txBody>
      </p:sp>
      <p:sp>
        <p:nvSpPr>
          <p:cNvPr id="377863" name="Text Box 7"/>
          <p:cNvSpPr txBox="1">
            <a:spLocks noChangeArrowheads="1"/>
          </p:cNvSpPr>
          <p:nvPr/>
        </p:nvSpPr>
        <p:spPr bwMode="auto">
          <a:xfrm>
            <a:off x="7248525" y="5516563"/>
            <a:ext cx="1895475" cy="427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200" b="1">
                <a:solidFill>
                  <a:srgbClr val="FF0000"/>
                </a:solidFill>
                <a:latin typeface="Arial" charset="0"/>
              </a:rPr>
              <a:t>Cough score</a:t>
            </a:r>
          </a:p>
        </p:txBody>
      </p:sp>
      <p:sp>
        <p:nvSpPr>
          <p:cNvPr id="377865" name="Text Box 9"/>
          <p:cNvSpPr txBox="1">
            <a:spLocks noChangeArrowheads="1"/>
          </p:cNvSpPr>
          <p:nvPr/>
        </p:nvSpPr>
        <p:spPr bwMode="auto">
          <a:xfrm>
            <a:off x="592138" y="6165850"/>
            <a:ext cx="318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chemeClr val="hlink"/>
                </a:solidFill>
                <a:latin typeface="Arial" charset="0"/>
              </a:rPr>
              <a:t>Scala R et al Crit Care 2010</a:t>
            </a:r>
          </a:p>
        </p:txBody>
      </p:sp>
      <p:pic>
        <p:nvPicPr>
          <p:cNvPr id="37786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8" y="0"/>
            <a:ext cx="38512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581400"/>
            <a:ext cx="19446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7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2420938"/>
            <a:ext cx="19446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0"/>
            <a:ext cx="5410200" cy="206210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0" lang="en-US" sz="3200" b="1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La NIV MIGLIORA </a:t>
            </a:r>
            <a:r>
              <a:rPr kumimoji="0" lang="en-US" sz="3200" b="1" u="sng" dirty="0" smtClean="0">
                <a:solidFill>
                  <a:srgbClr val="FF0000"/>
                </a:solidFill>
                <a:latin typeface="+mj-lt"/>
                <a:ea typeface="MS Gothic" pitchFamily="49" charset="-128"/>
                <a:cs typeface="Arial" charset="0"/>
              </a:rPr>
              <a:t>RAPIDAMENTE</a:t>
            </a:r>
            <a:r>
              <a:rPr kumimoji="0" lang="en-US" sz="3200" b="1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 SENSORIO E EFFICACIA DELLA TOSSE</a:t>
            </a:r>
            <a:endParaRPr kumimoji="0" lang="en-US" sz="3200" b="1" dirty="0">
              <a:solidFill>
                <a:srgbClr val="FFFF00"/>
              </a:solidFill>
              <a:latin typeface="+mj-lt"/>
              <a:ea typeface="MS Gothic" pitchFamily="49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0" lang="en-US" sz="3400" b="1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QUALI DATI DI EFFICACIA DELLA NIV NELL’ENCEFALOPATIA E COMA?</a:t>
            </a:r>
            <a:endParaRPr kumimoji="0" lang="en-US" sz="3400" b="1" dirty="0">
              <a:solidFill>
                <a:srgbClr val="FFFF00"/>
              </a:solidFill>
              <a:latin typeface="+mj-lt"/>
              <a:ea typeface="MS Gothic" pitchFamily="49" charset="-128"/>
              <a:cs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477000"/>
            <a:ext cx="3791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9912" y="6451600"/>
            <a:ext cx="18430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2971800"/>
            <a:ext cx="9144000" cy="1661993"/>
          </a:xfrm>
          <a:prstGeom prst="rect">
            <a:avLst/>
          </a:prstGeom>
          <a:solidFill>
            <a:schemeClr val="bg2"/>
          </a:solidFill>
          <a:ln w="635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0" lang="en-US" sz="3400" b="1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CASISTICA ETEROGENEA, NESSUN RCT,</a:t>
            </a:r>
          </a:p>
          <a:p>
            <a:pPr algn="ctr"/>
            <a:r>
              <a:rPr lang="en-US" sz="3400" b="1" u="sng" dirty="0" smtClean="0">
                <a:solidFill>
                  <a:srgbClr val="FF0000"/>
                </a:solidFill>
                <a:latin typeface="+mj-lt"/>
                <a:ea typeface="MS Gothic" pitchFamily="49" charset="-128"/>
                <a:cs typeface="Arial" charset="0"/>
              </a:rPr>
              <a:t>FALLIMENTO</a:t>
            </a:r>
            <a:r>
              <a:rPr lang="en-US" sz="3400" b="1" u="sng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sz="3400" b="1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(</a:t>
            </a:r>
            <a:r>
              <a:rPr lang="en-US" sz="3400" b="1" u="sng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NECESSITA’ DI ETI) </a:t>
            </a:r>
            <a:r>
              <a:rPr lang="en-US" sz="3400" b="1" u="sng" dirty="0" smtClean="0">
                <a:solidFill>
                  <a:srgbClr val="FF0000"/>
                </a:solidFill>
                <a:latin typeface="+mj-lt"/>
                <a:ea typeface="MS Gothic" pitchFamily="49" charset="-128"/>
                <a:cs typeface="Arial" charset="0"/>
              </a:rPr>
              <a:t>18-58%,</a:t>
            </a:r>
          </a:p>
          <a:p>
            <a:pPr algn="ctr"/>
            <a:r>
              <a:rPr kumimoji="0" lang="en-US" sz="3400" b="1" dirty="0" smtClean="0">
                <a:solidFill>
                  <a:srgbClr val="FFFF00"/>
                </a:solidFill>
                <a:latin typeface="+mj-lt"/>
                <a:ea typeface="MS Gothic" pitchFamily="49" charset="-128"/>
                <a:cs typeface="Arial" charset="0"/>
              </a:rPr>
              <a:t>SETTING E TECNICHE DIVERSE…</a:t>
            </a:r>
            <a:endParaRPr kumimoji="0" lang="en-US" sz="3400" b="1" dirty="0">
              <a:solidFill>
                <a:srgbClr val="FFFF00"/>
              </a:solidFill>
              <a:latin typeface="+mj-lt"/>
              <a:ea typeface="MS Gothic" pitchFamily="49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6200"/>
            <a:ext cx="7993062" cy="213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228600" y="2334161"/>
            <a:ext cx="8686800" cy="13234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latin typeface="+mj-lt"/>
              </a:rPr>
              <a:t>STUDIO RETROSPETTIVO: </a:t>
            </a:r>
            <a:r>
              <a:rPr lang="en-GB" sz="2000" b="1" dirty="0" smtClean="0">
                <a:latin typeface="+mj-lt"/>
              </a:rPr>
              <a:t>150 PAZ. con GCS</a:t>
            </a:r>
            <a:r>
              <a:rPr lang="en-GB" sz="2000" b="1" dirty="0">
                <a:latin typeface="+mj-lt"/>
                <a:sym typeface="Symbol" pitchFamily="18" charset="2"/>
              </a:rPr>
              <a:t></a:t>
            </a:r>
            <a:r>
              <a:rPr lang="en-GB" sz="2000" b="1" dirty="0" smtClean="0">
                <a:latin typeface="+mj-lt"/>
                <a:sym typeface="Symbol" pitchFamily="18" charset="2"/>
              </a:rPr>
              <a:t>8 e</a:t>
            </a:r>
            <a:r>
              <a:rPr lang="en-GB" sz="2000" b="1" dirty="0" smtClean="0">
                <a:latin typeface="+mj-lt"/>
              </a:rPr>
              <a:t> pH </a:t>
            </a:r>
            <a:r>
              <a:rPr lang="en-GB" sz="2000" b="1" dirty="0" err="1" smtClean="0">
                <a:latin typeface="+mj-lt"/>
              </a:rPr>
              <a:t>medio</a:t>
            </a:r>
            <a:r>
              <a:rPr lang="en-GB" sz="2000" b="1" dirty="0" smtClean="0">
                <a:latin typeface="+mj-lt"/>
              </a:rPr>
              <a:t> 7.13</a:t>
            </a:r>
          </a:p>
          <a:p>
            <a:r>
              <a:rPr lang="en-GB" sz="2000" b="1" dirty="0" smtClean="0">
                <a:solidFill>
                  <a:srgbClr val="FFFF00"/>
                </a:solidFill>
                <a:latin typeface="+mj-lt"/>
              </a:rPr>
              <a:t>FAILURE 30% </a:t>
            </a:r>
            <a:r>
              <a:rPr lang="en-GB" sz="2000" b="1" dirty="0" smtClean="0">
                <a:latin typeface="+mj-lt"/>
              </a:rPr>
              <a:t>(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GCS &lt; 6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predittivita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’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di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failure</a:t>
            </a:r>
            <a:r>
              <a:rPr lang="en-GB" sz="2000" b="1" dirty="0" smtClean="0">
                <a:latin typeface="+mj-lt"/>
              </a:rPr>
              <a:t>)</a:t>
            </a:r>
          </a:p>
          <a:p>
            <a:r>
              <a:rPr lang="en-GB" sz="2000" b="1" dirty="0" smtClean="0"/>
              <a:t>ETI PER CONTROLLO VIE AEREE 6%; POLMONITE ASPIRATIVA 3.3% </a:t>
            </a:r>
          </a:p>
          <a:p>
            <a:r>
              <a:rPr lang="en-GB" sz="2000" b="1" dirty="0" smtClean="0">
                <a:solidFill>
                  <a:srgbClr val="FFFF00"/>
                </a:solidFill>
                <a:latin typeface="+mj-lt"/>
              </a:rPr>
              <a:t>MORTALITA’ 24% </a:t>
            </a:r>
            <a:r>
              <a:rPr lang="en-GB" sz="2000" b="1" dirty="0" smtClean="0">
                <a:latin typeface="+mj-lt"/>
              </a:rPr>
              <a:t>(21/36 </a:t>
            </a:r>
            <a:r>
              <a:rPr lang="en-GB" sz="2000" b="1" dirty="0" err="1" smtClean="0">
                <a:latin typeface="+mj-lt"/>
              </a:rPr>
              <a:t>complicanze</a:t>
            </a:r>
            <a:r>
              <a:rPr lang="en-GB" sz="2000" b="1" dirty="0" smtClean="0">
                <a:latin typeface="+mj-lt"/>
              </a:rPr>
              <a:t> </a:t>
            </a:r>
            <a:r>
              <a:rPr lang="en-GB" sz="2000" b="1" dirty="0" err="1" smtClean="0">
                <a:latin typeface="+mj-lt"/>
              </a:rPr>
              <a:t>extrapolmonari</a:t>
            </a:r>
            <a:r>
              <a:rPr lang="en-GB" sz="2000" b="1" dirty="0" smtClean="0">
                <a:latin typeface="+mj-lt"/>
              </a:rPr>
              <a:t>)</a:t>
            </a:r>
          </a:p>
        </p:txBody>
      </p:sp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31946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91000"/>
            <a:ext cx="3657600" cy="220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029200" y="4953000"/>
            <a:ext cx="37338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lum bright="-10000" contrast="18000"/>
          </a:blip>
          <a:srcRect/>
          <a:stretch>
            <a:fillRect/>
          </a:stretch>
        </p:blipFill>
        <p:spPr bwMode="auto">
          <a:xfrm>
            <a:off x="457200" y="3886200"/>
            <a:ext cx="4191000" cy="2514600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22" name="Connettore 1 21"/>
          <p:cNvCxnSpPr/>
          <p:nvPr/>
        </p:nvCxnSpPr>
        <p:spPr>
          <a:xfrm>
            <a:off x="5029200" y="1600200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533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0"/>
            <a:ext cx="8077200" cy="213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990600"/>
            <a:ext cx="2509838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5562599" y="4419600"/>
            <a:ext cx="3581401" cy="646331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Garamond" pitchFamily="18" charset="0"/>
              </a:rPr>
              <a:t>Fully reversion of coma in 85.3% </a:t>
            </a:r>
            <a:r>
              <a:rPr lang="en-GB" sz="1800" b="1" dirty="0" smtClean="0">
                <a:solidFill>
                  <a:srgbClr val="FF0000"/>
                </a:solidFill>
                <a:latin typeface="Garamond" pitchFamily="18" charset="0"/>
              </a:rPr>
              <a:t>of pts </a:t>
            </a:r>
            <a:r>
              <a:rPr lang="en-GB" sz="1800" b="1" dirty="0">
                <a:solidFill>
                  <a:srgbClr val="FF0000"/>
                </a:solidFill>
                <a:latin typeface="Garamond" pitchFamily="18" charset="0"/>
              </a:rPr>
              <a:t>after </a:t>
            </a:r>
            <a:r>
              <a:rPr lang="en-GB" sz="1800" b="1" dirty="0">
                <a:solidFill>
                  <a:schemeClr val="bg1"/>
                </a:solidFill>
                <a:latin typeface="Garamond" pitchFamily="18" charset="0"/>
                <a:cs typeface="Arial" charset="0"/>
              </a:rPr>
              <a:t>4.1±2.4 hrs</a:t>
            </a:r>
            <a:r>
              <a:rPr lang="en-GB" sz="1800" b="1" dirty="0">
                <a:solidFill>
                  <a:srgbClr val="FF0000"/>
                </a:solidFill>
                <a:latin typeface="Garamond" pitchFamily="18" charset="0"/>
                <a:cs typeface="Arial" charset="0"/>
              </a:rPr>
              <a:t> of </a:t>
            </a:r>
            <a:r>
              <a:rPr lang="en-GB" sz="1800" b="1" dirty="0" smtClean="0">
                <a:solidFill>
                  <a:srgbClr val="FF0000"/>
                </a:solidFill>
                <a:latin typeface="Garamond" pitchFamily="18" charset="0"/>
                <a:cs typeface="Arial" charset="0"/>
              </a:rPr>
              <a:t>NIV</a:t>
            </a:r>
            <a:r>
              <a:rPr lang="en-GB" sz="18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endParaRPr lang="en-GB" sz="18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5638800" y="5410200"/>
            <a:ext cx="3260725" cy="954088"/>
          </a:xfrm>
          <a:prstGeom prst="rect">
            <a:avLst/>
          </a:prstGeom>
          <a:solidFill>
            <a:srgbClr val="0033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>
                <a:latin typeface="Garamond" pitchFamily="18" charset="0"/>
              </a:rPr>
              <a:t>Gastro-distension=5 (5.3%)</a:t>
            </a:r>
          </a:p>
          <a:p>
            <a:r>
              <a:rPr lang="it-IT" sz="1800" b="1">
                <a:latin typeface="Garamond" pitchFamily="18" charset="0"/>
              </a:rPr>
              <a:t>Vomiting=3 (3.2%)</a:t>
            </a:r>
          </a:p>
          <a:p>
            <a:r>
              <a:rPr lang="it-IT" sz="1800" b="1">
                <a:solidFill>
                  <a:srgbClr val="FFFF00"/>
                </a:solidFill>
                <a:latin typeface="Garamond" pitchFamily="18" charset="0"/>
              </a:rPr>
              <a:t>Pulmonary aspiration= 1 (1.1%)</a:t>
            </a:r>
          </a:p>
        </p:txBody>
      </p:sp>
      <p:sp>
        <p:nvSpPr>
          <p:cNvPr id="15" name="Rettangolo 14"/>
          <p:cNvSpPr/>
          <p:nvPr/>
        </p:nvSpPr>
        <p:spPr>
          <a:xfrm flipV="1">
            <a:off x="2057400" y="2667000"/>
            <a:ext cx="1981200" cy="914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3124200" y="2286000"/>
            <a:ext cx="92044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GCS ≤8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81200" y="2286000"/>
            <a:ext cx="920445" cy="338554"/>
          </a:xfrm>
          <a:prstGeom prst="rect">
            <a:avLst/>
          </a:prstGeom>
          <a:solidFill>
            <a:srgbClr val="009900"/>
          </a:solidFill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FF00"/>
                </a:solidFill>
              </a:rPr>
              <a:t>GCS &gt;8</a:t>
            </a:r>
            <a:endParaRPr lang="it-IT" sz="1600" b="1" dirty="0">
              <a:solidFill>
                <a:srgbClr val="FFFF00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334000" y="2547271"/>
            <a:ext cx="3810000" cy="103412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0" lang="en-GB" sz="2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NIV EFFICACE</a:t>
            </a:r>
          </a:p>
          <a:p>
            <a:pPr algn="ctr">
              <a:lnSpc>
                <a:spcPct val="85000"/>
              </a:lnSpc>
            </a:pPr>
            <a:r>
              <a:rPr lang="en-GB" sz="2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NEL COMA IPOSSICO-IPERCAPNICO</a:t>
            </a:r>
            <a:endParaRPr kumimoji="0" lang="en-GB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302" name="Picture 22"/>
          <p:cNvPicPr>
            <a:picLocks noChangeAspect="1" noChangeArrowheads="1"/>
          </p:cNvPicPr>
          <p:nvPr/>
        </p:nvPicPr>
        <p:blipFill>
          <a:blip r:embed="rId3" cstate="print">
            <a:lum bright="-8000" contrast="14000"/>
          </a:blip>
          <a:srcRect/>
          <a:stretch>
            <a:fillRect/>
          </a:stretch>
        </p:blipFill>
        <p:spPr bwMode="auto">
          <a:xfrm>
            <a:off x="0" y="1952625"/>
            <a:ext cx="91440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3283" name="Rectangle 3"/>
          <p:cNvSpPr>
            <a:spLocks noChangeArrowheads="1"/>
          </p:cNvSpPr>
          <p:nvPr/>
        </p:nvSpPr>
        <p:spPr bwMode="auto">
          <a:xfrm>
            <a:off x="34925" y="2744788"/>
            <a:ext cx="9109075" cy="4013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3284" name="Rectangle 4"/>
          <p:cNvSpPr>
            <a:spLocks noChangeArrowheads="1"/>
          </p:cNvSpPr>
          <p:nvPr/>
        </p:nvSpPr>
        <p:spPr bwMode="auto">
          <a:xfrm>
            <a:off x="0" y="4545012"/>
            <a:ext cx="9144000" cy="3603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3286" name="Text Box 6"/>
          <p:cNvSpPr txBox="1">
            <a:spLocks noChangeArrowheads="1"/>
          </p:cNvSpPr>
          <p:nvPr/>
        </p:nvSpPr>
        <p:spPr bwMode="auto">
          <a:xfrm>
            <a:off x="0" y="1446413"/>
            <a:ext cx="9144000" cy="45858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0" lang="en-GB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FINO A QUANTO CI SI PUO’ SPINGERE </a:t>
            </a:r>
            <a:r>
              <a:rPr lang="en-GB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CON </a:t>
            </a:r>
            <a:r>
              <a:rPr lang="en-GB" sz="2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LA</a:t>
            </a:r>
            <a:r>
              <a:rPr lang="en-GB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NIV</a:t>
            </a:r>
            <a:r>
              <a:rPr kumimoji="0" lang="en-GB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?</a:t>
            </a:r>
            <a:endParaRPr kumimoji="0" lang="en-GB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3292" name="Text Box 12"/>
          <p:cNvSpPr txBox="1">
            <a:spLocks noChangeArrowheads="1"/>
          </p:cNvSpPr>
          <p:nvPr/>
        </p:nvSpPr>
        <p:spPr bwMode="auto">
          <a:xfrm>
            <a:off x="3275013" y="2052637"/>
            <a:ext cx="11525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800" b="1"/>
              <a:t>KMS=1</a:t>
            </a:r>
          </a:p>
        </p:txBody>
      </p:sp>
      <p:sp>
        <p:nvSpPr>
          <p:cNvPr id="353293" name="Text Box 13"/>
          <p:cNvSpPr txBox="1">
            <a:spLocks noChangeArrowheads="1"/>
          </p:cNvSpPr>
          <p:nvPr/>
        </p:nvSpPr>
        <p:spPr bwMode="auto">
          <a:xfrm>
            <a:off x="4859338" y="2052637"/>
            <a:ext cx="11525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800" b="1">
                <a:solidFill>
                  <a:srgbClr val="FFFF66"/>
                </a:solidFill>
              </a:rPr>
              <a:t>KMS=2</a:t>
            </a:r>
          </a:p>
        </p:txBody>
      </p:sp>
      <p:sp>
        <p:nvSpPr>
          <p:cNvPr id="353294" name="Text Box 14"/>
          <p:cNvSpPr txBox="1">
            <a:spLocks noChangeArrowheads="1"/>
          </p:cNvSpPr>
          <p:nvPr/>
        </p:nvSpPr>
        <p:spPr bwMode="auto">
          <a:xfrm>
            <a:off x="6646863" y="2024062"/>
            <a:ext cx="9493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CC66"/>
                </a:solidFill>
              </a:rPr>
              <a:t>KMS=3</a:t>
            </a:r>
          </a:p>
        </p:txBody>
      </p:sp>
      <p:sp>
        <p:nvSpPr>
          <p:cNvPr id="353295" name="Text Box 15"/>
          <p:cNvSpPr txBox="1">
            <a:spLocks noChangeArrowheads="1"/>
          </p:cNvSpPr>
          <p:nvPr/>
        </p:nvSpPr>
        <p:spPr bwMode="auto">
          <a:xfrm>
            <a:off x="8159750" y="2024062"/>
            <a:ext cx="9493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0000"/>
                </a:solidFill>
              </a:rPr>
              <a:t>KMS&gt;3</a:t>
            </a:r>
          </a:p>
        </p:txBody>
      </p:sp>
      <p:sp>
        <p:nvSpPr>
          <p:cNvPr id="353296" name="Rectangle 16"/>
          <p:cNvSpPr>
            <a:spLocks noChangeArrowheads="1"/>
          </p:cNvSpPr>
          <p:nvPr/>
        </p:nvSpPr>
        <p:spPr bwMode="auto">
          <a:xfrm>
            <a:off x="8245475" y="2744787"/>
            <a:ext cx="863600" cy="401340"/>
          </a:xfrm>
          <a:prstGeom prst="rect">
            <a:avLst/>
          </a:prstGeom>
          <a:solidFill>
            <a:srgbClr val="000080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3297" name="Rectangle 17"/>
          <p:cNvSpPr>
            <a:spLocks noChangeArrowheads="1"/>
          </p:cNvSpPr>
          <p:nvPr/>
        </p:nvSpPr>
        <p:spPr bwMode="auto">
          <a:xfrm>
            <a:off x="8101013" y="4545012"/>
            <a:ext cx="1042987" cy="358775"/>
          </a:xfrm>
          <a:prstGeom prst="rect">
            <a:avLst/>
          </a:prstGeom>
          <a:solidFill>
            <a:srgbClr val="000080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3298" name="Rectangle 18"/>
          <p:cNvSpPr>
            <a:spLocks noChangeArrowheads="1"/>
          </p:cNvSpPr>
          <p:nvPr/>
        </p:nvSpPr>
        <p:spPr bwMode="auto">
          <a:xfrm>
            <a:off x="36513" y="4003675"/>
            <a:ext cx="1655762" cy="325437"/>
          </a:xfrm>
          <a:prstGeom prst="rect">
            <a:avLst/>
          </a:prstGeom>
          <a:solidFill>
            <a:srgbClr val="000080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3299" name="Rectangle 19"/>
          <p:cNvSpPr>
            <a:spLocks noChangeArrowheads="1"/>
          </p:cNvSpPr>
          <p:nvPr/>
        </p:nvSpPr>
        <p:spPr bwMode="auto">
          <a:xfrm>
            <a:off x="0" y="5408612"/>
            <a:ext cx="9144000" cy="622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3532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00" y="6274792"/>
            <a:ext cx="4381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2590800" y="6198592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b="1" u="sng" dirty="0">
                <a:solidFill>
                  <a:schemeClr val="bg2"/>
                </a:solidFill>
              </a:rPr>
              <a:t>Scala </a:t>
            </a:r>
            <a:r>
              <a:rPr lang="it-IT" sz="2400" b="1" u="sng" dirty="0" err="1">
                <a:solidFill>
                  <a:schemeClr val="bg2"/>
                </a:solidFill>
              </a:rPr>
              <a:t>et</a:t>
            </a:r>
            <a:r>
              <a:rPr lang="it-IT" sz="2400" b="1" u="sng" dirty="0">
                <a:solidFill>
                  <a:schemeClr val="bg2"/>
                </a:solidFill>
              </a:rPr>
              <a:t> al.,</a:t>
            </a:r>
            <a:endParaRPr lang="it-IT" sz="2400" b="1" i="1" u="sng" dirty="0">
              <a:solidFill>
                <a:schemeClr val="bg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76200"/>
            <a:ext cx="6781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3" grpId="0" animBg="1"/>
      <p:bldP spid="353284" grpId="0" animBg="1"/>
      <p:bldP spid="353296" grpId="0" animBg="1"/>
      <p:bldP spid="353297" grpId="0" animBg="1"/>
      <p:bldP spid="353298" grpId="0" animBg="1"/>
      <p:bldP spid="3532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0"/>
            <a:ext cx="7315200" cy="2286000"/>
          </a:xfrm>
          <a:prstGeom prst="rect">
            <a:avLst/>
          </a:prstGeom>
          <a:noFill/>
          <a:ln w="63500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286000" y="-22225"/>
            <a:ext cx="425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>
                <a:solidFill>
                  <a:schemeClr val="bg1"/>
                </a:solidFill>
                <a:latin typeface="Garamond" pitchFamily="18" charset="0"/>
                <a:ea typeface="MS Gothic" pitchFamily="49" charset="-128"/>
                <a:cs typeface="Arial" charset="0"/>
              </a:rPr>
              <a:t>2007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7328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0" y="3429000"/>
            <a:ext cx="9036050" cy="792163"/>
          </a:xfrm>
          <a:prstGeom prst="rect">
            <a:avLst/>
          </a:prstGeom>
          <a:solidFill>
            <a:schemeClr val="accent1">
              <a:alpha val="45097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2708275"/>
            <a:ext cx="8991600" cy="504825"/>
          </a:xfrm>
          <a:prstGeom prst="rect">
            <a:avLst/>
          </a:prstGeom>
          <a:solidFill>
            <a:srgbClr val="66FF33">
              <a:alpha val="45097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352800" y="175260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pH 7,22 ; Score di Kelly 3,4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43000" y="38100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>
                <a:solidFill>
                  <a:schemeClr val="bg2"/>
                </a:solidFill>
              </a:rPr>
              <a:t>Scala R. </a:t>
            </a:r>
            <a:r>
              <a:rPr lang="it-IT" b="1" dirty="0" smtClean="0">
                <a:solidFill>
                  <a:schemeClr val="bg2"/>
                </a:solidFill>
              </a:rPr>
              <a:t>Intensive Care </a:t>
            </a:r>
            <a:r>
              <a:rPr lang="it-IT" b="1" dirty="0" err="1" smtClean="0">
                <a:solidFill>
                  <a:schemeClr val="bg2"/>
                </a:solidFill>
              </a:rPr>
              <a:t>Med</a:t>
            </a:r>
            <a:r>
              <a:rPr lang="it-IT" b="1" dirty="0" smtClean="0">
                <a:solidFill>
                  <a:schemeClr val="bg2"/>
                </a:solidFill>
              </a:rPr>
              <a:t> 2007</a:t>
            </a:r>
            <a:endParaRPr lang="it-IT" b="1" dirty="0">
              <a:solidFill>
                <a:schemeClr val="bg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059303" y="2221468"/>
            <a:ext cx="1745991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NPPV (N=20)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26303" y="2209800"/>
            <a:ext cx="1616148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CMV (N=20)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-36513" y="5257800"/>
            <a:ext cx="9180513" cy="103412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GB" sz="36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VANTAGGIO DELLA NIV </a:t>
            </a:r>
            <a:r>
              <a:rPr lang="en-GB" sz="36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vs</a:t>
            </a:r>
            <a:r>
              <a:rPr lang="en-GB" sz="36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LA CMV</a:t>
            </a:r>
          </a:p>
          <a:p>
            <a:pPr algn="ctr">
              <a:lnSpc>
                <a:spcPct val="85000"/>
              </a:lnSpc>
            </a:pPr>
            <a:r>
              <a:rPr kumimoji="0" lang="en-GB" sz="36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NELL’ENCEFALOPATIA MODERATA</a:t>
            </a:r>
            <a:endParaRPr kumimoji="0" lang="en-GB" sz="36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animBg="1"/>
      <p:bldP spid="9319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34925" y="2973388"/>
            <a:ext cx="1023938" cy="2889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0" lang="it-IT" sz="1800" b="1">
                <a:solidFill>
                  <a:srgbClr val="000000"/>
                </a:solidFill>
                <a:ea typeface="MS Gothic" pitchFamily="49" charset="-128"/>
              </a:rPr>
              <a:t>25-49%</a:t>
            </a:r>
          </a:p>
        </p:txBody>
      </p:sp>
      <p:sp>
        <p:nvSpPr>
          <p:cNvPr id="305156" name="Rectangle 4"/>
          <p:cNvSpPr>
            <a:spLocks noChangeArrowheads="1"/>
          </p:cNvSpPr>
          <p:nvPr/>
        </p:nvSpPr>
        <p:spPr bwMode="auto">
          <a:xfrm>
            <a:off x="34925" y="2613025"/>
            <a:ext cx="1023938" cy="288925"/>
          </a:xfrm>
          <a:prstGeom prst="rect">
            <a:avLst/>
          </a:prstGeom>
          <a:solidFill>
            <a:srgbClr val="33CC3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0" lang="it-IT" sz="1800" b="1">
                <a:solidFill>
                  <a:srgbClr val="000000"/>
                </a:solidFill>
                <a:ea typeface="MS Gothic" pitchFamily="49" charset="-128"/>
              </a:rPr>
              <a:t>0-24%</a:t>
            </a:r>
          </a:p>
        </p:txBody>
      </p:sp>
      <p:sp>
        <p:nvSpPr>
          <p:cNvPr id="305157" name="Rectangle 5"/>
          <p:cNvSpPr>
            <a:spLocks noChangeArrowheads="1"/>
          </p:cNvSpPr>
          <p:nvPr/>
        </p:nvSpPr>
        <p:spPr bwMode="auto">
          <a:xfrm>
            <a:off x="34925" y="3333750"/>
            <a:ext cx="1023938" cy="28892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0" lang="it-IT" sz="1800" b="1">
                <a:solidFill>
                  <a:srgbClr val="000000"/>
                </a:solidFill>
                <a:ea typeface="MS Gothic" pitchFamily="49" charset="-128"/>
              </a:rPr>
              <a:t>50-74%</a:t>
            </a:r>
          </a:p>
        </p:txBody>
      </p:sp>
      <p:sp>
        <p:nvSpPr>
          <p:cNvPr id="305158" name="Rectangle 6"/>
          <p:cNvSpPr>
            <a:spLocks noChangeArrowheads="1"/>
          </p:cNvSpPr>
          <p:nvPr/>
        </p:nvSpPr>
        <p:spPr bwMode="auto">
          <a:xfrm>
            <a:off x="34925" y="3694113"/>
            <a:ext cx="1023938" cy="2889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0" lang="it-IT" sz="1800" b="1">
                <a:solidFill>
                  <a:srgbClr val="000000"/>
                </a:solidFill>
                <a:ea typeface="MS Gothic" pitchFamily="49" charset="-128"/>
              </a:rPr>
              <a:t>75-100%</a:t>
            </a:r>
          </a:p>
        </p:txBody>
      </p:sp>
      <p:pic>
        <p:nvPicPr>
          <p:cNvPr id="3051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6524625"/>
            <a:ext cx="31924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60" name="Text Box 8"/>
          <p:cNvSpPr txBox="1">
            <a:spLocks noChangeArrowheads="1"/>
          </p:cNvSpPr>
          <p:nvPr/>
        </p:nvSpPr>
        <p:spPr bwMode="auto">
          <a:xfrm>
            <a:off x="1614488" y="6561138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>
                <a:solidFill>
                  <a:schemeClr val="hlink"/>
                </a:solidFill>
                <a:latin typeface="Arial" charset="0"/>
                <a:ea typeface="MS Gothic" pitchFamily="49" charset="-128"/>
              </a:rPr>
              <a:t>Confalonieri et al.</a:t>
            </a:r>
          </a:p>
        </p:txBody>
      </p:sp>
      <p:sp>
        <p:nvSpPr>
          <p:cNvPr id="305161" name="Text Box 9"/>
          <p:cNvSpPr txBox="1">
            <a:spLocks noChangeArrowheads="1"/>
          </p:cNvSpPr>
          <p:nvPr/>
        </p:nvSpPr>
        <p:spPr bwMode="auto">
          <a:xfrm>
            <a:off x="1586427" y="2890838"/>
            <a:ext cx="72617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US" sz="3400" b="1" dirty="0" smtClean="0">
                <a:solidFill>
                  <a:srgbClr val="66FFFF"/>
                </a:solidFill>
                <a:latin typeface="Arial" charset="0"/>
                <a:ea typeface="MS Gothic" pitchFamily="49" charset="-128"/>
                <a:cs typeface="Arial" charset="0"/>
              </a:rPr>
              <a:t>CARTE DI RISCHIO NELLA BPCO</a:t>
            </a:r>
            <a:endParaRPr kumimoji="0" lang="en-US" sz="3400" b="1" dirty="0">
              <a:solidFill>
                <a:srgbClr val="66FFFF"/>
              </a:solidFill>
              <a:latin typeface="Arial" charset="0"/>
              <a:ea typeface="MS Gothic" pitchFamily="49" charset="-128"/>
              <a:cs typeface="Arial" charset="0"/>
            </a:endParaRPr>
          </a:p>
        </p:txBody>
      </p:sp>
      <p:pic>
        <p:nvPicPr>
          <p:cNvPr id="3051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0"/>
            <a:ext cx="79565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63" name="Text Box 11"/>
          <p:cNvSpPr txBox="1">
            <a:spLocks noChangeArrowheads="1"/>
          </p:cNvSpPr>
          <p:nvPr/>
        </p:nvSpPr>
        <p:spPr bwMode="auto">
          <a:xfrm>
            <a:off x="107950" y="404813"/>
            <a:ext cx="1060450" cy="40481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it-IT" sz="1800" b="1">
                <a:solidFill>
                  <a:srgbClr val="000000"/>
                </a:solidFill>
                <a:ea typeface="MS Gothic" pitchFamily="49" charset="-128"/>
              </a:rPr>
              <a:t>Pre-NIV</a:t>
            </a:r>
          </a:p>
        </p:txBody>
      </p:sp>
      <p:sp>
        <p:nvSpPr>
          <p:cNvPr id="305165" name="Oval 13"/>
          <p:cNvSpPr>
            <a:spLocks noChangeArrowheads="1"/>
          </p:cNvSpPr>
          <p:nvPr/>
        </p:nvSpPr>
        <p:spPr bwMode="auto">
          <a:xfrm>
            <a:off x="1187450" y="2133600"/>
            <a:ext cx="720725" cy="574675"/>
          </a:xfrm>
          <a:prstGeom prst="ellipse">
            <a:avLst/>
          </a:prstGeom>
          <a:solidFill>
            <a:schemeClr val="accent1">
              <a:alpha val="53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5167" name="Rectangle 15"/>
          <p:cNvSpPr>
            <a:spLocks noChangeArrowheads="1"/>
          </p:cNvSpPr>
          <p:nvPr/>
        </p:nvSpPr>
        <p:spPr bwMode="auto">
          <a:xfrm>
            <a:off x="1979613" y="2060575"/>
            <a:ext cx="7164387" cy="792163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305171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500" y="3525838"/>
            <a:ext cx="920750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70" name="Text Box 18"/>
          <p:cNvSpPr txBox="1">
            <a:spLocks noChangeArrowheads="1"/>
          </p:cNvSpPr>
          <p:nvPr/>
        </p:nvSpPr>
        <p:spPr bwMode="auto">
          <a:xfrm>
            <a:off x="3924300" y="5876925"/>
            <a:ext cx="2411413" cy="488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600" b="1">
                <a:solidFill>
                  <a:srgbClr val="00FF00"/>
                </a:solidFill>
                <a:latin typeface="Garamond" pitchFamily="18" charset="0"/>
              </a:rPr>
              <a:t>INTUBATION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7" grpId="0" animBg="1"/>
      <p:bldP spid="3051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1371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114800"/>
            <a:ext cx="1752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905000"/>
            <a:ext cx="868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800600"/>
            <a:ext cx="72390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52400" y="2286000"/>
            <a:ext cx="7772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04800" y="5943600"/>
            <a:ext cx="6858000" cy="533400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86176" y="4191000"/>
            <a:ext cx="6276590" cy="523220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NIV+FBS in ENCEFALOPATIA+ SECREZIONI</a:t>
            </a:r>
            <a:endParaRPr lang="en-US" sz="28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6214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124200"/>
            <a:ext cx="67659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2975" y="1592263"/>
            <a:ext cx="56610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495425"/>
            <a:ext cx="4495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ttangolo 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it-IT" b="1"/>
          </a:p>
        </p:txBody>
      </p:sp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2800"/>
            <a:ext cx="29114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5165725"/>
            <a:ext cx="2606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00200"/>
            <a:ext cx="2286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260350"/>
            <a:ext cx="4392613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4067175" y="1052513"/>
            <a:ext cx="1368425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4495800" y="2895600"/>
            <a:ext cx="4648200" cy="13234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INTOLLERANZA &amp; AGITAZIONE</a:t>
            </a:r>
            <a:endParaRPr lang="it-IT" sz="4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Raffaele\Desktop\FOTO\FOTO 2008\AMALFI E FERRIERE GIUGNO 2008\P1011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51988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75331" y="0"/>
            <a:ext cx="8324843" cy="707886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 LA NIV E’ SEMPRE TUTTO </a:t>
            </a:r>
            <a:r>
              <a:rPr lang="it-IT" sz="4000" b="1" u="sng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FACILE?</a:t>
            </a:r>
            <a:endParaRPr lang="it-IT" sz="4000" b="1" u="sng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81000" y="0"/>
            <a:ext cx="6775450" cy="12001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Causes of poor NIV compliance</a:t>
            </a:r>
          </a:p>
          <a:p>
            <a:pPr algn="ctr">
              <a:defRPr/>
            </a:pPr>
            <a:r>
              <a:rPr lang="en-GB" sz="3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(n.216 pts)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96975"/>
            <a:ext cx="83518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6011863" y="6488113"/>
            <a:ext cx="2609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Calibri" pitchFamily="34" charset="0"/>
                <a:ea typeface="Calibri" pitchFamily="34" charset="0"/>
                <a:cs typeface="Calibri" pitchFamily="34" charset="0"/>
              </a:rPr>
              <a:t>Scala R et al., ERS 2004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88925" y="5516563"/>
            <a:ext cx="8675688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00FFFF"/>
                </a:solidFill>
              </a:rPr>
              <a:t>&gt;90% of  poor NIV compliance are due to </a:t>
            </a:r>
          </a:p>
          <a:p>
            <a:pPr algn="ctr"/>
            <a:r>
              <a:rPr lang="it-IT" sz="3200" b="1">
                <a:solidFill>
                  <a:srgbClr val="FFFF00"/>
                </a:solidFill>
              </a:rPr>
              <a:t>problems with interfaces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6324600" y="2514600"/>
            <a:ext cx="228600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curva 7"/>
          <p:cNvSpPr/>
          <p:nvPr/>
        </p:nvSpPr>
        <p:spPr>
          <a:xfrm>
            <a:off x="1752600" y="685800"/>
            <a:ext cx="1752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urva 8"/>
          <p:cNvSpPr/>
          <p:nvPr/>
        </p:nvSpPr>
        <p:spPr>
          <a:xfrm rot="5400000">
            <a:off x="6477000" y="609600"/>
            <a:ext cx="1447800" cy="1600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urva 9"/>
          <p:cNvSpPr/>
          <p:nvPr/>
        </p:nvSpPr>
        <p:spPr>
          <a:xfrm rot="10800000">
            <a:off x="6248400" y="4724400"/>
            <a:ext cx="1752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urva 10"/>
          <p:cNvSpPr/>
          <p:nvPr/>
        </p:nvSpPr>
        <p:spPr>
          <a:xfrm rot="16200000">
            <a:off x="1943100" y="4533900"/>
            <a:ext cx="1600200" cy="1524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"/>
          <p:cNvSpPr txBox="1">
            <a:spLocks noChangeArrowheads="1"/>
          </p:cNvSpPr>
          <p:nvPr/>
        </p:nvSpPr>
        <p:spPr bwMode="auto">
          <a:xfrm>
            <a:off x="4114800" y="5943600"/>
            <a:ext cx="4648200" cy="76944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…..altre strategie?</a:t>
            </a:r>
            <a:endParaRPr lang="it-IT" sz="44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032125"/>
            <a:ext cx="390207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asellaDiTesto 8"/>
          <p:cNvSpPr txBox="1">
            <a:spLocks noChangeArrowheads="1"/>
          </p:cNvSpPr>
          <p:nvPr/>
        </p:nvSpPr>
        <p:spPr bwMode="auto">
          <a:xfrm>
            <a:off x="152400" y="3200400"/>
            <a:ext cx="3502025" cy="830262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</a:rPr>
              <a:t>ANALGO-SEDAZIONE 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</a:rPr>
              <a:t>INSUFFICIENTE</a:t>
            </a:r>
          </a:p>
        </p:txBody>
      </p:sp>
      <p:sp>
        <p:nvSpPr>
          <p:cNvPr id="11268" name="CasellaDiTesto 9"/>
          <p:cNvSpPr txBox="1">
            <a:spLocks noChangeArrowheads="1"/>
          </p:cNvSpPr>
          <p:nvPr/>
        </p:nvSpPr>
        <p:spPr bwMode="auto">
          <a:xfrm>
            <a:off x="5727700" y="3200400"/>
            <a:ext cx="3416300" cy="83026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ANALGO-SEDAZIONE</a:t>
            </a:r>
          </a:p>
          <a:p>
            <a:pPr algn="ctr"/>
            <a:r>
              <a:rPr lang="it-IT" sz="2400" b="1">
                <a:solidFill>
                  <a:srgbClr val="FFFF00"/>
                </a:solidFill>
              </a:rPr>
              <a:t>ECCESSIVA</a:t>
            </a:r>
          </a:p>
        </p:txBody>
      </p:sp>
      <p:sp>
        <p:nvSpPr>
          <p:cNvPr id="20485" name="CasellaDiTesto 10"/>
          <p:cNvSpPr txBox="1">
            <a:spLocks noChangeArrowheads="1"/>
          </p:cNvSpPr>
          <p:nvPr/>
        </p:nvSpPr>
        <p:spPr bwMode="auto">
          <a:xfrm>
            <a:off x="304800" y="4572000"/>
            <a:ext cx="3124199" cy="1015663"/>
          </a:xfrm>
          <a:prstGeom prst="rect">
            <a:avLst/>
          </a:prstGeom>
          <a:solidFill>
            <a:srgbClr val="009900">
              <a:alpha val="5607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</a:rPr>
              <a:t>COMPLIANCE NON SUFFICIENTE ALLA NIV</a:t>
            </a: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FFFF00"/>
                </a:solidFill>
              </a:rPr>
              <a:t>FALLIMENTO</a:t>
            </a:r>
          </a:p>
        </p:txBody>
      </p:sp>
      <p:sp>
        <p:nvSpPr>
          <p:cNvPr id="20486" name="CasellaDiTesto 11"/>
          <p:cNvSpPr txBox="1">
            <a:spLocks noChangeArrowheads="1"/>
          </p:cNvSpPr>
          <p:nvPr/>
        </p:nvSpPr>
        <p:spPr bwMode="auto">
          <a:xfrm>
            <a:off x="6172200" y="4648200"/>
            <a:ext cx="2701381" cy="1015663"/>
          </a:xfrm>
          <a:prstGeom prst="rect">
            <a:avLst/>
          </a:prstGeom>
          <a:solidFill>
            <a:srgbClr val="C00000">
              <a:alpha val="56078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</a:rPr>
              <a:t>DEPRESSIONE SNC E</a:t>
            </a: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</a:rPr>
              <a:t>IPOVENTILAZIONE</a:t>
            </a: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FFFF00"/>
                </a:solidFill>
              </a:rPr>
              <a:t>FALLIMENTO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11271" name="CasellaDiTesto 12"/>
          <p:cNvSpPr txBox="1">
            <a:spLocks noChangeArrowheads="1"/>
          </p:cNvSpPr>
          <p:nvPr/>
        </p:nvSpPr>
        <p:spPr bwMode="auto">
          <a:xfrm>
            <a:off x="7318375" y="6488113"/>
            <a:ext cx="174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SIAARTI, 2006</a:t>
            </a:r>
          </a:p>
        </p:txBody>
      </p:sp>
      <p:pic>
        <p:nvPicPr>
          <p:cNvPr id="8" name="Picture 2" descr="http://t0.gstatic.com/images?q=tbn:ANd9GcT289vMqyNaq0OBHGdH7FGgSfVzv_GH_1KEBuBsn1k1Dv9l3kX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0"/>
            <a:ext cx="3352800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09600" y="1981200"/>
            <a:ext cx="8111259" cy="584775"/>
          </a:xfrm>
          <a:prstGeom prst="rect">
            <a:avLst/>
          </a:prstGeom>
          <a:solidFill>
            <a:schemeClr val="bg2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SEDAZIONE GIUDIZIOSA DEL PAZIENTE</a:t>
            </a:r>
            <a:endParaRPr lang="it-IT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33400" y="838200"/>
            <a:ext cx="35052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029200" y="838200"/>
            <a:ext cx="35052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3581400"/>
            <a:ext cx="48006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334000" y="3657600"/>
            <a:ext cx="28194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334000" y="5257800"/>
            <a:ext cx="28194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296" name="CasellaDiTesto 4"/>
          <p:cNvSpPr txBox="1">
            <a:spLocks noChangeArrowheads="1"/>
          </p:cNvSpPr>
          <p:nvPr/>
        </p:nvSpPr>
        <p:spPr bwMode="auto">
          <a:xfrm>
            <a:off x="1108075" y="152400"/>
            <a:ext cx="6889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</a:rPr>
              <a:t>COME MONITORARE L’EFFETTO?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1905000"/>
            <a:ext cx="4572000" cy="8382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486400" y="4191000"/>
            <a:ext cx="2438400" cy="533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6"/>
          <p:cNvSpPr txBox="1">
            <a:spLocks noChangeArrowheads="1"/>
          </p:cNvSpPr>
          <p:nvPr/>
        </p:nvSpPr>
        <p:spPr bwMode="auto">
          <a:xfrm>
            <a:off x="879475" y="228600"/>
            <a:ext cx="7050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 b="1">
                <a:solidFill>
                  <a:srgbClr val="FFFF00"/>
                </a:solidFill>
              </a:rPr>
              <a:t>ESISTE IL  FARMACO IDEALE?</a:t>
            </a:r>
          </a:p>
        </p:txBody>
      </p:sp>
      <p:sp>
        <p:nvSpPr>
          <p:cNvPr id="14339" name="CasellaDiTesto 7"/>
          <p:cNvSpPr txBox="1">
            <a:spLocks noChangeArrowheads="1"/>
          </p:cNvSpPr>
          <p:nvPr/>
        </p:nvSpPr>
        <p:spPr bwMode="auto">
          <a:xfrm>
            <a:off x="609600" y="1219200"/>
            <a:ext cx="5410200" cy="48053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Rapido on-set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Durata d’azione prevedibile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Assenza di metaboliti attivi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Rapido off-set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Facilita’ nella titolazione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Metabolismo organo-indipendente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Minima interazione farmacologica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Elevato indice terapeutico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it-IT" sz="2000" b="1">
                <a:solidFill>
                  <a:srgbClr val="00FF00"/>
                </a:solidFill>
              </a:rPr>
              <a:t> Basso costo</a:t>
            </a:r>
          </a:p>
        </p:txBody>
      </p:sp>
      <p:pic>
        <p:nvPicPr>
          <p:cNvPr id="14340" name="Picture 1030" descr="C:\Documents and Settings\Administrator\Documenti\Immagini\ur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524000"/>
            <a:ext cx="2743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-53958" tIns="-160287" rIns="6348" bIns="9522" anchor="ctr">
            <a:spAutoFit/>
          </a:bodyPr>
          <a:lstStyle/>
          <a:p>
            <a:endParaRPr lang="it-IT"/>
          </a:p>
        </p:txBody>
      </p:sp>
      <p:sp>
        <p:nvSpPr>
          <p:cNvPr id="15363" name="CasellaDiTesto 8"/>
          <p:cNvSpPr txBox="1">
            <a:spLocks noChangeArrowheads="1"/>
          </p:cNvSpPr>
          <p:nvPr/>
        </p:nvSpPr>
        <p:spPr bwMode="auto">
          <a:xfrm>
            <a:off x="3354388" y="1143000"/>
            <a:ext cx="1979612" cy="46196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/>
              <a:t>SEDAZIONE</a:t>
            </a:r>
          </a:p>
        </p:txBody>
      </p:sp>
      <p:sp>
        <p:nvSpPr>
          <p:cNvPr id="15364" name="CasellaDiTesto 10"/>
          <p:cNvSpPr txBox="1">
            <a:spLocks noChangeArrowheads="1"/>
          </p:cNvSpPr>
          <p:nvPr/>
        </p:nvSpPr>
        <p:spPr bwMode="auto">
          <a:xfrm>
            <a:off x="5470525" y="1143000"/>
            <a:ext cx="1997075" cy="46196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/>
              <a:t>ANALGESIA</a:t>
            </a:r>
          </a:p>
        </p:txBody>
      </p:sp>
      <p:sp>
        <p:nvSpPr>
          <p:cNvPr id="15365" name="CasellaDiTesto 11"/>
          <p:cNvSpPr txBox="1">
            <a:spLocks noChangeArrowheads="1"/>
          </p:cNvSpPr>
          <p:nvPr/>
        </p:nvSpPr>
        <p:spPr bwMode="auto">
          <a:xfrm>
            <a:off x="98425" y="1828800"/>
            <a:ext cx="8863013" cy="2554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v"/>
            </a:pPr>
            <a:r>
              <a:rPr lang="it-IT" sz="2400" b="1"/>
              <a:t>BENZODIAZEPINE	     +		        -			+</a:t>
            </a:r>
          </a:p>
          <a:p>
            <a:pPr>
              <a:spcBef>
                <a:spcPts val="1200"/>
              </a:spcBef>
              <a:buFont typeface="Wingdings" pitchFamily="2" charset="2"/>
              <a:buChar char="v"/>
            </a:pPr>
            <a:r>
              <a:rPr lang="it-IT" sz="2400" b="1"/>
              <a:t>PROPOFOL		     +		        -			+/-</a:t>
            </a:r>
          </a:p>
          <a:p>
            <a:pPr>
              <a:spcBef>
                <a:spcPts val="1200"/>
              </a:spcBef>
              <a:buFont typeface="Wingdings" pitchFamily="2" charset="2"/>
              <a:buChar char="v"/>
            </a:pPr>
            <a:r>
              <a:rPr lang="it-IT" sz="2400" b="1"/>
              <a:t>OPIOIDI			     -		        +			-</a:t>
            </a:r>
          </a:p>
          <a:p>
            <a:pPr>
              <a:spcBef>
                <a:spcPts val="1200"/>
              </a:spcBef>
              <a:buFont typeface="Wingdings" pitchFamily="2" charset="2"/>
              <a:buChar char="v"/>
            </a:pPr>
            <a:r>
              <a:rPr lang="it-IT" sz="2400" b="1"/>
              <a:t>Alfa-2AGONISTI		     +		       +/-		-</a:t>
            </a:r>
          </a:p>
          <a:p>
            <a:pPr>
              <a:spcBef>
                <a:spcPts val="1200"/>
              </a:spcBef>
              <a:buFont typeface="Wingdings" pitchFamily="2" charset="2"/>
              <a:buChar char="v"/>
            </a:pPr>
            <a:r>
              <a:rPr lang="it-IT" sz="2400" b="1"/>
              <a:t>ALOPERIDOLO  		     +		        -			-</a:t>
            </a:r>
          </a:p>
        </p:txBody>
      </p:sp>
      <p:sp>
        <p:nvSpPr>
          <p:cNvPr id="15366" name="CasellaDiTesto 12"/>
          <p:cNvSpPr txBox="1">
            <a:spLocks noChangeArrowheads="1"/>
          </p:cNvSpPr>
          <p:nvPr/>
        </p:nvSpPr>
        <p:spPr bwMode="auto">
          <a:xfrm>
            <a:off x="7539038" y="1143000"/>
            <a:ext cx="1604962" cy="46196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/>
              <a:t>AMNESIA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277350" cy="5048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5368" name="CasellaDiTesto 4"/>
          <p:cNvSpPr txBox="1">
            <a:spLocks noChangeArrowheads="1"/>
          </p:cNvSpPr>
          <p:nvPr/>
        </p:nvSpPr>
        <p:spPr bwMode="auto">
          <a:xfrm>
            <a:off x="3168650" y="152400"/>
            <a:ext cx="2543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 b="1">
                <a:solidFill>
                  <a:srgbClr val="FFFF00"/>
                </a:solidFill>
              </a:rPr>
              <a:t>I FARMACI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4800" y="533400"/>
            <a:ext cx="8686800" cy="6256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Rispetto al </a:t>
            </a:r>
            <a:r>
              <a:rPr lang="it-IT" sz="1700" b="1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Diazepam</a:t>
            </a: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Inizio d’azione più rapido (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e.v.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: 30 sec-1 min, 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i.m.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: 15 min)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 Amnesia anterograda e maggiore potenza sedativa (3-4 volte)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Recupero più rapido (durata 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e.v.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/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i.m.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: 15-80 min)</a:t>
            </a: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</a:rPr>
              <a:t>Stessa </a:t>
            </a:r>
            <a:r>
              <a:rPr lang="it-IT" sz="1700" b="1" dirty="0" err="1">
                <a:solidFill>
                  <a:schemeClr val="accent5">
                    <a:lumMod val="25000"/>
                  </a:schemeClr>
                </a:solidFill>
              </a:rPr>
              <a:t>attivita’</a:t>
            </a: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</a:rPr>
              <a:t> anti-epilettica</a:t>
            </a: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</a:rPr>
              <a:t>Somministrazione</a:t>
            </a:r>
          </a:p>
          <a:p>
            <a:pPr>
              <a:lnSpc>
                <a:spcPct val="150000"/>
              </a:lnSpc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-Dose di carico: 0,03 - 0,3 mg/kg con incrementi di 1 - 2,5 mg</a:t>
            </a:r>
          </a:p>
          <a:p>
            <a:pPr>
              <a:lnSpc>
                <a:spcPct val="150000"/>
              </a:lnSpc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-Dose di mantenimento: 0,03 - 0,2 mg/kg/h</a:t>
            </a:r>
            <a:endParaRPr lang="it-IT" sz="1600" dirty="0">
              <a:solidFill>
                <a:schemeClr val="accent5">
                  <a:lumMod val="25000"/>
                </a:schemeClr>
              </a:solidFill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Metabolismo e Eliminazione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-Metabolismo epatica con formazione di metabolita attivo; interferenza con farmaci 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metabolizazione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 dall’isoenzima del citocromo 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P450 (CYP450); eliminazione renale</a:t>
            </a:r>
            <a:endParaRPr lang="it-IT" sz="1600" dirty="0">
              <a:solidFill>
                <a:schemeClr val="accent5">
                  <a:lumMod val="25000"/>
                </a:schemeClr>
              </a:solidFill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Precauzioni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- dosi in 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paz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. a rischio: anziani; debilitati; insufficienza epatica, renale e cardiaca</a:t>
            </a: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Effetti indesiderati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-Effetto non sempre prevedibile; accumulo per infusione prolungata 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-Depressione 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ventilatoria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 e  Ipotensione arteriosa 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- SNC: euforia, agitazione, iperattività, delirio</a:t>
            </a:r>
          </a:p>
        </p:txBody>
      </p:sp>
      <p:sp>
        <p:nvSpPr>
          <p:cNvPr id="16387" name="CasellaDiTesto 3"/>
          <p:cNvSpPr txBox="1">
            <a:spLocks noChangeArrowheads="1"/>
          </p:cNvSpPr>
          <p:nvPr/>
        </p:nvSpPr>
        <p:spPr bwMode="auto">
          <a:xfrm>
            <a:off x="2801938" y="0"/>
            <a:ext cx="3338512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b="1">
                <a:solidFill>
                  <a:srgbClr val="FFFF00"/>
                </a:solidFill>
              </a:rPr>
              <a:t>BDZ: MIDAZOLAM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4800" y="838200"/>
            <a:ext cx="5943600" cy="114300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04800" y="3886200"/>
            <a:ext cx="7620000" cy="6858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04800" y="4876800"/>
            <a:ext cx="7620000" cy="4572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04800" y="5638800"/>
            <a:ext cx="7620000" cy="12192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09600" y="3429000"/>
            <a:ext cx="7620000" cy="1938338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000" b="1">
                <a:solidFill>
                  <a:srgbClr val="00FF00"/>
                </a:solidFill>
              </a:rPr>
              <a:t>E’ DISPONIBILE IL FARMACO ANTAGONISTA GABA-A: FLUMAZENIL</a:t>
            </a:r>
          </a:p>
          <a:p>
            <a:pPr algn="ctr"/>
            <a:r>
              <a:rPr lang="it-IT" sz="3000" b="1" u="sng">
                <a:solidFill>
                  <a:srgbClr val="00FF00"/>
                </a:solidFill>
              </a:rPr>
              <a:t>TUTTAVIA BISOGNA SAPER </a:t>
            </a:r>
          </a:p>
          <a:p>
            <a:pPr algn="ctr"/>
            <a:r>
              <a:rPr lang="it-IT" sz="3000" b="1" u="sng">
                <a:solidFill>
                  <a:srgbClr val="00FF00"/>
                </a:solidFill>
              </a:rPr>
              <a:t>“GESTIRE LE VIE AEREE”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sellaDiTesto 4"/>
          <p:cNvSpPr txBox="1">
            <a:spLocks noChangeArrowheads="1"/>
          </p:cNvSpPr>
          <p:nvPr/>
        </p:nvSpPr>
        <p:spPr bwMode="auto">
          <a:xfrm>
            <a:off x="2133600" y="152400"/>
            <a:ext cx="2486025" cy="584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</a:rPr>
              <a:t>PROPOFOL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1000" y="854075"/>
            <a:ext cx="8458200" cy="5616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Farmacocinetica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-Inizio: entro 40 sec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-Picco efficacia: 1 min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-Durata: 5-10 min</a:t>
            </a:r>
          </a:p>
          <a:p>
            <a:pPr>
              <a:spcBef>
                <a:spcPct val="50000"/>
              </a:spcBef>
              <a:defRPr/>
            </a:pPr>
            <a:r>
              <a:rPr lang="it-IT" sz="1700" dirty="0"/>
              <a:t> </a:t>
            </a: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</a:rPr>
              <a:t>Somministrazione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Bolo iniziale: 1.25-2.5 mg/kg a seconda delle condizioni cliniche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Dose di mantenimento:di 0.3-4.0 mg/kg/h</a:t>
            </a:r>
            <a:endParaRPr lang="it-IT" sz="160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Metabolismo e Eliminazione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Epatico, con i metaboliti idrosolubili non attivi che vengono eliminati dal rene; ipotizzato anche un metabolismo extraepatico (polmonare?).  </a:t>
            </a: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</a:rPr>
              <a:t>Precauzione</a:t>
            </a: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Times-Roman" charset="0"/>
              </a:rPr>
              <a:t>Dolore sede d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’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Times-Roman" charset="0"/>
              </a:rPr>
              <a:t>iniezione; rischio infettivo (emulsione lipidica); sconsigliato nei bambini</a:t>
            </a:r>
          </a:p>
          <a:p>
            <a:pPr>
              <a:spcBef>
                <a:spcPct val="50000"/>
              </a:spcBef>
              <a:defRPr/>
            </a:pPr>
            <a:r>
              <a:rPr lang="it-IT" sz="1700" b="1" dirty="0">
                <a:solidFill>
                  <a:schemeClr val="accent5">
                    <a:lumMod val="25000"/>
                  </a:schemeClr>
                </a:solidFill>
              </a:rPr>
              <a:t>Effetti indesiderati</a:t>
            </a:r>
            <a:endParaRPr lang="it-IT" sz="1700" dirty="0">
              <a:solidFill>
                <a:schemeClr val="accent5">
                  <a:lumMod val="25000"/>
                </a:schemeClr>
              </a:solidFill>
              <a:latin typeface="Times-Roman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Ipotensione, depressione respiratoria, </a:t>
            </a:r>
            <a:r>
              <a:rPr lang="it-IT" sz="1600" dirty="0" err="1">
                <a:solidFill>
                  <a:schemeClr val="accent5">
                    <a:lumMod val="25000"/>
                  </a:schemeClr>
                </a:solidFill>
              </a:rPr>
              <a:t>iperlipidemia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</a:rPr>
              <a:t>. Effetti controversi effetto su attività epilettica (a) attività pro-convulsivante su soggetti epilettici; b) attività anticonvulsivante in soggetti sani. </a:t>
            </a:r>
            <a:r>
              <a:rPr lang="it-IT" sz="16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Depressione respiratoria potenziata da oppioidi e BDZ</a:t>
            </a:r>
            <a:endParaRPr lang="it-IT" sz="170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81000" y="1219200"/>
            <a:ext cx="2743200" cy="1143000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81000" y="3886200"/>
            <a:ext cx="8001000" cy="533400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57200" y="4800600"/>
            <a:ext cx="7696200" cy="4572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57200" y="5638800"/>
            <a:ext cx="8001000" cy="7620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33400" y="4114800"/>
            <a:ext cx="8305800" cy="2062163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00FF00"/>
                </a:solidFill>
              </a:rPr>
              <a:t>NON ESISTE ANTAGONISTA</a:t>
            </a:r>
          </a:p>
          <a:p>
            <a:pPr algn="ctr"/>
            <a:r>
              <a:rPr lang="it-IT" sz="3200" b="1">
                <a:solidFill>
                  <a:srgbClr val="00FF00"/>
                </a:solidFill>
              </a:rPr>
              <a:t>DEVE ESSERE USATO SOLO DA MEDICO CHE SAPPIA GESTIRE LE VIE AEREE</a:t>
            </a:r>
          </a:p>
          <a:p>
            <a:pPr algn="ctr"/>
            <a:r>
              <a:rPr lang="it-IT" sz="3200" b="1">
                <a:solidFill>
                  <a:srgbClr val="00FF00"/>
                </a:solidFill>
              </a:rPr>
              <a:t>(</a:t>
            </a:r>
            <a:r>
              <a:rPr lang="it-IT" sz="3200" b="1" u="sng">
                <a:solidFill>
                  <a:srgbClr val="00FF00"/>
                </a:solidFill>
              </a:rPr>
              <a:t>MA NON SOLO ANESTESISTA</a:t>
            </a:r>
            <a:r>
              <a:rPr lang="it-IT" sz="3200" b="1">
                <a:solidFill>
                  <a:srgbClr val="00FF00"/>
                </a:solidFill>
              </a:rPr>
              <a:t>!!)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affaele\Desktop\FOTO\photo i phone 6 agosto 2013\TERNI CASCATA MARMORE\IMG_1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3443288" y="76200"/>
            <a:ext cx="2008187" cy="584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</a:rPr>
              <a:t>OPPIOIDI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572000"/>
            <a:ext cx="423227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4724400" y="4572000"/>
            <a:ext cx="3265488" cy="1077913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</a:rPr>
              <a:t>DEPRESSIONE </a:t>
            </a:r>
          </a:p>
          <a:p>
            <a:pPr algn="ctr"/>
            <a:r>
              <a:rPr lang="it-IT" sz="3200" b="1">
                <a:solidFill>
                  <a:srgbClr val="FFFF00"/>
                </a:solidFill>
              </a:rPr>
              <a:t>RESPIRATORIA</a:t>
            </a: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371475" y="4572000"/>
            <a:ext cx="3132138" cy="1077913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</a:rPr>
              <a:t>ANTAGONISTA</a:t>
            </a:r>
          </a:p>
          <a:p>
            <a:pPr algn="ctr"/>
            <a:r>
              <a:rPr lang="it-IT" sz="3200" b="1" i="1">
                <a:solidFill>
                  <a:srgbClr val="FFFF00"/>
                </a:solidFill>
              </a:rPr>
              <a:t>Naloxone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133600"/>
            <a:ext cx="84010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24200"/>
            <a:ext cx="91059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762000"/>
            <a:ext cx="83248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779963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Immagine 4" descr="http://www.anestesiar.org/WP/uploads/2009/05/mecanismo-de-accion-dexmedetomidina-272x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358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124200" y="4038600"/>
            <a:ext cx="1295400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 err="1">
                <a:solidFill>
                  <a:schemeClr val="bg1"/>
                </a:solidFill>
              </a:rPr>
              <a:t>Clonidina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371600" y="4572000"/>
            <a:ext cx="3817938" cy="3698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AFFINITA’ 2-8 VOLTE MAGGIORE</a:t>
            </a:r>
          </a:p>
        </p:txBody>
      </p:sp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4038600" y="1600200"/>
            <a:ext cx="5105400" cy="1077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</a:rPr>
              <a:t>NON DEPRESSIONE RESPIRATORIA</a:t>
            </a:r>
          </a:p>
        </p:txBody>
      </p:sp>
      <p:sp>
        <p:nvSpPr>
          <p:cNvPr id="9" name="CasellaDiTesto 10"/>
          <p:cNvSpPr txBox="1">
            <a:spLocks noChangeArrowheads="1"/>
          </p:cNvSpPr>
          <p:nvPr/>
        </p:nvSpPr>
        <p:spPr bwMode="auto">
          <a:xfrm>
            <a:off x="5181600" y="3200400"/>
            <a:ext cx="3962400" cy="255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 err="1">
                <a:solidFill>
                  <a:srgbClr val="C00000"/>
                </a:solidFill>
              </a:rPr>
              <a:t>MA…</a:t>
            </a:r>
            <a:endParaRPr lang="it-IT" sz="32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</a:rPr>
              <a:t>Ipertensione</a:t>
            </a:r>
          </a:p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</a:rPr>
              <a:t>Ipotensione</a:t>
            </a:r>
          </a:p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</a:rPr>
              <a:t>Bradicardia </a:t>
            </a:r>
          </a:p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</a:rPr>
              <a:t>Costi elevati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1824038" cy="175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9763" y="228600"/>
            <a:ext cx="1824037" cy="175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704850" y="2032000"/>
            <a:ext cx="2385589" cy="553998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it-IT" sz="3000" b="1">
                <a:solidFill>
                  <a:srgbClr val="FFFF00"/>
                </a:solidFill>
              </a:rPr>
              <a:t>Invasive MV</a:t>
            </a:r>
          </a:p>
        </p:txBody>
      </p:sp>
      <p:sp>
        <p:nvSpPr>
          <p:cNvPr id="320518" name="Rectangle 6"/>
          <p:cNvSpPr>
            <a:spLocks noChangeArrowheads="1"/>
          </p:cNvSpPr>
          <p:nvPr/>
        </p:nvSpPr>
        <p:spPr bwMode="auto">
          <a:xfrm>
            <a:off x="4876800" y="2032000"/>
            <a:ext cx="3429000" cy="553998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0" lang="it-IT" sz="3000" b="1">
                <a:solidFill>
                  <a:srgbClr val="FFFF00"/>
                </a:solidFill>
              </a:rPr>
              <a:t>Non-invasive MV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6419850" y="595313"/>
            <a:ext cx="59503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GB" sz="48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X</a:t>
            </a:r>
            <a:endParaRPr kumimoji="0" lang="it-IT" sz="480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3205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667000"/>
            <a:ext cx="27940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052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188" y="2682875"/>
            <a:ext cx="3325812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481245" y="1828800"/>
            <a:ext cx="6647974" cy="2616101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GB" sz="3600" b="1" dirty="0" smtClean="0">
                <a:solidFill>
                  <a:srgbClr val="FFFF00"/>
                </a:solidFill>
                <a:latin typeface="+mn-lt"/>
              </a:rPr>
              <a:t>SIMILI EFFETTI FISIOLOGICI</a:t>
            </a:r>
          </a:p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+mn-lt"/>
              </a:rPr>
              <a:t>NIV=IMV</a:t>
            </a:r>
            <a:endParaRPr kumimoji="0" lang="en-GB" sz="3600" b="1" dirty="0" smtClean="0">
              <a:solidFill>
                <a:srgbClr val="FF0000"/>
              </a:solidFill>
              <a:latin typeface="+mn-lt"/>
            </a:endParaRPr>
          </a:p>
          <a:p>
            <a:pPr algn="just">
              <a:buFont typeface="Wingdings" pitchFamily="2" charset="2"/>
              <a:buChar char="q"/>
            </a:pPr>
            <a:r>
              <a:rPr lang="en-GB" sz="2800" b="1" dirty="0" err="1" smtClean="0">
                <a:solidFill>
                  <a:srgbClr val="FFFF00"/>
                </a:solidFill>
                <a:latin typeface="+mn-lt"/>
              </a:rPr>
              <a:t>Scarico</a:t>
            </a:r>
            <a:r>
              <a:rPr lang="en-GB" sz="2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+mn-lt"/>
              </a:rPr>
              <a:t>muscoli</a:t>
            </a:r>
            <a:r>
              <a:rPr lang="en-GB" sz="2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+mn-lt"/>
              </a:rPr>
              <a:t>respiratori</a:t>
            </a:r>
            <a:endParaRPr lang="en-GB" sz="2800" b="1" dirty="0" smtClean="0">
              <a:solidFill>
                <a:srgbClr val="FFFF00"/>
              </a:solidFill>
              <a:latin typeface="+mn-lt"/>
            </a:endParaRPr>
          </a:p>
          <a:p>
            <a:pPr algn="just">
              <a:buFont typeface="Wingdings" pitchFamily="2" charset="2"/>
              <a:buChar char="q"/>
            </a:pPr>
            <a:r>
              <a:rPr lang="en-GB" sz="2800" b="1" dirty="0" err="1" smtClean="0">
                <a:solidFill>
                  <a:srgbClr val="FFFF00"/>
                </a:solidFill>
              </a:rPr>
              <a:t>Aumento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ventilazione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alveolare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</a:p>
          <a:p>
            <a:pPr algn="just">
              <a:buFont typeface="Wingdings" pitchFamily="2" charset="2"/>
              <a:buChar char="q"/>
            </a:pPr>
            <a:r>
              <a:rPr kumimoji="0" lang="en-GB" sz="2800" b="1" dirty="0" err="1" smtClean="0">
                <a:solidFill>
                  <a:srgbClr val="FFFF00"/>
                </a:solidFill>
                <a:latin typeface="+mn-lt"/>
              </a:rPr>
              <a:t>Miglioramento</a:t>
            </a:r>
            <a:r>
              <a:rPr kumimoji="0" lang="en-GB" sz="2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kumimoji="0" lang="en-GB" sz="2800" b="1" dirty="0" err="1" smtClean="0">
                <a:solidFill>
                  <a:srgbClr val="FFFF00"/>
                </a:solidFill>
                <a:latin typeface="+mn-lt"/>
              </a:rPr>
              <a:t>scambi</a:t>
            </a:r>
            <a:r>
              <a:rPr kumimoji="0" lang="en-GB" sz="2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kumimoji="0" lang="en-GB" sz="2800" b="1" dirty="0" err="1" smtClean="0">
                <a:solidFill>
                  <a:srgbClr val="FFFF00"/>
                </a:solidFill>
                <a:latin typeface="+mn-lt"/>
              </a:rPr>
              <a:t>gass</a:t>
            </a:r>
            <a:r>
              <a:rPr kumimoji="0" lang="en-GB" sz="3600" b="1" dirty="0" err="1" smtClean="0">
                <a:solidFill>
                  <a:srgbClr val="FFFF00"/>
                </a:solidFill>
                <a:latin typeface="+mn-lt"/>
              </a:rPr>
              <a:t>osi</a:t>
            </a:r>
            <a:endParaRPr kumimoji="0" lang="en-GB" sz="36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76200" y="1219200"/>
          <a:ext cx="8991600" cy="4069080"/>
        </p:xfrm>
        <a:graphic>
          <a:graphicData uri="http://schemas.openxmlformats.org/drawingml/2006/table">
            <a:tbl>
              <a:tblPr/>
              <a:tblGrid>
                <a:gridCol w="1905000"/>
                <a:gridCol w="1219200"/>
                <a:gridCol w="3371830"/>
                <a:gridCol w="2495570"/>
              </a:tblGrid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Drug</a:t>
                      </a:r>
                      <a:endParaRPr lang="it-IT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Bolus dose</a:t>
                      </a:r>
                      <a:endParaRPr lang="it-IT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Maintenance infusion dose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Sedative target ranges</a:t>
                      </a:r>
                      <a:endParaRPr lang="it-IT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LTStd-Roman"/>
                        </a:rPr>
                        <a:t>Dexmedetomidine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LTStd-Roman"/>
                        </a:rPr>
                        <a:t> 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1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g/kg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0.2-0.7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g/kg/hr (step up/down dose: 0.1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g/kg/hr)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RSS= 2-3, RSAS=3-4, BISlevel &gt;85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Midazolam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0.05 mg/kg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0.05-0.1 mg/kg/hr (step up/down dose: 0.05 </a:t>
                      </a:r>
                      <a:r>
                        <a:rPr lang="it-IT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g/kg/hr)</a:t>
                      </a:r>
                      <a:endParaRPr lang="it-IT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RSS= 2-3, RSAS=3-4, BISlevel &gt;85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dvPTimes"/>
                        </a:rPr>
                        <a:t>Remifentanil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dvPTimes"/>
                        </a:rPr>
                        <a:t> 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-----------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dvPTimes"/>
                        </a:rPr>
                        <a:t>0.025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g/kg/min (step up/down dose: 0.01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g/kg/hr)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RSS=2-3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dvPTimes"/>
                        </a:rPr>
                        <a:t>Propofol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dvPTimes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dvPTimes"/>
                        </a:rPr>
                        <a:t>TCI</a:t>
                      </a:r>
                      <a:endParaRPr lang="it-IT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-----------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dvPTimes"/>
                        </a:rPr>
                        <a:t>0.4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dvPTimes"/>
                        </a:rPr>
                        <a:t>/ml* (step up/down: 0.2 </a:t>
                      </a:r>
                      <a:r>
                        <a:rPr lang="it-IT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μ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LTStd-Roman"/>
                        </a:rPr>
                        <a:t>g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dvPTimes"/>
                        </a:rPr>
                        <a:t>/ml)*</a:t>
                      </a:r>
                      <a:endParaRPr lang="it-IT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dvPTimes"/>
                        </a:rPr>
                        <a:t>OAA/S= 3-4 </a:t>
                      </a:r>
                      <a:endParaRPr lang="it-IT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06" marR="43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9970" name="CasellaDiTesto 7"/>
          <p:cNvSpPr txBox="1">
            <a:spLocks noChangeArrowheads="1"/>
          </p:cNvSpPr>
          <p:nvPr/>
        </p:nvSpPr>
        <p:spPr bwMode="auto">
          <a:xfrm>
            <a:off x="5029200" y="6411913"/>
            <a:ext cx="3929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Scala R, Shortness of Breath 2013</a:t>
            </a:r>
          </a:p>
        </p:txBody>
      </p:sp>
      <p:sp>
        <p:nvSpPr>
          <p:cNvPr id="39971" name="CasellaDiTesto 8"/>
          <p:cNvSpPr txBox="1">
            <a:spLocks noChangeArrowheads="1"/>
          </p:cNvSpPr>
          <p:nvPr/>
        </p:nvSpPr>
        <p:spPr bwMode="auto">
          <a:xfrm>
            <a:off x="228600" y="3143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66FF33"/>
                </a:solidFill>
              </a:rPr>
              <a:t>SCHEMI </a:t>
            </a:r>
            <a:r>
              <a:rPr lang="it-IT" sz="2800" b="1" dirty="0" err="1">
                <a:solidFill>
                  <a:srgbClr val="66FF33"/>
                </a:solidFill>
              </a:rPr>
              <a:t>DI</a:t>
            </a:r>
            <a:r>
              <a:rPr lang="it-IT" sz="2800" b="1" dirty="0">
                <a:solidFill>
                  <a:srgbClr val="66FF33"/>
                </a:solidFill>
              </a:rPr>
              <a:t> </a:t>
            </a:r>
            <a:r>
              <a:rPr lang="it-IT" sz="2800" b="1" i="1" dirty="0">
                <a:solidFill>
                  <a:srgbClr val="FFFF00"/>
                </a:solidFill>
              </a:rPr>
              <a:t>ANALGO-SEDAZIONE</a:t>
            </a:r>
            <a:r>
              <a:rPr lang="it-IT" sz="2800" b="1" dirty="0">
                <a:solidFill>
                  <a:srgbClr val="66FF33"/>
                </a:solidFill>
              </a:rPr>
              <a:t> DURANTE NIV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2400" y="5486400"/>
            <a:ext cx="8844152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VIA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SOMMINISTRAZIONE DEDICATA PER EVITARE BOLI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228600" y="1295400"/>
          <a:ext cx="8839200" cy="5143500"/>
        </p:xfrm>
        <a:graphic>
          <a:graphicData uri="http://schemas.openxmlformats.org/drawingml/2006/table">
            <a:tbl>
              <a:tblPr/>
              <a:tblGrid>
                <a:gridCol w="818749"/>
                <a:gridCol w="887602"/>
                <a:gridCol w="579649"/>
                <a:gridCol w="1795667"/>
                <a:gridCol w="894932"/>
                <a:gridCol w="663999"/>
                <a:gridCol w="626819"/>
                <a:gridCol w="1080831"/>
                <a:gridCol w="1490952"/>
              </a:tblGrid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Author, study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(reference)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Patients 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(type of disease)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Interface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Baseline 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physiologic data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Type of sedative drug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Timing of sedation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Length of sedation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Side-effects of 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sedation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Main outcome 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results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Rocker, NCT (36)</a:t>
                      </a:r>
                      <a:endParaRPr lang="it-IT" sz="9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(12 ARF)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FFM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P/F 102; APACHE II 16 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Morph.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(9),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Midazolam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(6)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At NIV starting 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64.5 hrs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P/F in 9/12; ETI 20%; Mortality 30%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Constantin, NCT (37)</a:t>
                      </a:r>
                      <a:endParaRPr lang="it-IT" sz="9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(10 ARF; 3 AHRF)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FFM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pH 7.38; P/F 134; RR 32; SAPS II 32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RemiFent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.(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 Pr)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Poor NIV acceptance 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hrs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ABG/RR;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ETI 31%; Mortality 7.7%</a:t>
                      </a: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Rocco, NCT (38)</a:t>
                      </a:r>
                      <a:endParaRPr lang="it-IT" sz="9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(ARF)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FFM, Helmet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P/F 157; RR 34;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SAPS II 36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Remifent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.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Poor NIV acceptance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2.5 hrs (F), 52 hrs (S)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ABG/RR;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ETI 39%; Mortality 28%</a:t>
                      </a: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rial"/>
                        </a:rPr>
                        <a:t>Akada, NCT (39)</a:t>
                      </a:r>
                      <a:endParaRPr lang="it-IT" sz="9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(ARF)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FFM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pH 7.38; P/F 219; PaCO2 45.8; RR 29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Dex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+ Morph.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(1) and </a:t>
                      </a: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Propof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(1)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Poor NIV acceptance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16.5 hrs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ABG/RR; 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 intubated or died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Takasaki, NCT (40)</a:t>
                      </a:r>
                      <a:endParaRPr lang="it-IT" sz="9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 (SAA)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TFM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pH 7.38; PaO2 56; PaCO2 45 (O2 7 lpm)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pH 7.25; PaO2 66, PaCO2 48 (O2 5 lpm)</a:t>
                      </a: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Dex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Poor NIV acceptance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 hrs (case 1)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ND (case 2)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ABG/RR;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 intubated and died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805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Senoglu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RCT (41)</a:t>
                      </a:r>
                      <a:endParaRPr lang="it-IT" sz="9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(COPD)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FFM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RR 25 (D) 25 (M); pH 7.29 (D) 7,30 (M);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PaO2 59 (D) 59 (M); PaCO2 70 (D), 70 (M)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APACHE II 21.5 (D), 21.4 (M)</a:t>
                      </a: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Dex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(20) vs </a:t>
                      </a:r>
                      <a:endParaRPr lang="en-US" sz="900" b="1" dirty="0" smtClean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Midazolam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(20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it-IT" sz="9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At NIV starting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hrs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ABG/RR in both groups;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lower HR and BP in D, fewer adjustment of doses in D;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None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intubated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or died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04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Huang, RCT (42)</a:t>
                      </a:r>
                      <a:endParaRPr lang="it-IT" sz="9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(ACPE)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TFM, Helmet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RR 36 (M), 35 (D); pH 7.22 (M), 7.23 (D);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P/F 183.3(M), 176.6 (D);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APACHE II 21.4 (M), 22.6 (D)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Dex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(=33) vs </a:t>
                      </a:r>
                      <a:r>
                        <a:rPr lang="en-US" sz="900" b="1" dirty="0" err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Midazolam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(29)</a:t>
                      </a:r>
                      <a:endParaRPr lang="it-IT" sz="9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Poor NIV acceptance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57.5 (D) vs 93.4 hrs (M) 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Bradicardia (D);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Respiratory infections/vomiting (M)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ABG/RR in both groups;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Lower ETI, LOS and Mortality in D vs M</a:t>
                      </a:r>
                      <a:endParaRPr lang="it-IT" sz="9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0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rial"/>
                        </a:rPr>
                        <a:t>Clouzeau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rial"/>
                        </a:rPr>
                        <a:t>, NCT</a:t>
                      </a:r>
                      <a:endParaRPr lang="it-IT" sz="9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rial"/>
                        </a:rPr>
                        <a:t>(43)</a:t>
                      </a:r>
                      <a:endParaRPr lang="it-IT" sz="9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(7 ARF, 3 AHRF)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FFM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pH 7.32; P/F 144; PaCO2 57.8; 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SAPS II 37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Propofol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Poor NIV acceptance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 hrs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transient low SpO2 (n=1)</a:t>
                      </a:r>
                      <a:endParaRPr lang="it-IT" sz="9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Improved ABG; ETI 30%; Mortality 20%</a:t>
                      </a:r>
                      <a:endParaRPr lang="it-IT" sz="9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047" marR="400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9016" name="CasellaDiTesto 2"/>
          <p:cNvSpPr txBox="1">
            <a:spLocks noChangeArrowheads="1"/>
          </p:cNvSpPr>
          <p:nvPr/>
        </p:nvSpPr>
        <p:spPr bwMode="auto">
          <a:xfrm>
            <a:off x="763588" y="0"/>
            <a:ext cx="7483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/>
              <a:t>Studi su </a:t>
            </a:r>
            <a:r>
              <a:rPr lang="it-IT" sz="3200" b="1" dirty="0">
                <a:solidFill>
                  <a:srgbClr val="00FF00"/>
                </a:solidFill>
              </a:rPr>
              <a:t>ANALGO-SEDAZIONE</a:t>
            </a:r>
            <a:r>
              <a:rPr lang="it-IT" sz="3200" b="1" dirty="0"/>
              <a:t> in NIV</a:t>
            </a:r>
          </a:p>
        </p:txBody>
      </p:sp>
      <p:sp>
        <p:nvSpPr>
          <p:cNvPr id="39017" name="CasellaDiTesto 3"/>
          <p:cNvSpPr txBox="1">
            <a:spLocks noChangeArrowheads="1"/>
          </p:cNvSpPr>
          <p:nvPr/>
        </p:nvSpPr>
        <p:spPr bwMode="auto">
          <a:xfrm>
            <a:off x="5257800" y="6477000"/>
            <a:ext cx="392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Scala R, Shortness of Breath 2013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8600" y="681335"/>
            <a:ext cx="853440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SEDAZIONE “PREVENTIVA” DELL’AGITAZIONE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19133897">
            <a:off x="218238" y="2661114"/>
            <a:ext cx="8283806" cy="132343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</a:rPr>
              <a:t>CAUTELA</a:t>
            </a:r>
          </a:p>
          <a:p>
            <a:r>
              <a:rPr lang="it-IT" sz="4000" b="1" i="1" dirty="0" smtClean="0">
                <a:solidFill>
                  <a:srgbClr val="FFFF00"/>
                </a:solidFill>
              </a:rPr>
              <a:t>DATI ANCORA NON CONCLUSIVI</a:t>
            </a:r>
            <a:endParaRPr lang="it-IT" sz="4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8600"/>
            <a:ext cx="4876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396" y="1066800"/>
            <a:ext cx="38862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590800" y="1600200"/>
            <a:ext cx="1600200" cy="13716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00200"/>
            <a:ext cx="2595562" cy="438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6400800" y="4800600"/>
            <a:ext cx="16002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14600"/>
            <a:ext cx="510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781175"/>
            <a:ext cx="5105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186844"/>
            <a:ext cx="2505075" cy="25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381000" y="4572000"/>
            <a:ext cx="16002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228600"/>
            <a:ext cx="4267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FFFF00"/>
                </a:solidFill>
                <a:latin typeface="+mj-lt"/>
              </a:rPr>
              <a:t>Cosa</a:t>
            </a:r>
            <a:r>
              <a:rPr lang="en-US" sz="3800" b="1" dirty="0" smtClean="0">
                <a:solidFill>
                  <a:srgbClr val="FFFF00"/>
                </a:solidFill>
                <a:latin typeface="+mj-lt"/>
              </a:rPr>
              <a:t> è CAMBIATO </a:t>
            </a:r>
            <a:r>
              <a:rPr lang="en-US" sz="3800" b="1" dirty="0" err="1" smtClean="0">
                <a:solidFill>
                  <a:srgbClr val="FFFF00"/>
                </a:solidFill>
                <a:latin typeface="+mj-lt"/>
              </a:rPr>
              <a:t>oggi</a:t>
            </a:r>
            <a:r>
              <a:rPr lang="en-US" sz="3800" b="1" dirty="0" smtClean="0">
                <a:solidFill>
                  <a:srgbClr val="FFFF00"/>
                </a:solidFill>
                <a:latin typeface="+mj-lt"/>
              </a:rPr>
              <a:t>?</a:t>
            </a:r>
            <a:endParaRPr lang="en-US" sz="3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2514600"/>
            <a:ext cx="197961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onnettore 1 14"/>
          <p:cNvCxnSpPr/>
          <p:nvPr/>
        </p:nvCxnSpPr>
        <p:spPr>
          <a:xfrm>
            <a:off x="304800" y="2819400"/>
            <a:ext cx="11430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6019800" y="2057400"/>
            <a:ext cx="23622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304800" y="3962400"/>
            <a:ext cx="4572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6781800" y="4267200"/>
            <a:ext cx="914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 descr="C:\Users\Raffaele\Desktop\FOTO\IPHONE BACK UP 27 dic 2013\IMG_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1752600" y="228600"/>
            <a:ext cx="5638800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cs typeface="Arial" pitchFamily="34" charset="0"/>
              </a:rPr>
              <a:t>Take-Home </a:t>
            </a:r>
            <a:r>
              <a:rPr lang="it-IT" sz="3600" b="1" dirty="0" err="1" smtClean="0">
                <a:solidFill>
                  <a:srgbClr val="FF0000"/>
                </a:solidFill>
                <a:cs typeface="Arial" pitchFamily="34" charset="0"/>
              </a:rPr>
              <a:t>Messages</a:t>
            </a:r>
            <a:endParaRPr lang="it-IT" sz="36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1615619"/>
            <a:ext cx="8458200" cy="4708981"/>
          </a:xfrm>
          <a:prstGeom prst="rect">
            <a:avLst/>
          </a:prstGeom>
          <a:solidFill>
            <a:schemeClr val="bg2">
              <a:alpha val="3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Il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principale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limite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della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NIV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nel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coma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ipercapnico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,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mancato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controllo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delle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vie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aeree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con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rischio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di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aspirazione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, è </a:t>
            </a:r>
            <a:r>
              <a:rPr lang="en-GB" sz="25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sovrastimato</a:t>
            </a:r>
            <a:r>
              <a:rPr lang="en-GB" sz="2500" b="1" dirty="0" smtClean="0">
                <a:solidFill>
                  <a:schemeClr val="bg1"/>
                </a:solidFill>
                <a:latin typeface="+mj-lt"/>
                <a:cs typeface="Arial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E</a:t>
            </a:r>
            <a:r>
              <a:rPr lang="en-GB" sz="2500" b="1" dirty="0">
                <a:solidFill>
                  <a:srgbClr val="FFFF00"/>
                </a:solidFill>
                <a:latin typeface="+mj-lt"/>
                <a:cs typeface="Arial" charset="0"/>
              </a:rPr>
              <a:t>’ </a:t>
            </a:r>
            <a:r>
              <a:rPr lang="en-GB" sz="2500" b="1" dirty="0" err="1" smtClean="0">
                <a:solidFill>
                  <a:srgbClr val="FFFF00"/>
                </a:solidFill>
                <a:latin typeface="+mj-lt"/>
                <a:cs typeface="Arial" charset="0"/>
              </a:rPr>
              <a:t>giustificato</a:t>
            </a: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 un trial </a:t>
            </a:r>
            <a:r>
              <a:rPr lang="en-GB" sz="2500" b="1" dirty="0" err="1" smtClean="0">
                <a:solidFill>
                  <a:srgbClr val="FFFF00"/>
                </a:solidFill>
                <a:latin typeface="+mj-lt"/>
                <a:cs typeface="Arial" charset="0"/>
              </a:rPr>
              <a:t>di</a:t>
            </a: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 NIV un </a:t>
            </a:r>
            <a:r>
              <a:rPr lang="en-GB" sz="2500" b="1" dirty="0" err="1">
                <a:solidFill>
                  <a:srgbClr val="FFFF00"/>
                </a:solidFill>
                <a:latin typeface="+mj-lt"/>
                <a:cs typeface="Arial" charset="0"/>
              </a:rPr>
              <a:t>paziente</a:t>
            </a:r>
            <a:r>
              <a:rPr lang="en-GB" sz="2500" b="1" dirty="0">
                <a:solidFill>
                  <a:srgbClr val="FFFF00"/>
                </a:solidFill>
                <a:latin typeface="+mj-lt"/>
                <a:cs typeface="Arial" charset="0"/>
              </a:rPr>
              <a:t> BPCO con </a:t>
            </a: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ENCEFALOPATIA IPERCAPNICA </a:t>
            </a:r>
            <a:r>
              <a:rPr lang="en-GB" sz="2500" b="1" dirty="0" err="1" smtClean="0">
                <a:solidFill>
                  <a:srgbClr val="FFFF00"/>
                </a:solidFill>
                <a:latin typeface="+mj-lt"/>
                <a:cs typeface="Arial" charset="0"/>
              </a:rPr>
              <a:t>di</a:t>
            </a: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solidFill>
                  <a:srgbClr val="FFFF00"/>
                </a:solidFill>
                <a:latin typeface="+mj-lt"/>
                <a:cs typeface="Arial" charset="0"/>
              </a:rPr>
              <a:t>grado</a:t>
            </a: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 MODERATO</a:t>
            </a:r>
          </a:p>
          <a:p>
            <a:pPr algn="just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2500" b="1" dirty="0" smtClean="0">
                <a:solidFill>
                  <a:srgbClr val="FFFF00"/>
                </a:solidFill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L’uso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giudizioso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della</a:t>
            </a:r>
            <a:r>
              <a:rPr lang="en-GB" sz="2500" b="1" dirty="0" smtClean="0">
                <a:latin typeface="+mj-lt"/>
                <a:cs typeface="Arial" charset="0"/>
              </a:rPr>
              <a:t> SEDAZIONE </a:t>
            </a:r>
            <a:r>
              <a:rPr lang="en-GB" sz="2500" b="1" dirty="0" err="1" smtClean="0">
                <a:latin typeface="+mj-lt"/>
                <a:cs typeface="Arial" charset="0"/>
              </a:rPr>
              <a:t>puo</a:t>
            </a:r>
            <a:r>
              <a:rPr lang="en-GB" sz="2500" b="1" dirty="0" smtClean="0">
                <a:latin typeface="+mj-lt"/>
                <a:cs typeface="Arial" charset="0"/>
              </a:rPr>
              <a:t>’ </a:t>
            </a:r>
            <a:r>
              <a:rPr lang="en-GB" sz="2500" b="1" dirty="0" err="1" smtClean="0">
                <a:latin typeface="+mj-lt"/>
                <a:cs typeface="Arial" charset="0"/>
              </a:rPr>
              <a:t>ridurre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il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tasso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di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insuccesso</a:t>
            </a:r>
            <a:r>
              <a:rPr lang="en-GB" sz="2500" b="1" dirty="0" smtClean="0">
                <a:latin typeface="+mj-lt"/>
                <a:cs typeface="Arial" charset="0"/>
              </a:rPr>
              <a:t> </a:t>
            </a:r>
            <a:r>
              <a:rPr lang="en-GB" sz="2500" b="1" dirty="0" err="1" smtClean="0">
                <a:latin typeface="+mj-lt"/>
                <a:cs typeface="Arial" charset="0"/>
              </a:rPr>
              <a:t>della</a:t>
            </a:r>
            <a:r>
              <a:rPr lang="en-GB" sz="2500" b="1" dirty="0" smtClean="0">
                <a:latin typeface="+mj-lt"/>
                <a:cs typeface="Arial" charset="0"/>
              </a:rPr>
              <a:t> NIV </a:t>
            </a:r>
            <a:r>
              <a:rPr lang="en-GB" sz="2500" b="1" dirty="0" err="1" smtClean="0">
                <a:latin typeface="+mj-lt"/>
                <a:cs typeface="Arial" charset="0"/>
              </a:rPr>
              <a:t>dovuto</a:t>
            </a:r>
            <a:r>
              <a:rPr lang="en-GB" sz="2500" b="1" dirty="0" smtClean="0">
                <a:latin typeface="+mj-lt"/>
                <a:cs typeface="Arial" charset="0"/>
              </a:rPr>
              <a:t> a </a:t>
            </a:r>
            <a:r>
              <a:rPr lang="en-GB" sz="2500" b="1" dirty="0" err="1" smtClean="0">
                <a:latin typeface="+mj-lt"/>
                <a:cs typeface="Arial" charset="0"/>
              </a:rPr>
              <a:t>intolleranza</a:t>
            </a:r>
            <a:r>
              <a:rPr lang="en-GB" sz="2500" b="1" dirty="0" smtClean="0">
                <a:latin typeface="+mj-lt"/>
                <a:cs typeface="Arial" charset="0"/>
              </a:rPr>
              <a:t>/</a:t>
            </a:r>
            <a:r>
              <a:rPr lang="en-GB" sz="2500" b="1" dirty="0" err="1" smtClean="0">
                <a:latin typeface="+mj-lt"/>
                <a:cs typeface="Arial" charset="0"/>
              </a:rPr>
              <a:t>agitazione</a:t>
            </a:r>
            <a:endParaRPr lang="en-GB" sz="2500" b="1" dirty="0">
              <a:latin typeface="+mj-lt"/>
              <a:cs typeface="Arial" charset="0"/>
            </a:endParaRPr>
          </a:p>
          <a:p>
            <a:pPr algn="just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2500" b="1" dirty="0" smtClean="0"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Il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tentativo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di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non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intubare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il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paziente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e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usare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la NIV in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paziente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comatoso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o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intollerante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in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sedazione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deve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essere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  <a:sym typeface="Symbol" pitchFamily="18" charset="2"/>
              </a:rPr>
              <a:t>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effettuato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solo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da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TEAM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di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MEDICO-INFERMIREI-TERAPISTI ESPERTI </a:t>
            </a:r>
            <a:r>
              <a:rPr lang="en-GB" sz="2500" b="1" dirty="0">
                <a:solidFill>
                  <a:srgbClr val="FF0000"/>
                </a:solidFill>
                <a:latin typeface="+mj-lt"/>
                <a:cs typeface="Arial" charset="0"/>
              </a:rPr>
              <a:t>in </a:t>
            </a:r>
            <a:r>
              <a:rPr lang="en-GB" sz="2500" b="1" dirty="0" smtClean="0">
                <a:solidFill>
                  <a:srgbClr val="FF0000"/>
                </a:solidFill>
                <a:latin typeface="+mj-lt"/>
                <a:cs typeface="Arial" charset="0"/>
              </a:rPr>
              <a:t>SETTING </a:t>
            </a:r>
            <a:r>
              <a:rPr lang="en-GB" sz="25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adeguati</a:t>
            </a:r>
            <a:endParaRPr lang="it-IT" sz="25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8077200" y="22098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4036" name="CasellaDiTesto 6"/>
          <p:cNvSpPr txBox="1">
            <a:spLocks noChangeArrowheads="1"/>
          </p:cNvSpPr>
          <p:nvPr/>
        </p:nvSpPr>
        <p:spPr bwMode="auto">
          <a:xfrm>
            <a:off x="76200" y="0"/>
            <a:ext cx="913583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</a:rPr>
              <a:t>INFERMIERI E FISIOTERAPISTI ESPERTI</a:t>
            </a:r>
          </a:p>
          <a:p>
            <a:pPr algn="ctr"/>
            <a:r>
              <a:rPr lang="it-IT" sz="3200" b="1" dirty="0" smtClean="0">
                <a:solidFill>
                  <a:srgbClr val="00FF00"/>
                </a:solidFill>
              </a:rPr>
              <a:t>DECALOGO DA RICORDARE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609600" y="1828800"/>
            <a:ext cx="8229600" cy="4401205"/>
          </a:xfrm>
          <a:prstGeom prst="rect">
            <a:avLst/>
          </a:prstGeom>
          <a:solidFill>
            <a:schemeClr val="bg2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Posizione del paziente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Posizione della maschera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Interazione </a:t>
            </a:r>
            <a:r>
              <a:rPr lang="it-IT" sz="2800" b="1" dirty="0" err="1" smtClean="0">
                <a:solidFill>
                  <a:srgbClr val="FF0000"/>
                </a:solidFill>
              </a:rPr>
              <a:t>paz-ventilatore</a:t>
            </a:r>
            <a:endParaRPr lang="it-IT" sz="2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Prevenzione vomito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Retropulsione della lingua 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Gestione delle secrezioni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Monitoraggio attento in </a:t>
            </a:r>
            <a:r>
              <a:rPr lang="it-IT" sz="2800" b="1" dirty="0" err="1" smtClean="0">
                <a:solidFill>
                  <a:srgbClr val="FF0000"/>
                </a:solidFill>
              </a:rPr>
              <a:t>setting</a:t>
            </a:r>
            <a:r>
              <a:rPr lang="it-IT" sz="2800" b="1" dirty="0" smtClean="0">
                <a:solidFill>
                  <a:srgbClr val="FF0000"/>
                </a:solidFill>
              </a:rPr>
              <a:t> alta </a:t>
            </a:r>
            <a:r>
              <a:rPr lang="it-IT" sz="2800" b="1" dirty="0" err="1" smtClean="0">
                <a:solidFill>
                  <a:srgbClr val="FF0000"/>
                </a:solidFill>
              </a:rPr>
              <a:t>intensita’</a:t>
            </a:r>
            <a:endParaRPr lang="it-IT" sz="2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Comunicazione al risveglio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Rapida assistenza alla FBS e ETI</a:t>
            </a:r>
          </a:p>
          <a:p>
            <a:pPr>
              <a:buFont typeface="Wingdings" pitchFamily="2" charset="2"/>
              <a:buChar char="q"/>
            </a:pPr>
            <a:r>
              <a:rPr lang="it-IT" sz="2800" b="1" dirty="0" smtClean="0">
                <a:solidFill>
                  <a:srgbClr val="FF0000"/>
                </a:solidFill>
              </a:rPr>
              <a:t>Gestione complicanze extra-polmonari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3" cstate="print">
            <a:lum bright="-4000" contrast="18000"/>
          </a:blip>
          <a:srcRect/>
          <a:stretch>
            <a:fillRect/>
          </a:stretch>
        </p:blipFill>
        <p:spPr bwMode="auto">
          <a:xfrm>
            <a:off x="-36513" y="0"/>
            <a:ext cx="5113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85800"/>
            <a:ext cx="32543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86000"/>
            <a:ext cx="34067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3263" y="3581400"/>
            <a:ext cx="33607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76200" y="0"/>
            <a:ext cx="7297575" cy="769441"/>
          </a:xfrm>
          <a:prstGeom prst="rect">
            <a:avLst/>
          </a:prstGeom>
          <a:solidFill>
            <a:schemeClr val="bg2"/>
          </a:solidFill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NIV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senza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le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complicanze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dell’IMV</a:t>
            </a:r>
            <a:endParaRPr lang="en-US" sz="3800" b="1" dirty="0">
              <a:solidFill>
                <a:srgbClr val="FFFF00"/>
              </a:solidFill>
              <a:latin typeface="Calibri" pitchFamily="34" charset="0"/>
              <a:ea typeface="MS Gothic" pitchFamily="49" charset="-128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51720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684213" y="1773238"/>
            <a:ext cx="532765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lum contrast="16000"/>
          </a:blip>
          <a:srcRect/>
          <a:stretch>
            <a:fillRect/>
          </a:stretch>
        </p:blipFill>
        <p:spPr bwMode="auto">
          <a:xfrm>
            <a:off x="2987675" y="3933825"/>
            <a:ext cx="54006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/>
          <a:stretch>
            <a:fillRect/>
          </a:stretch>
        </p:blipFill>
        <p:spPr bwMode="auto">
          <a:xfrm>
            <a:off x="5435600" y="5373688"/>
            <a:ext cx="36004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73025" y="692150"/>
            <a:ext cx="3635375" cy="792163"/>
          </a:xfrm>
          <a:prstGeom prst="rect">
            <a:avLst/>
          </a:prstGeom>
          <a:noFill/>
          <a:ln w="50800">
            <a:solidFill>
              <a:srgbClr val="0099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4838" y="188913"/>
            <a:ext cx="4729162" cy="50323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4075" y="1196975"/>
            <a:ext cx="19399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765175"/>
            <a:ext cx="283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0" y="0"/>
            <a:ext cx="1187450" cy="260350"/>
          </a:xfrm>
          <a:prstGeom prst="rect">
            <a:avLst/>
          </a:prstGeom>
          <a:solidFill>
            <a:srgbClr val="00FF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55650" y="2492375"/>
            <a:ext cx="4176713" cy="1081088"/>
          </a:xfrm>
          <a:prstGeom prst="rect">
            <a:avLst/>
          </a:prstGeom>
          <a:noFill/>
          <a:ln w="508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611188" y="1700213"/>
            <a:ext cx="1187450" cy="260350"/>
          </a:xfrm>
          <a:prstGeom prst="rect">
            <a:avLst/>
          </a:prstGeom>
          <a:solidFill>
            <a:srgbClr val="FFFF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3059113" y="3860800"/>
            <a:ext cx="1187450" cy="260350"/>
          </a:xfrm>
          <a:prstGeom prst="rect">
            <a:avLst/>
          </a:prstGeom>
          <a:solidFill>
            <a:srgbClr val="FF66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3059113" y="4508500"/>
            <a:ext cx="4176712" cy="865188"/>
          </a:xfrm>
          <a:prstGeom prst="rect">
            <a:avLst/>
          </a:prstGeom>
          <a:noFill/>
          <a:ln w="50800">
            <a:solidFill>
              <a:srgbClr val="FF66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5508625" y="5949950"/>
            <a:ext cx="2592388" cy="576263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5435600" y="5373688"/>
            <a:ext cx="1187450" cy="215900"/>
          </a:xfrm>
          <a:prstGeom prst="rect">
            <a:avLst/>
          </a:prstGeom>
          <a:solidFill>
            <a:srgbClr val="FF00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20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221163"/>
            <a:ext cx="2124075" cy="2636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0" y="0"/>
            <a:ext cx="6667018" cy="243143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Calibri" pitchFamily="34" charset="0"/>
              </a:rPr>
              <a:t>Secondo </a:t>
            </a:r>
            <a:r>
              <a:rPr lang="it-IT" sz="3600" b="1" dirty="0">
                <a:solidFill>
                  <a:srgbClr val="66FF33"/>
                </a:solidFill>
                <a:latin typeface="Calibri" pitchFamily="34" charset="0"/>
              </a:rPr>
              <a:t>EBM</a:t>
            </a:r>
            <a:r>
              <a:rPr lang="it-IT" sz="3200" b="1" dirty="0">
                <a:solidFill>
                  <a:srgbClr val="FF0000"/>
                </a:solidFill>
                <a:latin typeface="Calibri" pitchFamily="34" charset="0"/>
              </a:rPr>
              <a:t> LA NIV è UN “MUST” in</a:t>
            </a:r>
          </a:p>
          <a:p>
            <a:r>
              <a:rPr lang="it-IT" sz="3200" b="1" i="1" u="sng" dirty="0">
                <a:solidFill>
                  <a:srgbClr val="FFFF00"/>
                </a:solidFill>
                <a:latin typeface="Calibri" pitchFamily="34" charset="0"/>
              </a:rPr>
              <a:t>COPD EXACERBATIONS</a:t>
            </a:r>
          </a:p>
          <a:p>
            <a:r>
              <a:rPr lang="it-IT" sz="2800" b="1" dirty="0">
                <a:solidFill>
                  <a:srgbClr val="FFFF66"/>
                </a:solidFill>
                <a:latin typeface="Calibri" pitchFamily="34" charset="0"/>
              </a:rPr>
              <a:t>CARDIOGENIC PULMONARY OEDEMA</a:t>
            </a:r>
          </a:p>
          <a:p>
            <a:r>
              <a:rPr lang="it-IT" sz="2800" b="1" dirty="0">
                <a:solidFill>
                  <a:srgbClr val="FFFF66"/>
                </a:solidFill>
                <a:latin typeface="Calibri" pitchFamily="34" charset="0"/>
              </a:rPr>
              <a:t>WEANING/EXTUBATION COPD</a:t>
            </a:r>
          </a:p>
          <a:p>
            <a:r>
              <a:rPr lang="it-IT" sz="2800" b="1" dirty="0">
                <a:solidFill>
                  <a:srgbClr val="FFFF66"/>
                </a:solidFill>
                <a:latin typeface="Calibri" pitchFamily="34" charset="0"/>
              </a:rPr>
              <a:t>IMMUNOSUPPRESSED  PATIENTS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4275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32383" y="5562600"/>
            <a:ext cx="6435417" cy="1323439"/>
          </a:xfrm>
          <a:prstGeom prst="rect">
            <a:avLst/>
          </a:prstGeom>
          <a:solidFill>
            <a:srgbClr val="C000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QUANDO CON LA NIV LE COSE SI FANNO </a:t>
            </a:r>
            <a:r>
              <a:rPr lang="it-IT" sz="4000" b="1" u="sng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DIFFICILI</a:t>
            </a:r>
            <a:r>
              <a:rPr lang="it-IT" sz="40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  <a:endParaRPr lang="it-IT" sz="40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7938"/>
            <a:ext cx="9159876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6575" y="4114800"/>
            <a:ext cx="22574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3"/>
          <p:cNvSpPr txBox="1">
            <a:spLocks noChangeArrowheads="1"/>
          </p:cNvSpPr>
          <p:nvPr/>
        </p:nvSpPr>
        <p:spPr bwMode="auto">
          <a:xfrm>
            <a:off x="1828800" y="1066800"/>
            <a:ext cx="5029200" cy="4619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NEED OF ETI: range → 5-60%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50" y="-22225"/>
            <a:ext cx="94869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098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2057400"/>
            <a:ext cx="24114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133600"/>
            <a:ext cx="23034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4800601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473575"/>
            <a:ext cx="246856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8|1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8.6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2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3.6|1.9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9.6|1.2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7|19.6|8.5"/>
</p:tagLst>
</file>

<file path=ppt/theme/theme1.xml><?xml version="1.0" encoding="utf-8"?>
<a:theme xmlns:a="http://schemas.openxmlformats.org/drawingml/2006/main" name="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32909</TotalTime>
  <Words>1588</Words>
  <Application>Microsoft Office PowerPoint</Application>
  <PresentationFormat>Presentazione su schermo (4:3)</PresentationFormat>
  <Paragraphs>339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Orbita</vt:lpstr>
      <vt:lpstr>Diapositiva 1</vt:lpstr>
      <vt:lpstr>NESSUN CONFLITTO DI INTERESSE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Raffaele</dc:creator>
  <cp:lastModifiedBy>Raffaele</cp:lastModifiedBy>
  <cp:revision>694</cp:revision>
  <cp:lastPrinted>1601-01-01T00:00:00Z</cp:lastPrinted>
  <dcterms:created xsi:type="dcterms:W3CDTF">1601-01-01T00:00:00Z</dcterms:created>
  <dcterms:modified xsi:type="dcterms:W3CDTF">2016-04-11T13:44:36Z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