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8"/>
  </p:notesMasterIdLst>
  <p:handoutMasterIdLst>
    <p:handoutMasterId r:id="rId39"/>
  </p:handoutMasterIdLst>
  <p:sldIdLst>
    <p:sldId id="263" r:id="rId2"/>
    <p:sldId id="364" r:id="rId3"/>
    <p:sldId id="330" r:id="rId4"/>
    <p:sldId id="334" r:id="rId5"/>
    <p:sldId id="332" r:id="rId6"/>
    <p:sldId id="333" r:id="rId7"/>
    <p:sldId id="303" r:id="rId8"/>
    <p:sldId id="343" r:id="rId9"/>
    <p:sldId id="331" r:id="rId10"/>
    <p:sldId id="346" r:id="rId11"/>
    <p:sldId id="348" r:id="rId12"/>
    <p:sldId id="336" r:id="rId13"/>
    <p:sldId id="335" r:id="rId14"/>
    <p:sldId id="344" r:id="rId15"/>
    <p:sldId id="363" r:id="rId16"/>
    <p:sldId id="362" r:id="rId17"/>
    <p:sldId id="361" r:id="rId18"/>
    <p:sldId id="360" r:id="rId19"/>
    <p:sldId id="359" r:id="rId20"/>
    <p:sldId id="358" r:id="rId21"/>
    <p:sldId id="338" r:id="rId22"/>
    <p:sldId id="340" r:id="rId23"/>
    <p:sldId id="341" r:id="rId24"/>
    <p:sldId id="339" r:id="rId25"/>
    <p:sldId id="345" r:id="rId26"/>
    <p:sldId id="351" r:id="rId27"/>
    <p:sldId id="352" r:id="rId28"/>
    <p:sldId id="347" r:id="rId29"/>
    <p:sldId id="349" r:id="rId30"/>
    <p:sldId id="350" r:id="rId31"/>
    <p:sldId id="342" r:id="rId32"/>
    <p:sldId id="354" r:id="rId33"/>
    <p:sldId id="355" r:id="rId34"/>
    <p:sldId id="356" r:id="rId35"/>
    <p:sldId id="357" r:id="rId36"/>
    <p:sldId id="353" r:id="rId3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 Giot" initials="CG" lastIdx="1" clrIdx="0"/>
  <p:cmAuthor id="1" name="Klaus Kirchgaessler" initials="K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1183" autoAdjust="0"/>
  </p:normalViewPr>
  <p:slideViewPr>
    <p:cSldViewPr snapToGrid="0" snapToObjects="1">
      <p:cViewPr varScale="1">
        <p:scale>
          <a:sx n="60" d="100"/>
          <a:sy n="60" d="100"/>
        </p:scale>
        <p:origin x="17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3CFF8-E463-4D03-BF84-4D82D86E0FA0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46F42-C1C4-4004-BD67-3D398370403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9C6B5-BA3E-4EA0-9C61-A7059AA14987}" type="datetimeFigureOut">
              <a:rPr lang="en-GB" smtClean="0"/>
              <a:pPr/>
              <a:t>13/04/2016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F649-81CA-4C28-8B0E-3754694C569D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7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Capacity</a:t>
            </a:r>
            <a:r>
              <a:rPr lang="it-IT" dirty="0" smtClean="0"/>
              <a:t> 345 </a:t>
            </a:r>
            <a:r>
              <a:rPr lang="it-IT" dirty="0" err="1" smtClean="0"/>
              <a:t>pts</a:t>
            </a:r>
            <a:r>
              <a:rPr lang="it-IT" dirty="0" smtClean="0"/>
              <a:t> </a:t>
            </a:r>
            <a:r>
              <a:rPr lang="it-IT" dirty="0" err="1" smtClean="0"/>
              <a:t>treated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2.403mg/</a:t>
            </a:r>
            <a:r>
              <a:rPr lang="it-IT" dirty="0" err="1" smtClean="0"/>
              <a:t>day</a:t>
            </a:r>
            <a:r>
              <a:rPr lang="it-IT" dirty="0" smtClean="0"/>
              <a:t> + 87 1197mg/</a:t>
            </a:r>
            <a:r>
              <a:rPr lang="it-IT" dirty="0" err="1" smtClean="0"/>
              <a:t>day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F649-81CA-4C28-8B0E-3754694C569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32565-CC74-460D-A958-5B61BA80FF54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mtClean="0"/>
              <a:t>In questa slide ho cercato di riassumere la popolazione mostrando la distribuzione della provenienza dei pazienti, e rapportando il numero di pazienti alla popolazione generale</a:t>
            </a:r>
          </a:p>
          <a:p>
            <a:pPr eaLnBrk="1" hangingPunct="1"/>
            <a:r>
              <a:rPr lang="it-IT" smtClean="0"/>
              <a:t>Incidenza e prevalenza nella provincia FC vanno stimate come n°casi/100.000 ab e n° nuovi casi per anno/100.000ab</a:t>
            </a:r>
          </a:p>
          <a:p>
            <a:pPr eaLnBrk="1" hangingPunct="1"/>
            <a:r>
              <a:rPr lang="it-IT" smtClean="0"/>
              <a:t>I dati Statunitensi sono questi:</a:t>
            </a:r>
            <a:r>
              <a:rPr lang="it-IT" b="1" u="sng" smtClean="0"/>
              <a:t>prevalence was estimated to be 42.7 per 100,000 (incidence,</a:t>
            </a:r>
          </a:p>
          <a:p>
            <a:pPr eaLnBrk="1" hangingPunct="1"/>
            <a:r>
              <a:rPr lang="it-IT" b="1" u="sng" smtClean="0"/>
              <a:t>16.3 per 100,000) using broad criteria</a:t>
            </a:r>
            <a:r>
              <a:rPr lang="it-IT" smtClean="0"/>
              <a:t>; </a:t>
            </a:r>
          </a:p>
          <a:p>
            <a:pPr eaLnBrk="1" hangingPunct="1"/>
            <a:r>
              <a:rPr lang="it-IT" smtClean="0"/>
              <a:t>with </a:t>
            </a:r>
            <a:r>
              <a:rPr lang="it-IT" b="1" u="sng" smtClean="0"/>
              <a:t>narrow criteria, prevalence was estimated to be 14.0 per 100,000 (incidence, 6.8 per 100,000).</a:t>
            </a:r>
          </a:p>
          <a:p>
            <a:pPr eaLnBrk="1" hangingPunct="1"/>
            <a:endParaRPr lang="it-IT" b="1" u="sng" smtClean="0"/>
          </a:p>
          <a:p>
            <a:pPr eaLnBrk="1" hangingPunct="1"/>
            <a:r>
              <a:rPr lang="it-IT" b="1" u="sng" smtClean="0"/>
              <a:t>In ambulatorio ne seguiamo solo 50 quindi??</a:t>
            </a:r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F649-81CA-4C28-8B0E-3754694C569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45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Funzione</a:t>
            </a:r>
            <a:r>
              <a:rPr lang="it-IT" baseline="0" dirty="0" smtClean="0"/>
              <a:t> di sopravvivenza FREE PSG per i gruppi NPU vs </a:t>
            </a:r>
            <a:r>
              <a:rPr lang="it-IT" baseline="0" dirty="0" err="1" smtClean="0"/>
              <a:t>Esbriet</a:t>
            </a:r>
            <a:r>
              <a:rPr lang="it-IT" baseline="0" dirty="0" smtClean="0"/>
              <a:t> </a:t>
            </a:r>
            <a:r>
              <a:rPr lang="it-IT" dirty="0" smtClean="0"/>
              <a:t>P=0,798 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FA7B9-E6BA-45D9-861D-55EB64BA1623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Funzione</a:t>
            </a:r>
            <a:r>
              <a:rPr lang="it-IT" baseline="0" dirty="0" smtClean="0"/>
              <a:t> di sopravivenza PSG NPU </a:t>
            </a:r>
            <a:r>
              <a:rPr lang="it-IT" baseline="0" dirty="0" err="1" smtClean="0"/>
              <a:t>mild</a:t>
            </a:r>
            <a:r>
              <a:rPr lang="it-IT" baseline="0" dirty="0" smtClean="0"/>
              <a:t> vs </a:t>
            </a:r>
            <a:r>
              <a:rPr lang="it-IT" baseline="0" dirty="0" err="1" smtClean="0"/>
              <a:t>Esbriet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Mild</a:t>
            </a:r>
            <a:r>
              <a:rPr lang="it-IT" baseline="0" dirty="0" smtClean="0"/>
              <a:t> p non statisticamente significativa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FA7B9-E6BA-45D9-861D-55EB64BA1623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Funzione di sopravvivenza PSG NPU moderato vs </a:t>
            </a:r>
            <a:r>
              <a:rPr lang="it-IT" dirty="0" err="1" smtClean="0"/>
              <a:t>esbriet</a:t>
            </a:r>
            <a:r>
              <a:rPr lang="it-IT" dirty="0" smtClean="0"/>
              <a:t> moderato P non statisticamente</a:t>
            </a:r>
            <a:r>
              <a:rPr lang="it-IT" baseline="0" dirty="0" smtClean="0"/>
              <a:t> significativo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FA7B9-E6BA-45D9-861D-55EB64BA1623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  <p:pic>
        <p:nvPicPr>
          <p:cNvPr id="13" name="Immagine 12" descr="Intermune Logo 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6" y="1305070"/>
            <a:ext cx="6726730" cy="1575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71328773-F414-0949-AAE8-375F4EB617A6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FC04E980-A179-4F44-B5E5-07515FE072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1328773-F414-0949-AAE8-375F4EB617A6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C04E980-A179-4F44-B5E5-07515FE072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6BFECD78-3C8E-49F2-8FAB-59489D168AB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  <p:pic>
        <p:nvPicPr>
          <p:cNvPr id="11" name="Immagine 10" descr="Intermune Logo 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87" y="6367597"/>
            <a:ext cx="1465486" cy="3431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1328773-F414-0949-AAE8-375F4EB617A6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FC04E980-A179-4F44-B5E5-07515FE072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71328773-F414-0949-AAE8-375F4EB617A6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FC04E980-A179-4F44-B5E5-07515FE072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1328773-F414-0949-AAE8-375F4EB617A6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C04E980-A179-4F44-B5E5-07515FE072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71328773-F414-0949-AAE8-375F4EB617A6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FC04E980-A179-4F44-B5E5-07515FE072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1328773-F414-0949-AAE8-375F4EB617A6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FC04E980-A179-4F44-B5E5-07515FE072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1328773-F414-0949-AAE8-375F4EB617A6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C04E980-A179-4F44-B5E5-07515FE072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1328773-F414-0949-AAE8-375F4EB617A6}" type="datetimeFigureOut">
              <a:rPr lang="it-IT" smtClean="0"/>
              <a:pPr/>
              <a:t>13/04/2016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FC04E980-A179-4F44-B5E5-07515FE072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6BFECD78-3C8E-49F2-8FAB-59489D168AB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https://docs.google.com/?attid=0.1&amp;pid=gmail&amp;thid=138b9256cb4a6139&amp;url=https%3A%2F%2Fmail.google.com%2Fmail%2Fu%2F0%2F%3Fui%3D2%26ik%3D155d344223%26view%3Datt%26th%3D138b9256cb4a6139%26attid%3D0.1%26disp%3Dsafe%26zw&amp;docid=6f62a22f68729b0f33e0476a852c4db1%7Cb0d4057fb5debbb165a0c61304aa3c71&amp;a=bi&amp;pagenumber=3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607302" y="3965287"/>
            <a:ext cx="398558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Sara Tomassetti, MD</a:t>
            </a:r>
            <a:endParaRPr kumimoji="0" lang="en-US" sz="4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92667" y="714751"/>
            <a:ext cx="7831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err="1"/>
              <a:t>Nintedanib</a:t>
            </a:r>
            <a:r>
              <a:rPr lang="en-GB" sz="4800" dirty="0"/>
              <a:t> in real life: </a:t>
            </a:r>
            <a:r>
              <a:rPr lang="en-GB" sz="4800" dirty="0" err="1"/>
              <a:t>esperienze</a:t>
            </a:r>
            <a:r>
              <a:rPr lang="en-GB" sz="4800" dirty="0"/>
              <a:t> </a:t>
            </a:r>
            <a:r>
              <a:rPr lang="en-GB" sz="4800" dirty="0" err="1"/>
              <a:t>cliniche</a:t>
            </a:r>
            <a:r>
              <a:rPr lang="en-GB" sz="4800" dirty="0"/>
              <a:t> </a:t>
            </a:r>
            <a:r>
              <a:rPr lang="en-GB" sz="4800" dirty="0" err="1"/>
              <a:t>nel</a:t>
            </a:r>
            <a:r>
              <a:rPr lang="en-GB" sz="4800" dirty="0"/>
              <a:t> </a:t>
            </a:r>
            <a:r>
              <a:rPr lang="en-GB" sz="4800" dirty="0" err="1"/>
              <a:t>centro</a:t>
            </a:r>
            <a:r>
              <a:rPr lang="en-GB" sz="4800" dirty="0"/>
              <a:t> di </a:t>
            </a:r>
            <a:r>
              <a:rPr lang="en-GB" sz="4800" dirty="0" err="1"/>
              <a:t>Forlì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9762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21556" y="203115"/>
            <a:ext cx="5942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TREATMENT DURATION</a:t>
            </a:r>
            <a:endParaRPr lang="en-GB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6900" y="1525390"/>
            <a:ext cx="9151839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FF"/>
                </a:solidFill>
              </a:rPr>
              <a:t>NINTEDANIB, N=71 patients treated for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b="1" u="sng" dirty="0" smtClean="0">
                <a:solidFill>
                  <a:srgbClr val="FFFFFF"/>
                </a:solidFill>
              </a:rPr>
              <a:t>7mo </a:t>
            </a:r>
            <a:r>
              <a:rPr lang="it-IT" sz="2800" b="1" u="sng" dirty="0">
                <a:solidFill>
                  <a:srgbClr val="FFFFFF"/>
                </a:solidFill>
              </a:rPr>
              <a:t>(14-1</a:t>
            </a:r>
            <a:r>
              <a:rPr lang="it-IT" sz="2800" b="1" u="sng" dirty="0" smtClean="0">
                <a:solidFill>
                  <a:srgbClr val="FFFFFF"/>
                </a:solidFill>
              </a:rPr>
              <a:t>)</a:t>
            </a:r>
          </a:p>
          <a:p>
            <a:endParaRPr lang="it-IT" sz="2800" b="1" u="sng" dirty="0" smtClean="0">
              <a:solidFill>
                <a:srgbClr val="FFFFFF"/>
              </a:solidFill>
            </a:endParaRPr>
          </a:p>
          <a:p>
            <a:endParaRPr lang="it-IT" sz="2800" dirty="0">
              <a:solidFill>
                <a:srgbClr val="FFFFFF"/>
              </a:solidFill>
            </a:endParaRPr>
          </a:p>
          <a:p>
            <a:r>
              <a:rPr lang="it-IT" sz="2800" dirty="0" smtClean="0">
                <a:solidFill>
                  <a:srgbClr val="FFFFFF"/>
                </a:solidFill>
              </a:rPr>
              <a:t>PIRFENIDONE, </a:t>
            </a:r>
            <a:r>
              <a:rPr lang="it-IT" sz="2800" dirty="0" err="1" smtClean="0">
                <a:solidFill>
                  <a:srgbClr val="FFFFFF"/>
                </a:solidFill>
              </a:rPr>
              <a:t>N</a:t>
            </a:r>
            <a:r>
              <a:rPr lang="it-IT" sz="2800" dirty="0" smtClean="0">
                <a:solidFill>
                  <a:srgbClr val="FFFFFF"/>
                </a:solidFill>
              </a:rPr>
              <a:t>=95 </a:t>
            </a:r>
            <a:r>
              <a:rPr lang="it-IT" sz="2800" dirty="0" err="1" smtClean="0">
                <a:solidFill>
                  <a:srgbClr val="FFFFFF"/>
                </a:solidFill>
              </a:rPr>
              <a:t>patients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treated</a:t>
            </a:r>
            <a:r>
              <a:rPr lang="it-IT" sz="2800" dirty="0" smtClean="0">
                <a:solidFill>
                  <a:srgbClr val="FFFFFF"/>
                </a:solidFill>
              </a:rPr>
              <a:t> for </a:t>
            </a:r>
            <a:r>
              <a:rPr lang="it-IT" sz="2800" b="1" u="sng" dirty="0" smtClean="0">
                <a:solidFill>
                  <a:srgbClr val="FFFFFF"/>
                </a:solidFill>
              </a:rPr>
              <a:t>11mo (31-2)</a:t>
            </a:r>
          </a:p>
          <a:p>
            <a:endParaRPr lang="it-IT" sz="2800" dirty="0">
              <a:solidFill>
                <a:srgbClr val="FFFFFF"/>
              </a:solidFill>
            </a:endParaRPr>
          </a:p>
          <a:p>
            <a:pPr algn="ctr" fontAlgn="b"/>
            <a:r>
              <a:rPr lang="it-IT" sz="2800" dirty="0" smtClean="0">
                <a:solidFill>
                  <a:srgbClr val="FFFFFF"/>
                </a:solidFill>
              </a:rPr>
              <a:t> - </a:t>
            </a:r>
            <a:r>
              <a:rPr lang="it-IT" sz="2800" dirty="0" err="1" smtClean="0">
                <a:solidFill>
                  <a:srgbClr val="FFFFFF"/>
                </a:solidFill>
              </a:rPr>
              <a:t>ongoing</a:t>
            </a:r>
            <a:r>
              <a:rPr lang="it-IT" sz="2800" dirty="0" smtClean="0">
                <a:solidFill>
                  <a:srgbClr val="FFFFFF"/>
                </a:solidFill>
              </a:rPr>
              <a:t> treatment, </a:t>
            </a:r>
            <a:r>
              <a:rPr lang="it-IT" sz="2800" dirty="0" err="1" smtClean="0">
                <a:solidFill>
                  <a:srgbClr val="FFFFFF"/>
                </a:solidFill>
              </a:rPr>
              <a:t>N</a:t>
            </a:r>
            <a:r>
              <a:rPr lang="it-IT" sz="2800" dirty="0" smtClean="0">
                <a:solidFill>
                  <a:srgbClr val="FFFFFF"/>
                </a:solidFill>
              </a:rPr>
              <a:t>=49 </a:t>
            </a:r>
            <a:r>
              <a:rPr lang="it-IT" sz="2800" dirty="0" err="1" smtClean="0">
                <a:solidFill>
                  <a:srgbClr val="FFFFFF"/>
                </a:solidFill>
              </a:rPr>
              <a:t>treated</a:t>
            </a:r>
            <a:r>
              <a:rPr lang="it-IT" sz="2800" dirty="0" smtClean="0">
                <a:solidFill>
                  <a:srgbClr val="FFFFFF"/>
                </a:solidFill>
              </a:rPr>
              <a:t> for </a:t>
            </a:r>
            <a:r>
              <a:rPr lang="it-IT" sz="2800" dirty="0">
                <a:solidFill>
                  <a:srgbClr val="FFFFFF"/>
                </a:solidFill>
              </a:rPr>
              <a:t>17months (31-2</a:t>
            </a:r>
            <a:r>
              <a:rPr lang="it-IT" sz="2800" dirty="0" smtClean="0">
                <a:solidFill>
                  <a:srgbClr val="FFFFFF"/>
                </a:solidFill>
              </a:rPr>
              <a:t>)</a:t>
            </a:r>
          </a:p>
          <a:p>
            <a:pPr algn="ctr" fontAlgn="b"/>
            <a:endParaRPr lang="it-IT" sz="2800" dirty="0">
              <a:solidFill>
                <a:srgbClr val="FFFFFF"/>
              </a:solidFill>
            </a:endParaRPr>
          </a:p>
          <a:p>
            <a:pPr algn="ctr" fontAlgn="b"/>
            <a:r>
              <a:rPr lang="it-IT" sz="2800" dirty="0" smtClean="0">
                <a:solidFill>
                  <a:srgbClr val="FFFFFF"/>
                </a:solidFill>
              </a:rPr>
              <a:t>- new treatment, </a:t>
            </a:r>
            <a:r>
              <a:rPr lang="it-IT" sz="2800" dirty="0" err="1" smtClean="0">
                <a:solidFill>
                  <a:srgbClr val="FFFFFF"/>
                </a:solidFill>
              </a:rPr>
              <a:t>N</a:t>
            </a:r>
            <a:r>
              <a:rPr lang="it-IT" sz="2800" dirty="0" smtClean="0">
                <a:solidFill>
                  <a:srgbClr val="FFFFFF"/>
                </a:solidFill>
              </a:rPr>
              <a:t>=46 </a:t>
            </a:r>
            <a:r>
              <a:rPr lang="it-IT" sz="2800" dirty="0" err="1" smtClean="0">
                <a:solidFill>
                  <a:srgbClr val="FFFFFF"/>
                </a:solidFill>
              </a:rPr>
              <a:t>treated</a:t>
            </a:r>
            <a:r>
              <a:rPr lang="it-IT" sz="2800" dirty="0" smtClean="0">
                <a:solidFill>
                  <a:srgbClr val="FFFFFF"/>
                </a:solidFill>
              </a:rPr>
              <a:t> for 8 </a:t>
            </a:r>
            <a:r>
              <a:rPr lang="it-IT" sz="2800" dirty="0" err="1">
                <a:solidFill>
                  <a:srgbClr val="FFFFFF"/>
                </a:solidFill>
              </a:rPr>
              <a:t>months</a:t>
            </a:r>
            <a:r>
              <a:rPr lang="it-IT" sz="2800" dirty="0">
                <a:solidFill>
                  <a:srgbClr val="FFFFFF"/>
                </a:solidFill>
              </a:rPr>
              <a:t> (14-2)</a:t>
            </a:r>
          </a:p>
          <a:p>
            <a:pPr algn="ctr" fontAlgn="b"/>
            <a:endParaRPr lang="it-IT" sz="2800" dirty="0">
              <a:solidFill>
                <a:srgbClr val="FFFFFF"/>
              </a:solidFill>
            </a:endParaRPr>
          </a:p>
          <a:p>
            <a:endParaRPr lang="it-IT" sz="2800" dirty="0">
              <a:solidFill>
                <a:srgbClr val="FFFFFF"/>
              </a:solidFill>
            </a:endParaRPr>
          </a:p>
          <a:p>
            <a:r>
              <a:rPr lang="en-GB" sz="2800" dirty="0" smtClean="0">
                <a:solidFill>
                  <a:srgbClr val="FFFFFF"/>
                </a:solidFill>
              </a:rPr>
              <a:t> 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0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28687" y="204206"/>
            <a:ext cx="488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PRIOR TREATMENT</a:t>
            </a:r>
            <a:endParaRPr lang="en-GB" sz="36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99815"/>
              </p:ext>
            </p:extLst>
          </p:nvPr>
        </p:nvGraphicFramePr>
        <p:xfrm>
          <a:off x="101021" y="2238682"/>
          <a:ext cx="8927531" cy="87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194">
                <a:tc>
                  <a:txBody>
                    <a:bodyPr/>
                    <a:lstStyle/>
                    <a:p>
                      <a:pPr algn="l" rtl="0" fontAlgn="b"/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it-IT" sz="2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9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ESBRIET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it-IT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036367" y="1221552"/>
            <a:ext cx="2300111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NINTEDANIB</a:t>
            </a:r>
          </a:p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N=71</a:t>
            </a:r>
            <a:endParaRPr lang="en-GB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91293"/>
              </p:ext>
            </p:extLst>
          </p:nvPr>
        </p:nvGraphicFramePr>
        <p:xfrm>
          <a:off x="101021" y="3958819"/>
          <a:ext cx="8927531" cy="2617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865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it-IT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9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u="none" strike="noStrike" dirty="0" smtClean="0">
                          <a:effectLst/>
                        </a:rPr>
                        <a:t>   </a:t>
                      </a:r>
                      <a:r>
                        <a:rPr lang="it-IT" sz="2800" u="none" strike="noStrike" dirty="0" err="1" smtClean="0">
                          <a:effectLst/>
                        </a:rPr>
                        <a:t>Photosensivity</a:t>
                      </a:r>
                      <a:r>
                        <a:rPr lang="it-IT" sz="2800" u="none" strike="noStrike" dirty="0" smtClean="0">
                          <a:effectLst/>
                        </a:rPr>
                        <a:t> 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it-IT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it-IT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9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u="none" strike="noStrike" dirty="0" smtClean="0">
                          <a:effectLst/>
                        </a:rPr>
                        <a:t>   </a:t>
                      </a:r>
                      <a:r>
                        <a:rPr lang="it-IT" sz="2800" u="none" strike="noStrike" dirty="0" err="1" smtClean="0">
                          <a:effectLst/>
                        </a:rPr>
                        <a:t>Rash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it-IT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9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u="none" strike="noStrike" dirty="0" smtClean="0">
                          <a:effectLst/>
                        </a:rPr>
                        <a:t>   </a:t>
                      </a:r>
                      <a:r>
                        <a:rPr lang="it-IT" sz="2800" u="none" strike="noStrike" dirty="0" err="1" smtClean="0">
                          <a:effectLst/>
                        </a:rPr>
                        <a:t>Gastrointestinal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it-IT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it-IT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19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u="none" strike="noStrike" dirty="0" smtClean="0">
                          <a:effectLst/>
                        </a:rPr>
                        <a:t>   </a:t>
                      </a:r>
                      <a:r>
                        <a:rPr lang="it-IT" sz="2800" u="none" strike="noStrike" dirty="0" err="1" smtClean="0">
                          <a:effectLst/>
                        </a:rPr>
                        <a:t>Weight</a:t>
                      </a:r>
                      <a:r>
                        <a:rPr lang="it-IT" sz="2800" u="none" strike="noStrike" dirty="0" smtClean="0">
                          <a:effectLst/>
                        </a:rPr>
                        <a:t> </a:t>
                      </a:r>
                      <a:r>
                        <a:rPr lang="it-IT" sz="2800" u="none" strike="noStrike" dirty="0" err="1">
                          <a:effectLst/>
                        </a:rPr>
                        <a:t>loss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it-IT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it-IT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9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u="none" strike="noStrike" dirty="0" smtClean="0">
                          <a:effectLst/>
                        </a:rPr>
                        <a:t>   </a:t>
                      </a:r>
                      <a:r>
                        <a:rPr lang="it-IT" sz="2800" u="none" strike="noStrike" dirty="0" err="1" smtClean="0">
                          <a:effectLst/>
                        </a:rPr>
                        <a:t>Fatigue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it-IT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48935"/>
              </p:ext>
            </p:extLst>
          </p:nvPr>
        </p:nvGraphicFramePr>
        <p:xfrm>
          <a:off x="101021" y="3342739"/>
          <a:ext cx="8927531" cy="436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19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u="none" strike="noStrike" dirty="0" smtClean="0">
                          <a:effectLst/>
                        </a:rPr>
                        <a:t>   </a:t>
                      </a:r>
                      <a:r>
                        <a:rPr lang="it-IT" sz="2800" u="none" strike="noStrike" dirty="0" err="1" smtClean="0">
                          <a:effectLst/>
                        </a:rPr>
                        <a:t>Progression</a:t>
                      </a:r>
                      <a:r>
                        <a:rPr lang="it-IT" sz="2800" u="none" strike="noStrike" dirty="0" smtClean="0">
                          <a:effectLst/>
                        </a:rPr>
                        <a:t> </a:t>
                      </a:r>
                      <a:r>
                        <a:rPr lang="it-IT" sz="2800" u="none" strike="noStrike" dirty="0">
                          <a:effectLst/>
                        </a:rPr>
                        <a:t>of IPF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it-IT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it-IT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630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5889" y="172113"/>
            <a:ext cx="7308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PATIENTS’ CHARACTERISTICS</a:t>
            </a:r>
            <a:endParaRPr lang="en-GB" sz="3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54206" y="1113361"/>
            <a:ext cx="184490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ESBRIET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37554" y="1116070"/>
            <a:ext cx="2300111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NINTEDANIB</a:t>
            </a:r>
            <a:endParaRPr lang="en-GB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30825"/>
              </p:ext>
            </p:extLst>
          </p:nvPr>
        </p:nvGraphicFramePr>
        <p:xfrm>
          <a:off x="141111" y="1738490"/>
          <a:ext cx="8833554" cy="3861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235">
                <a:tc>
                  <a:txBody>
                    <a:bodyPr/>
                    <a:lstStyle/>
                    <a:p>
                      <a:pPr algn="l" rtl="0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b="1" u="none" strike="noStrike" dirty="0" smtClean="0">
                          <a:effectLst/>
                        </a:rPr>
                        <a:t>71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b="1" u="none" strike="noStrike" dirty="0" smtClean="0">
                          <a:effectLst/>
                        </a:rPr>
                        <a:t>95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25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 smtClean="0">
                          <a:effectLst/>
                        </a:rPr>
                        <a:t>Age,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2000" u="none" strike="noStrike" baseline="0" dirty="0" err="1" smtClean="0">
                          <a:effectLst/>
                        </a:rPr>
                        <a:t>years</a:t>
                      </a:r>
                      <a:endParaRPr lang="it-IT" sz="2000" u="none" strike="noStrike" baseline="0" dirty="0" smtClean="0">
                        <a:effectLst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 69 (85-53)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66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(80-46)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r>
                        <a:rPr lang="it-IT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(79-50)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>
                          <a:effectLst/>
                        </a:rPr>
                        <a:t>Sex, </a:t>
                      </a:r>
                      <a:r>
                        <a:rPr lang="it-IT" sz="2000" u="none" strike="noStrike" dirty="0" smtClean="0">
                          <a:effectLst/>
                        </a:rPr>
                        <a:t>Male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N</a:t>
                      </a:r>
                      <a:r>
                        <a:rPr lang="it-IT" sz="2000" u="none" strike="noStrike" dirty="0" smtClean="0">
                          <a:effectLst/>
                        </a:rPr>
                        <a:t>(%) 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53 (75)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77 (80)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(33)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>
                          <a:effectLst/>
                        </a:rPr>
                        <a:t>Smoking </a:t>
                      </a:r>
                      <a:r>
                        <a:rPr lang="it-IT" sz="2000" u="none" strike="noStrike" dirty="0" smtClean="0">
                          <a:effectLst/>
                        </a:rPr>
                        <a:t>status Nr.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(%)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>
                          <a:effectLst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>
                          <a:effectLst/>
                        </a:rPr>
                        <a:t>      </a:t>
                      </a:r>
                      <a:r>
                        <a:rPr lang="it-IT" sz="2000" u="none" strike="noStrike" dirty="0" err="1">
                          <a:effectLst/>
                        </a:rPr>
                        <a:t>Never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19 (27)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25 (26)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 (55)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>
                          <a:effectLst/>
                        </a:rPr>
                        <a:t>      </a:t>
                      </a:r>
                      <a:r>
                        <a:rPr lang="it-IT" sz="2000" u="none" strike="noStrike" dirty="0" err="1">
                          <a:effectLst/>
                        </a:rPr>
                        <a:t>Former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49 (69)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68 (72)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(45)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>
                          <a:effectLst/>
                        </a:rPr>
                        <a:t>      </a:t>
                      </a:r>
                      <a:r>
                        <a:rPr lang="it-IT" sz="2000" u="none" strike="noStrike" dirty="0" err="1">
                          <a:effectLst/>
                        </a:rPr>
                        <a:t>Current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3 (4)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4 (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4</a:t>
                      </a:r>
                      <a:r>
                        <a:rPr lang="it-IT" sz="2000" u="none" strike="noStrike" dirty="0" smtClean="0">
                          <a:effectLst/>
                        </a:rPr>
                        <a:t>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 (</a:t>
                      </a:r>
                      <a:r>
                        <a:rPr lang="it-IT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 err="1" smtClean="0">
                          <a:effectLst/>
                        </a:rPr>
                        <a:t>Diagnosis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of IPF, </a:t>
                      </a:r>
                      <a:r>
                        <a:rPr lang="it-IT" sz="2000" u="none" strike="noStrike" baseline="0" dirty="0" err="1" smtClean="0">
                          <a:effectLst/>
                        </a:rPr>
                        <a:t>N</a:t>
                      </a:r>
                      <a:r>
                        <a:rPr lang="it-IT" sz="2000" u="none" strike="noStrike" dirty="0" smtClean="0">
                          <a:effectLst/>
                        </a:rPr>
                        <a:t> (%)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>
                          <a:effectLst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 smtClean="0">
                          <a:effectLst/>
                        </a:rPr>
                        <a:t>      HRCT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45 (63)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65 (68)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(55)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 smtClean="0">
                          <a:effectLst/>
                        </a:rPr>
                        <a:t>      CRYO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20 (28)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28 (29)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 (33)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2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 smtClean="0">
                          <a:effectLst/>
                        </a:rPr>
                        <a:t>      SLB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6 (8)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2 (3)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(12)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129761" y="1113361"/>
            <a:ext cx="184490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NONE</a:t>
            </a:r>
            <a:endParaRPr lang="en-GB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64532"/>
              </p:ext>
            </p:extLst>
          </p:nvPr>
        </p:nvGraphicFramePr>
        <p:xfrm>
          <a:off x="141111" y="5813295"/>
          <a:ext cx="8833554" cy="756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85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 err="1">
                          <a:effectLst/>
                        </a:rPr>
                        <a:t>Familial</a:t>
                      </a:r>
                      <a:r>
                        <a:rPr lang="it-IT" sz="2000" u="none" strike="noStrike" dirty="0">
                          <a:effectLst/>
                        </a:rPr>
                        <a:t> IPF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N</a:t>
                      </a:r>
                      <a:r>
                        <a:rPr lang="it-IT" sz="2000" u="none" strike="noStrike" dirty="0" smtClean="0">
                          <a:effectLst/>
                        </a:rPr>
                        <a:t>(%)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8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2000" u="none" strike="noStrike" dirty="0" smtClean="0">
                          <a:effectLst/>
                        </a:rPr>
                        <a:t>(11)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7 (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7</a:t>
                      </a:r>
                      <a:r>
                        <a:rPr lang="it-IT" sz="2000" u="none" strike="noStrike" dirty="0" smtClean="0">
                          <a:effectLst/>
                        </a:rPr>
                        <a:t>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 (50)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4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 smtClean="0">
                          <a:effectLst/>
                        </a:rPr>
                        <a:t>LC,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N</a:t>
                      </a:r>
                      <a:r>
                        <a:rPr lang="it-IT" sz="2000" u="none" strike="noStrike" dirty="0" smtClean="0">
                          <a:effectLst/>
                        </a:rPr>
                        <a:t> (%)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>
                          <a:effectLst/>
                        </a:rPr>
                        <a:t>5</a:t>
                      </a:r>
                      <a:r>
                        <a:rPr lang="it-IT" sz="2000" u="none" strike="noStrike" dirty="0" smtClean="0">
                          <a:effectLst/>
                        </a:rPr>
                        <a:t> (7%)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(5)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458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10460" y="-22661"/>
            <a:ext cx="3709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PFT’s PROFILE</a:t>
            </a:r>
            <a:endParaRPr lang="en-GB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54206" y="915807"/>
            <a:ext cx="184490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ESBRIET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37554" y="918516"/>
            <a:ext cx="2300111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NINTEDANIB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29761" y="915807"/>
            <a:ext cx="184490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NONE</a:t>
            </a:r>
            <a:endParaRPr lang="en-GB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34483"/>
              </p:ext>
            </p:extLst>
          </p:nvPr>
        </p:nvGraphicFramePr>
        <p:xfrm>
          <a:off x="141111" y="1933218"/>
          <a:ext cx="8833554" cy="4670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07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FVC</a:t>
                      </a:r>
                      <a:r>
                        <a:rPr lang="it-IT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% of </a:t>
                      </a:r>
                      <a:r>
                        <a:rPr lang="it-IT" sz="18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pred</a:t>
                      </a:r>
                      <a:r>
                        <a:rPr lang="it-IT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65 (134-28)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79 (111-50)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 (122-71)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07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u="none" strike="noStrike" dirty="0" smtClean="0">
                          <a:effectLst/>
                        </a:rPr>
                        <a:t>FVC&gt;90%, </a:t>
                      </a:r>
                      <a:r>
                        <a:rPr lang="it-IT" sz="1800" u="none" strike="noStrike" dirty="0" err="1" smtClean="0">
                          <a:effectLst/>
                        </a:rPr>
                        <a:t>N</a:t>
                      </a:r>
                      <a:r>
                        <a:rPr lang="it-IT" sz="1800" u="none" strike="noStrike" baseline="0" dirty="0" smtClean="0">
                          <a:effectLst/>
                        </a:rPr>
                        <a:t>(%)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11 (16)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19 (20)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(50)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07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u="none" strike="noStrike" dirty="0" smtClean="0">
                          <a:effectLst/>
                        </a:rPr>
                        <a:t>50% </a:t>
                      </a:r>
                      <a:r>
                        <a:rPr lang="it-IT" sz="1800" u="none" strike="noStrike" dirty="0">
                          <a:effectLst/>
                        </a:rPr>
                        <a:t>≤ FVC ≤ </a:t>
                      </a:r>
                      <a:r>
                        <a:rPr lang="it-IT" sz="1800" u="none" strike="noStrike" dirty="0" smtClean="0">
                          <a:effectLst/>
                        </a:rPr>
                        <a:t>90%, </a:t>
                      </a:r>
                      <a:r>
                        <a:rPr lang="it-IT" sz="1800" u="none" strike="noStrike" dirty="0" err="1" smtClean="0">
                          <a:effectLst/>
                        </a:rPr>
                        <a:t>N</a:t>
                      </a:r>
                      <a:r>
                        <a:rPr lang="it-IT" sz="1800" u="none" strike="noStrike" baseline="0" dirty="0" smtClean="0">
                          <a:effectLst/>
                        </a:rPr>
                        <a:t> (%)</a:t>
                      </a:r>
                      <a:r>
                        <a:rPr lang="it-IT" sz="1800" u="none" strike="noStrike" dirty="0" smtClean="0">
                          <a:effectLst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 48 (67)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76 (80)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(50)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07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u="none" strike="noStrike" dirty="0" smtClean="0">
                          <a:effectLst/>
                        </a:rPr>
                        <a:t>FVC </a:t>
                      </a:r>
                      <a:r>
                        <a:rPr lang="it-IT" sz="1800" u="none" strike="noStrike" dirty="0">
                          <a:effectLst/>
                        </a:rPr>
                        <a:t>&lt; </a:t>
                      </a:r>
                      <a:r>
                        <a:rPr lang="it-IT" sz="1800" u="none" strike="noStrike" dirty="0" smtClean="0">
                          <a:effectLst/>
                        </a:rPr>
                        <a:t>50%,  </a:t>
                      </a:r>
                      <a:r>
                        <a:rPr lang="it-IT" sz="1800" u="none" strike="noStrike" dirty="0" err="1" smtClean="0">
                          <a:effectLst/>
                        </a:rPr>
                        <a:t>N</a:t>
                      </a:r>
                      <a:r>
                        <a:rPr lang="it-IT" sz="1800" u="none" strike="noStrike" dirty="0" smtClean="0">
                          <a:effectLst/>
                        </a:rPr>
                        <a:t> </a:t>
                      </a:r>
                      <a:r>
                        <a:rPr lang="it-IT" sz="1800" u="none" strike="noStrike" baseline="0" dirty="0" smtClean="0">
                          <a:effectLst/>
                        </a:rPr>
                        <a:t>(%)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  12 (17)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07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u="none" strike="noStrike" dirty="0" err="1" smtClean="0">
                          <a:effectLst/>
                        </a:rPr>
                        <a:t>DLco</a:t>
                      </a:r>
                      <a:r>
                        <a:rPr lang="it-IT" sz="1800" u="none" strike="noStrike" dirty="0" smtClean="0">
                          <a:effectLst/>
                        </a:rPr>
                        <a:t> % of </a:t>
                      </a:r>
                      <a:r>
                        <a:rPr lang="it-IT" sz="1800" u="none" strike="noStrike" dirty="0" err="1" smtClean="0">
                          <a:effectLst/>
                        </a:rPr>
                        <a:t>pred</a:t>
                      </a:r>
                      <a:r>
                        <a:rPr lang="it-IT" sz="1800" u="none" strike="noStrike" dirty="0" smtClean="0">
                          <a:effectLst/>
                        </a:rPr>
                        <a:t>.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D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34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2000" u="none" strike="noStrike" dirty="0" smtClean="0">
                          <a:effectLst/>
                        </a:rPr>
                        <a:t>(93-12)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solidFill>
                      <a:srgbClr val="AAD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45 (101-35)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solidFill>
                      <a:srgbClr val="AAD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( 86-41)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0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u="none" strike="noStrike" kern="1200" dirty="0" err="1" smtClean="0">
                          <a:effectLst/>
                        </a:rPr>
                        <a:t>DLco</a:t>
                      </a:r>
                      <a:r>
                        <a:rPr lang="it-IT" sz="1800" u="none" strike="noStrike" kern="1200" dirty="0" smtClean="0">
                          <a:effectLst/>
                        </a:rPr>
                        <a:t> &lt; 35, </a:t>
                      </a:r>
                      <a:r>
                        <a:rPr lang="it-IT" sz="1800" u="none" strike="noStrike" kern="1200" dirty="0" err="1" smtClean="0">
                          <a:effectLst/>
                        </a:rPr>
                        <a:t>N</a:t>
                      </a:r>
                      <a:r>
                        <a:rPr lang="it-IT" sz="1800" u="none" strike="noStrike" kern="1200" dirty="0" smtClean="0">
                          <a:effectLst/>
                        </a:rPr>
                        <a:t>(%)</a:t>
                      </a:r>
                      <a:endParaRPr lang="it-IT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 38 (54)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07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u="none" strike="noStrike" dirty="0" smtClean="0">
                          <a:effectLst/>
                        </a:rPr>
                        <a:t>GAP </a:t>
                      </a:r>
                      <a:r>
                        <a:rPr lang="it-IT" sz="1800" u="none" strike="noStrike" dirty="0" err="1" smtClean="0">
                          <a:effectLst/>
                        </a:rPr>
                        <a:t>index</a:t>
                      </a:r>
                      <a:endParaRPr lang="it-IT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D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solidFill>
                      <a:srgbClr val="AAD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solidFill>
                      <a:srgbClr val="AAD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u="none" strike="noStrike" dirty="0">
                          <a:effectLst/>
                        </a:rPr>
                        <a:t>      Stage 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19 (27)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45 ( 47)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(100)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07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u="none" strike="noStrike" dirty="0">
                          <a:effectLst/>
                        </a:rPr>
                        <a:t>      Stage II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28 (39)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50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(53)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07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u="none" strike="noStrike" dirty="0">
                          <a:effectLst/>
                        </a:rPr>
                        <a:t>      Stage III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dirty="0" smtClean="0">
                          <a:effectLst/>
                        </a:rPr>
                        <a:t>  24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2000" u="none" strike="noStrike" dirty="0" smtClean="0">
                          <a:effectLst/>
                        </a:rPr>
                        <a:t>(34)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u="none" strike="noStrike" baseline="0" dirty="0" smtClean="0">
                          <a:effectLst/>
                        </a:rPr>
                        <a:t>0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58994"/>
              </p:ext>
            </p:extLst>
          </p:nvPr>
        </p:nvGraphicFramePr>
        <p:xfrm>
          <a:off x="141111" y="1469371"/>
          <a:ext cx="8833554" cy="372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235">
                <a:tc>
                  <a:txBody>
                    <a:bodyPr/>
                    <a:lstStyle/>
                    <a:p>
                      <a:pPr algn="l" rtl="0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b="1" u="none" strike="noStrike" dirty="0" smtClean="0">
                          <a:effectLst/>
                        </a:rPr>
                        <a:t>71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b="1" u="none" strike="noStrike" dirty="0" smtClean="0">
                          <a:effectLst/>
                        </a:rPr>
                        <a:t>95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407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445" y="195283"/>
            <a:ext cx="85936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Center organization &amp; data collection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2015-2016 IPF Patients’ cohort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Drug</a:t>
            </a: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administration</a:t>
            </a:r>
            <a:endParaRPr lang="it-IT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Adverse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Compliance</a:t>
            </a:r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it-IT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Efficacy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60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31585" y="2434033"/>
            <a:ext cx="5057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PRESCRIZIONE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070015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6-04-13 alle 06.4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30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6-04-13 alle 06.50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4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41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6-04-13 alle 06.50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2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6-04-13 alle 06.50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9144000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5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1284" y="962526"/>
            <a:ext cx="6737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smtClean="0"/>
              <a:t>Conflicts </a:t>
            </a:r>
            <a:r>
              <a:rPr lang="it-IT" sz="3600" dirty="0" smtClean="0"/>
              <a:t>of </a:t>
            </a:r>
            <a:r>
              <a:rPr lang="it-IT" sz="3600" dirty="0" err="1" smtClean="0"/>
              <a:t>interest</a:t>
            </a:r>
            <a:endParaRPr lang="it-IT" sz="3600" dirty="0" smtClean="0"/>
          </a:p>
          <a:p>
            <a:endParaRPr lang="it-IT" sz="3600" dirty="0"/>
          </a:p>
          <a:p>
            <a:pPr marL="285750" indent="-285750">
              <a:buFontTx/>
              <a:buChar char="-"/>
            </a:pPr>
            <a:r>
              <a:rPr lang="it-IT" sz="3600" dirty="0" err="1" smtClean="0"/>
              <a:t>Boeringher</a:t>
            </a:r>
            <a:endParaRPr lang="it-IT" sz="3600" dirty="0" smtClean="0"/>
          </a:p>
          <a:p>
            <a:pPr marL="285750" indent="-285750">
              <a:buFontTx/>
              <a:buChar char="-"/>
            </a:pPr>
            <a:r>
              <a:rPr lang="it-IT" sz="3600" dirty="0" smtClean="0"/>
              <a:t>Roche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459411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6-04-13 alle 06.5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3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51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4062" y="217224"/>
            <a:ext cx="7796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PATIENTS’ EDUCATION:DOSING </a:t>
            </a:r>
            <a:endParaRPr lang="en-GB" sz="3600" b="1" dirty="0"/>
          </a:p>
        </p:txBody>
      </p:sp>
      <p:sp>
        <p:nvSpPr>
          <p:cNvPr id="3" name="Rettangolo 2"/>
          <p:cNvSpPr/>
          <p:nvPr/>
        </p:nvSpPr>
        <p:spPr>
          <a:xfrm>
            <a:off x="296333" y="1305342"/>
            <a:ext cx="83537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La dose </a:t>
            </a:r>
            <a:r>
              <a:rPr lang="en-GB" sz="2400" dirty="0" err="1"/>
              <a:t>raccomandata</a:t>
            </a:r>
            <a:r>
              <a:rPr lang="en-GB" sz="2400" dirty="0"/>
              <a:t> è 150 mg di </a:t>
            </a:r>
            <a:r>
              <a:rPr lang="en-GB" sz="2400" dirty="0" err="1"/>
              <a:t>nintedanib</a:t>
            </a:r>
            <a:r>
              <a:rPr lang="en-GB" sz="2400" dirty="0"/>
              <a:t> due volte al </a:t>
            </a:r>
            <a:r>
              <a:rPr lang="en-GB" sz="2400" dirty="0" err="1"/>
              <a:t>giorno</a:t>
            </a:r>
            <a:r>
              <a:rPr lang="en-GB" sz="2400" dirty="0"/>
              <a:t> </a:t>
            </a:r>
            <a:r>
              <a:rPr lang="en-GB" sz="2400" dirty="0" err="1"/>
              <a:t>somministrata</a:t>
            </a:r>
            <a:r>
              <a:rPr lang="en-GB" sz="2400" dirty="0"/>
              <a:t> a circa 12 ore di </a:t>
            </a:r>
            <a:r>
              <a:rPr lang="en-GB" sz="2400" dirty="0" err="1"/>
              <a:t>distanza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La dose da 100 mg due volte al </a:t>
            </a:r>
            <a:r>
              <a:rPr lang="en-GB" sz="2400" dirty="0" err="1"/>
              <a:t>giorno</a:t>
            </a:r>
            <a:r>
              <a:rPr lang="en-GB" sz="2400" dirty="0"/>
              <a:t> è </a:t>
            </a:r>
            <a:r>
              <a:rPr lang="en-GB" sz="2400" dirty="0" err="1"/>
              <a:t>raccomandata</a:t>
            </a:r>
            <a:r>
              <a:rPr lang="en-GB" sz="2400" dirty="0"/>
              <a:t> solo </a:t>
            </a:r>
            <a:r>
              <a:rPr lang="en-GB" sz="2400" dirty="0" err="1"/>
              <a:t>nei</a:t>
            </a:r>
            <a:r>
              <a:rPr lang="en-GB" sz="2400" dirty="0"/>
              <a:t> </a:t>
            </a:r>
            <a:r>
              <a:rPr lang="en-GB" sz="2400" dirty="0" err="1"/>
              <a:t>pazienti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non </a:t>
            </a:r>
            <a:r>
              <a:rPr lang="en-GB" sz="2400" dirty="0" err="1"/>
              <a:t>tollerano</a:t>
            </a:r>
            <a:r>
              <a:rPr lang="en-GB" sz="2400" dirty="0"/>
              <a:t> la dose da 150 mg 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Se </a:t>
            </a:r>
            <a:r>
              <a:rPr lang="en-GB" sz="2400" dirty="0" err="1"/>
              <a:t>viene</a:t>
            </a:r>
            <a:r>
              <a:rPr lang="en-GB" sz="2400" dirty="0"/>
              <a:t> </a:t>
            </a:r>
            <a:r>
              <a:rPr lang="en-GB" sz="2400" dirty="0" err="1"/>
              <a:t>dimenticata</a:t>
            </a:r>
            <a:r>
              <a:rPr lang="en-GB" sz="2400" dirty="0"/>
              <a:t> </a:t>
            </a:r>
            <a:r>
              <a:rPr lang="en-GB" sz="2400" dirty="0" err="1"/>
              <a:t>una</a:t>
            </a:r>
            <a:r>
              <a:rPr lang="en-GB" sz="2400" dirty="0"/>
              <a:t> dose, la </a:t>
            </a:r>
            <a:r>
              <a:rPr lang="en-GB" sz="2400" dirty="0" err="1"/>
              <a:t>somministrazione</a:t>
            </a:r>
            <a:r>
              <a:rPr lang="en-GB" sz="2400" dirty="0"/>
              <a:t> </a:t>
            </a:r>
            <a:r>
              <a:rPr lang="en-GB" sz="2400" dirty="0" err="1"/>
              <a:t>successiva</a:t>
            </a:r>
            <a:r>
              <a:rPr lang="en-GB" sz="2400" dirty="0"/>
              <a:t> </a:t>
            </a:r>
            <a:r>
              <a:rPr lang="en-GB" sz="2400" dirty="0" err="1"/>
              <a:t>deve</a:t>
            </a:r>
            <a:r>
              <a:rPr lang="en-GB" sz="2400" dirty="0"/>
              <a:t> </a:t>
            </a:r>
            <a:r>
              <a:rPr lang="en-GB" sz="2400" dirty="0" err="1"/>
              <a:t>essere</a:t>
            </a:r>
            <a:r>
              <a:rPr lang="en-GB" sz="2400" dirty="0"/>
              <a:t> </a:t>
            </a:r>
            <a:r>
              <a:rPr lang="en-GB" sz="2400" dirty="0" err="1"/>
              <a:t>effettuata</a:t>
            </a:r>
            <a:r>
              <a:rPr lang="en-GB" sz="2400" dirty="0"/>
              <a:t> </a:t>
            </a:r>
            <a:r>
              <a:rPr lang="en-GB" sz="2400" dirty="0" err="1"/>
              <a:t>all’orario</a:t>
            </a:r>
            <a:r>
              <a:rPr lang="en-GB" sz="2400" dirty="0"/>
              <a:t> </a:t>
            </a:r>
            <a:r>
              <a:rPr lang="en-GB" sz="2400" dirty="0" err="1"/>
              <a:t>previsto</a:t>
            </a:r>
            <a:r>
              <a:rPr lang="en-GB" sz="2400" dirty="0"/>
              <a:t> </a:t>
            </a:r>
            <a:r>
              <a:rPr lang="en-GB" sz="2400" dirty="0" err="1"/>
              <a:t>alla</a:t>
            </a:r>
            <a:r>
              <a:rPr lang="en-GB" sz="2400" dirty="0"/>
              <a:t> dose </a:t>
            </a:r>
            <a:r>
              <a:rPr lang="en-GB" sz="2400" dirty="0" err="1"/>
              <a:t>raccomandata</a:t>
            </a:r>
            <a:r>
              <a:rPr lang="en-GB" sz="2400" dirty="0"/>
              <a:t>. Se </a:t>
            </a:r>
            <a:r>
              <a:rPr lang="en-GB" sz="2400" dirty="0" err="1"/>
              <a:t>viene</a:t>
            </a:r>
            <a:r>
              <a:rPr lang="en-GB" sz="2400" dirty="0"/>
              <a:t> </a:t>
            </a:r>
            <a:r>
              <a:rPr lang="en-GB" sz="2400" dirty="0" err="1"/>
              <a:t>saltata</a:t>
            </a:r>
            <a:r>
              <a:rPr lang="en-GB" sz="2400" dirty="0"/>
              <a:t> </a:t>
            </a:r>
            <a:r>
              <a:rPr lang="en-GB" sz="2400" dirty="0" err="1"/>
              <a:t>una</a:t>
            </a:r>
            <a:r>
              <a:rPr lang="en-GB" sz="2400" dirty="0"/>
              <a:t> dose,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paziente</a:t>
            </a:r>
            <a:r>
              <a:rPr lang="en-GB" sz="2400" dirty="0"/>
              <a:t> </a:t>
            </a:r>
            <a:r>
              <a:rPr lang="en-GB" sz="2400" b="1" dirty="0"/>
              <a:t>non </a:t>
            </a:r>
            <a:r>
              <a:rPr lang="en-GB" sz="2400" b="1" dirty="0" err="1"/>
              <a:t>deve</a:t>
            </a:r>
            <a:r>
              <a:rPr lang="en-GB" sz="2400" b="1" dirty="0"/>
              <a:t> </a:t>
            </a:r>
            <a:r>
              <a:rPr lang="en-GB" sz="2400" b="1" dirty="0" err="1"/>
              <a:t>prendere</a:t>
            </a:r>
            <a:r>
              <a:rPr lang="en-GB" sz="2400" b="1" dirty="0"/>
              <a:t> </a:t>
            </a:r>
            <a:r>
              <a:rPr lang="en-GB" sz="2400" b="1" dirty="0" err="1"/>
              <a:t>una</a:t>
            </a:r>
            <a:r>
              <a:rPr lang="en-GB" sz="2400" b="1" dirty="0"/>
              <a:t> dose </a:t>
            </a:r>
            <a:r>
              <a:rPr lang="en-GB" sz="2400" b="1" dirty="0" err="1"/>
              <a:t>aggiuntiva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9730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5665" y="1499780"/>
            <a:ext cx="83396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Controindicazioni</a:t>
            </a:r>
            <a:r>
              <a:rPr lang="en-GB" sz="2400" dirty="0" smtClean="0"/>
              <a:t>: </a:t>
            </a:r>
            <a:endParaRPr lang="en-GB" sz="2400" dirty="0"/>
          </a:p>
          <a:p>
            <a:r>
              <a:rPr lang="en-GB" sz="2400" dirty="0" err="1" smtClean="0"/>
              <a:t>Ipersensibilita</a:t>
            </a:r>
            <a:r>
              <a:rPr lang="en-GB" sz="2400" dirty="0" smtClean="0"/>
              <a:t> </a:t>
            </a:r>
            <a:r>
              <a:rPr lang="en-GB" sz="2400" dirty="0" err="1" smtClean="0"/>
              <a:t>alle</a:t>
            </a:r>
            <a:r>
              <a:rPr lang="en-GB" sz="2400" dirty="0" smtClean="0"/>
              <a:t> </a:t>
            </a:r>
            <a:r>
              <a:rPr lang="en-GB" sz="2400" dirty="0" err="1"/>
              <a:t>arachidi</a:t>
            </a:r>
            <a:r>
              <a:rPr lang="en-GB" sz="2400" dirty="0"/>
              <a:t> o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 smtClean="0"/>
              <a:t>soia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DIARREA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Se </a:t>
            </a:r>
            <a:r>
              <a:rPr lang="en-GB" sz="2400" dirty="0" err="1" smtClean="0"/>
              <a:t>compaiono</a:t>
            </a:r>
            <a:r>
              <a:rPr lang="en-GB" sz="2400" dirty="0" smtClean="0"/>
              <a:t> </a:t>
            </a:r>
            <a:r>
              <a:rPr lang="en-GB" sz="2400" dirty="0" err="1" smtClean="0"/>
              <a:t>feci</a:t>
            </a:r>
            <a:r>
              <a:rPr lang="en-GB" sz="2400" dirty="0" smtClean="0"/>
              <a:t> </a:t>
            </a:r>
            <a:r>
              <a:rPr lang="en-GB" sz="2400" dirty="0" err="1" smtClean="0"/>
              <a:t>molli</a:t>
            </a:r>
            <a:r>
              <a:rPr lang="en-GB" sz="2400" dirty="0" smtClean="0"/>
              <a:t> -&gt; </a:t>
            </a:r>
            <a:r>
              <a:rPr lang="en-GB" sz="2400" dirty="0" err="1" smtClean="0"/>
              <a:t>dieta</a:t>
            </a:r>
            <a:r>
              <a:rPr lang="en-GB" sz="2400" dirty="0" smtClean="0"/>
              <a:t> </a:t>
            </a:r>
            <a:r>
              <a:rPr lang="en-GB" sz="2400" dirty="0" err="1" smtClean="0"/>
              <a:t>stringente</a:t>
            </a:r>
            <a:endParaRPr lang="en-GB" sz="2400" dirty="0" smtClean="0"/>
          </a:p>
          <a:p>
            <a:pPr marL="285750" indent="-285750">
              <a:buFontTx/>
              <a:buChar char="-"/>
            </a:pPr>
            <a:r>
              <a:rPr lang="en-GB" sz="2400" dirty="0" smtClean="0"/>
              <a:t>Se </a:t>
            </a:r>
            <a:r>
              <a:rPr lang="en-GB" sz="2400" dirty="0" err="1" smtClean="0"/>
              <a:t>compaiono</a:t>
            </a:r>
            <a:r>
              <a:rPr lang="en-GB" sz="2400" dirty="0" smtClean="0"/>
              <a:t> </a:t>
            </a:r>
            <a:r>
              <a:rPr lang="en-GB" sz="2400" dirty="0" err="1" smtClean="0"/>
              <a:t>scariche</a:t>
            </a:r>
            <a:r>
              <a:rPr lang="en-GB" sz="2400" dirty="0" smtClean="0"/>
              <a:t> </a:t>
            </a:r>
            <a:r>
              <a:rPr lang="en-GB" sz="2400" dirty="0" err="1" smtClean="0"/>
              <a:t>diarrea</a:t>
            </a:r>
            <a:r>
              <a:rPr lang="en-GB" sz="2400" dirty="0" smtClean="0"/>
              <a:t> -&gt; </a:t>
            </a:r>
            <a:r>
              <a:rPr lang="en-GB" sz="2400" dirty="0" err="1" smtClean="0"/>
              <a:t>loperamide</a:t>
            </a:r>
            <a:endParaRPr lang="en-GB" sz="2400" dirty="0" smtClean="0"/>
          </a:p>
          <a:p>
            <a:pPr marL="285750" indent="-285750">
              <a:buFontTx/>
              <a:buChar char="-"/>
            </a:pPr>
            <a:r>
              <a:rPr lang="en-GB" sz="2400" dirty="0" smtClean="0"/>
              <a:t>Se </a:t>
            </a:r>
            <a:r>
              <a:rPr lang="en-GB" sz="2400" dirty="0" err="1" smtClean="0"/>
              <a:t>diarrea</a:t>
            </a:r>
            <a:r>
              <a:rPr lang="en-GB" sz="2400" dirty="0" smtClean="0"/>
              <a:t> </a:t>
            </a:r>
            <a:r>
              <a:rPr lang="en-GB" sz="2400" dirty="0" err="1" smtClean="0"/>
              <a:t>persiste</a:t>
            </a:r>
            <a:r>
              <a:rPr lang="en-GB" sz="2400" dirty="0" smtClean="0"/>
              <a:t> con </a:t>
            </a:r>
            <a:r>
              <a:rPr lang="en-GB" sz="2400" dirty="0" err="1" smtClean="0"/>
              <a:t>più</a:t>
            </a:r>
            <a:r>
              <a:rPr lang="en-GB" sz="2400" dirty="0" smtClean="0"/>
              <a:t> di 3 </a:t>
            </a:r>
            <a:r>
              <a:rPr lang="en-GB" sz="2400" dirty="0" err="1" smtClean="0"/>
              <a:t>scariche</a:t>
            </a:r>
            <a:r>
              <a:rPr lang="en-GB" sz="2400" dirty="0" smtClean="0"/>
              <a:t> al </a:t>
            </a:r>
            <a:r>
              <a:rPr lang="en-GB" sz="2400" dirty="0" err="1" smtClean="0"/>
              <a:t>giorno</a:t>
            </a:r>
            <a:r>
              <a:rPr lang="en-GB" sz="2400" dirty="0" smtClean="0"/>
              <a:t> per </a:t>
            </a:r>
            <a:r>
              <a:rPr lang="en-GB" sz="2400" dirty="0" err="1" smtClean="0"/>
              <a:t>più</a:t>
            </a:r>
            <a:r>
              <a:rPr lang="en-GB" sz="2400" dirty="0" smtClean="0"/>
              <a:t> di 3 </a:t>
            </a:r>
            <a:r>
              <a:rPr lang="en-GB" sz="2400" dirty="0" err="1" smtClean="0"/>
              <a:t>giorni</a:t>
            </a:r>
            <a:r>
              <a:rPr lang="en-GB" sz="2400" dirty="0" smtClean="0"/>
              <a:t> </a:t>
            </a:r>
            <a:r>
              <a:rPr lang="en-GB" sz="2400" dirty="0" err="1" smtClean="0"/>
              <a:t>contattare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centro</a:t>
            </a:r>
            <a:r>
              <a:rPr lang="en-GB" sz="2400" dirty="0" smtClean="0"/>
              <a:t> per </a:t>
            </a:r>
            <a:r>
              <a:rPr lang="en-GB" sz="2400" dirty="0" err="1" smtClean="0"/>
              <a:t>aggiustamenti</a:t>
            </a:r>
            <a:r>
              <a:rPr lang="en-GB" sz="2400" dirty="0" smtClean="0"/>
              <a:t> </a:t>
            </a:r>
            <a:r>
              <a:rPr lang="en-GB" sz="2400" dirty="0" err="1" smtClean="0"/>
              <a:t>della</a:t>
            </a:r>
            <a:r>
              <a:rPr lang="en-GB" sz="2400" dirty="0" smtClean="0"/>
              <a:t> dose</a:t>
            </a:r>
          </a:p>
          <a:p>
            <a:endParaRPr lang="en-GB" sz="2400" dirty="0"/>
          </a:p>
          <a:p>
            <a:r>
              <a:rPr lang="en-GB" sz="2400" dirty="0" smtClean="0"/>
              <a:t>TRANSAMINASI </a:t>
            </a:r>
            <a:r>
              <a:rPr lang="en-GB" sz="2400" dirty="0" err="1" smtClean="0"/>
              <a:t>è</a:t>
            </a:r>
            <a:r>
              <a:rPr lang="en-GB" sz="2400" dirty="0" smtClean="0"/>
              <a:t> </a:t>
            </a:r>
            <a:r>
              <a:rPr lang="en-GB" sz="2400" dirty="0" err="1" smtClean="0"/>
              <a:t>richiesto</a:t>
            </a:r>
            <a:r>
              <a:rPr lang="en-GB" sz="2400" dirty="0" smtClean="0"/>
              <a:t> </a:t>
            </a:r>
            <a:r>
              <a:rPr lang="en-GB" sz="2400" dirty="0" err="1" smtClean="0"/>
              <a:t>aggiustamento</a:t>
            </a:r>
            <a:r>
              <a:rPr lang="en-GB" sz="2400" dirty="0" smtClean="0"/>
              <a:t> </a:t>
            </a:r>
            <a:r>
              <a:rPr lang="en-GB" sz="2400" dirty="0" err="1" smtClean="0"/>
              <a:t>della</a:t>
            </a:r>
            <a:r>
              <a:rPr lang="en-GB" sz="2400" dirty="0" smtClean="0"/>
              <a:t> dose se</a:t>
            </a:r>
          </a:p>
          <a:p>
            <a:r>
              <a:rPr lang="en-GB" sz="2400" dirty="0" smtClean="0"/>
              <a:t> </a:t>
            </a:r>
            <a:r>
              <a:rPr lang="en-GB" sz="2400" dirty="0" err="1"/>
              <a:t>vengono</a:t>
            </a:r>
            <a:r>
              <a:rPr lang="en-GB" sz="2400" dirty="0"/>
              <a:t> </a:t>
            </a:r>
            <a:r>
              <a:rPr lang="en-GB" sz="2400" dirty="0" err="1"/>
              <a:t>rilevati</a:t>
            </a:r>
            <a:r>
              <a:rPr lang="en-GB" sz="2400" dirty="0"/>
              <a:t> </a:t>
            </a:r>
            <a:r>
              <a:rPr lang="en-GB" sz="2400" dirty="0" err="1"/>
              <a:t>aumenti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transaminasi</a:t>
            </a:r>
            <a:r>
              <a:rPr lang="en-GB" sz="2400" dirty="0"/>
              <a:t> (AST o ALT) &gt; 3 </a:t>
            </a:r>
            <a:r>
              <a:rPr lang="en-GB" sz="2400" dirty="0" smtClean="0"/>
              <a:t>ULN 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54062" y="217224"/>
            <a:ext cx="6464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PATIENTS’ EDUCATION:AE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17536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1555" y="1756391"/>
            <a:ext cx="79445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/>
              <a:t>Inibitori</a:t>
            </a:r>
            <a:r>
              <a:rPr lang="en-GB" sz="2800" dirty="0" smtClean="0"/>
              <a:t> </a:t>
            </a:r>
            <a:r>
              <a:rPr lang="en-GB" sz="2800" dirty="0" err="1"/>
              <a:t>della</a:t>
            </a:r>
            <a:r>
              <a:rPr lang="en-GB" sz="2800" dirty="0"/>
              <a:t> P-</a:t>
            </a:r>
            <a:r>
              <a:rPr lang="en-GB" sz="2800" dirty="0" err="1"/>
              <a:t>gp</a:t>
            </a:r>
            <a:r>
              <a:rPr lang="en-GB" sz="2800" dirty="0"/>
              <a:t> </a:t>
            </a:r>
            <a:r>
              <a:rPr lang="en-GB" sz="2800" dirty="0" smtClean="0"/>
              <a:t>(</a:t>
            </a:r>
            <a:r>
              <a:rPr lang="en-GB" sz="2800" dirty="0" err="1" smtClean="0"/>
              <a:t>ketoconazolo</a:t>
            </a:r>
            <a:r>
              <a:rPr lang="en-GB" sz="2800" dirty="0"/>
              <a:t>, </a:t>
            </a:r>
            <a:r>
              <a:rPr lang="en-GB" sz="2800" dirty="0" err="1" smtClean="0"/>
              <a:t>eritromicina</a:t>
            </a:r>
            <a:r>
              <a:rPr lang="en-GB" sz="2800" dirty="0" smtClean="0"/>
              <a:t>, </a:t>
            </a:r>
            <a:r>
              <a:rPr lang="en-GB" sz="2800" dirty="0" err="1" smtClean="0"/>
              <a:t>ciclosporina</a:t>
            </a:r>
            <a:r>
              <a:rPr lang="en-GB" sz="2800" dirty="0" smtClean="0"/>
              <a:t>) </a:t>
            </a:r>
            <a:r>
              <a:rPr lang="en-GB" sz="2800" dirty="0" err="1"/>
              <a:t>possono</a:t>
            </a:r>
            <a:r>
              <a:rPr lang="en-GB" sz="2800" dirty="0"/>
              <a:t> </a:t>
            </a:r>
            <a:r>
              <a:rPr lang="en-GB" sz="2800" dirty="0" err="1"/>
              <a:t>aumentare</a:t>
            </a:r>
            <a:r>
              <a:rPr lang="en-GB" sz="2800" dirty="0"/>
              <a:t> </a:t>
            </a:r>
            <a:r>
              <a:rPr lang="en-GB" sz="2800" dirty="0" err="1"/>
              <a:t>l’esposizione</a:t>
            </a:r>
            <a:r>
              <a:rPr lang="en-GB" sz="2800" dirty="0"/>
              <a:t> a </a:t>
            </a:r>
            <a:r>
              <a:rPr lang="en-GB" sz="2800" dirty="0" err="1" smtClean="0"/>
              <a:t>nintedanib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/>
              <a:t>I</a:t>
            </a:r>
            <a:r>
              <a:rPr lang="en-GB" sz="2800" dirty="0" err="1" smtClean="0"/>
              <a:t>nduttori</a:t>
            </a:r>
            <a:r>
              <a:rPr lang="en-GB" sz="2800" dirty="0" smtClean="0"/>
              <a:t> </a:t>
            </a:r>
            <a:r>
              <a:rPr lang="en-GB" sz="2800" dirty="0" err="1"/>
              <a:t>della</a:t>
            </a:r>
            <a:r>
              <a:rPr lang="en-GB" sz="2800" dirty="0"/>
              <a:t> P-</a:t>
            </a:r>
            <a:r>
              <a:rPr lang="en-GB" sz="2800" dirty="0" err="1"/>
              <a:t>gp</a:t>
            </a:r>
            <a:r>
              <a:rPr lang="en-GB" sz="2800" dirty="0"/>
              <a:t> (ad </a:t>
            </a:r>
            <a:r>
              <a:rPr lang="en-GB" sz="2800" dirty="0" err="1"/>
              <a:t>esempio</a:t>
            </a:r>
            <a:r>
              <a:rPr lang="en-GB" sz="2800" dirty="0"/>
              <a:t> </a:t>
            </a:r>
            <a:r>
              <a:rPr lang="en-GB" sz="2800" dirty="0" err="1"/>
              <a:t>rifampicina</a:t>
            </a:r>
            <a:r>
              <a:rPr lang="en-GB" sz="2800" dirty="0"/>
              <a:t>, </a:t>
            </a:r>
            <a:r>
              <a:rPr lang="en-GB" sz="2800" dirty="0" err="1"/>
              <a:t>carbamazepina</a:t>
            </a:r>
            <a:r>
              <a:rPr lang="en-GB" sz="2800" dirty="0"/>
              <a:t>, </a:t>
            </a:r>
            <a:r>
              <a:rPr lang="en-GB" sz="2800" dirty="0" err="1"/>
              <a:t>fenitoina</a:t>
            </a:r>
            <a:r>
              <a:rPr lang="en-GB" sz="2800" dirty="0"/>
              <a:t> </a:t>
            </a:r>
            <a:r>
              <a:rPr lang="en-GB" sz="2800" dirty="0" err="1"/>
              <a:t>ed</a:t>
            </a:r>
            <a:r>
              <a:rPr lang="en-GB" sz="2800" dirty="0"/>
              <a:t> </a:t>
            </a:r>
            <a:r>
              <a:rPr lang="en-GB" sz="2800" dirty="0" err="1"/>
              <a:t>erba</a:t>
            </a:r>
            <a:r>
              <a:rPr lang="en-GB" sz="2800" dirty="0"/>
              <a:t> di San Giovanni) </a:t>
            </a:r>
            <a:r>
              <a:rPr lang="en-GB" sz="2800" dirty="0" err="1"/>
              <a:t>possono</a:t>
            </a:r>
            <a:r>
              <a:rPr lang="en-GB" sz="2800" dirty="0"/>
              <a:t> </a:t>
            </a:r>
            <a:r>
              <a:rPr lang="en-GB" sz="2800" dirty="0" err="1"/>
              <a:t>diminuire</a:t>
            </a:r>
            <a:r>
              <a:rPr lang="en-GB" sz="2800" dirty="0"/>
              <a:t> </a:t>
            </a:r>
            <a:r>
              <a:rPr lang="en-GB" sz="2800" dirty="0" err="1"/>
              <a:t>l’esposizione</a:t>
            </a:r>
            <a:r>
              <a:rPr lang="en-GB" sz="2800" dirty="0"/>
              <a:t> a </a:t>
            </a:r>
            <a:r>
              <a:rPr lang="en-GB" sz="2800" dirty="0" err="1"/>
              <a:t>nintedanib</a:t>
            </a:r>
            <a:r>
              <a:rPr lang="en-GB" sz="2800" dirty="0"/>
              <a:t>. </a:t>
            </a:r>
          </a:p>
          <a:p>
            <a:endParaRPr lang="en-GB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62729" y="540389"/>
            <a:ext cx="347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INTERAZIONI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832717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1666" y="516134"/>
            <a:ext cx="8650111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Pazienti</a:t>
            </a:r>
            <a:r>
              <a:rPr lang="en-GB" dirty="0"/>
              <a:t> </a:t>
            </a:r>
            <a:r>
              <a:rPr lang="en-GB" dirty="0" err="1"/>
              <a:t>anziani</a:t>
            </a:r>
            <a:r>
              <a:rPr lang="en-GB" dirty="0"/>
              <a:t> (≥ 65 </a:t>
            </a:r>
            <a:r>
              <a:rPr lang="en-GB" dirty="0" err="1"/>
              <a:t>anni</a:t>
            </a:r>
            <a:r>
              <a:rPr lang="en-GB" dirty="0"/>
              <a:t>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NESSUN AGGIUSTAMENTO</a:t>
            </a:r>
          </a:p>
          <a:p>
            <a:endParaRPr lang="en-GB" dirty="0"/>
          </a:p>
          <a:p>
            <a:r>
              <a:rPr lang="en-GB" dirty="0" err="1"/>
              <a:t>Compromissione</a:t>
            </a:r>
            <a:r>
              <a:rPr lang="en-GB" dirty="0"/>
              <a:t> </a:t>
            </a:r>
            <a:r>
              <a:rPr lang="en-GB" dirty="0" err="1"/>
              <a:t>renale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Non </a:t>
            </a:r>
            <a:r>
              <a:rPr lang="en-GB" dirty="0"/>
              <a:t>è </a:t>
            </a:r>
            <a:r>
              <a:rPr lang="en-GB" dirty="0" err="1"/>
              <a:t>necessario</a:t>
            </a:r>
            <a:r>
              <a:rPr lang="en-GB" dirty="0"/>
              <a:t> </a:t>
            </a:r>
            <a:r>
              <a:rPr lang="en-GB" dirty="0" err="1"/>
              <a:t>l’aggiustamento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dose </a:t>
            </a:r>
            <a:r>
              <a:rPr lang="en-GB" dirty="0" err="1"/>
              <a:t>iniziale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pazienti</a:t>
            </a:r>
            <a:r>
              <a:rPr lang="en-GB" dirty="0"/>
              <a:t> con </a:t>
            </a:r>
            <a:r>
              <a:rPr lang="en-GB" dirty="0" err="1"/>
              <a:t>compromissione</a:t>
            </a:r>
            <a:r>
              <a:rPr lang="en-GB" dirty="0"/>
              <a:t> </a:t>
            </a:r>
            <a:r>
              <a:rPr lang="en-GB" dirty="0" err="1"/>
              <a:t>renale</a:t>
            </a:r>
            <a:r>
              <a:rPr lang="en-GB" dirty="0"/>
              <a:t> da </a:t>
            </a:r>
            <a:r>
              <a:rPr lang="en-GB" dirty="0" err="1"/>
              <a:t>lieve</a:t>
            </a:r>
            <a:r>
              <a:rPr lang="en-GB" dirty="0"/>
              <a:t> a </a:t>
            </a:r>
            <a:r>
              <a:rPr lang="en-GB" dirty="0" err="1"/>
              <a:t>moderata</a:t>
            </a:r>
            <a:r>
              <a:rPr lang="en-GB" dirty="0"/>
              <a:t>. 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La </a:t>
            </a:r>
            <a:r>
              <a:rPr lang="en-GB" dirty="0" err="1"/>
              <a:t>sicurezza</a:t>
            </a:r>
            <a:r>
              <a:rPr lang="en-GB" dirty="0"/>
              <a:t>, </a:t>
            </a:r>
            <a:r>
              <a:rPr lang="en-GB" dirty="0" err="1"/>
              <a:t>l’efficacia</a:t>
            </a:r>
            <a:r>
              <a:rPr lang="en-GB" dirty="0"/>
              <a:t> e la </a:t>
            </a:r>
            <a:r>
              <a:rPr lang="en-GB" dirty="0" err="1"/>
              <a:t>farmacocinetica</a:t>
            </a:r>
            <a:r>
              <a:rPr lang="en-GB" dirty="0"/>
              <a:t> di </a:t>
            </a:r>
            <a:r>
              <a:rPr lang="en-GB" dirty="0" err="1"/>
              <a:t>nintedanib</a:t>
            </a:r>
            <a:r>
              <a:rPr lang="en-GB" dirty="0"/>
              <a:t> non </a:t>
            </a:r>
            <a:r>
              <a:rPr lang="en-GB" dirty="0" err="1"/>
              <a:t>sono</a:t>
            </a:r>
            <a:r>
              <a:rPr lang="en-GB" dirty="0"/>
              <a:t> state </a:t>
            </a:r>
            <a:r>
              <a:rPr lang="en-GB" dirty="0" err="1"/>
              <a:t>studiate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pazienti</a:t>
            </a:r>
            <a:r>
              <a:rPr lang="en-GB" dirty="0"/>
              <a:t> con </a:t>
            </a:r>
            <a:r>
              <a:rPr lang="en-GB" dirty="0" err="1"/>
              <a:t>compromissione</a:t>
            </a:r>
            <a:r>
              <a:rPr lang="en-GB" dirty="0"/>
              <a:t> </a:t>
            </a:r>
            <a:r>
              <a:rPr lang="en-GB" dirty="0" err="1"/>
              <a:t>renale</a:t>
            </a:r>
            <a:r>
              <a:rPr lang="en-GB" dirty="0"/>
              <a:t> grave (clearance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creatinina</a:t>
            </a:r>
            <a:r>
              <a:rPr lang="en-GB" dirty="0"/>
              <a:t> &lt; 30 mL/min)</a:t>
            </a:r>
            <a:r>
              <a:rPr lang="en-GB" dirty="0" smtClean="0"/>
              <a:t>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err="1"/>
              <a:t>Compromissione</a:t>
            </a:r>
            <a:r>
              <a:rPr lang="en-GB" dirty="0"/>
              <a:t> </a:t>
            </a:r>
            <a:r>
              <a:rPr lang="en-GB" dirty="0" err="1"/>
              <a:t>epatica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 smtClean="0"/>
              <a:t>Nintedanib</a:t>
            </a:r>
            <a:r>
              <a:rPr lang="en-GB" dirty="0" smtClean="0"/>
              <a:t> </a:t>
            </a:r>
            <a:r>
              <a:rPr lang="en-GB" dirty="0"/>
              <a:t>è </a:t>
            </a:r>
            <a:r>
              <a:rPr lang="en-GB" dirty="0" err="1"/>
              <a:t>eliminato</a:t>
            </a:r>
            <a:r>
              <a:rPr lang="en-GB" dirty="0"/>
              <a:t> </a:t>
            </a:r>
            <a:r>
              <a:rPr lang="en-GB" dirty="0" err="1"/>
              <a:t>prevalentemente</a:t>
            </a:r>
            <a:r>
              <a:rPr lang="en-GB" dirty="0"/>
              <a:t> per </a:t>
            </a:r>
            <a:r>
              <a:rPr lang="en-GB" dirty="0" err="1"/>
              <a:t>escrezione</a:t>
            </a:r>
            <a:r>
              <a:rPr lang="en-GB" dirty="0"/>
              <a:t> </a:t>
            </a:r>
            <a:r>
              <a:rPr lang="en-GB" dirty="0" err="1"/>
              <a:t>biliare</a:t>
            </a:r>
            <a:r>
              <a:rPr lang="en-GB" dirty="0"/>
              <a:t>/</a:t>
            </a:r>
            <a:r>
              <a:rPr lang="en-GB" dirty="0" err="1"/>
              <a:t>fecale</a:t>
            </a:r>
            <a:r>
              <a:rPr lang="en-GB" dirty="0"/>
              <a:t> (&gt; 90%; </a:t>
            </a:r>
            <a:r>
              <a:rPr lang="en-GB" dirty="0" err="1"/>
              <a:t>vedere</a:t>
            </a:r>
            <a:r>
              <a:rPr lang="en-GB" dirty="0"/>
              <a:t> </a:t>
            </a:r>
            <a:r>
              <a:rPr lang="en-GB" dirty="0" err="1"/>
              <a:t>paragrafo</a:t>
            </a:r>
            <a:r>
              <a:rPr lang="en-GB" dirty="0"/>
              <a:t> 5.2). 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/>
              <a:t>N</a:t>
            </a:r>
            <a:r>
              <a:rPr lang="en-GB" dirty="0" smtClean="0"/>
              <a:t>on </a:t>
            </a:r>
            <a:r>
              <a:rPr lang="en-GB" dirty="0"/>
              <a:t>è </a:t>
            </a:r>
            <a:r>
              <a:rPr lang="en-GB" dirty="0" err="1"/>
              <a:t>necessario</a:t>
            </a:r>
            <a:r>
              <a:rPr lang="en-GB" dirty="0"/>
              <a:t> </a:t>
            </a:r>
            <a:r>
              <a:rPr lang="en-GB" dirty="0" err="1"/>
              <a:t>l’aggiustamento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dose </a:t>
            </a:r>
            <a:r>
              <a:rPr lang="en-GB" dirty="0" err="1"/>
              <a:t>iniziale</a:t>
            </a:r>
            <a:r>
              <a:rPr lang="en-GB" dirty="0"/>
              <a:t> per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pazienti</a:t>
            </a:r>
            <a:r>
              <a:rPr lang="en-GB" dirty="0"/>
              <a:t> con </a:t>
            </a:r>
            <a:r>
              <a:rPr lang="en-GB" dirty="0" err="1"/>
              <a:t>compromissione</a:t>
            </a:r>
            <a:r>
              <a:rPr lang="en-GB" dirty="0"/>
              <a:t> </a:t>
            </a:r>
            <a:r>
              <a:rPr lang="en-GB" dirty="0" err="1"/>
              <a:t>epatica</a:t>
            </a:r>
            <a:r>
              <a:rPr lang="en-GB" dirty="0"/>
              <a:t> </a:t>
            </a:r>
            <a:r>
              <a:rPr lang="en-GB" dirty="0" err="1"/>
              <a:t>lieve</a:t>
            </a:r>
            <a:r>
              <a:rPr lang="en-GB" dirty="0"/>
              <a:t> (Child Pugh </a:t>
            </a:r>
            <a:r>
              <a:rPr lang="en-GB" dirty="0" smtClean="0"/>
              <a:t>A)</a:t>
            </a:r>
            <a:r>
              <a:rPr lang="en-GB" dirty="0"/>
              <a:t>. 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La </a:t>
            </a:r>
            <a:r>
              <a:rPr lang="en-GB" dirty="0" err="1"/>
              <a:t>sicurezza</a:t>
            </a:r>
            <a:r>
              <a:rPr lang="en-GB" dirty="0"/>
              <a:t> e </a:t>
            </a:r>
            <a:r>
              <a:rPr lang="en-GB" dirty="0" err="1"/>
              <a:t>l’efficacia</a:t>
            </a:r>
            <a:r>
              <a:rPr lang="en-GB" dirty="0"/>
              <a:t> di </a:t>
            </a:r>
            <a:r>
              <a:rPr lang="en-GB" dirty="0" err="1"/>
              <a:t>nintedanib</a:t>
            </a:r>
            <a:r>
              <a:rPr lang="en-GB" dirty="0"/>
              <a:t> non </a:t>
            </a:r>
            <a:r>
              <a:rPr lang="en-GB" dirty="0" err="1"/>
              <a:t>sono</a:t>
            </a:r>
            <a:r>
              <a:rPr lang="en-GB" dirty="0"/>
              <a:t> state </a:t>
            </a:r>
            <a:r>
              <a:rPr lang="en-GB" dirty="0" err="1"/>
              <a:t>studiate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pazienti</a:t>
            </a:r>
            <a:r>
              <a:rPr lang="en-GB" dirty="0"/>
              <a:t> con </a:t>
            </a:r>
            <a:r>
              <a:rPr lang="en-GB" dirty="0" err="1"/>
              <a:t>compromissione</a:t>
            </a:r>
            <a:r>
              <a:rPr lang="en-GB" dirty="0"/>
              <a:t> </a:t>
            </a:r>
            <a:r>
              <a:rPr lang="en-GB" dirty="0" err="1"/>
              <a:t>epatica</a:t>
            </a:r>
            <a:r>
              <a:rPr lang="en-GB" dirty="0"/>
              <a:t> </a:t>
            </a:r>
            <a:r>
              <a:rPr lang="en-GB" dirty="0" err="1"/>
              <a:t>classificata</a:t>
            </a:r>
            <a:r>
              <a:rPr lang="en-GB" dirty="0"/>
              <a:t> come Child Pugh B e C. </a:t>
            </a:r>
            <a:r>
              <a:rPr lang="en-GB" dirty="0" err="1"/>
              <a:t>Pertanto</a:t>
            </a:r>
            <a:r>
              <a:rPr lang="en-GB" dirty="0"/>
              <a:t>,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trattamento</a:t>
            </a:r>
            <a:r>
              <a:rPr lang="en-GB" dirty="0"/>
              <a:t> con </a:t>
            </a:r>
            <a:r>
              <a:rPr lang="en-GB" dirty="0" err="1"/>
              <a:t>Ofev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pazienti</a:t>
            </a:r>
            <a:r>
              <a:rPr lang="en-GB" dirty="0"/>
              <a:t> con </a:t>
            </a:r>
            <a:r>
              <a:rPr lang="en-GB" dirty="0" err="1"/>
              <a:t>compromissione</a:t>
            </a:r>
            <a:r>
              <a:rPr lang="en-GB" dirty="0"/>
              <a:t> </a:t>
            </a:r>
            <a:r>
              <a:rPr lang="en-GB" dirty="0" err="1"/>
              <a:t>epatica</a:t>
            </a:r>
            <a:r>
              <a:rPr lang="en-GB" dirty="0"/>
              <a:t> </a:t>
            </a:r>
            <a:r>
              <a:rPr lang="en-GB" dirty="0" err="1"/>
              <a:t>moderata</a:t>
            </a:r>
            <a:r>
              <a:rPr lang="en-GB" dirty="0"/>
              <a:t> (Child Pugh B) e grave (Child Pugh C) non è </a:t>
            </a:r>
            <a:r>
              <a:rPr lang="en-GB" dirty="0" err="1"/>
              <a:t>raccomandato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616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445" y="988950"/>
            <a:ext cx="85936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Center organization &amp; data collection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2015-2016 IPF Patients’ cohort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Drug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administration</a:t>
            </a:r>
            <a:endParaRPr lang="it-IT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it-IT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Adverse</a:t>
            </a: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Efficacy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60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18275" y="324333"/>
            <a:ext cx="73338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DRUG RELATED ADVERSE EVENTS</a:t>
            </a:r>
            <a:endParaRPr lang="en-GB" sz="3200" b="1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529953"/>
              </p:ext>
            </p:extLst>
          </p:nvPr>
        </p:nvGraphicFramePr>
        <p:xfrm>
          <a:off x="288626" y="1399739"/>
          <a:ext cx="8485572" cy="390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2857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NPU </a:t>
                      </a:r>
                      <a:r>
                        <a:rPr lang="en-GB" dirty="0" err="1" smtClean="0">
                          <a:solidFill>
                            <a:schemeClr val="bg1"/>
                          </a:solidFill>
                        </a:rPr>
                        <a:t>Forlì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N=71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INPULSIS*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N=638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32">
                <a:tc>
                  <a:txBody>
                    <a:bodyPr/>
                    <a:lstStyle/>
                    <a:p>
                      <a:r>
                        <a:rPr lang="en-GB" dirty="0" smtClean="0"/>
                        <a:t>DIARRHEA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15 (21)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398 (62)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50">
                <a:tc>
                  <a:txBody>
                    <a:bodyPr/>
                    <a:lstStyle/>
                    <a:p>
                      <a:r>
                        <a:rPr lang="en-GB" dirty="0" smtClean="0"/>
                        <a:t>VOMITING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 (4)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74 (11)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198">
                <a:tc>
                  <a:txBody>
                    <a:bodyPr/>
                    <a:lstStyle/>
                    <a:p>
                      <a:r>
                        <a:rPr lang="en-GB" dirty="0" smtClean="0"/>
                        <a:t>WEIGHT LOSS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 (7)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62 (10)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198">
                <a:tc>
                  <a:txBody>
                    <a:bodyPr/>
                    <a:lstStyle/>
                    <a:p>
                      <a:r>
                        <a:rPr lang="en-GB" dirty="0" smtClean="0"/>
                        <a:t>LIVER ENZIME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 (11)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88626" y="6150236"/>
            <a:ext cx="441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*adapted from </a:t>
            </a:r>
            <a:r>
              <a:rPr lang="en-GB" dirty="0" err="1" smtClean="0"/>
              <a:t>Richeldi</a:t>
            </a:r>
            <a:r>
              <a:rPr lang="en-GB" dirty="0" smtClean="0"/>
              <a:t> et al, NEJM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180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18275" y="324333"/>
            <a:ext cx="73338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/>
              <a:t>MANAGEMENT OF </a:t>
            </a:r>
          </a:p>
          <a:p>
            <a:pPr algn="ctr"/>
            <a:r>
              <a:rPr lang="en-GB" sz="3200" b="1" dirty="0" smtClean="0"/>
              <a:t>DRUG RELATED ADVERSE EVENTS</a:t>
            </a:r>
            <a:endParaRPr lang="en-GB" sz="3200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71261"/>
              </p:ext>
            </p:extLst>
          </p:nvPr>
        </p:nvGraphicFramePr>
        <p:xfrm>
          <a:off x="115450" y="1803788"/>
          <a:ext cx="9028549" cy="420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3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2857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NPU N=71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DISCONT.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INTERR.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DOSE REDUCTION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UNCHANGED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221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DIARRHEA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         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</a:t>
                      </a:r>
                    </a:p>
                    <a:p>
                      <a:pPr algn="ctr"/>
                      <a:r>
                        <a:rPr lang="en-GB" dirty="0" smtClean="0"/>
                        <a:t>5 (33%)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1 (6%)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8 (50%)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2 (11%)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VOMITING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(100%)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1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WEIGHT LOSS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 (50%)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 (50%)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1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LIVER ENZIME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33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09000" y="328115"/>
            <a:ext cx="45682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DISCONTINUATIONS</a:t>
            </a:r>
            <a:endParaRPr lang="en-GB" sz="3200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48663"/>
              </p:ext>
            </p:extLst>
          </p:nvPr>
        </p:nvGraphicFramePr>
        <p:xfrm>
          <a:off x="309550" y="5420769"/>
          <a:ext cx="8493512" cy="948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0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6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>
                          <a:effectLst/>
                        </a:rPr>
                        <a:t>    </a:t>
                      </a:r>
                      <a:r>
                        <a:rPr lang="it-IT" sz="2000" u="none" strike="noStrike" dirty="0" smtClean="0">
                          <a:effectLst/>
                        </a:rPr>
                        <a:t>DEATH</a:t>
                      </a:r>
                    </a:p>
                    <a:p>
                      <a:pPr algn="l" rtl="0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LUNG TRANSPLANT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4 (33)</a:t>
                      </a:r>
                    </a:p>
                    <a:p>
                      <a:pPr algn="ctr"/>
                      <a:r>
                        <a:rPr lang="it-IT" sz="2000" dirty="0" smtClean="0"/>
                        <a:t>1 (8)</a:t>
                      </a:r>
                      <a:endParaRPr lang="it-IT" sz="2000" dirty="0"/>
                    </a:p>
                  </a:txBody>
                  <a:tcPr marL="6484" marR="6484" marT="648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>
                          <a:effectLst/>
                        </a:rPr>
                        <a:t>   </a:t>
                      </a:r>
                      <a:r>
                        <a:rPr lang="it-IT" sz="2000" u="none" strike="noStrike" dirty="0" err="1" smtClean="0">
                          <a:effectLst/>
                        </a:rPr>
                        <a:t>Patient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2000" u="none" strike="noStrike" baseline="0" dirty="0" err="1" smtClean="0">
                          <a:effectLst/>
                        </a:rPr>
                        <a:t>decision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  (16)</a:t>
                      </a:r>
                      <a:endParaRPr lang="it-IT" sz="2000" dirty="0"/>
                    </a:p>
                  </a:txBody>
                  <a:tcPr marL="6484" marR="6484" marT="648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531412" y="3060892"/>
            <a:ext cx="4105177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NINTEDANIB</a:t>
            </a:r>
          </a:p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discontinuations</a:t>
            </a:r>
          </a:p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N=12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9550" y="1139994"/>
            <a:ext cx="8600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TRETAMENT DURATION, 7mo (14-1)</a:t>
            </a:r>
          </a:p>
          <a:p>
            <a:endParaRPr lang="en-GB" sz="2400" dirty="0"/>
          </a:p>
          <a:p>
            <a:r>
              <a:rPr lang="en-GB" sz="2400" dirty="0" smtClean="0"/>
              <a:t>- In patients who </a:t>
            </a:r>
            <a:r>
              <a:rPr lang="en-GB" sz="2400" b="1" u="sng" dirty="0" smtClean="0"/>
              <a:t>discontinued, N=12 (17%), 3mo (10-2)</a:t>
            </a:r>
          </a:p>
          <a:p>
            <a:r>
              <a:rPr lang="en-GB" sz="2400" dirty="0" smtClean="0"/>
              <a:t>- In  patients who continued, N=59 (83%), 8mo (14-1)</a:t>
            </a:r>
            <a:endParaRPr lang="en-GB" sz="24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42692"/>
              </p:ext>
            </p:extLst>
          </p:nvPr>
        </p:nvGraphicFramePr>
        <p:xfrm>
          <a:off x="284656" y="4655896"/>
          <a:ext cx="8493512" cy="33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0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6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000" u="none" strike="noStrike" dirty="0">
                          <a:effectLst/>
                        </a:rPr>
                        <a:t>    </a:t>
                      </a:r>
                      <a:r>
                        <a:rPr lang="it-IT" sz="2000" u="none" strike="noStrike" dirty="0" smtClean="0">
                          <a:effectLst/>
                        </a:rPr>
                        <a:t>DRUG RELATED AE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5 (43)</a:t>
                      </a:r>
                      <a:endParaRPr lang="it-IT" sz="2000" dirty="0"/>
                    </a:p>
                  </a:txBody>
                  <a:tcPr marL="6484" marR="6484" marT="648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959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6468" y="1255436"/>
            <a:ext cx="8283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All  5 drug related adverse events leading to discontinuations were due to severe and persistent </a:t>
            </a:r>
            <a:r>
              <a:rPr lang="en-GB" sz="3200" dirty="0" err="1" smtClean="0"/>
              <a:t>diarrhea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smtClean="0"/>
              <a:t>All cases were refractory to </a:t>
            </a:r>
            <a:r>
              <a:rPr lang="en-GB" sz="3200" dirty="0" err="1" smtClean="0"/>
              <a:t>loperamide</a:t>
            </a:r>
            <a:r>
              <a:rPr lang="en-GB" sz="3200" dirty="0" smtClean="0"/>
              <a:t> treatment and dose reduction.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20314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445" y="902368"/>
            <a:ext cx="85936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Center organization &amp; data collection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2015-2016 IPF Patients’ cohort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Drug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administration</a:t>
            </a:r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it-IT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Adverse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Efficacy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9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73987"/>
              </p:ext>
            </p:extLst>
          </p:nvPr>
        </p:nvGraphicFramePr>
        <p:xfrm>
          <a:off x="288626" y="1815474"/>
          <a:ext cx="8485572" cy="195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9313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NPU </a:t>
                      </a:r>
                      <a:r>
                        <a:rPr lang="en-GB" dirty="0" err="1" smtClean="0">
                          <a:solidFill>
                            <a:schemeClr val="bg1"/>
                          </a:solidFill>
                        </a:rPr>
                        <a:t>Forlì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N=71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INPULSIS*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N=638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313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bg1"/>
                          </a:solidFill>
                        </a:rPr>
                        <a:t>Diarrhea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leading discontinuation, N (%)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 (7)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 (4)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88626" y="6150236"/>
            <a:ext cx="441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*adapted from </a:t>
            </a:r>
            <a:r>
              <a:rPr lang="en-GB" dirty="0" err="1" smtClean="0"/>
              <a:t>Richeldi</a:t>
            </a:r>
            <a:r>
              <a:rPr lang="en-GB" dirty="0" smtClean="0"/>
              <a:t> et al, NEJM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01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5619" y="179784"/>
            <a:ext cx="824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NOT DRUG RELATED SEVERE ADVERSE EVENTS</a:t>
            </a:r>
            <a:endParaRPr lang="en-GB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54206" y="915807"/>
            <a:ext cx="184490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ESBRIET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37554" y="918516"/>
            <a:ext cx="2300111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NINTEDANIB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29761" y="915807"/>
            <a:ext cx="184490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NONE</a:t>
            </a:r>
            <a:endParaRPr lang="en-GB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45972"/>
              </p:ext>
            </p:extLst>
          </p:nvPr>
        </p:nvGraphicFramePr>
        <p:xfrm>
          <a:off x="141111" y="1469371"/>
          <a:ext cx="8833554" cy="372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235">
                <a:tc>
                  <a:txBody>
                    <a:bodyPr/>
                    <a:lstStyle/>
                    <a:p>
                      <a:pPr algn="l" rtl="0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b="1" u="none" strike="noStrike" dirty="0" smtClean="0">
                          <a:effectLst/>
                        </a:rPr>
                        <a:t>71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b="1" u="none" strike="noStrike" dirty="0" smtClean="0">
                          <a:effectLst/>
                        </a:rPr>
                        <a:t>95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6516"/>
              </p:ext>
            </p:extLst>
          </p:nvPr>
        </p:nvGraphicFramePr>
        <p:xfrm>
          <a:off x="141111" y="2130594"/>
          <a:ext cx="8833554" cy="433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9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10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DEATH, </a:t>
                      </a:r>
                      <a:r>
                        <a:rPr lang="it-IT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(%)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(6)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(</a:t>
                      </a:r>
                      <a:r>
                        <a:rPr lang="it-IT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480957"/>
              </p:ext>
            </p:extLst>
          </p:nvPr>
        </p:nvGraphicFramePr>
        <p:xfrm>
          <a:off x="141111" y="4809983"/>
          <a:ext cx="6988650" cy="1861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0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baseline="0" dirty="0" smtClean="0">
                          <a:effectLst/>
                        </a:rPr>
                        <a:t>       </a:t>
                      </a:r>
                      <a:r>
                        <a:rPr lang="it-IT" sz="2400" u="none" strike="noStrike" baseline="0" dirty="0" err="1" smtClean="0">
                          <a:effectLst/>
                        </a:rPr>
                        <a:t>FVC%pred</a:t>
                      </a:r>
                      <a:endParaRPr lang="it-IT" sz="2400" u="none" strike="noStrike" baseline="0" dirty="0" smtClean="0">
                        <a:effectLst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59 (87-41)</a:t>
                      </a:r>
                      <a:endParaRPr lang="it-IT" sz="2400" dirty="0"/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60</a:t>
                      </a:r>
                      <a:r>
                        <a:rPr lang="it-IT" sz="2400" baseline="0" dirty="0" smtClean="0"/>
                        <a:t> (67-54)</a:t>
                      </a:r>
                      <a:endParaRPr lang="it-IT" sz="2400" dirty="0"/>
                    </a:p>
                  </a:txBody>
                  <a:tcPr marL="6484" marR="6484" marT="648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baseline="0" dirty="0" smtClean="0">
                          <a:effectLst/>
                        </a:rPr>
                        <a:t>      DLCO% </a:t>
                      </a:r>
                      <a:r>
                        <a:rPr lang="it-IT" sz="2400" u="none" strike="noStrike" baseline="0" dirty="0" err="1" smtClean="0">
                          <a:effectLst/>
                        </a:rPr>
                        <a:t>pred</a:t>
                      </a:r>
                      <a:endParaRPr lang="it-IT" sz="2400" u="none" strike="noStrike" baseline="0" dirty="0" smtClean="0">
                        <a:effectLst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30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dirty="0" smtClean="0"/>
                        <a:t>(46-27)</a:t>
                      </a:r>
                      <a:endParaRPr lang="it-IT" sz="2400" dirty="0"/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40 (35-58)</a:t>
                      </a:r>
                      <a:endParaRPr lang="it-IT" sz="2400" dirty="0"/>
                    </a:p>
                  </a:txBody>
                  <a:tcPr marL="6484" marR="6484" marT="648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baseline="0" dirty="0" smtClean="0">
                          <a:effectLst/>
                        </a:rPr>
                        <a:t>       GAP I </a:t>
                      </a: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0</a:t>
                      </a:r>
                      <a:endParaRPr lang="it-IT" sz="2400" dirty="0"/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0</a:t>
                      </a:r>
                      <a:endParaRPr lang="it-IT" sz="2400" dirty="0"/>
                    </a:p>
                  </a:txBody>
                  <a:tcPr marL="6484" marR="6484" marT="648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baseline="0" dirty="0" smtClean="0">
                          <a:effectLst/>
                        </a:rPr>
                        <a:t>       GAP II</a:t>
                      </a: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</a:t>
                      </a:r>
                      <a:endParaRPr lang="it-IT" sz="2400" dirty="0"/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 </a:t>
                      </a:r>
                      <a:endParaRPr lang="it-IT" sz="2400" dirty="0"/>
                    </a:p>
                  </a:txBody>
                  <a:tcPr marL="6484" marR="6484" marT="648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baseline="0" dirty="0" smtClean="0">
                          <a:effectLst/>
                        </a:rPr>
                        <a:t>       GAP III</a:t>
                      </a: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</a:t>
                      </a:r>
                      <a:endParaRPr lang="it-IT" sz="2400" dirty="0"/>
                    </a:p>
                  </a:txBody>
                  <a:tcPr marL="6484" marR="6484" marT="64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0</a:t>
                      </a:r>
                      <a:endParaRPr lang="it-IT" sz="2400" dirty="0"/>
                    </a:p>
                  </a:txBody>
                  <a:tcPr marL="6484" marR="6484" marT="64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707332"/>
              </p:ext>
            </p:extLst>
          </p:nvPr>
        </p:nvGraphicFramePr>
        <p:xfrm>
          <a:off x="141111" y="2779957"/>
          <a:ext cx="6988650" cy="738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6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400" u="none" strike="noStrike" dirty="0">
                          <a:effectLst/>
                        </a:rPr>
                        <a:t>      </a:t>
                      </a:r>
                      <a:r>
                        <a:rPr lang="it-IT" sz="2400" u="none" strike="noStrike" dirty="0" smtClean="0">
                          <a:effectLst/>
                        </a:rPr>
                        <a:t>ACUTE EXACERBATION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 </a:t>
                      </a:r>
                    </a:p>
                    <a:p>
                      <a:pPr algn="ctr"/>
                      <a:endParaRPr lang="it-IT" sz="2400" dirty="0"/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aseline="0" dirty="0" smtClean="0"/>
                        <a:t> 3 </a:t>
                      </a:r>
                    </a:p>
                    <a:p>
                      <a:pPr algn="ctr"/>
                      <a:endParaRPr lang="it-IT" sz="2400" dirty="0"/>
                    </a:p>
                  </a:txBody>
                  <a:tcPr marL="6484" marR="6484" marT="648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55854"/>
              </p:ext>
            </p:extLst>
          </p:nvPr>
        </p:nvGraphicFramePr>
        <p:xfrm>
          <a:off x="141111" y="3590111"/>
          <a:ext cx="6988650" cy="372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0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baseline="0" dirty="0" err="1" smtClean="0">
                          <a:effectLst/>
                        </a:rPr>
                        <a:t>Myocardial</a:t>
                      </a:r>
                      <a:r>
                        <a:rPr lang="it-IT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2400" u="none" strike="noStrike" baseline="0" dirty="0" err="1" smtClean="0">
                          <a:effectLst/>
                        </a:rPr>
                        <a:t>Infarction</a:t>
                      </a:r>
                      <a:endParaRPr lang="it-IT" sz="2400" u="none" strike="noStrike" baseline="0" dirty="0" smtClean="0">
                        <a:effectLst/>
                      </a:endParaRP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0 </a:t>
                      </a:r>
                      <a:endParaRPr lang="it-IT" sz="2400" dirty="0"/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 </a:t>
                      </a:r>
                      <a:endParaRPr lang="it-IT" sz="2400" dirty="0"/>
                    </a:p>
                  </a:txBody>
                  <a:tcPr marL="6484" marR="6484" marT="648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13535"/>
              </p:ext>
            </p:extLst>
          </p:nvPr>
        </p:nvGraphicFramePr>
        <p:xfrm>
          <a:off x="134413" y="4179696"/>
          <a:ext cx="6988650" cy="372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0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u="none" strike="noStrike" baseline="0" dirty="0" err="1" smtClean="0">
                          <a:effectLst/>
                        </a:rPr>
                        <a:t>Median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2000" u="none" strike="noStrike" baseline="0" dirty="0" err="1" smtClean="0">
                          <a:effectLst/>
                        </a:rPr>
                        <a:t>survival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, </a:t>
                      </a:r>
                      <a:r>
                        <a:rPr lang="it-IT" sz="2000" u="none" strike="noStrike" baseline="0" dirty="0" err="1" smtClean="0">
                          <a:effectLst/>
                        </a:rPr>
                        <a:t>mo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 (</a:t>
                      </a:r>
                      <a:r>
                        <a:rPr lang="it-IT" sz="2000" u="none" strike="noStrike" baseline="0" dirty="0" err="1" smtClean="0">
                          <a:effectLst/>
                        </a:rPr>
                        <a:t>range</a:t>
                      </a:r>
                      <a:r>
                        <a:rPr lang="it-IT" sz="2000" u="none" strike="noStrike" baseline="0" dirty="0" smtClean="0">
                          <a:effectLst/>
                        </a:rPr>
                        <a:t>)</a:t>
                      </a:r>
                    </a:p>
                  </a:txBody>
                  <a:tcPr marL="6484" marR="6484" marT="64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24 (47-4)</a:t>
                      </a:r>
                      <a:endParaRPr lang="it-IT" sz="2400" dirty="0"/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20 (75-15)</a:t>
                      </a:r>
                      <a:endParaRPr lang="it-IT" sz="2400" dirty="0"/>
                    </a:p>
                  </a:txBody>
                  <a:tcPr marL="6484" marR="6484" marT="648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956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445" y="887937"/>
            <a:ext cx="85936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Center organization &amp; data collection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2015-2016 IPF Patients’ cohort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Drug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administration</a:t>
            </a:r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it-IT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Adverse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Efficacy</a:t>
            </a:r>
            <a:endParaRPr lang="it-IT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323375"/>
            <a:ext cx="9108504" cy="553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44203"/>
              </p:ext>
            </p:extLst>
          </p:nvPr>
        </p:nvGraphicFramePr>
        <p:xfrm>
          <a:off x="35494" y="0"/>
          <a:ext cx="6444136" cy="1593926"/>
        </p:xfrm>
        <a:graphic>
          <a:graphicData uri="http://schemas.openxmlformats.org/drawingml/2006/table">
            <a:tbl>
              <a:tblPr/>
              <a:tblGrid>
                <a:gridCol w="1439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356"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56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Gruppo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 totale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N. di eventi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Troncati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Percentuale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NINTEDANIB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71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57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80,3%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ESBRIET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95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63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66,3%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35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Globale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166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46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120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72,3%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923600" y="1731636"/>
            <a:ext cx="6840412" cy="461665"/>
          </a:xfrm>
          <a:prstGeom prst="rect">
            <a:avLst/>
          </a:prstGeom>
          <a:solidFill>
            <a:srgbClr val="AAD3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disease progression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44616" y="4023570"/>
            <a:ext cx="1038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0000"/>
                </a:solidFill>
              </a:rPr>
              <a:t>P</a:t>
            </a:r>
            <a:r>
              <a:rPr lang="it-IT" dirty="0">
                <a:solidFill>
                  <a:srgbClr val="000000"/>
                </a:solidFill>
              </a:rPr>
              <a:t>=0,798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74194" y="3030363"/>
            <a:ext cx="360781" cy="2279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8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4389"/>
            <a:ext cx="9144000" cy="542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923600" y="1962468"/>
            <a:ext cx="6840412" cy="461665"/>
          </a:xfrm>
          <a:prstGeom prst="rect">
            <a:avLst/>
          </a:prstGeom>
          <a:solidFill>
            <a:srgbClr val="AAD3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disease progression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25337"/>
              </p:ext>
            </p:extLst>
          </p:nvPr>
        </p:nvGraphicFramePr>
        <p:xfrm>
          <a:off x="78198" y="55513"/>
          <a:ext cx="7483775" cy="1447800"/>
        </p:xfrm>
        <a:graphic>
          <a:graphicData uri="http://schemas.openxmlformats.org/drawingml/2006/table">
            <a:tbl>
              <a:tblPr/>
              <a:tblGrid>
                <a:gridCol w="115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15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Riepilogo dell'elaborazione dei casi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Stage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Group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totale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N. di eventi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Troncati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Percentuale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mild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NPU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89,5%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esbriet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78,3%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Globale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64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52</a:t>
                      </a:r>
                      <a:endParaRPr lang="it-I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81,5%</a:t>
                      </a:r>
                      <a:endParaRPr lang="it-I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274194" y="3304533"/>
            <a:ext cx="360781" cy="2279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07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169834"/>
              </p:ext>
            </p:extLst>
          </p:nvPr>
        </p:nvGraphicFramePr>
        <p:xfrm>
          <a:off x="-4" y="0"/>
          <a:ext cx="6234302" cy="1832646"/>
        </p:xfrm>
        <a:graphic>
          <a:graphicData uri="http://schemas.openxmlformats.org/drawingml/2006/table">
            <a:tbl>
              <a:tblPr/>
              <a:tblGrid>
                <a:gridCol w="96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5441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Riepilogo dell'elaborazione dei casi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441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Stage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Group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 totale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N. di eventi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Troncati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Percentuale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41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moderate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NPU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74,1%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esbriet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55,1%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4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Globale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78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49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61,8%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6942"/>
            <a:ext cx="9144000" cy="513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923600" y="1962468"/>
            <a:ext cx="6840412" cy="461665"/>
          </a:xfrm>
          <a:prstGeom prst="rect">
            <a:avLst/>
          </a:prstGeom>
          <a:solidFill>
            <a:srgbClr val="AAD3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disease progression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4194" y="3405543"/>
            <a:ext cx="360781" cy="2279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09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4312" y="813106"/>
            <a:ext cx="881749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CH" sz="2800" b="1" dirty="0" smtClean="0"/>
              <a:t>NINTEDANIB  is safe and well tolerated.</a:t>
            </a:r>
          </a:p>
          <a:p>
            <a:pPr algn="just">
              <a:buNone/>
            </a:pPr>
            <a:endParaRPr lang="fr-CH" sz="2800" b="1" dirty="0" smtClean="0"/>
          </a:p>
          <a:p>
            <a:pPr algn="just">
              <a:buNone/>
            </a:pPr>
            <a:r>
              <a:rPr lang="en-US" sz="2800" b="1" dirty="0" smtClean="0"/>
              <a:t>THE MOST FREQUENT AE was DIARRHEA.</a:t>
            </a:r>
          </a:p>
          <a:p>
            <a:pPr algn="just">
              <a:buNone/>
            </a:pPr>
            <a:endParaRPr lang="en-US" sz="2800" b="1" dirty="0"/>
          </a:p>
          <a:p>
            <a:pPr algn="just">
              <a:buNone/>
            </a:pPr>
            <a:r>
              <a:rPr lang="en-US" sz="2800" b="1" dirty="0" smtClean="0"/>
              <a:t>Compared to CRTs diarrhea was less frequent (21%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62%), lead to discontinuation in 7%of cases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4%).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In a real life settings certain adaptations may be required to accommodate specific circumstances  (advanced age, frailty, multi-morbidities, </a:t>
            </a:r>
            <a:r>
              <a:rPr lang="en-US" sz="2800" b="1" dirty="0" err="1" smtClean="0"/>
              <a:t>polypharmacy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inhadequate</a:t>
            </a:r>
            <a:r>
              <a:rPr lang="en-US" sz="2800" b="1" dirty="0" smtClean="0"/>
              <a:t> monitoring…).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42956" y="126091"/>
            <a:ext cx="3329958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CONCLUSIONS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887074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445" y="772495"/>
            <a:ext cx="85936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Center organization &amp; data collection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Patients’ cohort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rug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administration</a:t>
            </a:r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it-IT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Adverse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fficacy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67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286001" y="228600"/>
            <a:ext cx="4544887" cy="6885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mtClean="0">
                <a:solidFill>
                  <a:schemeClr val="bg1"/>
                </a:solidFill>
              </a:rPr>
              <a:t>ILD CLINIC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encrypted-tbn2.google.com/images?q=tbn:ANd9GcSwbJR8L2UT9lsUA7KCtBQdboUYnqYO1mIQxKTXh22gDX_12Vow89y-XgU8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1981200" cy="2253818"/>
          </a:xfrm>
          <a:prstGeom prst="rect">
            <a:avLst/>
          </a:prstGeom>
          <a:noFill/>
        </p:spPr>
      </p:pic>
      <p:pic>
        <p:nvPicPr>
          <p:cNvPr id="4" name="Immagine 3" descr="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9416" y="1371600"/>
            <a:ext cx="1759382" cy="201453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629400" y="194173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FF"/>
                </a:solidFill>
              </a:rPr>
              <a:t>Ing. Paola </a:t>
            </a:r>
            <a:r>
              <a:rPr lang="it-IT" dirty="0" err="1" smtClean="0">
                <a:solidFill>
                  <a:srgbClr val="FFFFFF"/>
                </a:solidFill>
              </a:rPr>
              <a:t>Tantalocco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495800" y="990600"/>
            <a:ext cx="4316287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31" tIns="45715" rIns="91431" bIns="45715" rtlCol="0" anchor="ctr">
            <a:normAutofit fontScale="67500" lnSpcReduction="20000"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ata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-manager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04801" y="1143000"/>
            <a:ext cx="3886200" cy="6885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31" tIns="45715" rIns="91431" bIns="45715" rtlCol="0" anchor="ctr">
            <a:normAutofit fontScale="45000" lnSpcReduction="20000"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hest 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hysicians: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ILDs and Interventional Pulmonology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4800" y="182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Dr Christian </a:t>
            </a:r>
            <a:r>
              <a:rPr lang="it-IT" dirty="0" err="1" smtClean="0"/>
              <a:t>Gurioli</a:t>
            </a:r>
            <a:endParaRPr lang="en-US" dirty="0"/>
          </a:p>
        </p:txBody>
      </p:sp>
      <p:pic>
        <p:nvPicPr>
          <p:cNvPr id="9" name="Picture 2" descr="https://encrypted-tbn0.google.com/images?q=tbn:ANd9GcSnuQMA7V8U2ywz3HFi-3yg-H2l1uNcyVDwZ94dRLKFuseUjsIvX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2400"/>
            <a:ext cx="1943970" cy="2514600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28600" y="5779913"/>
            <a:ext cx="205740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FFFF"/>
                </a:solidFill>
              </a:rPr>
              <a:t>Prof. Venerino </a:t>
            </a:r>
            <a:endParaRPr lang="it-IT" sz="2000" b="1" dirty="0" smtClean="0">
              <a:solidFill>
                <a:srgbClr val="FFFFFF"/>
              </a:solidFill>
            </a:endParaRPr>
          </a:p>
          <a:p>
            <a:r>
              <a:rPr lang="it-IT" sz="2000" b="1" dirty="0" smtClean="0">
                <a:solidFill>
                  <a:srgbClr val="FFFFFF"/>
                </a:solidFill>
              </a:rPr>
              <a:t>Poletti</a:t>
            </a:r>
            <a:r>
              <a:rPr lang="it-IT" sz="2000" b="1" dirty="0">
                <a:solidFill>
                  <a:srgbClr val="FFFFFF"/>
                </a:solidFill>
              </a:rPr>
              <a:t/>
            </a:r>
            <a:br>
              <a:rPr lang="it-IT" sz="2000" b="1" dirty="0">
                <a:solidFill>
                  <a:srgbClr val="FFFFFF"/>
                </a:solidFill>
              </a:rPr>
            </a:b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114800" y="3962400"/>
            <a:ext cx="21336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FFFF"/>
                </a:solidFill>
              </a:rPr>
              <a:t>Prof. </a:t>
            </a:r>
            <a:r>
              <a:rPr lang="it-IT" sz="1600" dirty="0" smtClean="0">
                <a:solidFill>
                  <a:srgbClr val="FFFFFF"/>
                </a:solidFill>
              </a:rPr>
              <a:t>M Chilosi, </a:t>
            </a:r>
          </a:p>
          <a:p>
            <a:r>
              <a:rPr lang="it-IT" sz="1600" dirty="0" smtClean="0">
                <a:solidFill>
                  <a:srgbClr val="FFFFFF"/>
                </a:solidFill>
              </a:rPr>
              <a:t>Dr. A </a:t>
            </a:r>
            <a:r>
              <a:rPr lang="it-IT" sz="1600" dirty="0" err="1" smtClean="0">
                <a:solidFill>
                  <a:srgbClr val="FFFFFF"/>
                </a:solidFill>
              </a:rPr>
              <a:t>Cavazza</a:t>
            </a:r>
            <a:endParaRPr lang="it-IT" sz="1600" dirty="0" smtClean="0">
              <a:solidFill>
                <a:srgbClr val="FFFFFF"/>
              </a:solidFill>
            </a:endParaRPr>
          </a:p>
          <a:p>
            <a:r>
              <a:rPr lang="it-IT" sz="1600" dirty="0">
                <a:solidFill>
                  <a:srgbClr val="FFFFFF"/>
                </a:solidFill>
              </a:rPr>
              <a:t>a</a:t>
            </a:r>
            <a:r>
              <a:rPr lang="it-IT" sz="1600" dirty="0" smtClean="0">
                <a:solidFill>
                  <a:srgbClr val="FFFFFF"/>
                </a:solidFill>
              </a:rPr>
              <a:t>nd A. </a:t>
            </a:r>
            <a:r>
              <a:rPr lang="it-IT" sz="1600" dirty="0" err="1" smtClean="0">
                <a:solidFill>
                  <a:srgbClr val="FFFFFF"/>
                </a:solidFill>
              </a:rPr>
              <a:t>Dubini</a:t>
            </a:r>
            <a:r>
              <a:rPr lang="it-IT" sz="1600" dirty="0">
                <a:solidFill>
                  <a:srgbClr val="FFFFFF"/>
                </a:solidFill>
              </a:rPr>
              <a:t/>
            </a:r>
            <a:br>
              <a:rPr lang="it-IT" sz="1600" dirty="0">
                <a:solidFill>
                  <a:srgbClr val="FFFFFF"/>
                </a:solidFill>
              </a:rPr>
            </a:b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191000" y="3581400"/>
            <a:ext cx="4544887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31" tIns="45715" rIns="91431" bIns="45715" rtlCol="0" anchor="ctr">
            <a:normAutofit fontScale="67500" lnSpcReduction="20000"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lang="it-IT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athologists</a:t>
            </a:r>
            <a:r>
              <a:rPr lang="it-IT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it-IT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radiologists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756" y="4975086"/>
            <a:ext cx="1217140" cy="13081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553200" y="3962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FF"/>
                </a:solidFill>
              </a:rPr>
              <a:t>Dr </a:t>
            </a:r>
            <a:r>
              <a:rPr lang="it-IT" dirty="0">
                <a:solidFill>
                  <a:srgbClr val="FFFFFF"/>
                </a:solidFill>
              </a:rPr>
              <a:t>S</a:t>
            </a:r>
            <a:r>
              <a:rPr lang="it-IT" dirty="0" smtClean="0">
                <a:solidFill>
                  <a:srgbClr val="FFFFFF"/>
                </a:solidFill>
              </a:rPr>
              <a:t>ara </a:t>
            </a:r>
            <a:r>
              <a:rPr lang="it-IT" dirty="0" err="1" smtClean="0">
                <a:solidFill>
                  <a:srgbClr val="FFFFFF"/>
                </a:solidFill>
              </a:rPr>
              <a:t>Piciucchi</a:t>
            </a:r>
            <a:r>
              <a:rPr lang="it-IT" dirty="0" smtClean="0">
                <a:solidFill>
                  <a:srgbClr val="FFFFFF"/>
                </a:solidFill>
              </a:rPr>
              <a:t> and Dr Nicola </a:t>
            </a:r>
            <a:r>
              <a:rPr lang="it-IT" dirty="0" err="1" smtClean="0">
                <a:solidFill>
                  <a:srgbClr val="FFFFFF"/>
                </a:solidFill>
              </a:rPr>
              <a:t>Sverzellati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8" descr="http://resolve.punkt-international.eu/uploads/pics/chilos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038600"/>
            <a:ext cx="990600" cy="1371600"/>
          </a:xfrm>
          <a:prstGeom prst="rect">
            <a:avLst/>
          </a:prstGeom>
          <a:noFill/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5051286"/>
            <a:ext cx="1106356" cy="12319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2133600"/>
            <a:ext cx="1193800" cy="2009706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362200" y="182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Dr Carlo </a:t>
            </a:r>
            <a:r>
              <a:rPr lang="it-IT" dirty="0" err="1" smtClean="0"/>
              <a:t>Gurioli</a:t>
            </a:r>
            <a:endParaRPr lang="en-US" dirty="0"/>
          </a:p>
        </p:txBody>
      </p:sp>
      <p:pic>
        <p:nvPicPr>
          <p:cNvPr id="19" name="Picture 5" descr="C:\Users\stomassetti\Pictures\2012-05-21 claudia\claudia 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3733800"/>
            <a:ext cx="1752600" cy="2336800"/>
          </a:xfrm>
          <a:prstGeom prst="rect">
            <a:avLst/>
          </a:prstGeom>
          <a:noFill/>
        </p:spPr>
      </p:pic>
      <p:sp>
        <p:nvSpPr>
          <p:cNvPr id="20" name="CasellaDiTesto 19"/>
          <p:cNvSpPr txBox="1"/>
          <p:nvPr/>
        </p:nvSpPr>
        <p:spPr>
          <a:xfrm>
            <a:off x="2209800" y="572666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FF"/>
                </a:solidFill>
              </a:rPr>
              <a:t>Dr Claudia Ravaglia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4076" y="5257800"/>
            <a:ext cx="1336724" cy="117713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3399" y="5029200"/>
            <a:ext cx="112382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66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2264" r="36321" b="11321"/>
          <a:stretch>
            <a:fillRect/>
          </a:stretch>
        </p:blipFill>
        <p:spPr bwMode="auto">
          <a:xfrm>
            <a:off x="222954" y="63500"/>
            <a:ext cx="877993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5721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6562" r="15842"/>
          <a:stretch>
            <a:fillRect/>
          </a:stretch>
        </p:blipFill>
        <p:spPr bwMode="auto">
          <a:xfrm>
            <a:off x="0" y="0"/>
            <a:ext cx="641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2514600" y="1752600"/>
            <a:ext cx="228600" cy="228600"/>
          </a:xfrm>
          <a:prstGeom prst="ellipse">
            <a:avLst/>
          </a:prstGeom>
          <a:solidFill>
            <a:srgbClr val="C0504D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1676400" y="1524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1371600" y="1524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981200" y="1524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2286000" y="1524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2590800" y="1524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56" name="AutoShape 172"/>
          <p:cNvSpPr>
            <a:spLocks noChangeArrowheads="1"/>
          </p:cNvSpPr>
          <p:nvPr/>
        </p:nvSpPr>
        <p:spPr bwMode="auto">
          <a:xfrm>
            <a:off x="1676400" y="1752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57" name="AutoShape 173"/>
          <p:cNvSpPr>
            <a:spLocks noChangeArrowheads="1"/>
          </p:cNvSpPr>
          <p:nvPr/>
        </p:nvSpPr>
        <p:spPr bwMode="auto">
          <a:xfrm>
            <a:off x="1371600" y="1752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58" name="AutoShape 174"/>
          <p:cNvSpPr>
            <a:spLocks noChangeArrowheads="1"/>
          </p:cNvSpPr>
          <p:nvPr/>
        </p:nvSpPr>
        <p:spPr bwMode="auto">
          <a:xfrm>
            <a:off x="1981200" y="1752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59" name="AutoShape 175"/>
          <p:cNvSpPr>
            <a:spLocks noChangeArrowheads="1"/>
          </p:cNvSpPr>
          <p:nvPr/>
        </p:nvSpPr>
        <p:spPr bwMode="auto">
          <a:xfrm>
            <a:off x="2286000" y="1752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60" name="AutoShape 176"/>
          <p:cNvSpPr>
            <a:spLocks noChangeArrowheads="1"/>
          </p:cNvSpPr>
          <p:nvPr/>
        </p:nvSpPr>
        <p:spPr bwMode="auto">
          <a:xfrm>
            <a:off x="2590800" y="1752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61" name="AutoShape 177"/>
          <p:cNvSpPr>
            <a:spLocks noChangeArrowheads="1"/>
          </p:cNvSpPr>
          <p:nvPr/>
        </p:nvSpPr>
        <p:spPr bwMode="auto">
          <a:xfrm>
            <a:off x="1524000" y="1371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62" name="AutoShape 178"/>
          <p:cNvSpPr>
            <a:spLocks noChangeArrowheads="1"/>
          </p:cNvSpPr>
          <p:nvPr/>
        </p:nvSpPr>
        <p:spPr bwMode="auto">
          <a:xfrm>
            <a:off x="1219200" y="1371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63" name="AutoShape 179"/>
          <p:cNvSpPr>
            <a:spLocks noChangeArrowheads="1"/>
          </p:cNvSpPr>
          <p:nvPr/>
        </p:nvSpPr>
        <p:spPr bwMode="auto">
          <a:xfrm>
            <a:off x="1828800" y="1371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64" name="AutoShape 180"/>
          <p:cNvSpPr>
            <a:spLocks noChangeArrowheads="1"/>
          </p:cNvSpPr>
          <p:nvPr/>
        </p:nvSpPr>
        <p:spPr bwMode="auto">
          <a:xfrm>
            <a:off x="2133600" y="1371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65" name="AutoShape 181"/>
          <p:cNvSpPr>
            <a:spLocks noChangeArrowheads="1"/>
          </p:cNvSpPr>
          <p:nvPr/>
        </p:nvSpPr>
        <p:spPr bwMode="auto">
          <a:xfrm>
            <a:off x="2438400" y="1371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66" name="AutoShape 182"/>
          <p:cNvSpPr>
            <a:spLocks noChangeArrowheads="1"/>
          </p:cNvSpPr>
          <p:nvPr/>
        </p:nvSpPr>
        <p:spPr bwMode="auto">
          <a:xfrm>
            <a:off x="15240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67" name="AutoShape 183"/>
          <p:cNvSpPr>
            <a:spLocks noChangeArrowheads="1"/>
          </p:cNvSpPr>
          <p:nvPr/>
        </p:nvSpPr>
        <p:spPr bwMode="auto">
          <a:xfrm>
            <a:off x="12192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68" name="AutoShape 184"/>
          <p:cNvSpPr>
            <a:spLocks noChangeArrowheads="1"/>
          </p:cNvSpPr>
          <p:nvPr/>
        </p:nvSpPr>
        <p:spPr bwMode="auto">
          <a:xfrm>
            <a:off x="18288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69" name="AutoShape 185"/>
          <p:cNvSpPr>
            <a:spLocks noChangeArrowheads="1"/>
          </p:cNvSpPr>
          <p:nvPr/>
        </p:nvSpPr>
        <p:spPr bwMode="auto">
          <a:xfrm>
            <a:off x="21336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70" name="AutoShape 186"/>
          <p:cNvSpPr>
            <a:spLocks noChangeArrowheads="1"/>
          </p:cNvSpPr>
          <p:nvPr/>
        </p:nvSpPr>
        <p:spPr bwMode="auto">
          <a:xfrm>
            <a:off x="24384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71" name="AutoShape 187"/>
          <p:cNvSpPr>
            <a:spLocks noChangeArrowheads="1"/>
          </p:cNvSpPr>
          <p:nvPr/>
        </p:nvSpPr>
        <p:spPr bwMode="auto">
          <a:xfrm>
            <a:off x="1600200" y="1447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72" name="AutoShape 188"/>
          <p:cNvSpPr>
            <a:spLocks noChangeArrowheads="1"/>
          </p:cNvSpPr>
          <p:nvPr/>
        </p:nvSpPr>
        <p:spPr bwMode="auto">
          <a:xfrm>
            <a:off x="1295400" y="1447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73" name="AutoShape 189"/>
          <p:cNvSpPr>
            <a:spLocks noChangeArrowheads="1"/>
          </p:cNvSpPr>
          <p:nvPr/>
        </p:nvSpPr>
        <p:spPr bwMode="auto">
          <a:xfrm>
            <a:off x="1905000" y="1447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74" name="AutoShape 190"/>
          <p:cNvSpPr>
            <a:spLocks noChangeArrowheads="1"/>
          </p:cNvSpPr>
          <p:nvPr/>
        </p:nvSpPr>
        <p:spPr bwMode="auto">
          <a:xfrm>
            <a:off x="2209800" y="1447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75" name="AutoShape 191"/>
          <p:cNvSpPr>
            <a:spLocks noChangeArrowheads="1"/>
          </p:cNvSpPr>
          <p:nvPr/>
        </p:nvSpPr>
        <p:spPr bwMode="auto">
          <a:xfrm>
            <a:off x="2514600" y="1447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76" name="AutoShape 192"/>
          <p:cNvSpPr>
            <a:spLocks noChangeArrowheads="1"/>
          </p:cNvSpPr>
          <p:nvPr/>
        </p:nvSpPr>
        <p:spPr bwMode="auto">
          <a:xfrm>
            <a:off x="1600200" y="1676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77" name="AutoShape 193"/>
          <p:cNvSpPr>
            <a:spLocks noChangeArrowheads="1"/>
          </p:cNvSpPr>
          <p:nvPr/>
        </p:nvSpPr>
        <p:spPr bwMode="auto">
          <a:xfrm>
            <a:off x="1295400" y="1676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78" name="AutoShape 194"/>
          <p:cNvSpPr>
            <a:spLocks noChangeArrowheads="1"/>
          </p:cNvSpPr>
          <p:nvPr/>
        </p:nvSpPr>
        <p:spPr bwMode="auto">
          <a:xfrm>
            <a:off x="1905000" y="1676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79" name="AutoShape 195"/>
          <p:cNvSpPr>
            <a:spLocks noChangeArrowheads="1"/>
          </p:cNvSpPr>
          <p:nvPr/>
        </p:nvSpPr>
        <p:spPr bwMode="auto">
          <a:xfrm>
            <a:off x="2209800" y="1676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80" name="AutoShape 196"/>
          <p:cNvSpPr>
            <a:spLocks noChangeArrowheads="1"/>
          </p:cNvSpPr>
          <p:nvPr/>
        </p:nvSpPr>
        <p:spPr bwMode="auto">
          <a:xfrm>
            <a:off x="2514600" y="1676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81" name="AutoShape 197"/>
          <p:cNvSpPr>
            <a:spLocks noChangeArrowheads="1"/>
          </p:cNvSpPr>
          <p:nvPr/>
        </p:nvSpPr>
        <p:spPr bwMode="auto">
          <a:xfrm>
            <a:off x="2514600" y="1447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82" name="AutoShape 198"/>
          <p:cNvSpPr>
            <a:spLocks noChangeArrowheads="1"/>
          </p:cNvSpPr>
          <p:nvPr/>
        </p:nvSpPr>
        <p:spPr bwMode="auto">
          <a:xfrm>
            <a:off x="2209800" y="1447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83" name="AutoShape 199"/>
          <p:cNvSpPr>
            <a:spLocks noChangeArrowheads="1"/>
          </p:cNvSpPr>
          <p:nvPr/>
        </p:nvSpPr>
        <p:spPr bwMode="auto">
          <a:xfrm>
            <a:off x="17526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84" name="AutoShape 200"/>
          <p:cNvSpPr>
            <a:spLocks noChangeArrowheads="1"/>
          </p:cNvSpPr>
          <p:nvPr/>
        </p:nvSpPr>
        <p:spPr bwMode="auto">
          <a:xfrm>
            <a:off x="20574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85" name="AutoShape 201"/>
          <p:cNvSpPr>
            <a:spLocks noChangeArrowheads="1"/>
          </p:cNvSpPr>
          <p:nvPr/>
        </p:nvSpPr>
        <p:spPr bwMode="auto">
          <a:xfrm>
            <a:off x="23622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86" name="AutoShape 202"/>
          <p:cNvSpPr>
            <a:spLocks noChangeArrowheads="1"/>
          </p:cNvSpPr>
          <p:nvPr/>
        </p:nvSpPr>
        <p:spPr bwMode="auto">
          <a:xfrm>
            <a:off x="2514600" y="1676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87" name="AutoShape 203"/>
          <p:cNvSpPr>
            <a:spLocks noChangeArrowheads="1"/>
          </p:cNvSpPr>
          <p:nvPr/>
        </p:nvSpPr>
        <p:spPr bwMode="auto">
          <a:xfrm>
            <a:off x="2209800" y="1676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88" name="AutoShape 204"/>
          <p:cNvSpPr>
            <a:spLocks noChangeArrowheads="1"/>
          </p:cNvSpPr>
          <p:nvPr/>
        </p:nvSpPr>
        <p:spPr bwMode="auto">
          <a:xfrm>
            <a:off x="1752600" y="1828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89" name="AutoShape 205"/>
          <p:cNvSpPr>
            <a:spLocks noChangeArrowheads="1"/>
          </p:cNvSpPr>
          <p:nvPr/>
        </p:nvSpPr>
        <p:spPr bwMode="auto">
          <a:xfrm>
            <a:off x="2057400" y="1828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90" name="AutoShape 206"/>
          <p:cNvSpPr>
            <a:spLocks noChangeArrowheads="1"/>
          </p:cNvSpPr>
          <p:nvPr/>
        </p:nvSpPr>
        <p:spPr bwMode="auto">
          <a:xfrm>
            <a:off x="2362200" y="1828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91" name="AutoShape 207"/>
          <p:cNvSpPr>
            <a:spLocks noChangeArrowheads="1"/>
          </p:cNvSpPr>
          <p:nvPr/>
        </p:nvSpPr>
        <p:spPr bwMode="auto">
          <a:xfrm>
            <a:off x="2895600" y="533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92" name="AutoShape 208"/>
          <p:cNvSpPr>
            <a:spLocks noChangeArrowheads="1"/>
          </p:cNvSpPr>
          <p:nvPr/>
        </p:nvSpPr>
        <p:spPr bwMode="auto">
          <a:xfrm>
            <a:off x="304800" y="838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93" name="AutoShape 209"/>
          <p:cNvSpPr>
            <a:spLocks noChangeArrowheads="1"/>
          </p:cNvSpPr>
          <p:nvPr/>
        </p:nvSpPr>
        <p:spPr bwMode="auto">
          <a:xfrm>
            <a:off x="3048000" y="304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94" name="AutoShape 21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95" name="AutoShape 211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96" name="AutoShape 212"/>
          <p:cNvSpPr>
            <a:spLocks noChangeArrowheads="1"/>
          </p:cNvSpPr>
          <p:nvPr/>
        </p:nvSpPr>
        <p:spPr bwMode="auto">
          <a:xfrm>
            <a:off x="3962400" y="3276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97" name="AutoShape 213"/>
          <p:cNvSpPr>
            <a:spLocks noChangeArrowheads="1"/>
          </p:cNvSpPr>
          <p:nvPr/>
        </p:nvSpPr>
        <p:spPr bwMode="auto">
          <a:xfrm>
            <a:off x="3886200" y="3429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98" name="AutoShape 214"/>
          <p:cNvSpPr>
            <a:spLocks noChangeArrowheads="1"/>
          </p:cNvSpPr>
          <p:nvPr/>
        </p:nvSpPr>
        <p:spPr bwMode="auto">
          <a:xfrm>
            <a:off x="4114800" y="3733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599" name="AutoShape 215"/>
          <p:cNvSpPr>
            <a:spLocks noChangeArrowheads="1"/>
          </p:cNvSpPr>
          <p:nvPr/>
        </p:nvSpPr>
        <p:spPr bwMode="auto">
          <a:xfrm>
            <a:off x="3505200" y="3581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00" name="AutoShape 216"/>
          <p:cNvSpPr>
            <a:spLocks noChangeArrowheads="1"/>
          </p:cNvSpPr>
          <p:nvPr/>
        </p:nvSpPr>
        <p:spPr bwMode="auto">
          <a:xfrm>
            <a:off x="4648200" y="4191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01" name="AutoShape 217"/>
          <p:cNvSpPr>
            <a:spLocks noChangeArrowheads="1"/>
          </p:cNvSpPr>
          <p:nvPr/>
        </p:nvSpPr>
        <p:spPr bwMode="auto">
          <a:xfrm>
            <a:off x="1752600" y="1371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02" name="AutoShape 218"/>
          <p:cNvSpPr>
            <a:spLocks noChangeArrowheads="1"/>
          </p:cNvSpPr>
          <p:nvPr/>
        </p:nvSpPr>
        <p:spPr bwMode="auto">
          <a:xfrm>
            <a:off x="1447800" y="1371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03" name="AutoShape 219"/>
          <p:cNvSpPr>
            <a:spLocks noChangeArrowheads="1"/>
          </p:cNvSpPr>
          <p:nvPr/>
        </p:nvSpPr>
        <p:spPr bwMode="auto">
          <a:xfrm>
            <a:off x="2057400" y="1371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04" name="AutoShape 220"/>
          <p:cNvSpPr>
            <a:spLocks noChangeArrowheads="1"/>
          </p:cNvSpPr>
          <p:nvPr/>
        </p:nvSpPr>
        <p:spPr bwMode="auto">
          <a:xfrm>
            <a:off x="2362200" y="1371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05" name="AutoShape 221"/>
          <p:cNvSpPr>
            <a:spLocks noChangeArrowheads="1"/>
          </p:cNvSpPr>
          <p:nvPr/>
        </p:nvSpPr>
        <p:spPr bwMode="auto">
          <a:xfrm>
            <a:off x="2667000" y="1371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06" name="AutoShape 222"/>
          <p:cNvSpPr>
            <a:spLocks noChangeArrowheads="1"/>
          </p:cNvSpPr>
          <p:nvPr/>
        </p:nvSpPr>
        <p:spPr bwMode="auto">
          <a:xfrm>
            <a:off x="17526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07" name="AutoShape 223"/>
          <p:cNvSpPr>
            <a:spLocks noChangeArrowheads="1"/>
          </p:cNvSpPr>
          <p:nvPr/>
        </p:nvSpPr>
        <p:spPr bwMode="auto">
          <a:xfrm>
            <a:off x="14478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08" name="AutoShape 224"/>
          <p:cNvSpPr>
            <a:spLocks noChangeArrowheads="1"/>
          </p:cNvSpPr>
          <p:nvPr/>
        </p:nvSpPr>
        <p:spPr bwMode="auto">
          <a:xfrm>
            <a:off x="20574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09" name="AutoShape 225"/>
          <p:cNvSpPr>
            <a:spLocks noChangeArrowheads="1"/>
          </p:cNvSpPr>
          <p:nvPr/>
        </p:nvSpPr>
        <p:spPr bwMode="auto">
          <a:xfrm>
            <a:off x="23622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10" name="AutoShape 226"/>
          <p:cNvSpPr>
            <a:spLocks noChangeArrowheads="1"/>
          </p:cNvSpPr>
          <p:nvPr/>
        </p:nvSpPr>
        <p:spPr bwMode="auto">
          <a:xfrm>
            <a:off x="2667000" y="1600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11" name="AutoShape 227"/>
          <p:cNvSpPr>
            <a:spLocks noChangeArrowheads="1"/>
          </p:cNvSpPr>
          <p:nvPr/>
        </p:nvSpPr>
        <p:spPr bwMode="auto">
          <a:xfrm>
            <a:off x="3429000" y="2209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12" name="AutoShape 228"/>
          <p:cNvSpPr>
            <a:spLocks noChangeArrowheads="1"/>
          </p:cNvSpPr>
          <p:nvPr/>
        </p:nvSpPr>
        <p:spPr bwMode="auto">
          <a:xfrm>
            <a:off x="2971800" y="2133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13" name="AutoShape 229"/>
          <p:cNvSpPr>
            <a:spLocks noChangeArrowheads="1"/>
          </p:cNvSpPr>
          <p:nvPr/>
        </p:nvSpPr>
        <p:spPr bwMode="auto">
          <a:xfrm>
            <a:off x="3352800" y="2209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14" name="AutoShape 230"/>
          <p:cNvSpPr>
            <a:spLocks noChangeArrowheads="1"/>
          </p:cNvSpPr>
          <p:nvPr/>
        </p:nvSpPr>
        <p:spPr bwMode="auto">
          <a:xfrm>
            <a:off x="3124200" y="2438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15" name="AutoShape 231"/>
          <p:cNvSpPr>
            <a:spLocks noChangeArrowheads="1"/>
          </p:cNvSpPr>
          <p:nvPr/>
        </p:nvSpPr>
        <p:spPr bwMode="auto">
          <a:xfrm>
            <a:off x="3505200" y="2362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16" name="AutoShape 232"/>
          <p:cNvSpPr>
            <a:spLocks noChangeArrowheads="1"/>
          </p:cNvSpPr>
          <p:nvPr/>
        </p:nvSpPr>
        <p:spPr bwMode="auto">
          <a:xfrm>
            <a:off x="3429000" y="2438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17" name="AutoShape 233"/>
          <p:cNvSpPr>
            <a:spLocks noChangeArrowheads="1"/>
          </p:cNvSpPr>
          <p:nvPr/>
        </p:nvSpPr>
        <p:spPr bwMode="auto">
          <a:xfrm>
            <a:off x="2971800" y="2362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18" name="AutoShape 234"/>
          <p:cNvSpPr>
            <a:spLocks noChangeArrowheads="1"/>
          </p:cNvSpPr>
          <p:nvPr/>
        </p:nvSpPr>
        <p:spPr bwMode="auto">
          <a:xfrm>
            <a:off x="3352800" y="2438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19" name="AutoShape 235"/>
          <p:cNvSpPr>
            <a:spLocks noChangeArrowheads="1"/>
          </p:cNvSpPr>
          <p:nvPr/>
        </p:nvSpPr>
        <p:spPr bwMode="auto">
          <a:xfrm>
            <a:off x="3124200" y="2667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20" name="AutoShape 236"/>
          <p:cNvSpPr>
            <a:spLocks noChangeArrowheads="1"/>
          </p:cNvSpPr>
          <p:nvPr/>
        </p:nvSpPr>
        <p:spPr bwMode="auto">
          <a:xfrm>
            <a:off x="3505200" y="2590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21" name="AutoShape 237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22" name="AutoShape 238"/>
          <p:cNvSpPr>
            <a:spLocks noChangeArrowheads="1"/>
          </p:cNvSpPr>
          <p:nvPr/>
        </p:nvSpPr>
        <p:spPr bwMode="auto">
          <a:xfrm>
            <a:off x="4191000" y="3429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23" name="AutoShape 239"/>
          <p:cNvSpPr>
            <a:spLocks noChangeArrowheads="1"/>
          </p:cNvSpPr>
          <p:nvPr/>
        </p:nvSpPr>
        <p:spPr bwMode="auto">
          <a:xfrm>
            <a:off x="5334000" y="3886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24" name="AutoShape 240"/>
          <p:cNvSpPr>
            <a:spLocks noChangeArrowheads="1"/>
          </p:cNvSpPr>
          <p:nvPr/>
        </p:nvSpPr>
        <p:spPr bwMode="auto">
          <a:xfrm>
            <a:off x="3276600" y="3429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25" name="AutoShape 241"/>
          <p:cNvSpPr>
            <a:spLocks noChangeArrowheads="1"/>
          </p:cNvSpPr>
          <p:nvPr/>
        </p:nvSpPr>
        <p:spPr bwMode="auto">
          <a:xfrm>
            <a:off x="3124200" y="3505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26" name="AutoShape 242"/>
          <p:cNvSpPr>
            <a:spLocks noChangeArrowheads="1"/>
          </p:cNvSpPr>
          <p:nvPr/>
        </p:nvSpPr>
        <p:spPr bwMode="auto">
          <a:xfrm>
            <a:off x="4572000" y="3581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27" name="AutoShape 243"/>
          <p:cNvSpPr>
            <a:spLocks noChangeArrowheads="1"/>
          </p:cNvSpPr>
          <p:nvPr/>
        </p:nvSpPr>
        <p:spPr bwMode="auto">
          <a:xfrm>
            <a:off x="4267200" y="3276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28" name="AutoShape 244"/>
          <p:cNvSpPr>
            <a:spLocks noChangeArrowheads="1"/>
          </p:cNvSpPr>
          <p:nvPr/>
        </p:nvSpPr>
        <p:spPr bwMode="auto">
          <a:xfrm>
            <a:off x="4724400" y="3657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29" name="AutoShape 245"/>
          <p:cNvSpPr>
            <a:spLocks noChangeArrowheads="1"/>
          </p:cNvSpPr>
          <p:nvPr/>
        </p:nvSpPr>
        <p:spPr bwMode="auto">
          <a:xfrm>
            <a:off x="5029200" y="3733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30" name="AutoShape 246"/>
          <p:cNvSpPr>
            <a:spLocks noChangeArrowheads="1"/>
          </p:cNvSpPr>
          <p:nvPr/>
        </p:nvSpPr>
        <p:spPr bwMode="auto">
          <a:xfrm>
            <a:off x="3048000" y="3352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31" name="AutoShape 247"/>
          <p:cNvSpPr>
            <a:spLocks noChangeArrowheads="1"/>
          </p:cNvSpPr>
          <p:nvPr/>
        </p:nvSpPr>
        <p:spPr bwMode="auto">
          <a:xfrm>
            <a:off x="2438400" y="838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32" name="AutoShape 248"/>
          <p:cNvSpPr>
            <a:spLocks noChangeArrowheads="1"/>
          </p:cNvSpPr>
          <p:nvPr/>
        </p:nvSpPr>
        <p:spPr bwMode="auto">
          <a:xfrm>
            <a:off x="2133600" y="838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33" name="AutoShape 249"/>
          <p:cNvSpPr>
            <a:spLocks noChangeArrowheads="1"/>
          </p:cNvSpPr>
          <p:nvPr/>
        </p:nvSpPr>
        <p:spPr bwMode="auto">
          <a:xfrm>
            <a:off x="2743200" y="838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34" name="AutoShape 250"/>
          <p:cNvSpPr>
            <a:spLocks noChangeArrowheads="1"/>
          </p:cNvSpPr>
          <p:nvPr/>
        </p:nvSpPr>
        <p:spPr bwMode="auto">
          <a:xfrm>
            <a:off x="2667000" y="2362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35" name="AutoShape 251"/>
          <p:cNvSpPr>
            <a:spLocks noChangeArrowheads="1"/>
          </p:cNvSpPr>
          <p:nvPr/>
        </p:nvSpPr>
        <p:spPr bwMode="auto">
          <a:xfrm>
            <a:off x="2895600" y="2590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36" name="AutoShape 252"/>
          <p:cNvSpPr>
            <a:spLocks noChangeArrowheads="1"/>
          </p:cNvSpPr>
          <p:nvPr/>
        </p:nvSpPr>
        <p:spPr bwMode="auto">
          <a:xfrm>
            <a:off x="2438400" y="1066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37" name="AutoShape 253"/>
          <p:cNvSpPr>
            <a:spLocks noChangeArrowheads="1"/>
          </p:cNvSpPr>
          <p:nvPr/>
        </p:nvSpPr>
        <p:spPr bwMode="auto">
          <a:xfrm>
            <a:off x="2133600" y="1066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39" name="AutoShape 255"/>
          <p:cNvSpPr>
            <a:spLocks noChangeArrowheads="1"/>
          </p:cNvSpPr>
          <p:nvPr/>
        </p:nvSpPr>
        <p:spPr bwMode="auto">
          <a:xfrm>
            <a:off x="2743200" y="2743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40" name="AutoShape 256"/>
          <p:cNvSpPr>
            <a:spLocks noChangeArrowheads="1"/>
          </p:cNvSpPr>
          <p:nvPr/>
        </p:nvSpPr>
        <p:spPr bwMode="auto">
          <a:xfrm>
            <a:off x="2895600" y="2819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41" name="AutoShape 257"/>
          <p:cNvSpPr>
            <a:spLocks noChangeArrowheads="1"/>
          </p:cNvSpPr>
          <p:nvPr/>
        </p:nvSpPr>
        <p:spPr bwMode="auto">
          <a:xfrm>
            <a:off x="4114800" y="3352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42" name="AutoShape 258"/>
          <p:cNvSpPr>
            <a:spLocks noChangeArrowheads="1"/>
          </p:cNvSpPr>
          <p:nvPr/>
        </p:nvSpPr>
        <p:spPr bwMode="auto">
          <a:xfrm>
            <a:off x="2362200" y="152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43" name="AutoShape 259"/>
          <p:cNvSpPr>
            <a:spLocks noChangeArrowheads="1"/>
          </p:cNvSpPr>
          <p:nvPr/>
        </p:nvSpPr>
        <p:spPr bwMode="auto">
          <a:xfrm>
            <a:off x="3657600" y="3048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44" name="AutoShape 260"/>
          <p:cNvSpPr>
            <a:spLocks noChangeArrowheads="1"/>
          </p:cNvSpPr>
          <p:nvPr/>
        </p:nvSpPr>
        <p:spPr bwMode="auto">
          <a:xfrm>
            <a:off x="5105400" y="5029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45" name="AutoShape 261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46" name="AutoShape 262"/>
          <p:cNvSpPr>
            <a:spLocks noChangeArrowheads="1"/>
          </p:cNvSpPr>
          <p:nvPr/>
        </p:nvSpPr>
        <p:spPr bwMode="auto">
          <a:xfrm>
            <a:off x="4038600" y="3429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47" name="AutoShape 263"/>
          <p:cNvSpPr>
            <a:spLocks noChangeArrowheads="1"/>
          </p:cNvSpPr>
          <p:nvPr/>
        </p:nvSpPr>
        <p:spPr bwMode="auto">
          <a:xfrm>
            <a:off x="2286000" y="381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48" name="AutoShape 264"/>
          <p:cNvSpPr>
            <a:spLocks noChangeArrowheads="1"/>
          </p:cNvSpPr>
          <p:nvPr/>
        </p:nvSpPr>
        <p:spPr bwMode="auto">
          <a:xfrm>
            <a:off x="3886200" y="3352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49" name="AutoShape 265"/>
          <p:cNvSpPr>
            <a:spLocks noChangeArrowheads="1"/>
          </p:cNvSpPr>
          <p:nvPr/>
        </p:nvSpPr>
        <p:spPr bwMode="auto">
          <a:xfrm>
            <a:off x="4953000" y="4648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50" name="AutoShape 266"/>
          <p:cNvSpPr>
            <a:spLocks noChangeArrowheads="1"/>
          </p:cNvSpPr>
          <p:nvPr/>
        </p:nvSpPr>
        <p:spPr bwMode="auto">
          <a:xfrm>
            <a:off x="5410200" y="4953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51" name="AutoShape 267"/>
          <p:cNvSpPr>
            <a:spLocks noChangeArrowheads="1"/>
          </p:cNvSpPr>
          <p:nvPr/>
        </p:nvSpPr>
        <p:spPr bwMode="auto">
          <a:xfrm>
            <a:off x="2286000" y="1447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52" name="AutoShape 268"/>
          <p:cNvSpPr>
            <a:spLocks noChangeArrowheads="1"/>
          </p:cNvSpPr>
          <p:nvPr/>
        </p:nvSpPr>
        <p:spPr bwMode="auto">
          <a:xfrm>
            <a:off x="1981200" y="1447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53" name="AutoShape 269"/>
          <p:cNvSpPr>
            <a:spLocks noChangeArrowheads="1"/>
          </p:cNvSpPr>
          <p:nvPr/>
        </p:nvSpPr>
        <p:spPr bwMode="auto">
          <a:xfrm>
            <a:off x="2667000" y="2514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54" name="AutoShape 270"/>
          <p:cNvSpPr>
            <a:spLocks noChangeArrowheads="1"/>
          </p:cNvSpPr>
          <p:nvPr/>
        </p:nvSpPr>
        <p:spPr bwMode="auto">
          <a:xfrm>
            <a:off x="2743200" y="2438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55" name="AutoShape 271"/>
          <p:cNvSpPr>
            <a:spLocks noChangeArrowheads="1"/>
          </p:cNvSpPr>
          <p:nvPr/>
        </p:nvSpPr>
        <p:spPr bwMode="auto">
          <a:xfrm>
            <a:off x="1981200" y="2590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56" name="AutoShape 272"/>
          <p:cNvSpPr>
            <a:spLocks noChangeArrowheads="1"/>
          </p:cNvSpPr>
          <p:nvPr/>
        </p:nvSpPr>
        <p:spPr bwMode="auto">
          <a:xfrm>
            <a:off x="2286000" y="1676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57" name="AutoShape 273"/>
          <p:cNvSpPr>
            <a:spLocks noChangeArrowheads="1"/>
          </p:cNvSpPr>
          <p:nvPr/>
        </p:nvSpPr>
        <p:spPr bwMode="auto">
          <a:xfrm>
            <a:off x="1981200" y="1676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58" name="AutoShape 274"/>
          <p:cNvSpPr>
            <a:spLocks noChangeArrowheads="1"/>
          </p:cNvSpPr>
          <p:nvPr/>
        </p:nvSpPr>
        <p:spPr bwMode="auto">
          <a:xfrm>
            <a:off x="2667000" y="2743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59" name="AutoShape 275"/>
          <p:cNvSpPr>
            <a:spLocks noChangeArrowheads="1"/>
          </p:cNvSpPr>
          <p:nvPr/>
        </p:nvSpPr>
        <p:spPr bwMode="auto">
          <a:xfrm>
            <a:off x="2743200" y="2667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60" name="AutoShape 276"/>
          <p:cNvSpPr>
            <a:spLocks noChangeArrowheads="1"/>
          </p:cNvSpPr>
          <p:nvPr/>
        </p:nvSpPr>
        <p:spPr bwMode="auto">
          <a:xfrm>
            <a:off x="1981200" y="2133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61" name="AutoShape 277"/>
          <p:cNvSpPr>
            <a:spLocks noChangeArrowheads="1"/>
          </p:cNvSpPr>
          <p:nvPr/>
        </p:nvSpPr>
        <p:spPr bwMode="auto">
          <a:xfrm>
            <a:off x="2133600" y="2209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62" name="AutoShape 278"/>
          <p:cNvSpPr>
            <a:spLocks noChangeArrowheads="1"/>
          </p:cNvSpPr>
          <p:nvPr/>
        </p:nvSpPr>
        <p:spPr bwMode="auto">
          <a:xfrm>
            <a:off x="1828800" y="2209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63" name="AutoShape 279"/>
          <p:cNvSpPr>
            <a:spLocks noChangeArrowheads="1"/>
          </p:cNvSpPr>
          <p:nvPr/>
        </p:nvSpPr>
        <p:spPr bwMode="auto">
          <a:xfrm>
            <a:off x="2362200" y="2286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64" name="AutoShape 280"/>
          <p:cNvSpPr>
            <a:spLocks noChangeArrowheads="1"/>
          </p:cNvSpPr>
          <p:nvPr/>
        </p:nvSpPr>
        <p:spPr bwMode="auto">
          <a:xfrm>
            <a:off x="5181600" y="5029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65" name="AutoShape 281"/>
          <p:cNvSpPr>
            <a:spLocks noChangeArrowheads="1"/>
          </p:cNvSpPr>
          <p:nvPr/>
        </p:nvSpPr>
        <p:spPr bwMode="auto">
          <a:xfrm>
            <a:off x="5486400" y="5029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66" name="AutoShape 282"/>
          <p:cNvSpPr>
            <a:spLocks noChangeArrowheads="1"/>
          </p:cNvSpPr>
          <p:nvPr/>
        </p:nvSpPr>
        <p:spPr bwMode="auto">
          <a:xfrm>
            <a:off x="2133600" y="2438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67" name="AutoShape 283"/>
          <p:cNvSpPr>
            <a:spLocks noChangeArrowheads="1"/>
          </p:cNvSpPr>
          <p:nvPr/>
        </p:nvSpPr>
        <p:spPr bwMode="auto">
          <a:xfrm>
            <a:off x="1828800" y="2438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68" name="AutoShape 284"/>
          <p:cNvSpPr>
            <a:spLocks noChangeArrowheads="1"/>
          </p:cNvSpPr>
          <p:nvPr/>
        </p:nvSpPr>
        <p:spPr bwMode="auto">
          <a:xfrm>
            <a:off x="2438400" y="2438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69" name="AutoShape 285"/>
          <p:cNvSpPr>
            <a:spLocks noChangeArrowheads="1"/>
          </p:cNvSpPr>
          <p:nvPr/>
        </p:nvSpPr>
        <p:spPr bwMode="auto">
          <a:xfrm>
            <a:off x="5181600" y="5257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70" name="AutoShape 286"/>
          <p:cNvSpPr>
            <a:spLocks noChangeArrowheads="1"/>
          </p:cNvSpPr>
          <p:nvPr/>
        </p:nvSpPr>
        <p:spPr bwMode="auto">
          <a:xfrm>
            <a:off x="5486400" y="5257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73" name="AutoShape 289"/>
          <p:cNvSpPr>
            <a:spLocks noChangeArrowheads="1"/>
          </p:cNvSpPr>
          <p:nvPr/>
        </p:nvSpPr>
        <p:spPr bwMode="auto">
          <a:xfrm>
            <a:off x="3352800" y="6096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74" name="AutoShape 290"/>
          <p:cNvSpPr>
            <a:spLocks noChangeArrowheads="1"/>
          </p:cNvSpPr>
          <p:nvPr/>
        </p:nvSpPr>
        <p:spPr bwMode="auto">
          <a:xfrm>
            <a:off x="3657600" y="6096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75" name="AutoShape 291"/>
          <p:cNvSpPr>
            <a:spLocks noChangeArrowheads="1"/>
          </p:cNvSpPr>
          <p:nvPr/>
        </p:nvSpPr>
        <p:spPr bwMode="auto">
          <a:xfrm>
            <a:off x="3962400" y="6096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76" name="AutoShape 292"/>
          <p:cNvSpPr>
            <a:spLocks noChangeArrowheads="1"/>
          </p:cNvSpPr>
          <p:nvPr/>
        </p:nvSpPr>
        <p:spPr bwMode="auto">
          <a:xfrm>
            <a:off x="4191000" y="6400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78" name="AutoShape 294"/>
          <p:cNvSpPr>
            <a:spLocks noChangeArrowheads="1"/>
          </p:cNvSpPr>
          <p:nvPr/>
        </p:nvSpPr>
        <p:spPr bwMode="auto">
          <a:xfrm>
            <a:off x="3810000" y="5943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79" name="AutoShape 295"/>
          <p:cNvSpPr>
            <a:spLocks noChangeArrowheads="1"/>
          </p:cNvSpPr>
          <p:nvPr/>
        </p:nvSpPr>
        <p:spPr bwMode="auto">
          <a:xfrm>
            <a:off x="3657600" y="6324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80" name="AutoShape 296"/>
          <p:cNvSpPr>
            <a:spLocks noChangeArrowheads="1"/>
          </p:cNvSpPr>
          <p:nvPr/>
        </p:nvSpPr>
        <p:spPr bwMode="auto">
          <a:xfrm>
            <a:off x="3962400" y="6324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81" name="AutoShape 297"/>
          <p:cNvSpPr>
            <a:spLocks noChangeArrowheads="1"/>
          </p:cNvSpPr>
          <p:nvPr/>
        </p:nvSpPr>
        <p:spPr bwMode="auto">
          <a:xfrm>
            <a:off x="4191000" y="5867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82" name="AutoShape 298"/>
          <p:cNvSpPr>
            <a:spLocks noChangeArrowheads="1"/>
          </p:cNvSpPr>
          <p:nvPr/>
        </p:nvSpPr>
        <p:spPr bwMode="auto">
          <a:xfrm>
            <a:off x="4419600" y="6096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83" name="AutoShape 299"/>
          <p:cNvSpPr>
            <a:spLocks noChangeArrowheads="1"/>
          </p:cNvSpPr>
          <p:nvPr/>
        </p:nvSpPr>
        <p:spPr bwMode="auto">
          <a:xfrm>
            <a:off x="4495800" y="5867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84" name="AutoShape 300"/>
          <p:cNvSpPr>
            <a:spLocks noChangeArrowheads="1"/>
          </p:cNvSpPr>
          <p:nvPr/>
        </p:nvSpPr>
        <p:spPr bwMode="auto">
          <a:xfrm>
            <a:off x="914400" y="4343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85" name="AutoShape 301"/>
          <p:cNvSpPr>
            <a:spLocks noChangeArrowheads="1"/>
          </p:cNvSpPr>
          <p:nvPr/>
        </p:nvSpPr>
        <p:spPr bwMode="auto">
          <a:xfrm>
            <a:off x="1219200" y="4343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86" name="AutoShape 302"/>
          <p:cNvSpPr>
            <a:spLocks noChangeArrowheads="1"/>
          </p:cNvSpPr>
          <p:nvPr/>
        </p:nvSpPr>
        <p:spPr bwMode="auto">
          <a:xfrm>
            <a:off x="4191000" y="6096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87" name="AutoShape 303"/>
          <p:cNvSpPr>
            <a:spLocks noChangeArrowheads="1"/>
          </p:cNvSpPr>
          <p:nvPr/>
        </p:nvSpPr>
        <p:spPr bwMode="auto">
          <a:xfrm>
            <a:off x="4343400" y="6553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88" name="AutoShape 304"/>
          <p:cNvSpPr>
            <a:spLocks noChangeArrowheads="1"/>
          </p:cNvSpPr>
          <p:nvPr/>
        </p:nvSpPr>
        <p:spPr bwMode="auto">
          <a:xfrm>
            <a:off x="4419600" y="6324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89" name="AutoShape 305"/>
          <p:cNvSpPr>
            <a:spLocks noChangeArrowheads="1"/>
          </p:cNvSpPr>
          <p:nvPr/>
        </p:nvSpPr>
        <p:spPr bwMode="auto">
          <a:xfrm>
            <a:off x="914400" y="4572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90" name="AutoShape 306"/>
          <p:cNvSpPr>
            <a:spLocks noChangeArrowheads="1"/>
          </p:cNvSpPr>
          <p:nvPr/>
        </p:nvSpPr>
        <p:spPr bwMode="auto">
          <a:xfrm>
            <a:off x="3505200" y="5943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91" name="AutoShape 307"/>
          <p:cNvSpPr>
            <a:spLocks noChangeArrowheads="1"/>
          </p:cNvSpPr>
          <p:nvPr/>
        </p:nvSpPr>
        <p:spPr bwMode="auto">
          <a:xfrm>
            <a:off x="2362200" y="2667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92" name="AutoShape 308"/>
          <p:cNvSpPr>
            <a:spLocks noChangeArrowheads="1"/>
          </p:cNvSpPr>
          <p:nvPr/>
        </p:nvSpPr>
        <p:spPr bwMode="auto">
          <a:xfrm>
            <a:off x="2971800" y="3124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93" name="AutoShape 309"/>
          <p:cNvSpPr>
            <a:spLocks noChangeArrowheads="1"/>
          </p:cNvSpPr>
          <p:nvPr/>
        </p:nvSpPr>
        <p:spPr bwMode="auto">
          <a:xfrm>
            <a:off x="2286000" y="2819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94" name="AutoShape 310"/>
          <p:cNvSpPr>
            <a:spLocks noChangeArrowheads="1"/>
          </p:cNvSpPr>
          <p:nvPr/>
        </p:nvSpPr>
        <p:spPr bwMode="auto">
          <a:xfrm>
            <a:off x="762000" y="1905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95" name="AutoShape 311"/>
          <p:cNvSpPr>
            <a:spLocks noChangeArrowheads="1"/>
          </p:cNvSpPr>
          <p:nvPr/>
        </p:nvSpPr>
        <p:spPr bwMode="auto">
          <a:xfrm>
            <a:off x="990600" y="1752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96" name="AutoShape 312"/>
          <p:cNvSpPr>
            <a:spLocks noChangeArrowheads="1"/>
          </p:cNvSpPr>
          <p:nvPr/>
        </p:nvSpPr>
        <p:spPr bwMode="auto">
          <a:xfrm>
            <a:off x="2819400" y="3048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97" name="AutoShape 313"/>
          <p:cNvSpPr>
            <a:spLocks noChangeArrowheads="1"/>
          </p:cNvSpPr>
          <p:nvPr/>
        </p:nvSpPr>
        <p:spPr bwMode="auto">
          <a:xfrm>
            <a:off x="2895600" y="3276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98" name="AutoShape 314"/>
          <p:cNvSpPr>
            <a:spLocks noChangeArrowheads="1"/>
          </p:cNvSpPr>
          <p:nvPr/>
        </p:nvSpPr>
        <p:spPr bwMode="auto">
          <a:xfrm>
            <a:off x="3124200" y="3124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699" name="AutoShape 315"/>
          <p:cNvSpPr>
            <a:spLocks noChangeArrowheads="1"/>
          </p:cNvSpPr>
          <p:nvPr/>
        </p:nvSpPr>
        <p:spPr bwMode="auto">
          <a:xfrm>
            <a:off x="609600" y="2057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00" name="AutoShape 316"/>
          <p:cNvSpPr>
            <a:spLocks noChangeArrowheads="1"/>
          </p:cNvSpPr>
          <p:nvPr/>
        </p:nvSpPr>
        <p:spPr bwMode="auto">
          <a:xfrm>
            <a:off x="1143000" y="1905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01" name="AutoShape 317"/>
          <p:cNvSpPr>
            <a:spLocks noChangeArrowheads="1"/>
          </p:cNvSpPr>
          <p:nvPr/>
        </p:nvSpPr>
        <p:spPr bwMode="auto">
          <a:xfrm>
            <a:off x="5486400" y="4038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02" name="AutoShape 318"/>
          <p:cNvSpPr>
            <a:spLocks noChangeArrowheads="1"/>
          </p:cNvSpPr>
          <p:nvPr/>
        </p:nvSpPr>
        <p:spPr bwMode="auto">
          <a:xfrm>
            <a:off x="5562600" y="3962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03" name="AutoShape 319"/>
          <p:cNvSpPr>
            <a:spLocks noChangeArrowheads="1"/>
          </p:cNvSpPr>
          <p:nvPr/>
        </p:nvSpPr>
        <p:spPr bwMode="auto">
          <a:xfrm>
            <a:off x="6096000" y="4267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04" name="AutoShape 320"/>
          <p:cNvSpPr>
            <a:spLocks noChangeArrowheads="1"/>
          </p:cNvSpPr>
          <p:nvPr/>
        </p:nvSpPr>
        <p:spPr bwMode="auto">
          <a:xfrm>
            <a:off x="6096000" y="4343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05" name="AutoShape 321"/>
          <p:cNvSpPr>
            <a:spLocks noChangeArrowheads="1"/>
          </p:cNvSpPr>
          <p:nvPr/>
        </p:nvSpPr>
        <p:spPr bwMode="auto">
          <a:xfrm>
            <a:off x="5029200" y="5486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06" name="AutoShape 322"/>
          <p:cNvSpPr>
            <a:spLocks noChangeArrowheads="1"/>
          </p:cNvSpPr>
          <p:nvPr/>
        </p:nvSpPr>
        <p:spPr bwMode="auto">
          <a:xfrm>
            <a:off x="5791200" y="40386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07" name="AutoShape 323"/>
          <p:cNvSpPr>
            <a:spLocks noChangeArrowheads="1"/>
          </p:cNvSpPr>
          <p:nvPr/>
        </p:nvSpPr>
        <p:spPr bwMode="auto">
          <a:xfrm>
            <a:off x="5715000" y="41910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08" name="AutoShape 324"/>
          <p:cNvSpPr>
            <a:spLocks noChangeArrowheads="1"/>
          </p:cNvSpPr>
          <p:nvPr/>
        </p:nvSpPr>
        <p:spPr bwMode="auto">
          <a:xfrm>
            <a:off x="5943600" y="4114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09" name="AutoShape 325"/>
          <p:cNvSpPr>
            <a:spLocks noChangeArrowheads="1"/>
          </p:cNvSpPr>
          <p:nvPr/>
        </p:nvSpPr>
        <p:spPr bwMode="auto">
          <a:xfrm>
            <a:off x="2209800" y="25908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10" name="AutoShape 326"/>
          <p:cNvSpPr>
            <a:spLocks noChangeArrowheads="1"/>
          </p:cNvSpPr>
          <p:nvPr/>
        </p:nvSpPr>
        <p:spPr bwMode="auto">
          <a:xfrm>
            <a:off x="5181600" y="5486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33" name="AutoShape 349"/>
          <p:cNvSpPr>
            <a:spLocks noChangeArrowheads="1"/>
          </p:cNvSpPr>
          <p:nvPr/>
        </p:nvSpPr>
        <p:spPr bwMode="auto">
          <a:xfrm>
            <a:off x="4953000" y="4267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34" name="AutoShape 350"/>
          <p:cNvSpPr>
            <a:spLocks noChangeArrowheads="1"/>
          </p:cNvSpPr>
          <p:nvPr/>
        </p:nvSpPr>
        <p:spPr bwMode="auto">
          <a:xfrm>
            <a:off x="3810000" y="31242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6735" name="AutoShape 351"/>
          <p:cNvSpPr>
            <a:spLocks noChangeArrowheads="1"/>
          </p:cNvSpPr>
          <p:nvPr/>
        </p:nvSpPr>
        <p:spPr bwMode="auto">
          <a:xfrm>
            <a:off x="5105400" y="4343400"/>
            <a:ext cx="228600" cy="228600"/>
          </a:xfrm>
          <a:prstGeom prst="star4">
            <a:avLst>
              <a:gd name="adj" fmla="val 12500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183" name="Titolo 3"/>
          <p:cNvSpPr txBox="1">
            <a:spLocks/>
          </p:cNvSpPr>
          <p:nvPr/>
        </p:nvSpPr>
        <p:spPr>
          <a:xfrm>
            <a:off x="5638797" y="457200"/>
            <a:ext cx="426720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it-IT" sz="4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2006-2016</a:t>
            </a:r>
          </a:p>
          <a:p>
            <a:pPr algn="ctr">
              <a:lnSpc>
                <a:spcPct val="150000"/>
              </a:lnSpc>
            </a:pPr>
            <a:r>
              <a:rPr lang="it-IT" sz="4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564 IPF</a:t>
            </a:r>
          </a:p>
          <a:p>
            <a:pPr algn="ctr">
              <a:lnSpc>
                <a:spcPct val="150000"/>
              </a:lnSpc>
            </a:pPr>
            <a:endParaRPr lang="it-IT" sz="43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1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1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1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1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1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1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1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1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1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1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1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1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1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1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1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1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6" dur="500"/>
                                        <p:tgtEl>
                                          <p:spTgt spid="1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9" dur="500"/>
                                        <p:tgtEl>
                                          <p:spTgt spid="1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500"/>
                                        <p:tgtEl>
                                          <p:spTgt spid="1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5" dur="500"/>
                                        <p:tgtEl>
                                          <p:spTgt spid="1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1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1" dur="500"/>
                                        <p:tgtEl>
                                          <p:spTgt spid="1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4" dur="500"/>
                                        <p:tgtEl>
                                          <p:spTgt spid="1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500"/>
                                        <p:tgtEl>
                                          <p:spTgt spid="1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0" dur="500"/>
                                        <p:tgtEl>
                                          <p:spTgt spid="1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500"/>
                                        <p:tgtEl>
                                          <p:spTgt spid="1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6" dur="500"/>
                                        <p:tgtEl>
                                          <p:spTgt spid="1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9" dur="500"/>
                                        <p:tgtEl>
                                          <p:spTgt spid="1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500"/>
                                        <p:tgtEl>
                                          <p:spTgt spid="1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5" dur="500"/>
                                        <p:tgtEl>
                                          <p:spTgt spid="1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500"/>
                                        <p:tgtEl>
                                          <p:spTgt spid="1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1" dur="500"/>
                                        <p:tgtEl>
                                          <p:spTgt spid="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4" dur="500"/>
                                        <p:tgtEl>
                                          <p:spTgt spid="1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7" dur="500"/>
                                        <p:tgtEl>
                                          <p:spTgt spid="1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0" dur="500"/>
                                        <p:tgtEl>
                                          <p:spTgt spid="1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3" dur="500"/>
                                        <p:tgtEl>
                                          <p:spTgt spid="1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6" dur="500"/>
                                        <p:tgtEl>
                                          <p:spTgt spid="1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9" dur="500"/>
                                        <p:tgtEl>
                                          <p:spTgt spid="1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2" dur="500"/>
                                        <p:tgtEl>
                                          <p:spTgt spid="1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5" dur="500"/>
                                        <p:tgtEl>
                                          <p:spTgt spid="1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8" dur="500"/>
                                        <p:tgtEl>
                                          <p:spTgt spid="1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1" dur="500"/>
                                        <p:tgtEl>
                                          <p:spTgt spid="1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4" dur="500"/>
                                        <p:tgtEl>
                                          <p:spTgt spid="1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7" dur="500"/>
                                        <p:tgtEl>
                                          <p:spTgt spid="1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0" dur="500"/>
                                        <p:tgtEl>
                                          <p:spTgt spid="1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3" dur="500"/>
                                        <p:tgtEl>
                                          <p:spTgt spid="1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6" dur="500"/>
                                        <p:tgtEl>
                                          <p:spTgt spid="1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9" dur="500"/>
                                        <p:tgtEl>
                                          <p:spTgt spid="1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2" dur="50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5" dur="500"/>
                                        <p:tgtEl>
                                          <p:spTgt spid="1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8" dur="500"/>
                                        <p:tgtEl>
                                          <p:spTgt spid="1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1" dur="500"/>
                                        <p:tgtEl>
                                          <p:spTgt spid="1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4" dur="500"/>
                                        <p:tgtEl>
                                          <p:spTgt spid="1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7" dur="500"/>
                                        <p:tgtEl>
                                          <p:spTgt spid="1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0" dur="500"/>
                                        <p:tgtEl>
                                          <p:spTgt spid="1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3" dur="500"/>
                                        <p:tgtEl>
                                          <p:spTgt spid="1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6" dur="500"/>
                                        <p:tgtEl>
                                          <p:spTgt spid="1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9" dur="500"/>
                                        <p:tgtEl>
                                          <p:spTgt spid="1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2" dur="500"/>
                                        <p:tgtEl>
                                          <p:spTgt spid="1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5" dur="500"/>
                                        <p:tgtEl>
                                          <p:spTgt spid="1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8" dur="500"/>
                                        <p:tgtEl>
                                          <p:spTgt spid="1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1" dur="500"/>
                                        <p:tgtEl>
                                          <p:spTgt spid="1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4" dur="500"/>
                                        <p:tgtEl>
                                          <p:spTgt spid="1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7" dur="500"/>
                                        <p:tgtEl>
                                          <p:spTgt spid="1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0" dur="500"/>
                                        <p:tgtEl>
                                          <p:spTgt spid="1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3" dur="500"/>
                                        <p:tgtEl>
                                          <p:spTgt spid="1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6" dur="500"/>
                                        <p:tgtEl>
                                          <p:spTgt spid="1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9" dur="500"/>
                                        <p:tgtEl>
                                          <p:spTgt spid="1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2" dur="500"/>
                                        <p:tgtEl>
                                          <p:spTgt spid="1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5" dur="500"/>
                                        <p:tgtEl>
                                          <p:spTgt spid="1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8" dur="500"/>
                                        <p:tgtEl>
                                          <p:spTgt spid="1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1" dur="500"/>
                                        <p:tgtEl>
                                          <p:spTgt spid="1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4" dur="500"/>
                                        <p:tgtEl>
                                          <p:spTgt spid="1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7" dur="500"/>
                                        <p:tgtEl>
                                          <p:spTgt spid="1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0" dur="500"/>
                                        <p:tgtEl>
                                          <p:spTgt spid="1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3" dur="500"/>
                                        <p:tgtEl>
                                          <p:spTgt spid="1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6" dur="500"/>
                                        <p:tgtEl>
                                          <p:spTgt spid="1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9" dur="500"/>
                                        <p:tgtEl>
                                          <p:spTgt spid="1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2" dur="500"/>
                                        <p:tgtEl>
                                          <p:spTgt spid="1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5" dur="500"/>
                                        <p:tgtEl>
                                          <p:spTgt spid="1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8" dur="500"/>
                                        <p:tgtEl>
                                          <p:spTgt spid="1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1" dur="500"/>
                                        <p:tgtEl>
                                          <p:spTgt spid="1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4" dur="500"/>
                                        <p:tgtEl>
                                          <p:spTgt spid="1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7" dur="500"/>
                                        <p:tgtEl>
                                          <p:spTgt spid="1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0" dur="500"/>
                                        <p:tgtEl>
                                          <p:spTgt spid="1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3" dur="500"/>
                                        <p:tgtEl>
                                          <p:spTgt spid="1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6" dur="500"/>
                                        <p:tgtEl>
                                          <p:spTgt spid="1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9" dur="500"/>
                                        <p:tgtEl>
                                          <p:spTgt spid="1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2" dur="500"/>
                                        <p:tgtEl>
                                          <p:spTgt spid="1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5" dur="500"/>
                                        <p:tgtEl>
                                          <p:spTgt spid="1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8" dur="500"/>
                                        <p:tgtEl>
                                          <p:spTgt spid="1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1" dur="500"/>
                                        <p:tgtEl>
                                          <p:spTgt spid="1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4" dur="500"/>
                                        <p:tgtEl>
                                          <p:spTgt spid="1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7" dur="500"/>
                                        <p:tgtEl>
                                          <p:spTgt spid="1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0" dur="500"/>
                                        <p:tgtEl>
                                          <p:spTgt spid="1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3" dur="500"/>
                                        <p:tgtEl>
                                          <p:spTgt spid="1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6" dur="500"/>
                                        <p:tgtEl>
                                          <p:spTgt spid="1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9" dur="500"/>
                                        <p:tgtEl>
                                          <p:spTgt spid="1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2" dur="500"/>
                                        <p:tgtEl>
                                          <p:spTgt spid="1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5" dur="500"/>
                                        <p:tgtEl>
                                          <p:spTgt spid="1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8" dur="500"/>
                                        <p:tgtEl>
                                          <p:spTgt spid="1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1" dur="500"/>
                                        <p:tgtEl>
                                          <p:spTgt spid="1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4" dur="500"/>
                                        <p:tgtEl>
                                          <p:spTgt spid="1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7" dur="500"/>
                                        <p:tgtEl>
                                          <p:spTgt spid="1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0" dur="500"/>
                                        <p:tgtEl>
                                          <p:spTgt spid="1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3" dur="500"/>
                                        <p:tgtEl>
                                          <p:spTgt spid="1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6" dur="500"/>
                                        <p:tgtEl>
                                          <p:spTgt spid="1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9" dur="500"/>
                                        <p:tgtEl>
                                          <p:spTgt spid="1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2" dur="500"/>
                                        <p:tgtEl>
                                          <p:spTgt spid="1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5" dur="500"/>
                                        <p:tgtEl>
                                          <p:spTgt spid="1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8" dur="500"/>
                                        <p:tgtEl>
                                          <p:spTgt spid="1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1" dur="500"/>
                                        <p:tgtEl>
                                          <p:spTgt spid="1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4" dur="500"/>
                                        <p:tgtEl>
                                          <p:spTgt spid="1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7" dur="500"/>
                                        <p:tgtEl>
                                          <p:spTgt spid="1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0" dur="500"/>
                                        <p:tgtEl>
                                          <p:spTgt spid="1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3" dur="500"/>
                                        <p:tgtEl>
                                          <p:spTgt spid="1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6" dur="500"/>
                                        <p:tgtEl>
                                          <p:spTgt spid="1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9" dur="500"/>
                                        <p:tgtEl>
                                          <p:spTgt spid="1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2" dur="500"/>
                                        <p:tgtEl>
                                          <p:spTgt spid="1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5" dur="500"/>
                                        <p:tgtEl>
                                          <p:spTgt spid="1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8" dur="500"/>
                                        <p:tgtEl>
                                          <p:spTgt spid="1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1" dur="500"/>
                                        <p:tgtEl>
                                          <p:spTgt spid="1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4" dur="500"/>
                                        <p:tgtEl>
                                          <p:spTgt spid="1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7" dur="500"/>
                                        <p:tgtEl>
                                          <p:spTgt spid="1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0" dur="500"/>
                                        <p:tgtEl>
                                          <p:spTgt spid="1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3" dur="500"/>
                                        <p:tgtEl>
                                          <p:spTgt spid="1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6" dur="500"/>
                                        <p:tgtEl>
                                          <p:spTgt spid="1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2000"/>
                                        <p:tgtEl>
                                          <p:spTgt spid="16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2000"/>
                                        <p:tgtEl>
                                          <p:spTgt spid="16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2000"/>
                                        <p:tgtEl>
                                          <p:spTgt spid="16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2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2000"/>
                                        <p:tgtEl>
                                          <p:spTgt spid="16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2000"/>
                                        <p:tgtEl>
                                          <p:spTgt spid="16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2000"/>
                                        <p:tgtEl>
                                          <p:spTgt spid="16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2000"/>
                                        <p:tgtEl>
                                          <p:spTgt spid="16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2000"/>
                                        <p:tgtEl>
                                          <p:spTgt spid="1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2000"/>
                                        <p:tgtEl>
                                          <p:spTgt spid="16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2000"/>
                                        <p:tgtEl>
                                          <p:spTgt spid="1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2000"/>
                                        <p:tgtEl>
                                          <p:spTgt spid="1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2000"/>
                                        <p:tgtEl>
                                          <p:spTgt spid="16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2000"/>
                                        <p:tgtEl>
                                          <p:spTgt spid="1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2000"/>
                                        <p:tgtEl>
                                          <p:spTgt spid="16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2000"/>
                                        <p:tgtEl>
                                          <p:spTgt spid="16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2000"/>
                                        <p:tgtEl>
                                          <p:spTgt spid="16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2000"/>
                                        <p:tgtEl>
                                          <p:spTgt spid="16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2000"/>
                                        <p:tgtEl>
                                          <p:spTgt spid="16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2000"/>
                                        <p:tgtEl>
                                          <p:spTgt spid="16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2000"/>
                                        <p:tgtEl>
                                          <p:spTgt spid="1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2000"/>
                                        <p:tgtEl>
                                          <p:spTgt spid="16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2000"/>
                                        <p:tgtEl>
                                          <p:spTgt spid="16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2000"/>
                                        <p:tgtEl>
                                          <p:spTgt spid="16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2000"/>
                                        <p:tgtEl>
                                          <p:spTgt spid="16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7" dur="2000"/>
                                        <p:tgtEl>
                                          <p:spTgt spid="16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0" dur="2000"/>
                                        <p:tgtEl>
                                          <p:spTgt spid="16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2000"/>
                                        <p:tgtEl>
                                          <p:spTgt spid="1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2000"/>
                                        <p:tgtEl>
                                          <p:spTgt spid="16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9" dur="2000"/>
                                        <p:tgtEl>
                                          <p:spTgt spid="16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2" dur="2000"/>
                                        <p:tgtEl>
                                          <p:spTgt spid="16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5" dur="2000"/>
                                        <p:tgtEl>
                                          <p:spTgt spid="16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8" dur="2000"/>
                                        <p:tgtEl>
                                          <p:spTgt spid="16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1" dur="2000"/>
                                        <p:tgtEl>
                                          <p:spTgt spid="16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4" dur="2000"/>
                                        <p:tgtEl>
                                          <p:spTgt spid="16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2000"/>
                                        <p:tgtEl>
                                          <p:spTgt spid="16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2000"/>
                                        <p:tgtEl>
                                          <p:spTgt spid="16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3" dur="2000"/>
                                        <p:tgtEl>
                                          <p:spTgt spid="16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6" dur="2000"/>
                                        <p:tgtEl>
                                          <p:spTgt spid="16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9" dur="2000"/>
                                        <p:tgtEl>
                                          <p:spTgt spid="16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2" dur="2000"/>
                                        <p:tgtEl>
                                          <p:spTgt spid="16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2000"/>
                                        <p:tgtEl>
                                          <p:spTgt spid="1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8" dur="2000"/>
                                        <p:tgtEl>
                                          <p:spTgt spid="1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1" dur="2000"/>
                                        <p:tgtEl>
                                          <p:spTgt spid="1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2000"/>
                                        <p:tgtEl>
                                          <p:spTgt spid="1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2000"/>
                                        <p:tgtEl>
                                          <p:spTgt spid="1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2000"/>
                                        <p:tgtEl>
                                          <p:spTgt spid="1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3" dur="2000"/>
                                        <p:tgtEl>
                                          <p:spTgt spid="1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6" dur="2000"/>
                                        <p:tgtEl>
                                          <p:spTgt spid="1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9" dur="2000"/>
                                        <p:tgtEl>
                                          <p:spTgt spid="1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2" dur="2000"/>
                                        <p:tgtEl>
                                          <p:spTgt spid="1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2000"/>
                                        <p:tgtEl>
                                          <p:spTgt spid="1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8" dur="2000"/>
                                        <p:tgtEl>
                                          <p:spTgt spid="1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1" dur="2000"/>
                                        <p:tgtEl>
                                          <p:spTgt spid="1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4" dur="2000"/>
                                        <p:tgtEl>
                                          <p:spTgt spid="1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7" dur="2000"/>
                                        <p:tgtEl>
                                          <p:spTgt spid="1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2000"/>
                                        <p:tgtEl>
                                          <p:spTgt spid="16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3" dur="2000"/>
                                        <p:tgtEl>
                                          <p:spTgt spid="16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6" dur="2000"/>
                                        <p:tgtEl>
                                          <p:spTgt spid="16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9" dur="2000"/>
                                        <p:tgtEl>
                                          <p:spTgt spid="16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2000"/>
                                        <p:tgtEl>
                                          <p:spTgt spid="16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5" dur="2000"/>
                                        <p:tgtEl>
                                          <p:spTgt spid="16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8" dur="2000"/>
                                        <p:tgtEl>
                                          <p:spTgt spid="16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1" dur="2000"/>
                                        <p:tgtEl>
                                          <p:spTgt spid="16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4" dur="2000"/>
                                        <p:tgtEl>
                                          <p:spTgt spid="16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7" dur="2000"/>
                                        <p:tgtEl>
                                          <p:spTgt spid="16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0" dur="2000"/>
                                        <p:tgtEl>
                                          <p:spTgt spid="16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3" dur="2000"/>
                                        <p:tgtEl>
                                          <p:spTgt spid="16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6" dur="2000"/>
                                        <p:tgtEl>
                                          <p:spTgt spid="16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9" dur="2000"/>
                                        <p:tgtEl>
                                          <p:spTgt spid="16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2" dur="2000"/>
                                        <p:tgtEl>
                                          <p:spTgt spid="16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5" dur="2000"/>
                                        <p:tgtEl>
                                          <p:spTgt spid="16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8" dur="2000"/>
                                        <p:tgtEl>
                                          <p:spTgt spid="16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1" dur="2000"/>
                                        <p:tgtEl>
                                          <p:spTgt spid="1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4" dur="2000"/>
                                        <p:tgtEl>
                                          <p:spTgt spid="1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7" dur="2000"/>
                                        <p:tgtEl>
                                          <p:spTgt spid="1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2000"/>
                                        <p:tgtEl>
                                          <p:spTgt spid="1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3" dur="2000"/>
                                        <p:tgtEl>
                                          <p:spTgt spid="1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6" dur="200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9" dur="2000"/>
                                        <p:tgtEl>
                                          <p:spTgt spid="1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2" dur="2000"/>
                                        <p:tgtEl>
                                          <p:spTgt spid="1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5" dur="2000"/>
                                        <p:tgtEl>
                                          <p:spTgt spid="1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8" dur="2000"/>
                                        <p:tgtEl>
                                          <p:spTgt spid="1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1" dur="2000"/>
                                        <p:tgtEl>
                                          <p:spTgt spid="1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4" dur="2000"/>
                                        <p:tgtEl>
                                          <p:spTgt spid="1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7" dur="2000"/>
                                        <p:tgtEl>
                                          <p:spTgt spid="1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0" dur="2000"/>
                                        <p:tgtEl>
                                          <p:spTgt spid="1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3" dur="2000"/>
                                        <p:tgtEl>
                                          <p:spTgt spid="1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6" dur="2000"/>
                                        <p:tgtEl>
                                          <p:spTgt spid="1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9" dur="2000"/>
                                        <p:tgtEl>
                                          <p:spTgt spid="1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2" dur="2000"/>
                                        <p:tgtEl>
                                          <p:spTgt spid="1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5" dur="2000"/>
                                        <p:tgtEl>
                                          <p:spTgt spid="1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8" dur="2000"/>
                                        <p:tgtEl>
                                          <p:spTgt spid="1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1" dur="2000"/>
                                        <p:tgtEl>
                                          <p:spTgt spid="1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4" dur="2000"/>
                                        <p:tgtEl>
                                          <p:spTgt spid="16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7" dur="2000"/>
                                        <p:tgtEl>
                                          <p:spTgt spid="1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0" dur="2000"/>
                                        <p:tgtEl>
                                          <p:spTgt spid="16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3" dur="2000"/>
                                        <p:tgtEl>
                                          <p:spTgt spid="1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6" dur="2000"/>
                                        <p:tgtEl>
                                          <p:spTgt spid="1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9" dur="2000"/>
                                        <p:tgtEl>
                                          <p:spTgt spid="1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2" dur="2000"/>
                                        <p:tgtEl>
                                          <p:spTgt spid="1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5" dur="2000"/>
                                        <p:tgtEl>
                                          <p:spTgt spid="16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8" dur="2000"/>
                                        <p:tgtEl>
                                          <p:spTgt spid="16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1" dur="2000"/>
                                        <p:tgtEl>
                                          <p:spTgt spid="16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4" dur="2000"/>
                                        <p:tgtEl>
                                          <p:spTgt spid="1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7" dur="2000"/>
                                        <p:tgtEl>
                                          <p:spTgt spid="16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0" dur="2000"/>
                                        <p:tgtEl>
                                          <p:spTgt spid="16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3" dur="2000"/>
                                        <p:tgtEl>
                                          <p:spTgt spid="1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6" dur="2000"/>
                                        <p:tgtEl>
                                          <p:spTgt spid="16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9" dur="2000"/>
                                        <p:tgtEl>
                                          <p:spTgt spid="16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2" dur="2000"/>
                                        <p:tgtEl>
                                          <p:spTgt spid="16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5" dur="2000"/>
                                        <p:tgtEl>
                                          <p:spTgt spid="16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8" dur="2000"/>
                                        <p:tgtEl>
                                          <p:spTgt spid="16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1" dur="2000"/>
                                        <p:tgtEl>
                                          <p:spTgt spid="16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4" dur="2000"/>
                                        <p:tgtEl>
                                          <p:spTgt spid="16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7" dur="2000"/>
                                        <p:tgtEl>
                                          <p:spTgt spid="16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0" dur="2000"/>
                                        <p:tgtEl>
                                          <p:spTgt spid="16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3" dur="2000"/>
                                        <p:tgtEl>
                                          <p:spTgt spid="16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6" dur="2000"/>
                                        <p:tgtEl>
                                          <p:spTgt spid="16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9" dur="2000"/>
                                        <p:tgtEl>
                                          <p:spTgt spid="16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2" dur="2000"/>
                                        <p:tgtEl>
                                          <p:spTgt spid="1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5" dur="2000"/>
                                        <p:tgtEl>
                                          <p:spTgt spid="1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8" dur="2000"/>
                                        <p:tgtEl>
                                          <p:spTgt spid="16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1" dur="2000"/>
                                        <p:tgtEl>
                                          <p:spTgt spid="16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4" dur="2000"/>
                                        <p:tgtEl>
                                          <p:spTgt spid="16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7" dur="2000"/>
                                        <p:tgtEl>
                                          <p:spTgt spid="1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0" dur="2000"/>
                                        <p:tgtEl>
                                          <p:spTgt spid="16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3" dur="2000"/>
                                        <p:tgtEl>
                                          <p:spTgt spid="1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6" dur="2000"/>
                                        <p:tgtEl>
                                          <p:spTgt spid="16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9" dur="2000"/>
                                        <p:tgtEl>
                                          <p:spTgt spid="16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2" dur="2000"/>
                                        <p:tgtEl>
                                          <p:spTgt spid="16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5" dur="2000"/>
                                        <p:tgtEl>
                                          <p:spTgt spid="16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8" dur="2000"/>
                                        <p:tgtEl>
                                          <p:spTgt spid="16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1" dur="2000"/>
                                        <p:tgtEl>
                                          <p:spTgt spid="16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4" dur="2000"/>
                                        <p:tgtEl>
                                          <p:spTgt spid="16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7" dur="2000"/>
                                        <p:tgtEl>
                                          <p:spTgt spid="16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0" dur="2000"/>
                                        <p:tgtEl>
                                          <p:spTgt spid="16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3" dur="2000"/>
                                        <p:tgtEl>
                                          <p:spTgt spid="16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6" dur="2000"/>
                                        <p:tgtEl>
                                          <p:spTgt spid="1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9" dur="2000"/>
                                        <p:tgtEl>
                                          <p:spTgt spid="16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2" dur="2000"/>
                                        <p:tgtEl>
                                          <p:spTgt spid="16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5" dur="2000"/>
                                        <p:tgtEl>
                                          <p:spTgt spid="16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8" dur="2000"/>
                                        <p:tgtEl>
                                          <p:spTgt spid="16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1" dur="2000"/>
                                        <p:tgtEl>
                                          <p:spTgt spid="16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4" dur="2000"/>
                                        <p:tgtEl>
                                          <p:spTgt spid="16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7" dur="2000"/>
                                        <p:tgtEl>
                                          <p:spTgt spid="16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0" dur="2000"/>
                                        <p:tgtEl>
                                          <p:spTgt spid="16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3" dur="2000"/>
                                        <p:tgtEl>
                                          <p:spTgt spid="16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6" dur="2000"/>
                                        <p:tgtEl>
                                          <p:spTgt spid="16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9" dur="2000"/>
                                        <p:tgtEl>
                                          <p:spTgt spid="16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2" dur="2000"/>
                                        <p:tgtEl>
                                          <p:spTgt spid="16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5" dur="2000"/>
                                        <p:tgtEl>
                                          <p:spTgt spid="16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8" dur="2000"/>
                                        <p:tgtEl>
                                          <p:spTgt spid="16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1" dur="2000"/>
                                        <p:tgtEl>
                                          <p:spTgt spid="1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4" dur="2000"/>
                                        <p:tgtEl>
                                          <p:spTgt spid="1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396" grpId="0" animBg="1"/>
      <p:bldP spid="16396" grpId="1" animBg="1"/>
      <p:bldP spid="16397" grpId="0" animBg="1"/>
      <p:bldP spid="16397" grpId="1" animBg="1"/>
      <p:bldP spid="16402" grpId="0" animBg="1"/>
      <p:bldP spid="16402" grpId="1" animBg="1"/>
      <p:bldP spid="16406" grpId="0" animBg="1"/>
      <p:bldP spid="16406" grpId="1" animBg="1"/>
      <p:bldP spid="16416" grpId="0" animBg="1"/>
      <p:bldP spid="16416" grpId="1" animBg="1"/>
      <p:bldP spid="16556" grpId="0" animBg="1"/>
      <p:bldP spid="16556" grpId="1" animBg="1"/>
      <p:bldP spid="16557" grpId="0" animBg="1"/>
      <p:bldP spid="16557" grpId="1" animBg="1"/>
      <p:bldP spid="16558" grpId="0" animBg="1"/>
      <p:bldP spid="16558" grpId="1" animBg="1"/>
      <p:bldP spid="16559" grpId="0" animBg="1"/>
      <p:bldP spid="16559" grpId="1" animBg="1"/>
      <p:bldP spid="16560" grpId="0" animBg="1"/>
      <p:bldP spid="16560" grpId="1" animBg="1"/>
      <p:bldP spid="16561" grpId="0" animBg="1"/>
      <p:bldP spid="16561" grpId="1" animBg="1"/>
      <p:bldP spid="16562" grpId="0" animBg="1"/>
      <p:bldP spid="16562" grpId="1" animBg="1"/>
      <p:bldP spid="16563" grpId="0" animBg="1"/>
      <p:bldP spid="16563" grpId="1" animBg="1"/>
      <p:bldP spid="16564" grpId="0" animBg="1"/>
      <p:bldP spid="16564" grpId="1" animBg="1"/>
      <p:bldP spid="16565" grpId="0" animBg="1"/>
      <p:bldP spid="16565" grpId="1" animBg="1"/>
      <p:bldP spid="16566" grpId="0" animBg="1"/>
      <p:bldP spid="16566" grpId="1" animBg="1"/>
      <p:bldP spid="16567" grpId="0" animBg="1"/>
      <p:bldP spid="16567" grpId="1" animBg="1"/>
      <p:bldP spid="16568" grpId="0" animBg="1"/>
      <p:bldP spid="16568" grpId="1" animBg="1"/>
      <p:bldP spid="16569" grpId="0" animBg="1"/>
      <p:bldP spid="16569" grpId="1" animBg="1"/>
      <p:bldP spid="16570" grpId="0" animBg="1"/>
      <p:bldP spid="16570" grpId="1" animBg="1"/>
      <p:bldP spid="16571" grpId="0" animBg="1"/>
      <p:bldP spid="16571" grpId="1" animBg="1"/>
      <p:bldP spid="16572" grpId="0" animBg="1"/>
      <p:bldP spid="16572" grpId="1" animBg="1"/>
      <p:bldP spid="16573" grpId="0" animBg="1"/>
      <p:bldP spid="16573" grpId="1" animBg="1"/>
      <p:bldP spid="16574" grpId="0" animBg="1"/>
      <p:bldP spid="16574" grpId="1" animBg="1"/>
      <p:bldP spid="16575" grpId="0" animBg="1"/>
      <p:bldP spid="16575" grpId="1" animBg="1"/>
      <p:bldP spid="16576" grpId="0" animBg="1"/>
      <p:bldP spid="16576" grpId="1" animBg="1"/>
      <p:bldP spid="16577" grpId="0" animBg="1"/>
      <p:bldP spid="16577" grpId="1" animBg="1"/>
      <p:bldP spid="16578" grpId="0" animBg="1"/>
      <p:bldP spid="16578" grpId="1" animBg="1"/>
      <p:bldP spid="16579" grpId="0" animBg="1"/>
      <p:bldP spid="16579" grpId="1" animBg="1"/>
      <p:bldP spid="16580" grpId="0" animBg="1"/>
      <p:bldP spid="16580" grpId="1" animBg="1"/>
      <p:bldP spid="16581" grpId="0" animBg="1"/>
      <p:bldP spid="16581" grpId="1" animBg="1"/>
      <p:bldP spid="16582" grpId="0" animBg="1"/>
      <p:bldP spid="16582" grpId="1" animBg="1"/>
      <p:bldP spid="16583" grpId="0" animBg="1"/>
      <p:bldP spid="16583" grpId="1" animBg="1"/>
      <p:bldP spid="16584" grpId="0" animBg="1"/>
      <p:bldP spid="16584" grpId="1" animBg="1"/>
      <p:bldP spid="16585" grpId="0" animBg="1"/>
      <p:bldP spid="16585" grpId="1" animBg="1"/>
      <p:bldP spid="16586" grpId="0" animBg="1"/>
      <p:bldP spid="16586" grpId="1" animBg="1"/>
      <p:bldP spid="16587" grpId="0" animBg="1"/>
      <p:bldP spid="16587" grpId="1" animBg="1"/>
      <p:bldP spid="16588" grpId="0" animBg="1"/>
      <p:bldP spid="16588" grpId="1" animBg="1"/>
      <p:bldP spid="16589" grpId="0" animBg="1"/>
      <p:bldP spid="16589" grpId="1" animBg="1"/>
      <p:bldP spid="16590" grpId="0" animBg="1"/>
      <p:bldP spid="16590" grpId="1" animBg="1"/>
      <p:bldP spid="16591" grpId="0" animBg="1"/>
      <p:bldP spid="16591" grpId="1" animBg="1"/>
      <p:bldP spid="16592" grpId="0" animBg="1"/>
      <p:bldP spid="16592" grpId="1" animBg="1"/>
      <p:bldP spid="16593" grpId="0" animBg="1"/>
      <p:bldP spid="16593" grpId="1" animBg="1"/>
      <p:bldP spid="16594" grpId="0" animBg="1"/>
      <p:bldP spid="16594" grpId="1" animBg="1"/>
      <p:bldP spid="16595" grpId="0" animBg="1"/>
      <p:bldP spid="16595" grpId="1" animBg="1"/>
      <p:bldP spid="16596" grpId="0" animBg="1"/>
      <p:bldP spid="16596" grpId="1" animBg="1"/>
      <p:bldP spid="16597" grpId="0" animBg="1"/>
      <p:bldP spid="16597" grpId="1" animBg="1"/>
      <p:bldP spid="16598" grpId="0" animBg="1"/>
      <p:bldP spid="16598" grpId="1" animBg="1"/>
      <p:bldP spid="16599" grpId="0" animBg="1"/>
      <p:bldP spid="16599" grpId="1" animBg="1"/>
      <p:bldP spid="16600" grpId="0" animBg="1"/>
      <p:bldP spid="16600" grpId="1" animBg="1"/>
      <p:bldP spid="16601" grpId="0" animBg="1"/>
      <p:bldP spid="16601" grpId="1" animBg="1"/>
      <p:bldP spid="16602" grpId="0" animBg="1"/>
      <p:bldP spid="16602" grpId="1" animBg="1"/>
      <p:bldP spid="16603" grpId="0" animBg="1"/>
      <p:bldP spid="16603" grpId="1" animBg="1"/>
      <p:bldP spid="16604" grpId="0" animBg="1"/>
      <p:bldP spid="16604" grpId="1" animBg="1"/>
      <p:bldP spid="16605" grpId="0" animBg="1"/>
      <p:bldP spid="16605" grpId="1" animBg="1"/>
      <p:bldP spid="16606" grpId="0" animBg="1"/>
      <p:bldP spid="16606" grpId="1" animBg="1"/>
      <p:bldP spid="16607" grpId="0" animBg="1"/>
      <p:bldP spid="16607" grpId="1" animBg="1"/>
      <p:bldP spid="16608" grpId="0" animBg="1"/>
      <p:bldP spid="16608" grpId="1" animBg="1"/>
      <p:bldP spid="16609" grpId="0" animBg="1"/>
      <p:bldP spid="16609" grpId="1" animBg="1"/>
      <p:bldP spid="16610" grpId="0" animBg="1"/>
      <p:bldP spid="16610" grpId="1" animBg="1"/>
      <p:bldP spid="16611" grpId="0" animBg="1"/>
      <p:bldP spid="16611" grpId="1" animBg="1"/>
      <p:bldP spid="16612" grpId="0" animBg="1"/>
      <p:bldP spid="16612" grpId="1" animBg="1"/>
      <p:bldP spid="16613" grpId="0" animBg="1"/>
      <p:bldP spid="16613" grpId="1" animBg="1"/>
      <p:bldP spid="16614" grpId="0" animBg="1"/>
      <p:bldP spid="16614" grpId="1" animBg="1"/>
      <p:bldP spid="16615" grpId="0" animBg="1"/>
      <p:bldP spid="16615" grpId="1" animBg="1"/>
      <p:bldP spid="16616" grpId="0" animBg="1"/>
      <p:bldP spid="16616" grpId="1" animBg="1"/>
      <p:bldP spid="16617" grpId="0" animBg="1"/>
      <p:bldP spid="16617" grpId="1" animBg="1"/>
      <p:bldP spid="16618" grpId="0" animBg="1"/>
      <p:bldP spid="16618" grpId="1" animBg="1"/>
      <p:bldP spid="16619" grpId="0" animBg="1"/>
      <p:bldP spid="16619" grpId="1" animBg="1"/>
      <p:bldP spid="16620" grpId="0" animBg="1"/>
      <p:bldP spid="16620" grpId="1" animBg="1"/>
      <p:bldP spid="16621" grpId="0" animBg="1"/>
      <p:bldP spid="16621" grpId="1" animBg="1"/>
      <p:bldP spid="16622" grpId="0" animBg="1"/>
      <p:bldP spid="16622" grpId="1" animBg="1"/>
      <p:bldP spid="16623" grpId="0" animBg="1"/>
      <p:bldP spid="16623" grpId="1" animBg="1"/>
      <p:bldP spid="16624" grpId="0" animBg="1"/>
      <p:bldP spid="16624" grpId="1" animBg="1"/>
      <p:bldP spid="16625" grpId="0" animBg="1"/>
      <p:bldP spid="16625" grpId="1" animBg="1"/>
      <p:bldP spid="16626" grpId="0" animBg="1"/>
      <p:bldP spid="16626" grpId="1" animBg="1"/>
      <p:bldP spid="16627" grpId="0" animBg="1"/>
      <p:bldP spid="16627" grpId="1" animBg="1"/>
      <p:bldP spid="16628" grpId="0" animBg="1"/>
      <p:bldP spid="16628" grpId="1" animBg="1"/>
      <p:bldP spid="16629" grpId="0" animBg="1"/>
      <p:bldP spid="16629" grpId="1" animBg="1"/>
      <p:bldP spid="16630" grpId="0" animBg="1"/>
      <p:bldP spid="16630" grpId="1" animBg="1"/>
      <p:bldP spid="16631" grpId="0" animBg="1"/>
      <p:bldP spid="16631" grpId="1" animBg="1"/>
      <p:bldP spid="16632" grpId="0" animBg="1"/>
      <p:bldP spid="16632" grpId="1" animBg="1"/>
      <p:bldP spid="16633" grpId="0" animBg="1"/>
      <p:bldP spid="16633" grpId="1" animBg="1"/>
      <p:bldP spid="16634" grpId="0" animBg="1"/>
      <p:bldP spid="16634" grpId="1" animBg="1"/>
      <p:bldP spid="16635" grpId="0" animBg="1"/>
      <p:bldP spid="16635" grpId="1" animBg="1"/>
      <p:bldP spid="16636" grpId="0" animBg="1"/>
      <p:bldP spid="16636" grpId="1" animBg="1"/>
      <p:bldP spid="16637" grpId="0" animBg="1"/>
      <p:bldP spid="16637" grpId="1" animBg="1"/>
      <p:bldP spid="16639" grpId="0" animBg="1"/>
      <p:bldP spid="16639" grpId="1" animBg="1"/>
      <p:bldP spid="16640" grpId="0" animBg="1"/>
      <p:bldP spid="16640" grpId="1" animBg="1"/>
      <p:bldP spid="16641" grpId="0" animBg="1"/>
      <p:bldP spid="16641" grpId="1" animBg="1"/>
      <p:bldP spid="16642" grpId="0" animBg="1"/>
      <p:bldP spid="16642" grpId="1" animBg="1"/>
      <p:bldP spid="16643" grpId="0" animBg="1"/>
      <p:bldP spid="16643" grpId="1" animBg="1"/>
      <p:bldP spid="16644" grpId="0" animBg="1"/>
      <p:bldP spid="16644" grpId="1" animBg="1"/>
      <p:bldP spid="16645" grpId="0" animBg="1"/>
      <p:bldP spid="16645" grpId="1" animBg="1"/>
      <p:bldP spid="16646" grpId="0" animBg="1"/>
      <p:bldP spid="16646" grpId="1" animBg="1"/>
      <p:bldP spid="16647" grpId="0" animBg="1"/>
      <p:bldP spid="16647" grpId="1" animBg="1"/>
      <p:bldP spid="16648" grpId="0" animBg="1"/>
      <p:bldP spid="16648" grpId="1" animBg="1"/>
      <p:bldP spid="16649" grpId="0" animBg="1"/>
      <p:bldP spid="16649" grpId="1" animBg="1"/>
      <p:bldP spid="16650" grpId="0" animBg="1"/>
      <p:bldP spid="16650" grpId="1" animBg="1"/>
      <p:bldP spid="16651" grpId="0" animBg="1"/>
      <p:bldP spid="16651" grpId="1" animBg="1"/>
      <p:bldP spid="16652" grpId="0" animBg="1"/>
      <p:bldP spid="16652" grpId="1" animBg="1"/>
      <p:bldP spid="16653" grpId="0" animBg="1"/>
      <p:bldP spid="16653" grpId="1" animBg="1"/>
      <p:bldP spid="16654" grpId="0" animBg="1"/>
      <p:bldP spid="16654" grpId="1" animBg="1"/>
      <p:bldP spid="16655" grpId="0" animBg="1"/>
      <p:bldP spid="16655" grpId="1" animBg="1"/>
      <p:bldP spid="16656" grpId="0" animBg="1"/>
      <p:bldP spid="16656" grpId="1" animBg="1"/>
      <p:bldP spid="16657" grpId="0" animBg="1"/>
      <p:bldP spid="16657" grpId="1" animBg="1"/>
      <p:bldP spid="16658" grpId="0" animBg="1"/>
      <p:bldP spid="16658" grpId="1" animBg="1"/>
      <p:bldP spid="16659" grpId="0" animBg="1"/>
      <p:bldP spid="16659" grpId="1" animBg="1"/>
      <p:bldP spid="16660" grpId="0" animBg="1"/>
      <p:bldP spid="16660" grpId="1" animBg="1"/>
      <p:bldP spid="16661" grpId="0" animBg="1"/>
      <p:bldP spid="16661" grpId="1" animBg="1"/>
      <p:bldP spid="16662" grpId="0" animBg="1"/>
      <p:bldP spid="16662" grpId="1" animBg="1"/>
      <p:bldP spid="16663" grpId="0" animBg="1"/>
      <p:bldP spid="16663" grpId="1" animBg="1"/>
      <p:bldP spid="16664" grpId="0" animBg="1"/>
      <p:bldP spid="16664" grpId="1" animBg="1"/>
      <p:bldP spid="16665" grpId="0" animBg="1"/>
      <p:bldP spid="16665" grpId="1" animBg="1"/>
      <p:bldP spid="16666" grpId="0" animBg="1"/>
      <p:bldP spid="16666" grpId="1" animBg="1"/>
      <p:bldP spid="16667" grpId="0" animBg="1"/>
      <p:bldP spid="16667" grpId="1" animBg="1"/>
      <p:bldP spid="16668" grpId="0" animBg="1"/>
      <p:bldP spid="16668" grpId="1" animBg="1"/>
      <p:bldP spid="16669" grpId="0" animBg="1"/>
      <p:bldP spid="16669" grpId="1" animBg="1"/>
      <p:bldP spid="16670" grpId="0" animBg="1"/>
      <p:bldP spid="16670" grpId="1" animBg="1"/>
      <p:bldP spid="16673" grpId="0" animBg="1"/>
      <p:bldP spid="16673" grpId="1" animBg="1"/>
      <p:bldP spid="16674" grpId="0" animBg="1"/>
      <p:bldP spid="16674" grpId="1" animBg="1"/>
      <p:bldP spid="16675" grpId="0" animBg="1"/>
      <p:bldP spid="16675" grpId="1" animBg="1"/>
      <p:bldP spid="16676" grpId="0" animBg="1"/>
      <p:bldP spid="16676" grpId="1" animBg="1"/>
      <p:bldP spid="16678" grpId="0" animBg="1"/>
      <p:bldP spid="16678" grpId="1" animBg="1"/>
      <p:bldP spid="16679" grpId="0" animBg="1"/>
      <p:bldP spid="16679" grpId="1" animBg="1"/>
      <p:bldP spid="16680" grpId="0" animBg="1"/>
      <p:bldP spid="16680" grpId="1" animBg="1"/>
      <p:bldP spid="16681" grpId="0" animBg="1"/>
      <p:bldP spid="16681" grpId="1" animBg="1"/>
      <p:bldP spid="16682" grpId="0" animBg="1"/>
      <p:bldP spid="16682" grpId="1" animBg="1"/>
      <p:bldP spid="16683" grpId="0" animBg="1"/>
      <p:bldP spid="16683" grpId="1" animBg="1"/>
      <p:bldP spid="16684" grpId="0" animBg="1"/>
      <p:bldP spid="16684" grpId="1" animBg="1"/>
      <p:bldP spid="16685" grpId="0" animBg="1"/>
      <p:bldP spid="16685" grpId="1" animBg="1"/>
      <p:bldP spid="16686" grpId="0" animBg="1"/>
      <p:bldP spid="16686" grpId="1" animBg="1"/>
      <p:bldP spid="16687" grpId="0" animBg="1"/>
      <p:bldP spid="16687" grpId="1" animBg="1"/>
      <p:bldP spid="16688" grpId="0" animBg="1"/>
      <p:bldP spid="16688" grpId="1" animBg="1"/>
      <p:bldP spid="16689" grpId="0" animBg="1"/>
      <p:bldP spid="16689" grpId="1" animBg="1"/>
      <p:bldP spid="16690" grpId="0" animBg="1"/>
      <p:bldP spid="16690" grpId="1" animBg="1"/>
      <p:bldP spid="16691" grpId="0" animBg="1"/>
      <p:bldP spid="16691" grpId="1" animBg="1"/>
      <p:bldP spid="16692" grpId="0" animBg="1"/>
      <p:bldP spid="16692" grpId="1" animBg="1"/>
      <p:bldP spid="16693" grpId="0" animBg="1"/>
      <p:bldP spid="16693" grpId="1" animBg="1"/>
      <p:bldP spid="16694" grpId="0" animBg="1"/>
      <p:bldP spid="16694" grpId="1" animBg="1"/>
      <p:bldP spid="16695" grpId="0" animBg="1"/>
      <p:bldP spid="16695" grpId="1" animBg="1"/>
      <p:bldP spid="16696" grpId="0" animBg="1"/>
      <p:bldP spid="16696" grpId="1" animBg="1"/>
      <p:bldP spid="16697" grpId="0" animBg="1"/>
      <p:bldP spid="16697" grpId="1" animBg="1"/>
      <p:bldP spid="16698" grpId="0" animBg="1"/>
      <p:bldP spid="16698" grpId="1" animBg="1"/>
      <p:bldP spid="16699" grpId="0" animBg="1"/>
      <p:bldP spid="16699" grpId="1" animBg="1"/>
      <p:bldP spid="16700" grpId="0" animBg="1"/>
      <p:bldP spid="16700" grpId="1" animBg="1"/>
      <p:bldP spid="16701" grpId="0" animBg="1"/>
      <p:bldP spid="16701" grpId="1" animBg="1"/>
      <p:bldP spid="16702" grpId="0" animBg="1"/>
      <p:bldP spid="16702" grpId="1" animBg="1"/>
      <p:bldP spid="16703" grpId="0" animBg="1"/>
      <p:bldP spid="16703" grpId="1" animBg="1"/>
      <p:bldP spid="16704" grpId="0" animBg="1"/>
      <p:bldP spid="16704" grpId="1" animBg="1"/>
      <p:bldP spid="16705" grpId="0" animBg="1"/>
      <p:bldP spid="16705" grpId="1" animBg="1"/>
      <p:bldP spid="16706" grpId="0" animBg="1"/>
      <p:bldP spid="16706" grpId="1" animBg="1"/>
      <p:bldP spid="16707" grpId="0" animBg="1"/>
      <p:bldP spid="16707" grpId="1" animBg="1"/>
      <p:bldP spid="16708" grpId="0" animBg="1"/>
      <p:bldP spid="16708" grpId="1" animBg="1"/>
      <p:bldP spid="16709" grpId="0" animBg="1"/>
      <p:bldP spid="16709" grpId="1" animBg="1"/>
      <p:bldP spid="16710" grpId="0" animBg="1"/>
      <p:bldP spid="16710" grpId="1" animBg="1"/>
      <p:bldP spid="16733" grpId="0" animBg="1"/>
      <p:bldP spid="16733" grpId="1" animBg="1"/>
      <p:bldP spid="16734" grpId="0" animBg="1"/>
      <p:bldP spid="16734" grpId="1" animBg="1"/>
      <p:bldP spid="16735" grpId="0" animBg="1"/>
      <p:bldP spid="167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445" y="195283"/>
            <a:ext cx="85936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Center organization &amp; data collection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2015-2016 IPF Patients’ cohort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Drug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administration</a:t>
            </a:r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it-IT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Adverse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Compliance</a:t>
            </a:r>
            <a:endParaRPr lang="it-IT" sz="32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it-IT" sz="3200" b="1" dirty="0">
              <a:latin typeface="Arial" pitchFamily="34" charset="0"/>
              <a:cs typeface="Arial" pitchFamily="34" charset="0"/>
            </a:endParaRPr>
          </a:p>
          <a:p>
            <a:pPr marL="514350" lvl="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Efficacy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60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87095" y="61801"/>
            <a:ext cx="8759349" cy="6885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21176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SansCond" pitchFamily="2" charset="0"/>
              </a:rPr>
              <a:t>IPF TREATMENT: Jan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SansCond" pitchFamily="2" charset="0"/>
              </a:rPr>
              <a:t>2015 - Feb 2016 </a:t>
            </a:r>
            <a:endParaRPr lang="en-GB" sz="3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61110" y="1192337"/>
            <a:ext cx="329032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184  patients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87095" y="3448038"/>
            <a:ext cx="305993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</a:rPr>
              <a:t>NO TREATMENT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87095" y="4705348"/>
            <a:ext cx="305993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</a:rPr>
              <a:t>ESBRIET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87095" y="5867868"/>
            <a:ext cx="305993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</a:rPr>
              <a:t>NINTEDANIB</a:t>
            </a:r>
            <a:endParaRPr lang="en-GB" sz="2400" b="1" dirty="0">
              <a:solidFill>
                <a:srgbClr val="000000"/>
              </a:solidFill>
            </a:endParaRPr>
          </a:p>
        </p:txBody>
      </p:sp>
      <p:cxnSp>
        <p:nvCxnSpPr>
          <p:cNvPr id="30" name="Connettore 1 29"/>
          <p:cNvCxnSpPr/>
          <p:nvPr/>
        </p:nvCxnSpPr>
        <p:spPr>
          <a:xfrm>
            <a:off x="5199597" y="2438721"/>
            <a:ext cx="0" cy="418906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4304859" y="2178976"/>
            <a:ext cx="1789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January 2015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Freccia destra 31"/>
          <p:cNvSpPr/>
          <p:nvPr/>
        </p:nvSpPr>
        <p:spPr>
          <a:xfrm>
            <a:off x="5199596" y="3116036"/>
            <a:ext cx="3067503" cy="7936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ccia destra 32"/>
          <p:cNvSpPr/>
          <p:nvPr/>
        </p:nvSpPr>
        <p:spPr>
          <a:xfrm>
            <a:off x="5191508" y="4116010"/>
            <a:ext cx="3075592" cy="13591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ccia destra 33"/>
          <p:cNvSpPr/>
          <p:nvPr/>
        </p:nvSpPr>
        <p:spPr>
          <a:xfrm>
            <a:off x="5191508" y="5371899"/>
            <a:ext cx="3075592" cy="12558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asellaDiTesto 34"/>
          <p:cNvSpPr txBox="1"/>
          <p:nvPr/>
        </p:nvSpPr>
        <p:spPr>
          <a:xfrm>
            <a:off x="5199597" y="3201817"/>
            <a:ext cx="77928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</a:rPr>
              <a:t>18</a:t>
            </a:r>
            <a:endParaRPr lang="en-GB" sz="4000" b="1" dirty="0">
              <a:solidFill>
                <a:srgbClr val="00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191508" y="4459127"/>
            <a:ext cx="77928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</a:rPr>
              <a:t>95</a:t>
            </a:r>
            <a:endParaRPr lang="en-GB" sz="4000" b="1" dirty="0">
              <a:solidFill>
                <a:srgbClr val="00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5191508" y="5621647"/>
            <a:ext cx="77928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</a:rPr>
              <a:t>71</a:t>
            </a:r>
            <a:endParaRPr lang="en-GB" sz="4000" b="1" dirty="0">
              <a:solidFill>
                <a:srgbClr val="000000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4005544" y="3306928"/>
            <a:ext cx="1185964" cy="4207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tangolo 45"/>
          <p:cNvSpPr/>
          <p:nvPr/>
        </p:nvSpPr>
        <p:spPr>
          <a:xfrm>
            <a:off x="4013633" y="4436071"/>
            <a:ext cx="1185964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15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zionante">
  <a:themeElements>
    <a:clrScheme name="Funzionante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Funzionante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zionante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Funzionante.thmx</Template>
  <TotalTime>611</TotalTime>
  <Words>1551</Words>
  <Application>Microsoft Office PowerPoint</Application>
  <PresentationFormat>Presentazione su schermo (4:3)</PresentationFormat>
  <Paragraphs>461</Paragraphs>
  <Slides>36</Slides>
  <Notes>6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3" baseType="lpstr">
      <vt:lpstr>Arial</vt:lpstr>
      <vt:lpstr>BISansCond</vt:lpstr>
      <vt:lpstr>Calibri</vt:lpstr>
      <vt:lpstr>Rockwell</vt:lpstr>
      <vt:lpstr>Times New Roman</vt:lpstr>
      <vt:lpstr>Wingdings</vt:lpstr>
      <vt:lpstr>Funzionante</vt:lpstr>
      <vt:lpstr>Sara Tomassetti, MD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Eli BB*;C Giot</dc:creator>
  <cp:lastModifiedBy>MDB</cp:lastModifiedBy>
  <cp:revision>516</cp:revision>
  <dcterms:created xsi:type="dcterms:W3CDTF">2011-12-20T16:41:46Z</dcterms:created>
  <dcterms:modified xsi:type="dcterms:W3CDTF">2016-04-13T07:09:23Z</dcterms:modified>
</cp:coreProperties>
</file>