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050" r:id="rId2"/>
    <p:sldId id="1040" r:id="rId3"/>
    <p:sldId id="1052" r:id="rId4"/>
    <p:sldId id="1042" r:id="rId5"/>
    <p:sldId id="1011" r:id="rId6"/>
    <p:sldId id="1047" r:id="rId7"/>
    <p:sldId id="1035" r:id="rId8"/>
    <p:sldId id="1036" r:id="rId9"/>
    <p:sldId id="1016" r:id="rId10"/>
    <p:sldId id="1018" r:id="rId11"/>
    <p:sldId id="1019" r:id="rId12"/>
    <p:sldId id="1020" r:id="rId13"/>
    <p:sldId id="1021" r:id="rId14"/>
    <p:sldId id="1022" r:id="rId15"/>
    <p:sldId id="1023" r:id="rId16"/>
    <p:sldId id="1024" r:id="rId17"/>
    <p:sldId id="1025" r:id="rId18"/>
    <p:sldId id="1026" r:id="rId19"/>
    <p:sldId id="1027" r:id="rId20"/>
    <p:sldId id="1028" r:id="rId21"/>
    <p:sldId id="1029" r:id="rId22"/>
    <p:sldId id="1030" r:id="rId23"/>
    <p:sldId id="1031" r:id="rId24"/>
    <p:sldId id="1032" r:id="rId25"/>
    <p:sldId id="1033" r:id="rId26"/>
    <p:sldId id="1054" r:id="rId27"/>
    <p:sldId id="941" r:id="rId28"/>
    <p:sldId id="939" r:id="rId29"/>
    <p:sldId id="875" r:id="rId30"/>
    <p:sldId id="820" r:id="rId31"/>
    <p:sldId id="821" r:id="rId32"/>
    <p:sldId id="1058" r:id="rId33"/>
    <p:sldId id="889" r:id="rId34"/>
    <p:sldId id="916" r:id="rId35"/>
    <p:sldId id="1059" r:id="rId36"/>
    <p:sldId id="906" r:id="rId37"/>
    <p:sldId id="915" r:id="rId38"/>
    <p:sldId id="1060" r:id="rId39"/>
    <p:sldId id="673" r:id="rId40"/>
    <p:sldId id="861" r:id="rId41"/>
    <p:sldId id="674" r:id="rId42"/>
    <p:sldId id="708" r:id="rId43"/>
    <p:sldId id="934" r:id="rId44"/>
    <p:sldId id="996" r:id="rId45"/>
    <p:sldId id="997" r:id="rId46"/>
    <p:sldId id="844" r:id="rId47"/>
    <p:sldId id="918" r:id="rId48"/>
    <p:sldId id="496" r:id="rId49"/>
    <p:sldId id="781" r:id="rId50"/>
    <p:sldId id="789" r:id="rId51"/>
    <p:sldId id="886" r:id="rId52"/>
    <p:sldId id="784" r:id="rId53"/>
    <p:sldId id="998" r:id="rId54"/>
    <p:sldId id="991" r:id="rId55"/>
    <p:sldId id="1048" r:id="rId56"/>
    <p:sldId id="1009" r:id="rId57"/>
    <p:sldId id="1002" r:id="rId58"/>
    <p:sldId id="1004" r:id="rId59"/>
    <p:sldId id="289" r:id="rId60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422E"/>
    <a:srgbClr val="346DFF"/>
    <a:srgbClr val="3377BD"/>
    <a:srgbClr val="2B94FF"/>
    <a:srgbClr val="AC4F03"/>
    <a:srgbClr val="D1E1C4"/>
    <a:srgbClr val="CADBC0"/>
    <a:srgbClr val="03FF04"/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2" autoAdjust="0"/>
    <p:restoredTop sz="99810" autoAdjust="0"/>
  </p:normalViewPr>
  <p:slideViewPr>
    <p:cSldViewPr>
      <p:cViewPr varScale="1">
        <p:scale>
          <a:sx n="53" d="100"/>
          <a:sy n="53" d="100"/>
        </p:scale>
        <p:origin x="684" y="72"/>
      </p:cViewPr>
      <p:guideLst>
        <p:guide orient="horz" pos="1344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5" d="100"/>
        <a:sy n="145" d="100"/>
      </p:scale>
      <p:origin x="0" y="5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22224008-F4D1-DF4E-BC58-0CC06036709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98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93E09F2-9018-3E4E-A471-80CBA681FC2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70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7CBE-FC50-BE4E-80C6-7A2B10CEFC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63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6B1D50-78D9-AB4C-B47A-DCA0F0308D11}" type="slidenum">
              <a:rPr lang="en-US"/>
              <a:pPr/>
              <a:t>10</a:t>
            </a:fld>
            <a:endParaRPr lang="en-US"/>
          </a:p>
        </p:txBody>
      </p:sp>
      <p:sp>
        <p:nvSpPr>
          <p:cNvPr id="1039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6B1D50-78D9-AB4C-B47A-DCA0F0308D11}" type="slidenum">
              <a:rPr lang="en-US"/>
              <a:pPr/>
              <a:t>11</a:t>
            </a:fld>
            <a:endParaRPr lang="en-US"/>
          </a:p>
        </p:txBody>
      </p:sp>
      <p:sp>
        <p:nvSpPr>
          <p:cNvPr id="1039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C41DB-8E14-344A-AB4D-B4A01B40D7C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2BCDF8-DB95-444B-84EF-C73CD4C7BA97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F28E6C-40F3-A74C-8A4E-C6D01C89E3C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7868D2-D0FD-9842-81F5-EE623C676320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7E296-14AB-CA4A-80D7-6135B0A2087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82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D8690E-A784-8B4B-AA18-2726D9144CC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7EAA7-D29B-F74C-859D-082A01E4811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6F052-3058-A44B-8543-A37DDD9D3B4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A0BDD-A38B-1D4B-AC2E-B9FA5D952A47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5A0613-E8C0-224A-834B-F0200E87DBCA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97D86F-0F9E-2740-95AB-8302DDE93676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879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A3CA9B-7A9F-8343-A18D-78DDF457C3D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A06D26-F2EE-2245-9C7E-82C8756D593D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6E128-2728-F941-A43A-7164C37B9C3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6E128-2728-F941-A43A-7164C37B9C3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6E128-2728-F941-A43A-7164C37B9C3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B2B179-36BF-A543-A1C9-488BF396E1A4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82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4D2D9-EC9F-414B-ADF3-32BAE2FA7B0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4D2D9-EC9F-414B-ADF3-32BAE2FA7B09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A0BDD-A38B-1D4B-AC2E-B9FA5D952A47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A5934D-68B0-8648-BA42-8907B10D2EF9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D3912-25BC-0346-97ED-ED6CC1B4FA9F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D3912-25BC-0346-97ED-ED6CC1B4FA9F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D3912-25BC-0346-97ED-ED6CC1B4FA9F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845F-2AD7-8B46-8F30-6B3C437DE552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0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845F-2AD7-8B46-8F30-6B3C437DE552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0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18B1A5-5DC6-0C4B-8C06-8D017FFA0C9B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80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7B64A1-2D6D-CD48-88BB-389AC41917DA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7B64A1-2D6D-CD48-88BB-389AC41917DA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387A66-EBC6-974D-A892-514588E084E4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A0BDD-A38B-1D4B-AC2E-B9FA5D952A47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691AF6-ACD8-D54E-9FB9-9FBB2ACFBC3C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841E4A-6252-2940-AA02-4C3B8738806E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0DE5D4-DCE2-CD4C-95B1-D205CCFEEF27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5A733B-4CCC-0C4B-B02C-4241D3C2C639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2EF8A-A60E-7A40-9883-A697093C21D8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2EF8A-A60E-7A40-9883-A697093C21D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5A733B-4CCC-0C4B-B02C-4241D3C2C639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691AF6-ACD8-D54E-9FB9-9FBB2ACFBC3C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A4D729-4BA2-3E4B-9887-78F1360217CF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A4D729-4BA2-3E4B-9887-78F1360217CF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A0BDD-A38B-1D4B-AC2E-B9FA5D952A4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A4901-9A09-AB4D-AABF-AD5EE8C4E933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A0BDD-A38B-1D4B-AC2E-B9FA5D952A4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A4D729-4BA2-3E4B-9887-78F1360217C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A4D729-4BA2-3E4B-9887-78F1360217C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CH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65E1A-20CD-B04F-A4F5-CD663C9949BE}" type="slidenum">
              <a:rPr lang="en-US"/>
              <a:pPr/>
              <a:t>9</a:t>
            </a:fld>
            <a:endParaRPr lang="en-US"/>
          </a:p>
        </p:txBody>
      </p:sp>
      <p:sp>
        <p:nvSpPr>
          <p:cNvPr id="102707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7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A4FD-0E57-3348-AF30-B6FD2C86A5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7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E920E-FCFD-4B45-87F7-471F9043EA2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5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70EE0-95AB-A14F-B395-6384C4D040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87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0E6AB-C630-ED44-BE92-B4E1538AD9B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66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490C1-9555-9A44-BB1C-28450E6BEBF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6B378-9140-C848-8C2A-4D89E335179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3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F3C2E-099B-7549-84AC-F87328C9D86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3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99CA4-A3FB-5C48-8A83-4E30FF3BED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5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C7BC8-1ED6-384A-9B9E-22C5BE4C3AF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0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50A44-50C8-544B-9C3F-FDF374FE56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56CB2-C098-1C49-8DC0-306F7D954AA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C5FF5-882F-5848-96C3-8FD9B09FD8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5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A44BB-C598-4D49-8B43-11DC600074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2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26BE4CE7-D8AB-1847-922C-F39DFBDD5A0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4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58.jpeg"/><Relationship Id="rId4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4.jpeg"/><Relationship Id="rId4" Type="http://schemas.openxmlformats.org/officeDocument/2006/relationships/image" Target="../media/image8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4.jpeg"/><Relationship Id="rId4" Type="http://schemas.openxmlformats.org/officeDocument/2006/relationships/image" Target="../media/image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3" descr="Stockhorn513.jpeg"/>
          <p:cNvPicPr>
            <a:picLocks noChangeAspect="1"/>
          </p:cNvPicPr>
          <p:nvPr/>
        </p:nvPicPr>
        <p:blipFill>
          <a:blip r:embed="rId3"/>
          <a:srcRect l="7682" t="30264" r="18523"/>
          <a:stretch>
            <a:fillRect/>
          </a:stretch>
        </p:blipFill>
        <p:spPr>
          <a:xfrm>
            <a:off x="1" y="1"/>
            <a:ext cx="10286999" cy="575170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l="39574" t="14738" r="12487"/>
          <a:stretch/>
        </p:blipFill>
        <p:spPr>
          <a:xfrm>
            <a:off x="6000665" y="2364102"/>
            <a:ext cx="4239623" cy="44595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54983" y="3429000"/>
            <a:ext cx="3072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Auguri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dalla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Svizzera</a:t>
            </a:r>
            <a:r>
              <a:rPr lang="en-US" sz="3600" dirty="0" smtClean="0">
                <a:solidFill>
                  <a:srgbClr val="FF0000"/>
                </a:solidFill>
              </a:rPr>
              <a:t>!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B850-3C05-874B-9747-C71F3086711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6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42" name="Text Box 6"/>
          <p:cNvSpPr txBox="1">
            <a:spLocks noChangeArrowheads="1"/>
          </p:cNvSpPr>
          <p:nvPr/>
        </p:nvSpPr>
        <p:spPr bwMode="auto">
          <a:xfrm>
            <a:off x="199441" y="6413266"/>
            <a:ext cx="9924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CH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D.M. Gomez, B.W. Knight, E.R. Weibel (1962-64) </a:t>
            </a:r>
            <a:r>
              <a:rPr lang="de-CH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based</a:t>
            </a:r>
            <a:r>
              <a:rPr lang="de-CH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on </a:t>
            </a:r>
            <a:r>
              <a:rPr lang="de-CH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Roughton</a:t>
            </a:r>
            <a:r>
              <a:rPr lang="de-CH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&amp; Forster (1957) </a:t>
            </a:r>
            <a:endParaRPr lang="de-CH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</p:txBody>
      </p:sp>
      <p:pic>
        <p:nvPicPr>
          <p:cNvPr id="7" name="Bild 6" descr="AlvSept1383MP14x1300Ho13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/>
          <a:stretch/>
        </p:blipFill>
        <p:spPr>
          <a:xfrm>
            <a:off x="1831132" y="764704"/>
            <a:ext cx="5834716" cy="25751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51012" y="-27384"/>
            <a:ext cx="835292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" charset="0"/>
              </a:rPr>
              <a:t>Morphometric Model for predicting DL</a:t>
            </a:r>
            <a:r>
              <a:rPr lang="en-US" sz="3200" b="1" baseline="-25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" charset="0"/>
              </a:rPr>
              <a:t>O2</a:t>
            </a:r>
            <a:endParaRPr lang="de-CH" sz="3200" b="1" baseline="-25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</p:txBody>
      </p:sp>
      <p:sp>
        <p:nvSpPr>
          <p:cNvPr id="2" name="Pfeil nach unten 1"/>
          <p:cNvSpPr/>
          <p:nvPr/>
        </p:nvSpPr>
        <p:spPr bwMode="auto">
          <a:xfrm rot="18506381">
            <a:off x="4298537" y="953498"/>
            <a:ext cx="375130" cy="82926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0" name="Bild 9" descr="AlveolenSEM18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" y="3426084"/>
            <a:ext cx="4680520" cy="3057170"/>
          </a:xfrm>
          <a:prstGeom prst="rect">
            <a:avLst/>
          </a:prstGeom>
        </p:spPr>
      </p:pic>
      <p:pic>
        <p:nvPicPr>
          <p:cNvPr id="11" name="Bild 10" descr="AlvSeptS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35" y="3517876"/>
            <a:ext cx="4429762" cy="293545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0E6AB-C630-ED44-BE92-B4E1538AD9BC}" type="slidenum">
              <a:rPr lang="en-US" sz="2000" smtClean="0"/>
              <a:pPr>
                <a:defRPr/>
              </a:pPr>
              <a:t>10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08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9" name="Text Box 3"/>
          <p:cNvSpPr txBox="1">
            <a:spLocks noChangeArrowheads="1"/>
          </p:cNvSpPr>
          <p:nvPr/>
        </p:nvSpPr>
        <p:spPr bwMode="auto">
          <a:xfrm>
            <a:off x="1800225" y="3394546"/>
            <a:ext cx="7286625" cy="2698750"/>
          </a:xfrm>
          <a:prstGeom prst="rect">
            <a:avLst/>
          </a:prstGeom>
          <a:noFill/>
          <a:ln>
            <a:noFill/>
          </a:ln>
          <a:effectLst>
            <a:outerShdw blurRad="215900" dist="38099" dir="1919960" algn="ctr" rotWithShape="0">
              <a:schemeClr val="bg1">
                <a:alpha val="57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56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3600" dirty="0" smtClean="0">
                <a:solidFill>
                  <a:srgbClr val="FFFF00"/>
                </a:solidFill>
                <a:latin typeface="Arial" charset="0"/>
              </a:rPr>
              <a:t>1/D</a:t>
            </a:r>
            <a:r>
              <a:rPr lang="de-CH" sz="3200" dirty="0" smtClean="0">
                <a:solidFill>
                  <a:srgbClr val="FFFF00"/>
                </a:solidFill>
                <a:latin typeface="Arial" charset="0"/>
              </a:rPr>
              <a:t>L</a:t>
            </a:r>
            <a:r>
              <a:rPr lang="de-CH" sz="3600" baseline="-25000" dirty="0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de-CH" sz="36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= </a:t>
            </a:r>
            <a:r>
              <a:rPr lang="de-CH" sz="3600" dirty="0" smtClean="0">
                <a:solidFill>
                  <a:srgbClr val="FFFF00"/>
                </a:solidFill>
                <a:latin typeface="Arial" charset="0"/>
              </a:rPr>
              <a:t>1/D</a:t>
            </a:r>
            <a:r>
              <a:rPr lang="de-CH" sz="3200" dirty="0" smtClean="0">
                <a:solidFill>
                  <a:srgbClr val="FFFF00"/>
                </a:solidFill>
                <a:latin typeface="Arial" charset="0"/>
              </a:rPr>
              <a:t>M</a:t>
            </a:r>
            <a:r>
              <a:rPr lang="de-CH" sz="3600" baseline="-25000" dirty="0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de-CH" sz="36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+ </a:t>
            </a:r>
            <a:r>
              <a:rPr lang="de-CH" sz="3600" dirty="0" smtClean="0">
                <a:solidFill>
                  <a:srgbClr val="FFFF00"/>
                </a:solidFill>
                <a:latin typeface="Arial" charset="0"/>
              </a:rPr>
              <a:t>1/D</a:t>
            </a:r>
            <a:r>
              <a:rPr lang="de-CH" sz="3200" dirty="0" smtClean="0">
                <a:solidFill>
                  <a:srgbClr val="FFFF00"/>
                </a:solidFill>
                <a:latin typeface="Arial" charset="0"/>
              </a:rPr>
              <a:t>e</a:t>
            </a:r>
            <a:r>
              <a:rPr lang="de-CH" sz="3600" baseline="-25000" dirty="0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 smtClean="0">
                <a:solidFill>
                  <a:srgbClr val="FFFF00"/>
                </a:solidFill>
                <a:latin typeface="Arial" charset="0"/>
              </a:rPr>
              <a:t>2</a:t>
            </a:r>
            <a:endParaRPr lang="de-CH" sz="3600" baseline="300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de-CH" sz="1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de-CH" sz="3600" dirty="0">
                <a:solidFill>
                  <a:srgbClr val="FFFF00"/>
                </a:solidFill>
                <a:latin typeface="Arial" charset="0"/>
              </a:rPr>
              <a:t>D</a:t>
            </a:r>
            <a:r>
              <a:rPr lang="de-CH" sz="3200" dirty="0">
                <a:solidFill>
                  <a:srgbClr val="FFFF00"/>
                </a:solidFill>
                <a:latin typeface="Arial" charset="0"/>
              </a:rPr>
              <a:t>M</a:t>
            </a:r>
            <a:r>
              <a:rPr lang="de-CH" sz="3600" baseline="-25000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>
                <a:solidFill>
                  <a:srgbClr val="FFFF00"/>
                </a:solidFill>
                <a:latin typeface="Arial" charset="0"/>
              </a:rPr>
              <a:t>2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=</a:t>
            </a:r>
            <a:r>
              <a:rPr lang="de-CH" sz="32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K</a:t>
            </a:r>
            <a:r>
              <a:rPr lang="de-CH" sz="3600" baseline="-25000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de-CH" sz="32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· (</a:t>
            </a:r>
            <a:r>
              <a:rPr lang="de-CH" sz="3600" b="1" dirty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de-CH" b="1" dirty="0">
                <a:solidFill>
                  <a:srgbClr val="FF0000"/>
                </a:solidFill>
                <a:latin typeface="Arial" charset="0"/>
              </a:rPr>
              <a:t>(a)</a:t>
            </a:r>
            <a:r>
              <a:rPr lang="de-CH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+ </a:t>
            </a:r>
            <a:r>
              <a:rPr lang="de-CH" sz="3600" b="1" dirty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de-CH" b="1" dirty="0">
                <a:solidFill>
                  <a:srgbClr val="FF0000"/>
                </a:solidFill>
                <a:latin typeface="Arial" charset="0"/>
              </a:rPr>
              <a:t>(c)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de-CH" sz="4000" dirty="0">
                <a:solidFill>
                  <a:srgbClr val="FFFF00"/>
                </a:solidFill>
                <a:latin typeface="Arial" charset="0"/>
              </a:rPr>
              <a:t>/</a:t>
            </a:r>
            <a:r>
              <a:rPr lang="de-CH" sz="32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·</a:t>
            </a:r>
            <a:r>
              <a:rPr lang="de-CH" sz="3600" b="1" dirty="0">
                <a:solidFill>
                  <a:srgbClr val="FF0000"/>
                </a:solidFill>
                <a:latin typeface="Symbol" charset="0"/>
              </a:rPr>
              <a:t>t</a:t>
            </a:r>
            <a:r>
              <a:rPr lang="de-CH" sz="3600" b="1" baseline="-4000" dirty="0">
                <a:solidFill>
                  <a:srgbClr val="FF0000"/>
                </a:solidFill>
                <a:latin typeface="Arial" charset="0"/>
              </a:rPr>
              <a:t>hb</a:t>
            </a:r>
            <a:endParaRPr lang="de-CH" sz="3600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de-CH" sz="3600" dirty="0">
                <a:solidFill>
                  <a:srgbClr val="FFFF00"/>
                </a:solidFill>
                <a:latin typeface="Arial" charset="0"/>
              </a:rPr>
              <a:t>D</a:t>
            </a:r>
            <a:r>
              <a:rPr lang="de-CH" sz="3200" dirty="0">
                <a:solidFill>
                  <a:srgbClr val="FFFF00"/>
                </a:solidFill>
                <a:latin typeface="Arial" charset="0"/>
              </a:rPr>
              <a:t>e</a:t>
            </a:r>
            <a:r>
              <a:rPr lang="de-CH" sz="3600" baseline="-25000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de-CH" sz="32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= </a:t>
            </a:r>
            <a:r>
              <a:rPr lang="de-CH" sz="3600" dirty="0">
                <a:solidFill>
                  <a:srgbClr val="FFFF00"/>
                </a:solidFill>
                <a:latin typeface="Symbol" charset="0"/>
              </a:rPr>
              <a:t>q</a:t>
            </a:r>
            <a:r>
              <a:rPr lang="de-CH" sz="3600" baseline="-25000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CH" sz="3200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de-CH" sz="3600" dirty="0">
                <a:solidFill>
                  <a:srgbClr val="FFFF00"/>
                </a:solidFill>
                <a:latin typeface="Arial" charset="0"/>
              </a:rPr>
              <a:t> · </a:t>
            </a:r>
            <a:r>
              <a:rPr lang="de-CH" sz="3600" b="1" dirty="0">
                <a:solidFill>
                  <a:srgbClr val="FF0000"/>
                </a:solidFill>
                <a:latin typeface="Arial" charset="0"/>
              </a:rPr>
              <a:t>V</a:t>
            </a:r>
            <a:r>
              <a:rPr lang="de-CH" b="1" dirty="0">
                <a:solidFill>
                  <a:srgbClr val="FF0000"/>
                </a:solidFill>
                <a:latin typeface="Arial" charset="0"/>
              </a:rPr>
              <a:t>(c)</a:t>
            </a:r>
            <a:endParaRPr lang="de-CH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38340" name="Line 4"/>
          <p:cNvSpPr>
            <a:spLocks noChangeShapeType="1"/>
          </p:cNvSpPr>
          <p:nvPr/>
        </p:nvSpPr>
        <p:spPr bwMode="auto">
          <a:xfrm>
            <a:off x="1828800" y="4283546"/>
            <a:ext cx="66008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342" name="Text Box 6"/>
          <p:cNvSpPr txBox="1">
            <a:spLocks noChangeArrowheads="1"/>
          </p:cNvSpPr>
          <p:nvPr/>
        </p:nvSpPr>
        <p:spPr bwMode="auto">
          <a:xfrm>
            <a:off x="199441" y="6413266"/>
            <a:ext cx="9924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CH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D.M. Gomez, B.W. Knight, E.R. Weibel (1962-64) </a:t>
            </a:r>
            <a:r>
              <a:rPr lang="de-CH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based</a:t>
            </a:r>
            <a:r>
              <a:rPr lang="de-CH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on </a:t>
            </a:r>
            <a:r>
              <a:rPr lang="de-CH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Roughton</a:t>
            </a:r>
            <a:r>
              <a:rPr lang="de-CH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&amp; Forster (1957) </a:t>
            </a:r>
            <a:endParaRPr lang="de-CH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</p:txBody>
      </p:sp>
      <p:pic>
        <p:nvPicPr>
          <p:cNvPr id="7" name="Bild 6" descr="AlvSept1383MP14x1300Ho13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/>
          <a:stretch/>
        </p:blipFill>
        <p:spPr>
          <a:xfrm>
            <a:off x="1831132" y="764704"/>
            <a:ext cx="5834716" cy="25751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51012" y="-27384"/>
            <a:ext cx="835292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" charset="0"/>
              </a:rPr>
              <a:t>Morphometric Model for predicting DL</a:t>
            </a:r>
            <a:r>
              <a:rPr lang="en-US" sz="3200" b="1" baseline="-25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" charset="0"/>
              </a:rPr>
              <a:t>O2</a:t>
            </a:r>
            <a:endParaRPr lang="de-CH" sz="3200" b="1" baseline="-25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</p:txBody>
      </p:sp>
      <p:sp>
        <p:nvSpPr>
          <p:cNvPr id="2" name="Pfeil nach unten 1"/>
          <p:cNvSpPr/>
          <p:nvPr/>
        </p:nvSpPr>
        <p:spPr bwMode="auto">
          <a:xfrm rot="15464611">
            <a:off x="4361628" y="1625228"/>
            <a:ext cx="270417" cy="28613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20249" y="1412776"/>
            <a:ext cx="65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t</a:t>
            </a:r>
            <a:r>
              <a:rPr lang="de-CH" b="1" baseline="-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hb</a:t>
            </a:r>
            <a:endParaRPr lang="de-CH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919364" y="764704"/>
            <a:ext cx="160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S(a)   S</a:t>
            </a:r>
            <a:r>
              <a:rPr lang="de-C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</a:t>
            </a:r>
            <a:r>
              <a:rPr lang="de-C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endParaRPr lang="de-C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4135388" y="1196752"/>
            <a:ext cx="288032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/>
          <p:nvPr/>
        </p:nvCxnSpPr>
        <p:spPr bwMode="auto">
          <a:xfrm flipH="1">
            <a:off x="4927476" y="1196752"/>
            <a:ext cx="144016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feld 4"/>
          <p:cNvSpPr txBox="1"/>
          <p:nvPr/>
        </p:nvSpPr>
        <p:spPr>
          <a:xfrm>
            <a:off x="6007596" y="1700808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V(c)</a:t>
            </a:r>
            <a:endParaRPr lang="en-US" sz="24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0E6AB-C630-ED44-BE92-B4E1538AD9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6790"/>
          <a:stretch>
            <a:fillRect/>
          </a:stretch>
        </p:blipFill>
        <p:spPr bwMode="auto">
          <a:xfrm>
            <a:off x="0" y="-6350"/>
            <a:ext cx="103965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685800" y="228600"/>
            <a:ext cx="874395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2"/>
                </a:solidFill>
                <a:cs typeface="Times" charset="0"/>
              </a:rPr>
              <a:t>Morphometry of Human Lung &amp; DL</a:t>
            </a:r>
            <a:r>
              <a:rPr lang="en-US" baseline="-25000">
                <a:solidFill>
                  <a:schemeClr val="tx2"/>
                </a:solidFill>
                <a:cs typeface="Times" charset="0"/>
              </a:rPr>
              <a:t>O2</a:t>
            </a:r>
            <a:r>
              <a:rPr lang="en-US">
                <a:solidFill>
                  <a:schemeClr val="tx2"/>
                </a:solidFill>
                <a:cs typeface="Times" charset="0"/>
              </a:rPr>
              <a:t/>
            </a:r>
            <a:br>
              <a:rPr lang="en-US">
                <a:solidFill>
                  <a:schemeClr val="tx2"/>
                </a:solidFill>
                <a:cs typeface="Times" charset="0"/>
              </a:rPr>
            </a:br>
            <a:endParaRPr lang="de-CH" sz="2000">
              <a:solidFill>
                <a:schemeClr val="tx2"/>
              </a:solidFill>
              <a:cs typeface="Times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342900" y="1371600"/>
            <a:ext cx="9944100" cy="518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Body mass				 74	±	 4	kg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Alveolar surface			130	±	12	m</a:t>
            </a:r>
            <a:r>
              <a:rPr lang="en-US" sz="24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2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Capillary surface			115	±	12	m</a:t>
            </a:r>
            <a:r>
              <a:rPr lang="en-US" sz="24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2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Capillary volume			194	±	30	ml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Tissue barrier thickness		0.62	±	0.04	µm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Total barrier thickness		1.15	±	0.01	µm</a:t>
            </a:r>
            <a:b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</a:br>
            <a:endParaRPr lang="en-US" sz="10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de-CH" sz="1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279404" y="6254750"/>
            <a:ext cx="3830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cs typeface="+mn-cs"/>
              </a:rPr>
              <a:t>Gehr</a:t>
            </a:r>
            <a:r>
              <a:rPr lang="en-US" sz="2000" dirty="0">
                <a:cs typeface="+mn-cs"/>
              </a:rPr>
              <a:t>, </a:t>
            </a:r>
            <a:r>
              <a:rPr lang="en-US" sz="2000" dirty="0" err="1">
                <a:cs typeface="+mn-cs"/>
              </a:rPr>
              <a:t>Bachofen</a:t>
            </a:r>
            <a:r>
              <a:rPr lang="en-US" sz="2000" dirty="0">
                <a:cs typeface="+mn-cs"/>
              </a:rPr>
              <a:t>, </a:t>
            </a:r>
            <a:r>
              <a:rPr lang="en-US" sz="2000" dirty="0" err="1">
                <a:cs typeface="+mn-cs"/>
              </a:rPr>
              <a:t>Weibel</a:t>
            </a:r>
            <a:r>
              <a:rPr lang="en-US" sz="2000" dirty="0">
                <a:cs typeface="+mn-cs"/>
              </a:rPr>
              <a:t> 1978/93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6790"/>
          <a:stretch>
            <a:fillRect/>
          </a:stretch>
        </p:blipFill>
        <p:spPr bwMode="auto">
          <a:xfrm>
            <a:off x="0" y="-6350"/>
            <a:ext cx="103965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685800" y="228600"/>
            <a:ext cx="874395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2"/>
                </a:solidFill>
                <a:cs typeface="Times" charset="0"/>
              </a:rPr>
              <a:t>Morphometry of Human Lung &amp; DL</a:t>
            </a:r>
            <a:r>
              <a:rPr lang="en-US" baseline="-25000">
                <a:solidFill>
                  <a:schemeClr val="tx2"/>
                </a:solidFill>
                <a:cs typeface="Times" charset="0"/>
              </a:rPr>
              <a:t>O2</a:t>
            </a:r>
            <a:r>
              <a:rPr lang="en-US">
                <a:solidFill>
                  <a:schemeClr val="tx2"/>
                </a:solidFill>
                <a:cs typeface="Times" charset="0"/>
              </a:rPr>
              <a:t/>
            </a:r>
            <a:br>
              <a:rPr lang="en-US">
                <a:solidFill>
                  <a:schemeClr val="tx2"/>
                </a:solidFill>
                <a:cs typeface="Times" charset="0"/>
              </a:rPr>
            </a:br>
            <a:endParaRPr lang="de-CH" sz="2000">
              <a:solidFill>
                <a:schemeClr val="tx2"/>
              </a:solidFill>
              <a:cs typeface="Times" charset="0"/>
            </a:endParaRP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342900" y="1371600"/>
            <a:ext cx="9944100" cy="518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Body mass				 74	±	 4	kg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 dirty="0">
                <a:solidFill>
                  <a:srgbClr val="FFE70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Times" charset="0"/>
              </a:rPr>
              <a:t>Alveolar surface			130	±	12	m</a:t>
            </a:r>
            <a:r>
              <a:rPr lang="en-US" sz="2400" b="1" baseline="30000" dirty="0">
                <a:solidFill>
                  <a:srgbClr val="FFE70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Times" charset="0"/>
              </a:rPr>
              <a:t>2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chemeClr val="bg2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Capillary surface			115	±	12	m</a:t>
            </a:r>
            <a:r>
              <a:rPr lang="en-US" sz="2400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2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Capillary volume			194	±	30	ml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Tissue barrier thickness		0.62	±	0.04	µm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Total barrier thickness		1.15	±	0.01	µm</a:t>
            </a:r>
            <a:b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</a:br>
            <a:endParaRPr lang="en-US" sz="1000" b="1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1800" dirty="0">
              <a:latin typeface="Arial" charset="0"/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de-CH" sz="1400" dirty="0">
              <a:cs typeface="+mn-cs"/>
            </a:endParaRP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267200"/>
            <a:ext cx="6858000" cy="2012950"/>
          </a:xfrm>
          <a:prstGeom prst="rect">
            <a:avLst/>
          </a:prstGeom>
          <a:noFill/>
          <a:ln>
            <a:noFill/>
          </a:ln>
          <a:effectLst>
            <a:outerShdw blurRad="63500" dist="38097" dir="846001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6790"/>
          <a:stretch>
            <a:fillRect/>
          </a:stretch>
        </p:blipFill>
        <p:spPr bwMode="auto">
          <a:xfrm>
            <a:off x="0" y="-6350"/>
            <a:ext cx="103965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685800" y="228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2"/>
                </a:solidFill>
                <a:cs typeface="Times" charset="0"/>
              </a:rPr>
              <a:t>Morphometry of Human Lung &amp; DL</a:t>
            </a:r>
            <a:r>
              <a:rPr lang="en-US" baseline="-25000">
                <a:solidFill>
                  <a:schemeClr val="tx2"/>
                </a:solidFill>
                <a:cs typeface="Times" charset="0"/>
              </a:rPr>
              <a:t>O2</a:t>
            </a:r>
            <a:r>
              <a:rPr lang="en-US">
                <a:solidFill>
                  <a:schemeClr val="tx2"/>
                </a:solidFill>
                <a:cs typeface="Times" charset="0"/>
              </a:rPr>
              <a:t/>
            </a:r>
            <a:br>
              <a:rPr lang="en-US">
                <a:solidFill>
                  <a:schemeClr val="tx2"/>
                </a:solidFill>
                <a:cs typeface="Times" charset="0"/>
              </a:rPr>
            </a:br>
            <a:endParaRPr lang="de-CH" sz="2000">
              <a:solidFill>
                <a:schemeClr val="tx2"/>
              </a:solidFill>
              <a:cs typeface="Times" charset="0"/>
            </a:endParaRP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342900" y="1371600"/>
            <a:ext cx="9944100" cy="518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Body mass				 74	±	 4	kg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Alveolar surface			130	±	12	m</a:t>
            </a:r>
            <a:r>
              <a:rPr lang="en-US" sz="24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2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Capillary surface			115	±	12	m</a:t>
            </a:r>
            <a:r>
              <a:rPr lang="en-US" sz="24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2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Capillary volume			194	±	30	ml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Tissue barrier thickness		0.62	±	0.04	µm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Total barrier thickness		1.15	±	0.01	µm</a:t>
            </a:r>
            <a:b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</a:br>
            <a:endParaRPr lang="en-US" sz="10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1800">
              <a:latin typeface="Arial" charset="0"/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de-CH" sz="1400">
              <a:cs typeface="+mn-cs"/>
            </a:endParaRP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685800" y="5715000"/>
            <a:ext cx="9093200" cy="1096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Diffusing capacity  	D</a:t>
            </a: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L</a:t>
            </a:r>
            <a:r>
              <a:rPr lang="en-US" b="1" baseline="-25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O2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	 158 	mlO</a:t>
            </a:r>
            <a:r>
              <a:rPr lang="en-US" b="1" baseline="-25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2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.min</a:t>
            </a:r>
            <a:r>
              <a:rPr lang="en-US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-1.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mmHg</a:t>
            </a:r>
            <a:r>
              <a:rPr lang="en-US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-1</a:t>
            </a:r>
            <a:br>
              <a:rPr lang="en-US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</a:br>
            <a:r>
              <a:rPr lang="en-US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	</a:t>
            </a:r>
            <a:endParaRPr lang="en-US" sz="2400">
              <a:cs typeface="Times" charset="0"/>
            </a:endParaRPr>
          </a:p>
          <a:p>
            <a:pPr>
              <a:defRPr/>
            </a:pPr>
            <a:endParaRPr b="1" baseline="30000" noProof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533400"/>
            <a:ext cx="3581400" cy="3829050"/>
          </a:xfrm>
        </p:spPr>
      </p:pic>
      <p:sp>
        <p:nvSpPr>
          <p:cNvPr id="512003" name="Text Box 3"/>
          <p:cNvSpPr txBox="1">
            <a:spLocks noChangeArrowheads="1"/>
          </p:cNvSpPr>
          <p:nvPr/>
        </p:nvSpPr>
        <p:spPr bwMode="auto">
          <a:xfrm>
            <a:off x="5400675" y="533400"/>
            <a:ext cx="30210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cs typeface="+mn-cs"/>
              </a:rPr>
              <a:t>Does the normal </a:t>
            </a:r>
            <a:br>
              <a:rPr lang="en-US">
                <a:solidFill>
                  <a:schemeClr val="tx2"/>
                </a:solidFill>
                <a:cs typeface="+mn-cs"/>
              </a:rPr>
            </a:br>
            <a:r>
              <a:rPr lang="en-US">
                <a:solidFill>
                  <a:schemeClr val="tx2"/>
                </a:solidFill>
                <a:cs typeface="+mn-cs"/>
              </a:rPr>
              <a:t>human lung have </a:t>
            </a:r>
            <a:br>
              <a:rPr lang="en-US">
                <a:solidFill>
                  <a:schemeClr val="tx2"/>
                </a:solidFill>
                <a:cs typeface="+mn-cs"/>
              </a:rPr>
            </a:br>
            <a:r>
              <a:rPr lang="en-US">
                <a:solidFill>
                  <a:schemeClr val="tx2"/>
                </a:solidFill>
                <a:cs typeface="+mn-cs"/>
              </a:rPr>
              <a:t>excess D</a:t>
            </a:r>
            <a:r>
              <a:rPr lang="en-US" sz="2400">
                <a:solidFill>
                  <a:schemeClr val="tx2"/>
                </a:solidFill>
                <a:cs typeface="+mn-cs"/>
              </a:rPr>
              <a:t>L</a:t>
            </a:r>
            <a:r>
              <a:rPr lang="en-US" baseline="-25000">
                <a:solidFill>
                  <a:schemeClr val="tx2"/>
                </a:solidFill>
                <a:cs typeface="+mn-cs"/>
              </a:rPr>
              <a:t>O2</a:t>
            </a:r>
            <a:r>
              <a:rPr lang="en-US">
                <a:solidFill>
                  <a:schemeClr val="tx2"/>
                </a:solidFill>
                <a:cs typeface="+mn-cs"/>
              </a:rPr>
              <a:t> ?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cs typeface="+mn-cs"/>
              </a:rPr>
              <a:t>How much ?</a:t>
            </a:r>
          </a:p>
        </p:txBody>
      </p:sp>
      <p:sp>
        <p:nvSpPr>
          <p:cNvPr id="512004" name="Text Box 4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sp>
        <p:nvSpPr>
          <p:cNvPr id="512005" name="Rectangle 5"/>
          <p:cNvSpPr>
            <a:spLocks noChangeArrowheads="1"/>
          </p:cNvSpPr>
          <p:nvPr/>
        </p:nvSpPr>
        <p:spPr bwMode="auto">
          <a:xfrm>
            <a:off x="381000" y="4800600"/>
            <a:ext cx="9525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>
                <a:solidFill>
                  <a:schemeClr val="tx2"/>
                </a:solidFill>
                <a:cs typeface="Times" charset="0"/>
              </a:rPr>
              <a:t>	Diffusing capacity  	D</a:t>
            </a:r>
            <a:r>
              <a:rPr lang="en-US" sz="2400">
                <a:solidFill>
                  <a:schemeClr val="tx2"/>
                </a:solidFill>
                <a:cs typeface="Times" charset="0"/>
              </a:rPr>
              <a:t>L</a:t>
            </a:r>
            <a:r>
              <a:rPr lang="en-US" baseline="-25000">
                <a:solidFill>
                  <a:schemeClr val="tx2"/>
                </a:solidFill>
                <a:cs typeface="Times" charset="0"/>
              </a:rPr>
              <a:t>O2</a:t>
            </a:r>
            <a:r>
              <a:rPr lang="en-US">
                <a:solidFill>
                  <a:schemeClr val="tx2"/>
                </a:solidFill>
                <a:cs typeface="Times" charset="0"/>
              </a:rPr>
              <a:t>	158 	mlO</a:t>
            </a:r>
            <a:r>
              <a:rPr lang="en-US" baseline="-25000">
                <a:solidFill>
                  <a:schemeClr val="tx2"/>
                </a:solidFill>
                <a:cs typeface="Times" charset="0"/>
              </a:rPr>
              <a:t>2</a:t>
            </a:r>
            <a:r>
              <a:rPr lang="en-US">
                <a:solidFill>
                  <a:schemeClr val="tx2"/>
                </a:solidFill>
                <a:cs typeface="Times" charset="0"/>
              </a:rPr>
              <a:t>.min</a:t>
            </a:r>
            <a:r>
              <a:rPr lang="en-US" baseline="30000">
                <a:solidFill>
                  <a:schemeClr val="tx2"/>
                </a:solidFill>
                <a:cs typeface="Times" charset="0"/>
              </a:rPr>
              <a:t>-1.</a:t>
            </a:r>
            <a:r>
              <a:rPr lang="en-US">
                <a:solidFill>
                  <a:schemeClr val="tx2"/>
                </a:solidFill>
                <a:cs typeface="Times" charset="0"/>
              </a:rPr>
              <a:t>mmHg</a:t>
            </a:r>
            <a:r>
              <a:rPr lang="en-US" baseline="30000">
                <a:solidFill>
                  <a:schemeClr val="tx2"/>
                </a:solidFill>
                <a:cs typeface="Times" charset="0"/>
              </a:rPr>
              <a:t>-1</a:t>
            </a:r>
            <a:endParaRPr lang="en-US">
              <a:solidFill>
                <a:schemeClr val="tx2"/>
              </a:solidFill>
              <a:cs typeface="Times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400">
                <a:cs typeface="Times" charset="0"/>
              </a:rPr>
              <a:t>	Physiological D</a:t>
            </a:r>
            <a:r>
              <a:rPr lang="en-US" sz="2000">
                <a:cs typeface="Times" charset="0"/>
              </a:rPr>
              <a:t>L</a:t>
            </a:r>
            <a:r>
              <a:rPr lang="en-US" sz="2400" baseline="-25000">
                <a:cs typeface="Times" charset="0"/>
              </a:rPr>
              <a:t>O2</a:t>
            </a:r>
            <a:r>
              <a:rPr lang="en-US" sz="2400">
                <a:cs typeface="Times" charset="0"/>
              </a:rPr>
              <a:t>         rest	   30	mlO</a:t>
            </a:r>
            <a:r>
              <a:rPr lang="en-US" sz="2400" baseline="-25000">
                <a:cs typeface="Times" charset="0"/>
              </a:rPr>
              <a:t>2</a:t>
            </a:r>
            <a:r>
              <a:rPr lang="en-US" sz="2400">
                <a:cs typeface="Times" charset="0"/>
              </a:rPr>
              <a:t>.min</a:t>
            </a:r>
            <a:r>
              <a:rPr lang="en-US" sz="2400" baseline="30000">
                <a:cs typeface="Times" charset="0"/>
              </a:rPr>
              <a:t>-1.</a:t>
            </a:r>
            <a:r>
              <a:rPr lang="en-US" sz="2400">
                <a:cs typeface="Times" charset="0"/>
              </a:rPr>
              <a:t>mmHg</a:t>
            </a:r>
            <a:r>
              <a:rPr lang="en-US" sz="2400" baseline="30000">
                <a:cs typeface="Times" charset="0"/>
              </a:rPr>
              <a:t>-1</a:t>
            </a:r>
            <a:endParaRPr lang="en-US" sz="2400">
              <a:cs typeface="Time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>
                <a:cs typeface="Times" charset="0"/>
              </a:rPr>
              <a:t>			    	      </a:t>
            </a:r>
            <a:r>
              <a:rPr lang="en-US" sz="2400">
                <a:solidFill>
                  <a:schemeClr val="tx2"/>
                </a:solidFill>
                <a:cs typeface="Times" charset="0"/>
              </a:rPr>
              <a:t>exercise 	 100	mlO</a:t>
            </a:r>
            <a:r>
              <a:rPr lang="en-US" sz="2400" baseline="-25000">
                <a:solidFill>
                  <a:schemeClr val="tx2"/>
                </a:solidFill>
                <a:cs typeface="Times" charset="0"/>
              </a:rPr>
              <a:t>2</a:t>
            </a:r>
            <a:r>
              <a:rPr lang="en-US" sz="2400">
                <a:solidFill>
                  <a:schemeClr val="tx2"/>
                </a:solidFill>
                <a:cs typeface="Times" charset="0"/>
              </a:rPr>
              <a:t>.min</a:t>
            </a:r>
            <a:r>
              <a:rPr lang="en-US" sz="2400" baseline="30000">
                <a:solidFill>
                  <a:schemeClr val="tx2"/>
                </a:solidFill>
                <a:cs typeface="Times" charset="0"/>
              </a:rPr>
              <a:t>-1.</a:t>
            </a:r>
            <a:r>
              <a:rPr lang="en-US" sz="2400">
                <a:solidFill>
                  <a:schemeClr val="tx2"/>
                </a:solidFill>
                <a:cs typeface="Times" charset="0"/>
              </a:rPr>
              <a:t>mmHg</a:t>
            </a:r>
            <a:r>
              <a:rPr lang="en-US" sz="2400" baseline="30000">
                <a:solidFill>
                  <a:schemeClr val="tx2"/>
                </a:solidFill>
                <a:cs typeface="Times" charset="0"/>
              </a:rPr>
              <a:t>-1</a:t>
            </a:r>
            <a:endParaRPr lang="de-CH" sz="3200">
              <a:cs typeface="+mn-cs"/>
            </a:endParaRPr>
          </a:p>
        </p:txBody>
      </p:sp>
      <p:pic>
        <p:nvPicPr>
          <p:cNvPr id="32773" name="Picture 6" descr="VO2rest-maxhu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533400"/>
            <a:ext cx="3351213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7" name="Line 7"/>
          <p:cNvSpPr>
            <a:spLocks noChangeShapeType="1"/>
          </p:cNvSpPr>
          <p:nvPr/>
        </p:nvSpPr>
        <p:spPr bwMode="auto">
          <a:xfrm flipH="1" flipV="1">
            <a:off x="7239000" y="1524000"/>
            <a:ext cx="1371600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2008" name="Text Box 8"/>
          <p:cNvSpPr txBox="1">
            <a:spLocks noChangeArrowheads="1"/>
          </p:cNvSpPr>
          <p:nvPr/>
        </p:nvSpPr>
        <p:spPr bwMode="auto">
          <a:xfrm>
            <a:off x="3251200" y="57150"/>
            <a:ext cx="3441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tx2"/>
                </a:solidFill>
                <a:cs typeface="+mn-cs"/>
              </a:rPr>
              <a:t>Lung und Exercise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533400"/>
            <a:ext cx="3581400" cy="3829050"/>
          </a:xfrm>
        </p:spPr>
      </p:pic>
      <p:sp>
        <p:nvSpPr>
          <p:cNvPr id="824324" name="Text Box 4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sp>
        <p:nvSpPr>
          <p:cNvPr id="824328" name="Text Box 8"/>
          <p:cNvSpPr txBox="1">
            <a:spLocks noChangeArrowheads="1"/>
          </p:cNvSpPr>
          <p:nvPr/>
        </p:nvSpPr>
        <p:spPr bwMode="auto">
          <a:xfrm>
            <a:off x="2081213" y="57150"/>
            <a:ext cx="5808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tx2"/>
                </a:solidFill>
                <a:cs typeface="+mn-cs"/>
              </a:rPr>
              <a:t>Is 1.5x excess capacity useful ?</a:t>
            </a:r>
          </a:p>
        </p:txBody>
      </p:sp>
      <p:pic>
        <p:nvPicPr>
          <p:cNvPr id="34820" name="Picture 9" descr="VO2rest-maxhu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11188"/>
            <a:ext cx="3852863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330" name="Line 10"/>
          <p:cNvSpPr>
            <a:spLocks noChangeShapeType="1"/>
          </p:cNvSpPr>
          <p:nvPr/>
        </p:nvSpPr>
        <p:spPr bwMode="auto">
          <a:xfrm flipV="1">
            <a:off x="6934200" y="914400"/>
            <a:ext cx="0" cy="1219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4331" name="Text Box 11"/>
          <p:cNvSpPr txBox="1">
            <a:spLocks noChangeArrowheads="1"/>
          </p:cNvSpPr>
          <p:nvPr/>
        </p:nvSpPr>
        <p:spPr bwMode="auto">
          <a:xfrm>
            <a:off x="7010400" y="838200"/>
            <a:ext cx="31289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Athletes increase</a:t>
            </a:r>
          </a:p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</a:t>
            </a:r>
            <a:r>
              <a:rPr lang="en-US" sz="2400" baseline="-25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2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need 1.5 fold </a:t>
            </a:r>
          </a:p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by training</a:t>
            </a:r>
            <a:b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muscle &amp; heart</a:t>
            </a:r>
          </a:p>
        </p:txBody>
      </p:sp>
      <p:sp>
        <p:nvSpPr>
          <p:cNvPr id="824332" name="Text Box 12"/>
          <p:cNvSpPr txBox="1">
            <a:spLocks noChangeArrowheads="1"/>
          </p:cNvSpPr>
          <p:nvPr/>
        </p:nvSpPr>
        <p:spPr bwMode="auto">
          <a:xfrm>
            <a:off x="2191172" y="4581128"/>
            <a:ext cx="67802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>
                <a:cs typeface="+mn-cs"/>
              </a:rPr>
              <a:t>Adult lung cannot grow:</a:t>
            </a:r>
          </a:p>
          <a:p>
            <a:pPr algn="ctr">
              <a:defRPr/>
            </a:pPr>
            <a:r>
              <a:rPr lang="en-US" b="1">
                <a:solidFill>
                  <a:schemeClr val="tx2"/>
                </a:solidFill>
                <a:cs typeface="+mn-cs"/>
              </a:rPr>
              <a:t>Athletes</a:t>
            </a:r>
            <a:r>
              <a:rPr lang="en-US" b="1"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cs typeface="+mn-cs"/>
              </a:rPr>
              <a:t>can</a:t>
            </a:r>
            <a:r>
              <a:rPr lang="en-US">
                <a:solidFill>
                  <a:schemeClr val="tx2"/>
                </a:solidFill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cs typeface="+mn-cs"/>
              </a:rPr>
              <a:t>train for higher V</a:t>
            </a:r>
            <a:r>
              <a:rPr lang="en-US" b="1" baseline="-25000">
                <a:solidFill>
                  <a:schemeClr val="tx2"/>
                </a:solidFill>
                <a:cs typeface="+mn-cs"/>
              </a:rPr>
              <a:t>O2</a:t>
            </a:r>
            <a:r>
              <a:rPr lang="en-US" b="1">
                <a:solidFill>
                  <a:schemeClr val="tx2"/>
                </a:solidFill>
                <a:cs typeface="+mn-cs"/>
              </a:rPr>
              <a:t>max </a:t>
            </a:r>
          </a:p>
          <a:p>
            <a:pPr algn="ctr">
              <a:defRPr/>
            </a:pPr>
            <a:r>
              <a:rPr lang="ja-JP" altLang="en-US" b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chemeClr val="tx2"/>
                </a:solidFill>
                <a:cs typeface="+mn-cs"/>
              </a:rPr>
              <a:t>up to their DL</a:t>
            </a:r>
            <a:r>
              <a:rPr lang="en-US" b="1" baseline="-25000">
                <a:solidFill>
                  <a:schemeClr val="tx2"/>
                </a:solidFill>
                <a:cs typeface="+mn-cs"/>
              </a:rPr>
              <a:t>O2</a:t>
            </a:r>
            <a:r>
              <a:rPr lang="ja-JP" altLang="en-US" b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chemeClr val="tx2"/>
                </a:solidFill>
                <a:cs typeface="+mn-cs"/>
              </a:rPr>
              <a:t> </a:t>
            </a:r>
          </a:p>
          <a:p>
            <a:pPr algn="ctr">
              <a:defRPr/>
            </a:pPr>
            <a:r>
              <a:rPr lang="en-US">
                <a:solidFill>
                  <a:schemeClr val="tx2"/>
                </a:solidFill>
                <a:cs typeface="+mn-cs"/>
              </a:rPr>
              <a:t>acquired during growth</a:t>
            </a:r>
            <a:endParaRPr lang="en-US" sz="2400">
              <a:solidFill>
                <a:schemeClr val="tx2"/>
              </a:solidFill>
              <a:cs typeface="+mn-cs"/>
            </a:endParaRPr>
          </a:p>
        </p:txBody>
      </p:sp>
      <p:sp>
        <p:nvSpPr>
          <p:cNvPr id="824334" name="Text Box 14"/>
          <p:cNvSpPr txBox="1">
            <a:spLocks noChangeArrowheads="1"/>
          </p:cNvSpPr>
          <p:nvPr/>
        </p:nvSpPr>
        <p:spPr bwMode="auto">
          <a:xfrm>
            <a:off x="7507288" y="4953000"/>
            <a:ext cx="265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400">
                <a:solidFill>
                  <a:schemeClr val="tx2"/>
                </a:solidFill>
                <a:cs typeface="+mn-cs"/>
              </a:rPr>
              <a:t>•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de-CH" sz="4000" smtClean="0">
                <a:cs typeface="+mj-cs"/>
              </a:rPr>
              <a:t>What is a Good Lung ?</a:t>
            </a:r>
            <a:r>
              <a:rPr lang="de-CH" sz="3200" smtClean="0">
                <a:cs typeface="+mj-cs"/>
              </a:rPr>
              <a:t/>
            </a:r>
            <a:br>
              <a:rPr lang="de-CH" sz="3200" smtClean="0">
                <a:cs typeface="+mj-cs"/>
              </a:rPr>
            </a:br>
            <a:r>
              <a:rPr lang="de-CH" sz="3200" smtClean="0">
                <a:cs typeface="+mj-cs"/>
              </a:rPr>
              <a:t>Large Surface  —  Thin Barrier</a:t>
            </a:r>
            <a:endParaRPr lang="de-CH" sz="2400" smtClean="0">
              <a:cs typeface="+mj-cs"/>
            </a:endParaRP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971800"/>
            <a:ext cx="9553575" cy="3505200"/>
          </a:xfrm>
        </p:spPr>
        <p:txBody>
          <a:bodyPr/>
          <a:lstStyle/>
          <a:p>
            <a:pPr>
              <a:defRPr/>
            </a:pPr>
            <a:r>
              <a:rPr lang="de-CH" smtClean="0">
                <a:cs typeface="+mn-cs"/>
              </a:rPr>
              <a:t>Merits:</a:t>
            </a:r>
            <a:r>
              <a:rPr lang="de-CH" sz="2800" smtClean="0">
                <a:cs typeface="+mn-cs"/>
              </a:rPr>
              <a:t>	High Conductance for O</a:t>
            </a:r>
            <a:r>
              <a:rPr lang="de-CH" sz="2800" baseline="-16000" smtClean="0">
                <a:cs typeface="+mn-cs"/>
              </a:rPr>
              <a:t>2</a:t>
            </a:r>
            <a:endParaRPr lang="de-CH" sz="2800" smtClean="0">
              <a:cs typeface="+mn-cs"/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de-CH" sz="2800" smtClean="0">
                <a:cs typeface="+mn-cs"/>
              </a:rPr>
              <a:t>			with some safety factor: </a:t>
            </a:r>
            <a:br>
              <a:rPr lang="de-CH" sz="2800" smtClean="0">
                <a:cs typeface="+mn-cs"/>
              </a:rPr>
            </a:br>
            <a:r>
              <a:rPr lang="de-CH" sz="2800" smtClean="0">
                <a:cs typeface="+mn-cs"/>
              </a:rPr>
              <a:t>		allows work under limiting conditions	</a:t>
            </a:r>
          </a:p>
        </p:txBody>
      </p:sp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71600"/>
            <a:ext cx="5229225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27613"/>
            <a:ext cx="5715000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de-CH" sz="4000" smtClean="0">
                <a:cs typeface="+mj-cs"/>
              </a:rPr>
              <a:t>What is a Good Lung ?</a:t>
            </a:r>
            <a:r>
              <a:rPr lang="de-CH" sz="3200" smtClean="0">
                <a:cs typeface="+mj-cs"/>
              </a:rPr>
              <a:t/>
            </a:r>
            <a:br>
              <a:rPr lang="de-CH" sz="3200" smtClean="0">
                <a:cs typeface="+mj-cs"/>
              </a:rPr>
            </a:br>
            <a:r>
              <a:rPr lang="de-CH" sz="3200" smtClean="0">
                <a:cs typeface="+mj-cs"/>
              </a:rPr>
              <a:t>Large Surface  —  Thin Barrier</a:t>
            </a:r>
            <a:endParaRPr lang="de-CH" sz="2400" smtClean="0">
              <a:cs typeface="+mj-cs"/>
            </a:endParaRPr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971800"/>
            <a:ext cx="9553575" cy="3505200"/>
          </a:xfrm>
        </p:spPr>
        <p:txBody>
          <a:bodyPr/>
          <a:lstStyle/>
          <a:p>
            <a:pPr>
              <a:defRPr/>
            </a:pPr>
            <a:r>
              <a:rPr lang="de-CH" dirty="0" err="1" smtClean="0">
                <a:cs typeface="+mn-cs"/>
              </a:rPr>
              <a:t>Merits</a:t>
            </a:r>
            <a:r>
              <a:rPr lang="de-CH" dirty="0" smtClean="0">
                <a:cs typeface="+mn-cs"/>
              </a:rPr>
              <a:t>:</a:t>
            </a:r>
            <a:r>
              <a:rPr lang="de-CH" sz="2800" dirty="0" smtClean="0">
                <a:cs typeface="+mn-cs"/>
              </a:rPr>
              <a:t>	High </a:t>
            </a:r>
            <a:r>
              <a:rPr lang="de-CH" sz="2800" dirty="0" err="1" smtClean="0">
                <a:cs typeface="+mn-cs"/>
              </a:rPr>
              <a:t>Conductance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for</a:t>
            </a:r>
            <a:r>
              <a:rPr lang="de-CH" sz="2800" dirty="0" smtClean="0">
                <a:cs typeface="+mn-cs"/>
              </a:rPr>
              <a:t> O</a:t>
            </a:r>
            <a:r>
              <a:rPr lang="de-CH" sz="2800" baseline="-16000" dirty="0" smtClean="0">
                <a:cs typeface="+mn-cs"/>
              </a:rPr>
              <a:t>2</a:t>
            </a:r>
            <a:endParaRPr lang="de-CH" sz="2800" dirty="0" smtClean="0">
              <a:cs typeface="+mn-cs"/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de-CH" sz="2800" dirty="0" smtClean="0">
                <a:cs typeface="+mn-cs"/>
              </a:rPr>
              <a:t>			</a:t>
            </a:r>
            <a:r>
              <a:rPr lang="de-CH" sz="2800" dirty="0" err="1" smtClean="0">
                <a:cs typeface="+mn-cs"/>
              </a:rPr>
              <a:t>with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some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safety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factor</a:t>
            </a:r>
            <a:r>
              <a:rPr lang="de-CH" sz="2800" dirty="0" smtClean="0">
                <a:cs typeface="+mn-cs"/>
              </a:rPr>
              <a:t>: </a:t>
            </a:r>
            <a:br>
              <a:rPr lang="de-CH" sz="2800" dirty="0" smtClean="0">
                <a:cs typeface="+mn-cs"/>
              </a:rPr>
            </a:br>
            <a:r>
              <a:rPr lang="de-CH" sz="2800" dirty="0" smtClean="0">
                <a:cs typeface="+mn-cs"/>
              </a:rPr>
              <a:t>		</a:t>
            </a:r>
            <a:r>
              <a:rPr lang="de-CH" sz="2800" dirty="0" err="1" smtClean="0">
                <a:cs typeface="+mn-cs"/>
              </a:rPr>
              <a:t>allows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work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under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limiting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conditions</a:t>
            </a:r>
            <a:r>
              <a:rPr lang="de-CH" sz="2800" dirty="0" smtClean="0">
                <a:cs typeface="+mn-cs"/>
              </a:rPr>
              <a:t>	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de-CH" dirty="0" smtClean="0">
                <a:cs typeface="+mn-cs"/>
              </a:rPr>
              <a:t>• Problems:  	</a:t>
            </a:r>
            <a:r>
              <a:rPr lang="de-CH" sz="2800" dirty="0">
                <a:solidFill>
                  <a:srgbClr val="FFFF00"/>
                </a:solidFill>
              </a:rPr>
              <a:t>• </a:t>
            </a:r>
            <a:r>
              <a:rPr lang="de-CH" sz="2800" dirty="0" err="1">
                <a:solidFill>
                  <a:srgbClr val="FFFF00"/>
                </a:solidFill>
              </a:rPr>
              <a:t>ventilate</a:t>
            </a:r>
            <a:r>
              <a:rPr lang="de-CH" sz="2800" dirty="0">
                <a:solidFill>
                  <a:srgbClr val="FFFF00"/>
                </a:solidFill>
              </a:rPr>
              <a:t> &amp; </a:t>
            </a:r>
            <a:r>
              <a:rPr lang="de-CH" sz="2800" dirty="0" err="1">
                <a:solidFill>
                  <a:srgbClr val="FFFF00"/>
                </a:solidFill>
              </a:rPr>
              <a:t>perfuse</a:t>
            </a:r>
            <a:r>
              <a:rPr lang="de-CH" sz="2800" dirty="0">
                <a:solidFill>
                  <a:srgbClr val="FFFF00"/>
                </a:solidFill>
              </a:rPr>
              <a:t> large </a:t>
            </a:r>
            <a:r>
              <a:rPr lang="de-CH" sz="2800" dirty="0" err="1">
                <a:solidFill>
                  <a:srgbClr val="FFFF00"/>
                </a:solidFill>
              </a:rPr>
              <a:t>surface</a:t>
            </a:r>
            <a:r>
              <a:rPr lang="de-CH" sz="2800" dirty="0">
                <a:solidFill>
                  <a:srgbClr val="FFFF00"/>
                </a:solidFill>
              </a:rPr>
              <a:t> </a:t>
            </a:r>
            <a:endParaRPr lang="de-CH" sz="2800" dirty="0" smtClean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de-CH" sz="2800" dirty="0">
                <a:solidFill>
                  <a:srgbClr val="FFFF00"/>
                </a:solidFill>
                <a:cs typeface="+mn-cs"/>
              </a:rPr>
              <a:t>	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		</a:t>
            </a:r>
            <a:r>
              <a:rPr lang="de-CH" sz="2800" dirty="0">
                <a:solidFill>
                  <a:srgbClr val="FFFF00"/>
                </a:solidFill>
                <a:cs typeface="+mn-cs"/>
              </a:rPr>
              <a:t>	• </a:t>
            </a:r>
            <a:r>
              <a:rPr lang="de-CH" sz="2800" dirty="0" err="1">
                <a:solidFill>
                  <a:srgbClr val="FFFF00"/>
                </a:solidFill>
                <a:cs typeface="+mn-cs"/>
              </a:rPr>
              <a:t>maintain</a:t>
            </a:r>
            <a:r>
              <a:rPr lang="de-CH" sz="2800" dirty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>
                <a:solidFill>
                  <a:srgbClr val="FFFF00"/>
                </a:solidFill>
                <a:cs typeface="+mn-cs"/>
              </a:rPr>
              <a:t>surface</a:t>
            </a:r>
            <a:r>
              <a:rPr lang="de-CH" sz="2800" dirty="0">
                <a:solidFill>
                  <a:srgbClr val="FFFF00"/>
                </a:solidFill>
                <a:cs typeface="+mn-cs"/>
              </a:rPr>
              <a:t> large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	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de-CH" sz="2800" dirty="0">
                <a:solidFill>
                  <a:srgbClr val="FFFF00"/>
                </a:solidFill>
                <a:cs typeface="+mn-cs"/>
              </a:rPr>
              <a:t>	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			•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keep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barrier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thin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/>
            </a:r>
            <a:br>
              <a:rPr lang="de-CH" sz="2800" dirty="0" smtClean="0">
                <a:solidFill>
                  <a:srgbClr val="FFFF00"/>
                </a:solidFill>
                <a:cs typeface="+mn-cs"/>
              </a:rPr>
            </a:br>
            <a:r>
              <a:rPr lang="de-CH" sz="2800" dirty="0" smtClean="0">
                <a:solidFill>
                  <a:srgbClr val="FFFF00"/>
                </a:solidFill>
                <a:cs typeface="+mn-cs"/>
              </a:rPr>
              <a:t>			</a:t>
            </a:r>
            <a:r>
              <a:rPr lang="de-CH" sz="2800" dirty="0" smtClean="0">
                <a:cs typeface="+mn-cs"/>
              </a:rPr>
              <a:t>			</a:t>
            </a:r>
          </a:p>
        </p:txBody>
      </p:sp>
      <p:pic>
        <p:nvPicPr>
          <p:cNvPr id="851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71600"/>
            <a:ext cx="5229225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de-CH" sz="4000" smtClean="0">
                <a:cs typeface="+mj-cs"/>
              </a:rPr>
              <a:t>What is a Good Lung ?</a:t>
            </a:r>
            <a:r>
              <a:rPr lang="de-CH" sz="3200" smtClean="0">
                <a:cs typeface="+mj-cs"/>
              </a:rPr>
              <a:t/>
            </a:r>
            <a:br>
              <a:rPr lang="de-CH" sz="3200" smtClean="0">
                <a:cs typeface="+mj-cs"/>
              </a:rPr>
            </a:br>
            <a:r>
              <a:rPr lang="de-CH" sz="3200" smtClean="0">
                <a:cs typeface="+mj-cs"/>
              </a:rPr>
              <a:t>Large Surface  —  Thin Barrier</a:t>
            </a:r>
            <a:endParaRPr lang="de-CH" sz="2400" smtClean="0">
              <a:cs typeface="+mj-cs"/>
            </a:endParaRPr>
          </a:p>
        </p:txBody>
      </p:sp>
      <p:pic>
        <p:nvPicPr>
          <p:cNvPr id="758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71600"/>
            <a:ext cx="5229225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87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27613"/>
            <a:ext cx="5715000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87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28625" y="2971800"/>
            <a:ext cx="9553575" cy="35052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de-CH" sz="2800" dirty="0" err="1" smtClean="0">
                <a:cs typeface="+mn-cs"/>
              </a:rPr>
              <a:t>Merits</a:t>
            </a:r>
            <a:r>
              <a:rPr lang="de-CH" sz="2800" dirty="0" smtClean="0">
                <a:cs typeface="+mn-cs"/>
              </a:rPr>
              <a:t>:	 	High </a:t>
            </a:r>
            <a:r>
              <a:rPr lang="de-CH" sz="2800" dirty="0" err="1" smtClean="0">
                <a:cs typeface="+mn-cs"/>
              </a:rPr>
              <a:t>Conductance</a:t>
            </a:r>
            <a:r>
              <a:rPr lang="de-CH" sz="2800" dirty="0" smtClean="0">
                <a:cs typeface="+mn-cs"/>
              </a:rPr>
              <a:t> </a:t>
            </a:r>
            <a:r>
              <a:rPr lang="de-CH" sz="2800" dirty="0" err="1" smtClean="0">
                <a:cs typeface="+mn-cs"/>
              </a:rPr>
              <a:t>for</a:t>
            </a:r>
            <a:r>
              <a:rPr lang="de-CH" sz="2800" dirty="0" smtClean="0">
                <a:cs typeface="+mn-cs"/>
              </a:rPr>
              <a:t> O</a:t>
            </a:r>
            <a:r>
              <a:rPr lang="de-CH" sz="2800" baseline="-16000" dirty="0" smtClean="0">
                <a:cs typeface="+mn-cs"/>
              </a:rPr>
              <a:t>2</a:t>
            </a:r>
            <a:endParaRPr lang="de-CH" sz="2800" dirty="0" smtClean="0">
              <a:cs typeface="+mn-cs"/>
            </a:endParaRPr>
          </a:p>
          <a:p>
            <a:pPr>
              <a:lnSpc>
                <a:spcPct val="120000"/>
              </a:lnSpc>
              <a:defRPr/>
            </a:pPr>
            <a:r>
              <a:rPr lang="de-CH" sz="2800" dirty="0" smtClean="0">
                <a:cs typeface="+mn-cs"/>
              </a:rPr>
              <a:t>Problem 1+2:</a:t>
            </a:r>
            <a:r>
              <a:rPr lang="de-CH" sz="2000" dirty="0" smtClean="0">
                <a:cs typeface="+mn-cs"/>
              </a:rPr>
              <a:t>	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How to get O</a:t>
            </a:r>
            <a:r>
              <a:rPr lang="en-US" sz="2800" baseline="-25000" dirty="0" smtClean="0">
                <a:solidFill>
                  <a:schemeClr val="tx2"/>
                </a:solidFill>
                <a:cs typeface="+mn-cs"/>
              </a:rPr>
              <a:t>2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 &amp; blood</a:t>
            </a:r>
            <a:br>
              <a:rPr lang="en-US" sz="2800" dirty="0" smtClean="0">
                <a:solidFill>
                  <a:schemeClr val="tx2"/>
                </a:solidFill>
                <a:cs typeface="+mn-cs"/>
              </a:rPr>
            </a:br>
            <a:r>
              <a:rPr lang="en-US" sz="2800" dirty="0" smtClean="0">
                <a:solidFill>
                  <a:schemeClr val="tx2"/>
                </a:solidFill>
                <a:cs typeface="+mn-cs"/>
              </a:rPr>
              <a:t>			to all points on a surface </a:t>
            </a:r>
            <a:br>
              <a:rPr lang="en-US" sz="2800" dirty="0" smtClean="0">
                <a:solidFill>
                  <a:schemeClr val="tx2"/>
                </a:solidFill>
                <a:cs typeface="+mn-cs"/>
              </a:rPr>
            </a:br>
            <a:r>
              <a:rPr lang="en-US" sz="2800" dirty="0" smtClean="0">
                <a:solidFill>
                  <a:schemeClr val="tx2"/>
                </a:solidFill>
                <a:cs typeface="+mn-cs"/>
              </a:rPr>
              <a:t>			the size of a tennis court?</a:t>
            </a:r>
            <a:r>
              <a:rPr lang="en-US" sz="2400" dirty="0" smtClean="0">
                <a:solidFill>
                  <a:schemeClr val="tx2"/>
                </a:solidFill>
                <a:cs typeface="+mn-cs"/>
              </a:rPr>
              <a:t/>
            </a:r>
            <a:br>
              <a:rPr lang="en-US" sz="2400" dirty="0" smtClean="0">
                <a:solidFill>
                  <a:schemeClr val="tx2"/>
                </a:solidFill>
                <a:cs typeface="+mn-cs"/>
              </a:rPr>
            </a:br>
            <a:endParaRPr lang="de-CH" sz="1000" dirty="0" smtClean="0">
              <a:solidFill>
                <a:schemeClr val="tx2"/>
              </a:solidFill>
              <a:cs typeface="+mn-cs"/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de-CH" sz="2800" dirty="0" smtClean="0">
                <a:cs typeface="+mn-cs"/>
              </a:rPr>
              <a:t> </a:t>
            </a:r>
            <a:r>
              <a:rPr lang="de-CH" sz="2400" dirty="0" smtClean="0">
                <a:cs typeface="+mn-cs"/>
              </a:rPr>
              <a:t>			</a:t>
            </a:r>
            <a:r>
              <a:rPr lang="de-CH" sz="2800" dirty="0" smtClean="0">
                <a:cs typeface="+mn-cs"/>
              </a:rPr>
              <a:t> </a:t>
            </a:r>
            <a:r>
              <a:rPr lang="de-CH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Architecture</a:t>
            </a:r>
            <a:r>
              <a:rPr lang="de-CH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de-CH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of</a:t>
            </a:r>
            <a:r>
              <a:rPr lang="de-CH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de-CH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supply</a:t>
            </a:r>
            <a:r>
              <a:rPr lang="de-CH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de-CH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structures</a:t>
            </a:r>
            <a:r>
              <a:rPr lang="de-CH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:</a:t>
            </a:r>
            <a:r>
              <a:rPr lang="de-CH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de-CH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de-CH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		</a:t>
            </a:r>
            <a:r>
              <a:rPr lang="de-CH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Complexity</a:t>
            </a:r>
            <a:r>
              <a:rPr lang="de-CH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&amp; </a:t>
            </a:r>
            <a:r>
              <a:rPr lang="de-CH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Modularity</a:t>
            </a:r>
            <a:r>
              <a:rPr lang="de-CH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de-CH" dirty="0" smtClean="0">
                <a:cs typeface="+mn-cs"/>
              </a:rPr>
              <a:t>	</a:t>
            </a:r>
            <a:r>
              <a:rPr lang="de-CH" sz="2800" dirty="0" smtClean="0">
                <a:cs typeface="+mn-cs"/>
              </a:rPr>
              <a:t>		</a:t>
            </a:r>
            <a:endParaRPr lang="de-CH" sz="2000" dirty="0" smtClean="0"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90972" y="260648"/>
            <a:ext cx="9539803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to Make a Good Lung:</a:t>
            </a:r>
          </a:p>
          <a:p>
            <a:pPr algn="ctr"/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1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/>
          <a:srcRect t="4344" r="5587"/>
          <a:stretch/>
        </p:blipFill>
        <p:spPr>
          <a:xfrm>
            <a:off x="2470386" y="2204415"/>
            <a:ext cx="4631300" cy="3528841"/>
          </a:xfrm>
          <a:prstGeom prst="rect">
            <a:avLst/>
          </a:prstGeom>
        </p:spPr>
      </p:pic>
      <p:pic>
        <p:nvPicPr>
          <p:cNvPr id="11" name="Picture 6" descr="EM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4511129"/>
            <a:ext cx="3280843" cy="215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 descr="CapDog1971-05-07_535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b="9871"/>
          <a:stretch/>
        </p:blipFill>
        <p:spPr>
          <a:xfrm>
            <a:off x="6149224" y="4459521"/>
            <a:ext cx="3976349" cy="2209839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7"/>
          <a:srcRect l="12061" t="9134" r="11225"/>
          <a:stretch/>
        </p:blipFill>
        <p:spPr>
          <a:xfrm>
            <a:off x="3919364" y="1577343"/>
            <a:ext cx="5726927" cy="40118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73740" y="3917374"/>
            <a:ext cx="34419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Ewald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R.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Weibel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Institute of Anatomy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of Bern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21088"/>
            <a:ext cx="68580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4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6310"/>
          <a:stretch>
            <a:fillRect/>
          </a:stretch>
        </p:blipFill>
        <p:spPr bwMode="auto">
          <a:xfrm>
            <a:off x="1905000" y="131763"/>
            <a:ext cx="6553200" cy="44942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5" name="Line 5"/>
          <p:cNvSpPr>
            <a:spLocks noChangeShapeType="1"/>
          </p:cNvSpPr>
          <p:nvPr/>
        </p:nvSpPr>
        <p:spPr bwMode="auto">
          <a:xfrm>
            <a:off x="2667000" y="45720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86" name="Line 6"/>
          <p:cNvSpPr>
            <a:spLocks noChangeShapeType="1"/>
          </p:cNvSpPr>
          <p:nvPr/>
        </p:nvSpPr>
        <p:spPr bwMode="auto">
          <a:xfrm>
            <a:off x="2838450" y="47244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87" name="Line 7"/>
          <p:cNvSpPr>
            <a:spLocks noChangeShapeType="1"/>
          </p:cNvSpPr>
          <p:nvPr/>
        </p:nvSpPr>
        <p:spPr bwMode="auto">
          <a:xfrm>
            <a:off x="3009900" y="48768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88" name="Line 8"/>
          <p:cNvSpPr>
            <a:spLocks noChangeShapeType="1"/>
          </p:cNvSpPr>
          <p:nvPr/>
        </p:nvSpPr>
        <p:spPr bwMode="auto">
          <a:xfrm>
            <a:off x="3181350" y="50292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89" name="Line 9"/>
          <p:cNvSpPr>
            <a:spLocks noChangeShapeType="1"/>
          </p:cNvSpPr>
          <p:nvPr/>
        </p:nvSpPr>
        <p:spPr bwMode="auto">
          <a:xfrm>
            <a:off x="3352800" y="51816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0" name="Line 10"/>
          <p:cNvSpPr>
            <a:spLocks noChangeShapeType="1"/>
          </p:cNvSpPr>
          <p:nvPr/>
        </p:nvSpPr>
        <p:spPr bwMode="auto">
          <a:xfrm>
            <a:off x="3524250" y="53340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1" name="Line 11"/>
          <p:cNvSpPr>
            <a:spLocks noChangeShapeType="1"/>
          </p:cNvSpPr>
          <p:nvPr/>
        </p:nvSpPr>
        <p:spPr bwMode="auto">
          <a:xfrm>
            <a:off x="3695700" y="54102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2" name="Line 12"/>
          <p:cNvSpPr>
            <a:spLocks noChangeShapeType="1"/>
          </p:cNvSpPr>
          <p:nvPr/>
        </p:nvSpPr>
        <p:spPr bwMode="auto">
          <a:xfrm>
            <a:off x="3695700" y="45720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>
            <a:off x="3867150" y="47244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4" name="Line 14"/>
          <p:cNvSpPr>
            <a:spLocks noChangeShapeType="1"/>
          </p:cNvSpPr>
          <p:nvPr/>
        </p:nvSpPr>
        <p:spPr bwMode="auto">
          <a:xfrm>
            <a:off x="4038600" y="48768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5" name="Line 15"/>
          <p:cNvSpPr>
            <a:spLocks noChangeShapeType="1"/>
          </p:cNvSpPr>
          <p:nvPr/>
        </p:nvSpPr>
        <p:spPr bwMode="auto">
          <a:xfrm>
            <a:off x="4210050" y="50292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6" name="Line 16"/>
          <p:cNvSpPr>
            <a:spLocks noChangeShapeType="1"/>
          </p:cNvSpPr>
          <p:nvPr/>
        </p:nvSpPr>
        <p:spPr bwMode="auto">
          <a:xfrm>
            <a:off x="4381500" y="51816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97" name="Line 17"/>
          <p:cNvSpPr>
            <a:spLocks noChangeShapeType="1"/>
          </p:cNvSpPr>
          <p:nvPr/>
        </p:nvSpPr>
        <p:spPr bwMode="auto">
          <a:xfrm>
            <a:off x="4552950" y="5334000"/>
            <a:ext cx="0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509" name="Text Box 29"/>
          <p:cNvSpPr txBox="1">
            <a:spLocks noChangeArrowheads="1"/>
          </p:cNvSpPr>
          <p:nvPr/>
        </p:nvSpPr>
        <p:spPr bwMode="auto">
          <a:xfrm>
            <a:off x="1876425" y="241300"/>
            <a:ext cx="6402388" cy="1031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How to get O</a:t>
            </a:r>
            <a:r>
              <a:rPr lang="en-US" baseline="-25000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2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 to all points on a surface</a:t>
            </a:r>
          </a:p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the size of a tennis court?</a:t>
            </a:r>
            <a:endParaRPr lang="de-CH" dirty="0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486400" y="42672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657850" y="43942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829300" y="45720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000750" y="48006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172200" y="49530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6429375" y="44196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6600825" y="46482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772275" y="48006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79004" y="2780928"/>
            <a:ext cx="8616461" cy="35394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 joint problems: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514350" indent="-514350">
              <a:buAutoNum type="arabicParenBoth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How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 fold up a sheet the size of a tennis court</a:t>
            </a:r>
            <a:b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such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that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surface can be ventilated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efficiently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>
              <a:buAutoNum type="arabicParenBoth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How to design a sprinkler system</a:t>
            </a:r>
          </a:p>
          <a:p>
            <a:pPr marL="514350" indent="-514350">
              <a:buAutoNum type="arabicParenBoth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878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67200"/>
            <a:ext cx="68580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78596" name="Picture 4"/>
          <p:cNvPicPr>
            <a:picLocks noChangeAspect="1" noChangeArrowheads="1"/>
          </p:cNvPicPr>
          <p:nvPr/>
        </p:nvPicPr>
        <p:blipFill>
          <a:blip r:embed="rId4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6310"/>
          <a:stretch>
            <a:fillRect/>
          </a:stretch>
        </p:blipFill>
        <p:spPr bwMode="auto">
          <a:xfrm>
            <a:off x="1905000" y="131763"/>
            <a:ext cx="6553200" cy="44942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8612" name="Picture 20" descr="MartinCreed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/>
          <a:stretch/>
        </p:blipFill>
        <p:spPr bwMode="auto">
          <a:xfrm>
            <a:off x="5269454" y="228600"/>
            <a:ext cx="4914606" cy="3848472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8614" name="Text Box 22"/>
          <p:cNvSpPr txBox="1">
            <a:spLocks noChangeArrowheads="1"/>
          </p:cNvSpPr>
          <p:nvPr/>
        </p:nvSpPr>
        <p:spPr bwMode="auto">
          <a:xfrm>
            <a:off x="820714" y="5283205"/>
            <a:ext cx="8369348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(1) how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 fold up a sheet the size of a tennis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court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such that the surface can be ventilated efficiently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95028" y="4437112"/>
            <a:ext cx="1849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Begin with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4927476" y="260648"/>
            <a:ext cx="0" cy="14401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880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67200"/>
            <a:ext cx="68580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0644" name="Picture 4"/>
          <p:cNvPicPr>
            <a:picLocks noChangeAspect="1" noChangeArrowheads="1"/>
          </p:cNvPicPr>
          <p:nvPr/>
        </p:nvPicPr>
        <p:blipFill>
          <a:blip r:embed="rId4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6310"/>
          <a:stretch>
            <a:fillRect/>
          </a:stretch>
        </p:blipFill>
        <p:spPr bwMode="auto">
          <a:xfrm>
            <a:off x="1905000" y="131763"/>
            <a:ext cx="6553200" cy="44942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8" descr="Paperf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38227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11" descr="Kochcu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4059" flipH="1">
            <a:off x="5657850" y="379413"/>
            <a:ext cx="371475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52" name="Text Box 12"/>
          <p:cNvSpPr txBox="1">
            <a:spLocks noChangeArrowheads="1"/>
          </p:cNvSpPr>
          <p:nvPr/>
        </p:nvSpPr>
        <p:spPr bwMode="auto">
          <a:xfrm>
            <a:off x="3413125" y="2780928"/>
            <a:ext cx="24066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</a:t>
            </a:r>
            <a:r>
              <a:rPr lang="de-CH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folding</a:t>
            </a:r>
            <a:endParaRPr lang="de-CH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820714" y="5283205"/>
            <a:ext cx="8369348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(1) how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 fold up a sheet the size of a tennis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court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such that the surface can be ventilated efficiently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39044" y="3501008"/>
            <a:ext cx="348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Increase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surface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density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882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67200"/>
            <a:ext cx="68580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2692" name="Picture 4"/>
          <p:cNvPicPr>
            <a:picLocks noChangeAspect="1" noChangeArrowheads="1"/>
          </p:cNvPicPr>
          <p:nvPr/>
        </p:nvPicPr>
        <p:blipFill>
          <a:blip r:embed="rId4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6310"/>
          <a:stretch>
            <a:fillRect/>
          </a:stretch>
        </p:blipFill>
        <p:spPr bwMode="auto">
          <a:xfrm>
            <a:off x="1905000" y="131763"/>
            <a:ext cx="6553200" cy="44942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 descr="Paperf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38227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0" descr="AcinusSEMrabb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flipH="1">
            <a:off x="5257800" y="381000"/>
            <a:ext cx="457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2699" name="Text Box 11"/>
          <p:cNvSpPr txBox="1">
            <a:spLocks noChangeArrowheads="1"/>
          </p:cNvSpPr>
          <p:nvPr/>
        </p:nvSpPr>
        <p:spPr bwMode="auto">
          <a:xfrm>
            <a:off x="2623220" y="3484165"/>
            <a:ext cx="6434599" cy="22467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</a:t>
            </a:r>
            <a:r>
              <a:rPr lang="de-CH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folding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</a:t>
            </a:r>
            <a:b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de-CH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— 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alveolar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surface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forms</a:t>
            </a:r>
            <a:r>
              <a:rPr lang="de-CH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crumpled</a:t>
            </a:r>
            <a:r>
              <a:rPr lang="de-CH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space-filling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continuum</a:t>
            </a:r>
            <a:endParaRPr lang="de-CH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—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alveoli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open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to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/>
            </a:r>
            <a:b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endParaRPr lang="de-CH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820714" y="5283205"/>
            <a:ext cx="8369348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(1) how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 fold up a sheet the size of a tennis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court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such that the surface can be ventilated efficiently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67200"/>
            <a:ext cx="68580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6788" name="Picture 4"/>
          <p:cNvPicPr>
            <a:picLocks noChangeAspect="1" noChangeArrowheads="1"/>
          </p:cNvPicPr>
          <p:nvPr/>
        </p:nvPicPr>
        <p:blipFill>
          <a:blip r:embed="rId4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6310"/>
          <a:stretch>
            <a:fillRect/>
          </a:stretch>
        </p:blipFill>
        <p:spPr bwMode="auto">
          <a:xfrm>
            <a:off x="1905000" y="131763"/>
            <a:ext cx="6553200" cy="44942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flipH="1">
            <a:off x="5257800" y="381000"/>
            <a:ext cx="457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92" name="Text Box 8"/>
          <p:cNvSpPr txBox="1">
            <a:spLocks noChangeArrowheads="1"/>
          </p:cNvSpPr>
          <p:nvPr/>
        </p:nvSpPr>
        <p:spPr bwMode="auto">
          <a:xfrm>
            <a:off x="679004" y="2708920"/>
            <a:ext cx="8527119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surface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folding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at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periphery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</a:t>
            </a:r>
          </a:p>
          <a:p>
            <a:pPr>
              <a:defRPr/>
            </a:pPr>
            <a:r>
              <a:rPr lang="de-CH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	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acinus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= gas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exchange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module</a:t>
            </a:r>
            <a:endParaRPr lang="de-CH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0972" y="260648"/>
            <a:ext cx="2672526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COMPLEXITY</a:t>
            </a:r>
          </a:p>
          <a:p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MODULARITY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5400000" flipH="1">
            <a:off x="1979148" y="2064848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ahmen 9"/>
          <p:cNvSpPr/>
          <p:nvPr/>
        </p:nvSpPr>
        <p:spPr bwMode="auto">
          <a:xfrm>
            <a:off x="2335188" y="1988840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3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5400000" flipH="1">
            <a:off x="1827132" y="3360992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ahmen 13"/>
          <p:cNvSpPr/>
          <p:nvPr/>
        </p:nvSpPr>
        <p:spPr bwMode="auto">
          <a:xfrm>
            <a:off x="2183172" y="3284984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5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5400000" flipH="1">
            <a:off x="2835243" y="4153081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ahmen 15"/>
          <p:cNvSpPr/>
          <p:nvPr/>
        </p:nvSpPr>
        <p:spPr bwMode="auto">
          <a:xfrm>
            <a:off x="3191283" y="4077073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7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10800000" flipH="1">
            <a:off x="2839244" y="548681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ahmen 17"/>
          <p:cNvSpPr/>
          <p:nvPr/>
        </p:nvSpPr>
        <p:spPr bwMode="auto">
          <a:xfrm rot="5400000">
            <a:off x="3199284" y="908721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9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16200000" flipH="1">
            <a:off x="4427420" y="336657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ahmen 19"/>
          <p:cNvSpPr/>
          <p:nvPr/>
        </p:nvSpPr>
        <p:spPr bwMode="auto">
          <a:xfrm rot="10800000">
            <a:off x="4211396" y="696697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03971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687116" y="3764632"/>
            <a:ext cx="1738560" cy="2328664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AcinusCutC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-52" r="-37" b="7166"/>
          <a:stretch>
            <a:fillRect/>
          </a:stretch>
        </p:blipFill>
        <p:spPr bwMode="auto">
          <a:xfrm rot="16179921">
            <a:off x="5401532" y="1685113"/>
            <a:ext cx="5310835" cy="377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0972" y="1196752"/>
            <a:ext cx="9800680" cy="403187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surface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folding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at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periphery</a:t>
            </a:r>
            <a:endParaRPr lang="de-C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lang="de-CH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	—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Conducting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airways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bronchi</a:t>
            </a:r>
            <a:endParaRPr lang="de-C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lang="de-CH" sz="3200" b="1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lang="de-CH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	—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Respiratory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airways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acini</a:t>
            </a:r>
            <a:endParaRPr lang="de-C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lang="de-CH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30‘000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acini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= gas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exchange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modules</a:t>
            </a:r>
            <a:endParaRPr lang="de-CH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90972" y="260648"/>
            <a:ext cx="575029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COMPLEXITY  &amp;  MODULARITY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Text Box 2"/>
          <p:cNvSpPr txBox="1">
            <a:spLocks noChangeArrowheads="1"/>
          </p:cNvSpPr>
          <p:nvPr/>
        </p:nvSpPr>
        <p:spPr bwMode="auto">
          <a:xfrm>
            <a:off x="5400675" y="2819400"/>
            <a:ext cx="3700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/>
            </a:r>
            <a:br>
              <a:rPr lang="en-US" sz="2400">
                <a:cs typeface="+mn-cs"/>
              </a:rPr>
            </a:br>
            <a:endParaRPr lang="en-US" sz="2400">
              <a:cs typeface="+mn-cs"/>
            </a:endParaRPr>
          </a:p>
        </p:txBody>
      </p:sp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67200"/>
            <a:ext cx="68580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6788" name="Picture 4"/>
          <p:cNvPicPr>
            <a:picLocks noChangeAspect="1" noChangeArrowheads="1"/>
          </p:cNvPicPr>
          <p:nvPr/>
        </p:nvPicPr>
        <p:blipFill>
          <a:blip r:embed="rId4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6310"/>
          <a:stretch>
            <a:fillRect/>
          </a:stretch>
        </p:blipFill>
        <p:spPr bwMode="auto">
          <a:xfrm>
            <a:off x="1905000" y="131763"/>
            <a:ext cx="6553200" cy="44942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flipH="1">
            <a:off x="5257800" y="381000"/>
            <a:ext cx="457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92" name="Text Box 8"/>
          <p:cNvSpPr txBox="1">
            <a:spLocks noChangeArrowheads="1"/>
          </p:cNvSpPr>
          <p:nvPr/>
        </p:nvSpPr>
        <p:spPr bwMode="auto">
          <a:xfrm>
            <a:off x="679004" y="2708920"/>
            <a:ext cx="8527119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surface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folding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at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periphery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</a:t>
            </a:r>
          </a:p>
          <a:p>
            <a:pPr>
              <a:defRPr/>
            </a:pPr>
            <a:r>
              <a:rPr lang="de-CH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	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acinus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= gas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exchange</a:t>
            </a:r>
            <a:r>
              <a:rPr lang="de-C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module</a:t>
            </a:r>
            <a:endParaRPr lang="de-CH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0972" y="260648"/>
            <a:ext cx="2672526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COMPLEXITY</a:t>
            </a:r>
          </a:p>
          <a:p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MODULARITY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5400000" flipH="1">
            <a:off x="1979148" y="2064848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ahmen 9"/>
          <p:cNvSpPr/>
          <p:nvPr/>
        </p:nvSpPr>
        <p:spPr bwMode="auto">
          <a:xfrm>
            <a:off x="2335188" y="1988840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3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5400000" flipH="1">
            <a:off x="1827132" y="3360992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ahmen 13"/>
          <p:cNvSpPr/>
          <p:nvPr/>
        </p:nvSpPr>
        <p:spPr bwMode="auto">
          <a:xfrm>
            <a:off x="2183172" y="3284984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5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5400000" flipH="1">
            <a:off x="2835243" y="4153081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ahmen 15"/>
          <p:cNvSpPr/>
          <p:nvPr/>
        </p:nvSpPr>
        <p:spPr bwMode="auto">
          <a:xfrm>
            <a:off x="3191283" y="4077073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7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10800000" flipH="1">
            <a:off x="2839244" y="548681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ahmen 17"/>
          <p:cNvSpPr/>
          <p:nvPr/>
        </p:nvSpPr>
        <p:spPr bwMode="auto">
          <a:xfrm rot="5400000">
            <a:off x="3199284" y="908721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9" name="Picture 7" descr="AcinusSEM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 rot="16200000" flipH="1">
            <a:off x="4427420" y="336657"/>
            <a:ext cx="576064" cy="5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ahmen 19"/>
          <p:cNvSpPr/>
          <p:nvPr/>
        </p:nvSpPr>
        <p:spPr bwMode="auto">
          <a:xfrm rot="10800000">
            <a:off x="4211396" y="696697"/>
            <a:ext cx="360040" cy="36004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679004" y="4923165"/>
            <a:ext cx="6839432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(2) How to design a sprinkler system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linked to 30’000 modules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3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4838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51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8333"/>
          <a:stretch>
            <a:fillRect/>
          </a:stretch>
        </p:blipFill>
        <p:spPr bwMode="auto">
          <a:xfrm>
            <a:off x="2819400" y="1524000"/>
            <a:ext cx="36115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590800"/>
            <a:ext cx="31543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30" name="Text Box 6"/>
          <p:cNvSpPr txBox="1">
            <a:spLocks noChangeArrowheads="1"/>
          </p:cNvSpPr>
          <p:nvPr/>
        </p:nvSpPr>
        <p:spPr bwMode="auto">
          <a:xfrm>
            <a:off x="257175" y="5332413"/>
            <a:ext cx="506686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dichotomy (23 generations)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self-similar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branching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</a:rPr>
              <a:t>• space-filling (into all corners)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6888" y="30163"/>
            <a:ext cx="527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Problem 2: </a:t>
            </a:r>
            <a:r>
              <a:rPr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Design </a:t>
            </a:r>
            <a:r>
              <a:rPr sz="2400"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of airway </a:t>
            </a:r>
            <a:r>
              <a:rPr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tree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5A4FD-0E57-3348-AF30-B6FD2C86A5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4838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8333"/>
          <a:stretch>
            <a:fillRect/>
          </a:stretch>
        </p:blipFill>
        <p:spPr bwMode="auto">
          <a:xfrm>
            <a:off x="2819400" y="1524000"/>
            <a:ext cx="36115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590800"/>
            <a:ext cx="31543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4" name="Text Box 6"/>
          <p:cNvSpPr txBox="1">
            <a:spLocks noChangeArrowheads="1"/>
          </p:cNvSpPr>
          <p:nvPr/>
        </p:nvSpPr>
        <p:spPr bwMode="auto">
          <a:xfrm>
            <a:off x="257175" y="5332413"/>
            <a:ext cx="50668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dichotomy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space-filling (into all corners)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self-similar branching</a:t>
            </a:r>
          </a:p>
        </p:txBody>
      </p:sp>
      <p:pic>
        <p:nvPicPr>
          <p:cNvPr id="137222" name="Picture 7" descr="Mandelbrot77"/>
          <p:cNvPicPr>
            <a:picLocks noChangeAspect="1" noChangeArrowheads="1"/>
          </p:cNvPicPr>
          <p:nvPr/>
        </p:nvPicPr>
        <p:blipFill>
          <a:blip r:embed="rId6">
            <a:lum contrast="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68" y="3733800"/>
            <a:ext cx="1485057" cy="164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6" name="Text Box 8"/>
          <p:cNvSpPr txBox="1">
            <a:spLocks noChangeArrowheads="1"/>
          </p:cNvSpPr>
          <p:nvPr/>
        </p:nvSpPr>
        <p:spPr bwMode="auto">
          <a:xfrm>
            <a:off x="8455868" y="5354052"/>
            <a:ext cx="16337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cs typeface="+mn-cs"/>
              </a:rPr>
              <a:t>Benoit </a:t>
            </a:r>
            <a:r>
              <a:rPr lang="en-US" sz="1400" dirty="0" smtClean="0">
                <a:cs typeface="+mn-cs"/>
              </a:rPr>
              <a:t>Mandelbrot</a:t>
            </a:r>
            <a:br>
              <a:rPr lang="en-US" sz="1400" dirty="0" smtClean="0">
                <a:cs typeface="+mn-cs"/>
              </a:rPr>
            </a:br>
            <a:r>
              <a:rPr lang="en-US" sz="1400" dirty="0" smtClean="0">
                <a:cs typeface="+mn-cs"/>
              </a:rPr>
              <a:t>(1925-2010)</a:t>
            </a:r>
            <a:endParaRPr lang="en-US" sz="1400" dirty="0">
              <a:cs typeface="+mn-cs"/>
            </a:endParaRPr>
          </a:p>
        </p:txBody>
      </p:sp>
      <p:pic>
        <p:nvPicPr>
          <p:cNvPr id="137224" name="Picture 9" descr="MandelbrotTree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64" y="61704"/>
            <a:ext cx="4495428" cy="324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8" name="Text Box 10"/>
          <p:cNvSpPr txBox="1">
            <a:spLocks noChangeArrowheads="1"/>
          </p:cNvSpPr>
          <p:nvPr/>
        </p:nvSpPr>
        <p:spPr bwMode="auto">
          <a:xfrm>
            <a:off x="3600450" y="636588"/>
            <a:ext cx="2535238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3200" b="1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 tree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96888" y="30163"/>
            <a:ext cx="527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Problem 2: </a:t>
            </a:r>
            <a:r>
              <a:rPr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Design </a:t>
            </a:r>
            <a:r>
              <a:rPr sz="2400"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of airway </a:t>
            </a:r>
            <a:r>
              <a:rPr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tree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5A4FD-0E57-3348-AF30-B6FD2C86A5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4838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8333"/>
          <a:stretch>
            <a:fillRect/>
          </a:stretch>
        </p:blipFill>
        <p:spPr bwMode="auto">
          <a:xfrm>
            <a:off x="2819400" y="1524000"/>
            <a:ext cx="36115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590800"/>
            <a:ext cx="31543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4" name="Text Box 6"/>
          <p:cNvSpPr txBox="1">
            <a:spLocks noChangeArrowheads="1"/>
          </p:cNvSpPr>
          <p:nvPr/>
        </p:nvSpPr>
        <p:spPr bwMode="auto">
          <a:xfrm>
            <a:off x="257175" y="5332413"/>
            <a:ext cx="50668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dichotomy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space-filling (into all corners)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• self-similar branching</a:t>
            </a:r>
          </a:p>
        </p:txBody>
      </p:sp>
      <p:pic>
        <p:nvPicPr>
          <p:cNvPr id="137222" name="Picture 7" descr="Mandelbrot77"/>
          <p:cNvPicPr>
            <a:picLocks noChangeAspect="1" noChangeArrowheads="1"/>
          </p:cNvPicPr>
          <p:nvPr/>
        </p:nvPicPr>
        <p:blipFill>
          <a:blip r:embed="rId6">
            <a:lum contrast="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733800"/>
            <a:ext cx="1101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6" name="Text Box 8"/>
          <p:cNvSpPr txBox="1">
            <a:spLocks noChangeArrowheads="1"/>
          </p:cNvSpPr>
          <p:nvPr/>
        </p:nvSpPr>
        <p:spPr bwMode="auto">
          <a:xfrm>
            <a:off x="8520113" y="4959350"/>
            <a:ext cx="1614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Benoit Mandelbrot</a:t>
            </a:r>
          </a:p>
        </p:txBody>
      </p:sp>
      <p:pic>
        <p:nvPicPr>
          <p:cNvPr id="137224" name="Picture 9" descr="MandelbrotTree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56" y="61704"/>
            <a:ext cx="4567436" cy="32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8" name="Text Box 10"/>
          <p:cNvSpPr txBox="1">
            <a:spLocks noChangeArrowheads="1"/>
          </p:cNvSpPr>
          <p:nvPr/>
        </p:nvSpPr>
        <p:spPr bwMode="auto">
          <a:xfrm>
            <a:off x="3600450" y="636588"/>
            <a:ext cx="2535238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3200" b="1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Fractal tree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15108" y="4653136"/>
            <a:ext cx="615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dist="38100" dir="2700000" algn="tl" rotWithShape="0">
                    <a:schemeClr val="tx1">
                      <a:alpha val="85000"/>
                    </a:schemeClr>
                  </a:outerShdw>
                </a:effectLst>
              </a:rPr>
              <a:t>Is this of functional significance?</a:t>
            </a:r>
            <a:endParaRPr lang="en-US" b="1" dirty="0">
              <a:solidFill>
                <a:srgbClr val="FF0000"/>
              </a:solidFill>
              <a:effectLst>
                <a:outerShdw dist="38100" dir="2700000" algn="tl" rotWithShape="0">
                  <a:schemeClr val="tx1">
                    <a:alpha val="85000"/>
                  </a:schemeClr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6888" y="30163"/>
            <a:ext cx="527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Problem 2: </a:t>
            </a:r>
            <a:r>
              <a:rPr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Design </a:t>
            </a:r>
            <a:r>
              <a:rPr sz="2400"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of airway </a:t>
            </a:r>
            <a:r>
              <a:rPr sz="2400" b="1" noProof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tree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5A4FD-0E57-3348-AF30-B6FD2C86A5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90972" y="260648"/>
            <a:ext cx="9539803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to Make a Good Lung:</a:t>
            </a:r>
          </a:p>
          <a:p>
            <a:pPr algn="ctr"/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1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/>
          <a:srcRect t="4344" r="5587"/>
          <a:stretch/>
        </p:blipFill>
        <p:spPr>
          <a:xfrm>
            <a:off x="2470386" y="2204415"/>
            <a:ext cx="4631300" cy="3528841"/>
          </a:xfrm>
          <a:prstGeom prst="rect">
            <a:avLst/>
          </a:prstGeom>
        </p:spPr>
      </p:pic>
      <p:pic>
        <p:nvPicPr>
          <p:cNvPr id="11" name="Picture 6" descr="EM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4511129"/>
            <a:ext cx="3280843" cy="215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 descr="CapDog1971-05-07_535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b="9871"/>
          <a:stretch/>
        </p:blipFill>
        <p:spPr>
          <a:xfrm>
            <a:off x="6149224" y="4459521"/>
            <a:ext cx="3976349" cy="220983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113868" y="1919734"/>
            <a:ext cx="60013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Cells are the main operators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but …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587375" y="304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257175" y="152400"/>
            <a:ext cx="859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2400"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Self-similar branching optimizes convective ventilation</a:t>
            </a:r>
          </a:p>
        </p:txBody>
      </p:sp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"/>
          <a:stretch>
            <a:fillRect/>
          </a:stretch>
        </p:blipFill>
        <p:spPr bwMode="auto">
          <a:xfrm>
            <a:off x="4200525" y="609600"/>
            <a:ext cx="27384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1958975" y="5791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43365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10644">
            <a:off x="6420643" y="923132"/>
            <a:ext cx="35099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728663"/>
            <a:ext cx="4286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7" name="AutoShape 11"/>
          <p:cNvSpPr>
            <a:spLocks noChangeArrowheads="1"/>
          </p:cNvSpPr>
          <p:nvPr/>
        </p:nvSpPr>
        <p:spPr bwMode="auto">
          <a:xfrm rot="2068504">
            <a:off x="8734425" y="3221038"/>
            <a:ext cx="342900" cy="838200"/>
          </a:xfrm>
          <a:prstGeom prst="can">
            <a:avLst>
              <a:gd name="adj" fmla="val 61111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sz="12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85388" name="AutoShape 12"/>
          <p:cNvSpPr>
            <a:spLocks noChangeArrowheads="1"/>
          </p:cNvSpPr>
          <p:nvPr/>
        </p:nvSpPr>
        <p:spPr bwMode="auto">
          <a:xfrm rot="-2008008">
            <a:off x="9344025" y="3213100"/>
            <a:ext cx="342900" cy="838200"/>
          </a:xfrm>
          <a:prstGeom prst="can">
            <a:avLst>
              <a:gd name="adj" fmla="val 61111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sz="12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85389" name="AutoShape 13"/>
          <p:cNvSpPr>
            <a:spLocks noChangeArrowheads="1"/>
          </p:cNvSpPr>
          <p:nvPr/>
        </p:nvSpPr>
        <p:spPr bwMode="auto">
          <a:xfrm>
            <a:off x="9001125" y="2362200"/>
            <a:ext cx="428625" cy="990600"/>
          </a:xfrm>
          <a:prstGeom prst="can">
            <a:avLst>
              <a:gd name="adj" fmla="val 57778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sz="12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85390" name="Text Box 14"/>
          <p:cNvSpPr txBox="1">
            <a:spLocks noChangeArrowheads="1"/>
          </p:cNvSpPr>
          <p:nvPr/>
        </p:nvSpPr>
        <p:spPr bwMode="auto">
          <a:xfrm>
            <a:off x="8723313" y="2867025"/>
            <a:ext cx="87788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0</a:t>
            </a:r>
          </a:p>
          <a:p>
            <a:pPr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1         1</a:t>
            </a:r>
          </a:p>
        </p:txBody>
      </p:sp>
      <p:sp>
        <p:nvSpPr>
          <p:cNvPr id="485394" name="Text Box 18"/>
          <p:cNvSpPr txBox="1">
            <a:spLocks noChangeArrowheads="1"/>
          </p:cNvSpPr>
          <p:nvPr/>
        </p:nvSpPr>
        <p:spPr bwMode="auto">
          <a:xfrm>
            <a:off x="381000" y="4038600"/>
            <a:ext cx="59545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2400" noProof="1">
                <a:cs typeface="+mn-cs"/>
              </a:rPr>
              <a:t>Optimize diameter of branching tubes:</a:t>
            </a:r>
          </a:p>
          <a:p>
            <a:pPr>
              <a:defRPr/>
            </a:pPr>
            <a:r>
              <a:rPr sz="2400" noProof="1">
                <a:solidFill>
                  <a:schemeClr val="hlink"/>
                </a:solidFill>
                <a:cs typeface="+mn-cs"/>
              </a:rPr>
              <a:t>  		</a:t>
            </a:r>
            <a:r>
              <a:rPr sz="2400" noProof="1">
                <a:cs typeface="+mn-cs"/>
              </a:rPr>
              <a:t>minimize </a:t>
            </a:r>
            <a:r>
              <a:rPr lang="de-CH" sz="2400" noProof="1" smtClean="0">
                <a:solidFill>
                  <a:srgbClr val="FFFF00"/>
                </a:solidFill>
                <a:cs typeface="+mn-cs"/>
              </a:rPr>
              <a:t>flow</a:t>
            </a:r>
            <a:r>
              <a:rPr lang="de-CH" sz="2400" noProof="1" smtClean="0">
                <a:cs typeface="+mn-cs"/>
              </a:rPr>
              <a:t> </a:t>
            </a:r>
            <a:r>
              <a:rPr sz="2400" noProof="1" smtClean="0">
                <a:solidFill>
                  <a:schemeClr val="tx2"/>
                </a:solidFill>
                <a:cs typeface="+mn-cs"/>
              </a:rPr>
              <a:t>resistance</a:t>
            </a:r>
            <a:r>
              <a:rPr sz="2400" noProof="1" smtClean="0">
                <a:cs typeface="+mn-cs"/>
              </a:rPr>
              <a:t> </a:t>
            </a:r>
            <a:r>
              <a:rPr sz="2400" noProof="1">
                <a:cs typeface="+mn-cs"/>
              </a:rPr>
              <a:t/>
            </a:r>
            <a:br>
              <a:rPr sz="2400" noProof="1">
                <a:cs typeface="+mn-cs"/>
              </a:rPr>
            </a:br>
            <a:r>
              <a:rPr sz="2400" noProof="1">
                <a:cs typeface="+mn-cs"/>
              </a:rPr>
              <a:t>  		&amp; dead space </a:t>
            </a:r>
            <a:r>
              <a:rPr sz="2400" noProof="1">
                <a:solidFill>
                  <a:schemeClr val="tx2"/>
                </a:solidFill>
                <a:cs typeface="+mn-cs"/>
              </a:rPr>
              <a:t>volume</a:t>
            </a:r>
            <a:r>
              <a:rPr sz="2400" noProof="1">
                <a:cs typeface="+mn-cs"/>
              </a:rPr>
              <a:t/>
            </a:r>
            <a:br>
              <a:rPr sz="2400" noProof="1">
                <a:cs typeface="+mn-cs"/>
              </a:rPr>
            </a:br>
            <a:endParaRPr sz="2400" noProof="1">
              <a:cs typeface="+mn-cs"/>
            </a:endParaRPr>
          </a:p>
          <a:p>
            <a:pPr>
              <a:defRPr/>
            </a:pPr>
            <a:r>
              <a:rPr sz="2400" noProof="1">
                <a:cs typeface="+mn-cs"/>
              </a:rPr>
              <a:t>		</a:t>
            </a:r>
            <a:r>
              <a:rPr lang="de-CH" sz="2400" noProof="1" smtClean="0">
                <a:solidFill>
                  <a:srgbClr val="FFFF00"/>
                </a:solidFill>
                <a:cs typeface="+mn-cs"/>
              </a:rPr>
              <a:t>THEORETICAL PREDICTION:</a:t>
            </a:r>
            <a:endParaRPr sz="2400" noProof="1">
              <a:solidFill>
                <a:srgbClr val="FFFF00"/>
              </a:solidFill>
              <a:cs typeface="+mn-cs"/>
            </a:endParaRPr>
          </a:p>
        </p:txBody>
      </p:sp>
      <p:sp>
        <p:nvSpPr>
          <p:cNvPr id="485395" name="Rectangle 19"/>
          <p:cNvSpPr>
            <a:spLocks noChangeArrowheads="1"/>
          </p:cNvSpPr>
          <p:nvPr/>
        </p:nvSpPr>
        <p:spPr bwMode="auto">
          <a:xfrm>
            <a:off x="6172200" y="4648200"/>
            <a:ext cx="3978275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symmetric tree:</a:t>
            </a:r>
          </a:p>
          <a:p>
            <a:pPr>
              <a:lnSpc>
                <a:spcPct val="80000"/>
              </a:lnSpc>
              <a:defRPr/>
            </a:pPr>
            <a:r>
              <a:rPr sz="3200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  <a:r>
              <a:rPr sz="2000" i="1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reduction factor</a:t>
            </a:r>
          </a:p>
          <a:p>
            <a:pPr>
              <a:defRPr/>
            </a:pPr>
            <a:endParaRPr sz="2000" i="1" noProof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sz="2400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Hess-Murray law</a:t>
            </a:r>
          </a:p>
        </p:txBody>
      </p:sp>
      <p:sp>
        <p:nvSpPr>
          <p:cNvPr id="485396" name="Rectangle 20"/>
          <p:cNvSpPr>
            <a:spLocks noChangeArrowheads="1"/>
          </p:cNvSpPr>
          <p:nvPr/>
        </p:nvSpPr>
        <p:spPr bwMode="auto">
          <a:xfrm>
            <a:off x="6172200" y="4648200"/>
            <a:ext cx="3962400" cy="16002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85397" name="Picture 21" descr="WRHess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3226" b="12903"/>
          <a:stretch>
            <a:fillRect/>
          </a:stretch>
        </p:blipFill>
        <p:spPr bwMode="auto">
          <a:xfrm>
            <a:off x="609600" y="4724400"/>
            <a:ext cx="1447800" cy="1981200"/>
          </a:xfrm>
          <a:prstGeom prst="rect">
            <a:avLst/>
          </a:prstGeom>
          <a:noFill/>
          <a:effectLst>
            <a:outerShdw blurRad="63500" dist="38098" dir="840000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5398" name="Text Box 22"/>
          <p:cNvSpPr txBox="1">
            <a:spLocks noChangeArrowheads="1"/>
          </p:cNvSpPr>
          <p:nvPr/>
        </p:nvSpPr>
        <p:spPr bwMode="auto">
          <a:xfrm>
            <a:off x="1736725" y="6330950"/>
            <a:ext cx="30276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cs typeface="+mn-cs"/>
              </a:rPr>
              <a:t>W.R. Hess (1917</a:t>
            </a:r>
            <a:r>
              <a:rPr lang="en-US" sz="1400" dirty="0" smtClean="0">
                <a:cs typeface="+mn-cs"/>
              </a:rPr>
              <a:t>), C. Murray (1926)</a:t>
            </a:r>
            <a:endParaRPr lang="en-US" sz="1400" dirty="0">
              <a:cs typeface="+mn-cs"/>
            </a:endParaRPr>
          </a:p>
        </p:txBody>
      </p:sp>
      <p:graphicFrame>
        <p:nvGraphicFramePr>
          <p:cNvPr id="143377" name="Object 28"/>
          <p:cNvGraphicFramePr>
            <a:graphicFrameLocks noChangeAspect="1"/>
          </p:cNvGraphicFramePr>
          <p:nvPr/>
        </p:nvGraphicFramePr>
        <p:xfrm>
          <a:off x="6311900" y="5486400"/>
          <a:ext cx="3746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" name="Formel" r:id="rId8" imgW="3746500" imgH="571500" progId="Equation.3">
                  <p:embed/>
                </p:oleObj>
              </mc:Choice>
              <mc:Fallback>
                <p:oleObj name="Formel" r:id="rId8" imgW="37465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5486400"/>
                        <a:ext cx="3746500" cy="571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668338" y="334963"/>
            <a:ext cx="69396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2400" noProof="1">
                <a:solidFill>
                  <a:schemeClr val="tx2"/>
                </a:solidFill>
                <a:cs typeface="+mn-cs"/>
              </a:rPr>
              <a:t>Conducting airways reduce </a:t>
            </a:r>
            <a:r>
              <a:rPr sz="2400" b="1" noProof="1">
                <a:solidFill>
                  <a:schemeClr val="tx2"/>
                </a:solidFill>
                <a:cs typeface="+mn-cs"/>
              </a:rPr>
              <a:t>d</a:t>
            </a:r>
            <a:r>
              <a:rPr sz="2400" noProof="1">
                <a:solidFill>
                  <a:schemeClr val="tx2"/>
                </a:solidFill>
                <a:cs typeface="+mn-cs"/>
              </a:rPr>
              <a:t> by factor </a:t>
            </a:r>
            <a:r>
              <a:rPr sz="2400" b="1" noProof="1">
                <a:solidFill>
                  <a:schemeClr val="tx2"/>
                </a:solidFill>
                <a:cs typeface="+mn-cs"/>
              </a:rPr>
              <a:t>(1/2)</a:t>
            </a:r>
            <a:r>
              <a:rPr sz="2400" b="1" baseline="30000" noProof="1">
                <a:solidFill>
                  <a:schemeClr val="tx2"/>
                </a:solidFill>
                <a:cs typeface="+mn-cs"/>
              </a:rPr>
              <a:t>1/</a:t>
            </a:r>
            <a:r>
              <a:rPr sz="2400" b="1" baseline="30000" noProof="1" smtClean="0">
                <a:solidFill>
                  <a:schemeClr val="tx2"/>
                </a:solidFill>
                <a:cs typeface="+mn-cs"/>
              </a:rPr>
              <a:t>3</a:t>
            </a:r>
            <a:r>
              <a:rPr lang="de-CH" sz="2400" b="1" noProof="1" smtClean="0">
                <a:solidFill>
                  <a:schemeClr val="tx2"/>
                </a:solidFill>
                <a:cs typeface="+mn-cs"/>
              </a:rPr>
              <a:t> !</a:t>
            </a:r>
            <a:endParaRPr sz="2400" noProof="1">
              <a:solidFill>
                <a:schemeClr val="tx2"/>
              </a:solidFill>
              <a:cs typeface="+mn-cs"/>
            </a:endParaRPr>
          </a:p>
        </p:txBody>
      </p:sp>
      <p:pic>
        <p:nvPicPr>
          <p:cNvPr id="145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"/>
          <a:stretch>
            <a:fillRect/>
          </a:stretch>
        </p:blipFill>
        <p:spPr bwMode="auto">
          <a:xfrm>
            <a:off x="857250" y="838200"/>
            <a:ext cx="35131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9" r="37654"/>
          <a:stretch>
            <a:fillRect/>
          </a:stretch>
        </p:blipFill>
        <p:spPr bwMode="auto">
          <a:xfrm rot="-5410644">
            <a:off x="2686050" y="4114800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5143500" y="4149080"/>
            <a:ext cx="46151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minimize convection work in</a:t>
            </a:r>
            <a:br>
              <a:rPr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conducting airways</a:t>
            </a:r>
            <a:endParaRPr sz="24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5">
            <a:lum bright="-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838200"/>
            <a:ext cx="48577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7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0"/>
            <a:ext cx="19716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92" name="Line 8"/>
          <p:cNvSpPr>
            <a:spLocks noChangeShapeType="1"/>
          </p:cNvSpPr>
          <p:nvPr/>
        </p:nvSpPr>
        <p:spPr bwMode="auto">
          <a:xfrm>
            <a:off x="5486400" y="1219200"/>
            <a:ext cx="2314575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7193" name="Rectangle 9"/>
          <p:cNvSpPr>
            <a:spLocks noChangeArrowheads="1"/>
          </p:cNvSpPr>
          <p:nvPr/>
        </p:nvSpPr>
        <p:spPr bwMode="auto">
          <a:xfrm>
            <a:off x="7115175" y="1066800"/>
            <a:ext cx="19224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1400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Weibel &amp; Gomez 1962</a:t>
            </a:r>
            <a:endParaRPr sz="18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18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sz="1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d(z) = d</a:t>
            </a:r>
            <a:r>
              <a:rPr sz="1800" b="1" baseline="-25000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0</a:t>
            </a:r>
            <a:r>
              <a:rPr sz="1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·2</a:t>
            </a:r>
            <a:r>
              <a:rPr sz="2400" b="1" baseline="30000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-z/3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668338" y="332656"/>
            <a:ext cx="6691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2400" noProof="1">
                <a:solidFill>
                  <a:schemeClr val="tx2"/>
                </a:solidFill>
                <a:cs typeface="+mn-cs"/>
              </a:rPr>
              <a:t>Conducting airways reduce </a:t>
            </a:r>
            <a:r>
              <a:rPr sz="2400" b="1" noProof="1">
                <a:solidFill>
                  <a:schemeClr val="tx2"/>
                </a:solidFill>
                <a:cs typeface="+mn-cs"/>
              </a:rPr>
              <a:t>d</a:t>
            </a:r>
            <a:r>
              <a:rPr sz="2400" noProof="1">
                <a:solidFill>
                  <a:schemeClr val="tx2"/>
                </a:solidFill>
                <a:cs typeface="+mn-cs"/>
              </a:rPr>
              <a:t> by factor </a:t>
            </a:r>
            <a:r>
              <a:rPr sz="2400" b="1" noProof="1">
                <a:solidFill>
                  <a:schemeClr val="tx2"/>
                </a:solidFill>
                <a:cs typeface="+mn-cs"/>
              </a:rPr>
              <a:t>(1/2)</a:t>
            </a:r>
            <a:r>
              <a:rPr sz="2400" b="1" baseline="30000" noProof="1">
                <a:solidFill>
                  <a:schemeClr val="tx2"/>
                </a:solidFill>
                <a:cs typeface="+mn-cs"/>
              </a:rPr>
              <a:t>1/3</a:t>
            </a:r>
            <a:endParaRPr sz="2400" noProof="1">
              <a:solidFill>
                <a:schemeClr val="tx2"/>
              </a:solidFill>
              <a:cs typeface="+mn-cs"/>
            </a:endParaRPr>
          </a:p>
        </p:txBody>
      </p:sp>
      <p:pic>
        <p:nvPicPr>
          <p:cNvPr id="145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"/>
          <a:stretch>
            <a:fillRect/>
          </a:stretch>
        </p:blipFill>
        <p:spPr bwMode="auto">
          <a:xfrm>
            <a:off x="857250" y="838200"/>
            <a:ext cx="35131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9" r="37654"/>
          <a:stretch>
            <a:fillRect/>
          </a:stretch>
        </p:blipFill>
        <p:spPr bwMode="auto">
          <a:xfrm rot="-5410644">
            <a:off x="2686050" y="4114800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5">
            <a:lum bright="-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838200"/>
            <a:ext cx="48577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7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0"/>
            <a:ext cx="19716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92" name="Line 8"/>
          <p:cNvSpPr>
            <a:spLocks noChangeShapeType="1"/>
          </p:cNvSpPr>
          <p:nvPr/>
        </p:nvSpPr>
        <p:spPr bwMode="auto">
          <a:xfrm>
            <a:off x="5486400" y="1219200"/>
            <a:ext cx="2314575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7193" name="Rectangle 9"/>
          <p:cNvSpPr>
            <a:spLocks noChangeArrowheads="1"/>
          </p:cNvSpPr>
          <p:nvPr/>
        </p:nvSpPr>
        <p:spPr bwMode="auto">
          <a:xfrm>
            <a:off x="7115175" y="1066800"/>
            <a:ext cx="19224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1400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Weibel &amp; Gomez 1962</a:t>
            </a:r>
            <a:endParaRPr sz="18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18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sz="1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d(z) = d</a:t>
            </a:r>
            <a:r>
              <a:rPr sz="1800" b="1" baseline="-25000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0</a:t>
            </a:r>
            <a:r>
              <a:rPr sz="1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·2</a:t>
            </a:r>
            <a:r>
              <a:rPr sz="2400" b="1" baseline="30000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-z/3</a:t>
            </a:r>
          </a:p>
        </p:txBody>
      </p:sp>
      <p:cxnSp>
        <p:nvCxnSpPr>
          <p:cNvPr id="3" name="Gerade Verbindung 2"/>
          <p:cNvCxnSpPr>
            <a:stCxn id="477192" idx="1"/>
          </p:cNvCxnSpPr>
          <p:nvPr/>
        </p:nvCxnSpPr>
        <p:spPr bwMode="auto">
          <a:xfrm>
            <a:off x="7800975" y="2971800"/>
            <a:ext cx="1663005" cy="385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77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143500" y="4149080"/>
            <a:ext cx="461511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2400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Hess-Murray law of optimization </a:t>
            </a:r>
          </a:p>
          <a:p>
            <a:pPr>
              <a:defRPr/>
            </a:pPr>
            <a:endParaRPr sz="24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minimize convection work in</a:t>
            </a:r>
            <a:br>
              <a:rPr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conducting </a:t>
            </a:r>
            <a:r>
              <a:rPr sz="2400" b="1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airways</a:t>
            </a:r>
            <a:endParaRPr lang="de-CH" sz="24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lang="de-CH" sz="2400" b="1" noProof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400" b="1" i="1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not in acinar air ducts!</a:t>
            </a:r>
            <a:endParaRPr sz="2400" i="1" noProof="1">
              <a:solidFill>
                <a:srgbClr val="2B94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2400" i="1" noProof="1">
              <a:solidFill>
                <a:srgbClr val="2B94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023820" y="3481263"/>
            <a:ext cx="1782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FF"/>
                </a:solidFill>
              </a:rPr>
              <a:t>Haefeli-Bleuer</a:t>
            </a:r>
            <a:r>
              <a:rPr lang="de-DE" sz="1400" dirty="0" smtClean="0">
                <a:solidFill>
                  <a:srgbClr val="0000FF"/>
                </a:solidFill>
              </a:rPr>
              <a:t> 1988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8" t="31215" r="2878"/>
          <a:stretch/>
        </p:blipFill>
        <p:spPr bwMode="auto">
          <a:xfrm rot="5405003">
            <a:off x="-107105" y="3741443"/>
            <a:ext cx="3282391" cy="271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668338" y="334963"/>
            <a:ext cx="6691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2400" noProof="1">
                <a:solidFill>
                  <a:schemeClr val="tx2"/>
                </a:solidFill>
                <a:cs typeface="+mn-cs"/>
              </a:rPr>
              <a:t>Conducting airways reduce </a:t>
            </a:r>
            <a:r>
              <a:rPr sz="2400" b="1" noProof="1">
                <a:solidFill>
                  <a:schemeClr val="tx2"/>
                </a:solidFill>
                <a:cs typeface="+mn-cs"/>
              </a:rPr>
              <a:t>d</a:t>
            </a:r>
            <a:r>
              <a:rPr sz="2400" noProof="1">
                <a:solidFill>
                  <a:schemeClr val="tx2"/>
                </a:solidFill>
                <a:cs typeface="+mn-cs"/>
              </a:rPr>
              <a:t> by factor </a:t>
            </a:r>
            <a:r>
              <a:rPr sz="2400" b="1" noProof="1">
                <a:solidFill>
                  <a:schemeClr val="tx2"/>
                </a:solidFill>
                <a:cs typeface="+mn-cs"/>
              </a:rPr>
              <a:t>(1/2)</a:t>
            </a:r>
            <a:r>
              <a:rPr sz="2400" b="1" baseline="30000" noProof="1">
                <a:solidFill>
                  <a:schemeClr val="tx2"/>
                </a:solidFill>
                <a:cs typeface="+mn-cs"/>
              </a:rPr>
              <a:t>1/3</a:t>
            </a:r>
            <a:endParaRPr sz="2400" noProof="1">
              <a:solidFill>
                <a:schemeClr val="tx2"/>
              </a:solidFill>
              <a:cs typeface="+mn-cs"/>
            </a:endParaRPr>
          </a:p>
        </p:txBody>
      </p:sp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3">
            <a:lum bright="-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838200"/>
            <a:ext cx="48577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7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844" y="86196"/>
            <a:ext cx="19716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92" name="Line 8"/>
          <p:cNvSpPr>
            <a:spLocks noChangeShapeType="1"/>
          </p:cNvSpPr>
          <p:nvPr/>
        </p:nvSpPr>
        <p:spPr bwMode="auto">
          <a:xfrm>
            <a:off x="5486400" y="1219200"/>
            <a:ext cx="2314575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7193" name="Rectangle 9"/>
          <p:cNvSpPr>
            <a:spLocks noChangeArrowheads="1"/>
          </p:cNvSpPr>
          <p:nvPr/>
        </p:nvSpPr>
        <p:spPr bwMode="auto">
          <a:xfrm>
            <a:off x="7115175" y="1066800"/>
            <a:ext cx="19224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1400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Weibel &amp; Gomez 1962</a:t>
            </a:r>
            <a:endParaRPr sz="18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sz="1800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sz="1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d(z) = d</a:t>
            </a:r>
            <a:r>
              <a:rPr sz="1800" b="1" baseline="-25000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0</a:t>
            </a:r>
            <a:r>
              <a:rPr sz="1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·2</a:t>
            </a:r>
            <a:r>
              <a:rPr sz="2400" b="1" baseline="30000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-z/3</a:t>
            </a:r>
          </a:p>
        </p:txBody>
      </p:sp>
      <p:cxnSp>
        <p:nvCxnSpPr>
          <p:cNvPr id="3" name="Gerade Verbindung 2"/>
          <p:cNvCxnSpPr>
            <a:stCxn id="477192" idx="1"/>
          </p:cNvCxnSpPr>
          <p:nvPr/>
        </p:nvCxnSpPr>
        <p:spPr bwMode="auto">
          <a:xfrm>
            <a:off x="7800975" y="2971800"/>
            <a:ext cx="1663005" cy="385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77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923659" y="4197856"/>
            <a:ext cx="5332409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 b="1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Is this of functional significance?</a:t>
            </a:r>
          </a:p>
          <a:p>
            <a:pPr>
              <a:defRPr/>
            </a:pPr>
            <a:endParaRPr lang="de-CH" sz="2400" b="1" noProof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400" b="1" i="1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• in</a:t>
            </a:r>
            <a:r>
              <a:rPr lang="de-CH" sz="2400" b="1" i="1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2400" b="1" i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conducting </a:t>
            </a:r>
            <a:r>
              <a:rPr lang="de-CH" sz="2400" b="1" i="1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airways:</a:t>
            </a:r>
            <a:br>
              <a:rPr lang="de-CH" sz="2400" b="1" i="1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CH" sz="2400" b="1" i="1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mass flow of air</a:t>
            </a:r>
          </a:p>
          <a:p>
            <a:pPr>
              <a:defRPr/>
            </a:pPr>
            <a:endParaRPr lang="de-CH" sz="1000" b="1" i="1" noProof="1" smtClean="0">
              <a:solidFill>
                <a:srgbClr val="2B94FF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400" b="1" i="1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• in acinar air ducts: </a:t>
            </a:r>
            <a:br>
              <a:rPr lang="de-CH" sz="2400" b="1" i="1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de-CH" sz="2400" b="1" i="1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	+ O</a:t>
            </a:r>
            <a:r>
              <a:rPr lang="de-CH" sz="2400" b="1" i="1" baseline="-25000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2</a:t>
            </a:r>
            <a:r>
              <a:rPr lang="de-CH" sz="2400" b="1" i="1" noProof="1" smtClean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diffusion in air</a:t>
            </a:r>
            <a:endParaRPr sz="2400" i="1" noProof="1">
              <a:solidFill>
                <a:srgbClr val="2B94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140958" y="2387385"/>
            <a:ext cx="46132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6"/>
          <p:cNvSpPr>
            <a:spLocks noChangeArrowheads="1"/>
          </p:cNvSpPr>
          <p:nvPr/>
        </p:nvSpPr>
        <p:spPr bwMode="auto">
          <a:xfrm rot="41310">
            <a:off x="2789702" y="1977016"/>
            <a:ext cx="257175" cy="1752600"/>
          </a:xfrm>
          <a:prstGeom prst="upDownArrow">
            <a:avLst>
              <a:gd name="adj1" fmla="val 50000"/>
              <a:gd name="adj2" fmla="val 1362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20324836">
            <a:off x="3046877" y="3805816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759124" y="5415607"/>
            <a:ext cx="1541858" cy="4616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2B94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diffusion</a:t>
            </a: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rot="19424555">
            <a:off x="3700927" y="5085341"/>
            <a:ext cx="0" cy="762000"/>
          </a:xfrm>
          <a:prstGeom prst="line">
            <a:avLst/>
          </a:prstGeom>
          <a:noFill/>
          <a:ln w="38100">
            <a:solidFill>
              <a:srgbClr val="2B94FF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2700" dir="2700000" algn="tl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1218077" y="4491616"/>
            <a:ext cx="609600" cy="457200"/>
          </a:xfrm>
          <a:prstGeom prst="line">
            <a:avLst/>
          </a:prstGeom>
          <a:noFill/>
          <a:ln w="38100">
            <a:solidFill>
              <a:srgbClr val="2B94FF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2700" dir="2700000" algn="tl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H="1">
            <a:off x="1599077" y="4872616"/>
            <a:ext cx="228600" cy="685800"/>
          </a:xfrm>
          <a:prstGeom prst="line">
            <a:avLst/>
          </a:prstGeom>
          <a:noFill/>
          <a:ln w="38100">
            <a:solidFill>
              <a:srgbClr val="2B94FF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2700" dir="2700000" algn="tl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123077" y="4567816"/>
            <a:ext cx="152400" cy="914400"/>
          </a:xfrm>
          <a:prstGeom prst="line">
            <a:avLst/>
          </a:prstGeom>
          <a:noFill/>
          <a:ln w="38100">
            <a:solidFill>
              <a:srgbClr val="2B94FF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2700" dir="2700000" algn="tl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 rot="2162551">
            <a:off x="2284877" y="3805816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1522877" y="5634616"/>
            <a:ext cx="304800" cy="609600"/>
          </a:xfrm>
          <a:prstGeom prst="line">
            <a:avLst/>
          </a:prstGeom>
          <a:noFill/>
          <a:ln w="38100">
            <a:solidFill>
              <a:srgbClr val="2B94FF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2700" dir="2700000" algn="tl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046877" y="3501016"/>
            <a:ext cx="748923" cy="40011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flow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9" r="37654"/>
          <a:stretch>
            <a:fillRect/>
          </a:stretch>
        </p:blipFill>
        <p:spPr bwMode="auto">
          <a:xfrm rot="16189356">
            <a:off x="22244" y="1068491"/>
            <a:ext cx="2514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8023820" y="3481263"/>
            <a:ext cx="1782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bg1"/>
                </a:solidFill>
              </a:rPr>
              <a:t>Haefeli-Bleuer</a:t>
            </a:r>
            <a:r>
              <a:rPr lang="de-DE" sz="1400" dirty="0" smtClean="0">
                <a:solidFill>
                  <a:schemeClr val="bg1"/>
                </a:solidFill>
              </a:rPr>
              <a:t> 1988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z="2000" smtClean="0"/>
              <a:pPr>
                <a:defRPr/>
              </a:pPr>
              <a:t>33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64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Br-Ac&amp;ArtCast6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1135" r="23841"/>
          <a:stretch/>
        </p:blipFill>
        <p:spPr>
          <a:xfrm>
            <a:off x="5293789" y="2420888"/>
            <a:ext cx="4968552" cy="440275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-126902" y="2728416"/>
            <a:ext cx="4209373" cy="35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4" descr="HuLungCast14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36" y="867835"/>
            <a:ext cx="3537417" cy="306522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67036" y="116632"/>
            <a:ext cx="76028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b="1" noProof="1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Problem 3:</a:t>
            </a:r>
            <a:endParaRPr lang="en-US" dirty="0"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dirty="0" smtClean="0"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How are ventilation &amp; perfusion matched </a:t>
            </a:r>
            <a:br>
              <a:rPr lang="en-US" b="1" dirty="0" smtClean="0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at level of gas exchanger: the </a:t>
            </a:r>
            <a:r>
              <a:rPr lang="en-US" b="1" dirty="0" err="1" smtClean="0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acinus</a:t>
            </a:r>
            <a:r>
              <a:rPr lang="en-US" b="1" dirty="0" smtClean="0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</a:p>
          <a:p>
            <a:pPr algn="ctr"/>
            <a:endParaRPr lang="en-US" dirty="0"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HuLungCast14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0" y="404664"/>
            <a:ext cx="3537417" cy="306522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927476" y="548680"/>
            <a:ext cx="41562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FF00"/>
                </a:solidFill>
              </a:rPr>
              <a:t>CORRELATIVITY:</a:t>
            </a:r>
          </a:p>
          <a:p>
            <a:r>
              <a:rPr lang="de-CH" dirty="0" smtClean="0">
                <a:solidFill>
                  <a:srgbClr val="FFFF00"/>
                </a:solidFill>
              </a:rPr>
              <a:t>— </a:t>
            </a:r>
            <a:r>
              <a:rPr lang="de-CH" dirty="0" err="1" smtClean="0">
                <a:solidFill>
                  <a:srgbClr val="FFFF00"/>
                </a:solidFill>
              </a:rPr>
              <a:t>arteries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follow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airways</a:t>
            </a:r>
            <a:r>
              <a:rPr lang="de-CH" dirty="0" smtClean="0">
                <a:solidFill>
                  <a:srgbClr val="FFFF00"/>
                </a:solidFill>
              </a:rPr>
              <a:t/>
            </a:r>
            <a:br>
              <a:rPr lang="de-CH" dirty="0" smtClean="0">
                <a:solidFill>
                  <a:srgbClr val="FFFF00"/>
                </a:solidFill>
              </a:rPr>
            </a:br>
            <a:r>
              <a:rPr lang="de-CH" dirty="0" smtClean="0">
                <a:solidFill>
                  <a:srgbClr val="FFFF00"/>
                </a:solidFill>
              </a:rPr>
              <a:t>— </a:t>
            </a:r>
            <a:r>
              <a:rPr lang="de-CH" dirty="0" err="1" smtClean="0">
                <a:solidFill>
                  <a:srgbClr val="FFFF00"/>
                </a:solidFill>
              </a:rPr>
              <a:t>veins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interlobular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Bild 7" descr="Br-Ac&amp;ArtCast6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1135" r="6762"/>
          <a:stretch/>
        </p:blipFill>
        <p:spPr>
          <a:xfrm>
            <a:off x="233924" y="2948373"/>
            <a:ext cx="5341624" cy="37929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11252" y="5805264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</a:rPr>
              <a:t>Pulmonary arteries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 algn="tl" rotWithShape="0">
                  <a:schemeClr val="tx1"/>
                </a:outerShdw>
              </a:effectLst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lum bright="-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20" y="4027437"/>
            <a:ext cx="3401619" cy="256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1" descr="Br&amp;Art&amp;Vcast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0" t="34151" r="1540" b="4157"/>
          <a:stretch/>
        </p:blipFill>
        <p:spPr>
          <a:xfrm>
            <a:off x="5711207" y="2060848"/>
            <a:ext cx="3824781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679004" y="44624"/>
            <a:ext cx="620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pulmonary</a:t>
            </a:r>
            <a:r>
              <a:rPr lang="de-DE" dirty="0" smtClean="0"/>
              <a:t> </a:t>
            </a:r>
            <a:r>
              <a:rPr lang="de-DE" dirty="0" err="1" smtClean="0"/>
              <a:t>vasculature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564" y="2060848"/>
            <a:ext cx="4256484" cy="456516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07596" y="5805264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3000"/>
                    </a:schemeClr>
                  </a:outerShdw>
                </a:effectLst>
              </a:rPr>
              <a:t>Pulmonary veins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chemeClr val="tx1">
                    <a:alpha val="73000"/>
                  </a:scheme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727676" y="4149080"/>
            <a:ext cx="1440160" cy="136815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HuLungCast14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0" y="404664"/>
            <a:ext cx="3537417" cy="306522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927476" y="548680"/>
            <a:ext cx="41562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FF00"/>
                </a:solidFill>
              </a:rPr>
              <a:t>CORRELATIVITY:</a:t>
            </a:r>
          </a:p>
          <a:p>
            <a:r>
              <a:rPr lang="de-CH" dirty="0" smtClean="0">
                <a:solidFill>
                  <a:srgbClr val="FFFF00"/>
                </a:solidFill>
              </a:rPr>
              <a:t>— </a:t>
            </a:r>
            <a:r>
              <a:rPr lang="de-CH" dirty="0" err="1" smtClean="0">
                <a:solidFill>
                  <a:srgbClr val="FFFF00"/>
                </a:solidFill>
              </a:rPr>
              <a:t>arteries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follow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airways</a:t>
            </a:r>
            <a:r>
              <a:rPr lang="de-CH" dirty="0" smtClean="0">
                <a:solidFill>
                  <a:srgbClr val="FFFF00"/>
                </a:solidFill>
              </a:rPr>
              <a:t/>
            </a:r>
            <a:br>
              <a:rPr lang="de-CH" dirty="0" smtClean="0">
                <a:solidFill>
                  <a:srgbClr val="FFFF00"/>
                </a:solidFill>
              </a:rPr>
            </a:br>
            <a:r>
              <a:rPr lang="de-CH" dirty="0" smtClean="0">
                <a:solidFill>
                  <a:srgbClr val="FFFF00"/>
                </a:solidFill>
              </a:rPr>
              <a:t>— </a:t>
            </a:r>
            <a:r>
              <a:rPr lang="de-CH" dirty="0" err="1" smtClean="0">
                <a:solidFill>
                  <a:srgbClr val="FFFF00"/>
                </a:solidFill>
              </a:rPr>
              <a:t>veins</a:t>
            </a:r>
            <a:r>
              <a:rPr lang="de-CH" dirty="0" smtClean="0">
                <a:solidFill>
                  <a:srgbClr val="FFFF00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interlobular</a:t>
            </a:r>
            <a:r>
              <a:rPr lang="de-CH" smtClean="0">
                <a:solidFill>
                  <a:srgbClr val="FFFF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Bild 7" descr="Br-Ac&amp;ArtCast6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1135" r="6762"/>
          <a:stretch/>
        </p:blipFill>
        <p:spPr>
          <a:xfrm>
            <a:off x="233924" y="2948373"/>
            <a:ext cx="5341624" cy="37929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55268" y="5805264"/>
            <a:ext cx="2128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Pulmonary artery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51612" y="3284984"/>
            <a:ext cx="39133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Needs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smtClean="0"/>
              <a:t>HRCT =</a:t>
            </a:r>
          </a:p>
          <a:p>
            <a:r>
              <a:rPr lang="de-DE" dirty="0" err="1" smtClean="0"/>
              <a:t>nondestructive</a:t>
            </a:r>
            <a:r>
              <a:rPr lang="de-DE" dirty="0" smtClean="0"/>
              <a:t> </a:t>
            </a:r>
            <a:r>
              <a:rPr lang="de-DE" dirty="0" err="1" smtClean="0"/>
              <a:t>imaging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79004" y="44624"/>
            <a:ext cx="620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pulmonary</a:t>
            </a:r>
            <a:r>
              <a:rPr lang="de-DE" dirty="0" smtClean="0"/>
              <a:t> </a:t>
            </a:r>
            <a:r>
              <a:rPr lang="de-DE" dirty="0" err="1" smtClean="0"/>
              <a:t>vasculature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223620" y="5877272"/>
            <a:ext cx="299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Eric A. Hoffman, Univ. Iowa</a:t>
            </a:r>
            <a:endParaRPr lang="de-DE" sz="1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M3188-cast31BH3.4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"/>
          <a:stretch/>
        </p:blipFill>
        <p:spPr>
          <a:xfrm>
            <a:off x="534988" y="836712"/>
            <a:ext cx="3692552" cy="28983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3020" y="116632"/>
            <a:ext cx="7391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(1) Reconstruction of </a:t>
            </a:r>
            <a:r>
              <a:rPr lang="en-US" dirty="0" err="1" smtClean="0">
                <a:solidFill>
                  <a:srgbClr val="FFFF00"/>
                </a:solidFill>
              </a:rPr>
              <a:t>acinar</a:t>
            </a:r>
            <a:r>
              <a:rPr lang="en-US" dirty="0" smtClean="0">
                <a:solidFill>
                  <a:srgbClr val="FFFF00"/>
                </a:solidFill>
              </a:rPr>
              <a:t> airways by HRCT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99284" y="3068960"/>
            <a:ext cx="914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Mouse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4988" y="4221088"/>
            <a:ext cx="4384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Dragos</a:t>
            </a:r>
            <a:r>
              <a:rPr lang="en-US" sz="2000" dirty="0" smtClean="0"/>
              <a:t> </a:t>
            </a:r>
            <a:r>
              <a:rPr lang="en-US" sz="2000" dirty="0" err="1" smtClean="0"/>
              <a:t>Vasilescu</a:t>
            </a:r>
            <a:r>
              <a:rPr lang="en-US" sz="2000" dirty="0" smtClean="0"/>
              <a:t>, E.A. Hoffman et al. </a:t>
            </a:r>
            <a:br>
              <a:rPr lang="en-US" sz="2000" dirty="0" smtClean="0"/>
            </a:br>
            <a:r>
              <a:rPr lang="en-US" sz="2000" dirty="0" smtClean="0"/>
              <a:t>PNAS 16 Oct 2012</a:t>
            </a:r>
            <a:endParaRPr lang="en-US" sz="2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83" y="955196"/>
            <a:ext cx="4902487" cy="456203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-162719" y="1019969"/>
            <a:ext cx="46132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1798" name="AutoShape 6"/>
          <p:cNvSpPr>
            <a:spLocks noChangeArrowheads="1"/>
          </p:cNvSpPr>
          <p:nvPr/>
        </p:nvSpPr>
        <p:spPr bwMode="auto">
          <a:xfrm rot="41310">
            <a:off x="2486025" y="609600"/>
            <a:ext cx="257175" cy="1752600"/>
          </a:xfrm>
          <a:prstGeom prst="upDownArrow">
            <a:avLst>
              <a:gd name="adj1" fmla="val 50000"/>
              <a:gd name="adj2" fmla="val 136296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00" name="Text Box 8"/>
          <p:cNvSpPr txBox="1">
            <a:spLocks noChangeArrowheads="1"/>
          </p:cNvSpPr>
          <p:nvPr/>
        </p:nvSpPr>
        <p:spPr bwMode="auto">
          <a:xfrm>
            <a:off x="771525" y="76200"/>
            <a:ext cx="509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Acinar Gas Exchange Model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01819" name="Text Box 27"/>
          <p:cNvSpPr txBox="1">
            <a:spLocks noChangeArrowheads="1"/>
          </p:cNvSpPr>
          <p:nvPr/>
        </p:nvSpPr>
        <p:spPr bwMode="auto">
          <a:xfrm>
            <a:off x="457200" y="1066800"/>
            <a:ext cx="76835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Ventilation</a:t>
            </a:r>
            <a:r>
              <a:rPr b="1" noProof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			       	   </a:t>
            </a:r>
            <a:r>
              <a:rPr b="1" noProof="1">
                <a:solidFill>
                  <a:schemeClr val="hlink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Perfusion</a:t>
            </a:r>
            <a:endParaRPr sz="2400" b="1" noProof="1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</p:txBody>
      </p:sp>
      <p:pic>
        <p:nvPicPr>
          <p:cNvPr id="19" name="Bild 18" descr="S2 sti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/>
          <a:stretch/>
        </p:blipFill>
        <p:spPr>
          <a:xfrm flipH="1">
            <a:off x="4798820" y="908720"/>
            <a:ext cx="5134708" cy="439248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287516" y="1340768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</a:rPr>
              <a:t>PA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39125" y="3717032"/>
            <a:ext cx="59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</a:rPr>
              <a:t>PV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90972" y="260648"/>
            <a:ext cx="9539803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to Make a Good Lung:</a:t>
            </a:r>
          </a:p>
          <a:p>
            <a:pPr algn="ctr"/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1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/>
          <a:srcRect t="4344" r="5587"/>
          <a:stretch/>
        </p:blipFill>
        <p:spPr>
          <a:xfrm>
            <a:off x="2470386" y="2204415"/>
            <a:ext cx="4631300" cy="3528841"/>
          </a:xfrm>
          <a:prstGeom prst="rect">
            <a:avLst/>
          </a:prstGeom>
        </p:spPr>
      </p:pic>
      <p:pic>
        <p:nvPicPr>
          <p:cNvPr id="11" name="Picture 6" descr="EM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4511129"/>
            <a:ext cx="3280843" cy="215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07196" y="1919734"/>
            <a:ext cx="981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Cells are the main operators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but …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it needs more than cells to make a good lung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Bild 3" descr="CapDog1971-05-07_535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b="9871"/>
          <a:stretch/>
        </p:blipFill>
        <p:spPr>
          <a:xfrm>
            <a:off x="6149224" y="4459521"/>
            <a:ext cx="3976349" cy="2209839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-162719" y="1019969"/>
            <a:ext cx="46132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2193"/>
          <a:stretch>
            <a:fillRect/>
          </a:stretch>
        </p:blipFill>
        <p:spPr bwMode="auto">
          <a:xfrm>
            <a:off x="4267200" y="1066800"/>
            <a:ext cx="540067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1796" name="AutoShape 4"/>
          <p:cNvSpPr>
            <a:spLocks noChangeArrowheads="1"/>
          </p:cNvSpPr>
          <p:nvPr/>
        </p:nvSpPr>
        <p:spPr bwMode="auto">
          <a:xfrm>
            <a:off x="5229225" y="685800"/>
            <a:ext cx="257175" cy="1676400"/>
          </a:xfrm>
          <a:prstGeom prst="downArrow">
            <a:avLst>
              <a:gd name="adj1" fmla="val 50000"/>
              <a:gd name="adj2" fmla="val 162963"/>
            </a:avLst>
          </a:prstGeom>
          <a:solidFill>
            <a:srgbClr val="346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797" name="AutoShape 5"/>
          <p:cNvSpPr>
            <a:spLocks noChangeArrowheads="1"/>
          </p:cNvSpPr>
          <p:nvPr/>
        </p:nvSpPr>
        <p:spPr bwMode="auto">
          <a:xfrm rot="10857797">
            <a:off x="9172575" y="685800"/>
            <a:ext cx="257175" cy="1524000"/>
          </a:xfrm>
          <a:prstGeom prst="downArrow">
            <a:avLst>
              <a:gd name="adj1" fmla="val 50000"/>
              <a:gd name="adj2" fmla="val 148148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798" name="AutoShape 6"/>
          <p:cNvSpPr>
            <a:spLocks noChangeArrowheads="1"/>
          </p:cNvSpPr>
          <p:nvPr/>
        </p:nvSpPr>
        <p:spPr bwMode="auto">
          <a:xfrm rot="41310">
            <a:off x="2486025" y="609600"/>
            <a:ext cx="257175" cy="1752600"/>
          </a:xfrm>
          <a:prstGeom prst="upDownArrow">
            <a:avLst>
              <a:gd name="adj1" fmla="val 50000"/>
              <a:gd name="adj2" fmla="val 136296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799" name="Text Box 7"/>
          <p:cNvSpPr txBox="1">
            <a:spLocks noChangeArrowheads="1"/>
          </p:cNvSpPr>
          <p:nvPr/>
        </p:nvSpPr>
        <p:spPr bwMode="auto">
          <a:xfrm>
            <a:off x="685800" y="5410200"/>
            <a:ext cx="7529513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Serial ventilation of alveoli 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by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diffusion of O</a:t>
            </a:r>
            <a:r>
              <a:rPr lang="en-US" sz="2400" i="1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2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in air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801800" name="Text Box 8"/>
          <p:cNvSpPr txBox="1">
            <a:spLocks noChangeArrowheads="1"/>
          </p:cNvSpPr>
          <p:nvPr/>
        </p:nvSpPr>
        <p:spPr bwMode="auto">
          <a:xfrm>
            <a:off x="771525" y="76200"/>
            <a:ext cx="509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Acinar Gas Exchange Model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01805" name="AutoShape 13"/>
          <p:cNvSpPr>
            <a:spLocks noChangeArrowheads="1"/>
          </p:cNvSpPr>
          <p:nvPr/>
        </p:nvSpPr>
        <p:spPr bwMode="auto">
          <a:xfrm rot="-1275164">
            <a:off x="2743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06" name="Text Box 14"/>
          <p:cNvSpPr txBox="1">
            <a:spLocks noChangeArrowheads="1"/>
          </p:cNvSpPr>
          <p:nvPr/>
        </p:nvSpPr>
        <p:spPr bwMode="auto">
          <a:xfrm>
            <a:off x="1524000" y="3886200"/>
            <a:ext cx="13049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diffusion</a:t>
            </a:r>
          </a:p>
        </p:txBody>
      </p:sp>
      <p:sp>
        <p:nvSpPr>
          <p:cNvPr id="801807" name="Line 15"/>
          <p:cNvSpPr>
            <a:spLocks noChangeShapeType="1"/>
          </p:cNvSpPr>
          <p:nvPr/>
        </p:nvSpPr>
        <p:spPr bwMode="auto">
          <a:xfrm rot="-2175445">
            <a:off x="3397250" y="3717925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08" name="Line 16"/>
          <p:cNvSpPr>
            <a:spLocks noChangeShapeType="1"/>
          </p:cNvSpPr>
          <p:nvPr/>
        </p:nvSpPr>
        <p:spPr bwMode="auto">
          <a:xfrm flipH="1">
            <a:off x="914400" y="3124200"/>
            <a:ext cx="609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09" name="Line 17"/>
          <p:cNvSpPr>
            <a:spLocks noChangeShapeType="1"/>
          </p:cNvSpPr>
          <p:nvPr/>
        </p:nvSpPr>
        <p:spPr bwMode="auto">
          <a:xfrm flipH="1">
            <a:off x="1295400" y="3505200"/>
            <a:ext cx="2286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10" name="Line 18"/>
          <p:cNvSpPr>
            <a:spLocks noChangeShapeType="1"/>
          </p:cNvSpPr>
          <p:nvPr/>
        </p:nvSpPr>
        <p:spPr bwMode="auto">
          <a:xfrm>
            <a:off x="2819400" y="3200400"/>
            <a:ext cx="1524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11" name="AutoShape 19"/>
          <p:cNvSpPr>
            <a:spLocks noChangeArrowheads="1"/>
          </p:cNvSpPr>
          <p:nvPr/>
        </p:nvSpPr>
        <p:spPr bwMode="auto">
          <a:xfrm rot="2162551">
            <a:off x="1981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12" name="Line 20"/>
          <p:cNvSpPr>
            <a:spLocks noChangeShapeType="1"/>
          </p:cNvSpPr>
          <p:nvPr/>
        </p:nvSpPr>
        <p:spPr bwMode="auto">
          <a:xfrm>
            <a:off x="1219200" y="4267200"/>
            <a:ext cx="304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1813" name="Text Box 21"/>
          <p:cNvSpPr txBox="1">
            <a:spLocks noChangeArrowheads="1"/>
          </p:cNvSpPr>
          <p:nvPr/>
        </p:nvSpPr>
        <p:spPr bwMode="auto">
          <a:xfrm>
            <a:off x="2743200" y="2133600"/>
            <a:ext cx="748923" cy="40011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flow</a:t>
            </a:r>
          </a:p>
        </p:txBody>
      </p:sp>
      <p:sp>
        <p:nvSpPr>
          <p:cNvPr id="801819" name="Text Box 27"/>
          <p:cNvSpPr txBox="1">
            <a:spLocks noChangeArrowheads="1"/>
          </p:cNvSpPr>
          <p:nvPr/>
        </p:nvSpPr>
        <p:spPr bwMode="auto">
          <a:xfrm>
            <a:off x="457200" y="1066800"/>
            <a:ext cx="76835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Ventilation</a:t>
            </a:r>
            <a:r>
              <a:rPr b="1" noProof="1">
                <a:solidFill>
                  <a:schemeClr val="tx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  			       	   </a:t>
            </a:r>
            <a:r>
              <a:rPr b="1" noProof="1">
                <a:solidFill>
                  <a:schemeClr val="hlink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Perfusion</a:t>
            </a:r>
            <a:endParaRPr sz="2400" b="1" noProof="1">
              <a:solidFill>
                <a:schemeClr val="tx2"/>
              </a:solidFill>
              <a:effectLst>
                <a:outerShdw blurRad="38100" dist="38100" dir="2700000" algn="tl">
                  <a:schemeClr val="bg2"/>
                </a:outerShdw>
              </a:effectLst>
              <a:cs typeface="+mn-cs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6799684" y="3140968"/>
            <a:ext cx="0" cy="1368152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 rot="2162551">
            <a:off x="7046372" y="1734627"/>
            <a:ext cx="168866" cy="893461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5791572" y="3356992"/>
            <a:ext cx="609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-162719" y="1019969"/>
            <a:ext cx="46132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2193"/>
          <a:stretch>
            <a:fillRect/>
          </a:stretch>
        </p:blipFill>
        <p:spPr bwMode="auto">
          <a:xfrm>
            <a:off x="4267200" y="1066800"/>
            <a:ext cx="540067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3846" name="AutoShape 6"/>
          <p:cNvSpPr>
            <a:spLocks noChangeArrowheads="1"/>
          </p:cNvSpPr>
          <p:nvPr/>
        </p:nvSpPr>
        <p:spPr bwMode="auto">
          <a:xfrm rot="41310">
            <a:off x="2486025" y="609600"/>
            <a:ext cx="257175" cy="1752600"/>
          </a:xfrm>
          <a:prstGeom prst="upDownArrow">
            <a:avLst>
              <a:gd name="adj1" fmla="val 50000"/>
              <a:gd name="adj2" fmla="val 136296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47" name="Text Box 7"/>
          <p:cNvSpPr txBox="1">
            <a:spLocks noChangeArrowheads="1"/>
          </p:cNvSpPr>
          <p:nvPr/>
        </p:nvSpPr>
        <p:spPr bwMode="auto">
          <a:xfrm>
            <a:off x="685800" y="5410200"/>
            <a:ext cx="7529513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Serial ventilation of alveoli 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by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diffusion of O</a:t>
            </a:r>
            <a:r>
              <a:rPr lang="en-US" sz="2400" i="1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2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in air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Parallel perfusion of capillary units</a:t>
            </a:r>
          </a:p>
        </p:txBody>
      </p:sp>
      <p:sp>
        <p:nvSpPr>
          <p:cNvPr id="803848" name="Text Box 8"/>
          <p:cNvSpPr txBox="1">
            <a:spLocks noChangeArrowheads="1"/>
          </p:cNvSpPr>
          <p:nvPr/>
        </p:nvSpPr>
        <p:spPr bwMode="auto">
          <a:xfrm>
            <a:off x="771525" y="76200"/>
            <a:ext cx="509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Acinar Gas Exchange Model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03849" name="AutoShape 9"/>
          <p:cNvSpPr>
            <a:spLocks noChangeArrowheads="1"/>
          </p:cNvSpPr>
          <p:nvPr/>
        </p:nvSpPr>
        <p:spPr bwMode="auto">
          <a:xfrm>
            <a:off x="5181600" y="3124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0" name="AutoShape 10"/>
          <p:cNvSpPr>
            <a:spLocks noChangeArrowheads="1"/>
          </p:cNvSpPr>
          <p:nvPr/>
        </p:nvSpPr>
        <p:spPr bwMode="auto">
          <a:xfrm>
            <a:off x="5181600" y="3733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1" name="AutoShape 11"/>
          <p:cNvSpPr>
            <a:spLocks noChangeArrowheads="1"/>
          </p:cNvSpPr>
          <p:nvPr/>
        </p:nvSpPr>
        <p:spPr bwMode="auto">
          <a:xfrm>
            <a:off x="5105400" y="2667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2" name="AutoShape 12"/>
          <p:cNvSpPr>
            <a:spLocks noChangeArrowheads="1"/>
          </p:cNvSpPr>
          <p:nvPr/>
        </p:nvSpPr>
        <p:spPr bwMode="auto">
          <a:xfrm>
            <a:off x="5562600" y="4191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3" name="AutoShape 13"/>
          <p:cNvSpPr>
            <a:spLocks noChangeArrowheads="1"/>
          </p:cNvSpPr>
          <p:nvPr/>
        </p:nvSpPr>
        <p:spPr bwMode="auto">
          <a:xfrm rot="-1275164">
            <a:off x="2743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4" name="Text Box 14"/>
          <p:cNvSpPr txBox="1">
            <a:spLocks noChangeArrowheads="1"/>
          </p:cNvSpPr>
          <p:nvPr/>
        </p:nvSpPr>
        <p:spPr bwMode="auto">
          <a:xfrm>
            <a:off x="1524000" y="3886200"/>
            <a:ext cx="13049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diffusion</a:t>
            </a:r>
          </a:p>
        </p:txBody>
      </p:sp>
      <p:sp>
        <p:nvSpPr>
          <p:cNvPr id="803855" name="Line 15"/>
          <p:cNvSpPr>
            <a:spLocks noChangeShapeType="1"/>
          </p:cNvSpPr>
          <p:nvPr/>
        </p:nvSpPr>
        <p:spPr bwMode="auto">
          <a:xfrm rot="-2175445">
            <a:off x="3397250" y="3717925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6" name="Line 16"/>
          <p:cNvSpPr>
            <a:spLocks noChangeShapeType="1"/>
          </p:cNvSpPr>
          <p:nvPr/>
        </p:nvSpPr>
        <p:spPr bwMode="auto">
          <a:xfrm flipH="1">
            <a:off x="914400" y="3124200"/>
            <a:ext cx="609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7" name="Line 17"/>
          <p:cNvSpPr>
            <a:spLocks noChangeShapeType="1"/>
          </p:cNvSpPr>
          <p:nvPr/>
        </p:nvSpPr>
        <p:spPr bwMode="auto">
          <a:xfrm flipH="1">
            <a:off x="1295400" y="3505200"/>
            <a:ext cx="2286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8" name="Line 18"/>
          <p:cNvSpPr>
            <a:spLocks noChangeShapeType="1"/>
          </p:cNvSpPr>
          <p:nvPr/>
        </p:nvSpPr>
        <p:spPr bwMode="auto">
          <a:xfrm>
            <a:off x="2819400" y="3200400"/>
            <a:ext cx="1524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59" name="AutoShape 19"/>
          <p:cNvSpPr>
            <a:spLocks noChangeArrowheads="1"/>
          </p:cNvSpPr>
          <p:nvPr/>
        </p:nvSpPr>
        <p:spPr bwMode="auto">
          <a:xfrm rot="2162551">
            <a:off x="1981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60" name="Line 20"/>
          <p:cNvSpPr>
            <a:spLocks noChangeShapeType="1"/>
          </p:cNvSpPr>
          <p:nvPr/>
        </p:nvSpPr>
        <p:spPr bwMode="auto">
          <a:xfrm>
            <a:off x="1219200" y="4267200"/>
            <a:ext cx="304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3861" name="Text Box 21"/>
          <p:cNvSpPr txBox="1">
            <a:spLocks noChangeArrowheads="1"/>
          </p:cNvSpPr>
          <p:nvPr/>
        </p:nvSpPr>
        <p:spPr bwMode="auto">
          <a:xfrm>
            <a:off x="2743200" y="2133600"/>
            <a:ext cx="74136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flow</a:t>
            </a:r>
          </a:p>
        </p:txBody>
      </p:sp>
      <p:pic>
        <p:nvPicPr>
          <p:cNvPr id="116757" name="Picture 22" descr="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5" r="10010" b="16893"/>
          <a:stretch>
            <a:fillRect/>
          </a:stretch>
        </p:blipFill>
        <p:spPr bwMode="auto">
          <a:xfrm>
            <a:off x="7696200" y="2786063"/>
            <a:ext cx="2362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5229225" y="685800"/>
            <a:ext cx="257175" cy="1676400"/>
          </a:xfrm>
          <a:prstGeom prst="downArrow">
            <a:avLst>
              <a:gd name="adj1" fmla="val 50000"/>
              <a:gd name="adj2" fmla="val 162963"/>
            </a:avLst>
          </a:prstGeom>
          <a:solidFill>
            <a:srgbClr val="346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 rot="10857797">
            <a:off x="9172575" y="685800"/>
            <a:ext cx="257175" cy="1524000"/>
          </a:xfrm>
          <a:prstGeom prst="downArrow">
            <a:avLst>
              <a:gd name="adj1" fmla="val 50000"/>
              <a:gd name="adj2" fmla="val 148148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-162719" y="1019969"/>
            <a:ext cx="46132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2193"/>
          <a:stretch>
            <a:fillRect/>
          </a:stretch>
        </p:blipFill>
        <p:spPr bwMode="auto">
          <a:xfrm>
            <a:off x="4267200" y="1066800"/>
            <a:ext cx="540067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4742" name="AutoShape 6"/>
          <p:cNvSpPr>
            <a:spLocks noChangeArrowheads="1"/>
          </p:cNvSpPr>
          <p:nvPr/>
        </p:nvSpPr>
        <p:spPr bwMode="auto">
          <a:xfrm rot="41310">
            <a:off x="2486025" y="609600"/>
            <a:ext cx="257175" cy="1752600"/>
          </a:xfrm>
          <a:prstGeom prst="upDownArrow">
            <a:avLst>
              <a:gd name="adj1" fmla="val 50000"/>
              <a:gd name="adj2" fmla="val 136296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3" name="Text Box 7"/>
          <p:cNvSpPr txBox="1">
            <a:spLocks noChangeArrowheads="1"/>
          </p:cNvSpPr>
          <p:nvPr/>
        </p:nvSpPr>
        <p:spPr bwMode="auto">
          <a:xfrm>
            <a:off x="685800" y="5410200"/>
            <a:ext cx="7529513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Serial ventilation of alveoli 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by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diffusion of O</a:t>
            </a:r>
            <a:r>
              <a:rPr lang="en-US" sz="2400" i="1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2 </a:t>
            </a:r>
            <a:r>
              <a:rPr lang="en-US" sz="2400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in air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Parallel perfusion of capillary units</a:t>
            </a:r>
          </a:p>
        </p:txBody>
      </p:sp>
      <p:sp>
        <p:nvSpPr>
          <p:cNvPr id="884744" name="Text Box 8"/>
          <p:cNvSpPr txBox="1">
            <a:spLocks noChangeArrowheads="1"/>
          </p:cNvSpPr>
          <p:nvPr/>
        </p:nvSpPr>
        <p:spPr bwMode="auto">
          <a:xfrm>
            <a:off x="771525" y="76200"/>
            <a:ext cx="509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Acinar Gas Exchange Model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84745" name="AutoShape 9"/>
          <p:cNvSpPr>
            <a:spLocks noChangeArrowheads="1"/>
          </p:cNvSpPr>
          <p:nvPr/>
        </p:nvSpPr>
        <p:spPr bwMode="auto">
          <a:xfrm>
            <a:off x="5181600" y="3124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6" name="AutoShape 10"/>
          <p:cNvSpPr>
            <a:spLocks noChangeArrowheads="1"/>
          </p:cNvSpPr>
          <p:nvPr/>
        </p:nvSpPr>
        <p:spPr bwMode="auto">
          <a:xfrm>
            <a:off x="5181600" y="3733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7" name="AutoShape 11"/>
          <p:cNvSpPr>
            <a:spLocks noChangeArrowheads="1"/>
          </p:cNvSpPr>
          <p:nvPr/>
        </p:nvSpPr>
        <p:spPr bwMode="auto">
          <a:xfrm>
            <a:off x="5105400" y="2667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8" name="AutoShape 12"/>
          <p:cNvSpPr>
            <a:spLocks noChangeArrowheads="1"/>
          </p:cNvSpPr>
          <p:nvPr/>
        </p:nvSpPr>
        <p:spPr bwMode="auto">
          <a:xfrm>
            <a:off x="5562600" y="4191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9" name="AutoShape 13"/>
          <p:cNvSpPr>
            <a:spLocks noChangeArrowheads="1"/>
          </p:cNvSpPr>
          <p:nvPr/>
        </p:nvSpPr>
        <p:spPr bwMode="auto">
          <a:xfrm rot="-1275164">
            <a:off x="2743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0" name="Text Box 14"/>
          <p:cNvSpPr txBox="1">
            <a:spLocks noChangeArrowheads="1"/>
          </p:cNvSpPr>
          <p:nvPr/>
        </p:nvSpPr>
        <p:spPr bwMode="auto">
          <a:xfrm>
            <a:off x="1524000" y="3886200"/>
            <a:ext cx="13049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diffusion</a:t>
            </a:r>
          </a:p>
        </p:txBody>
      </p:sp>
      <p:sp>
        <p:nvSpPr>
          <p:cNvPr id="884751" name="Line 15"/>
          <p:cNvSpPr>
            <a:spLocks noChangeShapeType="1"/>
          </p:cNvSpPr>
          <p:nvPr/>
        </p:nvSpPr>
        <p:spPr bwMode="auto">
          <a:xfrm rot="-2175445">
            <a:off x="3397250" y="3717925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2" name="Line 16"/>
          <p:cNvSpPr>
            <a:spLocks noChangeShapeType="1"/>
          </p:cNvSpPr>
          <p:nvPr/>
        </p:nvSpPr>
        <p:spPr bwMode="auto">
          <a:xfrm flipH="1">
            <a:off x="914400" y="3124200"/>
            <a:ext cx="609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3" name="Line 17"/>
          <p:cNvSpPr>
            <a:spLocks noChangeShapeType="1"/>
          </p:cNvSpPr>
          <p:nvPr/>
        </p:nvSpPr>
        <p:spPr bwMode="auto">
          <a:xfrm flipH="1">
            <a:off x="1295400" y="3505200"/>
            <a:ext cx="2286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4" name="Line 18"/>
          <p:cNvSpPr>
            <a:spLocks noChangeShapeType="1"/>
          </p:cNvSpPr>
          <p:nvPr/>
        </p:nvSpPr>
        <p:spPr bwMode="auto">
          <a:xfrm>
            <a:off x="2819400" y="3200400"/>
            <a:ext cx="1524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5" name="AutoShape 19"/>
          <p:cNvSpPr>
            <a:spLocks noChangeArrowheads="1"/>
          </p:cNvSpPr>
          <p:nvPr/>
        </p:nvSpPr>
        <p:spPr bwMode="auto">
          <a:xfrm rot="2162551">
            <a:off x="1981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6" name="Line 20"/>
          <p:cNvSpPr>
            <a:spLocks noChangeShapeType="1"/>
          </p:cNvSpPr>
          <p:nvPr/>
        </p:nvSpPr>
        <p:spPr bwMode="auto">
          <a:xfrm>
            <a:off x="1219200" y="4267200"/>
            <a:ext cx="304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7" name="Text Box 21"/>
          <p:cNvSpPr txBox="1">
            <a:spLocks noChangeArrowheads="1"/>
          </p:cNvSpPr>
          <p:nvPr/>
        </p:nvSpPr>
        <p:spPr bwMode="auto">
          <a:xfrm>
            <a:off x="2743200" y="2133600"/>
            <a:ext cx="748923" cy="40011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flow</a:t>
            </a:r>
          </a:p>
        </p:txBody>
      </p:sp>
      <p:pic>
        <p:nvPicPr>
          <p:cNvPr id="120853" name="Picture 22" descr="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5" r="10010" b="16893"/>
          <a:stretch>
            <a:fillRect/>
          </a:stretch>
        </p:blipFill>
        <p:spPr bwMode="auto">
          <a:xfrm>
            <a:off x="7696200" y="2786063"/>
            <a:ext cx="2362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4759" name="Text Box 23"/>
          <p:cNvSpPr txBox="1">
            <a:spLocks noChangeArrowheads="1"/>
          </p:cNvSpPr>
          <p:nvPr/>
        </p:nvSpPr>
        <p:spPr bwMode="auto">
          <a:xfrm>
            <a:off x="685800" y="6172200"/>
            <a:ext cx="61547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Gas exchange all along acinar pathway</a:t>
            </a:r>
            <a:endParaRPr lang="en-US" sz="240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884760" name="Text Box 24"/>
          <p:cNvSpPr txBox="1">
            <a:spLocks noChangeArrowheads="1"/>
          </p:cNvSpPr>
          <p:nvPr/>
        </p:nvSpPr>
        <p:spPr bwMode="auto">
          <a:xfrm>
            <a:off x="7397750" y="5943600"/>
            <a:ext cx="2432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O</a:t>
            </a:r>
            <a:r>
              <a:rPr lang="en-US" sz="2400" baseline="-25000">
                <a:cs typeface="+mn-cs"/>
              </a:rPr>
              <a:t>2</a:t>
            </a:r>
            <a:r>
              <a:rPr lang="en-US" sz="2400">
                <a:cs typeface="+mn-cs"/>
              </a:rPr>
              <a:t> concentration</a:t>
            </a:r>
            <a:br>
              <a:rPr lang="en-US" sz="2400">
                <a:cs typeface="+mn-cs"/>
              </a:rPr>
            </a:br>
            <a:r>
              <a:rPr lang="en-US" sz="2400">
                <a:cs typeface="+mn-cs"/>
              </a:rPr>
              <a:t>gradient</a:t>
            </a:r>
          </a:p>
        </p:txBody>
      </p:sp>
      <p:sp>
        <p:nvSpPr>
          <p:cNvPr id="884761" name="AutoShape 25"/>
          <p:cNvSpPr>
            <a:spLocks noChangeArrowheads="1"/>
          </p:cNvSpPr>
          <p:nvPr/>
        </p:nvSpPr>
        <p:spPr bwMode="auto">
          <a:xfrm rot="-5375750">
            <a:off x="6973093" y="62857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2" name="Rectangle 26"/>
          <p:cNvSpPr>
            <a:spLocks noChangeArrowheads="1"/>
          </p:cNvSpPr>
          <p:nvPr/>
        </p:nvSpPr>
        <p:spPr bwMode="auto">
          <a:xfrm>
            <a:off x="7391400" y="5943600"/>
            <a:ext cx="2438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3" name="AutoShape 27"/>
          <p:cNvSpPr>
            <a:spLocks noChangeArrowheads="1"/>
          </p:cNvSpPr>
          <p:nvPr/>
        </p:nvSpPr>
        <p:spPr bwMode="auto">
          <a:xfrm rot="-5375750">
            <a:off x="3010693" y="34663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4" name="AutoShape 28"/>
          <p:cNvSpPr>
            <a:spLocks noChangeArrowheads="1"/>
          </p:cNvSpPr>
          <p:nvPr/>
        </p:nvSpPr>
        <p:spPr bwMode="auto">
          <a:xfrm rot="-5375750">
            <a:off x="3467893" y="39235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5" name="AutoShape 29"/>
          <p:cNvSpPr>
            <a:spLocks noChangeArrowheads="1"/>
          </p:cNvSpPr>
          <p:nvPr/>
        </p:nvSpPr>
        <p:spPr bwMode="auto">
          <a:xfrm rot="5303373">
            <a:off x="1029493" y="36949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6" name="AutoShape 30"/>
          <p:cNvSpPr>
            <a:spLocks noChangeArrowheads="1"/>
          </p:cNvSpPr>
          <p:nvPr/>
        </p:nvSpPr>
        <p:spPr bwMode="auto">
          <a:xfrm rot="5303373">
            <a:off x="1029493" y="45331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7" name="Line 31"/>
          <p:cNvSpPr>
            <a:spLocks noChangeShapeType="1"/>
          </p:cNvSpPr>
          <p:nvPr/>
        </p:nvSpPr>
        <p:spPr bwMode="auto">
          <a:xfrm>
            <a:off x="2895600" y="4191000"/>
            <a:ext cx="3048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8" name="AutoShape 32"/>
          <p:cNvSpPr>
            <a:spLocks noChangeArrowheads="1"/>
          </p:cNvSpPr>
          <p:nvPr/>
        </p:nvSpPr>
        <p:spPr bwMode="auto">
          <a:xfrm rot="-5375750">
            <a:off x="3163093" y="46093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5229225" y="685800"/>
            <a:ext cx="257175" cy="1676400"/>
          </a:xfrm>
          <a:prstGeom prst="downArrow">
            <a:avLst>
              <a:gd name="adj1" fmla="val 50000"/>
              <a:gd name="adj2" fmla="val 162963"/>
            </a:avLst>
          </a:prstGeom>
          <a:solidFill>
            <a:srgbClr val="346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 rot="10857797">
            <a:off x="9172575" y="685800"/>
            <a:ext cx="257175" cy="1524000"/>
          </a:xfrm>
          <a:prstGeom prst="downArrow">
            <a:avLst>
              <a:gd name="adj1" fmla="val 50000"/>
              <a:gd name="adj2" fmla="val 148148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wan&amp;Tawhai10 Fig.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" y="2024266"/>
            <a:ext cx="4522686" cy="37809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3020" y="404664"/>
            <a:ext cx="65696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gradient depends on breathing cycle:</a:t>
            </a:r>
            <a:br>
              <a:rPr lang="en-US" dirty="0" smtClean="0"/>
            </a:br>
            <a:r>
              <a:rPr lang="en-US" dirty="0" smtClean="0"/>
              <a:t>	— steep in inspiration</a:t>
            </a:r>
            <a:br>
              <a:rPr lang="en-US" dirty="0" smtClean="0"/>
            </a:br>
            <a:r>
              <a:rPr lang="en-US" dirty="0" smtClean="0"/>
              <a:t>	— flat in expiration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119164" y="6237312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Swan &amp; </a:t>
            </a:r>
            <a:r>
              <a:rPr lang="en-US" sz="1600" dirty="0" err="1" smtClean="0"/>
              <a:t>Tawhai</a:t>
            </a:r>
            <a:r>
              <a:rPr lang="en-US" sz="1600" dirty="0" smtClean="0"/>
              <a:t> JAP (2010)		      </a:t>
            </a:r>
            <a:endParaRPr lang="en-US" sz="1600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lum bright="-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7476" y="1988840"/>
            <a:ext cx="4680520" cy="353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55468" y="5445224"/>
            <a:ext cx="4994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Size of </a:t>
            </a:r>
            <a:r>
              <a:rPr lang="en-US" dirty="0" err="1" smtClean="0"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acinus</a:t>
            </a:r>
            <a:r>
              <a:rPr lang="en-US" dirty="0" smtClean="0"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small enough to</a:t>
            </a:r>
            <a:br>
              <a:rPr lang="en-US" dirty="0" smtClean="0"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avoid unventilated zone</a:t>
            </a:r>
            <a:endParaRPr lang="en-US" dirty="0">
              <a:solidFill>
                <a:srgbClr val="FF0000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2047156" y="4725144"/>
            <a:ext cx="2016224" cy="144016"/>
          </a:xfrm>
          <a:prstGeom prst="rightArrow">
            <a:avLst>
              <a:gd name="adj1" fmla="val 50000"/>
              <a:gd name="adj2" fmla="val 2055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7231732" y="3645024"/>
            <a:ext cx="2160240" cy="144016"/>
          </a:xfrm>
          <a:prstGeom prst="rightArrow">
            <a:avLst>
              <a:gd name="adj1" fmla="val 50000"/>
              <a:gd name="adj2" fmla="val 2055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Pfeil nach unten 11"/>
          <p:cNvSpPr/>
          <p:nvPr/>
        </p:nvSpPr>
        <p:spPr bwMode="auto">
          <a:xfrm>
            <a:off x="1975148" y="3933056"/>
            <a:ext cx="144016" cy="576064"/>
          </a:xfrm>
          <a:prstGeom prst="downArrow">
            <a:avLst>
              <a:gd name="adj1" fmla="val 28814"/>
              <a:gd name="adj2" fmla="val 133683"/>
            </a:avLst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Pfeil nach unten 12"/>
          <p:cNvSpPr/>
          <p:nvPr/>
        </p:nvSpPr>
        <p:spPr bwMode="auto">
          <a:xfrm>
            <a:off x="7159724" y="2852936"/>
            <a:ext cx="144016" cy="576064"/>
          </a:xfrm>
          <a:prstGeom prst="downArrow">
            <a:avLst>
              <a:gd name="adj1" fmla="val 28814"/>
              <a:gd name="adj2" fmla="val 133683"/>
            </a:avLst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>
            <a:fillRect/>
          </a:stretch>
        </p:blipFill>
        <p:spPr bwMode="auto">
          <a:xfrm rot="5405003">
            <a:off x="-162719" y="1019969"/>
            <a:ext cx="46132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2193"/>
          <a:stretch>
            <a:fillRect/>
          </a:stretch>
        </p:blipFill>
        <p:spPr bwMode="auto">
          <a:xfrm>
            <a:off x="4267200" y="1066800"/>
            <a:ext cx="540067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4742" name="AutoShape 6"/>
          <p:cNvSpPr>
            <a:spLocks noChangeArrowheads="1"/>
          </p:cNvSpPr>
          <p:nvPr/>
        </p:nvSpPr>
        <p:spPr bwMode="auto">
          <a:xfrm rot="41310">
            <a:off x="2486025" y="609600"/>
            <a:ext cx="257175" cy="1752600"/>
          </a:xfrm>
          <a:prstGeom prst="upDownArrow">
            <a:avLst>
              <a:gd name="adj1" fmla="val 50000"/>
              <a:gd name="adj2" fmla="val 136296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4" name="Text Box 8"/>
          <p:cNvSpPr txBox="1">
            <a:spLocks noChangeArrowheads="1"/>
          </p:cNvSpPr>
          <p:nvPr/>
        </p:nvSpPr>
        <p:spPr bwMode="auto">
          <a:xfrm>
            <a:off x="771525" y="76200"/>
            <a:ext cx="509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b="1" noProof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Acinar Gas Exchange Model</a:t>
            </a:r>
            <a:endParaRPr sz="2400" b="1" noProof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84745" name="AutoShape 9"/>
          <p:cNvSpPr>
            <a:spLocks noChangeArrowheads="1"/>
          </p:cNvSpPr>
          <p:nvPr/>
        </p:nvSpPr>
        <p:spPr bwMode="auto">
          <a:xfrm>
            <a:off x="5181600" y="3124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6" name="AutoShape 10"/>
          <p:cNvSpPr>
            <a:spLocks noChangeArrowheads="1"/>
          </p:cNvSpPr>
          <p:nvPr/>
        </p:nvSpPr>
        <p:spPr bwMode="auto">
          <a:xfrm>
            <a:off x="5181600" y="3733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7" name="AutoShape 11"/>
          <p:cNvSpPr>
            <a:spLocks noChangeArrowheads="1"/>
          </p:cNvSpPr>
          <p:nvPr/>
        </p:nvSpPr>
        <p:spPr bwMode="auto">
          <a:xfrm>
            <a:off x="5105400" y="2667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8" name="AutoShape 12"/>
          <p:cNvSpPr>
            <a:spLocks noChangeArrowheads="1"/>
          </p:cNvSpPr>
          <p:nvPr/>
        </p:nvSpPr>
        <p:spPr bwMode="auto">
          <a:xfrm>
            <a:off x="5562600" y="4191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49" name="AutoShape 13"/>
          <p:cNvSpPr>
            <a:spLocks noChangeArrowheads="1"/>
          </p:cNvSpPr>
          <p:nvPr/>
        </p:nvSpPr>
        <p:spPr bwMode="auto">
          <a:xfrm rot="-1275164">
            <a:off x="2743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0" name="Text Box 14"/>
          <p:cNvSpPr txBox="1">
            <a:spLocks noChangeArrowheads="1"/>
          </p:cNvSpPr>
          <p:nvPr/>
        </p:nvSpPr>
        <p:spPr bwMode="auto">
          <a:xfrm>
            <a:off x="1524000" y="3886200"/>
            <a:ext cx="13049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diffusion</a:t>
            </a:r>
          </a:p>
        </p:txBody>
      </p:sp>
      <p:sp>
        <p:nvSpPr>
          <p:cNvPr id="884751" name="Line 15"/>
          <p:cNvSpPr>
            <a:spLocks noChangeShapeType="1"/>
          </p:cNvSpPr>
          <p:nvPr/>
        </p:nvSpPr>
        <p:spPr bwMode="auto">
          <a:xfrm rot="-2175445">
            <a:off x="3397250" y="3717925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2" name="Line 16"/>
          <p:cNvSpPr>
            <a:spLocks noChangeShapeType="1"/>
          </p:cNvSpPr>
          <p:nvPr/>
        </p:nvSpPr>
        <p:spPr bwMode="auto">
          <a:xfrm flipH="1">
            <a:off x="914400" y="3124200"/>
            <a:ext cx="609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3" name="Line 17"/>
          <p:cNvSpPr>
            <a:spLocks noChangeShapeType="1"/>
          </p:cNvSpPr>
          <p:nvPr/>
        </p:nvSpPr>
        <p:spPr bwMode="auto">
          <a:xfrm flipH="1">
            <a:off x="1295400" y="3505200"/>
            <a:ext cx="2286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4" name="Line 18"/>
          <p:cNvSpPr>
            <a:spLocks noChangeShapeType="1"/>
          </p:cNvSpPr>
          <p:nvPr/>
        </p:nvSpPr>
        <p:spPr bwMode="auto">
          <a:xfrm>
            <a:off x="2819400" y="3200400"/>
            <a:ext cx="1524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5" name="AutoShape 19"/>
          <p:cNvSpPr>
            <a:spLocks noChangeArrowheads="1"/>
          </p:cNvSpPr>
          <p:nvPr/>
        </p:nvSpPr>
        <p:spPr bwMode="auto">
          <a:xfrm rot="2162551">
            <a:off x="1981200" y="2438400"/>
            <a:ext cx="153988" cy="531813"/>
          </a:xfrm>
          <a:prstGeom prst="upDownArrow">
            <a:avLst>
              <a:gd name="adj1" fmla="val 50000"/>
              <a:gd name="adj2" fmla="val 69072"/>
            </a:avLst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6" name="Line 20"/>
          <p:cNvSpPr>
            <a:spLocks noChangeShapeType="1"/>
          </p:cNvSpPr>
          <p:nvPr/>
        </p:nvSpPr>
        <p:spPr bwMode="auto">
          <a:xfrm>
            <a:off x="1219200" y="4267200"/>
            <a:ext cx="304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57" name="Text Box 21"/>
          <p:cNvSpPr txBox="1">
            <a:spLocks noChangeArrowheads="1"/>
          </p:cNvSpPr>
          <p:nvPr/>
        </p:nvSpPr>
        <p:spPr bwMode="auto">
          <a:xfrm>
            <a:off x="2743200" y="2133600"/>
            <a:ext cx="748923" cy="40011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2"/>
                  </a:outerShdw>
                </a:effectLst>
                <a:cs typeface="+mn-cs"/>
              </a:rPr>
              <a:t>flow</a:t>
            </a:r>
          </a:p>
        </p:txBody>
      </p:sp>
      <p:pic>
        <p:nvPicPr>
          <p:cNvPr id="120853" name="Picture 22" descr="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5" r="10010" b="16893"/>
          <a:stretch>
            <a:fillRect/>
          </a:stretch>
        </p:blipFill>
        <p:spPr bwMode="auto">
          <a:xfrm>
            <a:off x="7696200" y="2786063"/>
            <a:ext cx="2362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4763" name="AutoShape 27"/>
          <p:cNvSpPr>
            <a:spLocks noChangeArrowheads="1"/>
          </p:cNvSpPr>
          <p:nvPr/>
        </p:nvSpPr>
        <p:spPr bwMode="auto">
          <a:xfrm rot="-5375750">
            <a:off x="3010693" y="34663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4" name="AutoShape 28"/>
          <p:cNvSpPr>
            <a:spLocks noChangeArrowheads="1"/>
          </p:cNvSpPr>
          <p:nvPr/>
        </p:nvSpPr>
        <p:spPr bwMode="auto">
          <a:xfrm rot="-5375750">
            <a:off x="3467893" y="39235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5" name="AutoShape 29"/>
          <p:cNvSpPr>
            <a:spLocks noChangeArrowheads="1"/>
          </p:cNvSpPr>
          <p:nvPr/>
        </p:nvSpPr>
        <p:spPr bwMode="auto">
          <a:xfrm rot="5303373">
            <a:off x="1029493" y="36949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6" name="AutoShape 30"/>
          <p:cNvSpPr>
            <a:spLocks noChangeArrowheads="1"/>
          </p:cNvSpPr>
          <p:nvPr/>
        </p:nvSpPr>
        <p:spPr bwMode="auto">
          <a:xfrm rot="5303373">
            <a:off x="1029493" y="45331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7" name="Line 31"/>
          <p:cNvSpPr>
            <a:spLocks noChangeShapeType="1"/>
          </p:cNvSpPr>
          <p:nvPr/>
        </p:nvSpPr>
        <p:spPr bwMode="auto">
          <a:xfrm>
            <a:off x="2895600" y="4191000"/>
            <a:ext cx="3048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4768" name="AutoShape 32"/>
          <p:cNvSpPr>
            <a:spLocks noChangeArrowheads="1"/>
          </p:cNvSpPr>
          <p:nvPr/>
        </p:nvSpPr>
        <p:spPr bwMode="auto">
          <a:xfrm rot="-5375750">
            <a:off x="3163093" y="4609307"/>
            <a:ext cx="227013" cy="304800"/>
          </a:xfrm>
          <a:prstGeom prst="downArrow">
            <a:avLst>
              <a:gd name="adj1" fmla="val 50000"/>
              <a:gd name="adj2" fmla="val 33566"/>
            </a:avLst>
          </a:prstGeom>
          <a:solidFill>
            <a:srgbClr val="FFCC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5229225" y="685800"/>
            <a:ext cx="257175" cy="1676400"/>
          </a:xfrm>
          <a:prstGeom prst="downArrow">
            <a:avLst>
              <a:gd name="adj1" fmla="val 50000"/>
              <a:gd name="adj2" fmla="val 162963"/>
            </a:avLst>
          </a:prstGeom>
          <a:solidFill>
            <a:srgbClr val="346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 rot="10857797">
            <a:off x="9172575" y="685800"/>
            <a:ext cx="257175" cy="1524000"/>
          </a:xfrm>
          <a:prstGeom prst="downArrow">
            <a:avLst>
              <a:gd name="adj1" fmla="val 50000"/>
              <a:gd name="adj2" fmla="val 148148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9557" y="5445224"/>
            <a:ext cx="91760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CORRELATIVITY</a:t>
            </a:r>
            <a:r>
              <a:rPr lang="en-US" dirty="0" smtClean="0">
                <a:solidFill>
                  <a:srgbClr val="FFFF00"/>
                </a:solidFill>
              </a:rPr>
              <a:t> of airways &amp; blood vessels imperfect: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err="1" smtClean="0">
                <a:solidFill>
                  <a:srgbClr val="FFFF00"/>
                </a:solidFill>
              </a:rPr>
              <a:t>Acinus</a:t>
            </a:r>
            <a:r>
              <a:rPr lang="en-US" dirty="0" smtClean="0">
                <a:solidFill>
                  <a:srgbClr val="FFFF00"/>
                </a:solidFill>
              </a:rPr>
              <a:t> small enough to avoid gas exchange deficit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56CB2-C098-1C49-8DC0-306F7D954A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b="6963"/>
          <a:stretch>
            <a:fillRect/>
          </a:stretch>
        </p:blipFill>
        <p:spPr bwMode="auto">
          <a:xfrm>
            <a:off x="76200" y="152400"/>
            <a:ext cx="4419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8333"/>
          <a:stretch>
            <a:fillRect/>
          </a:stretch>
        </p:blipFill>
        <p:spPr bwMode="auto">
          <a:xfrm>
            <a:off x="2536825" y="2286000"/>
            <a:ext cx="2035175" cy="2362200"/>
          </a:xfrm>
          <a:prstGeom prst="rect">
            <a:avLst/>
          </a:prstGeom>
          <a:noFill/>
          <a:effectLst>
            <a:outerShdw blurRad="63500" dist="38099" dir="1175995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8" name="Text Box 16"/>
          <p:cNvSpPr txBox="1">
            <a:spLocks noChangeArrowheads="1"/>
          </p:cNvSpPr>
          <p:nvPr/>
        </p:nvSpPr>
        <p:spPr bwMode="auto">
          <a:xfrm>
            <a:off x="4876800" y="252413"/>
            <a:ext cx="5197907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3048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3505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962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4419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Virtue of modular </a:t>
            </a: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acinar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 design</a:t>
            </a: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• 	maximize packing density of</a:t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gas exchangers on </a:t>
            </a:r>
            <a:r>
              <a:rPr lang="en-US" dirty="0" smtClean="0">
                <a:solidFill>
                  <a:schemeClr val="tx2"/>
                </a:solidFill>
                <a:cs typeface="+mn-cs"/>
              </a:rPr>
              <a:t>fractal surface</a:t>
            </a: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	— while optimizing airways for</a:t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efficient ventilation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•	by limiting size of </a:t>
            </a:r>
            <a:r>
              <a:rPr lang="en-US" dirty="0" err="1" smtClean="0">
                <a:cs typeface="+mn-cs"/>
              </a:rPr>
              <a:t>acinus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limit effect of </a:t>
            </a:r>
            <a:r>
              <a:rPr lang="en-US" dirty="0" smtClean="0">
                <a:solidFill>
                  <a:schemeClr val="tx2"/>
                </a:solidFill>
                <a:cs typeface="+mn-cs"/>
              </a:rPr>
              <a:t>screening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— ensuring O</a:t>
            </a:r>
            <a:r>
              <a:rPr lang="en-US" baseline="-25000" dirty="0" smtClean="0">
                <a:cs typeface="+mn-cs"/>
              </a:rPr>
              <a:t>2</a:t>
            </a:r>
            <a:r>
              <a:rPr lang="en-US" dirty="0" smtClean="0">
                <a:cs typeface="+mn-cs"/>
              </a:rPr>
              <a:t> supply throughout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156690" name="Picture 18"/>
          <p:cNvPicPr>
            <a:picLocks noChangeAspect="1" noChangeArrowheads="1"/>
          </p:cNvPicPr>
          <p:nvPr/>
        </p:nvPicPr>
        <p:blipFill>
          <a:blip r:embed="rId5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929460"/>
            <a:ext cx="2209800" cy="1739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91" name="Picture 19" descr="AcinusSEMrabb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270" r="4578"/>
          <a:stretch>
            <a:fillRect/>
          </a:stretch>
        </p:blipFill>
        <p:spPr bwMode="auto">
          <a:xfrm>
            <a:off x="102940" y="3886200"/>
            <a:ext cx="2590800" cy="25542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92" name="Text Box 20"/>
          <p:cNvSpPr txBox="1">
            <a:spLocks noChangeArrowheads="1"/>
          </p:cNvSpPr>
          <p:nvPr/>
        </p:nvSpPr>
        <p:spPr bwMode="auto">
          <a:xfrm>
            <a:off x="5503863" y="4476750"/>
            <a:ext cx="39449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SMALLER IS BETTER </a:t>
            </a:r>
            <a:br>
              <a:rPr lang="de-CH" b="1" dirty="0">
                <a:solidFill>
                  <a:schemeClr val="tx2"/>
                </a:solidFill>
                <a:cs typeface="+mn-cs"/>
              </a:rPr>
            </a:br>
            <a:r>
              <a:rPr lang="de-CH" b="1" dirty="0">
                <a:solidFill>
                  <a:schemeClr val="tx2"/>
                </a:solidFill>
                <a:cs typeface="+mn-cs"/>
              </a:rPr>
              <a:t>—</a:t>
            </a:r>
            <a:br>
              <a:rPr lang="de-CH" b="1" dirty="0">
                <a:solidFill>
                  <a:schemeClr val="tx2"/>
                </a:solidFill>
                <a:cs typeface="+mn-cs"/>
              </a:rPr>
            </a:br>
            <a:r>
              <a:rPr lang="de-CH" b="1" dirty="0">
                <a:solidFill>
                  <a:schemeClr val="tx2"/>
                </a:solidFill>
                <a:cs typeface="+mn-cs"/>
              </a:rPr>
              <a:t>BUT NOT TOO SMALL</a:t>
            </a:r>
          </a:p>
          <a:p>
            <a:pPr algn="ctr">
              <a:defRPr/>
            </a:pPr>
            <a:endParaRPr lang="de-CH" sz="1600" b="1" dirty="0">
              <a:solidFill>
                <a:schemeClr val="tx2"/>
              </a:solidFill>
              <a:cs typeface="+mn-cs"/>
            </a:endParaRPr>
          </a:p>
          <a:p>
            <a:pPr algn="ctr">
              <a:defRPr/>
            </a:pPr>
            <a:r>
              <a:rPr lang="de-CH" sz="1800" dirty="0" err="1">
                <a:solidFill>
                  <a:schemeClr val="tx2"/>
                </a:solidFill>
                <a:cs typeface="+mn-cs"/>
              </a:rPr>
              <a:t>Sapoval</a:t>
            </a:r>
            <a:r>
              <a:rPr lang="de-CH" sz="1800" dirty="0">
                <a:solidFill>
                  <a:schemeClr val="tx2"/>
                </a:solidFill>
                <a:cs typeface="+mn-cs"/>
              </a:rPr>
              <a:t> et al. 2000</a:t>
            </a:r>
            <a:endParaRPr lang="de-CH" dirty="0">
              <a:cs typeface="+mn-cs"/>
            </a:endParaRPr>
          </a:p>
        </p:txBody>
      </p:sp>
      <p:sp>
        <p:nvSpPr>
          <p:cNvPr id="156693" name="Rectangle 21"/>
          <p:cNvSpPr>
            <a:spLocks noChangeArrowheads="1"/>
          </p:cNvSpPr>
          <p:nvPr/>
        </p:nvSpPr>
        <p:spPr bwMode="auto">
          <a:xfrm>
            <a:off x="5410200" y="4419600"/>
            <a:ext cx="4114800" cy="1524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ADBC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" name="Bild 8" descr="Br-Ac&amp;ArtCast6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7972" r="44788"/>
          <a:stretch/>
        </p:blipFill>
        <p:spPr>
          <a:xfrm>
            <a:off x="2479204" y="2060848"/>
            <a:ext cx="2276823" cy="285308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5A4FD-0E57-3348-AF30-B6FD2C86A5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044352"/>
          </a:xfrm>
        </p:spPr>
        <p:txBody>
          <a:bodyPr/>
          <a:lstStyle/>
          <a:p>
            <a:pPr>
              <a:defRPr/>
            </a:pPr>
            <a:r>
              <a:rPr lang="de-CH" sz="3600" b="1" dirty="0" smtClean="0">
                <a:cs typeface="+mj-cs"/>
              </a:rPr>
              <a:t>Problem 4:</a:t>
            </a:r>
            <a:br>
              <a:rPr lang="de-CH" sz="3600" b="1" dirty="0" smtClean="0">
                <a:cs typeface="+mj-cs"/>
              </a:rPr>
            </a:br>
            <a:endParaRPr lang="de-CH" sz="3200" b="1" dirty="0" smtClean="0">
              <a:cs typeface="+mj-cs"/>
            </a:endParaRPr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3835896"/>
            <a:ext cx="9539411" cy="2617440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de-CH" sz="1100" i="1" dirty="0" smtClean="0">
                <a:solidFill>
                  <a:schemeClr val="tx2"/>
                </a:solidFill>
                <a:cs typeface="+mn-cs"/>
              </a:rPr>
              <a:t>			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How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to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stabilize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complex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acinar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surface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/>
            </a:r>
            <a:br>
              <a:rPr lang="de-CH" sz="2800" dirty="0" smtClean="0">
                <a:solidFill>
                  <a:srgbClr val="FFFF00"/>
                </a:solidFill>
                <a:cs typeface="+mn-cs"/>
              </a:rPr>
            </a:b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against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surface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tension</a:t>
            </a:r>
            <a:r>
              <a:rPr lang="de-CH" sz="2800" dirty="0">
                <a:solidFill>
                  <a:srgbClr val="FFFF00"/>
                </a:solidFill>
                <a:cs typeface="+mn-cs"/>
              </a:rPr>
              <a:t/>
            </a:r>
            <a:br>
              <a:rPr lang="de-CH" sz="2800" dirty="0">
                <a:solidFill>
                  <a:srgbClr val="FFFF00"/>
                </a:solidFill>
                <a:cs typeface="+mn-cs"/>
              </a:rPr>
            </a:br>
            <a:endParaRPr lang="de-CH" sz="1100" dirty="0" smtClean="0">
              <a:solidFill>
                <a:srgbClr val="FFFF00"/>
              </a:solidFill>
              <a:cs typeface="+mn-cs"/>
            </a:endParaRP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Architecture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of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support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de-CH" sz="2800" dirty="0" err="1" smtClean="0">
                <a:solidFill>
                  <a:srgbClr val="FFFF00"/>
                </a:solidFill>
                <a:cs typeface="+mn-cs"/>
              </a:rPr>
              <a:t>structures</a:t>
            </a:r>
            <a:r>
              <a:rPr lang="de-CH" sz="2800" dirty="0" smtClean="0">
                <a:solidFill>
                  <a:srgbClr val="FFFF00"/>
                </a:solidFill>
                <a:cs typeface="+mn-cs"/>
              </a:rPr>
              <a:t>:</a:t>
            </a:r>
            <a:r>
              <a:rPr lang="de-CH" sz="2800" dirty="0" smtClean="0">
                <a:cs typeface="+mn-cs"/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de-CH" sz="2800" b="1" dirty="0" smtClean="0">
                <a:solidFill>
                  <a:srgbClr val="FFFF00"/>
                </a:solidFill>
                <a:cs typeface="+mn-cs"/>
              </a:rPr>
              <a:t>CONNECTIVITY</a:t>
            </a:r>
            <a:r>
              <a:rPr lang="de-CH" sz="2800" dirty="0" smtClean="0">
                <a:cs typeface="+mn-cs"/>
              </a:rPr>
              <a:t>	</a:t>
            </a:r>
            <a:endParaRPr lang="de-CH" sz="2400" dirty="0" smtClean="0">
              <a:cs typeface="+mn-cs"/>
            </a:endParaRPr>
          </a:p>
        </p:txBody>
      </p:sp>
      <p:pic>
        <p:nvPicPr>
          <p:cNvPr id="5" name="Picture 8" descr="AcinusCutC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3442" r="9579" b="24471"/>
          <a:stretch/>
        </p:blipFill>
        <p:spPr bwMode="auto">
          <a:xfrm rot="10800000">
            <a:off x="2120108" y="796336"/>
            <a:ext cx="6623792" cy="294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52400"/>
            <a:ext cx="8915400" cy="457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CH" sz="2400" smtClean="0">
                <a:cs typeface="+mn-cs"/>
              </a:rPr>
              <a:t>Stability of Surface: (1) Establish an Integral Fiber Continuum</a:t>
            </a:r>
            <a:endParaRPr lang="de-CH" sz="2000" smtClean="0">
              <a:cs typeface="+mn-cs"/>
            </a:endParaRPr>
          </a:p>
        </p:txBody>
      </p:sp>
      <p:pic>
        <p:nvPicPr>
          <p:cNvPr id="8" name="Picture 5" descr="AcinusSEMrab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" r="2286"/>
          <a:stretch>
            <a:fillRect/>
          </a:stretch>
        </p:blipFill>
        <p:spPr bwMode="auto">
          <a:xfrm rot="5400000" flipH="1">
            <a:off x="3282423" y="1251701"/>
            <a:ext cx="4254400" cy="326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83060" y="5140349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CONNECTIVITY</a:t>
            </a:r>
          </a:p>
          <a:p>
            <a:pPr algn="ctr"/>
            <a:r>
              <a:rPr lang="en-US" dirty="0" smtClean="0">
                <a:solidFill>
                  <a:srgbClr val="2B94FF"/>
                </a:solidFill>
              </a:rPr>
              <a:t>Peripheral</a:t>
            </a:r>
            <a:r>
              <a:rPr lang="en-US" dirty="0" smtClean="0"/>
              <a:t> — </a:t>
            </a:r>
            <a:r>
              <a:rPr lang="en-US" dirty="0" err="1" smtClean="0">
                <a:solidFill>
                  <a:srgbClr val="03FF04"/>
                </a:solidFill>
              </a:rPr>
              <a:t>Septal</a:t>
            </a:r>
            <a:r>
              <a:rPr lang="en-US" dirty="0" smtClean="0">
                <a:solidFill>
                  <a:srgbClr val="03FF04"/>
                </a:solidFill>
              </a:rPr>
              <a:t> </a:t>
            </a:r>
            <a:r>
              <a:rPr lang="en-US" dirty="0" smtClean="0"/>
              <a:t>— </a:t>
            </a:r>
            <a:r>
              <a:rPr lang="en-US" dirty="0" smtClean="0">
                <a:solidFill>
                  <a:srgbClr val="FF0000"/>
                </a:solidFill>
              </a:rPr>
              <a:t>Axial</a:t>
            </a:r>
            <a:r>
              <a:rPr lang="en-US" dirty="0" smtClean="0"/>
              <a:t> Fibers</a:t>
            </a:r>
          </a:p>
          <a:p>
            <a:pPr algn="ctr"/>
            <a:r>
              <a:rPr lang="en-US" dirty="0" smtClean="0"/>
              <a:t>Form Integral Fiber Continuum	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0" y="764703"/>
            <a:ext cx="3541230" cy="4294417"/>
          </a:xfrm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74947" y="4077072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74947" y="2204864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rot="1366036">
            <a:off x="539571" y="1093902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Bild 1" descr="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70" y="764704"/>
            <a:ext cx="3030890" cy="4464496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 bwMode="auto">
          <a:xfrm>
            <a:off x="7951812" y="292494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/>
          <p:cNvCxnSpPr/>
          <p:nvPr/>
        </p:nvCxnSpPr>
        <p:spPr bwMode="auto">
          <a:xfrm>
            <a:off x="8311852" y="4509120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Gerade Verbindung mit Pfeil 22"/>
          <p:cNvCxnSpPr/>
          <p:nvPr/>
        </p:nvCxnSpPr>
        <p:spPr bwMode="auto">
          <a:xfrm flipV="1">
            <a:off x="8959924" y="2852936"/>
            <a:ext cx="432048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6367636" y="1196752"/>
            <a:ext cx="43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RB</a:t>
            </a:r>
            <a:endParaRPr lang="de-DE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5647556" y="2132856"/>
            <a:ext cx="45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AD</a:t>
            </a:r>
            <a:endParaRPr lang="de-DE" sz="16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AlvSeptumTEM22"/>
          <p:cNvPicPr>
            <a:picLocks noChangeAspect="1" noChangeArrowheads="1"/>
          </p:cNvPicPr>
          <p:nvPr/>
        </p:nvPicPr>
        <p:blipFill>
          <a:blip r:embed="rId3">
            <a:lum bright="-1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16" y="3717032"/>
            <a:ext cx="43434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4" descr="SEMalvSe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16" y="836712"/>
            <a:ext cx="4419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3" name="Picture 5"/>
          <p:cNvPicPr>
            <a:picLocks noChangeAspect="1" noChangeArrowheads="1"/>
          </p:cNvPicPr>
          <p:nvPr/>
        </p:nvPicPr>
        <p:blipFill>
          <a:blip r:embed="rId5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21125"/>
            <a:ext cx="44196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1654" name="Line 6"/>
          <p:cNvSpPr>
            <a:spLocks noChangeShapeType="1"/>
          </p:cNvSpPr>
          <p:nvPr/>
        </p:nvSpPr>
        <p:spPr bwMode="auto">
          <a:xfrm flipV="1">
            <a:off x="8106916" y="5615682"/>
            <a:ext cx="228600" cy="381000"/>
          </a:xfrm>
          <a:prstGeom prst="line">
            <a:avLst/>
          </a:prstGeom>
          <a:noFill/>
          <a:ln w="38100">
            <a:solidFill>
              <a:srgbClr val="03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55" name="Line 7"/>
          <p:cNvSpPr>
            <a:spLocks noChangeShapeType="1"/>
          </p:cNvSpPr>
          <p:nvPr/>
        </p:nvSpPr>
        <p:spPr bwMode="auto">
          <a:xfrm>
            <a:off x="6811516" y="5082282"/>
            <a:ext cx="152400" cy="381000"/>
          </a:xfrm>
          <a:prstGeom prst="line">
            <a:avLst/>
          </a:prstGeom>
          <a:noFill/>
          <a:ln w="38100">
            <a:solidFill>
              <a:srgbClr val="03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56" name="Line 8"/>
          <p:cNvSpPr>
            <a:spLocks noChangeShapeType="1"/>
          </p:cNvSpPr>
          <p:nvPr/>
        </p:nvSpPr>
        <p:spPr bwMode="auto">
          <a:xfrm flipV="1">
            <a:off x="9173716" y="5463282"/>
            <a:ext cx="228600" cy="381000"/>
          </a:xfrm>
          <a:prstGeom prst="line">
            <a:avLst/>
          </a:prstGeom>
          <a:noFill/>
          <a:ln w="38100">
            <a:solidFill>
              <a:srgbClr val="03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57" name="Line 9"/>
          <p:cNvSpPr>
            <a:spLocks noChangeShapeType="1"/>
          </p:cNvSpPr>
          <p:nvPr/>
        </p:nvSpPr>
        <p:spPr bwMode="auto">
          <a:xfrm flipH="1">
            <a:off x="6049516" y="5387082"/>
            <a:ext cx="228600" cy="304800"/>
          </a:xfrm>
          <a:prstGeom prst="line">
            <a:avLst/>
          </a:prstGeom>
          <a:noFill/>
          <a:ln w="38100">
            <a:solidFill>
              <a:srgbClr val="03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61" name="Text Box 13"/>
          <p:cNvSpPr txBox="1">
            <a:spLocks noChangeArrowheads="1"/>
          </p:cNvSpPr>
          <p:nvPr/>
        </p:nvSpPr>
        <p:spPr bwMode="auto">
          <a:xfrm>
            <a:off x="6430516" y="4174232"/>
            <a:ext cx="1544638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3FF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septal</a:t>
            </a:r>
            <a:r>
              <a:rPr lang="en-US" sz="2000" dirty="0">
                <a:solidFill>
                  <a:srgbClr val="03FF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fibers</a:t>
            </a:r>
          </a:p>
        </p:txBody>
      </p:sp>
      <p:pic>
        <p:nvPicPr>
          <p:cNvPr id="15" name="Picture 15" descr="LungLMelfi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2" t="8304" r="9115" b="78"/>
          <a:stretch/>
        </p:blipFill>
        <p:spPr bwMode="auto">
          <a:xfrm rot="5400000">
            <a:off x="1513819" y="-11606"/>
            <a:ext cx="2650850" cy="4464497"/>
          </a:xfrm>
          <a:prstGeom prst="rect">
            <a:avLst/>
          </a:prstGeom>
          <a:noFill/>
          <a:effectLst>
            <a:outerShdw blurRad="63500" dist="38098" dir="128999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feil nach links 15"/>
          <p:cNvSpPr/>
          <p:nvPr/>
        </p:nvSpPr>
        <p:spPr bwMode="auto">
          <a:xfrm rot="16200000">
            <a:off x="2568920" y="2240868"/>
            <a:ext cx="432048" cy="216024"/>
          </a:xfrm>
          <a:prstGeom prst="left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7" name="Pfeil nach links 16"/>
          <p:cNvSpPr/>
          <p:nvPr/>
        </p:nvSpPr>
        <p:spPr bwMode="auto">
          <a:xfrm>
            <a:off x="4351412" y="1412776"/>
            <a:ext cx="432048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152400"/>
            <a:ext cx="89154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de-CH" sz="2400" dirty="0" err="1" smtClean="0">
                <a:cs typeface="+mn-cs"/>
              </a:rPr>
              <a:t>Stability</a:t>
            </a:r>
            <a:r>
              <a:rPr lang="de-CH" sz="2400" dirty="0" smtClean="0">
                <a:cs typeface="+mn-cs"/>
              </a:rPr>
              <a:t> </a:t>
            </a:r>
            <a:r>
              <a:rPr lang="de-CH" sz="2400" dirty="0" err="1" smtClean="0">
                <a:cs typeface="+mn-cs"/>
              </a:rPr>
              <a:t>of</a:t>
            </a:r>
            <a:r>
              <a:rPr lang="de-CH" sz="2400" dirty="0" smtClean="0">
                <a:cs typeface="+mn-cs"/>
              </a:rPr>
              <a:t> </a:t>
            </a:r>
            <a:r>
              <a:rPr lang="de-CH" sz="2400" dirty="0" err="1" smtClean="0">
                <a:cs typeface="+mn-cs"/>
              </a:rPr>
              <a:t>Surface</a:t>
            </a:r>
            <a:r>
              <a:rPr lang="de-CH" sz="2400" dirty="0" smtClean="0">
                <a:cs typeface="+mn-cs"/>
              </a:rPr>
              <a:t>: (1) Fiber </a:t>
            </a:r>
            <a:r>
              <a:rPr lang="de-CH" sz="2400" dirty="0" err="1" smtClean="0">
                <a:cs typeface="+mn-cs"/>
              </a:rPr>
              <a:t>continuum</a:t>
            </a:r>
            <a:r>
              <a:rPr lang="de-CH" sz="2400" dirty="0" smtClean="0">
                <a:cs typeface="+mn-cs"/>
              </a:rPr>
              <a:t>   —  </a:t>
            </a:r>
            <a:r>
              <a:rPr lang="de-CH" sz="2400" b="1" dirty="0" err="1" smtClean="0">
                <a:solidFill>
                  <a:srgbClr val="03FF04"/>
                </a:solidFill>
                <a:cs typeface="+mn-cs"/>
              </a:rPr>
              <a:t>Septal</a:t>
            </a:r>
            <a:r>
              <a:rPr lang="de-CH" sz="2400" b="1" dirty="0" smtClean="0">
                <a:solidFill>
                  <a:srgbClr val="03FF04"/>
                </a:solidFill>
                <a:cs typeface="+mn-cs"/>
              </a:rPr>
              <a:t> </a:t>
            </a:r>
            <a:r>
              <a:rPr lang="de-CH" sz="2400" b="1" dirty="0" err="1" smtClean="0">
                <a:solidFill>
                  <a:srgbClr val="03FF04"/>
                </a:solidFill>
                <a:cs typeface="+mn-cs"/>
              </a:rPr>
              <a:t>fibers</a:t>
            </a:r>
            <a:endParaRPr lang="de-CH" sz="2000" b="1" dirty="0" smtClean="0">
              <a:solidFill>
                <a:srgbClr val="03FF04"/>
              </a:solidFill>
              <a:cs typeface="+mn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514600" y="38544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cs typeface="+mn-cs"/>
              </a:rPr>
              <a:t>Septal</a:t>
            </a:r>
            <a:r>
              <a:rPr lang="en-US" sz="1600" dirty="0">
                <a:cs typeface="+mn-cs"/>
              </a:rPr>
              <a:t> fibers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648200" y="4648200"/>
            <a:ext cx="677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Axial </a:t>
            </a:r>
            <a:b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fibers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647556" y="908720"/>
            <a:ext cx="32797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  <a:t>Allows capillaries</a:t>
            </a:r>
            <a:b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  <a:t>to be supported</a:t>
            </a:r>
            <a:b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  <a:t>with little fibers</a:t>
            </a:r>
          </a:p>
        </p:txBody>
      </p:sp>
      <p:sp>
        <p:nvSpPr>
          <p:cNvPr id="22" name="Pfeil nach links 21"/>
          <p:cNvSpPr/>
          <p:nvPr/>
        </p:nvSpPr>
        <p:spPr bwMode="auto">
          <a:xfrm rot="4065341">
            <a:off x="643000" y="2240868"/>
            <a:ext cx="432048" cy="216024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50A44-50C8-544B-9C3F-FDF374FE56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6439644" y="5445224"/>
            <a:ext cx="152400" cy="381000"/>
          </a:xfrm>
          <a:prstGeom prst="line">
            <a:avLst/>
          </a:prstGeom>
          <a:noFill/>
          <a:ln w="38100">
            <a:solidFill>
              <a:srgbClr val="03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7519764" y="5589240"/>
            <a:ext cx="0" cy="360040"/>
          </a:xfrm>
          <a:prstGeom prst="line">
            <a:avLst/>
          </a:prstGeom>
          <a:noFill/>
          <a:ln w="38100">
            <a:solidFill>
              <a:srgbClr val="03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913" y="990600"/>
            <a:ext cx="4524375" cy="5486400"/>
          </a:xfrm>
        </p:spPr>
      </p:pic>
      <p:sp>
        <p:nvSpPr>
          <p:cNvPr id="7505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52400"/>
            <a:ext cx="8915400" cy="45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de-CH" sz="2400" dirty="0" err="1" smtClean="0">
                <a:cs typeface="+mn-cs"/>
              </a:rPr>
              <a:t>Stability</a:t>
            </a:r>
            <a:r>
              <a:rPr lang="de-CH" sz="2400" dirty="0" smtClean="0">
                <a:cs typeface="+mn-cs"/>
              </a:rPr>
              <a:t> </a:t>
            </a:r>
            <a:r>
              <a:rPr lang="de-CH" sz="2400" dirty="0" err="1" smtClean="0">
                <a:cs typeface="+mn-cs"/>
              </a:rPr>
              <a:t>of</a:t>
            </a:r>
            <a:r>
              <a:rPr lang="de-CH" sz="2400" dirty="0" smtClean="0">
                <a:cs typeface="+mn-cs"/>
              </a:rPr>
              <a:t> </a:t>
            </a:r>
            <a:r>
              <a:rPr lang="de-CH" sz="2400" dirty="0" err="1" smtClean="0">
                <a:cs typeface="+mn-cs"/>
              </a:rPr>
              <a:t>Surface</a:t>
            </a:r>
            <a:r>
              <a:rPr lang="de-CH" sz="2400" dirty="0" smtClean="0">
                <a:cs typeface="+mn-cs"/>
              </a:rPr>
              <a:t>: (1) Fiber </a:t>
            </a:r>
            <a:r>
              <a:rPr lang="de-CH" sz="2400" dirty="0" err="1" smtClean="0">
                <a:cs typeface="+mn-cs"/>
              </a:rPr>
              <a:t>continuum</a:t>
            </a:r>
            <a:r>
              <a:rPr lang="de-CH" sz="2400" dirty="0" smtClean="0">
                <a:cs typeface="+mn-cs"/>
              </a:rPr>
              <a:t>   —   </a:t>
            </a:r>
            <a:r>
              <a:rPr lang="de-CH" sz="2400" b="1" dirty="0" smtClean="0">
                <a:solidFill>
                  <a:srgbClr val="FF0000"/>
                </a:solidFill>
                <a:cs typeface="+mn-cs"/>
              </a:rPr>
              <a:t>Axial </a:t>
            </a:r>
            <a:r>
              <a:rPr lang="de-CH" sz="2400" b="1" dirty="0" err="1" smtClean="0">
                <a:solidFill>
                  <a:srgbClr val="FF0000"/>
                </a:solidFill>
                <a:cs typeface="+mn-cs"/>
              </a:rPr>
              <a:t>fibers</a:t>
            </a:r>
            <a:endParaRPr lang="de-CH" sz="2000" b="1" dirty="0" smtClean="0">
              <a:solidFill>
                <a:srgbClr val="FF0000"/>
              </a:solidFill>
              <a:cs typeface="+mn-cs"/>
            </a:endParaRPr>
          </a:p>
        </p:txBody>
      </p:sp>
      <p:sp>
        <p:nvSpPr>
          <p:cNvPr id="750602" name="AutoShape 10"/>
          <p:cNvSpPr>
            <a:spLocks noChangeArrowheads="1"/>
          </p:cNvSpPr>
          <p:nvPr/>
        </p:nvSpPr>
        <p:spPr bwMode="auto">
          <a:xfrm>
            <a:off x="5562600" y="5410200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0603" name="AutoShape 11"/>
          <p:cNvSpPr>
            <a:spLocks noChangeArrowheads="1"/>
          </p:cNvSpPr>
          <p:nvPr/>
        </p:nvSpPr>
        <p:spPr bwMode="auto">
          <a:xfrm>
            <a:off x="5410200" y="3124200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0604" name="AutoShape 12"/>
          <p:cNvSpPr>
            <a:spLocks noChangeArrowheads="1"/>
          </p:cNvSpPr>
          <p:nvPr/>
        </p:nvSpPr>
        <p:spPr bwMode="auto">
          <a:xfrm rot="1366036">
            <a:off x="5943600" y="1524000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" name="Bild 9" descr="AlvDuctSEM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0" y="620688"/>
            <a:ext cx="3284896" cy="3816424"/>
          </a:xfrm>
          <a:prstGeom prst="rect">
            <a:avLst/>
          </a:prstGeom>
        </p:spPr>
      </p:pic>
      <p:pic>
        <p:nvPicPr>
          <p:cNvPr id="11" name="Picture 15" descr="LungLMelfi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8304" r="5229" b="78"/>
          <a:stretch>
            <a:fillRect/>
          </a:stretch>
        </p:blipFill>
        <p:spPr bwMode="auto">
          <a:xfrm rot="5400000">
            <a:off x="-291306" y="3278981"/>
            <a:ext cx="3733800" cy="2662238"/>
          </a:xfrm>
          <a:prstGeom prst="rect">
            <a:avLst/>
          </a:prstGeom>
          <a:noFill/>
          <a:effectLst>
            <a:outerShdw blurRad="63500" dist="38098" dir="128999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feil nach links 11"/>
          <p:cNvSpPr/>
          <p:nvPr/>
        </p:nvSpPr>
        <p:spPr bwMode="auto">
          <a:xfrm>
            <a:off x="3415308" y="1772816"/>
            <a:ext cx="432048" cy="144016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4" name="Pfeil nach links 13"/>
          <p:cNvSpPr/>
          <p:nvPr/>
        </p:nvSpPr>
        <p:spPr bwMode="auto">
          <a:xfrm rot="1393364">
            <a:off x="3775348" y="3061622"/>
            <a:ext cx="432048" cy="144016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5" name="Pfeil nach links 14"/>
          <p:cNvSpPr/>
          <p:nvPr/>
        </p:nvSpPr>
        <p:spPr bwMode="auto">
          <a:xfrm>
            <a:off x="2263180" y="3933056"/>
            <a:ext cx="432048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6" name="Pfeil nach links 15"/>
          <p:cNvSpPr/>
          <p:nvPr/>
        </p:nvSpPr>
        <p:spPr bwMode="auto">
          <a:xfrm rot="18965244">
            <a:off x="2407196" y="4797152"/>
            <a:ext cx="432048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911252" y="4725144"/>
            <a:ext cx="25021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Allow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alveoli</a:t>
            </a:r>
            <a:br>
              <a:rPr lang="en-US" b="1" dirty="0">
                <a:solidFill>
                  <a:srgbClr val="FF0000"/>
                </a:solidFill>
                <a:cs typeface="+mn-cs"/>
              </a:rPr>
            </a:br>
            <a:r>
              <a:rPr lang="en-US" b="1" dirty="0">
                <a:solidFill>
                  <a:srgbClr val="FF0000"/>
                </a:solidFill>
                <a:cs typeface="+mn-cs"/>
              </a:rPr>
              <a:t>to be formed</a:t>
            </a:r>
          </a:p>
        </p:txBody>
      </p:sp>
    </p:spTree>
    <p:extLst>
      <p:ext uri="{BB962C8B-B14F-4D97-AF65-F5344CB8AC3E}">
        <p14:creationId xmlns:p14="http://schemas.microsoft.com/office/powerpoint/2010/main" val="532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9" descr="AcinusCutD17.7.7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2234530"/>
            <a:ext cx="3096343" cy="4434830"/>
          </a:xfrm>
          <a:prstGeom prst="rect">
            <a:avLst/>
          </a:prstGeom>
        </p:spPr>
      </p:pic>
      <p:pic>
        <p:nvPicPr>
          <p:cNvPr id="12" name="Bild 11" descr="Br-Ac&amp;ArtCast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1135" r="46621"/>
          <a:stretch/>
        </p:blipFill>
        <p:spPr>
          <a:xfrm>
            <a:off x="6727676" y="2285819"/>
            <a:ext cx="3384376" cy="448056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18430" y="476672"/>
            <a:ext cx="9539803" cy="273921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to Make a Good Lung:</a:t>
            </a:r>
          </a:p>
          <a:p>
            <a:pPr algn="ctr"/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GB" sz="4400" b="1" dirty="0" smtClean="0">
                <a:solidFill>
                  <a:srgbClr val="FF0000"/>
                </a:solidFill>
              </a:rPr>
              <a:t>Design </a:t>
            </a:r>
            <a:r>
              <a:rPr lang="en-GB" sz="4400" b="1" dirty="0">
                <a:solidFill>
                  <a:srgbClr val="FF0000"/>
                </a:solidFill>
              </a:rPr>
              <a:t>Principles </a:t>
            </a:r>
            <a:endParaRPr lang="en-GB" sz="44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4400" b="1" dirty="0" smtClean="0">
                <a:solidFill>
                  <a:srgbClr val="FF0000"/>
                </a:solidFill>
              </a:rPr>
              <a:t>for </a:t>
            </a:r>
            <a:r>
              <a:rPr lang="en-GB" sz="4400" b="1" dirty="0">
                <a:solidFill>
                  <a:srgbClr val="FF0000"/>
                </a:solidFill>
              </a:rPr>
              <a:t>Efficient Gas Exchange</a:t>
            </a:r>
            <a:endParaRPr lang="de-CH" sz="4400" dirty="0">
              <a:solidFill>
                <a:srgbClr val="FF0000"/>
              </a:solidFill>
            </a:endParaRPr>
          </a:p>
          <a:p>
            <a:pPr algn="ctr"/>
            <a:endParaRPr lang="en-US" sz="1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9892" r="23441" b="4861"/>
          <a:stretch/>
        </p:blipFill>
        <p:spPr bwMode="auto">
          <a:xfrm>
            <a:off x="3415308" y="4509120"/>
            <a:ext cx="337351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4" name="Picture 18" descr="AlveolenSEM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13097" r="16119"/>
          <a:stretch>
            <a:fillRect/>
          </a:stretch>
        </p:blipFill>
        <p:spPr bwMode="auto">
          <a:xfrm>
            <a:off x="457200" y="838200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15" name="Picture 19" descr="Acinusmec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9221" b="2222"/>
          <a:stretch>
            <a:fillRect/>
          </a:stretch>
        </p:blipFill>
        <p:spPr bwMode="auto">
          <a:xfrm>
            <a:off x="1004888" y="3124200"/>
            <a:ext cx="3433762" cy="3657600"/>
          </a:xfrm>
          <a:prstGeom prst="rect">
            <a:avLst/>
          </a:prstGeom>
          <a:noFill/>
          <a:effectLst>
            <a:outerShdw blurRad="63500" dist="38098" dir="108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516" name="Text Box 20"/>
          <p:cNvSpPr txBox="1">
            <a:spLocks noChangeArrowheads="1"/>
          </p:cNvSpPr>
          <p:nvPr/>
        </p:nvSpPr>
        <p:spPr bwMode="auto">
          <a:xfrm>
            <a:off x="914400" y="3276600"/>
            <a:ext cx="355758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>
                <a:solidFill>
                  <a:schemeClr val="hlink"/>
                </a:solidFill>
                <a:cs typeface="+mn-cs"/>
              </a:rPr>
              <a:t>Effect of Surface Tension</a:t>
            </a:r>
          </a:p>
        </p:txBody>
      </p:sp>
      <p:sp>
        <p:nvSpPr>
          <p:cNvPr id="746519" name="AutoShape 23"/>
          <p:cNvSpPr>
            <a:spLocks noChangeArrowheads="1"/>
          </p:cNvSpPr>
          <p:nvPr/>
        </p:nvSpPr>
        <p:spPr bwMode="auto">
          <a:xfrm>
            <a:off x="2517676" y="2116088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229644" y="5068416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Pfeil nach rechts 1"/>
          <p:cNvSpPr/>
          <p:nvPr/>
        </p:nvSpPr>
        <p:spPr bwMode="auto">
          <a:xfrm rot="19774485">
            <a:off x="1471092" y="4797152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 rot="17969231">
            <a:off x="1780018" y="580675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 rot="2217282">
            <a:off x="1636001" y="537172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 rot="8865764">
            <a:off x="3667924" y="514535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17735043">
            <a:off x="2226589" y="624079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 rot="11386082">
            <a:off x="3543086" y="6089815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57200" y="152400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dirty="0" err="1">
                <a:cs typeface="+mn-cs"/>
              </a:rPr>
              <a:t>Stability</a:t>
            </a:r>
            <a:r>
              <a:rPr lang="de-CH" dirty="0">
                <a:cs typeface="+mn-cs"/>
              </a:rPr>
              <a:t> </a:t>
            </a:r>
            <a:r>
              <a:rPr lang="de-CH" dirty="0" err="1">
                <a:cs typeface="+mn-cs"/>
              </a:rPr>
              <a:t>of</a:t>
            </a:r>
            <a:r>
              <a:rPr lang="de-CH" dirty="0">
                <a:cs typeface="+mn-cs"/>
              </a:rPr>
              <a:t> </a:t>
            </a:r>
            <a:r>
              <a:rPr lang="de-CH" dirty="0" err="1">
                <a:cs typeface="+mn-cs"/>
              </a:rPr>
              <a:t>Surface</a:t>
            </a:r>
            <a:r>
              <a:rPr lang="de-CH" dirty="0">
                <a:cs typeface="+mn-cs"/>
              </a:rPr>
              <a:t>: (1) </a:t>
            </a:r>
            <a:r>
              <a:rPr lang="de-CH" dirty="0" smtClean="0">
                <a:solidFill>
                  <a:srgbClr val="03FF04"/>
                </a:solidFill>
                <a:cs typeface="+mn-cs"/>
              </a:rPr>
              <a:t>axial</a:t>
            </a:r>
            <a:r>
              <a:rPr lang="de-CH" dirty="0" smtClean="0">
                <a:cs typeface="+mn-cs"/>
              </a:rPr>
              <a:t> </a:t>
            </a:r>
            <a:r>
              <a:rPr lang="de-CH" dirty="0" err="1" smtClean="0">
                <a:solidFill>
                  <a:srgbClr val="03FF04"/>
                </a:solidFill>
                <a:cs typeface="+mn-cs"/>
              </a:rPr>
              <a:t>fibers</a:t>
            </a:r>
            <a:r>
              <a:rPr lang="de-CH" dirty="0" smtClean="0">
                <a:solidFill>
                  <a:srgbClr val="03FF04"/>
                </a:solidFill>
                <a:cs typeface="+mn-cs"/>
              </a:rPr>
              <a:t> </a:t>
            </a:r>
            <a:r>
              <a:rPr lang="de-CH" dirty="0" smtClean="0">
                <a:cs typeface="+mn-cs"/>
              </a:rPr>
              <a:t>&amp; </a:t>
            </a:r>
            <a:r>
              <a:rPr lang="de-CH" dirty="0">
                <a:cs typeface="+mn-cs"/>
              </a:rPr>
              <a:t>(2) </a:t>
            </a:r>
            <a:r>
              <a:rPr lang="de-CH" dirty="0" err="1">
                <a:solidFill>
                  <a:schemeClr val="hlink"/>
                </a:solidFill>
                <a:cs typeface="+mn-cs"/>
              </a:rPr>
              <a:t>surfactant</a:t>
            </a:r>
            <a:endParaRPr lang="de-CH" sz="2400" dirty="0"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503540" y="1052736"/>
            <a:ext cx="4221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forces</a:t>
            </a:r>
            <a:r>
              <a:rPr lang="de-DE" dirty="0" smtClean="0"/>
              <a:t> </a:t>
            </a:r>
            <a:r>
              <a:rPr lang="de-DE" dirty="0" err="1" smtClean="0"/>
              <a:t>depend</a:t>
            </a:r>
            <a:r>
              <a:rPr lang="de-DE" dirty="0" smtClean="0"/>
              <a:t> on</a:t>
            </a:r>
            <a:br>
              <a:rPr lang="de-DE" dirty="0" smtClean="0"/>
            </a:b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tension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b="1" dirty="0" err="1" smtClean="0"/>
              <a:t>curvature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50A44-50C8-544B-9C3F-FDF374FE56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20" name="Pfeil nach rechts 19"/>
          <p:cNvSpPr/>
          <p:nvPr/>
        </p:nvSpPr>
        <p:spPr bwMode="auto">
          <a:xfrm rot="19774485">
            <a:off x="1623492" y="2334930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1" name="Pfeil nach rechts 20"/>
          <p:cNvSpPr/>
          <p:nvPr/>
        </p:nvSpPr>
        <p:spPr bwMode="auto">
          <a:xfrm rot="2318608">
            <a:off x="1775892" y="1542842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4" name="Picture 18" descr="AlveolenSEM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13097" r="16119"/>
          <a:stretch>
            <a:fillRect/>
          </a:stretch>
        </p:blipFill>
        <p:spPr bwMode="auto">
          <a:xfrm>
            <a:off x="457200" y="838200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15" name="Picture 19" descr="Acinusmec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9221" b="2222"/>
          <a:stretch>
            <a:fillRect/>
          </a:stretch>
        </p:blipFill>
        <p:spPr bwMode="auto">
          <a:xfrm>
            <a:off x="1004888" y="3124200"/>
            <a:ext cx="3433762" cy="3657600"/>
          </a:xfrm>
          <a:prstGeom prst="rect">
            <a:avLst/>
          </a:prstGeom>
          <a:noFill/>
          <a:effectLst>
            <a:outerShdw blurRad="63500" dist="38098" dir="108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516" name="Text Box 20"/>
          <p:cNvSpPr txBox="1">
            <a:spLocks noChangeArrowheads="1"/>
          </p:cNvSpPr>
          <p:nvPr/>
        </p:nvSpPr>
        <p:spPr bwMode="auto">
          <a:xfrm>
            <a:off x="914400" y="3276600"/>
            <a:ext cx="355758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>
                <a:solidFill>
                  <a:schemeClr val="hlink"/>
                </a:solidFill>
                <a:cs typeface="+mn-cs"/>
              </a:rPr>
              <a:t>Effect of Surface Tension</a:t>
            </a:r>
          </a:p>
        </p:txBody>
      </p:sp>
      <p:pic>
        <p:nvPicPr>
          <p:cNvPr id="86027" name="Picture 21" descr="5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20" y="2708921"/>
            <a:ext cx="2868846" cy="398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8" name="Picture 22" descr="5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8" y="2708921"/>
            <a:ext cx="2880940" cy="39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19" name="AutoShape 23"/>
          <p:cNvSpPr>
            <a:spLocks noChangeArrowheads="1"/>
          </p:cNvSpPr>
          <p:nvPr/>
        </p:nvSpPr>
        <p:spPr bwMode="auto">
          <a:xfrm>
            <a:off x="2438400" y="19812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229644" y="5068416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47556" y="263691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77000"/>
                    </a:prstClr>
                  </a:outerShdw>
                </a:effectLst>
              </a:rPr>
              <a:t>+    Surfactant    –   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77000"/>
                  </a:prstClr>
                </a:outerShdw>
              </a:effectLst>
            </a:endParaRPr>
          </a:p>
        </p:txBody>
      </p:sp>
      <p:sp>
        <p:nvSpPr>
          <p:cNvPr id="2" name="Pfeil nach rechts 1"/>
          <p:cNvSpPr/>
          <p:nvPr/>
        </p:nvSpPr>
        <p:spPr bwMode="auto">
          <a:xfrm rot="19774485">
            <a:off x="1471092" y="4797152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 rot="17969231">
            <a:off x="1780018" y="580675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 rot="2217282">
            <a:off x="1636001" y="537172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 rot="8865764">
            <a:off x="3667924" y="514535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17735043">
            <a:off x="2226589" y="624079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 rot="11386082">
            <a:off x="3543086" y="6089815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91772" y="5949280"/>
            <a:ext cx="246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Bachofen</a:t>
            </a:r>
            <a:r>
              <a:rPr lang="en-US" sz="1800" dirty="0" smtClean="0"/>
              <a:t> et al. (1979)</a:t>
            </a:r>
            <a:endParaRPr lang="en-US" sz="1800" dirty="0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57200" y="152400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dirty="0" err="1">
                <a:cs typeface="+mn-cs"/>
              </a:rPr>
              <a:t>Stability</a:t>
            </a:r>
            <a:r>
              <a:rPr lang="de-CH" dirty="0">
                <a:cs typeface="+mn-cs"/>
              </a:rPr>
              <a:t> </a:t>
            </a:r>
            <a:r>
              <a:rPr lang="de-CH" dirty="0" err="1">
                <a:cs typeface="+mn-cs"/>
              </a:rPr>
              <a:t>of</a:t>
            </a:r>
            <a:r>
              <a:rPr lang="de-CH" dirty="0">
                <a:cs typeface="+mn-cs"/>
              </a:rPr>
              <a:t> </a:t>
            </a:r>
            <a:r>
              <a:rPr lang="de-CH" dirty="0" err="1">
                <a:cs typeface="+mn-cs"/>
              </a:rPr>
              <a:t>Surface</a:t>
            </a:r>
            <a:r>
              <a:rPr lang="de-CH" dirty="0">
                <a:cs typeface="+mn-cs"/>
              </a:rPr>
              <a:t>: (1) </a:t>
            </a:r>
            <a:r>
              <a:rPr lang="de-CH" dirty="0" smtClean="0">
                <a:solidFill>
                  <a:srgbClr val="03FF04"/>
                </a:solidFill>
                <a:cs typeface="+mn-cs"/>
              </a:rPr>
              <a:t>axial</a:t>
            </a:r>
            <a:r>
              <a:rPr lang="de-CH" dirty="0" smtClean="0">
                <a:cs typeface="+mn-cs"/>
              </a:rPr>
              <a:t> </a:t>
            </a:r>
            <a:r>
              <a:rPr lang="de-CH" dirty="0" err="1" smtClean="0">
                <a:solidFill>
                  <a:srgbClr val="03FF04"/>
                </a:solidFill>
                <a:cs typeface="+mn-cs"/>
              </a:rPr>
              <a:t>fibers</a:t>
            </a:r>
            <a:r>
              <a:rPr lang="de-CH" dirty="0" smtClean="0">
                <a:solidFill>
                  <a:srgbClr val="03FF04"/>
                </a:solidFill>
                <a:cs typeface="+mn-cs"/>
              </a:rPr>
              <a:t> </a:t>
            </a:r>
            <a:r>
              <a:rPr lang="de-CH" dirty="0" smtClean="0">
                <a:cs typeface="+mn-cs"/>
              </a:rPr>
              <a:t>&amp; </a:t>
            </a:r>
            <a:r>
              <a:rPr lang="de-CH" dirty="0">
                <a:cs typeface="+mn-cs"/>
              </a:rPr>
              <a:t>(2) </a:t>
            </a:r>
            <a:r>
              <a:rPr lang="de-CH" dirty="0" err="1">
                <a:solidFill>
                  <a:schemeClr val="hlink"/>
                </a:solidFill>
                <a:cs typeface="+mn-cs"/>
              </a:rPr>
              <a:t>surfactant</a:t>
            </a:r>
            <a:endParaRPr lang="de-CH" sz="2400" dirty="0"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503540" y="1052736"/>
            <a:ext cx="4221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forces</a:t>
            </a:r>
            <a:r>
              <a:rPr lang="de-DE" dirty="0" smtClean="0"/>
              <a:t> </a:t>
            </a:r>
            <a:r>
              <a:rPr lang="de-DE" dirty="0" err="1" smtClean="0"/>
              <a:t>depend</a:t>
            </a:r>
            <a:r>
              <a:rPr lang="de-DE" dirty="0" smtClean="0"/>
              <a:t> on</a:t>
            </a:r>
            <a:br>
              <a:rPr lang="de-DE" dirty="0" smtClean="0"/>
            </a:b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tension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b="1" dirty="0" err="1" smtClean="0"/>
              <a:t>curvature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50A44-50C8-544B-9C3F-FDF374FE56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913" y="990600"/>
            <a:ext cx="4524375" cy="5462736"/>
          </a:xfrm>
        </p:spPr>
      </p:pic>
      <p:sp>
        <p:nvSpPr>
          <p:cNvPr id="750602" name="AutoShape 10"/>
          <p:cNvSpPr>
            <a:spLocks noChangeArrowheads="1"/>
          </p:cNvSpPr>
          <p:nvPr/>
        </p:nvSpPr>
        <p:spPr bwMode="auto">
          <a:xfrm>
            <a:off x="5562600" y="5410200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0603" name="AutoShape 11"/>
          <p:cNvSpPr>
            <a:spLocks noChangeArrowheads="1"/>
          </p:cNvSpPr>
          <p:nvPr/>
        </p:nvSpPr>
        <p:spPr bwMode="auto">
          <a:xfrm>
            <a:off x="5410200" y="3124200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0604" name="AutoShape 12"/>
          <p:cNvSpPr>
            <a:spLocks noChangeArrowheads="1"/>
          </p:cNvSpPr>
          <p:nvPr/>
        </p:nvSpPr>
        <p:spPr bwMode="auto">
          <a:xfrm rot="1366036">
            <a:off x="5943600" y="1524000"/>
            <a:ext cx="304800" cy="457200"/>
          </a:xfrm>
          <a:prstGeom prst="leftArrow">
            <a:avLst>
              <a:gd name="adj1" fmla="val 44444"/>
              <a:gd name="adj2" fmla="val 458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" name="Bild 9" descr="AlvDuctSEM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0" y="620688"/>
            <a:ext cx="3284896" cy="3816424"/>
          </a:xfrm>
          <a:prstGeom prst="rect">
            <a:avLst/>
          </a:prstGeom>
        </p:spPr>
      </p:pic>
      <p:pic>
        <p:nvPicPr>
          <p:cNvPr id="11" name="Picture 15" descr="LungLMelfi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8304" r="5229" b="78"/>
          <a:stretch>
            <a:fillRect/>
          </a:stretch>
        </p:blipFill>
        <p:spPr bwMode="auto">
          <a:xfrm rot="5400000">
            <a:off x="-291306" y="3278981"/>
            <a:ext cx="3733800" cy="2662238"/>
          </a:xfrm>
          <a:prstGeom prst="rect">
            <a:avLst/>
          </a:prstGeom>
          <a:noFill/>
          <a:effectLst>
            <a:outerShdw blurRad="63500" dist="38098" dir="128999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AlvSEMrabbitpe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7425" r="5260" b="6636"/>
          <a:stretch>
            <a:fillRect/>
          </a:stretch>
        </p:blipFill>
        <p:spPr bwMode="auto">
          <a:xfrm rot="16166115">
            <a:off x="2293938" y="3421062"/>
            <a:ext cx="3703638" cy="234791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 nach links 1"/>
          <p:cNvSpPr/>
          <p:nvPr/>
        </p:nvSpPr>
        <p:spPr bwMode="auto">
          <a:xfrm>
            <a:off x="2263180" y="3933056"/>
            <a:ext cx="432048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Pfeil nach links 12"/>
          <p:cNvSpPr/>
          <p:nvPr/>
        </p:nvSpPr>
        <p:spPr bwMode="auto">
          <a:xfrm rot="18965244">
            <a:off x="2407196" y="4797152"/>
            <a:ext cx="432048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4" name="Pfeil nach links 13"/>
          <p:cNvSpPr/>
          <p:nvPr/>
        </p:nvSpPr>
        <p:spPr bwMode="auto">
          <a:xfrm>
            <a:off x="4639444" y="4365104"/>
            <a:ext cx="432048" cy="144016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5" name="Pfeil nach links 14"/>
          <p:cNvSpPr/>
          <p:nvPr/>
        </p:nvSpPr>
        <p:spPr bwMode="auto">
          <a:xfrm rot="19130642">
            <a:off x="1200769" y="5329743"/>
            <a:ext cx="432048" cy="216024"/>
          </a:xfrm>
          <a:prstGeom prst="left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6" name="Pfeil nach links 15"/>
          <p:cNvSpPr/>
          <p:nvPr/>
        </p:nvSpPr>
        <p:spPr bwMode="auto">
          <a:xfrm>
            <a:off x="3415308" y="1772816"/>
            <a:ext cx="432048" cy="144016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39044" y="2060848"/>
            <a:ext cx="6200886" cy="52322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rgbClr val="FF422E"/>
                  </a:solidFill>
                </a:ln>
                <a:solidFill>
                  <a:srgbClr val="FF0000"/>
                </a:solidFill>
              </a:rPr>
              <a:t>Is this physiologically important?</a:t>
            </a:r>
            <a:endParaRPr lang="en-US" b="1" dirty="0">
              <a:ln>
                <a:solidFill>
                  <a:srgbClr val="FF422E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457200" y="152400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dirty="0" err="1">
                <a:cs typeface="+mn-cs"/>
              </a:rPr>
              <a:t>Stability</a:t>
            </a:r>
            <a:r>
              <a:rPr lang="de-CH" dirty="0">
                <a:cs typeface="+mn-cs"/>
              </a:rPr>
              <a:t> </a:t>
            </a:r>
            <a:r>
              <a:rPr lang="de-CH" dirty="0" err="1">
                <a:cs typeface="+mn-cs"/>
              </a:rPr>
              <a:t>of</a:t>
            </a:r>
            <a:r>
              <a:rPr lang="de-CH" dirty="0">
                <a:cs typeface="+mn-cs"/>
              </a:rPr>
              <a:t> </a:t>
            </a:r>
            <a:r>
              <a:rPr lang="de-CH" dirty="0" err="1">
                <a:cs typeface="+mn-cs"/>
              </a:rPr>
              <a:t>Surface</a:t>
            </a:r>
            <a:r>
              <a:rPr lang="de-CH" dirty="0">
                <a:cs typeface="+mn-cs"/>
              </a:rPr>
              <a:t>: (1) </a:t>
            </a:r>
            <a:r>
              <a:rPr lang="de-CH" dirty="0" smtClean="0">
                <a:solidFill>
                  <a:srgbClr val="03FF04"/>
                </a:solidFill>
                <a:cs typeface="+mn-cs"/>
              </a:rPr>
              <a:t>axial</a:t>
            </a:r>
            <a:r>
              <a:rPr lang="de-CH" dirty="0" smtClean="0">
                <a:cs typeface="+mn-cs"/>
              </a:rPr>
              <a:t> </a:t>
            </a:r>
            <a:r>
              <a:rPr lang="de-CH" dirty="0" err="1" smtClean="0">
                <a:solidFill>
                  <a:srgbClr val="03FF04"/>
                </a:solidFill>
                <a:cs typeface="+mn-cs"/>
              </a:rPr>
              <a:t>fibers</a:t>
            </a:r>
            <a:r>
              <a:rPr lang="de-CH" dirty="0" smtClean="0">
                <a:solidFill>
                  <a:srgbClr val="03FF04"/>
                </a:solidFill>
                <a:cs typeface="+mn-cs"/>
              </a:rPr>
              <a:t> </a:t>
            </a:r>
            <a:r>
              <a:rPr lang="de-CH" dirty="0" smtClean="0">
                <a:cs typeface="+mn-cs"/>
              </a:rPr>
              <a:t>&amp; </a:t>
            </a:r>
            <a:r>
              <a:rPr lang="de-CH" dirty="0">
                <a:cs typeface="+mn-cs"/>
              </a:rPr>
              <a:t>(2) </a:t>
            </a:r>
            <a:r>
              <a:rPr lang="de-CH" dirty="0" err="1">
                <a:solidFill>
                  <a:schemeClr val="hlink"/>
                </a:solidFill>
                <a:cs typeface="+mn-cs"/>
              </a:rPr>
              <a:t>surfactant</a:t>
            </a:r>
            <a:endParaRPr lang="de-CH" sz="2400" dirty="0"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mit Pfeil 8"/>
          <p:cNvCxnSpPr/>
          <p:nvPr/>
        </p:nvCxnSpPr>
        <p:spPr bwMode="auto">
          <a:xfrm>
            <a:off x="6511652" y="3501008"/>
            <a:ext cx="0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6799684" y="4149080"/>
            <a:ext cx="16561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863580" y="3573016"/>
            <a:ext cx="589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x1.2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375748" y="4098558"/>
            <a:ext cx="398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x2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735788" y="5589240"/>
            <a:ext cx="2396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Bachofen</a:t>
            </a:r>
            <a:r>
              <a:rPr lang="en-US" sz="2000" dirty="0" smtClean="0">
                <a:solidFill>
                  <a:srgbClr val="000000"/>
                </a:solidFill>
              </a:rPr>
              <a:t> &amp; al 1987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0" name="Picture 19" descr="Acinusmec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9221" b="2222"/>
          <a:stretch>
            <a:fillRect/>
          </a:stretch>
        </p:blipFill>
        <p:spPr bwMode="auto">
          <a:xfrm>
            <a:off x="246956" y="3068960"/>
            <a:ext cx="3433762" cy="3657600"/>
          </a:xfrm>
          <a:prstGeom prst="rect">
            <a:avLst/>
          </a:prstGeom>
          <a:noFill/>
          <a:effectLst>
            <a:outerShdw blurRad="63500" dist="38098" dir="108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1471712" y="5013176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Pfeil nach rechts 21"/>
          <p:cNvSpPr/>
          <p:nvPr/>
        </p:nvSpPr>
        <p:spPr bwMode="auto">
          <a:xfrm rot="19774485">
            <a:off x="713160" y="4741912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 rot="17969231">
            <a:off x="1022086" y="575151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4" name="Pfeil nach rechts 23"/>
          <p:cNvSpPr/>
          <p:nvPr/>
        </p:nvSpPr>
        <p:spPr bwMode="auto">
          <a:xfrm rot="2217282">
            <a:off x="878069" y="531648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 rot="8865764">
            <a:off x="2909992" y="509011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6" name="Pfeil nach rechts 25"/>
          <p:cNvSpPr/>
          <p:nvPr/>
        </p:nvSpPr>
        <p:spPr bwMode="auto">
          <a:xfrm rot="17735043">
            <a:off x="1468657" y="618555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7" name="Pfeil nach rechts 26"/>
          <p:cNvSpPr/>
          <p:nvPr/>
        </p:nvSpPr>
        <p:spPr bwMode="auto">
          <a:xfrm rot="11386082">
            <a:off x="2785154" y="6034575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8964" y="116632"/>
            <a:ext cx="975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we breathe alveolar surface changes less than air volume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462980" y="836713"/>
            <a:ext cx="9001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— </a:t>
            </a:r>
            <a:r>
              <a:rPr lang="en-US" dirty="0">
                <a:solidFill>
                  <a:srgbClr val="FF0000"/>
                </a:solidFill>
              </a:rPr>
              <a:t>very low surface tension at 40%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	— higher surface tension at 80%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Surface tension effect on free edges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84" y="2975944"/>
            <a:ext cx="5208267" cy="3688863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 bwMode="auto">
          <a:xfrm>
            <a:off x="6943700" y="4005064"/>
            <a:ext cx="0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7231732" y="4581128"/>
            <a:ext cx="14401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feld 28"/>
          <p:cNvSpPr txBox="1"/>
          <p:nvPr/>
        </p:nvSpPr>
        <p:spPr>
          <a:xfrm>
            <a:off x="6295628" y="4077072"/>
            <a:ext cx="589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x1.2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807796" y="4509120"/>
            <a:ext cx="398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x2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1471712" y="5013176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19774485">
            <a:off x="713160" y="4741912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 rot="17969231">
            <a:off x="1022086" y="575151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 rot="2217282">
            <a:off x="878069" y="531648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8" name="Pfeil nach rechts 17"/>
          <p:cNvSpPr/>
          <p:nvPr/>
        </p:nvSpPr>
        <p:spPr bwMode="auto">
          <a:xfrm rot="8865764">
            <a:off x="2909992" y="509011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9" name="Pfeil nach rechts 18"/>
          <p:cNvSpPr/>
          <p:nvPr/>
        </p:nvSpPr>
        <p:spPr bwMode="auto">
          <a:xfrm rot="17735043">
            <a:off x="1468657" y="618555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 rot="11386082">
            <a:off x="2785154" y="6034575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8964" y="260648"/>
            <a:ext cx="962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 of variable surface tension on alveolar duct geometry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Bild 6" descr="4.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"/>
          <a:stretch/>
        </p:blipFill>
        <p:spPr>
          <a:xfrm>
            <a:off x="3991372" y="2464984"/>
            <a:ext cx="6260424" cy="4276383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4855468" y="2636912"/>
            <a:ext cx="2819251" cy="1200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Volume variation</a:t>
            </a:r>
            <a:b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</a:b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predominantly</a:t>
            </a:r>
            <a:b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</a:b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in alveolar ducts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tx1">
                    <a:alpha val="95000"/>
                  </a:schemeClr>
                </a:outerShdw>
              </a:effectLst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62980" y="836713"/>
            <a:ext cx="9001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— </a:t>
            </a:r>
            <a:r>
              <a:rPr lang="en-US" dirty="0">
                <a:solidFill>
                  <a:srgbClr val="FF0000"/>
                </a:solidFill>
              </a:rPr>
              <a:t>very low surface tension at 40%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	— higher surface tension at 80%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Surface tension effect on free edges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Pfeil nach rechts 20"/>
          <p:cNvSpPr/>
          <p:nvPr/>
        </p:nvSpPr>
        <p:spPr bwMode="auto">
          <a:xfrm rot="8865764">
            <a:off x="4561666" y="4006779"/>
            <a:ext cx="878809" cy="216024"/>
          </a:xfrm>
          <a:prstGeom prst="rightArrow">
            <a:avLst>
              <a:gd name="adj1" fmla="val 34495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 rot="1123325">
            <a:off x="6798642" y="3921754"/>
            <a:ext cx="1310146" cy="209485"/>
          </a:xfrm>
          <a:prstGeom prst="rightArrow">
            <a:avLst>
              <a:gd name="adj1" fmla="val 34495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3"/>
          <a:srcRect r="19735"/>
          <a:stretch/>
        </p:blipFill>
        <p:spPr>
          <a:xfrm>
            <a:off x="27174" y="3234796"/>
            <a:ext cx="3892190" cy="343456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1471712" y="5013176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19774485">
            <a:off x="713160" y="4741912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 rot="17969231">
            <a:off x="1022086" y="575151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 rot="2217282">
            <a:off x="878069" y="531648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8" name="Pfeil nach rechts 17"/>
          <p:cNvSpPr/>
          <p:nvPr/>
        </p:nvSpPr>
        <p:spPr bwMode="auto">
          <a:xfrm rot="8865764">
            <a:off x="2909992" y="5090116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9" name="Pfeil nach rechts 18"/>
          <p:cNvSpPr/>
          <p:nvPr/>
        </p:nvSpPr>
        <p:spPr bwMode="auto">
          <a:xfrm rot="17735043">
            <a:off x="1468657" y="6185553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 rot="11386082">
            <a:off x="2785154" y="6034575"/>
            <a:ext cx="28803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8964" y="260648"/>
            <a:ext cx="962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 of variable surface tension on alveolar duct geometry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999484" y="3861048"/>
            <a:ext cx="2819251" cy="1200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Volume variation</a:t>
            </a:r>
            <a:b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</a:b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predominantly</a:t>
            </a:r>
            <a:b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</a:b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in alveolar ducts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tx1">
                    <a:alpha val="95000"/>
                  </a:schemeClr>
                </a:outerShdw>
              </a:effectLst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90972" y="836712"/>
            <a:ext cx="9001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— </a:t>
            </a:r>
            <a:r>
              <a:rPr lang="en-US" dirty="0">
                <a:solidFill>
                  <a:srgbClr val="FF0000"/>
                </a:solidFill>
              </a:rPr>
              <a:t>very low surface tension at 40%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	— higher surface tension at 80%</a:t>
            </a:r>
          </a:p>
          <a:p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2"/>
          <a:srcRect r="19735"/>
          <a:stretch/>
        </p:blipFill>
        <p:spPr>
          <a:xfrm>
            <a:off x="27174" y="3234796"/>
            <a:ext cx="3892190" cy="3434564"/>
          </a:xfrm>
          <a:prstGeom prst="rect">
            <a:avLst/>
          </a:prstGeom>
        </p:spPr>
      </p:pic>
      <p:pic>
        <p:nvPicPr>
          <p:cNvPr id="25" name="Bild 24" descr="DuctusAlv 40D-80D2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4465" y="2033899"/>
            <a:ext cx="4482605" cy="4968551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631332" y="1916832"/>
            <a:ext cx="2819251" cy="1200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Volume variation</a:t>
            </a:r>
            <a:b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</a:b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predominantly</a:t>
            </a:r>
            <a:b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</a:b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95000"/>
                    </a:schemeClr>
                  </a:outerShdw>
                </a:effectLst>
              </a:rPr>
              <a:t>in alveolar ducts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tx1">
                    <a:alpha val="95000"/>
                  </a:schemeClr>
                </a:outerShdw>
              </a:effectLst>
            </a:endParaRPr>
          </a:p>
        </p:txBody>
      </p:sp>
      <p:sp>
        <p:nvSpPr>
          <p:cNvPr id="29" name="Pfeil nach rechts 28"/>
          <p:cNvSpPr/>
          <p:nvPr/>
        </p:nvSpPr>
        <p:spPr bwMode="auto">
          <a:xfrm>
            <a:off x="6079604" y="4149080"/>
            <a:ext cx="2977200" cy="144016"/>
          </a:xfrm>
          <a:prstGeom prst="rightArrow">
            <a:avLst>
              <a:gd name="adj1" fmla="val 5528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15508" y="542606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40D		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80D	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490C1-9555-9A44-BB1C-28450E6BEBF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044352"/>
          </a:xfrm>
        </p:spPr>
        <p:txBody>
          <a:bodyPr/>
          <a:lstStyle/>
          <a:p>
            <a:pPr>
              <a:defRPr/>
            </a:pPr>
            <a:r>
              <a:rPr lang="de-CH" sz="3600" dirty="0" smtClean="0">
                <a:cs typeface="+mj-cs"/>
              </a:rPr>
              <a:t>Problem 4:</a:t>
            </a:r>
            <a:br>
              <a:rPr lang="de-CH" sz="3600" dirty="0" smtClean="0">
                <a:cs typeface="+mj-cs"/>
              </a:rPr>
            </a:br>
            <a:endParaRPr lang="de-CH" sz="3200" dirty="0" smtClean="0">
              <a:cs typeface="+mj-cs"/>
            </a:endParaRPr>
          </a:p>
        </p:txBody>
      </p:sp>
      <p:pic>
        <p:nvPicPr>
          <p:cNvPr id="5" name="Picture 8" descr="AcinusCutC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3442" r="9579" b="24471"/>
          <a:stretch/>
        </p:blipFill>
        <p:spPr bwMode="auto">
          <a:xfrm rot="10800000">
            <a:off x="2120108" y="796336"/>
            <a:ext cx="6623792" cy="294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0" y="3264244"/>
            <a:ext cx="2760564" cy="333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Picture 19" descr="Acinusmech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9221" b="2222"/>
          <a:stretch>
            <a:fillRect/>
          </a:stretch>
        </p:blipFill>
        <p:spPr bwMode="auto">
          <a:xfrm>
            <a:off x="6885500" y="3155776"/>
            <a:ext cx="3298560" cy="3513584"/>
          </a:xfrm>
          <a:prstGeom prst="rect">
            <a:avLst/>
          </a:prstGeom>
          <a:noFill/>
          <a:effectLst>
            <a:outerShdw blurRad="63500" dist="38098" dir="108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90972" y="764704"/>
            <a:ext cx="953941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buFontTx/>
              <a:buNone/>
              <a:defRPr/>
            </a:pP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How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to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stabilize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complex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acinar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surface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/>
            </a:r>
            <a:b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</a:b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against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surface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tension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/>
            </a:r>
            <a:b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</a:br>
            <a:endParaRPr lang="de-CH" sz="2800" b="1" dirty="0" smtClean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endParaRPr lang="de-CH" sz="1100" b="1" dirty="0" smtClean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endParaRPr lang="de-CH" sz="1100" b="1" dirty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endParaRPr lang="de-CH" sz="1100" b="1" dirty="0" smtClean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endParaRPr lang="de-CH" sz="1100" b="1" dirty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endParaRPr lang="de-CH" sz="1100" b="1" dirty="0" smtClean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r>
              <a:rPr lang="de-CH" sz="2800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Architecture</a:t>
            </a:r>
            <a:r>
              <a:rPr lang="de-CH" sz="2800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of</a:t>
            </a:r>
            <a:r>
              <a:rPr lang="de-CH" sz="2800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support</a:t>
            </a:r>
            <a:r>
              <a:rPr lang="de-CH" sz="2800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structures</a:t>
            </a:r>
            <a:r>
              <a:rPr lang="de-CH" sz="2800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: </a:t>
            </a: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CONNECTIVITY</a:t>
            </a:r>
          </a:p>
          <a:p>
            <a:pPr marL="0" indent="0" algn="ctr">
              <a:lnSpc>
                <a:spcPct val="120000"/>
              </a:lnSpc>
              <a:buFontTx/>
              <a:buNone/>
              <a:defRPr/>
            </a:pPr>
            <a:r>
              <a:rPr lang="de-CH" sz="2800" b="1" dirty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</a:t>
            </a:r>
            <a:r>
              <a:rPr lang="de-CH" sz="2800" b="1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 &amp; </a:t>
            </a:r>
            <a:r>
              <a:rPr lang="de-CH" sz="2800" b="1" dirty="0" err="1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S</a:t>
            </a:r>
            <a:r>
              <a:rPr lang="de-CH" sz="2800" b="1" dirty="0" err="1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urfactant</a:t>
            </a:r>
            <a:r>
              <a:rPr lang="de-CH" sz="2800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+mn-cs"/>
              </a:rPr>
              <a:t>	</a:t>
            </a:r>
            <a:endParaRPr lang="de-CH" sz="2400" dirty="0" smtClean="0">
              <a:solidFill>
                <a:srgbClr val="FF0000"/>
              </a:solidFill>
              <a:effectLst>
                <a:outerShdw blurRad="50800" dist="50800" dir="2700000" algn="tl" rotWithShape="0">
                  <a:schemeClr val="tx1"/>
                </a:outerShdw>
              </a:effectLst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80" y="236936"/>
            <a:ext cx="6336704" cy="5784352"/>
          </a:xfrm>
          <a:prstGeom prst="rect">
            <a:avLst/>
          </a:prstGeom>
        </p:spPr>
      </p:pic>
      <p:pic>
        <p:nvPicPr>
          <p:cNvPr id="2" name="Bild 1" descr="AcinusCutD17.7.7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2" y="3429000"/>
            <a:ext cx="2299720" cy="329384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 b="13334"/>
          <a:stretch/>
        </p:blipFill>
        <p:spPr bwMode="auto">
          <a:xfrm>
            <a:off x="2615470" y="2276872"/>
            <a:ext cx="5120318" cy="3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7" name="Bild 16" descr="Br-Ac&amp;ArtCast6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11135" r="41915"/>
          <a:stretch/>
        </p:blipFill>
        <p:spPr>
          <a:xfrm>
            <a:off x="7807796" y="3385200"/>
            <a:ext cx="2437319" cy="3392127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9892" r="23441" b="4861"/>
          <a:stretch/>
        </p:blipFill>
        <p:spPr bwMode="auto">
          <a:xfrm>
            <a:off x="3415308" y="5360433"/>
            <a:ext cx="3080750" cy="138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75110" y="404664"/>
            <a:ext cx="9272340" cy="21236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Lung Design for Efficient Gas Exchange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Architectural solutions 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to keep it open, ventilated &amp; perfused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— fit for gas exchange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80" y="236936"/>
            <a:ext cx="6336704" cy="5784352"/>
          </a:xfrm>
          <a:prstGeom prst="rect">
            <a:avLst/>
          </a:prstGeom>
        </p:spPr>
      </p:pic>
      <p:pic>
        <p:nvPicPr>
          <p:cNvPr id="2" name="Bild 1" descr="AcinusCutD17.7.7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2" y="3429000"/>
            <a:ext cx="2299720" cy="329384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 b="13334"/>
          <a:stretch/>
        </p:blipFill>
        <p:spPr bwMode="auto">
          <a:xfrm>
            <a:off x="2615470" y="2276872"/>
            <a:ext cx="5120318" cy="3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9892" r="23441" b="4861"/>
          <a:stretch/>
        </p:blipFill>
        <p:spPr bwMode="auto">
          <a:xfrm>
            <a:off x="3415308" y="5360433"/>
            <a:ext cx="3080750" cy="138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8" y="3212976"/>
            <a:ext cx="280302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047156" y="3573016"/>
            <a:ext cx="8022148" cy="262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CH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omplexity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de-CH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fractals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de-CH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Modularity</a:t>
            </a:r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de-CH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acini</a:t>
            </a:r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&amp; </a:t>
            </a:r>
            <a:r>
              <a:rPr lang="de-CH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capillary</a:t>
            </a:r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network</a:t>
            </a:r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b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Correlativity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airways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&amp;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vessels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de-CH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Connectivity (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fiber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continuum</a:t>
            </a:r>
            <a:r>
              <a:rPr lang="de-C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75110" y="404664"/>
            <a:ext cx="9272340" cy="21236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Lung Design for Efficient Gas Exchange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Architectural solutions 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to keep it open, ventilated &amp; perfused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— fit for gas exchange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6238" y="3657600"/>
            <a:ext cx="3019425" cy="2743200"/>
          </a:xfrm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28575" y="548680"/>
            <a:ext cx="370681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Who‘s</a:t>
            </a:r>
            <a:r>
              <a:rPr lang="de-CH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2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done</a:t>
            </a:r>
            <a:r>
              <a:rPr lang="de-CH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2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the</a:t>
            </a:r>
            <a:r>
              <a:rPr lang="de-CH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de-CH" sz="2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work</a:t>
            </a:r>
            <a:r>
              <a:rPr lang="de-CH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?</a:t>
            </a:r>
          </a:p>
          <a:p>
            <a:pPr>
              <a:defRPr/>
            </a:pPr>
            <a:endParaRPr lang="de-CH" sz="20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Hans </a:t>
            </a:r>
            <a:r>
              <a:rPr lang="de-CH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Bachofen</a:t>
            </a:r>
            <a:endParaRPr lang="de-CH" sz="20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Marianne </a:t>
            </a:r>
            <a:r>
              <a:rPr lang="de-CH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Bachofen</a:t>
            </a:r>
            <a:endParaRPr lang="de-CH" sz="20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James </a:t>
            </a:r>
            <a:r>
              <a:rPr lang="de-CH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Crapo</a:t>
            </a: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(Duke/Denver)</a:t>
            </a: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Peter </a:t>
            </a:r>
            <a:r>
              <a:rPr lang="de-CH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Gehr</a:t>
            </a:r>
            <a:endParaRPr lang="de-CH" sz="20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Joan Gil</a:t>
            </a: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Beatrice </a:t>
            </a:r>
            <a:r>
              <a:rPr lang="de-CH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Haefeli-Bleuer</a:t>
            </a:r>
            <a:endParaRPr lang="de-CH" sz="20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Connie Hsia (Dallas)</a:t>
            </a: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Martin König</a:t>
            </a: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Samuel </a:t>
            </a:r>
            <a:r>
              <a:rPr lang="de-CH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Schürch</a:t>
            </a: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(Calgary)</a:t>
            </a: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Ruth Vock</a:t>
            </a:r>
          </a:p>
          <a:p>
            <a:pPr>
              <a:defRPr/>
            </a:pPr>
            <a:r>
              <a:rPr lang="de-CH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C. Richard Taylor (Harvard)</a:t>
            </a:r>
          </a:p>
          <a:p>
            <a:pPr>
              <a:defRPr/>
            </a:pPr>
            <a:r>
              <a:rPr sz="2000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Bernard Sapoval (Paris)</a:t>
            </a:r>
          </a:p>
          <a:p>
            <a:pPr>
              <a:defRPr/>
            </a:pPr>
            <a:r>
              <a:rPr lang="de-CH" sz="2000" noProof="1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Eric Hoffman (Iowa)</a:t>
            </a:r>
            <a:endParaRPr sz="2000" noProof="1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>
              <a:defRPr/>
            </a:pPr>
            <a:r>
              <a:rPr sz="2000" noProof="1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&amp;</a:t>
            </a:r>
            <a:r>
              <a:rPr sz="2000" noProof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&amp;&amp;&amp;</a:t>
            </a:r>
            <a:endParaRPr lang="de-CH" sz="2000" dirty="0">
              <a:cs typeface="+mn-cs"/>
            </a:endParaRPr>
          </a:p>
          <a:p>
            <a:pPr>
              <a:defRPr/>
            </a:pPr>
            <a:r>
              <a:rPr lang="de-CH" sz="2000" dirty="0">
                <a:cs typeface="+mn-cs"/>
              </a:rPr>
              <a:t>Institute </a:t>
            </a:r>
            <a:r>
              <a:rPr lang="de-CH" sz="2000" dirty="0" err="1">
                <a:cs typeface="+mn-cs"/>
              </a:rPr>
              <a:t>of</a:t>
            </a:r>
            <a:r>
              <a:rPr lang="de-CH" sz="2000" dirty="0">
                <a:cs typeface="+mn-cs"/>
              </a:rPr>
              <a:t> </a:t>
            </a:r>
            <a:r>
              <a:rPr lang="de-CH" sz="2000" dirty="0" err="1">
                <a:cs typeface="+mn-cs"/>
              </a:rPr>
              <a:t>Anatomy</a:t>
            </a:r>
            <a:endParaRPr lang="de-CH" sz="2000" dirty="0">
              <a:cs typeface="+mn-cs"/>
            </a:endParaRPr>
          </a:p>
          <a:p>
            <a:pPr>
              <a:defRPr/>
            </a:pPr>
            <a:r>
              <a:rPr lang="de-CH" sz="2000" dirty="0">
                <a:cs typeface="+mn-cs"/>
              </a:rPr>
              <a:t>University </a:t>
            </a:r>
            <a:r>
              <a:rPr lang="de-CH" sz="2000" dirty="0" err="1">
                <a:cs typeface="+mn-cs"/>
              </a:rPr>
              <a:t>of</a:t>
            </a:r>
            <a:r>
              <a:rPr lang="de-CH" sz="2000" dirty="0">
                <a:cs typeface="+mn-cs"/>
              </a:rPr>
              <a:t> </a:t>
            </a:r>
            <a:r>
              <a:rPr lang="de-CH" sz="2000" dirty="0" err="1">
                <a:cs typeface="+mn-cs"/>
              </a:rPr>
              <a:t>Berne</a:t>
            </a:r>
            <a:endParaRPr lang="de-CH" sz="2000" dirty="0">
              <a:cs typeface="+mn-cs"/>
            </a:endParaRPr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219200"/>
            <a:ext cx="3957638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52800"/>
            <a:ext cx="428625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5653" name="Picture 14" descr="Unisiegel_BW_gross_transparent_SCHWARZ_fuer_PP"/>
          <p:cNvPicPr>
            <a:picLocks noChangeAspect="1" noChangeArrowheads="1"/>
          </p:cNvPicPr>
          <p:nvPr/>
        </p:nvPicPr>
        <p:blipFill>
          <a:blip r:embed="rId7">
            <a:lum bright="18000" contrast="-9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5105400"/>
            <a:ext cx="1503362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0E6AB-C630-ED44-BE92-B4E1538AD9B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9" descr="AcinusCutD17.7.7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2234530"/>
            <a:ext cx="3096343" cy="4434830"/>
          </a:xfrm>
          <a:prstGeom prst="rect">
            <a:avLst/>
          </a:prstGeom>
        </p:spPr>
      </p:pic>
      <p:pic>
        <p:nvPicPr>
          <p:cNvPr id="12" name="Bild 11" descr="Br-Ac&amp;ArtCast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1135" r="46621"/>
          <a:stretch/>
        </p:blipFill>
        <p:spPr>
          <a:xfrm>
            <a:off x="6727676" y="2285819"/>
            <a:ext cx="3384376" cy="4480566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02653" y="404664"/>
            <a:ext cx="7217240" cy="200054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What is a Good Lung?</a:t>
            </a:r>
          </a:p>
          <a:p>
            <a:pPr algn="ctr">
              <a:defRPr/>
            </a:pP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Its structural design must </a:t>
            </a:r>
          </a:p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serve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gas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exchange as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well as possible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9892" r="23441" b="4861"/>
          <a:stretch/>
        </p:blipFill>
        <p:spPr bwMode="auto">
          <a:xfrm>
            <a:off x="3055267" y="4973104"/>
            <a:ext cx="3944847" cy="176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5155421" y="5170512"/>
            <a:ext cx="514350" cy="914400"/>
          </a:xfrm>
          <a:prstGeom prst="downArrow">
            <a:avLst>
              <a:gd name="adj1" fmla="val 37005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5314171" y="6084912"/>
            <a:ext cx="171450" cy="152400"/>
          </a:xfrm>
          <a:prstGeom prst="diamond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71492" y="5138028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50800" dist="25400" dir="2700000" algn="tl" rotWithShape="0">
                  <a:schemeClr val="tx1">
                    <a:alpha val="89000"/>
                  </a:schemeClr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AlvCapsA&amp;VM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63" y="2636912"/>
            <a:ext cx="453183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3017" name="Text Box 9"/>
          <p:cNvSpPr txBox="1">
            <a:spLocks noChangeArrowheads="1"/>
          </p:cNvSpPr>
          <p:nvPr/>
        </p:nvSpPr>
        <p:spPr bwMode="auto">
          <a:xfrm>
            <a:off x="1956592" y="404664"/>
            <a:ext cx="6109365" cy="150810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What is a Good Lung?</a:t>
            </a:r>
          </a:p>
          <a:p>
            <a:pPr algn="ctr">
              <a:defRPr/>
            </a:pPr>
            <a:endParaRPr lang="en-US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The definition of the physiologist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2636912"/>
            <a:ext cx="4495208" cy="2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155421" y="5170512"/>
            <a:ext cx="514350" cy="914400"/>
          </a:xfrm>
          <a:prstGeom prst="down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071492" y="5138028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50800" dist="25400" dir="2700000" algn="tl" rotWithShape="0">
                  <a:schemeClr val="tx1">
                    <a:alpha val="89000"/>
                  </a:schemeClr>
                </a:outerShdw>
              </a:effectLst>
            </a:endParaRPr>
          </a:p>
        </p:txBody>
      </p:sp>
      <p:pic>
        <p:nvPicPr>
          <p:cNvPr id="12" name="Picture 1028" descr="DLO2modelVO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060575"/>
            <a:ext cx="9686925" cy="3959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4371975" y="4238625"/>
            <a:ext cx="4800600" cy="9445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CH" sz="800">
              <a:solidFill>
                <a:schemeClr val="bg2"/>
              </a:solidFill>
              <a:cs typeface="ＭＳ Ｐゴシック" charset="0"/>
            </a:endParaRPr>
          </a:p>
          <a:p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Pulmonary diffusing capacity </a:t>
            </a:r>
            <a:r>
              <a:rPr lang="de-CH" sz="2400" b="1">
                <a:solidFill>
                  <a:schemeClr val="bg2"/>
                </a:solidFill>
                <a:cs typeface="ＭＳ Ｐゴシック" charset="0"/>
              </a:rPr>
              <a:t>D</a:t>
            </a:r>
            <a:r>
              <a:rPr lang="de-CH" sz="1800" b="1">
                <a:solidFill>
                  <a:schemeClr val="bg2"/>
                </a:solidFill>
                <a:cs typeface="ＭＳ Ｐゴシック" charset="0"/>
              </a:rPr>
              <a:t>L</a:t>
            </a:r>
            <a:r>
              <a:rPr lang="de-CH" sz="1800" b="1" baseline="-25000">
                <a:solidFill>
                  <a:schemeClr val="bg2"/>
                </a:solidFill>
                <a:cs typeface="ＭＳ Ｐゴシック" charset="0"/>
              </a:rPr>
              <a:t>O2</a:t>
            </a:r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 </a:t>
            </a:r>
            <a:br>
              <a:rPr lang="de-CH" sz="2400">
                <a:solidFill>
                  <a:schemeClr val="bg2"/>
                </a:solidFill>
                <a:cs typeface="ＭＳ Ｐゴシック" charset="0"/>
              </a:rPr>
            </a:br>
            <a:endParaRPr lang="de-CH" sz="2400">
              <a:solidFill>
                <a:schemeClr val="bg2"/>
              </a:solidFill>
              <a:cs typeface="ＭＳ Ｐゴシック" charset="0"/>
            </a:endParaRPr>
          </a:p>
        </p:txBody>
      </p:sp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4268788" y="2362200"/>
            <a:ext cx="5381051" cy="46166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400" b="1" i="1" dirty="0">
                <a:solidFill>
                  <a:schemeClr val="bg2"/>
                </a:solidFill>
                <a:cs typeface="ＭＳ Ｐゴシック" charset="0"/>
              </a:rPr>
              <a:t>1909</a:t>
            </a:r>
            <a:r>
              <a:rPr lang="de-CH" sz="2400" i="1" dirty="0">
                <a:solidFill>
                  <a:schemeClr val="bg2"/>
                </a:solidFill>
                <a:cs typeface="ＭＳ Ｐゴシック" charset="0"/>
              </a:rPr>
              <a:t> Chr. </a:t>
            </a:r>
            <a:r>
              <a:rPr lang="de-CH" sz="2400" i="1" dirty="0" smtClean="0">
                <a:solidFill>
                  <a:schemeClr val="bg2"/>
                </a:solidFill>
                <a:cs typeface="ＭＳ Ｐゴシック" charset="0"/>
              </a:rPr>
              <a:t>Bohr  </a:t>
            </a:r>
            <a:r>
              <a:rPr lang="de-CH" sz="2400" b="1" i="1" dirty="0" smtClean="0">
                <a:solidFill>
                  <a:schemeClr val="bg2"/>
                </a:solidFill>
                <a:cs typeface="ＭＳ Ｐゴシック" charset="0"/>
              </a:rPr>
              <a:t>1910</a:t>
            </a:r>
            <a:r>
              <a:rPr lang="de-CH" sz="2400" i="1" dirty="0" smtClean="0">
                <a:solidFill>
                  <a:schemeClr val="bg2"/>
                </a:solidFill>
                <a:cs typeface="ＭＳ Ｐゴシック" charset="0"/>
              </a:rPr>
              <a:t> A. &amp; M. Krogh  </a:t>
            </a:r>
            <a:endParaRPr lang="de-CH" sz="2400" i="1" dirty="0">
              <a:solidFill>
                <a:schemeClr val="bg2"/>
              </a:solidFill>
              <a:cs typeface="ＭＳ Ｐゴシック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9892" r="23441" b="4861"/>
          <a:stretch/>
        </p:blipFill>
        <p:spPr bwMode="auto">
          <a:xfrm>
            <a:off x="3055267" y="4973104"/>
            <a:ext cx="3944847" cy="1768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5314171" y="6084912"/>
            <a:ext cx="171450" cy="152400"/>
          </a:xfrm>
          <a:prstGeom prst="diamond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5155421" y="5189676"/>
            <a:ext cx="514350" cy="914400"/>
          </a:xfrm>
          <a:prstGeom prst="down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71492" y="5157192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50800" dist="25400" dir="2700000" algn="tl" rotWithShape="0">
                  <a:schemeClr val="tx1">
                    <a:alpha val="89000"/>
                  </a:schemeClr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AlvCapsA&amp;VM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63" y="2636912"/>
            <a:ext cx="453183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2636912"/>
            <a:ext cx="4495208" cy="2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155421" y="5170512"/>
            <a:ext cx="514350" cy="914400"/>
          </a:xfrm>
          <a:prstGeom prst="down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071492" y="5138028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50800" dist="25400" dir="2700000" algn="tl" rotWithShape="0">
                  <a:schemeClr val="tx1">
                    <a:alpha val="89000"/>
                  </a:schemeClr>
                </a:outerShdw>
              </a:effectLst>
            </a:endParaRPr>
          </a:p>
        </p:txBody>
      </p:sp>
      <p:pic>
        <p:nvPicPr>
          <p:cNvPr id="12" name="Picture 1028" descr="DLO2modelVO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060575"/>
            <a:ext cx="9686925" cy="3959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4371975" y="4238625"/>
            <a:ext cx="4800600" cy="9445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CH" sz="800">
              <a:solidFill>
                <a:schemeClr val="bg2"/>
              </a:solidFill>
              <a:cs typeface="ＭＳ Ｐゴシック" charset="0"/>
            </a:endParaRPr>
          </a:p>
          <a:p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Pulmonary diffusing capacity </a:t>
            </a:r>
            <a:r>
              <a:rPr lang="de-CH" sz="2400" b="1">
                <a:solidFill>
                  <a:schemeClr val="bg2"/>
                </a:solidFill>
                <a:cs typeface="ＭＳ Ｐゴシック" charset="0"/>
              </a:rPr>
              <a:t>D</a:t>
            </a:r>
            <a:r>
              <a:rPr lang="de-CH" sz="1800" b="1">
                <a:solidFill>
                  <a:schemeClr val="bg2"/>
                </a:solidFill>
                <a:cs typeface="ＭＳ Ｐゴシック" charset="0"/>
              </a:rPr>
              <a:t>L</a:t>
            </a:r>
            <a:r>
              <a:rPr lang="de-CH" sz="1800" b="1" baseline="-25000">
                <a:solidFill>
                  <a:schemeClr val="bg2"/>
                </a:solidFill>
                <a:cs typeface="ＭＳ Ｐゴシック" charset="0"/>
              </a:rPr>
              <a:t>O2</a:t>
            </a:r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 </a:t>
            </a:r>
            <a:br>
              <a:rPr lang="de-CH" sz="2400">
                <a:solidFill>
                  <a:schemeClr val="bg2"/>
                </a:solidFill>
                <a:cs typeface="ＭＳ Ｐゴシック" charset="0"/>
              </a:rPr>
            </a:br>
            <a:endParaRPr lang="de-CH" sz="2400">
              <a:solidFill>
                <a:schemeClr val="bg2"/>
              </a:solidFill>
              <a:cs typeface="ＭＳ Ｐゴシック" charset="0"/>
            </a:endParaRPr>
          </a:p>
        </p:txBody>
      </p:sp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4268788" y="2362200"/>
            <a:ext cx="5381051" cy="46166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400" b="1" i="1" dirty="0">
                <a:solidFill>
                  <a:schemeClr val="bg2"/>
                </a:solidFill>
                <a:cs typeface="ＭＳ Ｐゴシック" charset="0"/>
              </a:rPr>
              <a:t>1909</a:t>
            </a:r>
            <a:r>
              <a:rPr lang="de-CH" sz="2400" i="1" dirty="0">
                <a:solidFill>
                  <a:schemeClr val="bg2"/>
                </a:solidFill>
                <a:cs typeface="ＭＳ Ｐゴシック" charset="0"/>
              </a:rPr>
              <a:t> Chr. </a:t>
            </a:r>
            <a:r>
              <a:rPr lang="de-CH" sz="2400" i="1" dirty="0" smtClean="0">
                <a:solidFill>
                  <a:schemeClr val="bg2"/>
                </a:solidFill>
                <a:cs typeface="ＭＳ Ｐゴシック" charset="0"/>
              </a:rPr>
              <a:t>Bohr  </a:t>
            </a:r>
            <a:r>
              <a:rPr lang="de-CH" sz="2400" b="1" i="1" dirty="0" smtClean="0">
                <a:solidFill>
                  <a:schemeClr val="bg2"/>
                </a:solidFill>
                <a:cs typeface="ＭＳ Ｐゴシック" charset="0"/>
              </a:rPr>
              <a:t>1910</a:t>
            </a:r>
            <a:r>
              <a:rPr lang="de-CH" sz="2400" i="1" dirty="0" smtClean="0">
                <a:solidFill>
                  <a:schemeClr val="bg2"/>
                </a:solidFill>
                <a:cs typeface="ＭＳ Ｐゴシック" charset="0"/>
              </a:rPr>
              <a:t> A. &amp; M. Krogh  </a:t>
            </a:r>
            <a:endParaRPr lang="de-CH" sz="2400" i="1" dirty="0">
              <a:solidFill>
                <a:schemeClr val="bg2"/>
              </a:solidFill>
              <a:cs typeface="ＭＳ Ｐゴシック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9892" r="23441" b="4861"/>
          <a:stretch/>
        </p:blipFill>
        <p:spPr bwMode="auto">
          <a:xfrm>
            <a:off x="3055267" y="4973104"/>
            <a:ext cx="3944847" cy="1768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5314171" y="6084912"/>
            <a:ext cx="171450" cy="152400"/>
          </a:xfrm>
          <a:prstGeom prst="diamond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5155421" y="5189676"/>
            <a:ext cx="514350" cy="914400"/>
          </a:xfrm>
          <a:prstGeom prst="down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71492" y="5157192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chemeClr val="tx1">
                      <a:alpha val="89000"/>
                    </a:scheme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50800" dist="25400" dir="2700000" algn="tl" rotWithShape="0">
                  <a:schemeClr val="tx1">
                    <a:alpha val="89000"/>
                  </a:schemeClr>
                </a:outerShdw>
              </a:effectLst>
            </a:endParaRPr>
          </a:p>
        </p:txBody>
      </p:sp>
      <p:sp>
        <p:nvSpPr>
          <p:cNvPr id="19" name="Text Box 1027"/>
          <p:cNvSpPr txBox="1">
            <a:spLocks noChangeArrowheads="1"/>
          </p:cNvSpPr>
          <p:nvPr/>
        </p:nvSpPr>
        <p:spPr bwMode="auto">
          <a:xfrm>
            <a:off x="2274170" y="818709"/>
            <a:ext cx="70457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cs typeface="ＭＳ Ｐゴシック" charset="0"/>
              </a:rPr>
              <a:t>Morphometry</a:t>
            </a:r>
            <a:r>
              <a:rPr lang="en-US" b="1" dirty="0">
                <a:solidFill>
                  <a:schemeClr val="tx2"/>
                </a:solidFill>
                <a:cs typeface="ＭＳ Ｐゴシック" charset="0"/>
              </a:rPr>
              <a:t> of the Human Lung</a:t>
            </a:r>
            <a:br>
              <a:rPr lang="en-US" b="1" dirty="0">
                <a:solidFill>
                  <a:schemeClr val="tx2"/>
                </a:solidFill>
                <a:cs typeface="ＭＳ Ｐゴシック" charset="0"/>
              </a:rPr>
            </a:br>
            <a:r>
              <a:rPr lang="en-US" b="1" dirty="0">
                <a:solidFill>
                  <a:schemeClr val="tx2"/>
                </a:solidFill>
                <a:cs typeface="ＭＳ Ｐゴシック" charset="0"/>
              </a:rPr>
              <a:t>  </a:t>
            </a:r>
            <a:r>
              <a:rPr lang="en-US" b="1" dirty="0" smtClean="0">
                <a:solidFill>
                  <a:schemeClr val="tx2"/>
                </a:solidFill>
                <a:cs typeface="ＭＳ Ｐゴシック" charset="0"/>
              </a:rPr>
              <a:t>determines gas exchange physiology</a:t>
            </a:r>
            <a:endParaRPr lang="ja-JP" altLang="en-US" b="1" dirty="0">
              <a:solidFill>
                <a:schemeClr val="tx2"/>
              </a:solidFill>
              <a:cs typeface="ＭＳ Ｐゴシック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90972" y="188640"/>
            <a:ext cx="5802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Vision </a:t>
            </a:r>
            <a:r>
              <a:rPr lang="de-DE" i="1" dirty="0" err="1" smtClean="0"/>
              <a:t>of</a:t>
            </a:r>
            <a:r>
              <a:rPr lang="de-DE" i="1" dirty="0" smtClean="0"/>
              <a:t> Domingo Gomez (</a:t>
            </a:r>
            <a:r>
              <a:rPr lang="de-DE" b="1" i="1" dirty="0" smtClean="0"/>
              <a:t>1959</a:t>
            </a:r>
            <a:r>
              <a:rPr lang="de-DE" i="1" dirty="0" smtClean="0"/>
              <a:t>):</a:t>
            </a:r>
            <a:endParaRPr lang="de-DE" i="1" dirty="0"/>
          </a:p>
        </p:txBody>
      </p:sp>
      <p:pic>
        <p:nvPicPr>
          <p:cNvPr id="21" name="Bild 20" descr="DomingoGomez60-4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r="10782" b="41400"/>
          <a:stretch/>
        </p:blipFill>
        <p:spPr>
          <a:xfrm>
            <a:off x="87896" y="908720"/>
            <a:ext cx="2175284" cy="2451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6B378-9140-C848-8C2A-4D89E335179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52" name="Picture 1028" descr="DLO2modelVO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060575"/>
            <a:ext cx="9686925" cy="3959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053" name="Text Box 1029"/>
          <p:cNvSpPr txBox="1">
            <a:spLocks noChangeArrowheads="1"/>
          </p:cNvSpPr>
          <p:nvPr/>
        </p:nvSpPr>
        <p:spPr bwMode="auto">
          <a:xfrm>
            <a:off x="4371975" y="4224338"/>
            <a:ext cx="4800600" cy="25273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400" b="1" i="1">
                <a:solidFill>
                  <a:schemeClr val="bg2"/>
                </a:solidFill>
                <a:cs typeface="ＭＳ Ｐゴシック" charset="0"/>
              </a:rPr>
              <a:t>1957</a:t>
            </a:r>
            <a:r>
              <a:rPr lang="de-CH" sz="2400" i="1">
                <a:solidFill>
                  <a:schemeClr val="bg2"/>
                </a:solidFill>
                <a:cs typeface="ＭＳ Ｐゴシック" charset="0"/>
              </a:rPr>
              <a:t> Roughton &amp; Forster :</a:t>
            </a:r>
          </a:p>
          <a:p>
            <a:endParaRPr lang="de-CH" sz="800">
              <a:solidFill>
                <a:schemeClr val="bg2"/>
              </a:solidFill>
              <a:cs typeface="ＭＳ Ｐゴシック" charset="0"/>
            </a:endParaRPr>
          </a:p>
          <a:p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Pulmonary diffusing capacity </a:t>
            </a:r>
            <a:r>
              <a:rPr lang="de-CH" sz="2400" b="1">
                <a:solidFill>
                  <a:schemeClr val="bg2"/>
                </a:solidFill>
                <a:cs typeface="ＭＳ Ｐゴシック" charset="0"/>
              </a:rPr>
              <a:t>D</a:t>
            </a:r>
            <a:r>
              <a:rPr lang="de-CH" sz="1800" b="1">
                <a:solidFill>
                  <a:schemeClr val="bg2"/>
                </a:solidFill>
                <a:cs typeface="ＭＳ Ｐゴシック" charset="0"/>
              </a:rPr>
              <a:t>L</a:t>
            </a:r>
            <a:r>
              <a:rPr lang="de-CH" sz="1800" b="1" baseline="-25000">
                <a:solidFill>
                  <a:schemeClr val="bg2"/>
                </a:solidFill>
                <a:cs typeface="ＭＳ Ｐゴシック" charset="0"/>
              </a:rPr>
              <a:t>O2</a:t>
            </a:r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 </a:t>
            </a:r>
            <a:br>
              <a:rPr lang="de-CH" sz="2400">
                <a:solidFill>
                  <a:schemeClr val="bg2"/>
                </a:solidFill>
                <a:cs typeface="ＭＳ Ｐゴシック" charset="0"/>
              </a:rPr>
            </a:br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has 2 components:</a:t>
            </a:r>
          </a:p>
          <a:p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	Membrane 	</a:t>
            </a:r>
            <a:r>
              <a:rPr lang="de-CH" sz="2400" b="1">
                <a:solidFill>
                  <a:schemeClr val="bg2"/>
                </a:solidFill>
                <a:cs typeface="ＭＳ Ｐゴシック" charset="0"/>
              </a:rPr>
              <a:t>D</a:t>
            </a:r>
            <a:r>
              <a:rPr lang="de-CH" sz="1800" b="1">
                <a:solidFill>
                  <a:schemeClr val="bg2"/>
                </a:solidFill>
                <a:cs typeface="ＭＳ Ｐゴシック" charset="0"/>
              </a:rPr>
              <a:t>M</a:t>
            </a:r>
            <a:r>
              <a:rPr lang="de-CH" sz="1800" b="1" baseline="-25000">
                <a:solidFill>
                  <a:schemeClr val="bg2"/>
                </a:solidFill>
                <a:cs typeface="ＭＳ Ｐゴシック" charset="0"/>
              </a:rPr>
              <a:t>O2</a:t>
            </a:r>
            <a:endParaRPr lang="de-CH" sz="2400">
              <a:solidFill>
                <a:schemeClr val="bg2"/>
              </a:solidFill>
              <a:cs typeface="ＭＳ Ｐゴシック" charset="0"/>
            </a:endParaRPr>
          </a:p>
          <a:p>
            <a:r>
              <a:rPr lang="de-CH" sz="2400">
                <a:solidFill>
                  <a:schemeClr val="bg2"/>
                </a:solidFill>
                <a:cs typeface="ＭＳ Ｐゴシック" charset="0"/>
              </a:rPr>
              <a:t>	Blood 		</a:t>
            </a:r>
            <a:r>
              <a:rPr lang="de-CH" sz="2400" b="1">
                <a:solidFill>
                  <a:schemeClr val="bg2"/>
                </a:solidFill>
                <a:cs typeface="ＭＳ Ｐゴシック" charset="0"/>
              </a:rPr>
              <a:t>D</a:t>
            </a:r>
            <a:r>
              <a:rPr lang="de-CH" sz="1800" b="1">
                <a:solidFill>
                  <a:schemeClr val="bg2"/>
                </a:solidFill>
                <a:cs typeface="ＭＳ Ｐゴシック" charset="0"/>
              </a:rPr>
              <a:t>e</a:t>
            </a:r>
            <a:r>
              <a:rPr lang="de-CH" sz="1800" b="1" baseline="-25000">
                <a:solidFill>
                  <a:schemeClr val="bg2"/>
                </a:solidFill>
                <a:cs typeface="ＭＳ Ｐゴシック" charset="0"/>
              </a:rPr>
              <a:t>O2</a:t>
            </a:r>
            <a:endParaRPr lang="de-CH" sz="2400">
              <a:solidFill>
                <a:schemeClr val="bg2"/>
              </a:solidFill>
              <a:cs typeface="ＭＳ Ｐゴシック" charset="0"/>
            </a:endParaRPr>
          </a:p>
          <a:p>
            <a:endParaRPr lang="de-CH" sz="3200">
              <a:solidFill>
                <a:schemeClr val="bg2"/>
              </a:solidFill>
              <a:cs typeface="ＭＳ Ｐゴシック" charset="0"/>
            </a:endParaRPr>
          </a:p>
        </p:txBody>
      </p:sp>
      <p:sp>
        <p:nvSpPr>
          <p:cNvPr id="1026054" name="Text Box 1030"/>
          <p:cNvSpPr txBox="1">
            <a:spLocks noChangeArrowheads="1"/>
          </p:cNvSpPr>
          <p:nvPr/>
        </p:nvSpPr>
        <p:spPr bwMode="auto">
          <a:xfrm>
            <a:off x="2725738" y="4214813"/>
            <a:ext cx="620712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D</a:t>
            </a:r>
            <a:r>
              <a:rPr lang="de-CH" sz="2000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M</a:t>
            </a:r>
            <a:endParaRPr lang="de-CH"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  <a:p>
            <a:endParaRPr lang="de-CH" sz="800"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  <a:p>
            <a:r>
              <a:rPr lang="de-CH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D</a:t>
            </a:r>
            <a:r>
              <a:rPr lang="de-CH" sz="2000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e</a:t>
            </a:r>
            <a:endParaRPr lang="de-CH"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268788" y="2362200"/>
            <a:ext cx="5381051" cy="46166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400" b="1" i="1" dirty="0">
                <a:solidFill>
                  <a:schemeClr val="bg2"/>
                </a:solidFill>
                <a:cs typeface="ＭＳ Ｐゴシック" charset="0"/>
              </a:rPr>
              <a:t>1909</a:t>
            </a:r>
            <a:r>
              <a:rPr lang="de-CH" sz="2400" i="1" dirty="0">
                <a:solidFill>
                  <a:schemeClr val="bg2"/>
                </a:solidFill>
                <a:cs typeface="ＭＳ Ｐゴシック" charset="0"/>
              </a:rPr>
              <a:t> Chr. </a:t>
            </a:r>
            <a:r>
              <a:rPr lang="de-CH" sz="2400" i="1" dirty="0" smtClean="0">
                <a:solidFill>
                  <a:schemeClr val="bg2"/>
                </a:solidFill>
                <a:cs typeface="ＭＳ Ｐゴシック" charset="0"/>
              </a:rPr>
              <a:t>Bohr  </a:t>
            </a:r>
            <a:r>
              <a:rPr lang="de-CH" sz="2400" b="1" i="1" dirty="0" smtClean="0">
                <a:solidFill>
                  <a:schemeClr val="bg2"/>
                </a:solidFill>
                <a:cs typeface="ＭＳ Ｐゴシック" charset="0"/>
              </a:rPr>
              <a:t>1910</a:t>
            </a:r>
            <a:r>
              <a:rPr lang="de-CH" sz="2400" i="1" dirty="0" smtClean="0">
                <a:solidFill>
                  <a:schemeClr val="bg2"/>
                </a:solidFill>
                <a:cs typeface="ＭＳ Ｐゴシック" charset="0"/>
              </a:rPr>
              <a:t> A. &amp; M. Krogh  </a:t>
            </a:r>
            <a:endParaRPr lang="de-CH" sz="2400" i="1" dirty="0">
              <a:solidFill>
                <a:schemeClr val="bg2"/>
              </a:solidFill>
              <a:cs typeface="ＭＳ Ｐゴシック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06996" y="5517232"/>
            <a:ext cx="353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1/D</a:t>
            </a:r>
            <a:r>
              <a:rPr lang="en-US" sz="2400" dirty="0" smtClean="0">
                <a:solidFill>
                  <a:schemeClr val="bg2"/>
                </a:solidFill>
              </a:rPr>
              <a:t>L</a:t>
            </a:r>
            <a:r>
              <a:rPr lang="en-US" dirty="0" smtClean="0">
                <a:solidFill>
                  <a:schemeClr val="bg2"/>
                </a:solidFill>
              </a:rPr>
              <a:t> = 1/D</a:t>
            </a:r>
            <a:r>
              <a:rPr lang="en-US" sz="2400" dirty="0" smtClean="0">
                <a:solidFill>
                  <a:schemeClr val="bg2"/>
                </a:solidFill>
              </a:rPr>
              <a:t>M</a:t>
            </a:r>
            <a:r>
              <a:rPr lang="en-US" dirty="0" smtClean="0">
                <a:solidFill>
                  <a:schemeClr val="bg2"/>
                </a:solidFill>
              </a:rPr>
              <a:t> + 1/D</a:t>
            </a:r>
            <a:r>
              <a:rPr lang="en-US" sz="2400" dirty="0" smtClean="0">
                <a:solidFill>
                  <a:schemeClr val="bg2"/>
                </a:solidFill>
              </a:rPr>
              <a:t>e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2274170" y="818709"/>
            <a:ext cx="70457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cs typeface="ＭＳ Ｐゴシック" charset="0"/>
              </a:rPr>
              <a:t>Morphometry</a:t>
            </a:r>
            <a:r>
              <a:rPr lang="en-US" b="1" dirty="0">
                <a:solidFill>
                  <a:schemeClr val="tx2"/>
                </a:solidFill>
                <a:cs typeface="ＭＳ Ｐゴシック" charset="0"/>
              </a:rPr>
              <a:t> of the Human Lung</a:t>
            </a:r>
            <a:br>
              <a:rPr lang="en-US" b="1" dirty="0">
                <a:solidFill>
                  <a:schemeClr val="tx2"/>
                </a:solidFill>
                <a:cs typeface="ＭＳ Ｐゴシック" charset="0"/>
              </a:rPr>
            </a:br>
            <a:r>
              <a:rPr lang="en-US" b="1" dirty="0">
                <a:solidFill>
                  <a:schemeClr val="tx2"/>
                </a:solidFill>
                <a:cs typeface="ＭＳ Ｐゴシック" charset="0"/>
              </a:rPr>
              <a:t>  </a:t>
            </a:r>
            <a:r>
              <a:rPr lang="en-US" b="1" dirty="0" smtClean="0">
                <a:solidFill>
                  <a:schemeClr val="tx2"/>
                </a:solidFill>
                <a:cs typeface="ＭＳ Ｐゴシック" charset="0"/>
              </a:rPr>
              <a:t>determines gas exchange physiology</a:t>
            </a:r>
            <a:endParaRPr lang="ja-JP" altLang="en-US" b="1" dirty="0">
              <a:solidFill>
                <a:schemeClr val="tx2"/>
              </a:solidFill>
              <a:cs typeface="ＭＳ Ｐゴシック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0972" y="188640"/>
            <a:ext cx="5802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Vision </a:t>
            </a:r>
            <a:r>
              <a:rPr lang="de-DE" i="1" dirty="0" err="1" smtClean="0"/>
              <a:t>of</a:t>
            </a:r>
            <a:r>
              <a:rPr lang="de-DE" i="1" dirty="0" smtClean="0"/>
              <a:t> Domingo Gomez (</a:t>
            </a:r>
            <a:r>
              <a:rPr lang="de-DE" b="1" i="1" dirty="0" smtClean="0"/>
              <a:t>1959</a:t>
            </a:r>
            <a:r>
              <a:rPr lang="de-DE" i="1" dirty="0" smtClean="0"/>
              <a:t>):</a:t>
            </a:r>
            <a:endParaRPr lang="de-DE" i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0E6AB-C630-ED44-BE92-B4E1538AD9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1239</Words>
  <Application>Microsoft Office PowerPoint</Application>
  <PresentationFormat>Diapositive 35 mm</PresentationFormat>
  <Paragraphs>471</Paragraphs>
  <Slides>59</Slides>
  <Notes>50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6" baseType="lpstr">
      <vt:lpstr>ＭＳ Ｐゴシック</vt:lpstr>
      <vt:lpstr>Arial</vt:lpstr>
      <vt:lpstr>Symbol</vt:lpstr>
      <vt:lpstr>Tahoma</vt:lpstr>
      <vt:lpstr>Times</vt:lpstr>
      <vt:lpstr>Blank Presentation</vt:lpstr>
      <vt:lpstr>Formel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is a Good Lung ? Large Surface  —  Thin Barrier</vt:lpstr>
      <vt:lpstr>What is a Good Lung ? Large Surface  —  Thin Barrier</vt:lpstr>
      <vt:lpstr>What is a Good Lung ? Large Surface  —  Thin Barrier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 4: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 4: </vt:lpstr>
      <vt:lpstr>Presentazione standard di PowerPoint</vt:lpstr>
      <vt:lpstr>Presentazione standard di PowerPoint</vt:lpstr>
      <vt:lpstr>Presentazione standard di PowerPoint</vt:lpstr>
    </vt:vector>
  </TitlesOfParts>
  <Company>Universität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MDB</dc:creator>
  <cp:lastModifiedBy>MDB</cp:lastModifiedBy>
  <cp:revision>774</cp:revision>
  <cp:lastPrinted>2016-04-07T15:34:57Z</cp:lastPrinted>
  <dcterms:modified xsi:type="dcterms:W3CDTF">2016-04-11T11:25:58Z</dcterms:modified>
</cp:coreProperties>
</file>