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doc" ContentType="application/msword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6"/>
  </p:notesMasterIdLst>
  <p:sldIdLst>
    <p:sldId id="281" r:id="rId2"/>
    <p:sldId id="285" r:id="rId3"/>
    <p:sldId id="262" r:id="rId4"/>
    <p:sldId id="258" r:id="rId5"/>
    <p:sldId id="263" r:id="rId6"/>
    <p:sldId id="273" r:id="rId7"/>
    <p:sldId id="274" r:id="rId8"/>
    <p:sldId id="275" r:id="rId9"/>
    <p:sldId id="280" r:id="rId10"/>
    <p:sldId id="276" r:id="rId11"/>
    <p:sldId id="286" r:id="rId12"/>
    <p:sldId id="287" r:id="rId13"/>
    <p:sldId id="288" r:id="rId14"/>
    <p:sldId id="264" r:id="rId15"/>
    <p:sldId id="265" r:id="rId16"/>
    <p:sldId id="289" r:id="rId17"/>
    <p:sldId id="290" r:id="rId18"/>
    <p:sldId id="269" r:id="rId19"/>
    <p:sldId id="291" r:id="rId20"/>
    <p:sldId id="295" r:id="rId21"/>
    <p:sldId id="292" r:id="rId22"/>
    <p:sldId id="293" r:id="rId23"/>
    <p:sldId id="279" r:id="rId24"/>
    <p:sldId id="296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9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A63994-128A-4FAE-A0B8-3A8719EF65C0}" type="doc">
      <dgm:prSet loTypeId="urn:microsoft.com/office/officeart/2005/8/layout/radial6" loCatId="cycle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it-IT"/>
        </a:p>
      </dgm:t>
    </dgm:pt>
    <dgm:pt modelId="{1CDD6B05-9C50-4E29-B65B-5C43A41CD83B}">
      <dgm:prSet phldrT="[Testo]" custT="1"/>
      <dgm:spPr/>
      <dgm:t>
        <a:bodyPr/>
        <a:lstStyle/>
        <a:p>
          <a:r>
            <a:rPr lang="it-IT" sz="24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Persona disabile</a:t>
          </a:r>
          <a:endParaRPr lang="it-IT" sz="24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gm:t>
    </dgm:pt>
    <dgm:pt modelId="{82AA582D-6185-437F-A506-ED86CECF2029}" type="parTrans" cxnId="{285C151F-2682-4EED-9CA0-169CBF64B7CE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68BB8D64-D1EF-4F55-B746-9A604E869A55}" type="sibTrans" cxnId="{285C151F-2682-4EED-9CA0-169CBF64B7CE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4F52EBF1-349B-4962-91E7-D57FD9141200}">
      <dgm:prSet phldrT="[Testo]" custT="1"/>
      <dgm:spPr/>
      <dgm:t>
        <a:bodyPr/>
        <a:lstStyle/>
        <a:p>
          <a:r>
            <a:rPr lang="it-IT" sz="2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Neuro</a:t>
          </a:r>
        </a:p>
        <a:p>
          <a:r>
            <a:rPr lang="it-IT" sz="2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psicologo</a:t>
          </a:r>
          <a:endParaRPr lang="it-IT" sz="20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gm:t>
    </dgm:pt>
    <dgm:pt modelId="{C2407537-1E83-49C2-BED4-D56EB3D355C2}" type="parTrans" cxnId="{6E463AC2-7D46-4578-8136-BDEC4F3EE4FB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1AD26BD2-E15C-481A-BB54-79EAC3AA4870}" type="sibTrans" cxnId="{6E463AC2-7D46-4578-8136-BDEC4F3EE4FB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0ECF6DA2-5A29-4680-AEE0-11D4C78D6566}">
      <dgm:prSet phldrT="[Testo]" custT="1"/>
      <dgm:spPr/>
      <dgm:t>
        <a:bodyPr/>
        <a:lstStyle/>
        <a:p>
          <a:r>
            <a:rPr lang="it-IT" sz="2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Assistente sociale</a:t>
          </a:r>
          <a:endParaRPr lang="it-IT" sz="20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gm:t>
    </dgm:pt>
    <dgm:pt modelId="{D428939C-E41D-43C7-B8E5-3B7981AC2D1F}" type="parTrans" cxnId="{201B7871-8821-4AC1-B477-0DEE1E89496C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E73A9F23-EBDC-477A-BF56-2177A0C8A719}" type="sibTrans" cxnId="{201B7871-8821-4AC1-B477-0DEE1E89496C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155739B6-1158-442E-BAA1-C8A0A8946C3C}">
      <dgm:prSet custT="1"/>
      <dgm:spPr/>
      <dgm:t>
        <a:bodyPr/>
        <a:lstStyle/>
        <a:p>
          <a:r>
            <a:rPr lang="it-IT" sz="18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Fisio</a:t>
          </a:r>
        </a:p>
        <a:p>
          <a:r>
            <a:rPr lang="it-IT" sz="18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terapisti</a:t>
          </a:r>
          <a:endParaRPr lang="it-IT" sz="18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gm:t>
    </dgm:pt>
    <dgm:pt modelId="{EA4A9C35-BE8F-4CA2-BC26-E99C8DBA5964}" type="parTrans" cxnId="{82FB130D-92CC-4420-A74C-CE073CC5CA3F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1901D3BC-674E-4A8C-ABBA-BAC8F7697774}" type="sibTrans" cxnId="{82FB130D-92CC-4420-A74C-CE073CC5CA3F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BE739C77-B235-4DB9-A337-D567B5A773EB}">
      <dgm:prSet custT="1"/>
      <dgm:spPr/>
      <dgm:t>
        <a:bodyPr/>
        <a:lstStyle/>
        <a:p>
          <a:r>
            <a:rPr lang="it-IT" sz="2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Logopedista</a:t>
          </a:r>
          <a:endParaRPr lang="it-IT" sz="20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gm:t>
    </dgm:pt>
    <dgm:pt modelId="{5A89D097-5C80-44E7-9138-8C20887EA8A7}" type="parTrans" cxnId="{DC636C3D-3A9E-4ADB-BD90-AE76192CB8F3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DC9CAFEC-D871-4737-B2C4-B0A0605FFD94}" type="sibTrans" cxnId="{DC636C3D-3A9E-4ADB-BD90-AE76192CB8F3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967D21EC-E2BE-4EA7-8309-1FD09DD15257}">
      <dgm:prSet custT="1"/>
      <dgm:spPr/>
      <dgm:t>
        <a:bodyPr/>
        <a:lstStyle/>
        <a:p>
          <a:r>
            <a:rPr lang="it-IT" sz="2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Caposala</a:t>
          </a:r>
        </a:p>
        <a:p>
          <a:r>
            <a:rPr lang="it-IT" sz="2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IP</a:t>
          </a:r>
        </a:p>
        <a:p>
          <a:r>
            <a:rPr lang="it-IT" sz="2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OSS</a:t>
          </a:r>
          <a:endParaRPr lang="it-IT" sz="20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gm:t>
    </dgm:pt>
    <dgm:pt modelId="{1A082ADB-8176-4514-AE60-BD4758A90BD8}" type="parTrans" cxnId="{EE6F61A6-EB15-447D-8A13-EB0E9F1304DD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8E2721E1-FDCC-48A3-AF79-A33C2AA2EEBB}" type="sibTrans" cxnId="{EE6F61A6-EB15-447D-8A13-EB0E9F1304DD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A811939A-7803-4A65-9FC5-75213192B7B3}">
      <dgm:prSet custT="1"/>
      <dgm:spPr/>
      <dgm:t>
        <a:bodyPr/>
        <a:lstStyle/>
        <a:p>
          <a:r>
            <a:rPr lang="it-IT" sz="20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Medico</a:t>
          </a:r>
          <a:endParaRPr lang="it-IT" sz="20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gm:t>
    </dgm:pt>
    <dgm:pt modelId="{18B1189B-4676-48B5-935F-E76BDAAB4D82}" type="parTrans" cxnId="{E77BCE2A-F8BA-4C38-BD50-C7C9C8E3A7AE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F7B0DA1C-9115-4DFF-9C99-60F60B1CB574}" type="sibTrans" cxnId="{E77BCE2A-F8BA-4C38-BD50-C7C9C8E3A7AE}">
      <dgm:prSet/>
      <dgm:spPr/>
      <dgm:t>
        <a:bodyPr/>
        <a:lstStyle/>
        <a:p>
          <a:endParaRPr lang="it-IT">
            <a:ln>
              <a:solidFill>
                <a:sysClr val="windowText" lastClr="000000"/>
              </a:solidFill>
            </a:ln>
            <a:solidFill>
              <a:srgbClr val="000000"/>
            </a:solidFill>
          </a:endParaRPr>
        </a:p>
      </dgm:t>
    </dgm:pt>
    <dgm:pt modelId="{3DCF91ED-CB19-4963-BA0B-B76F299A0216}" type="pres">
      <dgm:prSet presAssocID="{1AA63994-128A-4FAE-A0B8-3A8719EF65C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3146DEF-A235-4B0A-B95B-DE601BB33556}" type="pres">
      <dgm:prSet presAssocID="{1CDD6B05-9C50-4E29-B65B-5C43A41CD83B}" presName="centerShape" presStyleLbl="node0" presStyleIdx="0" presStyleCnt="1" custScaleX="112870" custScaleY="112739"/>
      <dgm:spPr/>
      <dgm:t>
        <a:bodyPr/>
        <a:lstStyle/>
        <a:p>
          <a:endParaRPr lang="it-IT"/>
        </a:p>
      </dgm:t>
    </dgm:pt>
    <dgm:pt modelId="{17D24874-2782-40FF-B334-B9CC6819576B}" type="pres">
      <dgm:prSet presAssocID="{A811939A-7803-4A65-9FC5-75213192B7B3}" presName="node" presStyleLbl="node1" presStyleIdx="0" presStyleCnt="6" custScaleX="112202" custScaleY="60438" custRadScaleRad="100119" custRadScaleInc="-32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20E30A-F997-427E-A4B4-156145B94782}" type="pres">
      <dgm:prSet presAssocID="{A811939A-7803-4A65-9FC5-75213192B7B3}" presName="dummy" presStyleCnt="0"/>
      <dgm:spPr/>
    </dgm:pt>
    <dgm:pt modelId="{91DBB0B1-D5BC-477E-ABC2-5B2344CC23E0}" type="pres">
      <dgm:prSet presAssocID="{F7B0DA1C-9115-4DFF-9C99-60F60B1CB574}" presName="sibTrans" presStyleLbl="sibTrans2D1" presStyleIdx="0" presStyleCnt="6"/>
      <dgm:spPr/>
      <dgm:t>
        <a:bodyPr/>
        <a:lstStyle/>
        <a:p>
          <a:endParaRPr lang="it-IT"/>
        </a:p>
      </dgm:t>
    </dgm:pt>
    <dgm:pt modelId="{7861D409-1810-44EA-8C4D-05B713008D42}" type="pres">
      <dgm:prSet presAssocID="{967D21EC-E2BE-4EA7-8309-1FD09DD15257}" presName="node" presStyleLbl="node1" presStyleIdx="1" presStyleCnt="6" custScaleX="139366" custScaleY="9278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82F369-9587-4CA9-BD95-765AF40D3BF4}" type="pres">
      <dgm:prSet presAssocID="{967D21EC-E2BE-4EA7-8309-1FD09DD15257}" presName="dummy" presStyleCnt="0"/>
      <dgm:spPr/>
    </dgm:pt>
    <dgm:pt modelId="{0CB508E0-493B-41BF-8D55-39535DF683E5}" type="pres">
      <dgm:prSet presAssocID="{8E2721E1-FDCC-48A3-AF79-A33C2AA2EEBB}" presName="sibTrans" presStyleLbl="sibTrans2D1" presStyleIdx="1" presStyleCnt="6"/>
      <dgm:spPr/>
      <dgm:t>
        <a:bodyPr/>
        <a:lstStyle/>
        <a:p>
          <a:endParaRPr lang="it-IT"/>
        </a:p>
      </dgm:t>
    </dgm:pt>
    <dgm:pt modelId="{5D45E2B4-7B98-47B9-816D-3CE2D09DC4F0}" type="pres">
      <dgm:prSet presAssocID="{155739B6-1158-442E-BAA1-C8A0A8946C3C}" presName="node" presStyleLbl="node1" presStyleIdx="2" presStyleCnt="6" custScaleX="123198" custScaleY="7618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5BF9E5-7B7C-4999-9612-46E0B6861C69}" type="pres">
      <dgm:prSet presAssocID="{155739B6-1158-442E-BAA1-C8A0A8946C3C}" presName="dummy" presStyleCnt="0"/>
      <dgm:spPr/>
    </dgm:pt>
    <dgm:pt modelId="{908E6E31-1EDA-41BE-A9DB-26B6AC2A62C8}" type="pres">
      <dgm:prSet presAssocID="{1901D3BC-674E-4A8C-ABBA-BAC8F7697774}" presName="sibTrans" presStyleLbl="sibTrans2D1" presStyleIdx="2" presStyleCnt="6"/>
      <dgm:spPr/>
      <dgm:t>
        <a:bodyPr/>
        <a:lstStyle/>
        <a:p>
          <a:endParaRPr lang="it-IT"/>
        </a:p>
      </dgm:t>
    </dgm:pt>
    <dgm:pt modelId="{A7B9AC35-7EC8-428C-86C5-1386078B6741}" type="pres">
      <dgm:prSet presAssocID="{BE739C77-B235-4DB9-A337-D567B5A773EB}" presName="node" presStyleLbl="node1" presStyleIdx="3" presStyleCnt="6" custScaleX="137118" custScaleY="536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8A4994-F69E-45B4-BE2D-5FED0C45E993}" type="pres">
      <dgm:prSet presAssocID="{BE739C77-B235-4DB9-A337-D567B5A773EB}" presName="dummy" presStyleCnt="0"/>
      <dgm:spPr/>
    </dgm:pt>
    <dgm:pt modelId="{FDF0137E-44B3-49B0-80FD-BE76B7EBE888}" type="pres">
      <dgm:prSet presAssocID="{DC9CAFEC-D871-4737-B2C4-B0A0605FFD94}" presName="sibTrans" presStyleLbl="sibTrans2D1" presStyleIdx="3" presStyleCnt="6"/>
      <dgm:spPr/>
      <dgm:t>
        <a:bodyPr/>
        <a:lstStyle/>
        <a:p>
          <a:endParaRPr lang="it-IT"/>
        </a:p>
      </dgm:t>
    </dgm:pt>
    <dgm:pt modelId="{D9CD448A-6729-4395-B5E3-CC2A07895BA4}" type="pres">
      <dgm:prSet presAssocID="{4F52EBF1-349B-4962-91E7-D57FD9141200}" presName="node" presStyleLbl="node1" presStyleIdx="4" presStyleCnt="6" custScaleX="115381" custScaleY="65035" custRadScaleRad="99945" custRadScaleInc="2234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6223D9-3C00-44E8-90DD-120020102281}" type="pres">
      <dgm:prSet presAssocID="{4F52EBF1-349B-4962-91E7-D57FD9141200}" presName="dummy" presStyleCnt="0"/>
      <dgm:spPr/>
    </dgm:pt>
    <dgm:pt modelId="{4E1B56AD-401D-4DC0-BAE3-25C6CB8DFD68}" type="pres">
      <dgm:prSet presAssocID="{1AD26BD2-E15C-481A-BB54-79EAC3AA4870}" presName="sibTrans" presStyleLbl="sibTrans2D1" presStyleIdx="4" presStyleCnt="6"/>
      <dgm:spPr/>
      <dgm:t>
        <a:bodyPr/>
        <a:lstStyle/>
        <a:p>
          <a:endParaRPr lang="it-IT"/>
        </a:p>
      </dgm:t>
    </dgm:pt>
    <dgm:pt modelId="{9FD0B3B6-8A5E-4259-A225-EAFA75EBE609}" type="pres">
      <dgm:prSet presAssocID="{0ECF6DA2-5A29-4680-AEE0-11D4C78D6566}" presName="node" presStyleLbl="node1" presStyleIdx="5" presStyleCnt="6" custScaleX="133155" custScaleY="737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D53141-8C65-4EF0-94E2-A9B46AA4B125}" type="pres">
      <dgm:prSet presAssocID="{0ECF6DA2-5A29-4680-AEE0-11D4C78D6566}" presName="dummy" presStyleCnt="0"/>
      <dgm:spPr/>
    </dgm:pt>
    <dgm:pt modelId="{966839E0-D365-4704-A724-F68C929A0D56}" type="pres">
      <dgm:prSet presAssocID="{E73A9F23-EBDC-477A-BF56-2177A0C8A719}" presName="sibTrans" presStyleLbl="sibTrans2D1" presStyleIdx="5" presStyleCnt="6"/>
      <dgm:spPr/>
      <dgm:t>
        <a:bodyPr/>
        <a:lstStyle/>
        <a:p>
          <a:endParaRPr lang="it-IT"/>
        </a:p>
      </dgm:t>
    </dgm:pt>
  </dgm:ptLst>
  <dgm:cxnLst>
    <dgm:cxn modelId="{DC636C3D-3A9E-4ADB-BD90-AE76192CB8F3}" srcId="{1CDD6B05-9C50-4E29-B65B-5C43A41CD83B}" destId="{BE739C77-B235-4DB9-A337-D567B5A773EB}" srcOrd="3" destOrd="0" parTransId="{5A89D097-5C80-44E7-9138-8C20887EA8A7}" sibTransId="{DC9CAFEC-D871-4737-B2C4-B0A0605FFD94}"/>
    <dgm:cxn modelId="{6CD30D5E-16FA-48B0-8E48-4ED457E16D3C}" type="presOf" srcId="{F7B0DA1C-9115-4DFF-9C99-60F60B1CB574}" destId="{91DBB0B1-D5BC-477E-ABC2-5B2344CC23E0}" srcOrd="0" destOrd="0" presId="urn:microsoft.com/office/officeart/2005/8/layout/radial6"/>
    <dgm:cxn modelId="{13A7682F-06B9-40C7-932B-26466456B799}" type="presOf" srcId="{967D21EC-E2BE-4EA7-8309-1FD09DD15257}" destId="{7861D409-1810-44EA-8C4D-05B713008D42}" srcOrd="0" destOrd="0" presId="urn:microsoft.com/office/officeart/2005/8/layout/radial6"/>
    <dgm:cxn modelId="{D148D36C-2D3E-4268-BEE5-4B3F86E3D107}" type="presOf" srcId="{DC9CAFEC-D871-4737-B2C4-B0A0605FFD94}" destId="{FDF0137E-44B3-49B0-80FD-BE76B7EBE888}" srcOrd="0" destOrd="0" presId="urn:microsoft.com/office/officeart/2005/8/layout/radial6"/>
    <dgm:cxn modelId="{CC2BD642-91D4-4CB2-B07A-7FE990609EFB}" type="presOf" srcId="{155739B6-1158-442E-BAA1-C8A0A8946C3C}" destId="{5D45E2B4-7B98-47B9-816D-3CE2D09DC4F0}" srcOrd="0" destOrd="0" presId="urn:microsoft.com/office/officeart/2005/8/layout/radial6"/>
    <dgm:cxn modelId="{EE6F61A6-EB15-447D-8A13-EB0E9F1304DD}" srcId="{1CDD6B05-9C50-4E29-B65B-5C43A41CD83B}" destId="{967D21EC-E2BE-4EA7-8309-1FD09DD15257}" srcOrd="1" destOrd="0" parTransId="{1A082ADB-8176-4514-AE60-BD4758A90BD8}" sibTransId="{8E2721E1-FDCC-48A3-AF79-A33C2AA2EEBB}"/>
    <dgm:cxn modelId="{2DB44126-11EB-4F11-BD75-DB8FC417061E}" type="presOf" srcId="{8E2721E1-FDCC-48A3-AF79-A33C2AA2EEBB}" destId="{0CB508E0-493B-41BF-8D55-39535DF683E5}" srcOrd="0" destOrd="0" presId="urn:microsoft.com/office/officeart/2005/8/layout/radial6"/>
    <dgm:cxn modelId="{201B7871-8821-4AC1-B477-0DEE1E89496C}" srcId="{1CDD6B05-9C50-4E29-B65B-5C43A41CD83B}" destId="{0ECF6DA2-5A29-4680-AEE0-11D4C78D6566}" srcOrd="5" destOrd="0" parTransId="{D428939C-E41D-43C7-B8E5-3B7981AC2D1F}" sibTransId="{E73A9F23-EBDC-477A-BF56-2177A0C8A719}"/>
    <dgm:cxn modelId="{E77BCE2A-F8BA-4C38-BD50-C7C9C8E3A7AE}" srcId="{1CDD6B05-9C50-4E29-B65B-5C43A41CD83B}" destId="{A811939A-7803-4A65-9FC5-75213192B7B3}" srcOrd="0" destOrd="0" parTransId="{18B1189B-4676-48B5-935F-E76BDAAB4D82}" sibTransId="{F7B0DA1C-9115-4DFF-9C99-60F60B1CB574}"/>
    <dgm:cxn modelId="{6E463AC2-7D46-4578-8136-BDEC4F3EE4FB}" srcId="{1CDD6B05-9C50-4E29-B65B-5C43A41CD83B}" destId="{4F52EBF1-349B-4962-91E7-D57FD9141200}" srcOrd="4" destOrd="0" parTransId="{C2407537-1E83-49C2-BED4-D56EB3D355C2}" sibTransId="{1AD26BD2-E15C-481A-BB54-79EAC3AA4870}"/>
    <dgm:cxn modelId="{3C1A2709-4394-4BC6-B937-3B898DB37BF7}" type="presOf" srcId="{A811939A-7803-4A65-9FC5-75213192B7B3}" destId="{17D24874-2782-40FF-B334-B9CC6819576B}" srcOrd="0" destOrd="0" presId="urn:microsoft.com/office/officeart/2005/8/layout/radial6"/>
    <dgm:cxn modelId="{A1797BBE-A00F-4333-9B4A-06A1B3C4595F}" type="presOf" srcId="{1AA63994-128A-4FAE-A0B8-3A8719EF65C0}" destId="{3DCF91ED-CB19-4963-BA0B-B76F299A0216}" srcOrd="0" destOrd="0" presId="urn:microsoft.com/office/officeart/2005/8/layout/radial6"/>
    <dgm:cxn modelId="{9FAFC826-E4EC-4499-9B92-E8D82BD0EB18}" type="presOf" srcId="{BE739C77-B235-4DB9-A337-D567B5A773EB}" destId="{A7B9AC35-7EC8-428C-86C5-1386078B6741}" srcOrd="0" destOrd="0" presId="urn:microsoft.com/office/officeart/2005/8/layout/radial6"/>
    <dgm:cxn modelId="{6F2A3129-7F11-4FDA-BA29-AA23E4DCDC8D}" type="presOf" srcId="{0ECF6DA2-5A29-4680-AEE0-11D4C78D6566}" destId="{9FD0B3B6-8A5E-4259-A225-EAFA75EBE609}" srcOrd="0" destOrd="0" presId="urn:microsoft.com/office/officeart/2005/8/layout/radial6"/>
    <dgm:cxn modelId="{CD38331E-7FEF-49A6-B99B-B944BD7243BB}" type="presOf" srcId="{1CDD6B05-9C50-4E29-B65B-5C43A41CD83B}" destId="{E3146DEF-A235-4B0A-B95B-DE601BB33556}" srcOrd="0" destOrd="0" presId="urn:microsoft.com/office/officeart/2005/8/layout/radial6"/>
    <dgm:cxn modelId="{8CD93B3E-8063-4F42-BEFD-F820191ADCCD}" type="presOf" srcId="{4F52EBF1-349B-4962-91E7-D57FD9141200}" destId="{D9CD448A-6729-4395-B5E3-CC2A07895BA4}" srcOrd="0" destOrd="0" presId="urn:microsoft.com/office/officeart/2005/8/layout/radial6"/>
    <dgm:cxn modelId="{27C54AA6-E5FF-427A-AEBA-6992B7C19F97}" type="presOf" srcId="{1901D3BC-674E-4A8C-ABBA-BAC8F7697774}" destId="{908E6E31-1EDA-41BE-A9DB-26B6AC2A62C8}" srcOrd="0" destOrd="0" presId="urn:microsoft.com/office/officeart/2005/8/layout/radial6"/>
    <dgm:cxn modelId="{6A101187-F6FD-4878-A212-33579F43D09E}" type="presOf" srcId="{E73A9F23-EBDC-477A-BF56-2177A0C8A719}" destId="{966839E0-D365-4704-A724-F68C929A0D56}" srcOrd="0" destOrd="0" presId="urn:microsoft.com/office/officeart/2005/8/layout/radial6"/>
    <dgm:cxn modelId="{285C151F-2682-4EED-9CA0-169CBF64B7CE}" srcId="{1AA63994-128A-4FAE-A0B8-3A8719EF65C0}" destId="{1CDD6B05-9C50-4E29-B65B-5C43A41CD83B}" srcOrd="0" destOrd="0" parTransId="{82AA582D-6185-437F-A506-ED86CECF2029}" sibTransId="{68BB8D64-D1EF-4F55-B746-9A604E869A55}"/>
    <dgm:cxn modelId="{82FB130D-92CC-4420-A74C-CE073CC5CA3F}" srcId="{1CDD6B05-9C50-4E29-B65B-5C43A41CD83B}" destId="{155739B6-1158-442E-BAA1-C8A0A8946C3C}" srcOrd="2" destOrd="0" parTransId="{EA4A9C35-BE8F-4CA2-BC26-E99C8DBA5964}" sibTransId="{1901D3BC-674E-4A8C-ABBA-BAC8F7697774}"/>
    <dgm:cxn modelId="{4F6A8743-AD05-4DA2-85B4-C7146E2702E3}" type="presOf" srcId="{1AD26BD2-E15C-481A-BB54-79EAC3AA4870}" destId="{4E1B56AD-401D-4DC0-BAE3-25C6CB8DFD68}" srcOrd="0" destOrd="0" presId="urn:microsoft.com/office/officeart/2005/8/layout/radial6"/>
    <dgm:cxn modelId="{4B53D0FE-7DD2-4BA7-AB6E-F3B0498253CE}" type="presParOf" srcId="{3DCF91ED-CB19-4963-BA0B-B76F299A0216}" destId="{E3146DEF-A235-4B0A-B95B-DE601BB33556}" srcOrd="0" destOrd="0" presId="urn:microsoft.com/office/officeart/2005/8/layout/radial6"/>
    <dgm:cxn modelId="{54925410-E9D1-4075-BBA8-CBF6B1B59D5C}" type="presParOf" srcId="{3DCF91ED-CB19-4963-BA0B-B76F299A0216}" destId="{17D24874-2782-40FF-B334-B9CC6819576B}" srcOrd="1" destOrd="0" presId="urn:microsoft.com/office/officeart/2005/8/layout/radial6"/>
    <dgm:cxn modelId="{312FEB3B-A5A3-4625-899F-6216BBD9B976}" type="presParOf" srcId="{3DCF91ED-CB19-4963-BA0B-B76F299A0216}" destId="{DC20E30A-F997-427E-A4B4-156145B94782}" srcOrd="2" destOrd="0" presId="urn:microsoft.com/office/officeart/2005/8/layout/radial6"/>
    <dgm:cxn modelId="{F1737F1D-533B-467C-8EF3-219C05A5DEA1}" type="presParOf" srcId="{3DCF91ED-CB19-4963-BA0B-B76F299A0216}" destId="{91DBB0B1-D5BC-477E-ABC2-5B2344CC23E0}" srcOrd="3" destOrd="0" presId="urn:microsoft.com/office/officeart/2005/8/layout/radial6"/>
    <dgm:cxn modelId="{6D7DF848-DBE0-41F3-808B-03FD8785BEED}" type="presParOf" srcId="{3DCF91ED-CB19-4963-BA0B-B76F299A0216}" destId="{7861D409-1810-44EA-8C4D-05B713008D42}" srcOrd="4" destOrd="0" presId="urn:microsoft.com/office/officeart/2005/8/layout/radial6"/>
    <dgm:cxn modelId="{003765CB-5604-485E-912B-27F6A6EBA441}" type="presParOf" srcId="{3DCF91ED-CB19-4963-BA0B-B76F299A0216}" destId="{EB82F369-9587-4CA9-BD95-765AF40D3BF4}" srcOrd="5" destOrd="0" presId="urn:microsoft.com/office/officeart/2005/8/layout/radial6"/>
    <dgm:cxn modelId="{778F6B85-CD87-4169-910C-EF35BB7496FA}" type="presParOf" srcId="{3DCF91ED-CB19-4963-BA0B-B76F299A0216}" destId="{0CB508E0-493B-41BF-8D55-39535DF683E5}" srcOrd="6" destOrd="0" presId="urn:microsoft.com/office/officeart/2005/8/layout/radial6"/>
    <dgm:cxn modelId="{C1832BD9-7B61-41E2-B0B0-AEA853F0345D}" type="presParOf" srcId="{3DCF91ED-CB19-4963-BA0B-B76F299A0216}" destId="{5D45E2B4-7B98-47B9-816D-3CE2D09DC4F0}" srcOrd="7" destOrd="0" presId="urn:microsoft.com/office/officeart/2005/8/layout/radial6"/>
    <dgm:cxn modelId="{2008872F-E137-4298-986C-E33CE61D1623}" type="presParOf" srcId="{3DCF91ED-CB19-4963-BA0B-B76F299A0216}" destId="{985BF9E5-7B7C-4999-9612-46E0B6861C69}" srcOrd="8" destOrd="0" presId="urn:microsoft.com/office/officeart/2005/8/layout/radial6"/>
    <dgm:cxn modelId="{BB1755C9-DF4A-4282-8EFD-027832D3A8D8}" type="presParOf" srcId="{3DCF91ED-CB19-4963-BA0B-B76F299A0216}" destId="{908E6E31-1EDA-41BE-A9DB-26B6AC2A62C8}" srcOrd="9" destOrd="0" presId="urn:microsoft.com/office/officeart/2005/8/layout/radial6"/>
    <dgm:cxn modelId="{72195C25-8980-4921-8EE7-6DB954C98C1B}" type="presParOf" srcId="{3DCF91ED-CB19-4963-BA0B-B76F299A0216}" destId="{A7B9AC35-7EC8-428C-86C5-1386078B6741}" srcOrd="10" destOrd="0" presId="urn:microsoft.com/office/officeart/2005/8/layout/radial6"/>
    <dgm:cxn modelId="{7DFBE404-DA0A-4C42-8A60-347ED65E621C}" type="presParOf" srcId="{3DCF91ED-CB19-4963-BA0B-B76F299A0216}" destId="{F38A4994-F69E-45B4-BE2D-5FED0C45E993}" srcOrd="11" destOrd="0" presId="urn:microsoft.com/office/officeart/2005/8/layout/radial6"/>
    <dgm:cxn modelId="{5485A671-2E48-4797-A13B-B6045DB870F8}" type="presParOf" srcId="{3DCF91ED-CB19-4963-BA0B-B76F299A0216}" destId="{FDF0137E-44B3-49B0-80FD-BE76B7EBE888}" srcOrd="12" destOrd="0" presId="urn:microsoft.com/office/officeart/2005/8/layout/radial6"/>
    <dgm:cxn modelId="{E3F3D86F-2FAB-4F37-B3A2-4C302E230AAD}" type="presParOf" srcId="{3DCF91ED-CB19-4963-BA0B-B76F299A0216}" destId="{D9CD448A-6729-4395-B5E3-CC2A07895BA4}" srcOrd="13" destOrd="0" presId="urn:microsoft.com/office/officeart/2005/8/layout/radial6"/>
    <dgm:cxn modelId="{BC694A1A-902B-4DD5-8436-1A21F67C5309}" type="presParOf" srcId="{3DCF91ED-CB19-4963-BA0B-B76F299A0216}" destId="{976223D9-3C00-44E8-90DD-120020102281}" srcOrd="14" destOrd="0" presId="urn:microsoft.com/office/officeart/2005/8/layout/radial6"/>
    <dgm:cxn modelId="{6AB8CF8B-A08C-48AB-8A30-74B4C8464BB3}" type="presParOf" srcId="{3DCF91ED-CB19-4963-BA0B-B76F299A0216}" destId="{4E1B56AD-401D-4DC0-BAE3-25C6CB8DFD68}" srcOrd="15" destOrd="0" presId="urn:microsoft.com/office/officeart/2005/8/layout/radial6"/>
    <dgm:cxn modelId="{5D77AFF3-FB1E-4389-A81B-03C1A18FB4AF}" type="presParOf" srcId="{3DCF91ED-CB19-4963-BA0B-B76F299A0216}" destId="{9FD0B3B6-8A5E-4259-A225-EAFA75EBE609}" srcOrd="16" destOrd="0" presId="urn:microsoft.com/office/officeart/2005/8/layout/radial6"/>
    <dgm:cxn modelId="{B533A4D8-6A98-4FFA-9684-C7D1A87F02A9}" type="presParOf" srcId="{3DCF91ED-CB19-4963-BA0B-B76F299A0216}" destId="{0ED53141-8C65-4EF0-94E2-A9B46AA4B125}" srcOrd="17" destOrd="0" presId="urn:microsoft.com/office/officeart/2005/8/layout/radial6"/>
    <dgm:cxn modelId="{D3248B54-3B37-41AB-9FAC-11B6F7CAE424}" type="presParOf" srcId="{3DCF91ED-CB19-4963-BA0B-B76F299A0216}" destId="{966839E0-D365-4704-A724-F68C929A0D56}" srcOrd="18" destOrd="0" presId="urn:microsoft.com/office/officeart/2005/8/layout/radial6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C92A6A-5CD7-46F7-A3E8-A4E13DBDBC66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</dgm:pt>
    <dgm:pt modelId="{AA77C476-3EAC-4F2D-B00C-9DDAC61F116B}">
      <dgm:prSet phldrT="[Text]"/>
      <dgm:spPr/>
      <dgm:t>
        <a:bodyPr/>
        <a:lstStyle/>
        <a:p>
          <a:r>
            <a:rPr lang="it-IT" dirty="0" smtClean="0">
              <a:latin typeface="+mj-lt"/>
            </a:rPr>
            <a:t>PERSONALE</a:t>
          </a:r>
          <a:endParaRPr lang="it-IT" dirty="0">
            <a:latin typeface="+mj-lt"/>
          </a:endParaRPr>
        </a:p>
      </dgm:t>
    </dgm:pt>
    <dgm:pt modelId="{8900F034-3EF0-47CC-B002-B7D59BB44EFE}" type="parTrans" cxnId="{3E265285-075C-4A5C-8DAC-E6F122B767FF}">
      <dgm:prSet/>
      <dgm:spPr/>
      <dgm:t>
        <a:bodyPr/>
        <a:lstStyle/>
        <a:p>
          <a:endParaRPr lang="it-IT"/>
        </a:p>
      </dgm:t>
    </dgm:pt>
    <dgm:pt modelId="{0EBC7549-FB36-467A-97BA-F9A50DBC252C}" type="sibTrans" cxnId="{3E265285-075C-4A5C-8DAC-E6F122B767FF}">
      <dgm:prSet/>
      <dgm:spPr/>
      <dgm:t>
        <a:bodyPr/>
        <a:lstStyle/>
        <a:p>
          <a:endParaRPr lang="it-IT"/>
        </a:p>
      </dgm:t>
    </dgm:pt>
    <dgm:pt modelId="{6573C3CE-D450-44E2-BD29-03F656BC589A}">
      <dgm:prSet phldrT="[Text]"/>
      <dgm:spPr/>
      <dgm:t>
        <a:bodyPr/>
        <a:lstStyle/>
        <a:p>
          <a:r>
            <a:rPr lang="it-IT" dirty="0" smtClean="0">
              <a:latin typeface="+mj-lt"/>
            </a:rPr>
            <a:t>COMPETENZE/</a:t>
          </a:r>
          <a:br>
            <a:rPr lang="it-IT" dirty="0" smtClean="0">
              <a:latin typeface="+mj-lt"/>
            </a:rPr>
          </a:br>
          <a:r>
            <a:rPr lang="it-IT" dirty="0" smtClean="0">
              <a:latin typeface="+mj-lt"/>
            </a:rPr>
            <a:t>FORMAZIONE</a:t>
          </a:r>
          <a:endParaRPr lang="it-IT" dirty="0">
            <a:latin typeface="+mj-lt"/>
          </a:endParaRPr>
        </a:p>
      </dgm:t>
    </dgm:pt>
    <dgm:pt modelId="{28A5DD4B-E059-496F-B6BB-8D565097CAB3}" type="parTrans" cxnId="{AAD45FA7-2534-4AE0-8AA0-356F5CDE06D9}">
      <dgm:prSet/>
      <dgm:spPr/>
      <dgm:t>
        <a:bodyPr/>
        <a:lstStyle/>
        <a:p>
          <a:endParaRPr lang="it-IT"/>
        </a:p>
      </dgm:t>
    </dgm:pt>
    <dgm:pt modelId="{64DD7612-A529-4134-AC1A-B6293672740E}" type="sibTrans" cxnId="{AAD45FA7-2534-4AE0-8AA0-356F5CDE06D9}">
      <dgm:prSet/>
      <dgm:spPr/>
      <dgm:t>
        <a:bodyPr/>
        <a:lstStyle/>
        <a:p>
          <a:endParaRPr lang="it-IT"/>
        </a:p>
      </dgm:t>
    </dgm:pt>
    <dgm:pt modelId="{F4FB89BE-536E-4D8B-8FB8-FEB455826FEA}">
      <dgm:prSet phldrT="[Text]"/>
      <dgm:spPr/>
      <dgm:t>
        <a:bodyPr/>
        <a:lstStyle/>
        <a:p>
          <a:r>
            <a:rPr lang="it-IT" dirty="0" smtClean="0">
              <a:latin typeface="+mj-lt"/>
            </a:rPr>
            <a:t>FLESSIBILIT</a:t>
          </a:r>
          <a:r>
            <a:rPr lang="it-IT" dirty="0" smtClean="0"/>
            <a:t>À </a:t>
          </a:r>
          <a:endParaRPr lang="it-IT" dirty="0"/>
        </a:p>
      </dgm:t>
    </dgm:pt>
    <dgm:pt modelId="{01A79B36-7C46-4C3B-AB56-D1DD75BDAA50}" type="parTrans" cxnId="{D27278FA-FA1F-4D47-8006-99709F35532B}">
      <dgm:prSet/>
      <dgm:spPr/>
      <dgm:t>
        <a:bodyPr/>
        <a:lstStyle/>
        <a:p>
          <a:endParaRPr lang="it-IT"/>
        </a:p>
      </dgm:t>
    </dgm:pt>
    <dgm:pt modelId="{30B165CD-8FBC-45B3-8B71-38E3FB9D6EFB}" type="sibTrans" cxnId="{D27278FA-FA1F-4D47-8006-99709F35532B}">
      <dgm:prSet/>
      <dgm:spPr/>
      <dgm:t>
        <a:bodyPr/>
        <a:lstStyle/>
        <a:p>
          <a:endParaRPr lang="it-IT"/>
        </a:p>
      </dgm:t>
    </dgm:pt>
    <dgm:pt modelId="{758F5D4B-43DB-4999-9278-F175711E4200}" type="pres">
      <dgm:prSet presAssocID="{FFC92A6A-5CD7-46F7-A3E8-A4E13DBDBC66}" presName="arrowDiagram" presStyleCnt="0">
        <dgm:presLayoutVars>
          <dgm:chMax val="5"/>
          <dgm:dir/>
          <dgm:resizeHandles val="exact"/>
        </dgm:presLayoutVars>
      </dgm:prSet>
      <dgm:spPr/>
    </dgm:pt>
    <dgm:pt modelId="{71073707-FB49-465C-B1BA-204AA63917D0}" type="pres">
      <dgm:prSet presAssocID="{FFC92A6A-5CD7-46F7-A3E8-A4E13DBDBC66}" presName="arrow" presStyleLbl="bgShp" presStyleIdx="0" presStyleCnt="1" custLinFactNeighborX="281" custLinFactNeighborY="-959"/>
      <dgm:spPr/>
    </dgm:pt>
    <dgm:pt modelId="{F699B9A0-E6E0-4F94-803A-43A2B243D80E}" type="pres">
      <dgm:prSet presAssocID="{FFC92A6A-5CD7-46F7-A3E8-A4E13DBDBC66}" presName="arrowDiagram3" presStyleCnt="0"/>
      <dgm:spPr/>
    </dgm:pt>
    <dgm:pt modelId="{834F4872-C1E9-4D78-B789-E3928C1F2407}" type="pres">
      <dgm:prSet presAssocID="{AA77C476-3EAC-4F2D-B00C-9DDAC61F116B}" presName="bullet3a" presStyleLbl="node1" presStyleIdx="0" presStyleCnt="3"/>
      <dgm:spPr/>
    </dgm:pt>
    <dgm:pt modelId="{62BBA33F-B468-4134-8E76-139211206D05}" type="pres">
      <dgm:prSet presAssocID="{AA77C476-3EAC-4F2D-B00C-9DDAC61F116B}" presName="textBox3a" presStyleLbl="revTx" presStyleIdx="0" presStyleCnt="3" custLinFactNeighborX="5137" custLinFactNeighborY="149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B321C30-07A3-47FD-A1E9-042CF5F3A256}" type="pres">
      <dgm:prSet presAssocID="{6573C3CE-D450-44E2-BD29-03F656BC589A}" presName="bullet3b" presStyleLbl="node1" presStyleIdx="1" presStyleCnt="3" custLinFactX="-17818" custLinFactNeighborX="-100000" custLinFactNeighborY="65570"/>
      <dgm:spPr/>
    </dgm:pt>
    <dgm:pt modelId="{0A7E37D9-592D-4ECA-862D-8C9676F5A7CC}" type="pres">
      <dgm:prSet presAssocID="{6573C3CE-D450-44E2-BD29-03F656BC589A}" presName="textBox3b" presStyleLbl="revTx" presStyleIdx="1" presStyleCnt="3" custScaleY="34533" custLinFactX="-36445" custLinFactNeighborX="-100000" custLinFactNeighborY="-5634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9DC0A9-C1C3-4FC7-8874-F1B6F007F215}" type="pres">
      <dgm:prSet presAssocID="{F4FB89BE-536E-4D8B-8FB8-FEB455826FEA}" presName="bullet3c" presStyleLbl="node1" presStyleIdx="2" presStyleCnt="3" custLinFactX="-12058" custLinFactNeighborX="-100000" custLinFactNeighborY="12919"/>
      <dgm:spPr/>
    </dgm:pt>
    <dgm:pt modelId="{F29B4220-7394-4CB9-8E19-2CD4A1198CE6}" type="pres">
      <dgm:prSet presAssocID="{F4FB89BE-536E-4D8B-8FB8-FEB455826FEA}" presName="textBox3c" presStyleLbl="revTx" presStyleIdx="2" presStyleCnt="3" custFlipVert="0" custScaleY="28195" custLinFactNeighborX="-23517" custLinFactNeighborY="-216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38D6209-970C-4F62-B6B3-BAB80222774C}" type="presOf" srcId="{AA77C476-3EAC-4F2D-B00C-9DDAC61F116B}" destId="{62BBA33F-B468-4134-8E76-139211206D05}" srcOrd="0" destOrd="0" presId="urn:microsoft.com/office/officeart/2005/8/layout/arrow2"/>
    <dgm:cxn modelId="{3E265285-075C-4A5C-8DAC-E6F122B767FF}" srcId="{FFC92A6A-5CD7-46F7-A3E8-A4E13DBDBC66}" destId="{AA77C476-3EAC-4F2D-B00C-9DDAC61F116B}" srcOrd="0" destOrd="0" parTransId="{8900F034-3EF0-47CC-B002-B7D59BB44EFE}" sibTransId="{0EBC7549-FB36-467A-97BA-F9A50DBC252C}"/>
    <dgm:cxn modelId="{AAD45FA7-2534-4AE0-8AA0-356F5CDE06D9}" srcId="{FFC92A6A-5CD7-46F7-A3E8-A4E13DBDBC66}" destId="{6573C3CE-D450-44E2-BD29-03F656BC589A}" srcOrd="1" destOrd="0" parTransId="{28A5DD4B-E059-496F-B6BB-8D565097CAB3}" sibTransId="{64DD7612-A529-4134-AC1A-B6293672740E}"/>
    <dgm:cxn modelId="{0BE387A3-A993-4B27-A2E7-06E766FEECF2}" type="presOf" srcId="{FFC92A6A-5CD7-46F7-A3E8-A4E13DBDBC66}" destId="{758F5D4B-43DB-4999-9278-F175711E4200}" srcOrd="0" destOrd="0" presId="urn:microsoft.com/office/officeart/2005/8/layout/arrow2"/>
    <dgm:cxn modelId="{08F20F80-16AC-496B-9618-982C1D380977}" type="presOf" srcId="{6573C3CE-D450-44E2-BD29-03F656BC589A}" destId="{0A7E37D9-592D-4ECA-862D-8C9676F5A7CC}" srcOrd="0" destOrd="0" presId="urn:microsoft.com/office/officeart/2005/8/layout/arrow2"/>
    <dgm:cxn modelId="{53F5C878-21B4-4175-AC75-C63F114BE162}" type="presOf" srcId="{F4FB89BE-536E-4D8B-8FB8-FEB455826FEA}" destId="{F29B4220-7394-4CB9-8E19-2CD4A1198CE6}" srcOrd="0" destOrd="0" presId="urn:microsoft.com/office/officeart/2005/8/layout/arrow2"/>
    <dgm:cxn modelId="{D27278FA-FA1F-4D47-8006-99709F35532B}" srcId="{FFC92A6A-5CD7-46F7-A3E8-A4E13DBDBC66}" destId="{F4FB89BE-536E-4D8B-8FB8-FEB455826FEA}" srcOrd="2" destOrd="0" parTransId="{01A79B36-7C46-4C3B-AB56-D1DD75BDAA50}" sibTransId="{30B165CD-8FBC-45B3-8B71-38E3FB9D6EFB}"/>
    <dgm:cxn modelId="{ED833B63-E33E-4D7E-94CC-57C2A2EEE6C1}" type="presParOf" srcId="{758F5D4B-43DB-4999-9278-F175711E4200}" destId="{71073707-FB49-465C-B1BA-204AA63917D0}" srcOrd="0" destOrd="0" presId="urn:microsoft.com/office/officeart/2005/8/layout/arrow2"/>
    <dgm:cxn modelId="{16AD56A9-66E4-442C-9491-C980D4540F77}" type="presParOf" srcId="{758F5D4B-43DB-4999-9278-F175711E4200}" destId="{F699B9A0-E6E0-4F94-803A-43A2B243D80E}" srcOrd="1" destOrd="0" presId="urn:microsoft.com/office/officeart/2005/8/layout/arrow2"/>
    <dgm:cxn modelId="{7B738CA5-E8CA-415F-AA02-63DC1336BF94}" type="presParOf" srcId="{F699B9A0-E6E0-4F94-803A-43A2B243D80E}" destId="{834F4872-C1E9-4D78-B789-E3928C1F2407}" srcOrd="0" destOrd="0" presId="urn:microsoft.com/office/officeart/2005/8/layout/arrow2"/>
    <dgm:cxn modelId="{4DEF054D-E526-41E3-BA48-7D2F53DC00A0}" type="presParOf" srcId="{F699B9A0-E6E0-4F94-803A-43A2B243D80E}" destId="{62BBA33F-B468-4134-8E76-139211206D05}" srcOrd="1" destOrd="0" presId="urn:microsoft.com/office/officeart/2005/8/layout/arrow2"/>
    <dgm:cxn modelId="{9A0BD831-2260-4348-8855-1A823FFEC26F}" type="presParOf" srcId="{F699B9A0-E6E0-4F94-803A-43A2B243D80E}" destId="{3B321C30-07A3-47FD-A1E9-042CF5F3A256}" srcOrd="2" destOrd="0" presId="urn:microsoft.com/office/officeart/2005/8/layout/arrow2"/>
    <dgm:cxn modelId="{58F28B0C-5269-4071-972C-2E266F257948}" type="presParOf" srcId="{F699B9A0-E6E0-4F94-803A-43A2B243D80E}" destId="{0A7E37D9-592D-4ECA-862D-8C9676F5A7CC}" srcOrd="3" destOrd="0" presId="urn:microsoft.com/office/officeart/2005/8/layout/arrow2"/>
    <dgm:cxn modelId="{D92C994D-CF12-4C60-8044-945E4CA8696B}" type="presParOf" srcId="{F699B9A0-E6E0-4F94-803A-43A2B243D80E}" destId="{F29DC0A9-C1C3-4FC7-8874-F1B6F007F215}" srcOrd="4" destOrd="0" presId="urn:microsoft.com/office/officeart/2005/8/layout/arrow2"/>
    <dgm:cxn modelId="{E26B3099-6099-4201-81D3-C8E1AA854903}" type="presParOf" srcId="{F699B9A0-E6E0-4F94-803A-43A2B243D80E}" destId="{F29B4220-7394-4CB9-8E19-2CD4A1198CE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6839E0-D365-4704-A724-F68C929A0D56}">
      <dsp:nvSpPr>
        <dsp:cNvPr id="0" name=""/>
        <dsp:cNvSpPr/>
      </dsp:nvSpPr>
      <dsp:spPr>
        <a:xfrm>
          <a:off x="2137463" y="729001"/>
          <a:ext cx="4825256" cy="4825256"/>
        </a:xfrm>
        <a:prstGeom prst="blockArc">
          <a:avLst>
            <a:gd name="adj1" fmla="val 12595245"/>
            <a:gd name="adj2" fmla="val 16157990"/>
            <a:gd name="adj3" fmla="val 4524"/>
          </a:avLst>
        </a:prstGeom>
        <a:solidFill>
          <a:schemeClr val="accent6">
            <a:shade val="90000"/>
            <a:hueOff val="98548"/>
            <a:satOff val="-2480"/>
            <a:lumOff val="108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B56AD-401D-4DC0-BAE3-25C6CB8DFD68}">
      <dsp:nvSpPr>
        <dsp:cNvPr id="0" name=""/>
        <dsp:cNvSpPr/>
      </dsp:nvSpPr>
      <dsp:spPr>
        <a:xfrm>
          <a:off x="2136621" y="730464"/>
          <a:ext cx="4825256" cy="4825256"/>
        </a:xfrm>
        <a:prstGeom prst="blockArc">
          <a:avLst>
            <a:gd name="adj1" fmla="val 9266817"/>
            <a:gd name="adj2" fmla="val 12597706"/>
            <a:gd name="adj3" fmla="val 4524"/>
          </a:avLst>
        </a:prstGeom>
        <a:solidFill>
          <a:schemeClr val="accent6">
            <a:shade val="90000"/>
            <a:hueOff val="197097"/>
            <a:satOff val="-4960"/>
            <a:lumOff val="216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0137E-44B3-49B0-80FD-BE76B7EBE888}">
      <dsp:nvSpPr>
        <dsp:cNvPr id="0" name=""/>
        <dsp:cNvSpPr/>
      </dsp:nvSpPr>
      <dsp:spPr>
        <a:xfrm>
          <a:off x="2137272" y="731827"/>
          <a:ext cx="4825256" cy="4825256"/>
        </a:xfrm>
        <a:prstGeom prst="blockArc">
          <a:avLst>
            <a:gd name="adj1" fmla="val 5402096"/>
            <a:gd name="adj2" fmla="val 9269020"/>
            <a:gd name="adj3" fmla="val 4524"/>
          </a:avLst>
        </a:prstGeom>
        <a:solidFill>
          <a:schemeClr val="accent6">
            <a:shade val="90000"/>
            <a:hueOff val="295645"/>
            <a:satOff val="-7440"/>
            <a:lumOff val="325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E6E31-1EDA-41BE-A9DB-26B6AC2A62C8}">
      <dsp:nvSpPr>
        <dsp:cNvPr id="0" name=""/>
        <dsp:cNvSpPr/>
      </dsp:nvSpPr>
      <dsp:spPr>
        <a:xfrm>
          <a:off x="2135835" y="731827"/>
          <a:ext cx="4825256" cy="4825256"/>
        </a:xfrm>
        <a:prstGeom prst="blockArc">
          <a:avLst>
            <a:gd name="adj1" fmla="val 1800000"/>
            <a:gd name="adj2" fmla="val 5400000"/>
            <a:gd name="adj3" fmla="val 4524"/>
          </a:avLst>
        </a:prstGeom>
        <a:solidFill>
          <a:schemeClr val="accent6">
            <a:shade val="90000"/>
            <a:hueOff val="197097"/>
            <a:satOff val="-4960"/>
            <a:lumOff val="216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508E0-493B-41BF-8D55-39535DF683E5}">
      <dsp:nvSpPr>
        <dsp:cNvPr id="0" name=""/>
        <dsp:cNvSpPr/>
      </dsp:nvSpPr>
      <dsp:spPr>
        <a:xfrm>
          <a:off x="2135835" y="731827"/>
          <a:ext cx="4825256" cy="4825256"/>
        </a:xfrm>
        <a:prstGeom prst="blockArc">
          <a:avLst>
            <a:gd name="adj1" fmla="val 19800000"/>
            <a:gd name="adj2" fmla="val 1800000"/>
            <a:gd name="adj3" fmla="val 4524"/>
          </a:avLst>
        </a:prstGeom>
        <a:solidFill>
          <a:schemeClr val="accent6">
            <a:shade val="90000"/>
            <a:hueOff val="98548"/>
            <a:satOff val="-2480"/>
            <a:lumOff val="108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BB0B1-D5BC-477E-ABC2-5B2344CC23E0}">
      <dsp:nvSpPr>
        <dsp:cNvPr id="0" name=""/>
        <dsp:cNvSpPr/>
      </dsp:nvSpPr>
      <dsp:spPr>
        <a:xfrm>
          <a:off x="2134227" y="729038"/>
          <a:ext cx="4825256" cy="4825256"/>
        </a:xfrm>
        <a:prstGeom prst="blockArc">
          <a:avLst>
            <a:gd name="adj1" fmla="val 16162708"/>
            <a:gd name="adj2" fmla="val 19804692"/>
            <a:gd name="adj3" fmla="val 4524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46DEF-A235-4B0A-B95B-DE601BB33556}">
      <dsp:nvSpPr>
        <dsp:cNvPr id="0" name=""/>
        <dsp:cNvSpPr/>
      </dsp:nvSpPr>
      <dsp:spPr>
        <a:xfrm>
          <a:off x="3326391" y="1923802"/>
          <a:ext cx="2444142" cy="2441305"/>
        </a:xfrm>
        <a:prstGeom prst="ellipse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Persona disabile</a:t>
          </a:r>
          <a:endParaRPr lang="it-IT" sz="2400" kern="12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sp:txBody>
      <dsp:txXfrm>
        <a:off x="3326391" y="1923802"/>
        <a:ext cx="2444142" cy="2441305"/>
      </dsp:txXfrm>
    </dsp:sp>
    <dsp:sp modelId="{17D24874-2782-40FF-B334-B9CC6819576B}">
      <dsp:nvSpPr>
        <dsp:cNvPr id="0" name=""/>
        <dsp:cNvSpPr/>
      </dsp:nvSpPr>
      <dsp:spPr>
        <a:xfrm>
          <a:off x="3670889" y="325682"/>
          <a:ext cx="1700774" cy="916127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Medico</a:t>
          </a:r>
          <a:endParaRPr lang="it-IT" sz="2000" kern="12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sp:txBody>
      <dsp:txXfrm>
        <a:off x="3670889" y="325682"/>
        <a:ext cx="1700774" cy="916127"/>
      </dsp:txXfrm>
    </dsp:sp>
    <dsp:sp modelId="{7861D409-1810-44EA-8C4D-05B713008D42}">
      <dsp:nvSpPr>
        <dsp:cNvPr id="0" name=""/>
        <dsp:cNvSpPr/>
      </dsp:nvSpPr>
      <dsp:spPr>
        <a:xfrm>
          <a:off x="5534337" y="1262231"/>
          <a:ext cx="2112529" cy="1406387"/>
        </a:xfrm>
        <a:prstGeom prst="ellipse">
          <a:avLst/>
        </a:prstGeom>
        <a:solidFill>
          <a:schemeClr val="accent6">
            <a:shade val="50000"/>
            <a:hueOff val="94100"/>
            <a:satOff val="-2759"/>
            <a:lumOff val="141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Caposala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IP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OSS</a:t>
          </a:r>
          <a:endParaRPr lang="it-IT" sz="2000" kern="12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sp:txBody>
      <dsp:txXfrm>
        <a:off x="5534337" y="1262231"/>
        <a:ext cx="2112529" cy="1406387"/>
      </dsp:txXfrm>
    </dsp:sp>
    <dsp:sp modelId="{5D45E2B4-7B98-47B9-816D-3CE2D09DC4F0}">
      <dsp:nvSpPr>
        <dsp:cNvPr id="0" name=""/>
        <dsp:cNvSpPr/>
      </dsp:nvSpPr>
      <dsp:spPr>
        <a:xfrm>
          <a:off x="5656875" y="3746103"/>
          <a:ext cx="1867453" cy="1154762"/>
        </a:xfrm>
        <a:prstGeom prst="ellipse">
          <a:avLst/>
        </a:prstGeom>
        <a:solidFill>
          <a:schemeClr val="accent6">
            <a:shade val="50000"/>
            <a:hueOff val="188200"/>
            <a:satOff val="-5517"/>
            <a:lumOff val="282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Fisio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terapisti</a:t>
          </a:r>
          <a:endParaRPr lang="it-IT" sz="1800" kern="12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sp:txBody>
      <dsp:txXfrm>
        <a:off x="5656875" y="3746103"/>
        <a:ext cx="1867453" cy="1154762"/>
      </dsp:txXfrm>
    </dsp:sp>
    <dsp:sp modelId="{A7B9AC35-7EC8-428C-86C5-1386078B6741}">
      <dsp:nvSpPr>
        <dsp:cNvPr id="0" name=""/>
        <dsp:cNvSpPr/>
      </dsp:nvSpPr>
      <dsp:spPr>
        <a:xfrm>
          <a:off x="3509235" y="5096048"/>
          <a:ext cx="2078454" cy="812931"/>
        </a:xfrm>
        <a:prstGeom prst="ellipse">
          <a:avLst/>
        </a:prstGeom>
        <a:solidFill>
          <a:schemeClr val="accent6">
            <a:shade val="50000"/>
            <a:hueOff val="282300"/>
            <a:satOff val="-8276"/>
            <a:lumOff val="424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Logopedista</a:t>
          </a:r>
          <a:endParaRPr lang="it-IT" sz="2000" kern="12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sp:txBody>
      <dsp:txXfrm>
        <a:off x="3509235" y="5096048"/>
        <a:ext cx="2078454" cy="812931"/>
      </dsp:txXfrm>
    </dsp:sp>
    <dsp:sp modelId="{D9CD448A-6729-4395-B5E3-CC2A07895BA4}">
      <dsp:nvSpPr>
        <dsp:cNvPr id="0" name=""/>
        <dsp:cNvSpPr/>
      </dsp:nvSpPr>
      <dsp:spPr>
        <a:xfrm>
          <a:off x="1547360" y="3667327"/>
          <a:ext cx="1748961" cy="985809"/>
        </a:xfrm>
        <a:prstGeom prst="ellipse">
          <a:avLst/>
        </a:prstGeom>
        <a:solidFill>
          <a:schemeClr val="accent6">
            <a:shade val="50000"/>
            <a:hueOff val="188200"/>
            <a:satOff val="-5517"/>
            <a:lumOff val="282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Neuro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psicologo</a:t>
          </a:r>
          <a:endParaRPr lang="it-IT" sz="2000" kern="12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sp:txBody>
      <dsp:txXfrm>
        <a:off x="1547360" y="3667327"/>
        <a:ext cx="1748961" cy="985809"/>
      </dsp:txXfrm>
    </dsp:sp>
    <dsp:sp modelId="{9FD0B3B6-8A5E-4259-A225-EAFA75EBE609}">
      <dsp:nvSpPr>
        <dsp:cNvPr id="0" name=""/>
        <dsp:cNvSpPr/>
      </dsp:nvSpPr>
      <dsp:spPr>
        <a:xfrm>
          <a:off x="1497133" y="1406249"/>
          <a:ext cx="2018382" cy="1118352"/>
        </a:xfrm>
        <a:prstGeom prst="ellipse">
          <a:avLst/>
        </a:prstGeom>
        <a:solidFill>
          <a:schemeClr val="accent6">
            <a:shade val="50000"/>
            <a:hueOff val="94100"/>
            <a:satOff val="-2759"/>
            <a:lumOff val="141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+mj-lt"/>
            </a:rPr>
            <a:t>Assistente sociale</a:t>
          </a:r>
          <a:endParaRPr lang="it-IT" sz="2000" kern="1200" dirty="0">
            <a:ln>
              <a:solidFill>
                <a:sysClr val="windowText" lastClr="000000"/>
              </a:solidFill>
            </a:ln>
            <a:solidFill>
              <a:srgbClr val="000000"/>
            </a:solidFill>
            <a:latin typeface="+mj-lt"/>
          </a:endParaRPr>
        </a:p>
      </dsp:txBody>
      <dsp:txXfrm>
        <a:off x="1497133" y="1406249"/>
        <a:ext cx="2018382" cy="11183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073707-FB49-465C-B1BA-204AA63917D0}">
      <dsp:nvSpPr>
        <dsp:cNvPr id="0" name=""/>
        <dsp:cNvSpPr/>
      </dsp:nvSpPr>
      <dsp:spPr>
        <a:xfrm>
          <a:off x="514378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F4872-C1E9-4D78-B789-E3928C1F2407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BA33F-B468-4134-8E76-139211206D05}">
      <dsp:nvSpPr>
        <dsp:cNvPr id="0" name=""/>
        <dsp:cNvSpPr/>
      </dsp:nvSpPr>
      <dsp:spPr>
        <a:xfrm>
          <a:off x="1594520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+mj-lt"/>
            </a:rPr>
            <a:t>PERSONALE</a:t>
          </a:r>
          <a:endParaRPr lang="it-IT" sz="2000" kern="1200" dirty="0">
            <a:latin typeface="+mj-lt"/>
          </a:endParaRPr>
        </a:p>
      </dsp:txBody>
      <dsp:txXfrm>
        <a:off x="1594520" y="3217959"/>
        <a:ext cx="1687279" cy="1308003"/>
      </dsp:txXfrm>
    </dsp:sp>
    <dsp:sp modelId="{3B321C30-07A3-47FD-A1E9-042CF5F3A256}">
      <dsp:nvSpPr>
        <dsp:cNvPr id="0" name=""/>
        <dsp:cNvSpPr/>
      </dsp:nvSpPr>
      <dsp:spPr>
        <a:xfrm>
          <a:off x="2674642" y="2116831"/>
          <a:ext cx="340352" cy="340352"/>
        </a:xfrm>
        <a:prstGeom prst="ellipse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E37D9-592D-4ECA-862D-8C9676F5A7CC}">
      <dsp:nvSpPr>
        <dsp:cNvPr id="0" name=""/>
        <dsp:cNvSpPr/>
      </dsp:nvSpPr>
      <dsp:spPr>
        <a:xfrm>
          <a:off x="874442" y="1482617"/>
          <a:ext cx="1737969" cy="850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+mj-lt"/>
            </a:rPr>
            <a:t>COMPETENZE/</a:t>
          </a:r>
          <a:br>
            <a:rPr lang="it-IT" sz="2000" kern="1200" dirty="0" smtClean="0">
              <a:latin typeface="+mj-lt"/>
            </a:rPr>
          </a:br>
          <a:r>
            <a:rPr lang="it-IT" sz="2000" kern="1200" dirty="0" smtClean="0">
              <a:latin typeface="+mj-lt"/>
            </a:rPr>
            <a:t>FORMAZIONE</a:t>
          </a:r>
          <a:endParaRPr lang="it-IT" sz="2000" kern="1200" dirty="0">
            <a:latin typeface="+mj-lt"/>
          </a:endParaRPr>
        </a:p>
      </dsp:txBody>
      <dsp:txXfrm>
        <a:off x="874442" y="1482617"/>
        <a:ext cx="1737969" cy="850245"/>
      </dsp:txXfrm>
    </dsp:sp>
    <dsp:sp modelId="{F29DC0A9-C1C3-4FC7-8874-F1B6F007F215}">
      <dsp:nvSpPr>
        <dsp:cNvPr id="0" name=""/>
        <dsp:cNvSpPr/>
      </dsp:nvSpPr>
      <dsp:spPr>
        <a:xfrm>
          <a:off x="4546846" y="1205878"/>
          <a:ext cx="470700" cy="470700"/>
        </a:xfrm>
        <a:prstGeom prst="ellipse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B4220-7394-4CB9-8E19-2CD4A1198CE6}">
      <dsp:nvSpPr>
        <dsp:cNvPr id="0" name=""/>
        <dsp:cNvSpPr/>
      </dsp:nvSpPr>
      <dsp:spPr>
        <a:xfrm>
          <a:off x="4900935" y="1828800"/>
          <a:ext cx="1737969" cy="886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+mj-lt"/>
            </a:rPr>
            <a:t>FLESSIBILIT</a:t>
          </a:r>
          <a:r>
            <a:rPr lang="it-IT" sz="2000" kern="1200" dirty="0" smtClean="0"/>
            <a:t>À </a:t>
          </a:r>
          <a:endParaRPr lang="it-IT" sz="2000" kern="1200" dirty="0"/>
        </a:p>
      </dsp:txBody>
      <dsp:txXfrm>
        <a:off x="4900935" y="1828800"/>
        <a:ext cx="1737969" cy="88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A383C-A435-4320-BD8E-3A5ACAE0FF86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A54E8-1702-45FA-981C-AA54ED8C0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3C960-3F02-4700-AA4B-02CB91177A7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6819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A445-2838-4A2F-8BC4-AA6C6C108FDB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6780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A445-2838-4A2F-8BC4-AA6C6C108FDB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67802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DA445-2838-4A2F-8BC4-AA6C6C108FDB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6780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42F608-3E11-444C-8AC6-F58479A3E5E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46069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D69B4B-D780-469E-9725-AA5A654C8AA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8786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7807-C8E1-43DC-861E-84083DB397AA}" type="datetimeFigureOut">
              <a:rPr lang="it-IT" smtClean="0"/>
              <a:pPr/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290A8-D9F9-4E46-ADB1-A91F663042F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E:\sfreddo\Desktop\foto\Triest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1115616" y="3068960"/>
            <a:ext cx="72059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+mj-lt"/>
              </a:rPr>
              <a:t>I bisogni di cura del paziente disabile grave</a:t>
            </a:r>
            <a:endParaRPr lang="it-IT" sz="4000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887416" y="5534561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i="1" dirty="0" smtClean="0">
                <a:latin typeface="+mj-lt"/>
              </a:rPr>
              <a:t>Dott.ssa Patrizia </a:t>
            </a:r>
            <a:r>
              <a:rPr lang="it-IT" sz="2000" b="1" i="1" dirty="0" err="1" smtClean="0">
                <a:latin typeface="+mj-lt"/>
              </a:rPr>
              <a:t>Sfreddo</a:t>
            </a:r>
            <a:endParaRPr lang="it-IT" sz="2000" b="1" i="1" dirty="0" smtClean="0">
              <a:latin typeface="+mj-lt"/>
            </a:endParaRPr>
          </a:p>
          <a:p>
            <a:pPr algn="r"/>
            <a:r>
              <a:rPr lang="it-IT" sz="2000" b="1" i="1" dirty="0" smtClean="0">
                <a:latin typeface="+mj-lt"/>
              </a:rPr>
              <a:t>Responsabile “Disabili gravi”</a:t>
            </a:r>
          </a:p>
          <a:p>
            <a:pPr algn="r"/>
            <a:r>
              <a:rPr lang="it-IT" sz="2000" b="1" i="1" dirty="0" smtClean="0">
                <a:latin typeface="+mj-lt"/>
              </a:rPr>
              <a:t>Casa di Cura “Pineta del Carso”</a:t>
            </a:r>
          </a:p>
          <a:p>
            <a:pPr algn="r"/>
            <a:r>
              <a:rPr lang="it-IT" sz="2000" b="1" i="1" dirty="0" smtClean="0">
                <a:latin typeface="+mj-lt"/>
              </a:rPr>
              <a:t>Duino- Aurisina</a:t>
            </a:r>
            <a:endParaRPr lang="it-IT" sz="2000" b="1" i="1" dirty="0"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195266" y="188640"/>
            <a:ext cx="4948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 err="1" smtClean="0">
                <a:latin typeface="+mj-lt"/>
              </a:rPr>
              <a:t>PneumoTrieste</a:t>
            </a:r>
            <a:r>
              <a:rPr lang="it-IT" sz="2400" dirty="0" smtClean="0">
                <a:latin typeface="+mj-lt"/>
              </a:rPr>
              <a:t> </a:t>
            </a:r>
            <a:br>
              <a:rPr lang="it-IT" sz="2400" dirty="0" smtClean="0">
                <a:latin typeface="+mj-lt"/>
              </a:rPr>
            </a:br>
            <a:r>
              <a:rPr lang="it-IT" sz="2400" dirty="0" smtClean="0">
                <a:latin typeface="+mj-lt"/>
              </a:rPr>
              <a:t>4 Aprile 2017</a:t>
            </a:r>
            <a:endParaRPr lang="it-IT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031875"/>
          </a:xfrm>
        </p:spPr>
        <p:txBody>
          <a:bodyPr>
            <a:normAutofit/>
          </a:bodyPr>
          <a:lstStyle/>
          <a:p>
            <a:pPr algn="ctr"/>
            <a:r>
              <a:rPr lang="it-IT" sz="2800" dirty="0">
                <a:solidFill>
                  <a:srgbClr val="000000"/>
                </a:solidFill>
              </a:rPr>
              <a:t>L’ORGANIZZAZIONE </a:t>
            </a:r>
            <a:r>
              <a:rPr lang="it-IT" sz="2800" dirty="0" smtClean="0">
                <a:solidFill>
                  <a:srgbClr val="000000"/>
                </a:solidFill>
              </a:rPr>
              <a:t>DEL </a:t>
            </a:r>
            <a:r>
              <a:rPr lang="it-IT" sz="2800" dirty="0">
                <a:solidFill>
                  <a:srgbClr val="000000"/>
                </a:solidFill>
              </a:rPr>
              <a:t>LAVORO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0" y="1844675"/>
            <a:ext cx="3492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1800">
              <a:latin typeface="Tahoma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79388" y="1989138"/>
            <a:ext cx="244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rgbClr val="000000"/>
                </a:solidFill>
                <a:latin typeface="+mj-lt"/>
              </a:rPr>
              <a:t>SEGNALAZIONE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563938" y="3573463"/>
            <a:ext cx="2160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rgbClr val="000000"/>
                </a:solidFill>
                <a:latin typeface="+mj-lt"/>
              </a:rPr>
              <a:t>VALUTAZIONE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0" y="5084763"/>
            <a:ext cx="25209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 dirty="0">
                <a:solidFill>
                  <a:srgbClr val="000000"/>
                </a:solidFill>
                <a:latin typeface="+mj-lt"/>
              </a:rPr>
              <a:t>ACCOGLIMENTO IN </a:t>
            </a:r>
            <a:r>
              <a:rPr lang="it-IT" sz="2000" b="1" dirty="0" smtClean="0">
                <a:solidFill>
                  <a:srgbClr val="000000"/>
                </a:solidFill>
                <a:latin typeface="+mj-lt"/>
              </a:rPr>
              <a:t>DISABILI GRAVI</a:t>
            </a:r>
            <a:endParaRPr lang="it-IT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843808" y="1484313"/>
            <a:ext cx="4105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dirty="0">
                <a:solidFill>
                  <a:srgbClr val="000000"/>
                </a:solidFill>
                <a:latin typeface="+mj-lt"/>
              </a:rPr>
              <a:t>Fisiatra o altro medico distrettuale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843808" y="1844675"/>
            <a:ext cx="4897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dirty="0">
                <a:solidFill>
                  <a:srgbClr val="000000"/>
                </a:solidFill>
                <a:latin typeface="+mj-lt"/>
              </a:rPr>
              <a:t>Reparti ospedalieri (NCH, Neurologia, Rianimazione, Medicine)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843213" y="2492375"/>
            <a:ext cx="4968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dirty="0">
                <a:solidFill>
                  <a:srgbClr val="000000"/>
                </a:solidFill>
                <a:latin typeface="+mj-lt"/>
              </a:rPr>
              <a:t>Medici dell’IMFR </a:t>
            </a:r>
            <a:r>
              <a:rPr lang="it-IT" sz="1800" dirty="0" err="1">
                <a:solidFill>
                  <a:srgbClr val="000000"/>
                </a:solidFill>
                <a:latin typeface="+mj-lt"/>
              </a:rPr>
              <a:t>Gervasutta</a:t>
            </a:r>
            <a:r>
              <a:rPr lang="it-IT" sz="1800" dirty="0">
                <a:solidFill>
                  <a:srgbClr val="000000"/>
                </a:solidFill>
                <a:latin typeface="+mj-lt"/>
              </a:rPr>
              <a:t> (Udine)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011863" y="3284538"/>
            <a:ext cx="237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dirty="0">
                <a:solidFill>
                  <a:srgbClr val="000000"/>
                </a:solidFill>
                <a:latin typeface="+mj-lt"/>
              </a:rPr>
              <a:t>Prima raccolta dati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011863" y="3716338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dirty="0">
                <a:solidFill>
                  <a:srgbClr val="000000"/>
                </a:solidFill>
                <a:latin typeface="+mj-lt"/>
              </a:rPr>
              <a:t>Eventuale primo incontro con la famiglia</a:t>
            </a:r>
          </a:p>
        </p:txBody>
      </p:sp>
      <p:sp>
        <p:nvSpPr>
          <p:cNvPr id="23573" name="AutoShape 21"/>
          <p:cNvSpPr>
            <a:spLocks/>
          </p:cNvSpPr>
          <p:nvPr/>
        </p:nvSpPr>
        <p:spPr bwMode="auto">
          <a:xfrm>
            <a:off x="2555776" y="4437112"/>
            <a:ext cx="287933" cy="2275409"/>
          </a:xfrm>
          <a:prstGeom prst="leftBrace">
            <a:avLst>
              <a:gd name="adj1" fmla="val 6149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987824" y="4303455"/>
            <a:ext cx="532923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Da parte di: </a:t>
            </a:r>
          </a:p>
          <a:p>
            <a:pPr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- Medico</a:t>
            </a:r>
          </a:p>
          <a:p>
            <a:pPr>
              <a:spcBef>
                <a:spcPct val="50000"/>
              </a:spcBef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- Logopedista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 Neuropsicologa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 Fisioterapista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 Infermiere </a:t>
            </a:r>
            <a:r>
              <a:rPr lang="it-IT" sz="1600" dirty="0" err="1">
                <a:solidFill>
                  <a:srgbClr val="000000"/>
                </a:solidFill>
                <a:latin typeface="+mj-lt"/>
              </a:rPr>
              <a:t>professonale</a:t>
            </a:r>
            <a:r>
              <a:rPr lang="it-IT" sz="1600" dirty="0">
                <a:solidFill>
                  <a:srgbClr val="000000"/>
                </a:solidFill>
                <a:latin typeface="+mj-lt"/>
              </a:rPr>
              <a:t> e operatore socio sanitario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sz="1600" dirty="0">
                <a:solidFill>
                  <a:srgbClr val="000000"/>
                </a:solidFill>
                <a:latin typeface="+mj-lt"/>
              </a:rPr>
              <a:t> Assistente sociale</a:t>
            </a:r>
          </a:p>
        </p:txBody>
      </p:sp>
      <p:sp>
        <p:nvSpPr>
          <p:cNvPr id="23575" name="AutoShape 23"/>
          <p:cNvSpPr>
            <a:spLocks/>
          </p:cNvSpPr>
          <p:nvPr/>
        </p:nvSpPr>
        <p:spPr bwMode="auto">
          <a:xfrm>
            <a:off x="2555875" y="1484313"/>
            <a:ext cx="215900" cy="1511300"/>
          </a:xfrm>
          <a:prstGeom prst="leftBrace">
            <a:avLst>
              <a:gd name="adj1" fmla="val 5833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6" name="AutoShape 24"/>
          <p:cNvSpPr>
            <a:spLocks/>
          </p:cNvSpPr>
          <p:nvPr/>
        </p:nvSpPr>
        <p:spPr bwMode="auto">
          <a:xfrm>
            <a:off x="5795963" y="3213100"/>
            <a:ext cx="144462" cy="1152525"/>
          </a:xfrm>
          <a:prstGeom prst="leftBrace">
            <a:avLst>
              <a:gd name="adj1" fmla="val 6648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755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5093416"/>
              </p:ext>
            </p:extLst>
          </p:nvPr>
        </p:nvGraphicFramePr>
        <p:xfrm>
          <a:off x="1043608" y="0"/>
          <a:ext cx="7632848" cy="7429872"/>
        </p:xfrm>
        <a:graphic>
          <a:graphicData uri="http://schemas.openxmlformats.org/presentationml/2006/ole">
            <p:oleObj spid="_x0000_s68610" name="Documento" r:id="rId3" imgW="6502499" imgH="825277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915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81048773"/>
              </p:ext>
            </p:extLst>
          </p:nvPr>
        </p:nvGraphicFramePr>
        <p:xfrm>
          <a:off x="899592" y="0"/>
          <a:ext cx="7231832" cy="6858000"/>
        </p:xfrm>
        <a:graphic>
          <a:graphicData uri="http://schemas.openxmlformats.org/presentationml/2006/ole">
            <p:oleObj spid="_x0000_s69634" name="Documento" r:id="rId3" imgW="6255241" imgH="5010483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889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905000" y="0"/>
          <a:ext cx="5257800" cy="6858000"/>
        </p:xfrm>
        <a:graphic>
          <a:graphicData uri="http://schemas.openxmlformats.org/presentationml/2006/ole">
            <p:oleObj spid="_x0000_s70658" name="Documento" r:id="rId3" imgW="6255241" imgH="851091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292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IL SISTEMA DEGLI EQUILIBRI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3347864" y="980728"/>
            <a:ext cx="2520280" cy="1130424"/>
          </a:xfrm>
          <a:prstGeom prst="roundRect">
            <a:avLst/>
          </a:prstGeom>
          <a:solidFill>
            <a:srgbClr val="D735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Comic Sans MS" pitchFamily="66" charset="0"/>
              </a:rPr>
              <a:t>PERSONA DISABILE CON ALTERAZIONE DELLA COSCIENZA</a:t>
            </a:r>
            <a:endParaRPr lang="it-IT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3419872" y="3212976"/>
            <a:ext cx="2520280" cy="1008112"/>
          </a:xfrm>
          <a:prstGeom prst="roundRect">
            <a:avLst/>
          </a:prstGeom>
          <a:solidFill>
            <a:srgbClr val="D735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Calibri" pitchFamily="34" charset="0"/>
              </a:rPr>
              <a:t>INTERPRETAZIONE DEI BISOGNI</a:t>
            </a:r>
            <a:endParaRPr lang="it-IT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491880" y="5517232"/>
            <a:ext cx="2520280" cy="1080120"/>
          </a:xfrm>
          <a:prstGeom prst="roundRect">
            <a:avLst/>
          </a:prstGeom>
          <a:solidFill>
            <a:srgbClr val="D735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+mj-lt"/>
              </a:rPr>
              <a:t>SODDISFACIMENTO DEI BISOGNI</a:t>
            </a:r>
            <a:endParaRPr lang="it-IT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Ovale 6"/>
          <p:cNvSpPr/>
          <p:nvPr/>
        </p:nvSpPr>
        <p:spPr>
          <a:xfrm>
            <a:off x="179512" y="908720"/>
            <a:ext cx="2195736" cy="1224136"/>
          </a:xfrm>
          <a:prstGeom prst="ellipse">
            <a:avLst/>
          </a:prstGeom>
          <a:solidFill>
            <a:srgbClr val="98749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j-lt"/>
              </a:rPr>
              <a:t>CONOSCENZA E COMPETENZA</a:t>
            </a:r>
            <a:endParaRPr lang="it-I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Ovale 7"/>
          <p:cNvSpPr/>
          <p:nvPr/>
        </p:nvSpPr>
        <p:spPr>
          <a:xfrm>
            <a:off x="179512" y="3140968"/>
            <a:ext cx="2195736" cy="1224136"/>
          </a:xfrm>
          <a:prstGeom prst="ellipse">
            <a:avLst/>
          </a:prstGeom>
          <a:solidFill>
            <a:srgbClr val="98749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j-lt"/>
              </a:rPr>
              <a:t>SENSIBILITA’ E CAPACITA’ </a:t>
            </a:r>
            <a:r>
              <a:rPr lang="it-IT" dirty="0" err="1" smtClean="0">
                <a:solidFill>
                  <a:schemeClr val="tx1"/>
                </a:solidFill>
                <a:latin typeface="+mj-lt"/>
              </a:rPr>
              <a:t>DI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 ASCOLTO</a:t>
            </a:r>
            <a:endParaRPr lang="it-I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Ovale 8"/>
          <p:cNvSpPr/>
          <p:nvPr/>
        </p:nvSpPr>
        <p:spPr>
          <a:xfrm>
            <a:off x="251520" y="5517232"/>
            <a:ext cx="2088232" cy="1008112"/>
          </a:xfrm>
          <a:prstGeom prst="ellipse">
            <a:avLst/>
          </a:prstGeom>
          <a:solidFill>
            <a:srgbClr val="98749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Comic Sans MS" pitchFamily="66" charset="0"/>
              </a:rPr>
              <a:t>BUONE PRATICHE</a:t>
            </a:r>
            <a:endParaRPr lang="it-IT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6588224" y="908720"/>
            <a:ext cx="2555776" cy="1346448"/>
          </a:xfrm>
          <a:prstGeom prst="ellipse">
            <a:avLst/>
          </a:prstGeom>
          <a:solidFill>
            <a:srgbClr val="E59B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  <a:latin typeface="Calibri" pitchFamily="34" charset="0"/>
              </a:rPr>
              <a:t>ABILITA’ RELAZIONALE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  <a:latin typeface="Calibri" pitchFamily="34" charset="0"/>
              </a:rPr>
              <a:t> E </a:t>
            </a:r>
            <a:r>
              <a:rPr lang="it-IT" sz="1600" dirty="0" err="1" smtClean="0">
                <a:solidFill>
                  <a:schemeClr val="tx1"/>
                </a:solidFill>
                <a:latin typeface="Calibri" pitchFamily="34" charset="0"/>
              </a:rPr>
              <a:t>DI</a:t>
            </a:r>
            <a:r>
              <a:rPr lang="it-IT" sz="1600" dirty="0" smtClean="0">
                <a:solidFill>
                  <a:schemeClr val="tx1"/>
                </a:solidFill>
                <a:latin typeface="Calibri" pitchFamily="34" charset="0"/>
              </a:rPr>
              <a:t> COORDINAMENTO</a:t>
            </a:r>
            <a:endParaRPr lang="it-IT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6660232" y="3140968"/>
            <a:ext cx="2483768" cy="1224136"/>
          </a:xfrm>
          <a:prstGeom prst="ellipse">
            <a:avLst/>
          </a:prstGeom>
          <a:solidFill>
            <a:srgbClr val="E59B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j-lt"/>
              </a:rPr>
              <a:t>PERCORSI ORGANIZZATIVI E GESTIONALI</a:t>
            </a:r>
            <a:endParaRPr lang="it-I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6804248" y="5445224"/>
            <a:ext cx="2339752" cy="1152128"/>
          </a:xfrm>
          <a:prstGeom prst="ellipse">
            <a:avLst/>
          </a:prstGeom>
          <a:solidFill>
            <a:srgbClr val="E59B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j-lt"/>
              </a:rPr>
              <a:t>USO EQUILIBRATO DELLE RISORSE</a:t>
            </a:r>
            <a:endParaRPr lang="it-I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4427984" y="2204864"/>
            <a:ext cx="484632" cy="978408"/>
          </a:xfrm>
          <a:prstGeom prst="down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4499992" y="4365104"/>
            <a:ext cx="484632" cy="1122424"/>
          </a:xfrm>
          <a:prstGeom prst="down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2483768" y="1340768"/>
            <a:ext cx="648072" cy="484632"/>
          </a:xfrm>
          <a:prstGeom prst="right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sinistra 15"/>
          <p:cNvSpPr/>
          <p:nvPr/>
        </p:nvSpPr>
        <p:spPr>
          <a:xfrm>
            <a:off x="5940152" y="1340768"/>
            <a:ext cx="576064" cy="484632"/>
          </a:xfrm>
          <a:prstGeom prst="left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bidirezionale verticale 16"/>
          <p:cNvSpPr/>
          <p:nvPr/>
        </p:nvSpPr>
        <p:spPr>
          <a:xfrm>
            <a:off x="1043608" y="2204864"/>
            <a:ext cx="484632" cy="864096"/>
          </a:xfrm>
          <a:prstGeom prst="upDown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bidirezionale verticale 17"/>
          <p:cNvSpPr/>
          <p:nvPr/>
        </p:nvSpPr>
        <p:spPr>
          <a:xfrm>
            <a:off x="1115616" y="4509120"/>
            <a:ext cx="484632" cy="936104"/>
          </a:xfrm>
          <a:prstGeom prst="upDown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2483768" y="3501008"/>
            <a:ext cx="720080" cy="484632"/>
          </a:xfrm>
          <a:prstGeom prst="right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>
            <a:off x="2555776" y="5805264"/>
            <a:ext cx="792088" cy="484632"/>
          </a:xfrm>
          <a:prstGeom prst="right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bidirezionale verticale 20"/>
          <p:cNvSpPr/>
          <p:nvPr/>
        </p:nvSpPr>
        <p:spPr>
          <a:xfrm>
            <a:off x="7668344" y="2348880"/>
            <a:ext cx="484632" cy="720080"/>
          </a:xfrm>
          <a:prstGeom prst="upDown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bidirezionale verticale 21"/>
          <p:cNvSpPr/>
          <p:nvPr/>
        </p:nvSpPr>
        <p:spPr>
          <a:xfrm>
            <a:off x="7740352" y="4437112"/>
            <a:ext cx="484632" cy="864096"/>
          </a:xfrm>
          <a:prstGeom prst="upDown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a sinistra 23"/>
          <p:cNvSpPr/>
          <p:nvPr/>
        </p:nvSpPr>
        <p:spPr>
          <a:xfrm>
            <a:off x="6084168" y="5805264"/>
            <a:ext cx="648072" cy="484632"/>
          </a:xfrm>
          <a:prstGeom prst="left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a sinistra 24"/>
          <p:cNvSpPr/>
          <p:nvPr/>
        </p:nvSpPr>
        <p:spPr>
          <a:xfrm>
            <a:off x="6012160" y="3501008"/>
            <a:ext cx="576064" cy="484632"/>
          </a:xfrm>
          <a:prstGeom prst="leftArrow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3"/>
          <p:cNvSpPr/>
          <p:nvPr/>
        </p:nvSpPr>
        <p:spPr>
          <a:xfrm>
            <a:off x="3347864" y="955576"/>
            <a:ext cx="2520280" cy="1130424"/>
          </a:xfrm>
          <a:prstGeom prst="roundRect">
            <a:avLst/>
          </a:prstGeom>
          <a:solidFill>
            <a:srgbClr val="D735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Comic Sans MS" pitchFamily="66" charset="0"/>
              </a:rPr>
              <a:t>PERSONA DISABILE CON ALTERAZIONE DELLA COSCIENZA</a:t>
            </a:r>
            <a:endParaRPr lang="it-IT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Ovale 8"/>
          <p:cNvSpPr/>
          <p:nvPr/>
        </p:nvSpPr>
        <p:spPr>
          <a:xfrm>
            <a:off x="251520" y="5492080"/>
            <a:ext cx="2088232" cy="1008112"/>
          </a:xfrm>
          <a:prstGeom prst="ellipse">
            <a:avLst/>
          </a:prstGeom>
          <a:solidFill>
            <a:srgbClr val="98749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Comic Sans MS" pitchFamily="66" charset="0"/>
              </a:rPr>
              <a:t>BUONE PRATICHE</a:t>
            </a:r>
            <a:endParaRPr lang="it-IT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Rettangolo arrotondato 3"/>
          <p:cNvSpPr/>
          <p:nvPr/>
        </p:nvSpPr>
        <p:spPr>
          <a:xfrm>
            <a:off x="3347864" y="980728"/>
            <a:ext cx="2520280" cy="1130424"/>
          </a:xfrm>
          <a:prstGeom prst="roundRect">
            <a:avLst/>
          </a:prstGeom>
          <a:solidFill>
            <a:srgbClr val="D735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j-lt"/>
              </a:rPr>
              <a:t>PERSONA DISABILE CON ALTERAZIONE DELLA COSCIENZA</a:t>
            </a:r>
            <a:endParaRPr lang="it-I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Ovale 8"/>
          <p:cNvSpPr/>
          <p:nvPr/>
        </p:nvSpPr>
        <p:spPr>
          <a:xfrm>
            <a:off x="251520" y="5517232"/>
            <a:ext cx="2088232" cy="1008112"/>
          </a:xfrm>
          <a:prstGeom prst="ellipse">
            <a:avLst/>
          </a:prstGeom>
          <a:solidFill>
            <a:srgbClr val="98749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latin typeface="+mj-lt"/>
              </a:rPr>
              <a:t>BUONE PRATICHE</a:t>
            </a:r>
            <a:endParaRPr lang="it-IT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77784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Connector 4"/>
          <p:cNvSpPr/>
          <p:nvPr/>
        </p:nvSpPr>
        <p:spPr>
          <a:xfrm>
            <a:off x="6818808" y="2420888"/>
            <a:ext cx="561504" cy="45720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5868144" y="1700808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latin typeface="+mj-lt"/>
              </a:rPr>
              <a:t>RISCHIO BURN-OUT</a:t>
            </a:r>
            <a:endParaRPr lang="it-IT" sz="2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01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E:\sfreddo\Desktop\foto\luma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8680" y="0"/>
            <a:ext cx="10692680" cy="68580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1043608" y="404664"/>
            <a:ext cx="698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+mj-lt"/>
              </a:rPr>
              <a:t>Presentazione del caso clinico</a:t>
            </a:r>
            <a:endParaRPr lang="it-IT" sz="4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Autofit/>
          </a:bodyPr>
          <a:lstStyle/>
          <a:p>
            <a:r>
              <a:rPr lang="it-IT" sz="2200" dirty="0" smtClean="0">
                <a:latin typeface="+mj-lt"/>
              </a:rPr>
              <a:t>Uomo, 80 anni</a:t>
            </a:r>
          </a:p>
          <a:p>
            <a:r>
              <a:rPr lang="it-IT" sz="2200" dirty="0" smtClean="0">
                <a:latin typeface="+mj-lt"/>
              </a:rPr>
              <a:t>Accolto </a:t>
            </a:r>
            <a:r>
              <a:rPr lang="it-IT" sz="2200" dirty="0" smtClean="0">
                <a:latin typeface="+mj-lt"/>
              </a:rPr>
              <a:t>in marzo 2016 </a:t>
            </a:r>
            <a:r>
              <a:rPr lang="it-IT" sz="2200" dirty="0" smtClean="0">
                <a:latin typeface="+mj-lt"/>
              </a:rPr>
              <a:t>dalla </a:t>
            </a:r>
            <a:r>
              <a:rPr lang="it-IT" sz="2200" dirty="0" smtClean="0">
                <a:latin typeface="+mj-lt"/>
              </a:rPr>
              <a:t>Riabilitazione respiratoria</a:t>
            </a:r>
          </a:p>
          <a:p>
            <a:r>
              <a:rPr lang="it-IT" sz="2200" dirty="0" smtClean="0">
                <a:latin typeface="+mj-lt"/>
              </a:rPr>
              <a:t>BPCO grave con insufficienza respiratoria </a:t>
            </a:r>
            <a:r>
              <a:rPr lang="it-IT" sz="2200" dirty="0" err="1" smtClean="0">
                <a:latin typeface="+mj-lt"/>
              </a:rPr>
              <a:t>ipossiemico</a:t>
            </a:r>
            <a:r>
              <a:rPr lang="it-IT" sz="2200" dirty="0" smtClean="0">
                <a:latin typeface="+mj-lt"/>
              </a:rPr>
              <a:t> </a:t>
            </a:r>
            <a:r>
              <a:rPr lang="it-IT" sz="2200" dirty="0" err="1" smtClean="0">
                <a:latin typeface="+mj-lt"/>
              </a:rPr>
              <a:t>ipercapnica</a:t>
            </a:r>
            <a:r>
              <a:rPr lang="it-IT" sz="2200" dirty="0" smtClean="0">
                <a:latin typeface="+mj-lt"/>
              </a:rPr>
              <a:t> in O2 terapia per via </a:t>
            </a:r>
            <a:r>
              <a:rPr lang="it-IT" sz="2200" dirty="0" err="1" smtClean="0">
                <a:latin typeface="+mj-lt"/>
              </a:rPr>
              <a:t>tracheostomica</a:t>
            </a:r>
            <a:r>
              <a:rPr lang="it-IT" sz="2200" dirty="0" smtClean="0">
                <a:latin typeface="+mj-lt"/>
              </a:rPr>
              <a:t>, OSAS in CPAP</a:t>
            </a:r>
          </a:p>
          <a:p>
            <a:r>
              <a:rPr lang="it-IT" sz="2200" dirty="0" smtClean="0">
                <a:latin typeface="+mj-lt"/>
              </a:rPr>
              <a:t>Pregresse </a:t>
            </a:r>
            <a:r>
              <a:rPr lang="it-IT" sz="2200" dirty="0" smtClean="0">
                <a:latin typeface="+mj-lt"/>
              </a:rPr>
              <a:t>e frequenti riacutizzazioni </a:t>
            </a:r>
            <a:r>
              <a:rPr lang="it-IT" sz="2200" dirty="0" smtClean="0">
                <a:latin typeface="+mj-lt"/>
              </a:rPr>
              <a:t>dell’insufficienza respiratoria da abuso di oppiacei in sindrome dolorosa cronica diffusa</a:t>
            </a:r>
          </a:p>
          <a:p>
            <a:r>
              <a:rPr lang="it-IT" sz="2200" dirty="0" smtClean="0">
                <a:latin typeface="+mj-lt"/>
              </a:rPr>
              <a:t>Frequenti sanguinamenti da </a:t>
            </a:r>
            <a:r>
              <a:rPr lang="it-IT" sz="2200" dirty="0" err="1" smtClean="0">
                <a:latin typeface="+mj-lt"/>
              </a:rPr>
              <a:t>tracheostomia</a:t>
            </a:r>
            <a:r>
              <a:rPr lang="it-IT" sz="2200" dirty="0" smtClean="0">
                <a:latin typeface="+mj-lt"/>
              </a:rPr>
              <a:t> </a:t>
            </a:r>
            <a:endParaRPr lang="it-IT" sz="2200" dirty="0" smtClean="0">
              <a:latin typeface="+mj-lt"/>
            </a:endParaRPr>
          </a:p>
          <a:p>
            <a:r>
              <a:rPr lang="it-IT" sz="2200" dirty="0" smtClean="0">
                <a:latin typeface="+mj-lt"/>
              </a:rPr>
              <a:t>Portatore di SNG</a:t>
            </a:r>
          </a:p>
          <a:p>
            <a:r>
              <a:rPr lang="it-IT" sz="2200" dirty="0" smtClean="0">
                <a:latin typeface="+mj-lt"/>
              </a:rPr>
              <a:t>Severa sindrome ipocinetica</a:t>
            </a:r>
          </a:p>
          <a:p>
            <a:r>
              <a:rPr lang="it-IT" sz="2200" dirty="0" smtClean="0">
                <a:latin typeface="+mj-lt"/>
              </a:rPr>
              <a:t>Frequenti emotrasfusioni per severa </a:t>
            </a:r>
            <a:r>
              <a:rPr lang="it-IT" sz="2200" dirty="0" err="1" smtClean="0">
                <a:latin typeface="+mj-lt"/>
              </a:rPr>
              <a:t>anemizzazione</a:t>
            </a:r>
            <a:r>
              <a:rPr lang="it-IT" sz="2200" dirty="0" smtClean="0">
                <a:latin typeface="+mj-lt"/>
              </a:rPr>
              <a:t> </a:t>
            </a:r>
            <a:r>
              <a:rPr lang="it-IT" sz="2200" dirty="0" err="1" smtClean="0">
                <a:latin typeface="+mj-lt"/>
              </a:rPr>
              <a:t>dndd</a:t>
            </a:r>
            <a:r>
              <a:rPr lang="it-IT" sz="2200" dirty="0" smtClean="0">
                <a:latin typeface="+mj-lt"/>
              </a:rPr>
              <a:t>: gastrite </a:t>
            </a:r>
            <a:r>
              <a:rPr lang="it-IT" sz="2200" dirty="0" err="1" smtClean="0">
                <a:latin typeface="+mj-lt"/>
              </a:rPr>
              <a:t>antrale</a:t>
            </a:r>
            <a:r>
              <a:rPr lang="it-IT" sz="2200" dirty="0" smtClean="0">
                <a:latin typeface="+mj-lt"/>
              </a:rPr>
              <a:t>, sospetta sindrome </a:t>
            </a:r>
            <a:r>
              <a:rPr lang="it-IT" sz="2200" dirty="0" err="1" smtClean="0">
                <a:latin typeface="+mj-lt"/>
              </a:rPr>
              <a:t>mieloproliferativa</a:t>
            </a:r>
            <a:endParaRPr lang="it-IT" sz="2200" dirty="0" smtClean="0">
              <a:latin typeface="+mj-lt"/>
            </a:endParaRPr>
          </a:p>
          <a:p>
            <a:r>
              <a:rPr lang="it-IT" sz="2200" dirty="0" smtClean="0">
                <a:latin typeface="+mj-lt"/>
              </a:rPr>
              <a:t> Diabete mellito tipo 2 </a:t>
            </a:r>
            <a:r>
              <a:rPr lang="it-IT" sz="2200" dirty="0" err="1" smtClean="0">
                <a:latin typeface="+mj-lt"/>
              </a:rPr>
              <a:t>insulinotrattato</a:t>
            </a:r>
            <a:endParaRPr lang="it-IT" sz="2200" dirty="0" smtClean="0">
              <a:latin typeface="+mj-lt"/>
            </a:endParaRPr>
          </a:p>
          <a:p>
            <a:r>
              <a:rPr lang="it-IT" sz="2200" dirty="0" smtClean="0">
                <a:latin typeface="+mj-lt"/>
              </a:rPr>
              <a:t>Cardiopatia </a:t>
            </a:r>
            <a:r>
              <a:rPr lang="it-IT" sz="2200" dirty="0" err="1" smtClean="0">
                <a:latin typeface="+mj-lt"/>
              </a:rPr>
              <a:t>ipertensivo-ischemica</a:t>
            </a:r>
            <a:r>
              <a:rPr lang="it-IT" sz="2200" dirty="0" smtClean="0">
                <a:latin typeface="+mj-lt"/>
              </a:rPr>
              <a:t>, scompenso cardiaco congestizio stabilizzato</a:t>
            </a:r>
          </a:p>
          <a:p>
            <a:r>
              <a:rPr lang="it-IT" sz="2200" dirty="0" smtClean="0">
                <a:latin typeface="+mj-lt"/>
              </a:rPr>
              <a:t>Colonizzazione respiratoria da </a:t>
            </a:r>
            <a:r>
              <a:rPr lang="it-IT" sz="2200" dirty="0" smtClean="0">
                <a:latin typeface="+mj-lt"/>
              </a:rPr>
              <a:t>A. </a:t>
            </a:r>
            <a:r>
              <a:rPr lang="it-IT" sz="2200" dirty="0" err="1" smtClean="0">
                <a:latin typeface="+mj-lt"/>
              </a:rPr>
              <a:t>baumannii</a:t>
            </a:r>
            <a:r>
              <a:rPr lang="it-IT" sz="2200" dirty="0" smtClean="0">
                <a:latin typeface="+mj-lt"/>
              </a:rPr>
              <a:t> e </a:t>
            </a:r>
            <a:r>
              <a:rPr lang="it-IT" sz="2200" dirty="0" smtClean="0">
                <a:latin typeface="+mj-lt"/>
              </a:rPr>
              <a:t>P. </a:t>
            </a:r>
            <a:r>
              <a:rPr lang="it-IT" sz="2200" dirty="0" err="1" smtClean="0">
                <a:latin typeface="+mj-lt"/>
              </a:rPr>
              <a:t>aeruginosa</a:t>
            </a:r>
            <a:r>
              <a:rPr lang="it-IT" sz="2200" dirty="0" smtClean="0">
                <a:latin typeface="+mj-lt"/>
              </a:rPr>
              <a:t> </a:t>
            </a:r>
            <a:r>
              <a:rPr lang="it-IT" sz="2200" dirty="0" smtClean="0">
                <a:latin typeface="+mj-lt"/>
              </a:rPr>
              <a:t>MDR</a:t>
            </a:r>
            <a:endParaRPr lang="it-IT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2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272" y="220"/>
            <a:chExt cx="5171" cy="3583"/>
          </a:xfrm>
        </p:grpSpPr>
      </p:grp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179388" y="188640"/>
            <a:ext cx="4176588" cy="216086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MEDICO:</a:t>
            </a:r>
          </a:p>
          <a:p>
            <a:pPr algn="ctr"/>
            <a:r>
              <a:rPr lang="it-IT" dirty="0" smtClean="0"/>
              <a:t> </a:t>
            </a:r>
            <a:r>
              <a:rPr lang="it-IT" dirty="0" smtClean="0"/>
              <a:t>Rischio </a:t>
            </a:r>
            <a:r>
              <a:rPr lang="it-IT" dirty="0" smtClean="0"/>
              <a:t>recidive BPN e </a:t>
            </a:r>
            <a:r>
              <a:rPr lang="it-IT" dirty="0" smtClean="0"/>
              <a:t>IR</a:t>
            </a:r>
            <a:endParaRPr lang="it-IT" dirty="0" smtClean="0"/>
          </a:p>
          <a:p>
            <a:pPr algn="ctr"/>
            <a:r>
              <a:rPr lang="it-IT" dirty="0" smtClean="0"/>
              <a:t> </a:t>
            </a:r>
            <a:r>
              <a:rPr lang="it-IT" dirty="0" smtClean="0"/>
              <a:t>Revisione </a:t>
            </a:r>
            <a:r>
              <a:rPr lang="it-IT" dirty="0" err="1" smtClean="0"/>
              <a:t>polifarmacoterapia</a:t>
            </a:r>
            <a:endParaRPr lang="it-IT" dirty="0" smtClean="0"/>
          </a:p>
          <a:p>
            <a:pPr algn="ctr"/>
            <a:r>
              <a:rPr lang="it-IT" dirty="0" smtClean="0"/>
              <a:t> </a:t>
            </a:r>
            <a:r>
              <a:rPr lang="it-IT" dirty="0" smtClean="0"/>
              <a:t>Stabilità </a:t>
            </a:r>
            <a:r>
              <a:rPr lang="it-IT" dirty="0" smtClean="0"/>
              <a:t>emodinamica, controllo </a:t>
            </a:r>
            <a:r>
              <a:rPr lang="it-IT" dirty="0" smtClean="0"/>
              <a:t>dolore</a:t>
            </a:r>
            <a:endParaRPr lang="it-IT" dirty="0" smtClean="0"/>
          </a:p>
          <a:p>
            <a:pPr algn="ctr"/>
            <a:r>
              <a:rPr lang="it-IT" dirty="0" smtClean="0"/>
              <a:t>Controllo </a:t>
            </a:r>
            <a:r>
              <a:rPr lang="it-IT" dirty="0" smtClean="0"/>
              <a:t>metabolico, rimozione SNG e </a:t>
            </a:r>
            <a:r>
              <a:rPr lang="it-IT" dirty="0" err="1" smtClean="0"/>
              <a:t>CV</a:t>
            </a:r>
            <a:endParaRPr lang="it-IT" dirty="0" smtClean="0"/>
          </a:p>
          <a:p>
            <a:pPr algn="ctr"/>
            <a:r>
              <a:rPr lang="it-IT" dirty="0" smtClean="0"/>
              <a:t>Stabilità ematologica</a:t>
            </a:r>
          </a:p>
          <a:p>
            <a:pPr algn="ctr"/>
            <a:r>
              <a:rPr lang="it-IT" dirty="0" smtClean="0"/>
              <a:t>S</a:t>
            </a:r>
            <a:r>
              <a:rPr lang="it-IT" dirty="0" smtClean="0"/>
              <a:t>anguinamenti da </a:t>
            </a:r>
            <a:endParaRPr lang="it-IT" dirty="0" smtClean="0"/>
          </a:p>
          <a:p>
            <a:pPr algn="ctr"/>
            <a:r>
              <a:rPr lang="it-IT" dirty="0" err="1" smtClean="0"/>
              <a:t>tracheo</a:t>
            </a:r>
            <a:endParaRPr lang="it-IT" dirty="0" smtClean="0"/>
          </a:p>
          <a:p>
            <a:pPr algn="ctr"/>
            <a:endParaRPr lang="it-IT" sz="1400" dirty="0">
              <a:solidFill>
                <a:srgbClr val="0033CC"/>
              </a:solidFill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932040" y="188640"/>
            <a:ext cx="4067944" cy="20891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 sz="1600" dirty="0" smtClean="0"/>
          </a:p>
          <a:p>
            <a:pPr algn="ctr"/>
            <a:endParaRPr lang="it-IT" sz="1600" dirty="0" smtClean="0"/>
          </a:p>
          <a:p>
            <a:pPr algn="ctr"/>
            <a:r>
              <a:rPr lang="it-IT" sz="1600" dirty="0" smtClean="0"/>
              <a:t>NEUROPSICOLOGA</a:t>
            </a:r>
            <a:r>
              <a:rPr lang="it-IT" sz="1600" dirty="0"/>
              <a:t>:</a:t>
            </a:r>
          </a:p>
          <a:p>
            <a:pPr algn="ctr"/>
            <a:r>
              <a:rPr lang="it-IT" sz="1600" dirty="0" smtClean="0"/>
              <a:t>Fluttuazione </a:t>
            </a:r>
            <a:r>
              <a:rPr lang="it-IT" sz="1600" dirty="0" smtClean="0"/>
              <a:t>del tono </a:t>
            </a:r>
            <a:r>
              <a:rPr lang="it-IT" sz="1600" dirty="0" smtClean="0"/>
              <a:t>umorale </a:t>
            </a:r>
            <a:endParaRPr lang="it-IT" sz="1600" dirty="0" smtClean="0"/>
          </a:p>
          <a:p>
            <a:pPr algn="ctr"/>
            <a:r>
              <a:rPr lang="it-IT" sz="1600" dirty="0" smtClean="0"/>
              <a:t>Problema di tipo motivazionale e collaborativo</a:t>
            </a:r>
          </a:p>
          <a:p>
            <a:pPr algn="ctr"/>
            <a:r>
              <a:rPr lang="it-IT" sz="1600" dirty="0" smtClean="0"/>
              <a:t>Stimolazione autonomie residue in collaborazione</a:t>
            </a:r>
          </a:p>
          <a:p>
            <a:pPr algn="ctr"/>
            <a:r>
              <a:rPr lang="it-IT" sz="1600" dirty="0" smtClean="0"/>
              <a:t>c</a:t>
            </a:r>
            <a:r>
              <a:rPr lang="it-IT" sz="1600" dirty="0" smtClean="0"/>
              <a:t>on </a:t>
            </a:r>
            <a:r>
              <a:rPr lang="it-IT" sz="1600" dirty="0" smtClean="0"/>
              <a:t>team assistenziale e riabilitativo</a:t>
            </a:r>
          </a:p>
          <a:p>
            <a:pPr algn="ctr"/>
            <a:r>
              <a:rPr lang="it-IT" sz="1600" dirty="0" smtClean="0"/>
              <a:t>Colloqui </a:t>
            </a:r>
            <a:r>
              <a:rPr lang="it-IT" sz="1600" dirty="0" smtClean="0"/>
              <a:t>individuali e </a:t>
            </a:r>
            <a:r>
              <a:rPr lang="it-IT" sz="1600" dirty="0" smtClean="0"/>
              <a:t>con i </a:t>
            </a:r>
          </a:p>
          <a:p>
            <a:pPr algn="ctr"/>
            <a:r>
              <a:rPr lang="it-IT" sz="1600" dirty="0" smtClean="0"/>
              <a:t>familiari</a:t>
            </a:r>
          </a:p>
          <a:p>
            <a:pPr algn="ctr"/>
            <a:endParaRPr lang="it-IT" sz="1400" b="1" dirty="0" smtClean="0">
              <a:solidFill>
                <a:srgbClr val="800000"/>
              </a:solidFill>
            </a:endParaRPr>
          </a:p>
          <a:p>
            <a:pPr algn="ctr"/>
            <a:endParaRPr lang="it-IT" sz="900" b="1" dirty="0">
              <a:solidFill>
                <a:srgbClr val="800000"/>
              </a:solidFill>
            </a:endParaRPr>
          </a:p>
          <a:p>
            <a:pPr algn="ctr"/>
            <a:r>
              <a:rPr lang="it-IT" sz="900" b="1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179388" y="4508500"/>
            <a:ext cx="3960812" cy="20891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dirty="0"/>
              <a:t>FISIOTERAPISTA</a:t>
            </a:r>
            <a:r>
              <a:rPr lang="it-IT" dirty="0" smtClean="0"/>
              <a:t>:</a:t>
            </a:r>
            <a:endParaRPr lang="it-IT" dirty="0"/>
          </a:p>
          <a:p>
            <a:pPr algn="ctr"/>
            <a:r>
              <a:rPr lang="it-IT" dirty="0" smtClean="0"/>
              <a:t>Esercizi di recupero forza </a:t>
            </a:r>
            <a:r>
              <a:rPr lang="it-IT" dirty="0" smtClean="0"/>
              <a:t>muscolare</a:t>
            </a:r>
          </a:p>
          <a:p>
            <a:pPr algn="ctr"/>
            <a:r>
              <a:rPr lang="it-IT" dirty="0" smtClean="0"/>
              <a:t>P</a:t>
            </a:r>
            <a:r>
              <a:rPr lang="it-IT" dirty="0" smtClean="0"/>
              <a:t>assaggi </a:t>
            </a:r>
            <a:r>
              <a:rPr lang="it-IT" dirty="0" smtClean="0"/>
              <a:t>posturali</a:t>
            </a:r>
          </a:p>
          <a:p>
            <a:pPr algn="ctr"/>
            <a:r>
              <a:rPr lang="it-IT" dirty="0" smtClean="0"/>
              <a:t>Recupero </a:t>
            </a:r>
            <a:r>
              <a:rPr lang="it-IT" dirty="0" smtClean="0"/>
              <a:t>stazione </a:t>
            </a:r>
            <a:r>
              <a:rPr lang="it-IT" dirty="0" smtClean="0"/>
              <a:t>eretta con ausilio</a:t>
            </a:r>
          </a:p>
          <a:p>
            <a:pPr algn="ctr"/>
            <a:r>
              <a:rPr lang="it-IT" dirty="0" err="1" smtClean="0"/>
              <a:t>Fkt</a:t>
            </a:r>
            <a:r>
              <a:rPr lang="it-IT" dirty="0" smtClean="0"/>
              <a:t> respiratoria: rinforzo mm </a:t>
            </a:r>
            <a:r>
              <a:rPr lang="it-IT" dirty="0" smtClean="0"/>
              <a:t>respiratori</a:t>
            </a:r>
          </a:p>
          <a:p>
            <a:pPr algn="ctr"/>
            <a:r>
              <a:rPr lang="it-IT" dirty="0" smtClean="0"/>
              <a:t>Tecniche di disostruzione</a:t>
            </a:r>
            <a:endParaRPr lang="it-IT" dirty="0"/>
          </a:p>
          <a:p>
            <a:pPr algn="ctr"/>
            <a:endParaRPr lang="it-IT" sz="1400" b="1" dirty="0"/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5076825" y="4508500"/>
            <a:ext cx="3816350" cy="201612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dirty="0"/>
              <a:t>INFERMIERE</a:t>
            </a:r>
            <a:r>
              <a:rPr lang="it-IT" dirty="0" smtClean="0"/>
              <a:t>:</a:t>
            </a:r>
            <a:endParaRPr lang="it-IT" dirty="0"/>
          </a:p>
          <a:p>
            <a:pPr algn="ctr"/>
            <a:r>
              <a:rPr lang="it-IT" dirty="0"/>
              <a:t>G</a:t>
            </a:r>
            <a:r>
              <a:rPr lang="it-IT" dirty="0" smtClean="0"/>
              <a:t>estione </a:t>
            </a:r>
            <a:r>
              <a:rPr lang="it-IT" dirty="0" err="1" smtClean="0"/>
              <a:t>tracheo</a:t>
            </a:r>
            <a:r>
              <a:rPr lang="it-IT" dirty="0" smtClean="0"/>
              <a:t> e secrezioni </a:t>
            </a:r>
            <a:r>
              <a:rPr lang="it-IT" dirty="0" smtClean="0"/>
              <a:t>bronchiali</a:t>
            </a:r>
            <a:endParaRPr lang="it-IT" dirty="0" smtClean="0"/>
          </a:p>
          <a:p>
            <a:pPr algn="ctr"/>
            <a:r>
              <a:rPr lang="it-IT" dirty="0" smtClean="0"/>
              <a:t>Stimolazione nelle ADL</a:t>
            </a:r>
            <a:endParaRPr lang="it-IT" dirty="0"/>
          </a:p>
          <a:p>
            <a:pPr algn="ctr"/>
            <a:r>
              <a:rPr lang="it-IT" dirty="0" smtClean="0"/>
              <a:t>C</a:t>
            </a:r>
            <a:r>
              <a:rPr lang="it-IT" dirty="0" smtClean="0"/>
              <a:t>ontrollo</a:t>
            </a:r>
            <a:r>
              <a:rPr lang="it-IT" dirty="0"/>
              <a:t> </a:t>
            </a:r>
            <a:r>
              <a:rPr lang="it-IT" dirty="0" smtClean="0"/>
              <a:t>dolore</a:t>
            </a:r>
          </a:p>
          <a:p>
            <a:pPr algn="ctr"/>
            <a:r>
              <a:rPr lang="it-IT" dirty="0" smtClean="0"/>
              <a:t>M</a:t>
            </a:r>
            <a:r>
              <a:rPr lang="it-IT" dirty="0" smtClean="0"/>
              <a:t>onitoraggio </a:t>
            </a:r>
            <a:r>
              <a:rPr lang="it-IT" dirty="0" smtClean="0"/>
              <a:t>parametri vitali</a:t>
            </a:r>
            <a:endParaRPr lang="it-IT" dirty="0"/>
          </a:p>
        </p:txBody>
      </p:sp>
      <p:sp>
        <p:nvSpPr>
          <p:cNvPr id="137224" name="Oval 8"/>
          <p:cNvSpPr>
            <a:spLocks noChangeArrowheads="1"/>
          </p:cNvSpPr>
          <p:nvPr/>
        </p:nvSpPr>
        <p:spPr bwMode="auto">
          <a:xfrm>
            <a:off x="3492500" y="2781300"/>
            <a:ext cx="2087563" cy="13684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it-IT" sz="2400" dirty="0"/>
              <a:t>IL PAZIENTE</a:t>
            </a:r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 flipH="1">
            <a:off x="2483768" y="4005262"/>
            <a:ext cx="1440532" cy="431849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 flipH="1" flipV="1">
            <a:off x="2339751" y="2420887"/>
            <a:ext cx="1511523" cy="503287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 flipV="1">
            <a:off x="5148263" y="2420887"/>
            <a:ext cx="1655985" cy="503287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7228" name="Line 12"/>
          <p:cNvSpPr>
            <a:spLocks noChangeShapeType="1"/>
          </p:cNvSpPr>
          <p:nvPr/>
        </p:nvSpPr>
        <p:spPr bwMode="auto">
          <a:xfrm>
            <a:off x="5003800" y="4076700"/>
            <a:ext cx="1728440" cy="360412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>
            <a:off x="3276600" y="3429000"/>
            <a:ext cx="2159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5580063" y="3429000"/>
            <a:ext cx="2159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>
            <a:off x="5724128" y="2852936"/>
            <a:ext cx="3240360" cy="1296987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600" dirty="0"/>
              <a:t>ASSISTENTE SOCIALE:</a:t>
            </a:r>
          </a:p>
          <a:p>
            <a:pPr algn="ctr"/>
            <a:r>
              <a:rPr lang="it-IT" sz="1600" dirty="0" smtClean="0"/>
              <a:t>N</a:t>
            </a:r>
            <a:r>
              <a:rPr lang="it-IT" sz="1600" dirty="0" smtClean="0"/>
              <a:t>omina </a:t>
            </a:r>
            <a:r>
              <a:rPr lang="it-IT" sz="1600" dirty="0" smtClean="0"/>
              <a:t>ADS</a:t>
            </a:r>
            <a:endParaRPr lang="it-IT" sz="1600" dirty="0"/>
          </a:p>
          <a:p>
            <a:pPr algn="ctr"/>
            <a:r>
              <a:rPr lang="it-IT" sz="1600" dirty="0" smtClean="0"/>
              <a:t>Colloqui con rete familiare</a:t>
            </a:r>
            <a:endParaRPr lang="it-IT" sz="1600" dirty="0"/>
          </a:p>
          <a:p>
            <a:pPr algn="ctr"/>
            <a:r>
              <a:rPr lang="it-IT" sz="1600" dirty="0" smtClean="0"/>
              <a:t>Relazione con territorio, CSM</a:t>
            </a:r>
            <a:endParaRPr lang="it-IT" sz="1600" dirty="0"/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179388" y="2781300"/>
            <a:ext cx="3097212" cy="12969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600" dirty="0" smtClean="0"/>
              <a:t>LOGOPEDISTA:</a:t>
            </a:r>
          </a:p>
          <a:p>
            <a:pPr algn="ctr"/>
            <a:r>
              <a:rPr lang="it-IT" sz="1600" dirty="0" smtClean="0"/>
              <a:t>Disfagia </a:t>
            </a:r>
          </a:p>
          <a:p>
            <a:pPr algn="ctr"/>
            <a:r>
              <a:rPr lang="it-IT" sz="1600" dirty="0" smtClean="0"/>
              <a:t>R</a:t>
            </a:r>
            <a:r>
              <a:rPr lang="it-IT" sz="1600" dirty="0" smtClean="0"/>
              <a:t>ipresa </a:t>
            </a:r>
            <a:r>
              <a:rPr lang="it-IT" sz="1600" dirty="0" smtClean="0"/>
              <a:t>alimentazione per </a:t>
            </a:r>
            <a:r>
              <a:rPr lang="it-IT" sz="1600" dirty="0" err="1" smtClean="0"/>
              <a:t>os</a:t>
            </a:r>
            <a:endParaRPr lang="it-IT" sz="1600" dirty="0" smtClean="0"/>
          </a:p>
          <a:p>
            <a:pPr algn="ctr"/>
            <a:r>
              <a:rPr lang="it-IT" sz="1600" dirty="0" smtClean="0"/>
              <a:t>Afonia, presenza di </a:t>
            </a:r>
            <a:r>
              <a:rPr lang="it-IT" sz="1600" dirty="0" err="1" smtClean="0"/>
              <a:t>tracheocannula</a:t>
            </a:r>
            <a:endParaRPr lang="it-IT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2737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90538"/>
          </a:xfrm>
        </p:spPr>
        <p:txBody>
          <a:bodyPr/>
          <a:lstStyle/>
          <a:p>
            <a:r>
              <a:rPr lang="it-IT" sz="2400" dirty="0"/>
              <a:t>LA CRITICITA’ </a:t>
            </a:r>
            <a:r>
              <a:rPr lang="it-IT" sz="2400" dirty="0" smtClean="0"/>
              <a:t>CLINICA</a:t>
            </a:r>
            <a:endParaRPr lang="it-IT" sz="2400" dirty="0"/>
          </a:p>
        </p:txBody>
      </p:sp>
      <p:graphicFrame>
        <p:nvGraphicFramePr>
          <p:cNvPr id="20744" name="Group 264"/>
          <p:cNvGraphicFramePr>
            <a:graphicFrameLocks noGrp="1"/>
          </p:cNvGraphicFramePr>
          <p:nvPr>
            <p:ph type="tbl" idx="1"/>
          </p:nvPr>
        </p:nvGraphicFramePr>
        <p:xfrm>
          <a:off x="179388" y="692150"/>
          <a:ext cx="8785225" cy="6521793"/>
        </p:xfrm>
        <a:graphic>
          <a:graphicData uri="http://schemas.openxmlformats.org/drawingml/2006/table">
            <a:tbl>
              <a:tblPr/>
              <a:tblGrid>
                <a:gridCol w="1800324"/>
                <a:gridCol w="1603276"/>
                <a:gridCol w="1804987"/>
                <a:gridCol w="1647825"/>
                <a:gridCol w="1928813"/>
              </a:tblGrid>
              <a:tr h="3476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Pneumologo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Internista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ORL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Logopedista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Fisioterapista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Infermiere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530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42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Rx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torace, EGA,  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BFS+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toilette bronchiale,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colturale su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broncoaspirato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terapia mirata antibiotica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parenterale e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aerosolica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a cicli, utilizzo di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CPAP,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successiva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ventiloterapia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per via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tracheostomica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24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controlli ematologici,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emotrasfusioni,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compenso emodinamico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Visita e</a:t>
                      </a:r>
                      <a:b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controllo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stomia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</a:t>
                      </a:r>
                      <a:b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sostituzioe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cadenzata della 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cannula, 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Rivalutazione chirurgica della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tracheo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cauterizzazione granulomi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Igiene cavo orale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Movimenti per deglutizione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e gestione secrez.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Salivari,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Utilizzo valvola fonatoria,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Cibi a consistenza modificata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Tosse assistita, esercizi respiratori, utilizzo di valvola fonatoria,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Tracheo-aspirazioni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Invitare il paziente a rimozione secrezioni con la tosse, ripetute pulizie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controcannula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tracheoaspirazioni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al bisogno, corretta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posturazione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a letto, gestione dello stoma con corretta igiene e sostituzione periodica del materiale, gestione umidificatore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tracheo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383485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E:\sfreddo\Desktop\foto\slide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4390" y="0"/>
            <a:ext cx="148971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490538"/>
          </a:xfrm>
        </p:spPr>
        <p:txBody>
          <a:bodyPr/>
          <a:lstStyle/>
          <a:p>
            <a:r>
              <a:rPr lang="it-IT" sz="2600" dirty="0"/>
              <a:t>LA CRITICITA’ </a:t>
            </a:r>
            <a:r>
              <a:rPr lang="it-IT" sz="2600" dirty="0" smtClean="0"/>
              <a:t>PSICHICA COMPORTAMENTALE</a:t>
            </a:r>
            <a:endParaRPr lang="it-IT" sz="2600" dirty="0"/>
          </a:p>
        </p:txBody>
      </p:sp>
      <p:graphicFrame>
        <p:nvGraphicFramePr>
          <p:cNvPr id="20744" name="Group 26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744629272"/>
              </p:ext>
            </p:extLst>
          </p:nvPr>
        </p:nvGraphicFramePr>
        <p:xfrm>
          <a:off x="179512" y="34680472"/>
          <a:ext cx="3495791" cy="40356620"/>
        </p:xfrm>
        <a:graphic>
          <a:graphicData uri="http://schemas.openxmlformats.org/drawingml/2006/table">
            <a:tbl>
              <a:tblPr/>
              <a:tblGrid>
                <a:gridCol w="991513"/>
                <a:gridCol w="743837"/>
                <a:gridCol w="920286"/>
                <a:gridCol w="840155"/>
              </a:tblGrid>
              <a:tr h="195867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MEDICO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INFERMIERE PROFESSIONALE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FISIOTERAPISTA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FdT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PRIMA FASE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30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Profilo nutrizionale,cons.nutrizionista,rx sacro-coccige,Tc bacino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osteomielitecons chir.plastico,biopsia profonda, infettivologo,terapia antibiotica, monitoraggio funz epato-renale, terapia antalgica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Valutazione lesione con stadiazione,presidi antidecuibito, scrupolosa igiene personale7pz/ambiente, DPI, mobilizz a interv progr,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Medicazioni avanzate, controllo dolore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Supervisione delle mobilizzazioni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Consiglio su posturazione a letto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Posizionamento su bascula con cuscino antidecubito, controllo dolore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Uso della PEP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drenare secre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Zioni profonde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Stimolaz tosse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SECONDA FASE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30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BFS di controllo e verifica capacità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Deglutitoria;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verifica a cadenza programmata dei parametri di funzionalità respiratoria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Sostituzione cannula con Shiley 6 senza cuffia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al blu di metilene;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esercizi per i movimenti delle labbra , della lingua, del cavo orale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FKT respiratoria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Mobilizzazioni attive e passive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Esercizi per la tosse efficace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8160294"/>
              </p:ext>
            </p:extLst>
          </p:nvPr>
        </p:nvGraphicFramePr>
        <p:xfrm>
          <a:off x="755576" y="2492895"/>
          <a:ext cx="7488831" cy="374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00267"/>
                <a:gridCol w="2592287"/>
              </a:tblGrid>
              <a:tr h="52625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Psicologo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Medico - Infermiere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Equipe tutta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8167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Colloqui</a:t>
                      </a:r>
                      <a:r>
                        <a:rPr lang="it-IT" sz="1400" baseline="0" dirty="0" smtClean="0"/>
                        <a:t> individuali con il paziente</a:t>
                      </a:r>
                    </a:p>
                    <a:p>
                      <a:r>
                        <a:rPr lang="it-IT" sz="1400" baseline="0" dirty="0" smtClean="0"/>
                        <a:t>Colloqui con i familiari</a:t>
                      </a:r>
                    </a:p>
                    <a:p>
                      <a:r>
                        <a:rPr lang="it-IT" sz="1400" baseline="0" dirty="0" smtClean="0"/>
                        <a:t>Puntuale aggiornamento in equipe</a:t>
                      </a:r>
                    </a:p>
                    <a:p>
                      <a:r>
                        <a:rPr lang="it-IT" sz="1400" baseline="0" dirty="0" smtClean="0"/>
                        <a:t>Lavoro di rete con il territorio </a:t>
                      </a:r>
                    </a:p>
                    <a:p>
                      <a:endParaRPr lang="it-IT" sz="1400" baseline="0" dirty="0" smtClean="0"/>
                    </a:p>
                    <a:p>
                      <a:r>
                        <a:rPr lang="it-IT" sz="1400" baseline="0" dirty="0" smtClean="0"/>
                        <a:t>Attivazione della procedura rischio suicidio </a:t>
                      </a:r>
                      <a:r>
                        <a:rPr lang="it-IT" sz="1400" baseline="0" dirty="0" smtClean="0"/>
                        <a:t/>
                      </a:r>
                      <a:br>
                        <a:rPr lang="it-IT" sz="1400" baseline="0" dirty="0" smtClean="0"/>
                      </a:br>
                      <a:r>
                        <a:rPr lang="it-IT" sz="1400" baseline="0" dirty="0" smtClean="0"/>
                        <a:t>(</a:t>
                      </a:r>
                      <a:r>
                        <a:rPr lang="it-IT" sz="1400" baseline="0" dirty="0" smtClean="0"/>
                        <a:t>valutazione con scale psicometriche)</a:t>
                      </a:r>
                      <a:endParaRPr lang="it-I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Richiesta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smtClean="0"/>
                        <a:t>consulenza </a:t>
                      </a:r>
                      <a:r>
                        <a:rPr lang="it-IT" sz="1200" baseline="0" dirty="0" smtClean="0"/>
                        <a:t>neurologica, </a:t>
                      </a:r>
                    </a:p>
                    <a:p>
                      <a:r>
                        <a:rPr lang="it-IT" sz="1200" baseline="0" dirty="0" smtClean="0"/>
                        <a:t>Colloqui con psichiatra territoriale </a:t>
                      </a:r>
                    </a:p>
                    <a:p>
                      <a:r>
                        <a:rPr lang="it-IT" sz="1200" baseline="0" dirty="0" smtClean="0"/>
                        <a:t>Valutazione </a:t>
                      </a:r>
                      <a:r>
                        <a:rPr lang="it-IT" sz="1200" baseline="0" dirty="0" smtClean="0"/>
                        <a:t>psichiatra territoriale </a:t>
                      </a:r>
                      <a:endParaRPr lang="it-IT" sz="1200" baseline="0" dirty="0" smtClean="0"/>
                    </a:p>
                    <a:p>
                      <a:r>
                        <a:rPr lang="it-IT" sz="1200" baseline="0" dirty="0" smtClean="0"/>
                        <a:t>Monitoraggio del paziente, </a:t>
                      </a:r>
                      <a:endParaRPr lang="it-IT" sz="1200" baseline="0" dirty="0" smtClean="0"/>
                    </a:p>
                    <a:p>
                      <a:r>
                        <a:rPr lang="it-IT" sz="1200" baseline="0" dirty="0" smtClean="0"/>
                        <a:t>Colloqui con il </a:t>
                      </a:r>
                      <a:r>
                        <a:rPr lang="it-IT" sz="1200" baseline="0" dirty="0" err="1" smtClean="0"/>
                        <a:t>Pz</a:t>
                      </a:r>
                      <a:r>
                        <a:rPr lang="it-IT" sz="1200" baseline="0" dirty="0" smtClean="0"/>
                        <a:t> e i </a:t>
                      </a:r>
                      <a:r>
                        <a:rPr lang="it-IT" sz="1200" baseline="0" dirty="0" smtClean="0"/>
                        <a:t>familiari, impostazione dieta, </a:t>
                      </a:r>
                      <a:endParaRPr lang="it-IT" sz="1200" baseline="0" dirty="0" smtClean="0"/>
                    </a:p>
                    <a:p>
                      <a:r>
                        <a:rPr lang="it-IT" sz="1200" baseline="0" dirty="0" smtClean="0"/>
                        <a:t>colloqui </a:t>
                      </a:r>
                      <a:r>
                        <a:rPr lang="it-IT" sz="1200" baseline="0" dirty="0" smtClean="0"/>
                        <a:t>con </a:t>
                      </a:r>
                      <a:r>
                        <a:rPr lang="it-IT" sz="1200" baseline="0" dirty="0" err="1" smtClean="0"/>
                        <a:t>Ads</a:t>
                      </a:r>
                      <a:r>
                        <a:rPr lang="it-IT" sz="1200" baseline="0" dirty="0" smtClean="0"/>
                        <a:t>, </a:t>
                      </a:r>
                      <a:r>
                        <a:rPr lang="it-IT" sz="1200" baseline="0" dirty="0" smtClean="0"/>
                        <a:t/>
                      </a:r>
                      <a:br>
                        <a:rPr lang="it-IT" sz="1200" baseline="0" dirty="0" smtClean="0"/>
                      </a:br>
                      <a:r>
                        <a:rPr lang="it-IT" sz="1200" baseline="0" dirty="0" smtClean="0"/>
                        <a:t>ascolto </a:t>
                      </a:r>
                      <a:r>
                        <a:rPr lang="it-IT" sz="1200" baseline="0" dirty="0" smtClean="0"/>
                        <a:t>attivo e informazione, valutazione della </a:t>
                      </a:r>
                      <a:r>
                        <a:rPr lang="it-IT" sz="1200" baseline="0" dirty="0" err="1" smtClean="0"/>
                        <a:t>compliance</a:t>
                      </a:r>
                      <a:r>
                        <a:rPr lang="it-IT" sz="1200" baseline="0" dirty="0" smtClean="0"/>
                        <a:t> alle prescrizioni mediche, somministrazione terapia sulla base dei  segni di malessere psicologico, coinvolgimento logopedista per valutazione </a:t>
                      </a:r>
                      <a:r>
                        <a:rPr lang="it-IT" sz="1200" baseline="0" dirty="0" smtClean="0"/>
                        <a:t>eventuale </a:t>
                      </a:r>
                      <a:r>
                        <a:rPr lang="it-IT" sz="1200" baseline="0" dirty="0" smtClean="0"/>
                        <a:t>disfagia e consistenza cibi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aseline="0" dirty="0" smtClean="0"/>
                        <a:t>Omogeneità di risposte e comportamenti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2915816" y="548680"/>
            <a:ext cx="2952328" cy="17281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PERSONALITA’ ISTRIONICA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IPOCONDRIA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NEVROSI ALIMENTARE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IDEAZIONE SUICIDARIA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6396335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Attivazione della procedura per il rischio suicidio</a:t>
            </a:r>
            <a:endParaRPr lang="it-IT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2296069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490538"/>
          </a:xfrm>
        </p:spPr>
        <p:txBody>
          <a:bodyPr/>
          <a:lstStyle/>
          <a:p>
            <a:r>
              <a:rPr lang="it-IT" sz="2600" dirty="0"/>
              <a:t>LA CRITICITA’ </a:t>
            </a:r>
            <a:r>
              <a:rPr lang="it-IT" sz="2600" dirty="0" smtClean="0"/>
              <a:t>RIABILITATIVA</a:t>
            </a:r>
            <a:endParaRPr lang="it-IT" sz="2600" dirty="0"/>
          </a:p>
        </p:txBody>
      </p:sp>
      <p:graphicFrame>
        <p:nvGraphicFramePr>
          <p:cNvPr id="20744" name="Group 26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744629272"/>
              </p:ext>
            </p:extLst>
          </p:nvPr>
        </p:nvGraphicFramePr>
        <p:xfrm>
          <a:off x="179512" y="34680472"/>
          <a:ext cx="3495791" cy="40356620"/>
        </p:xfrm>
        <a:graphic>
          <a:graphicData uri="http://schemas.openxmlformats.org/drawingml/2006/table">
            <a:tbl>
              <a:tblPr/>
              <a:tblGrid>
                <a:gridCol w="991513"/>
                <a:gridCol w="743837"/>
                <a:gridCol w="920286"/>
                <a:gridCol w="840155"/>
              </a:tblGrid>
              <a:tr h="195867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MEDICO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INFERMIERE PROFESSIONALE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FISIOTERAPISTA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FdT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PRIMA FASE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30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Profilo nutrizionale,cons.nutrizionista,rx sacro-coccige,Tc bacino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osteomielitecons chir.plastico,biopsia profonda, infettivologo,terapia antibiotica, monitoraggio funz epato-renale, terapia antalgica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Valutazione lesione con stadiazione,presidi antidecuibito, scrupolosa igiene personale7pz/ambiente, DPI, mobilizz a interv progr,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Medicazioni avanzate, controllo dolore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Supervisione delle mobilizzazioni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Consiglio su posturazione a letto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Posizionamento su bascula con cuscino antidecubito, controllo dolore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Uso della PEP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drenare secre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Zioni profonde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Stimolaz tosse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SECONDA FASE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30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BFS di controllo e verifica capacità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Deglutitoria;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verifica a cadenza programmata dei parametri di funzionalità respiratoria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Sostituzione cannula con Shiley 6 senza cuffia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al blu di metilene;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esercizi per i movimenti delle labbra , della lingua, del cavo orale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FKT respiratoria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Mobilizzazioni attive e passive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Esercizi per la tosse efficace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8160294"/>
              </p:ext>
            </p:extLst>
          </p:nvPr>
        </p:nvGraphicFramePr>
        <p:xfrm>
          <a:off x="539552" y="2492896"/>
          <a:ext cx="8064897" cy="410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54503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Medico</a:t>
                      </a:r>
                      <a:endParaRPr lang="it-I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Infermiere</a:t>
                      </a:r>
                      <a:endParaRPr lang="it-I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Fisioterapista</a:t>
                      </a:r>
                      <a:endParaRPr lang="it-I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9426">
                <a:tc>
                  <a:txBody>
                    <a:bodyPr/>
                    <a:lstStyle/>
                    <a:p>
                      <a:r>
                        <a:rPr lang="it-IT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Varie modulazioni </a:t>
                      </a:r>
                      <a:br>
                        <a:rPr lang="it-IT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</a:b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terapia 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antalgica , </a:t>
                      </a:r>
                      <a:endParaRPr lang="it-IT" sz="1800" baseline="0" dirty="0" smtClean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r>
                        <a:rPr lang="it-IT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Controllo funzionalità </a:t>
                      </a:r>
                      <a:br>
                        <a:rPr lang="it-IT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</a:br>
                      <a:r>
                        <a:rPr lang="it-IT" sz="1800" baseline="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epato-renale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,</a:t>
                      </a:r>
                    </a:p>
                    <a:p>
                      <a:r>
                        <a:rPr lang="it-IT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Stabilità emodinamica</a:t>
                      </a:r>
                      <a:endParaRPr lang="it-IT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Ascolto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 attivo, </a:t>
                      </a:r>
                      <a:endParaRPr lang="it-IT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Rilevazione 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del dolore attraverso le scale VAS, 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Somministrazione 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della terapia secondo prescrizione, </a:t>
                      </a:r>
                      <a:endParaRPr lang="it-IT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Promozione 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di una corretta igiene per evitare eventuali infiammazioni con successivo dolore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dirty="0" smtClean="0"/>
                        <a:t>Monitoraggio</a:t>
                      </a:r>
                      <a:r>
                        <a:rPr lang="it-IT" sz="1500" baseline="0" dirty="0" smtClean="0"/>
                        <a:t> dolore e tecniche </a:t>
                      </a:r>
                      <a:r>
                        <a:rPr lang="it-IT" sz="1500" baseline="0" dirty="0" smtClean="0"/>
                        <a:t>fasciali (massaggio)</a:t>
                      </a:r>
                      <a:endParaRPr lang="it-IT" sz="1500" baseline="0" dirty="0" smtClean="0"/>
                    </a:p>
                    <a:p>
                      <a:r>
                        <a:rPr lang="it-IT" sz="1500" baseline="0" dirty="0" smtClean="0"/>
                        <a:t>Ricondizionamento all’esercizio fisico:esercizi di rinforzo muscolare, intervento su passaggi posturali e rieducazione a stazione </a:t>
                      </a:r>
                      <a:r>
                        <a:rPr lang="it-IT" sz="1500" baseline="0" dirty="0" smtClean="0"/>
                        <a:t>eretta,</a:t>
                      </a:r>
                    </a:p>
                    <a:p>
                      <a:r>
                        <a:rPr lang="it-IT" sz="1500" baseline="0" dirty="0" smtClean="0"/>
                        <a:t>Esercizi </a:t>
                      </a:r>
                      <a:r>
                        <a:rPr lang="it-IT" sz="1500" baseline="0" dirty="0" smtClean="0"/>
                        <a:t>respiratori, </a:t>
                      </a:r>
                      <a:r>
                        <a:rPr lang="it-IT" sz="1500" baseline="0" dirty="0" err="1" smtClean="0"/>
                        <a:t>tracheoaspirazioni</a:t>
                      </a:r>
                      <a:r>
                        <a:rPr lang="it-IT" sz="1500" baseline="0" dirty="0" smtClean="0"/>
                        <a:t>,</a:t>
                      </a:r>
                    </a:p>
                    <a:p>
                      <a:r>
                        <a:rPr lang="it-IT" sz="1500" baseline="0" dirty="0" smtClean="0"/>
                        <a:t>Intervento </a:t>
                      </a:r>
                      <a:r>
                        <a:rPr lang="it-IT" sz="1500" baseline="0" dirty="0" smtClean="0"/>
                        <a:t>per raggiungimento autonomia negli spostamenti con carrozzina </a:t>
                      </a:r>
                      <a:r>
                        <a:rPr lang="it-IT" sz="1500" baseline="0" dirty="0" smtClean="0"/>
                        <a:t>,</a:t>
                      </a:r>
                      <a:endParaRPr lang="it-IT" sz="1500" baseline="0" dirty="0" smtClean="0"/>
                    </a:p>
                    <a:p>
                      <a:r>
                        <a:rPr lang="it-IT" sz="1500" baseline="0" dirty="0" smtClean="0"/>
                        <a:t>Frequente utilizzo di due operatori nei trattamenti quotidiani</a:t>
                      </a:r>
                      <a:endParaRPr lang="it-IT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3203848" y="548680"/>
            <a:ext cx="2808312" cy="16561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DOLORE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DISPNEA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FATICA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MUSCOLARE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96069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490538"/>
          </a:xfrm>
        </p:spPr>
        <p:txBody>
          <a:bodyPr/>
          <a:lstStyle/>
          <a:p>
            <a:r>
              <a:rPr lang="it-IT" sz="2600" dirty="0"/>
              <a:t>LA CRITICITA’ </a:t>
            </a:r>
            <a:r>
              <a:rPr lang="it-IT" sz="2600" dirty="0" smtClean="0"/>
              <a:t>SOCIALE</a:t>
            </a:r>
            <a:endParaRPr lang="it-IT" sz="2600" dirty="0"/>
          </a:p>
        </p:txBody>
      </p:sp>
      <p:graphicFrame>
        <p:nvGraphicFramePr>
          <p:cNvPr id="20744" name="Group 26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608909004"/>
              </p:ext>
            </p:extLst>
          </p:nvPr>
        </p:nvGraphicFramePr>
        <p:xfrm>
          <a:off x="179512" y="34680472"/>
          <a:ext cx="3495791" cy="40356620"/>
        </p:xfrm>
        <a:graphic>
          <a:graphicData uri="http://schemas.openxmlformats.org/drawingml/2006/table">
            <a:tbl>
              <a:tblPr/>
              <a:tblGrid>
                <a:gridCol w="991513"/>
                <a:gridCol w="743837"/>
                <a:gridCol w="920286"/>
                <a:gridCol w="840155"/>
              </a:tblGrid>
              <a:tr h="195867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MEDICO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INFERMIERE PROFESSIONALE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FISIOTERAPISTA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FdT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PRIMA FASE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30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Profilo nutrizionale,cons.nutrizionista,rx sacro-coccige,Tc bacino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osteomielitecons chir.plastico,biopsia profonda, infettivologo,terapia antibiotica, monitoraggio funz epato-renale, terapia antalgica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Valutazione lesione con stadiazione,presidi antidecuibito, scrupolosa igiene personale7pz/ambiente, DPI, mobilizz a interv progr,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Medicazioni avanzate, controllo dolore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Supervisione delle mobilizzazioni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Consiglio su posturazione a letto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Posizionamento su bascula con cuscino antidecubito, controllo dolore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Uso della PEP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drenare secre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Zioni profonde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Stimolaz tosse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SECONDA FASE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303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BFS di controllo e verifica capacità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Deglutitoria;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verifica a cadenza programmata dei parametri di funzionalità respiratoria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Sostituzione cannula con Shiley 6 senza cuffia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al blu di metilene;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esercizi per i movimenti delle labbra , della lingua, del cavo orale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FKT respiratoria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Mobilizzazioni attive e passive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Esercizi per la tosse efficace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6803877"/>
              </p:ext>
            </p:extLst>
          </p:nvPr>
        </p:nvGraphicFramePr>
        <p:xfrm>
          <a:off x="683568" y="836713"/>
          <a:ext cx="7848872" cy="573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526558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Ass.sociale</a:t>
                      </a:r>
                    </a:p>
                    <a:p>
                      <a:pPr algn="ctr"/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RSSR</a:t>
                      </a:r>
                      <a:endParaRPr lang="it-IT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Ass.sociale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</a:rPr>
                        <a:t> comunale</a:t>
                      </a:r>
                      <a:endParaRPr lang="it-IT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CSM</a:t>
                      </a:r>
                      <a:endParaRPr lang="it-IT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Giudice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</a:rPr>
                        <a:t> tutelare</a:t>
                      </a:r>
                      <a:endParaRPr lang="it-IT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90065">
                <a:tc>
                  <a:txBody>
                    <a:bodyPr/>
                    <a:lstStyle/>
                    <a:p>
                      <a:pPr algn="ctr"/>
                      <a:r>
                        <a:rPr lang="it-IT" sz="1500" b="0" dirty="0" smtClean="0">
                          <a:solidFill>
                            <a:schemeClr val="tx1"/>
                          </a:solidFill>
                        </a:rPr>
                        <a:t>Verifica</a:t>
                      </a:r>
                      <a:r>
                        <a:rPr lang="it-IT" sz="1500" b="0" baseline="0" dirty="0" smtClean="0">
                          <a:solidFill>
                            <a:schemeClr val="tx1"/>
                          </a:solidFill>
                        </a:rPr>
                        <a:t> invalidità civile</a:t>
                      </a:r>
                    </a:p>
                    <a:p>
                      <a:pPr algn="ctr"/>
                      <a:r>
                        <a:rPr lang="it-IT" sz="1500" b="0" baseline="0" dirty="0" smtClean="0">
                          <a:solidFill>
                            <a:schemeClr val="tx1"/>
                          </a:solidFill>
                        </a:rPr>
                        <a:t>Colloqui con i familiari alla presenza della psicologa </a:t>
                      </a:r>
                    </a:p>
                    <a:p>
                      <a:pPr algn="ctr"/>
                      <a:r>
                        <a:rPr lang="it-IT" sz="1500" b="0" baseline="0" dirty="0" smtClean="0">
                          <a:solidFill>
                            <a:schemeClr val="tx1"/>
                          </a:solidFill>
                        </a:rPr>
                        <a:t>Colloqui con il personale sociosanitario del territorio</a:t>
                      </a:r>
                    </a:p>
                    <a:p>
                      <a:pPr algn="ctr"/>
                      <a:r>
                        <a:rPr lang="it-IT" sz="1500" b="0" baseline="0" dirty="0" smtClean="0">
                          <a:solidFill>
                            <a:schemeClr val="tx1"/>
                          </a:solidFill>
                        </a:rPr>
                        <a:t>Lavoro in team per attivazione procedura </a:t>
                      </a:r>
                      <a:r>
                        <a:rPr lang="it-IT" sz="1500" b="0" baseline="0" dirty="0" err="1" smtClean="0">
                          <a:solidFill>
                            <a:schemeClr val="tx1"/>
                          </a:solidFill>
                        </a:rPr>
                        <a:t>prebenzione</a:t>
                      </a:r>
                      <a:r>
                        <a:rPr lang="it-IT" sz="1500" b="0" baseline="0" dirty="0" smtClean="0">
                          <a:solidFill>
                            <a:schemeClr val="tx1"/>
                          </a:solidFill>
                        </a:rPr>
                        <a:t> suicidio</a:t>
                      </a:r>
                    </a:p>
                    <a:p>
                      <a:pPr algn="ctr"/>
                      <a:r>
                        <a:rPr lang="it-IT" sz="1500" b="0" baseline="0" dirty="0" smtClean="0">
                          <a:solidFill>
                            <a:schemeClr val="tx1"/>
                          </a:solidFill>
                        </a:rPr>
                        <a:t>Nomina dell’</a:t>
                      </a:r>
                      <a:r>
                        <a:rPr lang="it-IT" sz="1500" b="0" baseline="0" dirty="0" err="1" smtClean="0">
                          <a:solidFill>
                            <a:schemeClr val="tx1"/>
                          </a:solidFill>
                        </a:rPr>
                        <a:t>Ads</a:t>
                      </a:r>
                      <a:r>
                        <a:rPr lang="it-IT" sz="1500" b="0" baseline="0" dirty="0" smtClean="0">
                          <a:solidFill>
                            <a:schemeClr val="tx1"/>
                          </a:solidFill>
                        </a:rPr>
                        <a:t> esterno al nucleo familiare su richiesta </a:t>
                      </a:r>
                      <a:r>
                        <a:rPr lang="it-IT" sz="1500" b="0" baseline="0" dirty="0" smtClean="0">
                          <a:solidFill>
                            <a:schemeClr val="tx1"/>
                          </a:solidFill>
                        </a:rPr>
                        <a:t>dell’assistito</a:t>
                      </a:r>
                      <a:endParaRPr lang="it-IT" sz="15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Fornisce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</a:rPr>
                        <a:t> dati sulla storia sociale del paziente  in sede di 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</a:rPr>
                        <a:t>degenza 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</a:rPr>
                        <a:t>in reparto con il GT</a:t>
                      </a:r>
                    </a:p>
                    <a:p>
                      <a:pPr algn="ctr"/>
                      <a:endParaRPr lang="it-IT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Fornisce dati sulla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</a:rPr>
                        <a:t> gestione del premorboso, esegue valutazione e colloquio con il paziente</a:t>
                      </a:r>
                    </a:p>
                    <a:p>
                      <a:pPr algn="ctr"/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</a:rPr>
                        <a:t>Colloqui con la psicologa e il medico di reparto</a:t>
                      </a:r>
                      <a:endParaRPr lang="it-IT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Esamina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</a:rPr>
                        <a:t> la documentazione sociosanitaria in corso di udienza in reparto</a:t>
                      </a:r>
                    </a:p>
                    <a:p>
                      <a:pPr algn="ctr"/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</a:rPr>
                        <a:t>Colloquio con l’assistente sociale e poi con l’assistito</a:t>
                      </a:r>
                    </a:p>
                    <a:p>
                      <a:pPr algn="ctr"/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</a:rPr>
                        <a:t>Identifica e nomina l’</a:t>
                      </a:r>
                      <a:r>
                        <a:rPr lang="it-IT" sz="1600" b="0" baseline="0" dirty="0" err="1" smtClean="0">
                          <a:solidFill>
                            <a:schemeClr val="tx1"/>
                          </a:solidFill>
                        </a:rPr>
                        <a:t>Ads</a:t>
                      </a:r>
                      <a:endParaRPr lang="it-IT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7482018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sz="2800" dirty="0" smtClean="0"/>
              <a:t>Gli obiettivi raggiunti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Rimozione SNG e </a:t>
            </a:r>
            <a:r>
              <a:rPr lang="it-IT" sz="2400" dirty="0" err="1" smtClean="0"/>
              <a:t>CV</a:t>
            </a:r>
            <a:endParaRPr lang="it-IT" sz="2400" dirty="0" smtClean="0"/>
          </a:p>
          <a:p>
            <a:r>
              <a:rPr lang="it-IT" sz="2400" dirty="0" smtClean="0"/>
              <a:t>Ripresa </a:t>
            </a:r>
            <a:r>
              <a:rPr lang="it-IT" sz="2400" dirty="0" smtClean="0"/>
              <a:t>dell’alimentazione per </a:t>
            </a:r>
            <a:r>
              <a:rPr lang="it-IT" sz="2400" dirty="0" err="1" smtClean="0"/>
              <a:t>os</a:t>
            </a:r>
            <a:endParaRPr lang="it-IT" sz="2400" dirty="0" smtClean="0"/>
          </a:p>
          <a:p>
            <a:r>
              <a:rPr lang="it-IT" sz="2400" dirty="0" smtClean="0"/>
              <a:t>Riduzione della </a:t>
            </a:r>
            <a:r>
              <a:rPr lang="it-IT" sz="2400" dirty="0" err="1" smtClean="0"/>
              <a:t>polifarmacoterapia</a:t>
            </a:r>
            <a:endParaRPr lang="it-IT" sz="2400" dirty="0" smtClean="0"/>
          </a:p>
          <a:p>
            <a:r>
              <a:rPr lang="it-IT" sz="2400" dirty="0" smtClean="0"/>
              <a:t>Lungo periodo di stabilità </a:t>
            </a:r>
            <a:r>
              <a:rPr lang="it-IT" sz="2400" dirty="0" err="1" smtClean="0"/>
              <a:t>internistica</a:t>
            </a:r>
            <a:r>
              <a:rPr lang="it-IT" sz="2400" dirty="0" smtClean="0"/>
              <a:t> con assenza di riacutizzazione infettive</a:t>
            </a:r>
          </a:p>
          <a:p>
            <a:r>
              <a:rPr lang="it-IT" sz="2400" dirty="0" smtClean="0"/>
              <a:t>Recupero di una discreta autonomia con spostamenti in carrozzina , successivamente con carrozzina elettrica</a:t>
            </a:r>
          </a:p>
          <a:p>
            <a:r>
              <a:rPr lang="it-IT" sz="2400" dirty="0" smtClean="0"/>
              <a:t>Partecipazione attiva alle UVD con il personale sanitario territoriale</a:t>
            </a:r>
          </a:p>
          <a:p>
            <a:r>
              <a:rPr lang="it-IT" sz="2400" dirty="0" smtClean="0"/>
              <a:t>Nomina dell’</a:t>
            </a:r>
            <a:r>
              <a:rPr lang="it-IT" sz="2400" dirty="0" err="1" smtClean="0"/>
              <a:t>Ads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E:\sfreddo\Desktop\foto\egoismo-1024x7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9753600" cy="6858000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539552" y="692696"/>
            <a:ext cx="8604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Tutto dipende da come noi guardiamo le cose, </a:t>
            </a:r>
            <a:br>
              <a:rPr lang="it-IT" sz="2800" dirty="0" smtClean="0"/>
            </a:br>
            <a:r>
              <a:rPr lang="it-IT" sz="2800" dirty="0" smtClean="0"/>
              <a:t>e non da come le cose sono di per se stesse</a:t>
            </a:r>
          </a:p>
          <a:p>
            <a:endParaRPr lang="it-IT" sz="2800" dirty="0" smtClean="0"/>
          </a:p>
          <a:p>
            <a:pPr algn="r"/>
            <a:r>
              <a:rPr lang="it-IT" sz="2800" dirty="0" smtClean="0"/>
              <a:t>C. G. </a:t>
            </a:r>
            <a:r>
              <a:rPr lang="it-IT" sz="2800" dirty="0" err="1" smtClean="0"/>
              <a:t>Jung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5733256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/>
              <a:t>Grazie per l’attenzione</a:t>
            </a:r>
            <a:endParaRPr lang="it-IT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endParaRPr lang="it-IT" sz="3600" dirty="0" smtClean="0">
              <a:latin typeface="+mn-lt"/>
            </a:endParaRP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Soggetti con gravi </a:t>
            </a:r>
            <a:r>
              <a:rPr lang="it-IT" sz="2200" dirty="0" err="1" smtClean="0">
                <a:solidFill>
                  <a:srgbClr val="000000"/>
                </a:solidFill>
                <a:effectLst/>
                <a:latin typeface="+mj-lt"/>
              </a:rPr>
              <a:t>cerebrolesioni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acquisite, affetti da </a:t>
            </a:r>
            <a:r>
              <a:rPr lang="it-IT" sz="2200" dirty="0" err="1" smtClean="0">
                <a:solidFill>
                  <a:srgbClr val="000000"/>
                </a:solidFill>
                <a:effectLst/>
                <a:latin typeface="+mj-lt"/>
              </a:rPr>
              <a:t>stroke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, gravi traumatismi 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cranio-encefalici 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e/o midollari e dal coesistere di gravi menomazioni fisiche e cognitive, che determinano disabilità multiple e complesse</a:t>
            </a:r>
          </a:p>
          <a:p>
            <a:pPr>
              <a:lnSpc>
                <a:spcPct val="80000"/>
              </a:lnSpc>
            </a:pPr>
            <a:endParaRPr lang="it-IT" sz="2200" dirty="0" smtClean="0">
              <a:solidFill>
                <a:srgbClr val="000000"/>
              </a:solidFill>
              <a:effectLst/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Soggetti a minima responsività o in stato 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vegetativo, esiti 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di GCA, stati </a:t>
            </a:r>
            <a:r>
              <a:rPr lang="it-IT" sz="2200" dirty="0" err="1" smtClean="0">
                <a:solidFill>
                  <a:srgbClr val="000000"/>
                </a:solidFill>
                <a:effectLst/>
                <a:latin typeface="+mj-lt"/>
              </a:rPr>
              <a:t>post-anossici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it-IT" sz="2200" dirty="0" err="1" smtClean="0">
                <a:solidFill>
                  <a:srgbClr val="000000"/>
                </a:solidFill>
                <a:effectLst/>
                <a:latin typeface="+mj-lt"/>
              </a:rPr>
              <a:t>stroke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, gravi emorragie secondarie a malformazioni vascolari, clinicamente instabili</a:t>
            </a:r>
          </a:p>
          <a:p>
            <a:pPr>
              <a:lnSpc>
                <a:spcPct val="80000"/>
              </a:lnSpc>
            </a:pPr>
            <a:endParaRPr lang="it-IT" sz="2200" dirty="0" smtClean="0">
              <a:solidFill>
                <a:srgbClr val="000000"/>
              </a:solidFill>
              <a:effectLst/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Soggetti con disabilità gravi e multiple </a:t>
            </a:r>
            <a:r>
              <a:rPr lang="it-IT" sz="2200" dirty="0" err="1" smtClean="0">
                <a:solidFill>
                  <a:srgbClr val="000000"/>
                </a:solidFill>
                <a:effectLst/>
                <a:latin typeface="+mj-lt"/>
              </a:rPr>
              <a:t>comorbidità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 che 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richiedono </a:t>
            </a: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interventi di carattere assistenziale e/o riabilitativo in una struttura ad alta intensità assistenziale</a:t>
            </a:r>
          </a:p>
          <a:p>
            <a:pPr>
              <a:lnSpc>
                <a:spcPct val="80000"/>
              </a:lnSpc>
            </a:pPr>
            <a:endParaRPr lang="it-IT" sz="2200" dirty="0" smtClean="0">
              <a:solidFill>
                <a:srgbClr val="000000"/>
              </a:solidFill>
              <a:effectLst/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it-IT" sz="2200" dirty="0" smtClean="0">
                <a:solidFill>
                  <a:srgbClr val="000000"/>
                </a:solidFill>
                <a:effectLst/>
                <a:latin typeface="+mj-lt"/>
              </a:rPr>
              <a:t>Soggetti con disabilità gravi che vivono a domicilio per periodi respiro</a:t>
            </a:r>
          </a:p>
          <a:p>
            <a:pPr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5384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  <a:ln>
            <a:noFill/>
          </a:ln>
        </p:spPr>
        <p:txBody>
          <a:bodyPr/>
          <a:lstStyle/>
          <a:p>
            <a:pPr algn="ctr"/>
            <a:r>
              <a:rPr lang="it-IT" sz="3000" dirty="0" smtClean="0">
                <a:solidFill>
                  <a:schemeClr val="tx1"/>
                </a:solidFill>
              </a:rPr>
              <a:t>IL GRUPPO </a:t>
            </a:r>
            <a:r>
              <a:rPr lang="it-IT" sz="3000" dirty="0" err="1" smtClean="0">
                <a:solidFill>
                  <a:schemeClr val="tx1"/>
                </a:solidFill>
              </a:rPr>
              <a:t>DI</a:t>
            </a:r>
            <a:r>
              <a:rPr lang="it-IT" sz="3000" dirty="0" smtClean="0">
                <a:solidFill>
                  <a:schemeClr val="tx1"/>
                </a:solidFill>
              </a:rPr>
              <a:t> LAVORO</a:t>
            </a:r>
            <a:endParaRPr lang="it-IT" sz="3000" dirty="0">
              <a:solidFill>
                <a:schemeClr val="tx1"/>
              </a:solidFill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87751642"/>
              </p:ext>
            </p:extLst>
          </p:nvPr>
        </p:nvGraphicFramePr>
        <p:xfrm>
          <a:off x="0" y="648072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8020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IL LAVORO IN TEAM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000" dirty="0" smtClean="0">
                <a:latin typeface="+mj-lt"/>
              </a:rPr>
              <a:t>La riunione è lo strumento operativo: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it-IT" sz="3000" dirty="0" smtClean="0">
                <a:latin typeface="+mj-lt"/>
              </a:rPr>
              <a:t>   riunioni di reparto, di progetto, di rete, di equipe, con i familiari</a:t>
            </a:r>
          </a:p>
          <a:p>
            <a:pPr fontAlgn="auto">
              <a:spcAft>
                <a:spcPts val="0"/>
              </a:spcAft>
              <a:defRPr/>
            </a:pPr>
            <a:endParaRPr lang="it-IT" sz="30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000" dirty="0" smtClean="0">
                <a:latin typeface="+mj-lt"/>
              </a:rPr>
              <a:t>Attorno alla riunione ruotano: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30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3000" dirty="0" smtClean="0">
                <a:latin typeface="+mj-lt"/>
              </a:rPr>
              <a:t>    barriere attitudinali (“gelosie professionali” o percezione di perdita di autonomia o di minaccia al proprio ruolo)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3000" dirty="0" smtClean="0">
                <a:latin typeface="+mj-lt"/>
              </a:rPr>
              <a:t>    difficoltà di comunicazione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3000" dirty="0" smtClean="0">
                <a:latin typeface="+mj-lt"/>
              </a:rPr>
              <a:t>    difficoltà organizzative (turn-over elevato e/o carenza di personale che rendono difficile la partecipazione alle riunioni di team)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36279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620688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000000"/>
                </a:solidFill>
              </a:rPr>
              <a:t>L’APPROCCIO </a:t>
            </a:r>
            <a:r>
              <a:rPr lang="it-IT" sz="3200" dirty="0" smtClean="0">
                <a:solidFill>
                  <a:srgbClr val="000000"/>
                </a:solidFill>
              </a:rPr>
              <a:t>MULTIDISCIPLINARE</a:t>
            </a:r>
            <a:endParaRPr lang="it-IT" sz="3200" dirty="0">
              <a:solidFill>
                <a:srgbClr val="00000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92375"/>
            <a:ext cx="8229600" cy="41148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it-IT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  </a:t>
            </a:r>
            <a:r>
              <a:rPr lang="it-IT" sz="2800" dirty="0">
                <a:solidFill>
                  <a:srgbClr val="000000"/>
                </a:solidFill>
                <a:effectLst/>
                <a:latin typeface="+mj-lt"/>
              </a:rPr>
              <a:t>L’intento è quello di garantire una presa in carico globale delle problematiche presentate dal paziente e della loro evoluzione mediante l’attività del team multidisciplinare</a:t>
            </a:r>
          </a:p>
        </p:txBody>
      </p:sp>
    </p:spTree>
    <p:extLst>
      <p:ext uri="{BB962C8B-B14F-4D97-AF65-F5344CB8AC3E}">
        <p14:creationId xmlns:p14="http://schemas.microsoft.com/office/powerpoint/2010/main" xmlns="" val="411005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52550"/>
            <a:ext cx="8229600" cy="55054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dirty="0">
                <a:solidFill>
                  <a:srgbClr val="000000"/>
                </a:solidFill>
                <a:effectLst/>
                <a:latin typeface="+mj-lt"/>
              </a:rPr>
              <a:t> Ogni intervento della presa in carico riabilitativa è guidato dal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it-IT" sz="3600" dirty="0">
              <a:solidFill>
                <a:srgbClr val="000000"/>
              </a:solidFill>
              <a:effectLst/>
              <a:latin typeface="+mj-lt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sz="3600" dirty="0">
                <a:solidFill>
                  <a:srgbClr val="000000"/>
                </a:solidFill>
                <a:effectLst/>
                <a:latin typeface="+mj-lt"/>
              </a:rPr>
              <a:t>PROGETTO RIABILITATIVO INDIVIDUALE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it-IT" sz="3600" i="1" dirty="0">
              <a:solidFill>
                <a:srgbClr val="000000"/>
              </a:solidFill>
              <a:effectLst/>
              <a:latin typeface="+mj-lt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it-IT" dirty="0">
                <a:solidFill>
                  <a:srgbClr val="000000"/>
                </a:solidFill>
                <a:effectLst/>
                <a:latin typeface="+mj-lt"/>
              </a:rPr>
              <a:t>e conseguentemente orientato all’</a:t>
            </a:r>
            <a:r>
              <a:rPr lang="it-IT" dirty="0" err="1">
                <a:solidFill>
                  <a:srgbClr val="000000"/>
                </a:solidFill>
                <a:effectLst/>
                <a:latin typeface="+mj-lt"/>
              </a:rPr>
              <a:t>outcome</a:t>
            </a:r>
            <a:r>
              <a:rPr lang="it-IT" dirty="0">
                <a:solidFill>
                  <a:srgbClr val="000000"/>
                </a:solidFill>
                <a:effectLst/>
                <a:latin typeface="+mj-lt"/>
              </a:rPr>
              <a:t> globale della persona servita e delle persone per lei significative</a:t>
            </a:r>
          </a:p>
        </p:txBody>
      </p:sp>
    </p:spTree>
    <p:extLst>
      <p:ext uri="{BB962C8B-B14F-4D97-AF65-F5344CB8AC3E}">
        <p14:creationId xmlns:p14="http://schemas.microsoft.com/office/powerpoint/2010/main" xmlns="" val="4648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92696"/>
            <a:ext cx="8229600" cy="55768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>
                <a:solidFill>
                  <a:srgbClr val="000000"/>
                </a:solidFill>
                <a:effectLst/>
                <a:latin typeface="+mj-lt"/>
              </a:rPr>
              <a:t>E’ facilitata la partecipazione attiva e consapevole al percorso di cura 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800" dirty="0">
              <a:solidFill>
                <a:srgbClr val="000000"/>
              </a:solidFill>
              <a:effectLst/>
              <a:latin typeface="+mj-lt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PAZIENTE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t-IT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>
                <a:solidFill>
                  <a:srgbClr val="000000"/>
                </a:solidFill>
                <a:effectLst/>
                <a:latin typeface="+mj-lt"/>
              </a:rPr>
              <a:t>ed alla sua</a:t>
            </a:r>
            <a:r>
              <a:rPr lang="it-IT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t-IT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FAMIGLIA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t-IT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>
                <a:solidFill>
                  <a:srgbClr val="000000"/>
                </a:solidFill>
                <a:effectLst/>
                <a:latin typeface="+mj-lt"/>
              </a:rPr>
              <a:t>attraverso azioni di</a:t>
            </a:r>
            <a:r>
              <a:rPr lang="it-IT" sz="2400" dirty="0">
                <a:solidFill>
                  <a:srgbClr val="000000"/>
                </a:solidFill>
                <a:effectLst/>
                <a:latin typeface="+mj-lt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t-IT" sz="2400" b="1" dirty="0">
              <a:solidFill>
                <a:srgbClr val="000000"/>
              </a:solidFill>
              <a:effectLst/>
              <a:latin typeface="Rockwell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t-IT" sz="2400" b="1" dirty="0">
              <a:solidFill>
                <a:srgbClr val="000000"/>
              </a:solidFill>
              <a:effectLst/>
              <a:latin typeface="Rockwell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it-IT" sz="18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1800" dirty="0"/>
              <a:t> 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51172" y="4798094"/>
            <a:ext cx="2233613" cy="1223963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+mj-lt"/>
              </a:rPr>
              <a:t>EDUCAZIONE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411760" y="5517232"/>
            <a:ext cx="2232025" cy="11525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+mj-lt"/>
              </a:rPr>
              <a:t>SUPPORTO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859338" y="5516563"/>
            <a:ext cx="2233612" cy="11525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+mj-lt"/>
              </a:rPr>
              <a:t>FORMAZIONE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6659563" y="4652963"/>
            <a:ext cx="2233612" cy="1223962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+mj-lt"/>
              </a:rPr>
              <a:t>INFORMAZIONE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17997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" name="Rectangle 30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632700" cy="620713"/>
          </a:xfrm>
        </p:spPr>
        <p:txBody>
          <a:bodyPr>
            <a:normAutofit/>
          </a:bodyPr>
          <a:lstStyle/>
          <a:p>
            <a:pPr algn="ctr"/>
            <a:r>
              <a:rPr lang="it-IT" sz="2800" dirty="0">
                <a:solidFill>
                  <a:srgbClr val="000000"/>
                </a:solidFill>
              </a:rPr>
              <a:t>SINERGIA </a:t>
            </a:r>
            <a:r>
              <a:rPr lang="it-IT" sz="2800" dirty="0" err="1">
                <a:solidFill>
                  <a:srgbClr val="000000"/>
                </a:solidFill>
              </a:rPr>
              <a:t>DI</a:t>
            </a:r>
            <a:r>
              <a:rPr lang="it-IT" sz="2800" dirty="0">
                <a:solidFill>
                  <a:srgbClr val="000000"/>
                </a:solidFill>
              </a:rPr>
              <a:t> GRUPPO</a:t>
            </a:r>
          </a:p>
        </p:txBody>
      </p:sp>
      <p:graphicFrame>
        <p:nvGraphicFramePr>
          <p:cNvPr id="18442" name="Diagram 10"/>
          <p:cNvGraphicFramePr>
            <a:graphicFrameLocks/>
          </p:cNvGraphicFramePr>
          <p:nvPr>
            <p:ph sz="half" idx="1"/>
          </p:nvPr>
        </p:nvGraphicFramePr>
        <p:xfrm>
          <a:off x="2195736" y="548680"/>
          <a:ext cx="4679950" cy="4824412"/>
        </p:xfrm>
        <a:graphic>
          <a:graphicData uri="http://schemas.openxmlformats.org/drawingml/2006/compatibility">
            <com:legacyDrawing xmlns:com="http://schemas.openxmlformats.org/drawingml/2006/compatibility" spid="_x0000_s34818"/>
          </a:graphicData>
        </a:graphic>
      </p:graphicFrame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3492500" y="836613"/>
            <a:ext cx="2592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dirty="0">
                <a:solidFill>
                  <a:srgbClr val="9900FF"/>
                </a:solidFill>
                <a:latin typeface="Comic Sans MS" pitchFamily="66" charset="0"/>
              </a:rPr>
              <a:t>PROFESSIONIST</a:t>
            </a:r>
            <a:r>
              <a:rPr lang="it-IT" sz="1600" b="1" dirty="0">
                <a:solidFill>
                  <a:srgbClr val="9900FF"/>
                </a:solidFill>
              </a:rPr>
              <a:t>I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5292725" y="2924175"/>
            <a:ext cx="1223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1000">
              <a:latin typeface="Arial" charset="0"/>
            </a:endParaRP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6372225" y="2565400"/>
            <a:ext cx="2303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dirty="0">
                <a:solidFill>
                  <a:srgbClr val="FF3300"/>
                </a:solidFill>
                <a:latin typeface="Comic Sans MS" pitchFamily="66" charset="0"/>
              </a:rPr>
              <a:t>SPECIALISTI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1835150" y="4437063"/>
            <a:ext cx="539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b="1" dirty="0">
                <a:solidFill>
                  <a:srgbClr val="FF6600"/>
                </a:solidFill>
                <a:latin typeface="Comic Sans MS" pitchFamily="66" charset="0"/>
              </a:rPr>
              <a:t>STRUTTURE ORGANIZZATIVE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251520" y="2636912"/>
            <a:ext cx="2735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dirty="0">
                <a:solidFill>
                  <a:srgbClr val="FF9999"/>
                </a:solidFill>
                <a:latin typeface="Comic Sans MS" pitchFamily="66" charset="0"/>
              </a:rPr>
              <a:t>SETTING SPECIFICI</a:t>
            </a:r>
          </a:p>
        </p:txBody>
      </p:sp>
      <p:sp>
        <p:nvSpPr>
          <p:cNvPr id="18476" name="Oval 44"/>
          <p:cNvSpPr>
            <a:spLocks noChangeArrowheads="1"/>
          </p:cNvSpPr>
          <p:nvPr/>
        </p:nvSpPr>
        <p:spPr bwMode="auto">
          <a:xfrm>
            <a:off x="2771775" y="4941888"/>
            <a:ext cx="3529013" cy="1728787"/>
          </a:xfrm>
          <a:prstGeom prst="ellipse">
            <a:avLst/>
          </a:prstGeom>
          <a:solidFill>
            <a:srgbClr val="FF33CC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</a:rPr>
              <a:t>CAPACITA’ </a:t>
            </a:r>
          </a:p>
          <a:p>
            <a:pPr algn="ctr"/>
            <a:r>
              <a:rPr lang="it-IT" sz="2000" b="1" dirty="0" smtClean="0">
                <a:solidFill>
                  <a:srgbClr val="000000"/>
                </a:solidFill>
                <a:latin typeface="Comic Sans MS" pitchFamily="66" charset="0"/>
              </a:rPr>
              <a:t>COMUNICATIVA</a:t>
            </a:r>
            <a:endParaRPr lang="it-IT" sz="20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 rot="2405246">
            <a:off x="5653872" y="1277726"/>
            <a:ext cx="1160462" cy="652463"/>
          </a:xfrm>
          <a:prstGeom prst="curvedDownArrow">
            <a:avLst>
              <a:gd name="adj1" fmla="val 37186"/>
              <a:gd name="adj2" fmla="val 63090"/>
              <a:gd name="adj3" fmla="val 38282"/>
            </a:avLst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1600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18492" name="AutoShape 60"/>
          <p:cNvSpPr>
            <a:spLocks noChangeArrowheads="1"/>
          </p:cNvSpPr>
          <p:nvPr/>
        </p:nvSpPr>
        <p:spPr bwMode="auto">
          <a:xfrm rot="7721484">
            <a:off x="6175376" y="3552825"/>
            <a:ext cx="1223962" cy="687387"/>
          </a:xfrm>
          <a:prstGeom prst="curvedDownArrow">
            <a:avLst>
              <a:gd name="adj1" fmla="val 40138"/>
              <a:gd name="adj2" fmla="val 57301"/>
              <a:gd name="adj3" fmla="val 18634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8493" name="AutoShape 61"/>
          <p:cNvSpPr>
            <a:spLocks noChangeArrowheads="1"/>
          </p:cNvSpPr>
          <p:nvPr/>
        </p:nvSpPr>
        <p:spPr bwMode="auto">
          <a:xfrm rot="36025210">
            <a:off x="1762919" y="3501231"/>
            <a:ext cx="1081088" cy="936625"/>
          </a:xfrm>
          <a:prstGeom prst="curvedDownArrow">
            <a:avLst>
              <a:gd name="adj1" fmla="val 30571"/>
              <a:gd name="adj2" fmla="val 46004"/>
              <a:gd name="adj3" fmla="val 26870"/>
            </a:avLst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it-IT" sz="1600"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1518</Words>
  <Application>Microsoft Office PowerPoint</Application>
  <PresentationFormat>Presentazione su schermo (4:3)</PresentationFormat>
  <Paragraphs>332</Paragraphs>
  <Slides>24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6" baseType="lpstr">
      <vt:lpstr>Tema di Office</vt:lpstr>
      <vt:lpstr>Documento</vt:lpstr>
      <vt:lpstr>Diapositiva 1</vt:lpstr>
      <vt:lpstr>Diapositiva 2</vt:lpstr>
      <vt:lpstr>Diapositiva 3</vt:lpstr>
      <vt:lpstr>IL GRUPPO DI LAVORO</vt:lpstr>
      <vt:lpstr>IL LAVORO IN TEAM</vt:lpstr>
      <vt:lpstr>L’APPROCCIO MULTIDISCIPLINARE</vt:lpstr>
      <vt:lpstr>Diapositiva 7</vt:lpstr>
      <vt:lpstr>Diapositiva 8</vt:lpstr>
      <vt:lpstr>SINERGIA DI GRUPPO</vt:lpstr>
      <vt:lpstr>L’ORGANIZZAZIONE DEL LAVORO</vt:lpstr>
      <vt:lpstr>Diapositiva 11</vt:lpstr>
      <vt:lpstr>Diapositiva 12</vt:lpstr>
      <vt:lpstr>Diapositiva 13</vt:lpstr>
      <vt:lpstr>IL SISTEMA DEGLI EQUILIBRI</vt:lpstr>
      <vt:lpstr>Diapositiva 15</vt:lpstr>
      <vt:lpstr>Diapositiva 16</vt:lpstr>
      <vt:lpstr>Diapositiva 17</vt:lpstr>
      <vt:lpstr>Diapositiva 18</vt:lpstr>
      <vt:lpstr>LA CRITICITA’ CLINICA</vt:lpstr>
      <vt:lpstr>LA CRITICITA’ PSICHICA COMPORTAMENTALE</vt:lpstr>
      <vt:lpstr>LA CRITICITA’ RIABILITATIVA</vt:lpstr>
      <vt:lpstr>LA CRITICITA’ SOCIALE</vt:lpstr>
      <vt:lpstr>Gli obiettivi raggiunti</vt:lpstr>
      <vt:lpstr>Diapositiva 24</vt:lpstr>
    </vt:vector>
  </TitlesOfParts>
  <Company>Pineta del Carso S.p.A. - Casa di Cura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bisogno di cura del grave disabile</dc:title>
  <dc:creator>UtenteStandard</dc:creator>
  <cp:lastModifiedBy>Irene</cp:lastModifiedBy>
  <cp:revision>68</cp:revision>
  <dcterms:created xsi:type="dcterms:W3CDTF">2017-03-27T08:37:30Z</dcterms:created>
  <dcterms:modified xsi:type="dcterms:W3CDTF">2017-04-02T15:56:09Z</dcterms:modified>
</cp:coreProperties>
</file>