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80" r:id="rId9"/>
    <p:sldId id="283" r:id="rId10"/>
    <p:sldId id="301" r:id="rId11"/>
    <p:sldId id="322" r:id="rId12"/>
    <p:sldId id="323" r:id="rId13"/>
    <p:sldId id="321" r:id="rId14"/>
    <p:sldId id="264" r:id="rId15"/>
    <p:sldId id="289" r:id="rId16"/>
    <p:sldId id="302" r:id="rId17"/>
    <p:sldId id="337" r:id="rId18"/>
    <p:sldId id="312" r:id="rId19"/>
    <p:sldId id="314" r:id="rId20"/>
    <p:sldId id="273" r:id="rId21"/>
    <p:sldId id="286" r:id="rId22"/>
    <p:sldId id="325" r:id="rId23"/>
    <p:sldId id="267" r:id="rId24"/>
    <p:sldId id="268" r:id="rId25"/>
    <p:sldId id="274" r:id="rId26"/>
    <p:sldId id="262" r:id="rId27"/>
    <p:sldId id="269" r:id="rId28"/>
    <p:sldId id="287" r:id="rId29"/>
    <p:sldId id="335" r:id="rId30"/>
    <p:sldId id="338" r:id="rId31"/>
    <p:sldId id="270" r:id="rId32"/>
    <p:sldId id="271" r:id="rId33"/>
    <p:sldId id="272" r:id="rId34"/>
    <p:sldId id="290" r:id="rId35"/>
    <p:sldId id="319" r:id="rId36"/>
    <p:sldId id="291" r:id="rId37"/>
    <p:sldId id="304" r:id="rId38"/>
    <p:sldId id="297" r:id="rId39"/>
    <p:sldId id="315" r:id="rId40"/>
    <p:sldId id="329" r:id="rId41"/>
    <p:sldId id="306" r:id="rId42"/>
    <p:sldId id="282" r:id="rId43"/>
    <p:sldId id="336" r:id="rId44"/>
    <p:sldId id="284" r:id="rId45"/>
    <p:sldId id="265" r:id="rId46"/>
    <p:sldId id="275" r:id="rId47"/>
    <p:sldId id="339" r:id="rId48"/>
    <p:sldId id="288" r:id="rId49"/>
    <p:sldId id="299" r:id="rId50"/>
    <p:sldId id="303" r:id="rId51"/>
    <p:sldId id="300" r:id="rId52"/>
    <p:sldId id="266" r:id="rId53"/>
    <p:sldId id="326" r:id="rId54"/>
    <p:sldId id="324" r:id="rId55"/>
    <p:sldId id="328" r:id="rId56"/>
    <p:sldId id="330" r:id="rId57"/>
    <p:sldId id="327" r:id="rId58"/>
    <p:sldId id="331" r:id="rId59"/>
    <p:sldId id="332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FBDDC-C45D-4A30-A2CE-C35E583AEAD3}" type="datetimeFigureOut">
              <a:rPr lang="it-IT" smtClean="0"/>
              <a:pPr/>
              <a:t>31/03/2017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3F559-0CFE-4AE2-82F7-B66E21D8CDE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3/31/2017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it/url?sa=i&amp;rct=j&amp;q=&amp;esrc=s&amp;source=images&amp;cd=&amp;cad=rja&amp;uact=8&amp;ved=0ahUKEwj8sZKx7p3QAhUC1RQKHZVIBDoQjRwIBw&amp;url=http://www.24emilia.com/Sezione.jsp?titolo=Internet+e+gli+indigeni&amp;idSezione=27135&amp;bvm=bv.138169073,d.d24&amp;psig=AFQjCNEptMULgLHivyy0yFyvc7Vrg6CLBg&amp;ust=147885604345339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11260761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it/url?sa=i&amp;rct=j&amp;q=&amp;esrc=s&amp;source=images&amp;cd=&amp;cad=rja&amp;uact=8&amp;ved=0ahUKEwjdiprXovnSAhXDCpoKHUA8BpYQjRwIBw&amp;url=http://quellichelafarmacia.com/aifa-2/&amp;psig=AFQjCNFp9pVkOheXrFBYTVK1hsxOImEPcg&amp;ust=1490792957489681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www.google.it/imgres?imgurl=http://www.ok-salute.it/wp-content/uploads/2015/12/Confalonieri-Marco.jpg&amp;imgrefurl=http://www.ok-salute.it/medici/marco-confalonieri/&amp;docid=sWbCNudt6Cd9GM&amp;tbnid=_YordwC2bRS6XM:&amp;vet=10ahUKEwiNvZvVvPnSAhVHVywKHfhNBOAQMwghKAAwAA..i&amp;w=800&amp;h=800&amp;safe=active&amp;bih=747&amp;biw=1536&amp;q=marco%20confalonieri%20pneumologia%20fotografie&amp;ved=0ahUKEwiNvZvVvPnSAhVHVywKHfhNBOAQMwghKAAwAA&amp;iact=mrc&amp;uact=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1071546"/>
            <a:ext cx="7851648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it-IT" b="0" dirty="0" smtClean="0">
                <a:solidFill>
                  <a:srgbClr val="FF0000"/>
                </a:solidFill>
              </a:rPr>
              <a:t>Pierdante Piccioni</a:t>
            </a:r>
            <a:br>
              <a:rPr lang="it-IT" b="0" dirty="0" smtClean="0">
                <a:solidFill>
                  <a:srgbClr val="FF0000"/>
                </a:solidFill>
              </a:rPr>
            </a:br>
            <a:endParaRPr lang="it-IT" b="0" dirty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714348" y="2786058"/>
            <a:ext cx="7851648" cy="342902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3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6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Meno Dodici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6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La Pneumologia non la puoi dimenticare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6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600" dirty="0" smtClean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it-IT" sz="5600" dirty="0" smtClean="0"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600" dirty="0" smtClean="0">
              <a:solidFill>
                <a:srgbClr val="00B05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600" dirty="0" smtClean="0"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Trieste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600" dirty="0" smtClean="0">
              <a:solidFill>
                <a:srgbClr val="00B05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600" dirty="0" smtClean="0"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5600" smtClean="0"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3 aprile </a:t>
            </a:r>
            <a:r>
              <a:rPr lang="it-IT" sz="5600" dirty="0" smtClean="0"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6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600" dirty="0" smtClean="0"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it-IT" sz="5600" b="0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5600" b="0" i="0" u="none" strike="noStrike" kern="1200" cap="none" spc="0" normalizeH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600" baseline="0" dirty="0" smtClean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14282" y="571480"/>
            <a:ext cx="87868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Facebook</a:t>
            </a:r>
            <a:r>
              <a:rPr lang="it-IT" sz="2400" dirty="0" smtClean="0"/>
              <a:t> è stato lanciato il 4 febbraio </a:t>
            </a:r>
            <a:r>
              <a:rPr lang="it-IT" sz="3200" dirty="0" smtClean="0">
                <a:solidFill>
                  <a:srgbClr val="FF0000"/>
                </a:solidFill>
              </a:rPr>
              <a:t>2004</a:t>
            </a:r>
          </a:p>
          <a:p>
            <a:endParaRPr lang="it-IT" sz="2400" u="sng" dirty="0" smtClean="0">
              <a:solidFill>
                <a:srgbClr val="C00000"/>
              </a:solidFill>
            </a:endParaRPr>
          </a:p>
          <a:p>
            <a:r>
              <a:rPr lang="it-IT" sz="2400" b="1" dirty="0" err="1" smtClean="0"/>
              <a:t>Youtube</a:t>
            </a:r>
            <a:r>
              <a:rPr lang="it-IT" sz="2400" dirty="0" smtClean="0"/>
              <a:t> è stata fondata il 14 febbraio </a:t>
            </a:r>
            <a:r>
              <a:rPr lang="it-IT" sz="3200" dirty="0" smtClean="0">
                <a:solidFill>
                  <a:srgbClr val="FF0000"/>
                </a:solidFill>
              </a:rPr>
              <a:t>2005</a:t>
            </a:r>
          </a:p>
          <a:p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b="1" dirty="0" err="1" smtClean="0"/>
              <a:t>Twitter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ha visto la luce  nel marzo </a:t>
            </a:r>
            <a:r>
              <a:rPr lang="it-IT" sz="3200" dirty="0" smtClean="0">
                <a:solidFill>
                  <a:srgbClr val="FF0000"/>
                </a:solidFill>
              </a:rPr>
              <a:t>2006</a:t>
            </a:r>
          </a:p>
          <a:p>
            <a:endParaRPr lang="it-IT" sz="2400" dirty="0" smtClean="0"/>
          </a:p>
          <a:p>
            <a:r>
              <a:rPr lang="it-IT" sz="2400" b="1" dirty="0" err="1" smtClean="0"/>
              <a:t>WhatsApp</a:t>
            </a:r>
            <a:r>
              <a:rPr lang="it-IT" sz="2400" b="1" dirty="0" smtClean="0"/>
              <a:t> Messenger</a:t>
            </a:r>
            <a:r>
              <a:rPr lang="it-IT" sz="2400" dirty="0" smtClean="0"/>
              <a:t> è  stata creata nel </a:t>
            </a:r>
            <a:r>
              <a:rPr lang="it-IT" sz="3200" dirty="0" smtClean="0">
                <a:solidFill>
                  <a:srgbClr val="FF0000"/>
                </a:solidFill>
              </a:rPr>
              <a:t>2009</a:t>
            </a:r>
            <a:endParaRPr lang="it-IT" sz="3200" u="sng" dirty="0" smtClean="0">
              <a:solidFill>
                <a:srgbClr val="FF0000"/>
              </a:solidFill>
            </a:endParaRPr>
          </a:p>
          <a:p>
            <a:endParaRPr lang="it-IT" sz="2400" dirty="0" smtClean="0"/>
          </a:p>
          <a:p>
            <a:r>
              <a:rPr lang="it-IT" sz="2400" b="1" dirty="0" err="1" smtClean="0"/>
              <a:t>Instagram</a:t>
            </a:r>
            <a:r>
              <a:rPr lang="it-IT" sz="2400" b="1" dirty="0" smtClean="0"/>
              <a:t> </a:t>
            </a:r>
            <a:r>
              <a:rPr lang="it-IT" sz="2400" dirty="0" smtClean="0"/>
              <a:t> è stata lanciata il 6 ottobre </a:t>
            </a:r>
            <a:r>
              <a:rPr lang="it-IT" sz="3200" dirty="0" smtClean="0">
                <a:solidFill>
                  <a:srgbClr val="FF0000"/>
                </a:solidFill>
              </a:rPr>
              <a:t>2010</a:t>
            </a:r>
          </a:p>
          <a:p>
            <a:endParaRPr lang="it-IT" sz="2400" dirty="0" smtClean="0"/>
          </a:p>
          <a:p>
            <a:r>
              <a:rPr lang="it-IT" sz="2400" dirty="0" smtClean="0"/>
              <a:t>Dal 29 novembre </a:t>
            </a:r>
            <a:r>
              <a:rPr lang="it-IT" sz="3200" dirty="0" smtClean="0">
                <a:solidFill>
                  <a:srgbClr val="FF0000"/>
                </a:solidFill>
              </a:rPr>
              <a:t>2011</a:t>
            </a:r>
            <a:r>
              <a:rPr lang="it-IT" sz="2400" dirty="0" smtClean="0"/>
              <a:t> tutte le aziende devono disporre e comunicare alla Camera di Commercio il proprio indirizzo di </a:t>
            </a:r>
            <a:r>
              <a:rPr lang="it-IT" sz="2400" b="1" u="sng" dirty="0" smtClean="0"/>
              <a:t>Posta Elettronica Certificata</a:t>
            </a:r>
            <a:r>
              <a:rPr lang="it-IT" sz="2400" dirty="0" smtClean="0"/>
              <a:t>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 smtClean="0"/>
              <a:t>Università degli Studi di Pavia </a:t>
            </a:r>
            <a:br>
              <a:rPr lang="it-IT" sz="3200" dirty="0" smtClean="0"/>
            </a:br>
            <a:r>
              <a:rPr lang="it-IT" sz="3200" dirty="0" err="1" smtClean="0"/>
              <a:t>Department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</a:t>
            </a:r>
            <a:r>
              <a:rPr lang="it-IT" sz="3200" dirty="0" err="1" smtClean="0"/>
              <a:t>Brain</a:t>
            </a:r>
            <a:r>
              <a:rPr lang="it-IT" sz="3200" dirty="0" smtClean="0"/>
              <a:t> and </a:t>
            </a:r>
            <a:r>
              <a:rPr lang="it-IT" sz="3200" dirty="0" err="1" smtClean="0"/>
              <a:t>Behavioral</a:t>
            </a:r>
            <a:r>
              <a:rPr lang="it-IT" sz="3200" dirty="0" smtClean="0"/>
              <a:t> </a:t>
            </a:r>
            <a:r>
              <a:rPr lang="it-IT" sz="3200" dirty="0" err="1" smtClean="0"/>
              <a:t>Sciences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 smtClean="0"/>
              <a:t>E’ stata eseguita una estesa valutazione neuropsicologica con test specifici e standardizzati sulla popolazione normale per esplorare le seguenti funzioni</a:t>
            </a:r>
            <a:endParaRPr lang="it-IT" dirty="0" smtClean="0"/>
          </a:p>
          <a:p>
            <a:pPr lvl="0"/>
            <a:r>
              <a:rPr lang="it-IT" b="1" dirty="0" smtClean="0"/>
              <a:t>Linguaggio ( comprensione e produzione)</a:t>
            </a:r>
            <a:endParaRPr lang="it-IT" dirty="0" smtClean="0"/>
          </a:p>
          <a:p>
            <a:pPr lvl="0"/>
            <a:r>
              <a:rPr lang="it-IT" b="1" dirty="0" smtClean="0"/>
              <a:t>Attenzione</a:t>
            </a:r>
            <a:endParaRPr lang="it-IT" dirty="0" smtClean="0"/>
          </a:p>
          <a:p>
            <a:pPr lvl="0"/>
            <a:r>
              <a:rPr lang="it-IT" b="1" dirty="0" smtClean="0"/>
              <a:t>Percezione </a:t>
            </a:r>
            <a:r>
              <a:rPr lang="it-IT" b="1" dirty="0" err="1" smtClean="0"/>
              <a:t>visuo-spaziale</a:t>
            </a:r>
            <a:endParaRPr lang="it-IT" dirty="0" smtClean="0"/>
          </a:p>
          <a:p>
            <a:pPr lvl="0"/>
            <a:r>
              <a:rPr lang="it-IT" b="1" dirty="0" smtClean="0"/>
              <a:t>Pianificazione motoria</a:t>
            </a:r>
            <a:endParaRPr lang="it-IT" dirty="0" smtClean="0"/>
          </a:p>
          <a:p>
            <a:pPr lvl="0"/>
            <a:r>
              <a:rPr lang="it-IT" b="1" dirty="0" smtClean="0"/>
              <a:t>Funzioni strategiche</a:t>
            </a:r>
            <a:endParaRPr lang="it-IT" dirty="0" smtClean="0"/>
          </a:p>
          <a:p>
            <a:pPr lvl="0"/>
            <a:r>
              <a:rPr lang="it-IT" b="1" dirty="0" smtClean="0"/>
              <a:t>Ragionamento analogico</a:t>
            </a:r>
            <a:endParaRPr lang="it-IT" dirty="0" smtClean="0"/>
          </a:p>
          <a:p>
            <a:pPr lvl="0"/>
            <a:r>
              <a:rPr lang="it-IT" b="1" dirty="0" smtClean="0"/>
              <a:t>Memoria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 smtClean="0"/>
              <a:t>Università degli Studi di Pavia </a:t>
            </a:r>
            <a:br>
              <a:rPr lang="it-IT" sz="3200" dirty="0" smtClean="0"/>
            </a:br>
            <a:r>
              <a:rPr lang="it-IT" sz="3200" dirty="0" err="1" smtClean="0"/>
              <a:t>Department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</a:t>
            </a:r>
            <a:r>
              <a:rPr lang="it-IT" sz="3200" dirty="0" err="1" smtClean="0"/>
              <a:t>Brain</a:t>
            </a:r>
            <a:r>
              <a:rPr lang="it-IT" sz="3200" dirty="0" smtClean="0"/>
              <a:t> and </a:t>
            </a:r>
            <a:r>
              <a:rPr lang="it-IT" sz="3200" dirty="0" err="1" smtClean="0"/>
              <a:t>Behavioral</a:t>
            </a:r>
            <a:r>
              <a:rPr lang="it-IT" sz="3200" dirty="0" smtClean="0"/>
              <a:t> </a:t>
            </a:r>
            <a:r>
              <a:rPr lang="it-IT" sz="3200" dirty="0" err="1" smtClean="0"/>
              <a:t>Sciences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Fatta salva l’amnesia retrograda, il quadro cognitivo risulta nella norma, così come appaiono adeguati il comportamento ed il tono dell’umore ( considerando l’evento la deflessione negativa risulta coerente).</a:t>
            </a:r>
            <a:endParaRPr lang="it-IT" dirty="0" smtClean="0"/>
          </a:p>
          <a:p>
            <a:r>
              <a:rPr lang="it-IT" b="1" dirty="0" smtClean="0"/>
              <a:t>Si segnala </a:t>
            </a:r>
            <a:r>
              <a:rPr lang="it-IT" b="1" dirty="0" smtClean="0">
                <a:solidFill>
                  <a:srgbClr val="FF0000"/>
                </a:solidFill>
              </a:rPr>
              <a:t>l’integrità </a:t>
            </a:r>
            <a:r>
              <a:rPr lang="it-IT" b="1" dirty="0" smtClean="0"/>
              <a:t>delle funzioni </a:t>
            </a:r>
            <a:r>
              <a:rPr lang="it-IT" b="1" dirty="0" err="1" smtClean="0"/>
              <a:t>attentive</a:t>
            </a:r>
            <a:r>
              <a:rPr lang="it-IT" b="1" dirty="0" smtClean="0"/>
              <a:t>, di apprendimento ed esecutive, in quanto presupposti necessari e positivi per l’applicazione di strategie di compensazione attraverso cicli di riabilitazione </a:t>
            </a:r>
            <a:r>
              <a:rPr lang="it-IT" b="1" dirty="0" err="1" smtClean="0"/>
              <a:t>cognitivo-comportamentali</a:t>
            </a:r>
            <a:r>
              <a:rPr lang="it-IT" b="1" dirty="0" smtClean="0"/>
              <a:t> mirati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TERAPIA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Antidepressivi ( SSRI )             </a:t>
            </a:r>
          </a:p>
          <a:p>
            <a:pPr lvl="1">
              <a:buNone/>
            </a:pPr>
            <a:r>
              <a:rPr lang="it-IT" dirty="0" smtClean="0"/>
              <a:t>    </a:t>
            </a:r>
            <a:r>
              <a:rPr lang="it-IT" sz="4000" dirty="0" smtClean="0">
                <a:solidFill>
                  <a:srgbClr val="FF0000"/>
                </a:solidFill>
              </a:rPr>
              <a:t>+</a:t>
            </a:r>
          </a:p>
          <a:p>
            <a:pPr>
              <a:buNone/>
            </a:pPr>
            <a:r>
              <a:rPr lang="it-IT" dirty="0" smtClean="0"/>
              <a:t>Psicoterapia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</a:rPr>
              <a:t>    Treatment </a:t>
            </a:r>
            <a:r>
              <a:rPr lang="it-IT" dirty="0" err="1" smtClean="0">
                <a:solidFill>
                  <a:srgbClr val="FF0000"/>
                </a:solidFill>
              </a:rPr>
              <a:t>refusal</a:t>
            </a:r>
            <a:r>
              <a:rPr lang="it-IT" dirty="0" smtClean="0">
                <a:solidFill>
                  <a:srgbClr val="FF0000"/>
                </a:solidFill>
              </a:rPr>
              <a:t> and premature </a:t>
            </a:r>
            <a:r>
              <a:rPr lang="it-IT" dirty="0" err="1" smtClean="0">
                <a:solidFill>
                  <a:srgbClr val="FF0000"/>
                </a:solidFill>
              </a:rPr>
              <a:t>termination</a:t>
            </a:r>
            <a:r>
              <a:rPr lang="it-IT" dirty="0" smtClean="0">
                <a:solidFill>
                  <a:srgbClr val="FF0000"/>
                </a:solidFill>
              </a:rPr>
              <a:t> in </a:t>
            </a:r>
            <a:r>
              <a:rPr lang="it-IT" dirty="0" err="1" smtClean="0">
                <a:solidFill>
                  <a:srgbClr val="FF0000"/>
                </a:solidFill>
              </a:rPr>
              <a:t>psycotherapy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pharmacotherapy</a:t>
            </a:r>
            <a:r>
              <a:rPr lang="it-IT" dirty="0" smtClean="0">
                <a:solidFill>
                  <a:srgbClr val="FF0000"/>
                </a:solidFill>
              </a:rPr>
              <a:t>, and </a:t>
            </a:r>
            <a:r>
              <a:rPr lang="it-IT" dirty="0" err="1" smtClean="0">
                <a:solidFill>
                  <a:srgbClr val="FF0000"/>
                </a:solidFill>
              </a:rPr>
              <a:t>their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combination</a:t>
            </a:r>
            <a:r>
              <a:rPr lang="it-IT" dirty="0" smtClean="0">
                <a:solidFill>
                  <a:srgbClr val="FF0000"/>
                </a:solidFill>
              </a:rPr>
              <a:t>. A </a:t>
            </a:r>
            <a:r>
              <a:rPr lang="it-IT" dirty="0" err="1" smtClean="0">
                <a:solidFill>
                  <a:srgbClr val="FF0000"/>
                </a:solidFill>
              </a:rPr>
              <a:t>meta-analysis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of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head-to-head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comparisons</a:t>
            </a:r>
            <a:endParaRPr lang="it-IT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Swift</a:t>
            </a:r>
            <a:r>
              <a:rPr lang="it-IT" dirty="0" smtClean="0"/>
              <a:t> JK,  </a:t>
            </a:r>
            <a:r>
              <a:rPr lang="it-IT" dirty="0" err="1" smtClean="0"/>
              <a:t>et</a:t>
            </a:r>
            <a:r>
              <a:rPr lang="it-IT" dirty="0" smtClean="0"/>
              <a:t> al.</a:t>
            </a:r>
          </a:p>
          <a:p>
            <a:pPr>
              <a:buNone/>
            </a:pP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Psychotherapy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 smtClean="0"/>
              <a:t>. 2017 Mar;54(1):47-57.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851648" cy="1071570"/>
          </a:xfrm>
        </p:spPr>
        <p:txBody>
          <a:bodyPr/>
          <a:lstStyle/>
          <a:p>
            <a:pPr algn="ctr"/>
            <a:r>
              <a:rPr lang="it-IT" b="0" dirty="0" smtClean="0">
                <a:solidFill>
                  <a:schemeClr val="bg1"/>
                </a:solidFill>
              </a:rPr>
              <a:t>La riabilitazione fisica</a:t>
            </a:r>
            <a:endParaRPr lang="it-IT" b="0" dirty="0">
              <a:solidFill>
                <a:schemeClr val="bg1"/>
              </a:solidFill>
            </a:endParaRPr>
          </a:p>
        </p:txBody>
      </p:sp>
      <p:pic>
        <p:nvPicPr>
          <p:cNvPr id="3" name="Immagine 2" descr="3 riabilitazi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857496"/>
            <a:ext cx="4192695" cy="3239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214554"/>
            <a:ext cx="7355064" cy="3929090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851648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it-IT" b="0" dirty="0" smtClean="0">
                <a:solidFill>
                  <a:schemeClr val="bg1"/>
                </a:solidFill>
              </a:rPr>
              <a:t>La riabilitazione               neuro-cognitiva</a:t>
            </a:r>
            <a:endParaRPr lang="it-IT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La riabilitazione “social”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rc_mi" descr="Risultati immagini per immagini indigeni e computer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9201" y="1935163"/>
            <a:ext cx="598559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CURRICULUM VITAE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    Dal 31 maggio 2013 ha iniziato a frequentare un </a:t>
            </a:r>
          </a:p>
          <a:p>
            <a:pPr>
              <a:buNone/>
            </a:pPr>
            <a:endParaRPr lang="it-IT" sz="5400" dirty="0" smtClean="0"/>
          </a:p>
          <a:p>
            <a:pPr>
              <a:buNone/>
            </a:pPr>
            <a:r>
              <a:rPr lang="it-IT" sz="5400" dirty="0" smtClean="0">
                <a:solidFill>
                  <a:srgbClr val="FFFF00"/>
                </a:solidFill>
              </a:rPr>
              <a:t>  </a:t>
            </a:r>
            <a:r>
              <a:rPr lang="it-IT" sz="5400" dirty="0" smtClean="0"/>
              <a:t>“</a:t>
            </a:r>
            <a:r>
              <a:rPr lang="it-IT" sz="5400" dirty="0" smtClean="0">
                <a:solidFill>
                  <a:srgbClr val="FFFF00"/>
                </a:solidFill>
              </a:rPr>
              <a:t>Master</a:t>
            </a:r>
            <a:r>
              <a:rPr lang="it-IT" sz="5400" dirty="0" smtClean="0"/>
              <a:t>” </a:t>
            </a:r>
            <a:r>
              <a:rPr lang="it-IT" dirty="0" smtClean="0"/>
              <a:t>in </a:t>
            </a:r>
            <a:r>
              <a:rPr lang="it-IT" sz="5400" dirty="0" smtClean="0"/>
              <a:t>“</a:t>
            </a:r>
            <a:r>
              <a:rPr lang="it-IT" sz="5400" dirty="0" err="1" smtClean="0">
                <a:solidFill>
                  <a:srgbClr val="FF0000"/>
                </a:solidFill>
              </a:rPr>
              <a:t>Pazientologia</a:t>
            </a:r>
            <a:r>
              <a:rPr lang="it-IT" sz="5400" dirty="0" smtClean="0"/>
              <a:t>”</a:t>
            </a:r>
          </a:p>
          <a:p>
            <a:pPr>
              <a:buNone/>
            </a:pPr>
            <a:endParaRPr lang="it-IT" sz="5400" dirty="0" smtClean="0"/>
          </a:p>
          <a:p>
            <a:pPr>
              <a:buNone/>
            </a:pPr>
            <a:r>
              <a:rPr lang="it-IT" smtClean="0"/>
              <a:t>      presso </a:t>
            </a:r>
            <a:r>
              <a:rPr lang="it-IT" dirty="0" smtClean="0"/>
              <a:t>diverse strutture sanitarie italiane.</a:t>
            </a:r>
            <a:endParaRPr lang="it-IT" i="1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0"/>
            <a:ext cx="7851648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it-IT" b="0" dirty="0" smtClean="0">
                <a:solidFill>
                  <a:schemeClr val="bg1"/>
                </a:solidFill>
              </a:rPr>
              <a:t>La mia </a:t>
            </a:r>
            <a:r>
              <a:rPr lang="it-IT" b="0" dirty="0" err="1" smtClean="0">
                <a:solidFill>
                  <a:schemeClr val="bg1"/>
                </a:solidFill>
              </a:rPr>
              <a:t>Pet</a:t>
            </a:r>
            <a:endParaRPr lang="it-IT" b="0" dirty="0">
              <a:solidFill>
                <a:schemeClr val="bg1"/>
              </a:solidFill>
            </a:endParaRPr>
          </a:p>
        </p:txBody>
      </p:sp>
      <p:graphicFrame>
        <p:nvGraphicFramePr>
          <p:cNvPr id="4" name="Oggetto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9394" name="Acrobat Document" r:id="rId3" imgW="0" imgH="0" progId="AcroExch.Document.11">
              <p:embed/>
            </p:oleObj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214282" y="785794"/>
          <a:ext cx="8929718" cy="5905522"/>
        </p:xfrm>
        <a:graphic>
          <a:graphicData uri="http://schemas.openxmlformats.org/presentationml/2006/ole">
            <p:oleObj spid="_x0000_s59395" name="Acrobat Document" r:id="rId4" imgW="8019048" imgH="5668166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ET N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714356"/>
            <a:ext cx="2391109" cy="1943371"/>
          </a:xfrm>
          <a:prstGeom prst="rect">
            <a:avLst/>
          </a:prstGeom>
        </p:spPr>
      </p:pic>
      <p:pic>
        <p:nvPicPr>
          <p:cNvPr id="5" name="Immagine 4" descr="PET-DE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714752"/>
            <a:ext cx="2534004" cy="2076740"/>
          </a:xfrm>
          <a:prstGeom prst="rect">
            <a:avLst/>
          </a:prstGeom>
        </p:spPr>
      </p:pic>
      <p:pic>
        <p:nvPicPr>
          <p:cNvPr id="6" name="Immagine 5" descr="PET-PE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643314"/>
            <a:ext cx="2966988" cy="249193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786446" y="121442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Normale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57356" y="314324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Demente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857884" y="314324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Io…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851648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it-IT" b="0" dirty="0" smtClean="0">
                <a:solidFill>
                  <a:srgbClr val="FF0000"/>
                </a:solidFill>
              </a:rPr>
              <a:t>31 maggio 2013</a:t>
            </a:r>
            <a:br>
              <a:rPr lang="it-IT" b="0" dirty="0" smtClean="0">
                <a:solidFill>
                  <a:srgbClr val="FF0000"/>
                </a:solidFill>
              </a:rPr>
            </a:br>
            <a:r>
              <a:rPr lang="it-IT" b="0" dirty="0" smtClean="0">
                <a:solidFill>
                  <a:schemeClr val="tx2">
                    <a:lumMod val="10000"/>
                  </a:schemeClr>
                </a:solidFill>
              </a:rPr>
              <a:t>TRAUMA CRANICO</a:t>
            </a:r>
            <a:endParaRPr lang="it-IT" b="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Immagine 4" descr="1 incid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643182"/>
            <a:ext cx="5326185" cy="3667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050" name="Acrobat Document" r:id="rId3" imgW="0" imgH="0" progId="AcroExch.Document.11">
              <p:embed/>
            </p:oleObj>
          </a:graphicData>
        </a:graphic>
      </p:graphicFrame>
      <p:graphicFrame>
        <p:nvGraphicFramePr>
          <p:cNvPr id="4" name="Oggetto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052" name="Acrobat Document" r:id="rId4" imgW="0" imgH="0" progId="AcroExch.Document.11">
              <p:embed/>
            </p:oleObj>
          </a:graphicData>
        </a:graphic>
      </p:graphicFrame>
      <p:graphicFrame>
        <p:nvGraphicFramePr>
          <p:cNvPr id="5" name="Oggetto 4"/>
          <p:cNvGraphicFramePr>
            <a:graphicFrameLocks/>
          </p:cNvGraphicFramePr>
          <p:nvPr/>
        </p:nvGraphicFramePr>
        <p:xfrm>
          <a:off x="1524000" y="1397000"/>
          <a:ext cx="6096000" cy="5175272"/>
        </p:xfrm>
        <a:graphic>
          <a:graphicData uri="http://schemas.openxmlformats.org/presentationml/2006/ole">
            <p:oleObj spid="_x0000_s2053" name="Acrobat Document" r:id="rId5" imgW="0" imgH="0" progId="AcroExch.Document.11">
              <p:embed/>
            </p:oleObj>
          </a:graphicData>
        </a:graphic>
      </p:graphicFrame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9084111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Domanda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6000" dirty="0" smtClean="0"/>
              <a:t>Conta di più la clinica o conta di più il referto ?</a:t>
            </a:r>
            <a:endParaRPr lang="it-IT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Domanda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6000" dirty="0" smtClean="0"/>
              <a:t>Vi fareste curare da un medico che ha questo referto ?</a:t>
            </a:r>
            <a:endParaRPr lang="it-IT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851648" cy="1071570"/>
          </a:xfrm>
        </p:spPr>
        <p:txBody>
          <a:bodyPr/>
          <a:lstStyle/>
          <a:p>
            <a:pPr algn="ctr"/>
            <a:r>
              <a:rPr lang="it-IT" b="0" dirty="0" smtClean="0">
                <a:solidFill>
                  <a:schemeClr val="bg1"/>
                </a:solidFill>
              </a:rPr>
              <a:t>La pensione di Invalidità</a:t>
            </a:r>
            <a:endParaRPr lang="it-IT" b="0" dirty="0">
              <a:solidFill>
                <a:schemeClr val="bg1"/>
              </a:solidFill>
            </a:endParaRPr>
          </a:p>
        </p:txBody>
      </p:sp>
      <p:pic>
        <p:nvPicPr>
          <p:cNvPr id="3" name="Immagine 2" descr="pensione_invalid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928934"/>
            <a:ext cx="4840657" cy="3620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851648" cy="1071570"/>
          </a:xfrm>
        </p:spPr>
        <p:txBody>
          <a:bodyPr/>
          <a:lstStyle/>
          <a:p>
            <a:pPr algn="ctr"/>
            <a:r>
              <a:rPr lang="it-IT" b="0" dirty="0" smtClean="0">
                <a:solidFill>
                  <a:schemeClr val="bg1"/>
                </a:solidFill>
              </a:rPr>
              <a:t>Da primario</a:t>
            </a:r>
            <a:endParaRPr lang="it-IT" b="0" dirty="0">
              <a:solidFill>
                <a:schemeClr val="bg1"/>
              </a:solidFill>
            </a:endParaRPr>
          </a:p>
        </p:txBody>
      </p:sp>
      <p:pic>
        <p:nvPicPr>
          <p:cNvPr id="3" name="Immagine 2" descr="come so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786058"/>
            <a:ext cx="4469031" cy="3640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851648" cy="1071570"/>
          </a:xfrm>
        </p:spPr>
        <p:txBody>
          <a:bodyPr/>
          <a:lstStyle/>
          <a:p>
            <a:pPr algn="ctr"/>
            <a:r>
              <a:rPr lang="it-IT" b="0" dirty="0" smtClean="0">
                <a:solidFill>
                  <a:schemeClr val="bg1"/>
                </a:solidFill>
              </a:rPr>
              <a:t>a bidello</a:t>
            </a:r>
            <a:endParaRPr lang="it-IT" b="0" dirty="0">
              <a:solidFill>
                <a:schemeClr val="bg1"/>
              </a:solidFill>
            </a:endParaRPr>
          </a:p>
        </p:txBody>
      </p:sp>
      <p:pic>
        <p:nvPicPr>
          <p:cNvPr id="3" name="Immagine 2" descr="bidel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071678"/>
            <a:ext cx="5206528" cy="4261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851648" cy="1214446"/>
          </a:xfrm>
        </p:spPr>
        <p:txBody>
          <a:bodyPr/>
          <a:lstStyle/>
          <a:p>
            <a:pPr algn="ctr"/>
            <a:r>
              <a:rPr lang="it-IT" b="0" dirty="0" smtClean="0">
                <a:solidFill>
                  <a:srgbClr val="FF0000"/>
                </a:solidFill>
              </a:rPr>
              <a:t>La depressione</a:t>
            </a:r>
            <a:endParaRPr lang="it-IT" b="0" dirty="0">
              <a:solidFill>
                <a:srgbClr val="FF0000"/>
              </a:solidFill>
            </a:endParaRPr>
          </a:p>
        </p:txBody>
      </p:sp>
      <p:pic>
        <p:nvPicPr>
          <p:cNvPr id="3" name="Immagine 2" descr="depressi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428868"/>
            <a:ext cx="5580303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851648" cy="1071570"/>
          </a:xfrm>
        </p:spPr>
        <p:txBody>
          <a:bodyPr/>
          <a:lstStyle/>
          <a:p>
            <a:pPr algn="ctr"/>
            <a:r>
              <a:rPr lang="it-IT" b="0" dirty="0" smtClean="0">
                <a:solidFill>
                  <a:srgbClr val="FF0000"/>
                </a:solidFill>
              </a:rPr>
              <a:t>Il suicidio</a:t>
            </a:r>
            <a:endParaRPr lang="it-IT" b="0" dirty="0">
              <a:solidFill>
                <a:srgbClr val="FF0000"/>
              </a:solidFill>
            </a:endParaRPr>
          </a:p>
        </p:txBody>
      </p:sp>
      <p:pic>
        <p:nvPicPr>
          <p:cNvPr id="3" name="Immagine 2" descr="tentato_suicid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714620"/>
            <a:ext cx="4993118" cy="331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Cosa voglio davvero </a:t>
            </a:r>
            <a:r>
              <a:rPr lang="it-IT" dirty="0" smtClean="0"/>
              <a:t>fare</a:t>
            </a:r>
            <a:br>
              <a:rPr lang="it-IT" dirty="0" smtClean="0"/>
            </a:br>
            <a:r>
              <a:rPr lang="it-IT" dirty="0" smtClean="0"/>
              <a:t>da grande</a:t>
            </a:r>
            <a:r>
              <a:rPr lang="it-IT" dirty="0" smtClean="0"/>
              <a:t>  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4400" dirty="0" smtClean="0"/>
              <a:t>Ristudiare quello che mi serve per ritornare a fare il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                       </a:t>
            </a:r>
            <a:r>
              <a:rPr lang="it-IT" sz="8000" dirty="0" smtClean="0">
                <a:solidFill>
                  <a:srgbClr val="FF0000"/>
                </a:solidFill>
              </a:rPr>
              <a:t>MEDICO          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357422" y="1928802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it-IT" sz="8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143240" y="1928802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it-IT" sz="8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857620" y="1928802"/>
            <a:ext cx="500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it-IT" sz="8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357686" y="1928802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it-IT" sz="8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214942" y="1928802"/>
            <a:ext cx="78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it-IT" sz="8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429124" y="1928802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it-IT" sz="8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851648" cy="1143008"/>
          </a:xfrm>
        </p:spPr>
        <p:txBody>
          <a:bodyPr/>
          <a:lstStyle/>
          <a:p>
            <a:pPr algn="ctr"/>
            <a:r>
              <a:rPr lang="it-IT" b="0" dirty="0" smtClean="0">
                <a:solidFill>
                  <a:schemeClr val="bg1"/>
                </a:solidFill>
              </a:rPr>
              <a:t>Il Coma </a:t>
            </a:r>
            <a:endParaRPr lang="it-IT" b="0" dirty="0">
              <a:solidFill>
                <a:schemeClr val="bg1"/>
              </a:solidFill>
            </a:endParaRPr>
          </a:p>
        </p:txBody>
      </p:sp>
      <p:pic>
        <p:nvPicPr>
          <p:cNvPr id="5" name="Immagine 4" descr="2 co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714620"/>
            <a:ext cx="5097936" cy="3373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IL METODO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</a:t>
            </a:r>
            <a:r>
              <a:rPr lang="it-IT" dirty="0" smtClean="0"/>
              <a:t>                                </a:t>
            </a:r>
            <a:r>
              <a:rPr lang="it-IT" sz="3600" dirty="0" smtClean="0">
                <a:solidFill>
                  <a:srgbClr val="FF0000"/>
                </a:solidFill>
              </a:rPr>
              <a:t>Tutti </a:t>
            </a:r>
            <a:r>
              <a:rPr lang="it-IT" sz="3600" dirty="0" smtClean="0">
                <a:solidFill>
                  <a:srgbClr val="FF0000"/>
                </a:solidFill>
              </a:rPr>
              <a:t>i giorni</a:t>
            </a:r>
          </a:p>
          <a:p>
            <a:pPr>
              <a:buNone/>
            </a:pPr>
            <a:endParaRPr lang="it-IT" sz="3600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2 ore di studio</a:t>
            </a:r>
          </a:p>
          <a:p>
            <a:r>
              <a:rPr lang="it-IT" dirty="0" smtClean="0"/>
              <a:t>15 minuti di pausa</a:t>
            </a:r>
          </a:p>
          <a:p>
            <a:r>
              <a:rPr lang="it-IT" dirty="0" smtClean="0"/>
              <a:t>2 ore di studio</a:t>
            </a:r>
          </a:p>
          <a:p>
            <a:r>
              <a:rPr lang="it-IT" dirty="0" smtClean="0"/>
              <a:t>15 minuti di pausa</a:t>
            </a:r>
          </a:p>
          <a:p>
            <a:r>
              <a:rPr lang="it-IT" dirty="0" smtClean="0"/>
              <a:t>2 ore </a:t>
            </a:r>
            <a:r>
              <a:rPr lang="it-IT" dirty="0" err="1" smtClean="0"/>
              <a:t>……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7851648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La biblioteca</a:t>
            </a:r>
            <a:endParaRPr lang="it-IT" dirty="0"/>
          </a:p>
        </p:txBody>
      </p:sp>
      <p:pic>
        <p:nvPicPr>
          <p:cNvPr id="6" name="Immagine 5" descr="bibliote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714488"/>
            <a:ext cx="5860012" cy="4357718"/>
          </a:xfrm>
          <a:prstGeom prst="rect">
            <a:avLst/>
          </a:prstGeom>
        </p:spPr>
      </p:pic>
      <p:pic>
        <p:nvPicPr>
          <p:cNvPr id="7" name="Immagine 6" descr="orar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714488"/>
            <a:ext cx="4643470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851648" cy="857256"/>
          </a:xfrm>
        </p:spPr>
        <p:txBody>
          <a:bodyPr/>
          <a:lstStyle/>
          <a:p>
            <a:pPr algn="ctr"/>
            <a:r>
              <a:rPr lang="it-IT" dirty="0" smtClean="0"/>
              <a:t>Internet</a:t>
            </a:r>
            <a:endParaRPr lang="it-IT" dirty="0"/>
          </a:p>
        </p:txBody>
      </p:sp>
      <p:pic>
        <p:nvPicPr>
          <p:cNvPr id="5" name="Immagine 4" descr="Connessione-Inter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785926"/>
            <a:ext cx="6000792" cy="4518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7" name="Acrobat Document" r:id="rId3" imgW="0" imgH="0" progId="AcroExch.Document.11">
              <p:embed/>
            </p:oleObj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214282" y="1071546"/>
            <a:ext cx="87154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L'</a:t>
            </a:r>
            <a:r>
              <a:rPr lang="it-IT" sz="2800" b="1" i="1" dirty="0" err="1" smtClean="0">
                <a:solidFill>
                  <a:schemeClr val="bg1"/>
                </a:solidFill>
              </a:rPr>
              <a:t>Index</a:t>
            </a:r>
            <a:r>
              <a:rPr lang="it-IT" sz="2800" b="1" i="1" dirty="0" smtClean="0">
                <a:solidFill>
                  <a:schemeClr val="bg1"/>
                </a:solidFill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</a:rPr>
              <a:t>Medicus</a:t>
            </a:r>
            <a:r>
              <a:rPr lang="it-IT" sz="2800" dirty="0" smtClean="0">
                <a:solidFill>
                  <a:schemeClr val="bg1"/>
                </a:solidFill>
              </a:rPr>
              <a:t> (IM) è una pubblicazione della </a:t>
            </a:r>
            <a:r>
              <a:rPr lang="it-IT" sz="2800" u="sng" dirty="0" smtClean="0">
                <a:solidFill>
                  <a:schemeClr val="bg1"/>
                </a:solidFill>
              </a:rPr>
              <a:t>National </a:t>
            </a:r>
            <a:r>
              <a:rPr lang="it-IT" sz="2800" u="sng" dirty="0" err="1" smtClean="0">
                <a:solidFill>
                  <a:schemeClr val="bg1"/>
                </a:solidFill>
              </a:rPr>
              <a:t>Library</a:t>
            </a:r>
            <a:r>
              <a:rPr lang="it-IT" sz="2800" u="sng" dirty="0" smtClean="0">
                <a:solidFill>
                  <a:schemeClr val="bg1"/>
                </a:solidFill>
              </a:rPr>
              <a:t> of Medicine</a:t>
            </a:r>
            <a:r>
              <a:rPr lang="it-IT" sz="2800" dirty="0" smtClean="0">
                <a:solidFill>
                  <a:schemeClr val="bg1"/>
                </a:solidFill>
              </a:rPr>
              <a:t> (NLM) che ha indicizzato le principali riviste di medicina e di scienze </a:t>
            </a:r>
            <a:r>
              <a:rPr lang="it-IT" sz="2800" dirty="0" err="1" smtClean="0">
                <a:solidFill>
                  <a:schemeClr val="bg1"/>
                </a:solidFill>
              </a:rPr>
              <a:t>biomediche</a:t>
            </a:r>
            <a:r>
              <a:rPr lang="it-IT" sz="2800" dirty="0" smtClean="0">
                <a:solidFill>
                  <a:schemeClr val="bg1"/>
                </a:solidFill>
              </a:rPr>
              <a:t>, inizialmente solo statunitensi, quindi di tutto il mondo.</a:t>
            </a:r>
          </a:p>
          <a:p>
            <a:r>
              <a:rPr lang="it-IT" sz="2800" dirty="0" smtClean="0">
                <a:solidFill>
                  <a:schemeClr val="bg1"/>
                </a:solidFill>
              </a:rPr>
              <a:t>La pubblicazione, iniziata nel </a:t>
            </a:r>
            <a:r>
              <a:rPr lang="it-IT" sz="4400" u="sng" dirty="0" smtClean="0">
                <a:solidFill>
                  <a:srgbClr val="C00000"/>
                </a:solidFill>
              </a:rPr>
              <a:t>1879</a:t>
            </a:r>
            <a:r>
              <a:rPr lang="it-IT" sz="2800" dirty="0" smtClean="0">
                <a:solidFill>
                  <a:schemeClr val="bg1"/>
                </a:solidFill>
              </a:rPr>
              <a:t>, è terminata nel </a:t>
            </a:r>
            <a:r>
              <a:rPr lang="it-IT" sz="4800" u="sng" dirty="0" smtClean="0">
                <a:solidFill>
                  <a:srgbClr val="C00000"/>
                </a:solidFill>
              </a:rPr>
              <a:t>2004</a:t>
            </a:r>
            <a:r>
              <a:rPr lang="it-IT" sz="2800" dirty="0" smtClean="0">
                <a:solidFill>
                  <a:schemeClr val="bg1"/>
                </a:solidFill>
              </a:rPr>
              <a:t> con il volume numero 45, ed è stata sostituita dal database </a:t>
            </a:r>
            <a:r>
              <a:rPr lang="it-IT" sz="2800" u="sng" dirty="0" smtClean="0">
                <a:solidFill>
                  <a:schemeClr val="bg1"/>
                </a:solidFill>
              </a:rPr>
              <a:t>MEDLINE</a:t>
            </a:r>
            <a:r>
              <a:rPr lang="it-IT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it-IT" sz="2800" dirty="0" smtClean="0">
                <a:solidFill>
                  <a:schemeClr val="bg1"/>
                </a:solidFill>
              </a:rPr>
              <a:t>MEDLINE è disponibile gratuitamente per tutti gli utenti di </a:t>
            </a:r>
            <a:r>
              <a:rPr lang="it-IT" sz="2800" u="sng" dirty="0" smtClean="0">
                <a:solidFill>
                  <a:schemeClr val="bg1"/>
                </a:solidFill>
              </a:rPr>
              <a:t>internet</a:t>
            </a:r>
            <a:r>
              <a:rPr lang="it-IT" sz="2800" dirty="0" smtClean="0">
                <a:solidFill>
                  <a:schemeClr val="bg1"/>
                </a:solidFill>
              </a:rPr>
              <a:t> attraverso “</a:t>
            </a:r>
            <a:r>
              <a:rPr lang="it-IT" sz="2800" dirty="0" err="1" smtClean="0">
                <a:solidFill>
                  <a:schemeClr val="bg1"/>
                </a:solidFill>
              </a:rPr>
              <a:t>Entrez</a:t>
            </a:r>
            <a:r>
              <a:rPr lang="it-IT" sz="2800" dirty="0" smtClean="0">
                <a:solidFill>
                  <a:schemeClr val="bg1"/>
                </a:solidFill>
              </a:rPr>
              <a:t>" e “</a:t>
            </a:r>
            <a:r>
              <a:rPr lang="it-IT" sz="2800" dirty="0" err="1" smtClean="0">
                <a:solidFill>
                  <a:srgbClr val="7030A0"/>
                </a:solidFill>
              </a:rPr>
              <a:t>PubMed</a:t>
            </a:r>
            <a:r>
              <a:rPr lang="it-IT" sz="2800" dirty="0" smtClean="0">
                <a:solidFill>
                  <a:schemeClr val="bg1"/>
                </a:solidFill>
              </a:rPr>
              <a:t>"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8674" name="Acrobat Document" r:id="rId3" imgW="0" imgH="0" progId="AcroExch.Document.11">
              <p:embed/>
            </p:oleObj>
          </a:graphicData>
        </a:graphic>
      </p:graphicFrame>
      <p:pic>
        <p:nvPicPr>
          <p:cNvPr id="5" name="Immagine 4" descr="pub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Ricordiamo la Storia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4000" dirty="0" smtClean="0"/>
          </a:p>
          <a:p>
            <a:r>
              <a:rPr lang="it-IT" sz="4000" dirty="0" smtClean="0"/>
              <a:t>TAC</a:t>
            </a:r>
            <a:r>
              <a:rPr lang="it-IT" dirty="0" smtClean="0"/>
              <a:t> = metà anni 70            ( Nobel 1979 )</a:t>
            </a:r>
          </a:p>
          <a:p>
            <a:endParaRPr lang="it-IT" dirty="0" smtClean="0"/>
          </a:p>
          <a:p>
            <a:r>
              <a:rPr lang="it-IT" sz="4000" dirty="0" smtClean="0"/>
              <a:t>RMN</a:t>
            </a:r>
            <a:r>
              <a:rPr lang="it-IT" dirty="0" smtClean="0"/>
              <a:t> = fine anni 80           ( Nobel 2003 )</a:t>
            </a:r>
          </a:p>
          <a:p>
            <a:endParaRPr lang="it-IT" dirty="0" smtClean="0"/>
          </a:p>
          <a:p>
            <a:r>
              <a:rPr lang="it-IT" sz="4000" dirty="0" smtClean="0"/>
              <a:t>PET</a:t>
            </a:r>
            <a:r>
              <a:rPr lang="it-IT" dirty="0" smtClean="0"/>
              <a:t> = fine anni 90              (                      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6082" name="Acrobat Document" r:id="rId3" imgW="0" imgH="0" progId="AcroExch.Document.11">
              <p:embed/>
            </p:oleObj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28596" y="1571612"/>
            <a:ext cx="821537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Post-traumatic amnesia in closed head injury.</a:t>
            </a:r>
          </a:p>
          <a:p>
            <a:r>
              <a:rPr lang="it-IT" sz="2800" dirty="0" smtClean="0"/>
              <a:t> </a:t>
            </a:r>
          </a:p>
          <a:p>
            <a:r>
              <a:rPr lang="it-IT" sz="2800" dirty="0" err="1" smtClean="0">
                <a:solidFill>
                  <a:srgbClr val="C00000"/>
                </a:solidFill>
              </a:rPr>
              <a:t>Russel</a:t>
            </a:r>
            <a:r>
              <a:rPr lang="it-IT" sz="2800" dirty="0" smtClean="0">
                <a:solidFill>
                  <a:srgbClr val="C00000"/>
                </a:solidFill>
              </a:rPr>
              <a:t> </a:t>
            </a:r>
            <a:r>
              <a:rPr lang="it-IT" sz="2800" dirty="0" err="1" smtClean="0">
                <a:solidFill>
                  <a:srgbClr val="C00000"/>
                </a:solidFill>
              </a:rPr>
              <a:t>Wr</a:t>
            </a:r>
            <a:r>
              <a:rPr lang="it-IT" sz="2800" dirty="0" smtClean="0">
                <a:solidFill>
                  <a:srgbClr val="C00000"/>
                </a:solidFill>
              </a:rPr>
              <a:t>.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C00000"/>
                </a:solidFill>
              </a:rPr>
              <a:t>Smith A.</a:t>
            </a:r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err="1" smtClean="0">
                <a:solidFill>
                  <a:schemeClr val="accent1"/>
                </a:solidFill>
              </a:rPr>
              <a:t>Archivies</a:t>
            </a:r>
            <a:r>
              <a:rPr lang="it-IT" sz="2800" dirty="0" smtClean="0">
                <a:solidFill>
                  <a:schemeClr val="accent1"/>
                </a:solidFill>
              </a:rPr>
              <a:t> of Neurology, July 1961</a:t>
            </a:r>
          </a:p>
          <a:p>
            <a:r>
              <a:rPr lang="it-IT" sz="2800" dirty="0" smtClean="0"/>
              <a:t> 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>
              <a:buNone/>
            </a:pPr>
            <a:endParaRPr lang="it-IT" dirty="0" smtClean="0">
              <a:hlinkClick r:id="rId2"/>
            </a:endParaRPr>
          </a:p>
          <a:p>
            <a:pPr>
              <a:buNone/>
            </a:pPr>
            <a:r>
              <a:rPr lang="it-IT" smtClean="0"/>
              <a:t> </a:t>
            </a:r>
            <a:endParaRPr lang="it-IT" dirty="0" smtClean="0"/>
          </a:p>
          <a:p>
            <a:pPr>
              <a:buNone/>
            </a:pPr>
            <a:r>
              <a:rPr lang="it-IT" dirty="0" err="1" smtClean="0"/>
              <a:t>To</a:t>
            </a:r>
            <a:r>
              <a:rPr lang="it-IT" dirty="0" smtClean="0"/>
              <a:t> do or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do?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resonance</a:t>
            </a:r>
            <a:r>
              <a:rPr lang="it-IT" dirty="0" smtClean="0"/>
              <a:t> </a:t>
            </a:r>
            <a:r>
              <a:rPr lang="it-IT" dirty="0" err="1" smtClean="0"/>
              <a:t>imaging</a:t>
            </a:r>
            <a:r>
              <a:rPr lang="it-IT" dirty="0" smtClean="0"/>
              <a:t> in </a:t>
            </a:r>
            <a:r>
              <a:rPr lang="it-IT" dirty="0" err="1" smtClean="0"/>
              <a:t>mild</a:t>
            </a:r>
            <a:r>
              <a:rPr lang="it-IT" dirty="0" smtClean="0"/>
              <a:t> </a:t>
            </a:r>
            <a:r>
              <a:rPr lang="it-IT" dirty="0" err="1" smtClean="0"/>
              <a:t>traumatic</a:t>
            </a:r>
            <a:r>
              <a:rPr lang="it-IT" dirty="0" smtClean="0"/>
              <a:t> </a:t>
            </a:r>
            <a:r>
              <a:rPr lang="it-IT" dirty="0" err="1" smtClean="0"/>
              <a:t>brain</a:t>
            </a:r>
            <a:r>
              <a:rPr lang="it-IT" dirty="0" smtClean="0"/>
              <a:t> </a:t>
            </a:r>
            <a:r>
              <a:rPr lang="it-IT" dirty="0" err="1" smtClean="0"/>
              <a:t>injury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err="1" smtClean="0">
                <a:solidFill>
                  <a:srgbClr val="FF0000"/>
                </a:solidFill>
              </a:rPr>
              <a:t>Aichner</a:t>
            </a:r>
            <a:r>
              <a:rPr lang="it-IT" dirty="0" smtClean="0">
                <a:solidFill>
                  <a:srgbClr val="FF0000"/>
                </a:solidFill>
              </a:rPr>
              <a:t> F.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err="1" smtClean="0">
                <a:solidFill>
                  <a:schemeClr val="accent1"/>
                </a:solidFill>
              </a:rPr>
              <a:t>Brain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  <a:r>
              <a:rPr lang="it-IT" dirty="0" err="1" smtClean="0">
                <a:solidFill>
                  <a:schemeClr val="accent1"/>
                </a:solidFill>
              </a:rPr>
              <a:t>Inj</a:t>
            </a:r>
            <a:r>
              <a:rPr lang="it-IT" dirty="0" smtClean="0">
                <a:solidFill>
                  <a:schemeClr val="accent1"/>
                </a:solidFill>
              </a:rPr>
              <a:t>. Feb. 2001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2226" name="Acrobat Document" r:id="rId3" imgW="0" imgH="0" progId="AcroExch.Document.11">
              <p:embed/>
            </p:oleObj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28596" y="1214422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Recovering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two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languages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with</a:t>
            </a:r>
            <a:r>
              <a:rPr lang="it-IT" sz="2400" dirty="0" smtClean="0">
                <a:solidFill>
                  <a:schemeClr val="bg1"/>
                </a:solidFill>
              </a:rPr>
              <a:t> the right </a:t>
            </a:r>
            <a:r>
              <a:rPr lang="it-IT" sz="2400" dirty="0" err="1" smtClean="0">
                <a:solidFill>
                  <a:schemeClr val="bg1"/>
                </a:solidFill>
              </a:rPr>
              <a:t>hemisphere</a:t>
            </a:r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rgbClr val="C00000"/>
                </a:solidFill>
              </a:rPr>
              <a:t>Marini, </a:t>
            </a:r>
            <a:r>
              <a:rPr lang="it-IT" sz="2400" dirty="0" err="1" smtClean="0">
                <a:solidFill>
                  <a:srgbClr val="C00000"/>
                </a:solidFill>
              </a:rPr>
              <a:t>Zettin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et</a:t>
            </a:r>
            <a:r>
              <a:rPr lang="it-IT" sz="2400" dirty="0" smtClean="0">
                <a:solidFill>
                  <a:srgbClr val="FF0000"/>
                </a:solidFill>
              </a:rPr>
              <a:t> al.</a:t>
            </a:r>
          </a:p>
          <a:p>
            <a:r>
              <a:rPr lang="it-IT" sz="2400" dirty="0" err="1" smtClean="0">
                <a:solidFill>
                  <a:schemeClr val="bg2"/>
                </a:solidFill>
              </a:rPr>
              <a:t>Brain</a:t>
            </a:r>
            <a:r>
              <a:rPr lang="it-IT" sz="2400" dirty="0" smtClean="0">
                <a:solidFill>
                  <a:schemeClr val="bg2"/>
                </a:solidFill>
              </a:rPr>
              <a:t> and </a:t>
            </a:r>
            <a:r>
              <a:rPr lang="it-IT" sz="2400" dirty="0" err="1" smtClean="0">
                <a:solidFill>
                  <a:schemeClr val="bg2"/>
                </a:solidFill>
              </a:rPr>
              <a:t>Language</a:t>
            </a:r>
            <a:r>
              <a:rPr lang="it-IT" sz="2400" dirty="0" smtClean="0">
                <a:solidFill>
                  <a:schemeClr val="bg2"/>
                </a:solidFill>
              </a:rPr>
              <a:t> August 2016</a:t>
            </a:r>
          </a:p>
          <a:p>
            <a:endParaRPr lang="it-IT" dirty="0"/>
          </a:p>
        </p:txBody>
      </p:sp>
      <p:pic>
        <p:nvPicPr>
          <p:cNvPr id="6" name="Immagine 5" descr="http://www.lastampa.it/rf/image_lowres/Pub/p4/2016/07/20/Benessere/Foto/RitagliWeb/FOTINAAAAAAAAAAAAAAAA-k3TF-U10801343665435GxE-1024x576@LaStampa.it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500306"/>
            <a:ext cx="685804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Io non sono il mio Referto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it-IT" b="1" i="1" dirty="0" smtClean="0"/>
          </a:p>
          <a:p>
            <a:endParaRPr lang="it-IT" b="1" i="1" dirty="0" smtClean="0"/>
          </a:p>
          <a:p>
            <a:pPr>
              <a:buNone/>
            </a:pPr>
            <a:r>
              <a:rPr lang="it-IT" b="1" i="1" dirty="0" smtClean="0"/>
              <a:t>      Il caso è di un ragazzo di origine rumena, che a sette anni ha imparato la lingua italiana  </a:t>
            </a:r>
          </a:p>
          <a:p>
            <a:pPr>
              <a:buNone/>
            </a:pPr>
            <a:endParaRPr lang="it-IT" b="1" i="1" dirty="0" smtClean="0"/>
          </a:p>
          <a:p>
            <a:pPr>
              <a:buNone/>
            </a:pPr>
            <a:r>
              <a:rPr lang="it-IT" b="1" i="1" dirty="0" smtClean="0"/>
              <a:t>     Poco più che ventenne subisce un  </a:t>
            </a:r>
            <a:r>
              <a:rPr lang="it-IT" sz="4600" b="1" i="1" dirty="0" smtClean="0">
                <a:solidFill>
                  <a:srgbClr val="FF0000"/>
                </a:solidFill>
              </a:rPr>
              <a:t>trauma cranico  </a:t>
            </a:r>
          </a:p>
          <a:p>
            <a:pPr>
              <a:buNone/>
            </a:pPr>
            <a:endParaRPr lang="it-IT" b="1" i="1" dirty="0" smtClean="0"/>
          </a:p>
          <a:p>
            <a:pPr>
              <a:buNone/>
            </a:pPr>
            <a:r>
              <a:rPr lang="it-IT" dirty="0" smtClean="0"/>
              <a:t>    «In seguito all’incidente stradale - spiega Marini - </a:t>
            </a:r>
            <a:r>
              <a:rPr lang="it-IT" b="1" dirty="0" smtClean="0"/>
              <a:t>nel giro di 4 mesi l’emisfero sinistro del cervello del ragazzo si è completamente distrutto. Grazie ad un intenso programma di riabilitazione sperimentale creato ad hoc e durato dal 2011 al 2016 e nonostante avessimo lavorato solo in lingua italiana, il giovane ha ripreso a parlare sia in italiano che in rumeno</a:t>
            </a:r>
            <a:r>
              <a:rPr lang="it-IT" dirty="0" smtClean="0"/>
              <a:t>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   Abbiamo inoltre osservato che utilizzava la stessa zona dell’emisfero destro per entrambe le lingue».  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Il risveglio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                      </a:t>
            </a:r>
            <a:r>
              <a:rPr lang="it-IT" sz="6000" dirty="0" smtClean="0">
                <a:solidFill>
                  <a:srgbClr val="FF0000"/>
                </a:solidFill>
              </a:rPr>
              <a:t>25 ottobre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CONCLUSIONE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 </a:t>
            </a:r>
          </a:p>
          <a:p>
            <a:pPr>
              <a:buNone/>
            </a:pPr>
            <a:r>
              <a:rPr lang="it-IT" dirty="0" smtClean="0"/>
              <a:t>    Con una  riabilitazione creata ad hoc il cervello è stato in grado di effettuare un vero è proprio «</a:t>
            </a:r>
            <a:r>
              <a:rPr lang="it-IT" dirty="0" err="1" smtClean="0"/>
              <a:t>switch</a:t>
            </a:r>
            <a:r>
              <a:rPr lang="it-IT" dirty="0" smtClean="0"/>
              <a:t>», spostando, nonostante la gravità delle lesioni, le centraline cognitive, della parola e del movimento dall’emisfero sinistro a quello destro.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 algn="ctr">
              <a:buNone/>
            </a:pPr>
            <a:r>
              <a:rPr lang="it-IT" sz="4400" dirty="0" smtClean="0">
                <a:solidFill>
                  <a:srgbClr val="FFFF00"/>
                </a:solidFill>
              </a:rPr>
              <a:t>Impossibile stando al referto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3600" dirty="0" smtClean="0">
                <a:solidFill>
                  <a:schemeClr val="accent4">
                    <a:lumMod val="75000"/>
                  </a:schemeClr>
                </a:solidFill>
              </a:rPr>
              <a:t>Miracolo? </a:t>
            </a:r>
          </a:p>
          <a:p>
            <a:pPr algn="ctr">
              <a:buNone/>
            </a:pPr>
            <a:endParaRPr lang="it-IT" sz="3600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it-IT" dirty="0" smtClean="0"/>
              <a:t>No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3600" dirty="0" smtClean="0">
                <a:solidFill>
                  <a:srgbClr val="C00000"/>
                </a:solidFill>
              </a:rPr>
              <a:t>TENACIA</a:t>
            </a:r>
          </a:p>
          <a:p>
            <a:pPr algn="ctr">
              <a:buNone/>
            </a:pPr>
            <a:r>
              <a:rPr lang="it-IT" sz="4800" dirty="0" smtClean="0">
                <a:solidFill>
                  <a:srgbClr val="FF0000"/>
                </a:solidFill>
              </a:rPr>
              <a:t>PASSIONE</a:t>
            </a:r>
            <a:endParaRPr lang="it-IT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57158" y="242886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4800" dirty="0" smtClean="0">
                <a:solidFill>
                  <a:schemeClr val="tx1"/>
                </a:solidFill>
              </a:rPr>
              <a:t>Quindi … basta la scienza?</a:t>
            </a:r>
            <a:endParaRPr lang="it-IT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http://www.edimediche.it/images/prodotti/idelson/casagranda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9"/>
            <a:ext cx="5786478" cy="603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Quali  altre MEDICINE 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Fede </a:t>
            </a:r>
          </a:p>
          <a:p>
            <a:r>
              <a:rPr lang="it-IT" dirty="0" smtClean="0"/>
              <a:t>Fortuna</a:t>
            </a:r>
          </a:p>
          <a:p>
            <a:r>
              <a:rPr lang="it-IT" dirty="0" smtClean="0"/>
              <a:t>Sanità efficiente</a:t>
            </a:r>
          </a:p>
          <a:p>
            <a:endParaRPr lang="it-IT" dirty="0" smtClean="0"/>
          </a:p>
          <a:p>
            <a:r>
              <a:rPr lang="it-IT" dirty="0" smtClean="0"/>
              <a:t>ma soprattutto </a:t>
            </a:r>
            <a:r>
              <a:rPr lang="it-IT" dirty="0" err="1" smtClean="0"/>
              <a:t>………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851648" cy="1000132"/>
          </a:xfrm>
        </p:spPr>
        <p:txBody>
          <a:bodyPr/>
          <a:lstStyle/>
          <a:p>
            <a:pPr algn="ctr"/>
            <a:r>
              <a:rPr lang="it-IT" b="0" dirty="0" smtClean="0">
                <a:solidFill>
                  <a:schemeClr val="bg1"/>
                </a:solidFill>
              </a:rPr>
              <a:t>La famiglia</a:t>
            </a:r>
            <a:endParaRPr lang="it-IT" b="0" dirty="0">
              <a:solidFill>
                <a:schemeClr val="bg1"/>
              </a:solidFill>
            </a:endParaRPr>
          </a:p>
        </p:txBody>
      </p:sp>
      <p:pic>
        <p:nvPicPr>
          <p:cNvPr id="3" name="Immagine 2" descr="intervista_famig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928802"/>
            <a:ext cx="7048548" cy="4229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mic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7020744" cy="4173844"/>
          </a:xfrm>
          <a:prstGeom prst="rect">
            <a:avLst/>
          </a:prstGeom>
        </p:spPr>
      </p:pic>
      <p:pic>
        <p:nvPicPr>
          <p:cNvPr id="4" name="Immagine 3" descr="acem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428736"/>
            <a:ext cx="7493052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L’</a:t>
            </a:r>
            <a:r>
              <a:rPr lang="it-IT" dirty="0" smtClean="0">
                <a:solidFill>
                  <a:srgbClr val="FF0000"/>
                </a:solidFill>
              </a:rPr>
              <a:t>INIZIO</a:t>
            </a:r>
            <a:r>
              <a:rPr lang="it-IT" dirty="0" smtClean="0"/>
              <a:t> e la </a:t>
            </a:r>
            <a:r>
              <a:rPr lang="it-IT" dirty="0" smtClean="0">
                <a:solidFill>
                  <a:srgbClr val="FFFF00"/>
                </a:solidFill>
              </a:rPr>
              <a:t>FINE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          </a:t>
            </a:r>
          </a:p>
          <a:p>
            <a:pPr>
              <a:buNone/>
            </a:pPr>
            <a:r>
              <a:rPr lang="it-IT" dirty="0" smtClean="0"/>
              <a:t> </a:t>
            </a:r>
            <a:r>
              <a:rPr lang="it-IT" dirty="0" smtClean="0"/>
              <a:t>               31 </a:t>
            </a:r>
            <a:r>
              <a:rPr lang="it-IT" dirty="0" smtClean="0"/>
              <a:t>MAGGIO </a:t>
            </a:r>
            <a:r>
              <a:rPr lang="it-IT" sz="4400" dirty="0" smtClean="0"/>
              <a:t>2013</a:t>
            </a:r>
            <a:r>
              <a:rPr lang="it-IT" dirty="0" smtClean="0"/>
              <a:t> =   l’ INCIDENTE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    1 FEBBRAIO </a:t>
            </a:r>
            <a:r>
              <a:rPr lang="it-IT" sz="4000" dirty="0" smtClean="0"/>
              <a:t>2015</a:t>
            </a:r>
            <a:r>
              <a:rPr lang="it-IT" dirty="0" smtClean="0"/>
              <a:t> =  PRIMARIO in Pronto Soccorso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PAROLA MAGICA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                     </a:t>
            </a:r>
            <a:r>
              <a:rPr lang="it-IT" sz="8000" dirty="0" smtClean="0">
                <a:solidFill>
                  <a:srgbClr val="7030A0"/>
                </a:solidFill>
              </a:rPr>
              <a:t>EMPATIA</a:t>
            </a:r>
            <a:endParaRPr lang="it-IT" sz="8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Scelta di vita</a:t>
            </a:r>
            <a:endParaRPr lang="it-IT" dirty="0"/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                       </a:t>
            </a:r>
            <a:r>
              <a:rPr lang="it-IT" sz="8000" dirty="0" smtClean="0">
                <a:solidFill>
                  <a:srgbClr val="7030A0"/>
                </a:solidFill>
              </a:rPr>
              <a:t>AUTOIRONIA</a:t>
            </a:r>
            <a:endParaRPr lang="it-IT" sz="8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ria-Assunta-Zanetti_2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786058"/>
            <a:ext cx="6004881" cy="389194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851648" cy="1285884"/>
          </a:xfrm>
        </p:spPr>
        <p:txBody>
          <a:bodyPr/>
          <a:lstStyle/>
          <a:p>
            <a:pPr algn="ctr"/>
            <a:r>
              <a:rPr lang="it-IT" b="0" dirty="0" smtClean="0">
                <a:solidFill>
                  <a:schemeClr val="bg1"/>
                </a:solidFill>
              </a:rPr>
              <a:t>Mia moglie</a:t>
            </a:r>
            <a:endParaRPr lang="it-IT" b="0" dirty="0">
              <a:solidFill>
                <a:schemeClr val="bg1"/>
              </a:solidFill>
            </a:endParaRPr>
          </a:p>
        </p:txBody>
      </p:sp>
      <p:pic>
        <p:nvPicPr>
          <p:cNvPr id="5" name="Immagine 4" descr="Maria-Assunta-Zanetti ades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786058"/>
            <a:ext cx="3443304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749806"/>
            <a:ext cx="8229600" cy="750367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786478"/>
          </a:xfrm>
        </p:spPr>
        <p:txBody>
          <a:bodyPr/>
          <a:lstStyle/>
          <a:p>
            <a:pPr>
              <a:buNone/>
            </a:pPr>
            <a:r>
              <a:rPr lang="it-IT" sz="3600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it-IT" sz="3600" dirty="0" smtClean="0">
                <a:solidFill>
                  <a:srgbClr val="FF0000"/>
                </a:solidFill>
              </a:rPr>
              <a:t>  A</a:t>
            </a:r>
            <a:r>
              <a:rPr lang="it-IT" sz="3600" dirty="0" smtClean="0"/>
              <a:t> </a:t>
            </a:r>
            <a:r>
              <a:rPr lang="it-IT" dirty="0" err="1" smtClean="0"/>
              <a:t>ssolutamente</a:t>
            </a:r>
            <a:endParaRPr lang="it-IT" dirty="0" smtClean="0"/>
          </a:p>
          <a:p>
            <a:pPr>
              <a:buNone/>
            </a:pPr>
            <a:r>
              <a:rPr lang="it-IT" sz="3600" dirty="0" smtClean="0">
                <a:solidFill>
                  <a:srgbClr val="FF0000"/>
                </a:solidFill>
              </a:rPr>
              <a:t>  M</a:t>
            </a:r>
            <a:r>
              <a:rPr lang="it-IT" dirty="0" smtClean="0"/>
              <a:t> </a:t>
            </a:r>
            <a:r>
              <a:rPr lang="it-IT" dirty="0" err="1" smtClean="0"/>
              <a:t>edico</a:t>
            </a:r>
            <a:endParaRPr lang="it-IT" dirty="0" smtClean="0"/>
          </a:p>
          <a:p>
            <a:pPr>
              <a:buNone/>
            </a:pPr>
            <a:r>
              <a:rPr lang="it-IT" sz="3600" dirty="0" smtClean="0">
                <a:solidFill>
                  <a:srgbClr val="FF0000"/>
                </a:solidFill>
              </a:rPr>
              <a:t>  N</a:t>
            </a:r>
            <a:r>
              <a:rPr lang="it-IT" sz="3600" dirty="0" smtClean="0"/>
              <a:t> </a:t>
            </a:r>
            <a:r>
              <a:rPr lang="it-IT" dirty="0" err="1" smtClean="0"/>
              <a:t>aturalmente</a:t>
            </a:r>
            <a:endParaRPr lang="it-IT" dirty="0" smtClean="0"/>
          </a:p>
          <a:p>
            <a:pPr>
              <a:buNone/>
            </a:pPr>
            <a:r>
              <a:rPr lang="it-IT" sz="3600" dirty="0" smtClean="0">
                <a:solidFill>
                  <a:srgbClr val="FF0000"/>
                </a:solidFill>
              </a:rPr>
              <a:t>  E</a:t>
            </a:r>
            <a:r>
              <a:rPr lang="it-IT" dirty="0" smtClean="0"/>
              <a:t> </a:t>
            </a:r>
            <a:r>
              <a:rPr lang="it-IT" dirty="0" err="1" smtClean="0"/>
              <a:t>mpatico</a:t>
            </a:r>
            <a:endParaRPr lang="it-IT" dirty="0" smtClean="0"/>
          </a:p>
          <a:p>
            <a:pPr>
              <a:buNone/>
            </a:pPr>
            <a:r>
              <a:rPr lang="it-IT" sz="3600" dirty="0" smtClean="0">
                <a:solidFill>
                  <a:srgbClr val="FF0000"/>
                </a:solidFill>
              </a:rPr>
              <a:t>  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olo</a:t>
            </a:r>
            <a:endParaRPr lang="it-IT" dirty="0" smtClean="0"/>
          </a:p>
          <a:p>
            <a:pPr>
              <a:buNone/>
            </a:pPr>
            <a:r>
              <a:rPr lang="it-IT" sz="3600" dirty="0" smtClean="0">
                <a:solidFill>
                  <a:srgbClr val="FF0000"/>
                </a:solidFill>
              </a:rPr>
              <a:t>  I</a:t>
            </a:r>
            <a:r>
              <a:rPr lang="it-IT" dirty="0" smtClean="0"/>
              <a:t> </a:t>
            </a:r>
            <a:r>
              <a:rPr lang="it-IT" dirty="0" err="1" smtClean="0"/>
              <a:t>ncidentalmente</a:t>
            </a:r>
            <a:endParaRPr lang="it-IT" dirty="0" smtClean="0"/>
          </a:p>
          <a:p>
            <a:pPr>
              <a:buNone/>
            </a:pPr>
            <a:r>
              <a:rPr lang="it-IT" sz="3600" dirty="0" smtClean="0">
                <a:solidFill>
                  <a:srgbClr val="FF0000"/>
                </a:solidFill>
              </a:rPr>
              <a:t>  A</a:t>
            </a:r>
            <a:r>
              <a:rPr lang="it-IT" dirty="0" smtClean="0"/>
              <a:t> </a:t>
            </a:r>
            <a:r>
              <a:rPr lang="it-IT" dirty="0" err="1" smtClean="0"/>
              <a:t>utoironico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57158" y="42148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Medico alla segretaria: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“I pazienti che dicono di soffrire di amnesia li faccia pagare in anticipo e poi li faccia pagare anche dopo la visita.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Se dicono che hanno già pagato sono guariti.”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lib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7378" y="17671"/>
            <a:ext cx="4869243" cy="6822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103427" name="Picture 3" descr="C:\Users\piccioni_p\Desktop\pier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8792" y="-2286040"/>
            <a:ext cx="11501518" cy="10787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 smtClean="0"/>
              <a:t>Ritiro mondiale del </a:t>
            </a:r>
            <a:r>
              <a:rPr lang="it-IT" sz="4000" b="1" dirty="0" err="1" smtClean="0">
                <a:solidFill>
                  <a:srgbClr val="FFFF00"/>
                </a:solidFill>
              </a:rPr>
              <a:t>Silomat</a:t>
            </a:r>
            <a:r>
              <a:rPr lang="it-IT" b="1" dirty="0" smtClean="0"/>
              <a:t> (</a:t>
            </a:r>
            <a:r>
              <a:rPr lang="it-IT" b="1" dirty="0" err="1" smtClean="0"/>
              <a:t>clobutinolo</a:t>
            </a:r>
            <a:r>
              <a:rPr lang="it-IT" b="1" dirty="0" smtClean="0"/>
              <a:t>) </a:t>
            </a:r>
            <a:endParaRPr lang="it-IT" dirty="0" smtClean="0"/>
          </a:p>
          <a:p>
            <a:pPr algn="ctr">
              <a:buNone/>
            </a:pPr>
            <a:r>
              <a:rPr lang="it-IT" sz="5400" dirty="0" smtClean="0">
                <a:solidFill>
                  <a:srgbClr val="FF0000"/>
                </a:solidFill>
              </a:rPr>
              <a:t>13/08/2007 </a:t>
            </a:r>
          </a:p>
          <a:p>
            <a:pPr>
              <a:buNone/>
            </a:pPr>
            <a:r>
              <a:rPr lang="it-IT" dirty="0" smtClean="0"/>
              <a:t> </a:t>
            </a:r>
          </a:p>
          <a:p>
            <a:pPr>
              <a:buNone/>
            </a:pPr>
            <a:r>
              <a:rPr lang="it-IT" dirty="0" smtClean="0"/>
              <a:t>3</a:t>
            </a:r>
            <a:r>
              <a:rPr lang="it-IT" dirty="0" smtClean="0"/>
              <a:t>. Perché </a:t>
            </a:r>
            <a:r>
              <a:rPr lang="it-IT" dirty="0" smtClean="0"/>
              <a:t>è stato sospeso dal commercio e ritirato?</a:t>
            </a:r>
          </a:p>
          <a:p>
            <a:pPr>
              <a:buNone/>
            </a:pPr>
            <a:r>
              <a:rPr lang="it-IT" dirty="0" smtClean="0"/>
              <a:t>    Tale </a:t>
            </a:r>
            <a:r>
              <a:rPr lang="it-IT" dirty="0" smtClean="0"/>
              <a:t>provvedimento si è reso necessario in via cautelativa a seguito di studi condotti su volontari sani dalla Ditta produttrice che hanno evidenziato la possibilità di un aumento del rischio di aritmie cardiache.</a:t>
            </a:r>
          </a:p>
          <a:p>
            <a:endParaRPr lang="it-IT" dirty="0"/>
          </a:p>
        </p:txBody>
      </p:sp>
      <p:pic>
        <p:nvPicPr>
          <p:cNvPr id="4" name="Immagine 3" descr="Risultati immagini per aifa logo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14290"/>
            <a:ext cx="38576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 DOGMI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it-IT" b="1" dirty="0" smtClean="0"/>
              <a:t>    The </a:t>
            </a:r>
            <a:r>
              <a:rPr lang="it-IT" b="1" dirty="0" err="1" smtClean="0"/>
              <a:t>lung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a site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platelet</a:t>
            </a:r>
            <a:r>
              <a:rPr lang="it-IT" b="1" dirty="0" smtClean="0"/>
              <a:t> </a:t>
            </a:r>
            <a:r>
              <a:rPr lang="it-IT" b="1" dirty="0" err="1" smtClean="0"/>
              <a:t>biogenesis</a:t>
            </a:r>
            <a:r>
              <a:rPr lang="it-IT" b="1" dirty="0" smtClean="0"/>
              <a:t> and a </a:t>
            </a:r>
            <a:r>
              <a:rPr lang="it-IT" b="1" dirty="0" err="1" smtClean="0"/>
              <a:t>reservoir</a:t>
            </a:r>
            <a:r>
              <a:rPr lang="it-IT" b="1" dirty="0" smtClean="0"/>
              <a:t> </a:t>
            </a:r>
            <a:r>
              <a:rPr lang="it-IT" b="1" dirty="0" err="1" smtClean="0"/>
              <a:t>for</a:t>
            </a:r>
            <a:r>
              <a:rPr lang="it-IT" b="1" dirty="0" smtClean="0"/>
              <a:t> </a:t>
            </a:r>
            <a:r>
              <a:rPr lang="it-IT" b="1" dirty="0" err="1" smtClean="0"/>
              <a:t>haematopoietic</a:t>
            </a:r>
            <a:r>
              <a:rPr lang="it-IT" b="1" dirty="0" smtClean="0"/>
              <a:t> </a:t>
            </a:r>
            <a:r>
              <a:rPr lang="it-IT" b="1" dirty="0" err="1" smtClean="0"/>
              <a:t>progenitors</a:t>
            </a:r>
            <a:endParaRPr lang="it-IT" dirty="0" smtClean="0"/>
          </a:p>
          <a:p>
            <a:pPr fontAlgn="base">
              <a:buNone/>
            </a:pPr>
            <a:r>
              <a:rPr lang="it-IT" b="1" dirty="0" smtClean="0">
                <a:solidFill>
                  <a:srgbClr val="FF0000"/>
                </a:solidFill>
              </a:rPr>
              <a:t>  </a:t>
            </a:r>
          </a:p>
          <a:p>
            <a:pPr fontAlgn="base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fontAlgn="base">
              <a:buNone/>
            </a:pPr>
            <a:r>
              <a:rPr lang="it-IT" b="1" dirty="0" smtClean="0">
                <a:solidFill>
                  <a:srgbClr val="FF0000"/>
                </a:solidFill>
              </a:rPr>
              <a:t>     Mark R. </a:t>
            </a:r>
            <a:r>
              <a:rPr lang="it-IT" b="1" dirty="0" err="1" smtClean="0">
                <a:solidFill>
                  <a:srgbClr val="FF0000"/>
                </a:solidFill>
              </a:rPr>
              <a:t>Looney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et</a:t>
            </a:r>
            <a:r>
              <a:rPr lang="it-IT" dirty="0" smtClean="0"/>
              <a:t> al.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   </a:t>
            </a:r>
            <a:r>
              <a:rPr lang="it-IT" sz="4000" dirty="0" smtClean="0"/>
              <a:t>Nature</a:t>
            </a:r>
            <a:r>
              <a:rPr lang="it-IT" dirty="0" smtClean="0"/>
              <a:t>  22 March 2017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 DOGMI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i="1" dirty="0" smtClean="0"/>
              <a:t>  </a:t>
            </a:r>
            <a:r>
              <a:rPr lang="en-GB" i="1" dirty="0" smtClean="0"/>
              <a:t>Human umbilical cord blood </a:t>
            </a:r>
            <a:r>
              <a:rPr lang="en-GB" i="1" dirty="0" err="1" smtClean="0"/>
              <a:t>mesenchymal</a:t>
            </a:r>
            <a:r>
              <a:rPr lang="en-GB" i="1" dirty="0" smtClean="0"/>
              <a:t> stem cells protect mice brain after trauma. </a:t>
            </a:r>
          </a:p>
          <a:p>
            <a:pPr>
              <a:buNone/>
            </a:pPr>
            <a:r>
              <a:rPr lang="it-IT" i="1" dirty="0" smtClean="0"/>
              <a:t>  </a:t>
            </a:r>
          </a:p>
          <a:p>
            <a:pPr>
              <a:buNone/>
            </a:pPr>
            <a:r>
              <a:rPr lang="it-IT" i="1" dirty="0" smtClean="0"/>
              <a:t>  </a:t>
            </a:r>
            <a:r>
              <a:rPr lang="it-IT" i="1" dirty="0" smtClean="0">
                <a:solidFill>
                  <a:srgbClr val="FF0000"/>
                </a:solidFill>
              </a:rPr>
              <a:t>De </a:t>
            </a:r>
            <a:r>
              <a:rPr lang="it-IT" i="1" dirty="0" err="1" smtClean="0">
                <a:solidFill>
                  <a:srgbClr val="FF0000"/>
                </a:solidFill>
              </a:rPr>
              <a:t>Simoni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/>
              <a:t>et</a:t>
            </a:r>
            <a:r>
              <a:rPr lang="it-IT" i="1" dirty="0" smtClean="0"/>
              <a:t> al. </a:t>
            </a:r>
            <a:r>
              <a:rPr lang="en-GB" i="1" dirty="0" smtClean="0"/>
              <a:t> </a:t>
            </a:r>
          </a:p>
          <a:p>
            <a:pPr>
              <a:buNone/>
            </a:pPr>
            <a:r>
              <a:rPr lang="en-GB" i="1" dirty="0" smtClean="0"/>
              <a:t>  </a:t>
            </a:r>
          </a:p>
          <a:p>
            <a:pPr>
              <a:buNone/>
            </a:pPr>
            <a:endParaRPr lang="en-GB" i="1" dirty="0" smtClean="0"/>
          </a:p>
          <a:p>
            <a:pPr>
              <a:buNone/>
            </a:pPr>
            <a:r>
              <a:rPr lang="en-GB" i="1" dirty="0" smtClean="0"/>
              <a:t>  </a:t>
            </a:r>
            <a:r>
              <a:rPr lang="en-GB" i="1" dirty="0" err="1" smtClean="0"/>
              <a:t>Crit</a:t>
            </a:r>
            <a:r>
              <a:rPr lang="en-GB" i="1" dirty="0" smtClean="0"/>
              <a:t> Care Med 2011; 39:2501-2510.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ublication Cover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1436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IL BLU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    In cromoterapia  il BLU è considerato </a:t>
            </a:r>
            <a:r>
              <a:rPr lang="it-IT" b="1" dirty="0" smtClean="0"/>
              <a:t>il colore della calma</a:t>
            </a:r>
            <a:r>
              <a:rPr lang="it-IT" dirty="0" smtClean="0"/>
              <a:t>, della meditazione, della serenità, della pace, del </a:t>
            </a:r>
            <a:r>
              <a:rPr lang="it-IT" b="1" dirty="0" smtClean="0"/>
              <a:t>RESPIRO</a:t>
            </a:r>
            <a:r>
              <a:rPr lang="it-IT" dirty="0" smtClean="0"/>
              <a:t>; essendo il colore del cielo, sin dai tempi antichi veniva considerato un </a:t>
            </a:r>
            <a:r>
              <a:rPr lang="it-IT" i="1" dirty="0" smtClean="0"/>
              <a:t>colore trascendentale, spirituale</a:t>
            </a:r>
            <a:r>
              <a:rPr lang="it-IT" dirty="0" smtClean="0"/>
              <a:t>, oltre che un colore di protezione.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IL BLU</a:t>
            </a:r>
            <a:endParaRPr lang="it-IT" dirty="0"/>
          </a:p>
        </p:txBody>
      </p:sp>
      <p:pic>
        <p:nvPicPr>
          <p:cNvPr id="4" name="Segnaposto contenuto 3" descr="Risultati immagini per marco confalonieri pneumologia fotografie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71678"/>
            <a:ext cx="6572296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851648" cy="928694"/>
          </a:xfrm>
        </p:spPr>
        <p:txBody>
          <a:bodyPr/>
          <a:lstStyle/>
          <a:p>
            <a:pPr algn="ctr"/>
            <a:r>
              <a:rPr lang="it-IT" b="0" dirty="0" smtClean="0">
                <a:solidFill>
                  <a:schemeClr val="bg1"/>
                </a:solidFill>
              </a:rPr>
              <a:t>I miei bambini</a:t>
            </a:r>
            <a:endParaRPr lang="it-IT" b="0" dirty="0">
              <a:solidFill>
                <a:schemeClr val="bg1"/>
              </a:solidFill>
            </a:endParaRPr>
          </a:p>
        </p:txBody>
      </p:sp>
      <p:pic>
        <p:nvPicPr>
          <p:cNvPr id="3" name="Immagine 2" descr="Filippo picco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571744"/>
            <a:ext cx="3000396" cy="4286256"/>
          </a:xfrm>
          <a:prstGeom prst="rect">
            <a:avLst/>
          </a:prstGeom>
        </p:spPr>
      </p:pic>
      <p:pic>
        <p:nvPicPr>
          <p:cNvPr id="4" name="Immagine 3" descr="Filippo ades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9" y="2571744"/>
            <a:ext cx="2857520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tutti nel 2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4420" y="0"/>
            <a:ext cx="4655159" cy="6858000"/>
          </a:xfrm>
          <a:prstGeom prst="rect">
            <a:avLst/>
          </a:prstGeom>
        </p:spPr>
      </p:pic>
      <p:pic>
        <p:nvPicPr>
          <p:cNvPr id="4" name="Immagine 3" descr="Tommaso ades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3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Le </a:t>
            </a:r>
            <a:r>
              <a:rPr lang="it-IT" dirty="0" err="1" smtClean="0"/>
              <a:t>novita’</a:t>
            </a:r>
            <a:endParaRPr lang="it-IT" dirty="0"/>
          </a:p>
        </p:txBody>
      </p:sp>
      <p:pic>
        <p:nvPicPr>
          <p:cNvPr id="4" name="Immagine 3" descr="l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285992"/>
            <a:ext cx="3929090" cy="2214578"/>
          </a:xfrm>
          <a:prstGeom prst="rect">
            <a:avLst/>
          </a:prstGeom>
        </p:spPr>
      </p:pic>
      <p:pic>
        <p:nvPicPr>
          <p:cNvPr id="5" name="Immagine 4" descr="eu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571744"/>
            <a:ext cx="2500330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Lo stupore</a:t>
            </a:r>
            <a:endParaRPr lang="it-IT" dirty="0"/>
          </a:p>
        </p:txBody>
      </p:sp>
      <p:pic>
        <p:nvPicPr>
          <p:cNvPr id="4" name="Immagine 3" descr="cell_vecc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357430"/>
            <a:ext cx="3437069" cy="3361362"/>
          </a:xfrm>
          <a:prstGeom prst="rect">
            <a:avLst/>
          </a:prstGeom>
        </p:spPr>
      </p:pic>
      <p:pic>
        <p:nvPicPr>
          <p:cNvPr id="5" name="Immagine 4" descr="smartph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143116"/>
            <a:ext cx="4813963" cy="3605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666</TotalTime>
  <Words>953</Words>
  <Application>Microsoft Office PowerPoint</Application>
  <PresentationFormat>Presentazione su schermo (4:3)</PresentationFormat>
  <Paragraphs>208</Paragraphs>
  <Slides>59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59</vt:i4>
      </vt:variant>
    </vt:vector>
  </HeadingPairs>
  <TitlesOfParts>
    <vt:vector size="61" baseType="lpstr">
      <vt:lpstr>Flow</vt:lpstr>
      <vt:lpstr>Acrobat Document</vt:lpstr>
      <vt:lpstr>Pierdante Piccioni </vt:lpstr>
      <vt:lpstr>31 maggio 2013 TRAUMA CRANICO</vt:lpstr>
      <vt:lpstr>Il Coma </vt:lpstr>
      <vt:lpstr>Il risveglio</vt:lpstr>
      <vt:lpstr>Mia moglie</vt:lpstr>
      <vt:lpstr>I miei bambini</vt:lpstr>
      <vt:lpstr>Diapositiva 7</vt:lpstr>
      <vt:lpstr>Le novita’</vt:lpstr>
      <vt:lpstr>Lo stupore</vt:lpstr>
      <vt:lpstr>Diapositiva 10</vt:lpstr>
      <vt:lpstr>Università degli Studi di Pavia  Department of Brain and Behavioral Sciences</vt:lpstr>
      <vt:lpstr>Università degli Studi di Pavia  Department of Brain and Behavioral Sciences</vt:lpstr>
      <vt:lpstr>TERAPIA</vt:lpstr>
      <vt:lpstr>La riabilitazione fisica</vt:lpstr>
      <vt:lpstr>La riabilitazione               neuro-cognitiva</vt:lpstr>
      <vt:lpstr>La riabilitazione “social”</vt:lpstr>
      <vt:lpstr>CURRICULUM VITAE</vt:lpstr>
      <vt:lpstr>La mia Pet</vt:lpstr>
      <vt:lpstr>Diapositiva 19</vt:lpstr>
      <vt:lpstr>Diapositiva 20</vt:lpstr>
      <vt:lpstr>Domanda</vt:lpstr>
      <vt:lpstr>Domanda</vt:lpstr>
      <vt:lpstr>La pensione di Invalidità</vt:lpstr>
      <vt:lpstr>Da primario</vt:lpstr>
      <vt:lpstr>a bidello</vt:lpstr>
      <vt:lpstr>La depressione</vt:lpstr>
      <vt:lpstr>Il suicidio</vt:lpstr>
      <vt:lpstr>Cosa voglio davvero fare da grande  ?</vt:lpstr>
      <vt:lpstr>Diapositiva 29</vt:lpstr>
      <vt:lpstr>IL METODO</vt:lpstr>
      <vt:lpstr>La biblioteca</vt:lpstr>
      <vt:lpstr>Internet</vt:lpstr>
      <vt:lpstr>Diapositiva 33</vt:lpstr>
      <vt:lpstr>Diapositiva 34</vt:lpstr>
      <vt:lpstr>Ricordiamo la Storia</vt:lpstr>
      <vt:lpstr>Diapositiva 36</vt:lpstr>
      <vt:lpstr>Diapositiva 37</vt:lpstr>
      <vt:lpstr>Diapositiva 38</vt:lpstr>
      <vt:lpstr>Io non sono il mio Referto</vt:lpstr>
      <vt:lpstr>CONCLUSIONE</vt:lpstr>
      <vt:lpstr>Diapositiva 41</vt:lpstr>
      <vt:lpstr>Quindi … basta la scienza?</vt:lpstr>
      <vt:lpstr>Diapositiva 43</vt:lpstr>
      <vt:lpstr>Quali  altre MEDICINE ?</vt:lpstr>
      <vt:lpstr>La famiglia</vt:lpstr>
      <vt:lpstr>Diapositiva 46</vt:lpstr>
      <vt:lpstr>L’INIZIO e la FINE</vt:lpstr>
      <vt:lpstr>PAROLA MAGICA</vt:lpstr>
      <vt:lpstr>Scelta di vita</vt:lpstr>
      <vt:lpstr>Diapositiva 50</vt:lpstr>
      <vt:lpstr>Medico alla segretaria: “I pazienti che dicono di soffrire di amnesia li faccia pagare in anticipo e poi li faccia pagare anche dopo la visita. Se dicono che hanno già pagato sono guariti.”</vt:lpstr>
      <vt:lpstr>Diapositiva 52</vt:lpstr>
      <vt:lpstr>Diapositiva 53</vt:lpstr>
      <vt:lpstr>Diapositiva 54</vt:lpstr>
      <vt:lpstr>I DOGMI</vt:lpstr>
      <vt:lpstr>I DOGMI</vt:lpstr>
      <vt:lpstr>Diapositiva 57</vt:lpstr>
      <vt:lpstr>IL BLU</vt:lpstr>
      <vt:lpstr>IL BLU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Pierdante Piccioni</dc:title>
  <dc:creator>galli_p</dc:creator>
  <cp:lastModifiedBy>piccioni_p</cp:lastModifiedBy>
  <cp:revision>175</cp:revision>
  <dcterms:created xsi:type="dcterms:W3CDTF">2016-09-16T12:46:29Z</dcterms:created>
  <dcterms:modified xsi:type="dcterms:W3CDTF">2017-03-31T14:12:42Z</dcterms:modified>
</cp:coreProperties>
</file>