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3996" r:id="rId2"/>
    <p:sldMasterId id="2147484009" r:id="rId3"/>
    <p:sldMasterId id="2147484034" r:id="rId4"/>
    <p:sldMasterId id="2147484046" r:id="rId5"/>
  </p:sldMasterIdLst>
  <p:notesMasterIdLst>
    <p:notesMasterId r:id="rId50"/>
  </p:notesMasterIdLst>
  <p:sldIdLst>
    <p:sldId id="256" r:id="rId6"/>
    <p:sldId id="624" r:id="rId7"/>
    <p:sldId id="630" r:id="rId8"/>
    <p:sldId id="635" r:id="rId9"/>
    <p:sldId id="587" r:id="rId10"/>
    <p:sldId id="636" r:id="rId11"/>
    <p:sldId id="588" r:id="rId12"/>
    <p:sldId id="597" r:id="rId13"/>
    <p:sldId id="627" r:id="rId14"/>
    <p:sldId id="628" r:id="rId15"/>
    <p:sldId id="629" r:id="rId16"/>
    <p:sldId id="637" r:id="rId17"/>
    <p:sldId id="589" r:id="rId18"/>
    <p:sldId id="631" r:id="rId19"/>
    <p:sldId id="646" r:id="rId20"/>
    <p:sldId id="618" r:id="rId21"/>
    <p:sldId id="590" r:id="rId22"/>
    <p:sldId id="620" r:id="rId23"/>
    <p:sldId id="638" r:id="rId24"/>
    <p:sldId id="639" r:id="rId25"/>
    <p:sldId id="641" r:id="rId26"/>
    <p:sldId id="642" r:id="rId27"/>
    <p:sldId id="643" r:id="rId28"/>
    <p:sldId id="644" r:id="rId29"/>
    <p:sldId id="645" r:id="rId30"/>
    <p:sldId id="660" r:id="rId31"/>
    <p:sldId id="659" r:id="rId32"/>
    <p:sldId id="634" r:id="rId33"/>
    <p:sldId id="632" r:id="rId34"/>
    <p:sldId id="604" r:id="rId35"/>
    <p:sldId id="607" r:id="rId36"/>
    <p:sldId id="612" r:id="rId37"/>
    <p:sldId id="593" r:id="rId38"/>
    <p:sldId id="595" r:id="rId39"/>
    <p:sldId id="647" r:id="rId40"/>
    <p:sldId id="663" r:id="rId41"/>
    <p:sldId id="648" r:id="rId42"/>
    <p:sldId id="649" r:id="rId43"/>
    <p:sldId id="650" r:id="rId44"/>
    <p:sldId id="653" r:id="rId45"/>
    <p:sldId id="655" r:id="rId46"/>
    <p:sldId id="656" r:id="rId47"/>
    <p:sldId id="658" r:id="rId48"/>
    <p:sldId id="661" r:id="rId4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BA"/>
    <a:srgbClr val="F927E0"/>
    <a:srgbClr val="21EAFF"/>
    <a:srgbClr val="FF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84946" autoAdjust="0"/>
  </p:normalViewPr>
  <p:slideViewPr>
    <p:cSldViewPr>
      <p:cViewPr varScale="1">
        <p:scale>
          <a:sx n="73" d="100"/>
          <a:sy n="73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B5913-F246-46DF-BCCB-1A28AF4D5792}" type="datetimeFigureOut">
              <a:rPr lang="it-IT" smtClean="0"/>
              <a:pPr/>
              <a:t>05/04/2017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1ED50-8144-4D6F-B531-EEF4EA8AB8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04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341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AEB96B-F44A-485D-87F2-1E3ABDAD3FDF}" type="slidenum">
              <a:rPr lang="it-IT" altLang="it-IT">
                <a:solidFill>
                  <a:srgbClr val="000000"/>
                </a:solidFill>
                <a:cs typeface="Arial" pitchFamily="34" charset="0"/>
              </a:rPr>
              <a:pPr/>
              <a:t>2</a:t>
            </a:fld>
            <a:endParaRPr lang="it-IT" altLang="it-IT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9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ED50-8144-4D6F-B531-EEF4EA8AB8C6}" type="slidenum">
              <a:rPr lang="it-IT" smtClean="0">
                <a:solidFill>
                  <a:prstClr val="black"/>
                </a:solidFill>
              </a:rPr>
              <a:pPr/>
              <a:t>29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9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en-US" smtClean="0"/>
              <a:t>I</a:t>
            </a: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4C048B-2B5B-4E48-B6F1-8857B9F1DC12}" type="slidenum">
              <a:rPr lang="it-IT" altLang="en-US" sz="1400" smtClean="0"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it-IT" altLang="en-US" sz="1400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855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6F277-A887-43D6-AC5E-CE38DBFFEAA9}" type="slidenum">
              <a:rPr lang="en-GB" smtClean="0">
                <a:solidFill>
                  <a:prstClr val="black"/>
                </a:solidFill>
              </a:rPr>
              <a:pPr/>
              <a:t>42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2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D056-147E-454A-ADD3-168FEE77A859}" type="datetimeFigureOut">
              <a:rPr lang="it-IT" smtClean="0"/>
              <a:pPr/>
              <a:t>05/04/2017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0CC08E-1125-419C-937C-19878197801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D056-147E-454A-ADD3-168FEE77A859}" type="datetimeFigureOut">
              <a:rPr lang="it-IT" smtClean="0"/>
              <a:pPr/>
              <a:t>05/04/2017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C08E-1125-419C-937C-1987819780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10CC08E-1125-419C-937C-19878197801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D056-147E-454A-ADD3-168FEE77A859}" type="datetimeFigureOut">
              <a:rPr lang="it-IT" smtClean="0"/>
              <a:pPr/>
              <a:t>05/04/2017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02D8F-2F02-4A6F-83BB-9545A6CF72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31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A27870D-16FE-4B25-B8A7-807444A8D876}" type="datetime1">
              <a:rPr lang="en-US" smtClean="0">
                <a:solidFill>
                  <a:prstClr val="black"/>
                </a:solidFill>
              </a:rPr>
              <a:pPr/>
              <a:t>4/5/2017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2AA7603-358F-4E28-AB14-CE92552BA7C8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4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92CF06C-7ED1-4BB7-AD23-5977093D2DFC}" type="datetime1">
              <a:rPr lang="en-US" smtClean="0">
                <a:solidFill>
                  <a:prstClr val="black"/>
                </a:solidFill>
              </a:rPr>
              <a:pPr/>
              <a:t>4/5/2017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2AA7603-358F-4E28-AB14-CE92552BA7C8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184068" y="6479758"/>
            <a:ext cx="29883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Confidential. For internal use only.</a:t>
            </a:r>
            <a:endParaRPr lang="en-GB" sz="1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3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F75F7-AF1C-4292-A7F5-02FDBB497B92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67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C5B8C7A-4A83-4CC5-A74B-81F14546245B}" type="datetime1">
              <a:rPr lang="en-US" smtClean="0">
                <a:solidFill>
                  <a:prstClr val="black"/>
                </a:solidFill>
              </a:rPr>
              <a:pPr/>
              <a:t>4/5/2017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2AA7603-358F-4E28-AB14-CE92552BA7C8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5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818C539-8429-4AE2-B97F-D4E51F408C95}" type="datetime1">
              <a:rPr lang="en-US" smtClean="0">
                <a:solidFill>
                  <a:prstClr val="black"/>
                </a:solidFill>
              </a:rPr>
              <a:pPr/>
              <a:t>4/5/2017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2AA7603-358F-4E28-AB14-CE92552BA7C8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6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BA44723-DC28-49D4-9CD6-780560C04413}" type="datetime1">
              <a:rPr lang="en-US" smtClean="0">
                <a:solidFill>
                  <a:prstClr val="black"/>
                </a:solidFill>
              </a:rPr>
              <a:pPr/>
              <a:t>4/5/2017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2AA7603-358F-4E28-AB14-CE92552BA7C8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8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7631FB6-421C-4B54-917C-B239E964FC25}" type="datetime1">
              <a:rPr lang="en-US" smtClean="0">
                <a:solidFill>
                  <a:prstClr val="black"/>
                </a:solidFill>
              </a:rPr>
              <a:pPr/>
              <a:t>4/5/2017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2AA7603-358F-4E28-AB14-CE92552BA7C8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5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D056-147E-454A-ADD3-168FEE77A859}" type="datetimeFigureOut">
              <a:rPr lang="it-IT" smtClean="0"/>
              <a:pPr/>
              <a:t>05/04/2017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10CC08E-1125-419C-937C-19878197801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16EBE13-9196-41F0-BB15-ECBA20B5619B}" type="datetime1">
              <a:rPr lang="en-US" smtClean="0">
                <a:solidFill>
                  <a:prstClr val="black"/>
                </a:solidFill>
              </a:rPr>
              <a:pPr/>
              <a:t>4/5/2017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2AA7603-358F-4E28-AB14-CE92552BA7C8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0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FB4EA0-3893-4E8F-A785-3972416239E4}" type="datetime1">
              <a:rPr lang="en-US" smtClean="0">
                <a:solidFill>
                  <a:prstClr val="black"/>
                </a:solidFill>
              </a:rPr>
              <a:pPr/>
              <a:t>4/5/2017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2AA7603-358F-4E28-AB14-CE92552BA7C8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1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BBCAF92-ECEC-48A3-BC99-DB0A2732E382}" type="datetime1">
              <a:rPr lang="en-US" smtClean="0">
                <a:solidFill>
                  <a:prstClr val="black"/>
                </a:solidFill>
              </a:rPr>
              <a:pPr/>
              <a:t>4/5/2017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2AA7603-358F-4E28-AB14-CE92552BA7C8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63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CB63D99-881F-4DA5-A03B-98ECC64BA239}" type="datetime1">
              <a:rPr lang="en-US" smtClean="0">
                <a:solidFill>
                  <a:prstClr val="black"/>
                </a:solidFill>
              </a:rPr>
              <a:pPr/>
              <a:t>4/5/2017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2AA7603-358F-4E28-AB14-CE92552BA7C8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5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F20964A-B7CF-4250-AFA5-A115B496E90F}" type="datetime1">
              <a:rPr lang="en-US" smtClean="0">
                <a:solidFill>
                  <a:prstClr val="black"/>
                </a:solidFill>
              </a:rPr>
              <a:pPr/>
              <a:t>4/5/2017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2AA7603-358F-4E28-AB14-CE92552BA7C8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6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2824" y="1122363"/>
            <a:ext cx="6858353" cy="2387600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ctr">
              <a:defRPr sz="5333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2824" y="3602038"/>
            <a:ext cx="6858353" cy="1655763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 algn="ctr">
              <a:buNone/>
              <a:defRPr sz="2133"/>
            </a:lvl1pPr>
            <a:lvl2pPr marL="406328" indent="0" algn="ctr">
              <a:buNone/>
              <a:defRPr sz="1778"/>
            </a:lvl2pPr>
            <a:lvl3pPr marL="812657" indent="0" algn="ctr">
              <a:buNone/>
              <a:defRPr sz="1600"/>
            </a:lvl3pPr>
            <a:lvl4pPr marL="1218985" indent="0" algn="ctr">
              <a:buNone/>
              <a:defRPr sz="1422"/>
            </a:lvl4pPr>
            <a:lvl5pPr marL="1625313" indent="0" algn="ctr">
              <a:buNone/>
              <a:defRPr sz="1422"/>
            </a:lvl5pPr>
            <a:lvl6pPr marL="2031640" indent="0" algn="ctr">
              <a:buNone/>
              <a:defRPr sz="1422"/>
            </a:lvl6pPr>
            <a:lvl7pPr marL="2437969" indent="0" algn="ctr">
              <a:buNone/>
              <a:defRPr sz="1422"/>
            </a:lvl7pPr>
            <a:lvl8pPr marL="2844297" indent="0" algn="ctr">
              <a:buNone/>
              <a:defRPr sz="1422"/>
            </a:lvl8pPr>
            <a:lvl9pPr marL="3250625" indent="0" algn="ctr">
              <a:buNone/>
              <a:defRPr sz="1422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E9C6D-473F-46C8-99D3-F435821FEBA8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35009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259" y="365126"/>
            <a:ext cx="7885483" cy="1325563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9259" y="1825625"/>
            <a:ext cx="7885483" cy="4351339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31F43-9AE6-4BBD-A743-0A9F65D550E7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46308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615" y="1709741"/>
            <a:ext cx="7886894" cy="2852737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5333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615" y="4589465"/>
            <a:ext cx="7886894" cy="1500187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2133"/>
            </a:lvl1pPr>
            <a:lvl2pPr marL="406328" indent="0">
              <a:buNone/>
              <a:defRPr sz="1778"/>
            </a:lvl2pPr>
            <a:lvl3pPr marL="812657" indent="0">
              <a:buNone/>
              <a:defRPr sz="1600"/>
            </a:lvl3pPr>
            <a:lvl4pPr marL="1218985" indent="0">
              <a:buNone/>
              <a:defRPr sz="1422"/>
            </a:lvl4pPr>
            <a:lvl5pPr marL="1625313" indent="0">
              <a:buNone/>
              <a:defRPr sz="1422"/>
            </a:lvl5pPr>
            <a:lvl6pPr marL="2031640" indent="0">
              <a:buNone/>
              <a:defRPr sz="1422"/>
            </a:lvl6pPr>
            <a:lvl7pPr marL="2437969" indent="0">
              <a:buNone/>
              <a:defRPr sz="1422"/>
            </a:lvl7pPr>
            <a:lvl8pPr marL="2844297" indent="0">
              <a:buNone/>
              <a:defRPr sz="1422"/>
            </a:lvl8pPr>
            <a:lvl9pPr marL="3250625" indent="0">
              <a:buNone/>
              <a:defRPr sz="142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03587-D7E9-4A4F-8FBC-A1E92FD30736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69878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259" y="365126"/>
            <a:ext cx="7885483" cy="1325563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9260" y="1825625"/>
            <a:ext cx="3874313" cy="4351339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9019" y="1825625"/>
            <a:ext cx="3875724" cy="4351339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54492-D908-47FC-871A-9976CEF62CB3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34527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260" y="365126"/>
            <a:ext cx="7886894" cy="1325563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259" y="1681163"/>
            <a:ext cx="3868669" cy="82391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2133" b="1"/>
            </a:lvl1pPr>
            <a:lvl2pPr marL="406328" indent="0">
              <a:buNone/>
              <a:defRPr sz="1778" b="1"/>
            </a:lvl2pPr>
            <a:lvl3pPr marL="812657" indent="0">
              <a:buNone/>
              <a:defRPr sz="1600" b="1"/>
            </a:lvl3pPr>
            <a:lvl4pPr marL="1218985" indent="0">
              <a:buNone/>
              <a:defRPr sz="1422" b="1"/>
            </a:lvl4pPr>
            <a:lvl5pPr marL="1625313" indent="0">
              <a:buNone/>
              <a:defRPr sz="1422" b="1"/>
            </a:lvl5pPr>
            <a:lvl6pPr marL="2031640" indent="0">
              <a:buNone/>
              <a:defRPr sz="1422" b="1"/>
            </a:lvl6pPr>
            <a:lvl7pPr marL="2437969" indent="0">
              <a:buNone/>
              <a:defRPr sz="1422" b="1"/>
            </a:lvl7pPr>
            <a:lvl8pPr marL="2844297" indent="0">
              <a:buNone/>
              <a:defRPr sz="1422" b="1"/>
            </a:lvl8pPr>
            <a:lvl9pPr marL="3250625" indent="0">
              <a:buNone/>
              <a:defRPr sz="1422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259" y="2505075"/>
            <a:ext cx="3868669" cy="3684588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41" y="1681163"/>
            <a:ext cx="3887011" cy="82391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2133" b="1"/>
            </a:lvl1pPr>
            <a:lvl2pPr marL="406328" indent="0">
              <a:buNone/>
              <a:defRPr sz="1778" b="1"/>
            </a:lvl2pPr>
            <a:lvl3pPr marL="812657" indent="0">
              <a:buNone/>
              <a:defRPr sz="1600" b="1"/>
            </a:lvl3pPr>
            <a:lvl4pPr marL="1218985" indent="0">
              <a:buNone/>
              <a:defRPr sz="1422" b="1"/>
            </a:lvl4pPr>
            <a:lvl5pPr marL="1625313" indent="0">
              <a:buNone/>
              <a:defRPr sz="1422" b="1"/>
            </a:lvl5pPr>
            <a:lvl6pPr marL="2031640" indent="0">
              <a:buNone/>
              <a:defRPr sz="1422" b="1"/>
            </a:lvl6pPr>
            <a:lvl7pPr marL="2437969" indent="0">
              <a:buNone/>
              <a:defRPr sz="1422" b="1"/>
            </a:lvl7pPr>
            <a:lvl8pPr marL="2844297" indent="0">
              <a:buNone/>
              <a:defRPr sz="1422" b="1"/>
            </a:lvl8pPr>
            <a:lvl9pPr marL="3250625" indent="0">
              <a:buNone/>
              <a:defRPr sz="1422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41" y="2505075"/>
            <a:ext cx="3887011" cy="3684588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80845-2E2E-4423-8053-1D7110D8DB1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8715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D056-147E-454A-ADD3-168FEE77A859}" type="datetimeFigureOut">
              <a:rPr lang="it-IT" smtClean="0"/>
              <a:pPr/>
              <a:t>05/04/2017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0CC08E-1125-419C-937C-19878197801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259" y="365126"/>
            <a:ext cx="7885483" cy="1325563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7F0D8-2305-4118-9CFA-833AF9964C4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36936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C999-0043-4955-8590-74ED3F5689A8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83962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259" y="457200"/>
            <a:ext cx="2950178" cy="1600200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2844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013" y="987427"/>
            <a:ext cx="4629141" cy="4873625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259" y="2057401"/>
            <a:ext cx="2950178" cy="3811588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422"/>
            </a:lvl1pPr>
            <a:lvl2pPr marL="406328" indent="0">
              <a:buNone/>
              <a:defRPr sz="1244"/>
            </a:lvl2pPr>
            <a:lvl3pPr marL="812657" indent="0">
              <a:buNone/>
              <a:defRPr sz="1067"/>
            </a:lvl3pPr>
            <a:lvl4pPr marL="1218985" indent="0">
              <a:buNone/>
              <a:defRPr sz="889"/>
            </a:lvl4pPr>
            <a:lvl5pPr marL="1625313" indent="0">
              <a:buNone/>
              <a:defRPr sz="889"/>
            </a:lvl5pPr>
            <a:lvl6pPr marL="2031640" indent="0">
              <a:buNone/>
              <a:defRPr sz="889"/>
            </a:lvl6pPr>
            <a:lvl7pPr marL="2437969" indent="0">
              <a:buNone/>
              <a:defRPr sz="889"/>
            </a:lvl7pPr>
            <a:lvl8pPr marL="2844297" indent="0">
              <a:buNone/>
              <a:defRPr sz="889"/>
            </a:lvl8pPr>
            <a:lvl9pPr marL="3250625" indent="0">
              <a:buNone/>
              <a:defRPr sz="889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146F3-F801-4C41-A363-91A99D13EDD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04428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259" y="457200"/>
            <a:ext cx="2950178" cy="1600200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2844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013" y="987427"/>
            <a:ext cx="4629141" cy="4873625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2844"/>
            </a:lvl1pPr>
            <a:lvl2pPr marL="406328" indent="0">
              <a:buNone/>
              <a:defRPr sz="2489"/>
            </a:lvl2pPr>
            <a:lvl3pPr marL="812657" indent="0">
              <a:buNone/>
              <a:defRPr sz="2133"/>
            </a:lvl3pPr>
            <a:lvl4pPr marL="1218985" indent="0">
              <a:buNone/>
              <a:defRPr sz="1778"/>
            </a:lvl4pPr>
            <a:lvl5pPr marL="1625313" indent="0">
              <a:buNone/>
              <a:defRPr sz="1778"/>
            </a:lvl5pPr>
            <a:lvl6pPr marL="2031640" indent="0">
              <a:buNone/>
              <a:defRPr sz="1778"/>
            </a:lvl6pPr>
            <a:lvl7pPr marL="2437969" indent="0">
              <a:buNone/>
              <a:defRPr sz="1778"/>
            </a:lvl7pPr>
            <a:lvl8pPr marL="2844297" indent="0">
              <a:buNone/>
              <a:defRPr sz="1778"/>
            </a:lvl8pPr>
            <a:lvl9pPr marL="3250625" indent="0">
              <a:buNone/>
              <a:defRPr sz="1778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259" y="2057401"/>
            <a:ext cx="2950178" cy="3811588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422"/>
            </a:lvl1pPr>
            <a:lvl2pPr marL="406328" indent="0">
              <a:buNone/>
              <a:defRPr sz="1244"/>
            </a:lvl2pPr>
            <a:lvl3pPr marL="812657" indent="0">
              <a:buNone/>
              <a:defRPr sz="1067"/>
            </a:lvl3pPr>
            <a:lvl4pPr marL="1218985" indent="0">
              <a:buNone/>
              <a:defRPr sz="889"/>
            </a:lvl4pPr>
            <a:lvl5pPr marL="1625313" indent="0">
              <a:buNone/>
              <a:defRPr sz="889"/>
            </a:lvl5pPr>
            <a:lvl6pPr marL="2031640" indent="0">
              <a:buNone/>
              <a:defRPr sz="889"/>
            </a:lvl6pPr>
            <a:lvl7pPr marL="2437969" indent="0">
              <a:buNone/>
              <a:defRPr sz="889"/>
            </a:lvl7pPr>
            <a:lvl8pPr marL="2844297" indent="0">
              <a:buNone/>
              <a:defRPr sz="889"/>
            </a:lvl8pPr>
            <a:lvl9pPr marL="3250625" indent="0">
              <a:buNone/>
              <a:defRPr sz="889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BC94-B0AE-455E-AE6A-AC4F9F675D5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75240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259" y="365126"/>
            <a:ext cx="7885483" cy="1325563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9259" y="1825625"/>
            <a:ext cx="7885483" cy="4351339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B8003-1E49-4DE2-AC35-CF1013E6D98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88846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723" y="365127"/>
            <a:ext cx="1971018" cy="5811839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9258" y="365127"/>
            <a:ext cx="5779019" cy="5811839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DD2C8-12AC-43B5-BC87-21A81E38C5F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66033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  <a:prstGeom prst="rect">
            <a:avLst/>
          </a:prstGeom>
        </p:spPr>
        <p:txBody>
          <a:bodyPr lIns="91433" tIns="45717" rIns="91433" bIns="45717">
            <a:normAutofit/>
          </a:bodyPr>
          <a:lstStyle>
            <a:lvl1pPr>
              <a:defRPr sz="1955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1161290" y="6190491"/>
            <a:ext cx="6830187" cy="562213"/>
          </a:xfrm>
          <a:prstGeom prst="rect">
            <a:avLst/>
          </a:prstGeom>
        </p:spPr>
        <p:txBody>
          <a:bodyPr lIns="91433" tIns="45717" rIns="91433" bIns="45717">
            <a:normAutofit/>
          </a:bodyPr>
          <a:lstStyle>
            <a:lvl1pPr>
              <a:lnSpc>
                <a:spcPct val="100000"/>
              </a:lnSpc>
              <a:defRPr sz="978">
                <a:solidFill>
                  <a:srgbClr val="002355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9367" y="6276976"/>
            <a:ext cx="2134682" cy="365125"/>
          </a:xfrm>
        </p:spPr>
        <p:txBody>
          <a:bodyPr anchor="b"/>
          <a:lstStyle>
            <a:lvl1pPr>
              <a:defRPr sz="889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23C71-BC22-4E43-9F99-BFECC992B37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282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15F-3253-4881-B18B-3D440716D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DCF2-13B0-42E7-A2AA-F87D36A4B1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15F-3253-4881-B18B-3D440716D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DCF2-13B0-42E7-A2AA-F87D36A4B1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58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15F-3253-4881-B18B-3D440716D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DCF2-13B0-42E7-A2AA-F87D36A4B1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E7BD056-147E-454A-ADD3-168FEE77A859}" type="datetimeFigureOut">
              <a:rPr lang="it-IT" smtClean="0"/>
              <a:pPr/>
              <a:t>05/04/2017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C08E-1125-419C-937C-19878197801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15F-3253-4881-B18B-3D440716D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DCF2-13B0-42E7-A2AA-F87D36A4B1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91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15F-3253-4881-B18B-3D440716D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DCF2-13B0-42E7-A2AA-F87D36A4B1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88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15F-3253-4881-B18B-3D440716D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DCF2-13B0-42E7-A2AA-F87D36A4B1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46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15F-3253-4881-B18B-3D440716D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DCF2-13B0-42E7-A2AA-F87D36A4B1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15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15F-3253-4881-B18B-3D440716D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DCF2-13B0-42E7-A2AA-F87D36A4B1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1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15F-3253-4881-B18B-3D440716D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DCF2-13B0-42E7-A2AA-F87D36A4B1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43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15F-3253-4881-B18B-3D440716D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DCF2-13B0-42E7-A2AA-F87D36A4B1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32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15F-3253-4881-B18B-3D440716D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DCF2-13B0-42E7-A2AA-F87D36A4B1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62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0C36F-F4E8-4EBE-B26E-97CC4F67BC3E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73CF0-52D0-4B19-B0AC-8F14DAE0D1CB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72869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DE30-D37A-4D74-9E33-6FE9C2C714AC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33108-F88F-4821-88AD-5B4B458F46C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807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D056-147E-454A-ADD3-168FEE77A859}" type="datetimeFigureOut">
              <a:rPr lang="it-IT" smtClean="0"/>
              <a:pPr/>
              <a:t>05/04/2017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10CC08E-1125-419C-937C-19878197801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ADE6-5FE4-43B9-A57E-16C16A78CF4A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9519A-74A9-4246-8A0B-C3D48028EA4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3743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4B5F-158E-4DEF-89F6-27E87D1443F5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2141B-C5D3-4BEA-B057-4E800EC0278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71346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F642-C0F4-42B8-943F-3E36111B3774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D4933-C3AC-49E1-86E6-886AEE446BB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822961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A34D3-28C6-42FD-877F-078335ECB384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C1ABC-A002-4933-8B32-4D5CFE4EB41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10635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405C-5F4B-4C85-A4D8-15D9E063C5BF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046DF-7499-4965-8593-0D1E2DFAEA9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05015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3EA0-2B2C-4A09-9AE0-E928D802921B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569F8-CFC3-4AE5-8F80-C7ACB038388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36323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FF086-682B-4C5B-9E5E-8C446255B66B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649EE-7150-4DD1-9D3D-C95E510283B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072734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A45F-F5C5-4795-8DBB-DEB20634622C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DA90C-87E7-4C4E-9B58-5972EDA183C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446027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2378-CE7A-4E66-B495-A796A3D29E38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AD202-ED8E-4103-9679-D8747139FF7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48513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449263" y="609600"/>
            <a:ext cx="6019800" cy="8016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baseline="0">
                <a:solidFill>
                  <a:srgbClr val="0088B8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1566333"/>
            <a:ext cx="8469439" cy="4654550"/>
          </a:xfrm>
        </p:spPr>
        <p:txBody>
          <a:bodyPr>
            <a:normAutofit/>
          </a:bodyPr>
          <a:lstStyle>
            <a:lvl1pPr algn="l">
              <a:buNone/>
              <a:defRPr sz="1800">
                <a:solidFill>
                  <a:srgbClr val="002060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448733" y="555625"/>
            <a:ext cx="6333067" cy="622300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0088B8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5835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D056-147E-454A-ADD3-168FEE77A859}" type="datetimeFigureOut">
              <a:rPr lang="it-IT" smtClean="0"/>
              <a:pPr/>
              <a:t>05/04/2017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10CC08E-1125-419C-937C-1987819780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D056-147E-454A-ADD3-168FEE77A859}" type="datetimeFigureOut">
              <a:rPr lang="it-IT" smtClean="0"/>
              <a:pPr/>
              <a:t>05/04/2017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0CC08E-1125-419C-937C-1987819780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0CC08E-1125-419C-937C-19878197801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D056-147E-454A-ADD3-168FEE77A859}" type="datetimeFigureOut">
              <a:rPr lang="it-IT" smtClean="0"/>
              <a:pPr/>
              <a:t>05/04/2017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10CC08E-1125-419C-937C-19878197801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E7BD056-147E-454A-ADD3-168FEE77A859}" type="datetimeFigureOut">
              <a:rPr lang="it-IT" smtClean="0"/>
              <a:pPr/>
              <a:t>05/04/2017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AC0A7C-DEBE-4FA3-B7D2-F4B7787BF354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236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6444208" y="6407944"/>
            <a:ext cx="2203064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FF75F7-AF1C-4292-A7F5-02FDBB497B92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82D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317451" y="1268414"/>
            <a:ext cx="8583875" cy="1587"/>
          </a:xfrm>
          <a:prstGeom prst="line">
            <a:avLst/>
          </a:prstGeom>
          <a:noFill/>
          <a:ln w="38160" cap="sq">
            <a:solidFill>
              <a:srgbClr val="63CF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261" tIns="40631" rIns="81261" bIns="40631"/>
          <a:lstStyle/>
          <a:p>
            <a:pPr defTabSz="397894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381750"/>
            <a:ext cx="9142589" cy="476250"/>
          </a:xfrm>
          <a:prstGeom prst="rect">
            <a:avLst/>
          </a:prstGeom>
          <a:solidFill>
            <a:srgbClr val="00B0F0">
              <a:alpha val="60999"/>
            </a:srgbClr>
          </a:solidFill>
          <a:ln>
            <a:noFill/>
          </a:ln>
          <a:effectLst/>
          <a:extLst/>
        </p:spPr>
        <p:txBody>
          <a:bodyPr lIns="79981" tIns="41591" rIns="79981" bIns="41591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3992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it-IT" altLang="en-US" sz="1600" smtClean="0">
                <a:solidFill>
                  <a:srgbClr val="000000"/>
                </a:solidFill>
                <a:latin typeface="Calibri" panose="020F0502020204030204" pitchFamily="34" charset="0"/>
              </a:rPr>
              <a:t>					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129" y="6356351"/>
            <a:ext cx="213327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81261" tIns="40631" rIns="81261" bIns="40631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39789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it-IT" sz="1600" smtClean="0">
              <a:solidFill>
                <a:srgbClr val="FFFFFF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3718" y="6356351"/>
            <a:ext cx="289515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81261" tIns="40631" rIns="81261" bIns="40631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39789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it-IT" sz="1600" smtClean="0">
              <a:solidFill>
                <a:srgbClr val="FFFFFF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189" y="6356350"/>
            <a:ext cx="2131860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993" tIns="46797" rIns="89993" bIns="46797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2133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defTabSz="397894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5A0370-E493-4C10-93B5-4ADF845C8294}" type="slidenum">
              <a:rPr lang="it-IT" altLang="en-US" smtClean="0"/>
              <a:pPr defTabSz="397894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842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p:txStyles>
    <p:titleStyle>
      <a:lvl1pPr algn="ctr" defTabSz="39789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39789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icrosoft YaHei" charset="0"/>
        </a:defRPr>
      </a:lvl2pPr>
      <a:lvl3pPr algn="ctr" defTabSz="39789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icrosoft YaHei" charset="0"/>
        </a:defRPr>
      </a:lvl3pPr>
      <a:lvl4pPr algn="ctr" defTabSz="39789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icrosoft YaHei" charset="0"/>
        </a:defRPr>
      </a:lvl4pPr>
      <a:lvl5pPr algn="ctr" defTabSz="39789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icrosoft YaHei" charset="0"/>
        </a:defRPr>
      </a:lvl5pPr>
      <a:lvl6pPr marL="2234806" indent="-203165" algn="ctr" defTabSz="3992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641133" indent="-203165" algn="ctr" defTabSz="3992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047461" indent="-203165" algn="ctr" defTabSz="3992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453790" indent="-203165" algn="ctr" defTabSz="3992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11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03359" indent="-303359" algn="l" defTabSz="397894" rtl="0" eaLnBrk="0" fontAlgn="base" hangingPunct="0">
        <a:spcBef>
          <a:spcPts val="71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44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658923" indent="-252564" algn="l" defTabSz="397894" rtl="0" eaLnBrk="0" fontAlgn="base" hangingPunct="0">
        <a:spcBef>
          <a:spcPts val="62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89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014488" indent="-201769" algn="l" defTabSz="397894" rtl="0" eaLnBrk="0" fontAlgn="base" hangingPunct="0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33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420847" indent="-201769" algn="l" defTabSz="397894" rtl="0" eaLnBrk="0" fontAlgn="base" hangingPunct="0">
        <a:spcBef>
          <a:spcPts val="444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78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1827207" indent="-201769" algn="l" defTabSz="397894" rtl="0" eaLnBrk="0" fontAlgn="base" hangingPunct="0">
        <a:spcBef>
          <a:spcPts val="444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78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234806" indent="-203165" algn="l" defTabSz="81265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133" indent="-203165" algn="l" defTabSz="81265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461" indent="-203165" algn="l" defTabSz="81265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3790" indent="-203165" algn="l" defTabSz="81265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28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657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5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13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640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969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297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625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5815F-3253-4881-B18B-3D440716D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ADCF2-13B0-42E7-A2AA-F87D36A4B1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031E6F-1518-4B73-9F90-EFF0B4E883A5}" type="datetimeFigureOut">
              <a:rPr lang="it-IT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05/04/2017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A7FC78-AAE8-464E-ACE6-D64E52479D5F}" type="slidenum">
              <a:rPr lang="it-IT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92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179512" y="188640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Fibrosi Polmonare Idiopatica (IPF):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Problemi Diagnostici e Terapeutici</a:t>
            </a: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Trieste 2017</a:t>
            </a: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7544" y="3501008"/>
            <a:ext cx="792088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Clinica </a:t>
            </a:r>
            <a:r>
              <a:rPr lang="it-IT" sz="2000" dirty="0"/>
              <a:t>Pneumologica dell’Università degli Studi di </a:t>
            </a:r>
            <a:r>
              <a:rPr lang="it-IT" sz="2000" dirty="0" smtClean="0"/>
              <a:t>Milano-Bicocca</a:t>
            </a:r>
          </a:p>
          <a:p>
            <a:pPr algn="ctr"/>
            <a:r>
              <a:rPr lang="it-IT" sz="2000" dirty="0" smtClean="0"/>
              <a:t>Ospedale San Gerardo – ASST Monza</a:t>
            </a:r>
          </a:p>
          <a:p>
            <a:endParaRPr lang="it-IT" dirty="0"/>
          </a:p>
          <a:p>
            <a:pPr algn="ctr"/>
            <a:r>
              <a:rPr lang="it-IT" dirty="0"/>
              <a:t>Alberto </a:t>
            </a:r>
            <a:r>
              <a:rPr lang="it-IT" dirty="0" smtClean="0"/>
              <a:t>Pesci</a:t>
            </a:r>
          </a:p>
          <a:p>
            <a:pPr algn="ctr"/>
            <a:r>
              <a:rPr lang="it-IT" dirty="0"/>
              <a:t>a</a:t>
            </a:r>
            <a:r>
              <a:rPr lang="it-IT" dirty="0" smtClean="0"/>
              <a:t>lberto.pesci@unimib.it </a:t>
            </a:r>
            <a:endParaRPr lang="it-IT" dirty="0"/>
          </a:p>
        </p:txBody>
      </p:sp>
      <p:pic>
        <p:nvPicPr>
          <p:cNvPr id="4" name="Picture 6" descr="logo medicina bicoc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10" descr="U:\ASST\logo coordinato orizzontale san gerardo logo ROSSO carta intesta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80" y="5433020"/>
            <a:ext cx="28575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b="1" dirty="0"/>
              <a:t>Traction </a:t>
            </a:r>
            <a:r>
              <a:rPr lang="en-GB" sz="3600" b="1" dirty="0" err="1"/>
              <a:t>bronchiolectasis</a:t>
            </a:r>
            <a:r>
              <a:rPr lang="en-GB" sz="3600" b="1" dirty="0"/>
              <a:t> mimicking honeycombing</a:t>
            </a:r>
            <a:endParaRPr lang="en-GB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77827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1916113"/>
            <a:ext cx="8129587" cy="3889375"/>
          </a:xfrm>
        </p:spPr>
      </p:pic>
    </p:spTree>
    <p:extLst>
      <p:ext uri="{BB962C8B-B14F-4D97-AF65-F5344CB8AC3E}">
        <p14:creationId xmlns:p14="http://schemas.microsoft.com/office/powerpoint/2010/main" val="22882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olo 1"/>
          <p:cNvSpPr>
            <a:spLocks noGrp="1"/>
          </p:cNvSpPr>
          <p:nvPr>
            <p:ph type="title"/>
          </p:nvPr>
        </p:nvSpPr>
        <p:spPr>
          <a:xfrm>
            <a:off x="107950" y="-243408"/>
            <a:ext cx="8928100" cy="1143000"/>
          </a:xfrm>
        </p:spPr>
        <p:txBody>
          <a:bodyPr/>
          <a:lstStyle/>
          <a:p>
            <a:r>
              <a:rPr lang="en-GB" altLang="en-US" sz="3600" b="1" dirty="0" smtClean="0">
                <a:solidFill>
                  <a:schemeClr val="tx1"/>
                </a:solidFill>
                <a:effectLst/>
              </a:rPr>
              <a:t>Radiologic Signs Overlap</a:t>
            </a:r>
          </a:p>
        </p:txBody>
      </p:sp>
      <p:pic>
        <p:nvPicPr>
          <p:cNvPr id="78851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011363"/>
            <a:ext cx="6335712" cy="4586287"/>
          </a:xfrm>
        </p:spPr>
      </p:pic>
      <p:sp>
        <p:nvSpPr>
          <p:cNvPr id="78852" name="Titolo 1"/>
          <p:cNvSpPr txBox="1">
            <a:spLocks/>
          </p:cNvSpPr>
          <p:nvPr/>
        </p:nvSpPr>
        <p:spPr bwMode="auto">
          <a:xfrm>
            <a:off x="250825" y="2924175"/>
            <a:ext cx="2089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/>
              <a:t>Fibrosi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/>
              <a:t>Cisti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/>
              <a:t>Enfisema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/>
              <a:t>GGO</a:t>
            </a:r>
          </a:p>
        </p:txBody>
      </p:sp>
    </p:spTree>
    <p:extLst>
      <p:ext uri="{BB962C8B-B14F-4D97-AF65-F5344CB8AC3E}">
        <p14:creationId xmlns:p14="http://schemas.microsoft.com/office/powerpoint/2010/main" val="16934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Traditional </a:t>
            </a:r>
            <a:r>
              <a:rPr lang="en-GB" b="1" dirty="0" smtClean="0"/>
              <a:t>algorithm </a:t>
            </a:r>
            <a:r>
              <a:rPr lang="en-GB" b="1" dirty="0"/>
              <a:t>for the diagnosis of interstitial lung disease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78233"/>
            <a:ext cx="6896602" cy="465907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95936" y="6381328"/>
            <a:ext cx="505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Am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J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Respir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Crit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Care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Med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Vol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183.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pp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788–824,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635896" y="2823192"/>
            <a:ext cx="2520280" cy="103785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Imaging – Possible UIP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High-resolution CT of the chest has a central role in </a:t>
            </a:r>
            <a:r>
              <a:rPr lang="en-GB" sz="2400" dirty="0" smtClean="0"/>
              <a:t>the initial </a:t>
            </a:r>
            <a:r>
              <a:rPr lang="en-GB" sz="2400" dirty="0"/>
              <a:t>evaluation of patients with suspected </a:t>
            </a:r>
            <a:r>
              <a:rPr lang="en-GB" sz="2400" dirty="0" smtClean="0"/>
              <a:t>IPF </a:t>
            </a:r>
            <a:r>
              <a:rPr lang="en-GB" sz="2400" dirty="0"/>
              <a:t>and the results greatly </a:t>
            </a:r>
            <a:r>
              <a:rPr lang="en-GB" sz="2400" dirty="0" smtClean="0"/>
              <a:t>influence</a:t>
            </a:r>
            <a:r>
              <a:rPr lang="en-GB" sz="2400" dirty="0"/>
              <a:t> </a:t>
            </a:r>
            <a:r>
              <a:rPr lang="en-GB" sz="2400" dirty="0" smtClean="0"/>
              <a:t>subsequent </a:t>
            </a:r>
            <a:r>
              <a:rPr lang="en-GB" sz="2400" dirty="0"/>
              <a:t>management decisions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33219" b="34151"/>
          <a:stretch/>
        </p:blipFill>
        <p:spPr>
          <a:xfrm>
            <a:off x="4499992" y="2702733"/>
            <a:ext cx="4392488" cy="353457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6227" r="37400" b="8963"/>
          <a:stretch/>
        </p:blipFill>
        <p:spPr bwMode="auto">
          <a:xfrm>
            <a:off x="301752" y="3151094"/>
            <a:ext cx="3982216" cy="308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067175" y="6381328"/>
            <a:ext cx="505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err="1">
                <a:latin typeface="Garamond" panose="02020404030301010803" pitchFamily="18" charset="0"/>
              </a:rPr>
              <a:t>Am</a:t>
            </a:r>
            <a:r>
              <a:rPr lang="it-IT" altLang="it-IT" sz="1800" dirty="0">
                <a:latin typeface="Garamond" panose="02020404030301010803" pitchFamily="18" charset="0"/>
              </a:rPr>
              <a:t> J </a:t>
            </a:r>
            <a:r>
              <a:rPr lang="it-IT" altLang="it-IT" sz="1800" dirty="0" err="1">
                <a:latin typeface="Garamond" panose="02020404030301010803" pitchFamily="18" charset="0"/>
              </a:rPr>
              <a:t>Respir</a:t>
            </a:r>
            <a:r>
              <a:rPr lang="it-IT" altLang="it-IT" sz="1800" dirty="0"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latin typeface="Garamond" panose="02020404030301010803" pitchFamily="18" charset="0"/>
              </a:rPr>
              <a:t>Crit</a:t>
            </a:r>
            <a:r>
              <a:rPr lang="it-IT" altLang="it-IT" sz="1800" dirty="0">
                <a:latin typeface="Garamond" panose="02020404030301010803" pitchFamily="18" charset="0"/>
              </a:rPr>
              <a:t> Care </a:t>
            </a:r>
            <a:r>
              <a:rPr lang="it-IT" altLang="it-IT" sz="1800" dirty="0" err="1">
                <a:latin typeface="Garamond" panose="02020404030301010803" pitchFamily="18" charset="0"/>
              </a:rPr>
              <a:t>Med</a:t>
            </a:r>
            <a:r>
              <a:rPr lang="it-IT" altLang="it-IT" sz="1800" dirty="0"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latin typeface="Garamond" panose="02020404030301010803" pitchFamily="18" charset="0"/>
              </a:rPr>
              <a:t>Vol</a:t>
            </a:r>
            <a:r>
              <a:rPr lang="it-IT" altLang="it-IT" sz="1800" dirty="0">
                <a:latin typeface="Garamond" panose="02020404030301010803" pitchFamily="18" charset="0"/>
              </a:rPr>
              <a:t> 183. </a:t>
            </a:r>
            <a:r>
              <a:rPr lang="it-IT" altLang="it-IT" sz="1800" dirty="0" err="1">
                <a:latin typeface="Garamond" panose="02020404030301010803" pitchFamily="18" charset="0"/>
              </a:rPr>
              <a:t>pp</a:t>
            </a:r>
            <a:r>
              <a:rPr lang="it-IT" altLang="it-IT" sz="1800" dirty="0">
                <a:latin typeface="Garamond" panose="02020404030301010803" pitchFamily="18" charset="0"/>
              </a:rPr>
              <a:t> 788–824, 2011</a:t>
            </a:r>
          </a:p>
        </p:txBody>
      </p:sp>
    </p:spTree>
    <p:extLst>
      <p:ext uri="{BB962C8B-B14F-4D97-AF65-F5344CB8AC3E}">
        <p14:creationId xmlns:p14="http://schemas.microsoft.com/office/powerpoint/2010/main" val="38948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Imaging – Possible UIP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572000"/>
          </a:xfrm>
        </p:spPr>
        <p:txBody>
          <a:bodyPr>
            <a:normAutofit fontScale="77500" lnSpcReduction="20000"/>
          </a:bodyPr>
          <a:lstStyle/>
          <a:p>
            <a:r>
              <a:rPr lang="en-GB" sz="3100" dirty="0" smtClean="0"/>
              <a:t>Studies report </a:t>
            </a:r>
            <a:r>
              <a:rPr lang="en-GB" sz="3100" dirty="0"/>
              <a:t>that in patients with suspected </a:t>
            </a:r>
            <a:r>
              <a:rPr lang="en-GB" sz="3100" dirty="0" smtClean="0"/>
              <a:t>IPF, </a:t>
            </a:r>
            <a:r>
              <a:rPr lang="en-GB" sz="3100" dirty="0"/>
              <a:t>a basal predominant coarse reticular </a:t>
            </a:r>
            <a:r>
              <a:rPr lang="en-GB" sz="3100" dirty="0" smtClean="0"/>
              <a:t>abnormality without </a:t>
            </a:r>
            <a:r>
              <a:rPr lang="en-GB" sz="3100" dirty="0"/>
              <a:t>honeycombing might be predictive of </a:t>
            </a:r>
            <a:r>
              <a:rPr lang="en-GB" sz="3100" dirty="0" smtClean="0"/>
              <a:t>histopathological usual </a:t>
            </a:r>
            <a:r>
              <a:rPr lang="en-GB" sz="3100" dirty="0"/>
              <a:t>interstitial </a:t>
            </a:r>
            <a:r>
              <a:rPr lang="en-GB" sz="3100" dirty="0" smtClean="0"/>
              <a:t>pneumonia</a:t>
            </a:r>
          </a:p>
          <a:p>
            <a:endParaRPr lang="en-GB" dirty="0" smtClean="0"/>
          </a:p>
          <a:p>
            <a:pPr lvl="1"/>
            <a:endParaRPr lang="it-IT" dirty="0"/>
          </a:p>
          <a:p>
            <a:r>
              <a:rPr lang="en-GB" sz="2200" dirty="0"/>
              <a:t>Gruden JF, </a:t>
            </a:r>
            <a:r>
              <a:rPr lang="en-GB" sz="2200" dirty="0" smtClean="0"/>
              <a:t>et </a:t>
            </a:r>
            <a:r>
              <a:rPr lang="en-GB" sz="2200" dirty="0" err="1" smtClean="0"/>
              <a:t>al.UIP</a:t>
            </a:r>
            <a:r>
              <a:rPr lang="en-GB" sz="2200" dirty="0" smtClean="0"/>
              <a:t> </a:t>
            </a:r>
            <a:r>
              <a:rPr lang="en-GB" sz="2200" dirty="0"/>
              <a:t>diagnosed at surgical lung biopsy, 2000–2009: HRCT </a:t>
            </a:r>
            <a:r>
              <a:rPr lang="en-GB" sz="2200" dirty="0" smtClean="0"/>
              <a:t>patterns and </a:t>
            </a:r>
            <a:r>
              <a:rPr lang="en-GB" sz="2200" dirty="0"/>
              <a:t>proposed </a:t>
            </a:r>
            <a:r>
              <a:rPr lang="en-GB" sz="2200" dirty="0" smtClean="0"/>
              <a:t>classification </a:t>
            </a:r>
            <a:r>
              <a:rPr lang="en-GB" sz="2200" dirty="0"/>
              <a:t>system. </a:t>
            </a:r>
            <a:r>
              <a:rPr lang="en-GB" sz="2200" i="1" dirty="0"/>
              <a:t>AJR Am J </a:t>
            </a:r>
            <a:r>
              <a:rPr lang="en-GB" sz="2200" i="1" dirty="0" err="1"/>
              <a:t>Roentgenol</a:t>
            </a:r>
            <a:r>
              <a:rPr lang="en-GB" sz="2200" i="1" dirty="0"/>
              <a:t> </a:t>
            </a:r>
            <a:r>
              <a:rPr lang="en-GB" sz="2200" dirty="0" smtClean="0"/>
              <a:t>2013; 200</a:t>
            </a:r>
            <a:r>
              <a:rPr lang="en-GB" sz="2200" b="1" dirty="0"/>
              <a:t>: </a:t>
            </a:r>
            <a:r>
              <a:rPr lang="en-GB" sz="2200" dirty="0" smtClean="0"/>
              <a:t>W458–67</a:t>
            </a:r>
            <a:endParaRPr lang="en-GB" sz="2200" dirty="0"/>
          </a:p>
          <a:p>
            <a:r>
              <a:rPr lang="en-GB" sz="2200" dirty="0"/>
              <a:t>Chung JH</a:t>
            </a:r>
            <a:r>
              <a:rPr lang="en-GB" sz="2200" dirty="0" smtClean="0"/>
              <a:t>, </a:t>
            </a:r>
            <a:r>
              <a:rPr lang="en-GB" sz="2200" dirty="0"/>
              <a:t>et al. CT scan </a:t>
            </a:r>
            <a:r>
              <a:rPr lang="en-GB" sz="2200" dirty="0" smtClean="0"/>
              <a:t>findings </a:t>
            </a:r>
            <a:r>
              <a:rPr lang="en-GB" sz="2200" dirty="0"/>
              <a:t>of </a:t>
            </a:r>
            <a:r>
              <a:rPr lang="en-GB" sz="2200" dirty="0" smtClean="0"/>
              <a:t>probable UIP </a:t>
            </a:r>
            <a:r>
              <a:rPr lang="en-GB" sz="2200" dirty="0"/>
              <a:t>have a high predictive value </a:t>
            </a:r>
            <a:r>
              <a:rPr lang="en-GB" sz="2200" dirty="0" smtClean="0"/>
              <a:t>for histologic </a:t>
            </a:r>
            <a:r>
              <a:rPr lang="en-GB" sz="2200" dirty="0"/>
              <a:t>usual interstitial pneumonitis. </a:t>
            </a:r>
            <a:r>
              <a:rPr lang="en-GB" sz="2200" i="1" dirty="0"/>
              <a:t>Chest </a:t>
            </a:r>
            <a:r>
              <a:rPr lang="en-GB" sz="2200" dirty="0" smtClean="0"/>
              <a:t>2015</a:t>
            </a:r>
            <a:r>
              <a:rPr lang="en-GB" sz="2200" dirty="0"/>
              <a:t>; 147</a:t>
            </a:r>
            <a:r>
              <a:rPr lang="en-GB" sz="2200" b="1" dirty="0"/>
              <a:t>: </a:t>
            </a:r>
            <a:r>
              <a:rPr lang="en-GB" sz="2200" dirty="0" smtClean="0"/>
              <a:t>450–59</a:t>
            </a:r>
          </a:p>
          <a:p>
            <a:r>
              <a:rPr lang="en-GB" sz="2200" dirty="0"/>
              <a:t>Raghu G</a:t>
            </a:r>
            <a:r>
              <a:rPr lang="en-GB" sz="2200" dirty="0" smtClean="0"/>
              <a:t>, </a:t>
            </a:r>
            <a:r>
              <a:rPr lang="en-GB" sz="2200" dirty="0"/>
              <a:t>et al. Diagnosis of </a:t>
            </a:r>
            <a:r>
              <a:rPr lang="en-GB" sz="2200" dirty="0" smtClean="0"/>
              <a:t>IPF </a:t>
            </a:r>
            <a:r>
              <a:rPr lang="en-GB" sz="2200" dirty="0"/>
              <a:t>with high-resolution CT in patients with </a:t>
            </a:r>
            <a:r>
              <a:rPr lang="en-GB" sz="2200" dirty="0" smtClean="0"/>
              <a:t>little or </a:t>
            </a:r>
            <a:r>
              <a:rPr lang="en-GB" sz="2200" dirty="0"/>
              <a:t>no radiological evidence of honeycombing: secondary </a:t>
            </a:r>
            <a:r>
              <a:rPr lang="en-GB" sz="2200" dirty="0" smtClean="0"/>
              <a:t>analysis of </a:t>
            </a:r>
            <a:r>
              <a:rPr lang="en-GB" sz="2200" dirty="0"/>
              <a:t>a randomised, controlled trial. </a:t>
            </a:r>
            <a:r>
              <a:rPr lang="en-GB" sz="2200" i="1" dirty="0"/>
              <a:t>Lancet </a:t>
            </a:r>
            <a:r>
              <a:rPr lang="en-GB" sz="2200" i="1" dirty="0" err="1"/>
              <a:t>Respir</a:t>
            </a:r>
            <a:r>
              <a:rPr lang="en-GB" sz="2200" i="1" dirty="0"/>
              <a:t> Med </a:t>
            </a:r>
            <a:r>
              <a:rPr lang="en-GB" sz="2200" dirty="0" smtClean="0"/>
              <a:t>2014;</a:t>
            </a:r>
            <a:r>
              <a:rPr lang="en-GB" sz="2200" b="1" dirty="0" smtClean="0"/>
              <a:t>2</a:t>
            </a:r>
            <a:r>
              <a:rPr lang="en-GB" sz="2200" b="1" dirty="0"/>
              <a:t>: </a:t>
            </a:r>
            <a:r>
              <a:rPr lang="en-GB" sz="2200" dirty="0" smtClean="0"/>
              <a:t>277–84</a:t>
            </a:r>
          </a:p>
          <a:p>
            <a:r>
              <a:rPr lang="en-GB" sz="2200" dirty="0"/>
              <a:t>Salisbury ML et al. </a:t>
            </a:r>
            <a:r>
              <a:rPr lang="en-GB" sz="2400" dirty="0"/>
              <a:t>Predictors of idiopathic pulmonary fibrosis in absence of radiologic honeycombing: A cross sectional analysis in ILD patients undergoing lung tissue </a:t>
            </a:r>
            <a:r>
              <a:rPr lang="en-GB" sz="2400" dirty="0" smtClean="0"/>
              <a:t>sampling</a:t>
            </a:r>
            <a:r>
              <a:rPr lang="en-GB" sz="2000" dirty="0" smtClean="0"/>
              <a:t>. </a:t>
            </a:r>
            <a:r>
              <a:rPr lang="en-GB" sz="2200" dirty="0" err="1" smtClean="0"/>
              <a:t>Respir</a:t>
            </a:r>
            <a:r>
              <a:rPr lang="en-GB" sz="2200" dirty="0" smtClean="0"/>
              <a:t> </a:t>
            </a:r>
            <a:r>
              <a:rPr lang="en-GB" sz="2200" dirty="0"/>
              <a:t>Med 2016 Sep;118:88-95. </a:t>
            </a:r>
            <a:r>
              <a:rPr lang="en-GB" sz="2200" dirty="0" err="1"/>
              <a:t>doi</a:t>
            </a:r>
            <a:r>
              <a:rPr lang="en-GB" sz="2200" dirty="0"/>
              <a:t>: 10.1016/</a:t>
            </a:r>
            <a:r>
              <a:rPr lang="en-GB" sz="2200" dirty="0" err="1"/>
              <a:t>j.rmed</a:t>
            </a:r>
            <a:r>
              <a:rPr lang="en-GB" sz="2200" u="sng" dirty="0"/>
              <a:t> </a:t>
            </a:r>
            <a:endParaRPr lang="en-GB" sz="2200" u="sng" dirty="0" smtClean="0"/>
          </a:p>
        </p:txBody>
      </p:sp>
    </p:spTree>
    <p:extLst>
      <p:ext uri="{BB962C8B-B14F-4D97-AF65-F5344CB8AC3E}">
        <p14:creationId xmlns:p14="http://schemas.microsoft.com/office/powerpoint/2010/main" val="28226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09808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en-GB" sz="2000" b="1" dirty="0"/>
              <a:t>Predictors of idiopathic pulmonary fibrosis in absence of radiologic honeycombing: A cross sectional analysis in ILD patients undergoing lung tissue </a:t>
            </a:r>
            <a:r>
              <a:rPr lang="en-GB" sz="2000" b="1" dirty="0" smtClean="0"/>
              <a:t>sampling</a:t>
            </a:r>
            <a:r>
              <a:rPr lang="en-GB" dirty="0"/>
              <a:t/>
            </a:r>
            <a:br>
              <a:rPr lang="en-GB" dirty="0"/>
            </a:br>
            <a:r>
              <a:rPr lang="en-GB" sz="2200" dirty="0" smtClean="0"/>
              <a:t>Salisbury ML et al. </a:t>
            </a:r>
            <a:r>
              <a:rPr lang="en-GB" sz="2200" dirty="0" err="1"/>
              <a:t>Respir</a:t>
            </a:r>
            <a:r>
              <a:rPr lang="en-GB" sz="2200" dirty="0"/>
              <a:t> </a:t>
            </a:r>
            <a:r>
              <a:rPr lang="en-GB" sz="2200" dirty="0" smtClean="0"/>
              <a:t>Med </a:t>
            </a:r>
            <a:r>
              <a:rPr lang="en-GB" sz="2200" dirty="0"/>
              <a:t>2016 Sep;118:88-95. </a:t>
            </a:r>
            <a:r>
              <a:rPr lang="en-GB" sz="2200" dirty="0" err="1"/>
              <a:t>doi</a:t>
            </a:r>
            <a:r>
              <a:rPr lang="en-GB" sz="2200" dirty="0"/>
              <a:t>: 10.1016/</a:t>
            </a:r>
            <a:r>
              <a:rPr lang="en-GB" sz="2200" dirty="0" err="1"/>
              <a:t>j.rmed</a:t>
            </a:r>
            <a:r>
              <a:rPr lang="en-GB" sz="2200" u="sng" dirty="0" smtClean="0"/>
              <a:t>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737320"/>
            <a:ext cx="8503920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METHODS: </a:t>
            </a:r>
            <a:endParaRPr lang="en-GB" dirty="0"/>
          </a:p>
          <a:p>
            <a:r>
              <a:rPr lang="en-GB" dirty="0" smtClean="0"/>
              <a:t>Included </a:t>
            </a:r>
            <a:r>
              <a:rPr lang="en-GB" dirty="0"/>
              <a:t>patients had no honeycombing, no connective tissue disease, underwent diagnostic lung biopsy, and had CT pattern consistent with </a:t>
            </a:r>
            <a:r>
              <a:rPr lang="en-GB" dirty="0" err="1"/>
              <a:t>fibrosing</a:t>
            </a:r>
            <a:r>
              <a:rPr lang="en-GB" dirty="0"/>
              <a:t> ILD (n = 200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RESULTS: </a:t>
            </a:r>
            <a:endParaRPr lang="en-GB" dirty="0"/>
          </a:p>
          <a:p>
            <a:r>
              <a:rPr lang="en-GB" dirty="0"/>
              <a:t>A multivariable model adjusted for age and gender found increasingly extensive reticular densities (OR 2.93, CI 95% 1.55-5.56, p = 0.001) predicted IPF, while increasing ground glass densities predicted a diagnosis other than IPF (OR 0.55, CI 95% 0.34-0.89, p = 0.02). The model-based probability of IPF was 80% or greater in patients with age at least 60 years and extent of reticular density one-third or more of total lung </a:t>
            </a:r>
            <a:r>
              <a:rPr lang="en-GB" dirty="0" smtClean="0"/>
              <a:t>volume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CONCLUSIONS: </a:t>
            </a:r>
            <a:endParaRPr lang="en-GB" dirty="0"/>
          </a:p>
          <a:p>
            <a:r>
              <a:rPr lang="en-GB" dirty="0"/>
              <a:t>In patients with suspected fibrotic ILD and absence of CT honeycombing, extent of reticular and ground glass densities predict a diagnosis of IPF. The probability of IPF exceeds 80% in subjects over age 60 years with one-third of total lung having reticular densities</a:t>
            </a:r>
          </a:p>
        </p:txBody>
      </p:sp>
    </p:spTree>
    <p:extLst>
      <p:ext uri="{BB962C8B-B14F-4D97-AF65-F5344CB8AC3E}">
        <p14:creationId xmlns:p14="http://schemas.microsoft.com/office/powerpoint/2010/main" val="5582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437800"/>
            <a:ext cx="8534400" cy="758952"/>
          </a:xfrm>
        </p:spPr>
        <p:txBody>
          <a:bodyPr>
            <a:noAutofit/>
          </a:bodyPr>
          <a:lstStyle/>
          <a:p>
            <a:r>
              <a:rPr lang="en-GB" sz="2400" dirty="0"/>
              <a:t>Clinical Predictors of a Diagnosis of Idiopathic</a:t>
            </a:r>
            <a:br>
              <a:rPr lang="en-GB" sz="2400" dirty="0"/>
            </a:br>
            <a:r>
              <a:rPr lang="en-GB" sz="2400" dirty="0"/>
              <a:t>Pulmonary Fibrosis</a:t>
            </a:r>
            <a:br>
              <a:rPr lang="en-GB" sz="2400" dirty="0"/>
            </a:br>
            <a:r>
              <a:rPr lang="en-GB" sz="1800" dirty="0"/>
              <a:t>Charlene D. </a:t>
            </a:r>
            <a:r>
              <a:rPr lang="en-GB" sz="1800" dirty="0" err="1" smtClean="0"/>
              <a:t>Fel</a:t>
            </a:r>
            <a:r>
              <a:rPr lang="en-GB" sz="1800" dirty="0" smtClean="0"/>
              <a:t>, et al. </a:t>
            </a:r>
            <a:r>
              <a:rPr lang="en-GB" sz="1800" dirty="0"/>
              <a:t>Am J </a:t>
            </a:r>
            <a:r>
              <a:rPr lang="en-GB" sz="1800" dirty="0" err="1"/>
              <a:t>Respir</a:t>
            </a:r>
            <a:r>
              <a:rPr lang="en-GB" sz="1800" dirty="0"/>
              <a:t> </a:t>
            </a:r>
            <a:r>
              <a:rPr lang="en-GB" sz="1800" dirty="0" err="1"/>
              <a:t>Crit</a:t>
            </a:r>
            <a:r>
              <a:rPr lang="en-GB" sz="1800" dirty="0"/>
              <a:t> Care Med </a:t>
            </a:r>
            <a:r>
              <a:rPr lang="en-GB" sz="1800" dirty="0" smtClean="0"/>
              <a:t>181</a:t>
            </a:r>
            <a:r>
              <a:rPr lang="en-GB" sz="1800" dirty="0"/>
              <a:t>. pp 832–837, 2010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96320" y="1376856"/>
            <a:ext cx="4763912" cy="198013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950" y="3356992"/>
            <a:ext cx="4726162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Imaging – Inconsistent UIP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High-resolution CT of the chest has a central role in </a:t>
            </a:r>
            <a:r>
              <a:rPr lang="en-GB" sz="2400" dirty="0" smtClean="0"/>
              <a:t>the initial </a:t>
            </a:r>
            <a:r>
              <a:rPr lang="en-GB" sz="2400" dirty="0"/>
              <a:t>evaluation of patients with suspected </a:t>
            </a:r>
            <a:r>
              <a:rPr lang="en-GB" sz="2400" dirty="0" smtClean="0"/>
              <a:t>IPF </a:t>
            </a:r>
            <a:r>
              <a:rPr lang="en-GB" sz="2400" dirty="0"/>
              <a:t>and the results greatly </a:t>
            </a:r>
            <a:r>
              <a:rPr lang="en-GB" sz="2400" dirty="0" smtClean="0"/>
              <a:t>influence</a:t>
            </a:r>
            <a:r>
              <a:rPr lang="en-GB" sz="2400" dirty="0"/>
              <a:t> </a:t>
            </a:r>
            <a:r>
              <a:rPr lang="en-GB" sz="2400" dirty="0" smtClean="0"/>
              <a:t>subsequent </a:t>
            </a:r>
            <a:r>
              <a:rPr lang="en-GB" sz="2400" dirty="0"/>
              <a:t>management decisions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64917"/>
          <a:stretch/>
        </p:blipFill>
        <p:spPr>
          <a:xfrm>
            <a:off x="4672612" y="2733529"/>
            <a:ext cx="4133060" cy="357579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0" t="6226" b="6228"/>
          <a:stretch/>
        </p:blipFill>
        <p:spPr bwMode="auto">
          <a:xfrm>
            <a:off x="301752" y="3395717"/>
            <a:ext cx="4270248" cy="287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95936" y="6381328"/>
            <a:ext cx="505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err="1">
                <a:latin typeface="Garamond" panose="02020404030301010803" pitchFamily="18" charset="0"/>
              </a:rPr>
              <a:t>Am</a:t>
            </a:r>
            <a:r>
              <a:rPr lang="it-IT" altLang="it-IT" sz="1800" dirty="0">
                <a:latin typeface="Garamond" panose="02020404030301010803" pitchFamily="18" charset="0"/>
              </a:rPr>
              <a:t> J </a:t>
            </a:r>
            <a:r>
              <a:rPr lang="it-IT" altLang="it-IT" sz="1800" dirty="0" err="1">
                <a:latin typeface="Garamond" panose="02020404030301010803" pitchFamily="18" charset="0"/>
              </a:rPr>
              <a:t>Respir</a:t>
            </a:r>
            <a:r>
              <a:rPr lang="it-IT" altLang="it-IT" sz="1800" dirty="0"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latin typeface="Garamond" panose="02020404030301010803" pitchFamily="18" charset="0"/>
              </a:rPr>
              <a:t>Crit</a:t>
            </a:r>
            <a:r>
              <a:rPr lang="it-IT" altLang="it-IT" sz="1800" dirty="0">
                <a:latin typeface="Garamond" panose="02020404030301010803" pitchFamily="18" charset="0"/>
              </a:rPr>
              <a:t> Care </a:t>
            </a:r>
            <a:r>
              <a:rPr lang="it-IT" altLang="it-IT" sz="1800" dirty="0" err="1">
                <a:latin typeface="Garamond" panose="02020404030301010803" pitchFamily="18" charset="0"/>
              </a:rPr>
              <a:t>Med</a:t>
            </a:r>
            <a:r>
              <a:rPr lang="it-IT" altLang="it-IT" sz="1800" dirty="0"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latin typeface="Garamond" panose="02020404030301010803" pitchFamily="18" charset="0"/>
              </a:rPr>
              <a:t>Vol</a:t>
            </a:r>
            <a:r>
              <a:rPr lang="it-IT" altLang="it-IT" sz="1800" dirty="0">
                <a:latin typeface="Garamond" panose="02020404030301010803" pitchFamily="18" charset="0"/>
              </a:rPr>
              <a:t> 183. </a:t>
            </a:r>
            <a:r>
              <a:rPr lang="it-IT" altLang="it-IT" sz="1800" dirty="0" err="1">
                <a:latin typeface="Garamond" panose="02020404030301010803" pitchFamily="18" charset="0"/>
              </a:rPr>
              <a:t>pp</a:t>
            </a:r>
            <a:r>
              <a:rPr lang="it-IT" altLang="it-IT" sz="1800" dirty="0">
                <a:latin typeface="Garamond" panose="02020404030301010803" pitchFamily="18" charset="0"/>
              </a:rPr>
              <a:t> 788–824, 2011</a:t>
            </a:r>
          </a:p>
        </p:txBody>
      </p:sp>
    </p:spTree>
    <p:extLst>
      <p:ext uri="{BB962C8B-B14F-4D97-AF65-F5344CB8AC3E}">
        <p14:creationId xmlns:p14="http://schemas.microsoft.com/office/powerpoint/2010/main" val="31244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437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sz="2700" b="1" dirty="0"/>
              <a:t>Radiologic-pathologic discordance in biopsy-proven usual interstitial </a:t>
            </a:r>
            <a:r>
              <a:rPr lang="en-GB" sz="2700" b="1" dirty="0" smtClean="0"/>
              <a:t>pneumonia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 err="1"/>
              <a:t>Yagihashi</a:t>
            </a:r>
            <a:r>
              <a:rPr lang="en-GB" sz="2700" dirty="0"/>
              <a:t> </a:t>
            </a:r>
            <a:r>
              <a:rPr lang="en-GB" sz="2700" dirty="0" smtClean="0"/>
              <a:t>K et al. </a:t>
            </a:r>
            <a:r>
              <a:rPr lang="en-GB" sz="2700" dirty="0" err="1"/>
              <a:t>Eur</a:t>
            </a:r>
            <a:r>
              <a:rPr lang="en-GB" sz="2700" dirty="0"/>
              <a:t> </a:t>
            </a:r>
            <a:r>
              <a:rPr lang="en-GB" sz="2700" dirty="0" err="1"/>
              <a:t>Respir</a:t>
            </a:r>
            <a:r>
              <a:rPr lang="en-GB" sz="2700" dirty="0"/>
              <a:t> </a:t>
            </a:r>
            <a:r>
              <a:rPr lang="en-GB" sz="2700" dirty="0" smtClean="0"/>
              <a:t>J 2016;47:1189-97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Two independent radiologists retrospectively reviewed 241 subjects who underwent </a:t>
            </a:r>
            <a:r>
              <a:rPr lang="en-GB" dirty="0" smtClean="0"/>
              <a:t>HRCT </a:t>
            </a:r>
            <a:r>
              <a:rPr lang="en-GB" dirty="0"/>
              <a:t>and </a:t>
            </a:r>
            <a:r>
              <a:rPr lang="en-GB" dirty="0" smtClean="0"/>
              <a:t>SLB. </a:t>
            </a:r>
            <a:r>
              <a:rPr lang="en-GB" dirty="0"/>
              <a:t>HRCT findings were classified as UIP, possible UIP and inconsistent with UIP. Histological findings were classified as definite, probable, possible and not </a:t>
            </a:r>
            <a:r>
              <a:rPr lang="en-GB" dirty="0" smtClean="0"/>
              <a:t>UIP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Of </a:t>
            </a:r>
            <a:r>
              <a:rPr lang="en-GB" dirty="0"/>
              <a:t>the 241 cases, 102 (42.3%) had HRCT findings of UIP, 64 (26.6%) had possible UIP and 75 (31.1%) were inconsistent with UIP. Among those with UIP on HRCT, 99 (97.1%) had histologically definite or probable UIP (concordant group), and 71 (94.7%) of those with "inconsistent" HRCT features had histologically definite or probable UIP (discordant group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this population of patients enrolled with a diagnosis of </a:t>
            </a:r>
            <a:r>
              <a:rPr lang="en-GB" dirty="0" smtClean="0"/>
              <a:t>IPF, </a:t>
            </a:r>
            <a:r>
              <a:rPr lang="en-GB" dirty="0"/>
              <a:t>94.7% of those with HRCT findings "inconsistent with UIP" demonstrated histological UIP. This suggests that the term "inconsistent with UIP" is misleading.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4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Traditional </a:t>
            </a:r>
            <a:r>
              <a:rPr lang="en-GB" b="1" dirty="0" smtClean="0"/>
              <a:t>algorithm </a:t>
            </a:r>
            <a:r>
              <a:rPr lang="en-GB" b="1" dirty="0"/>
              <a:t>for the diagnosis of interstitial lung disease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78233"/>
            <a:ext cx="6896602" cy="465907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95936" y="6381328"/>
            <a:ext cx="505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Am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J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Respir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Crit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Care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Med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Vol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183.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pp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788–824,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635896" y="3789040"/>
            <a:ext cx="2016224" cy="60580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9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09800" y="838200"/>
            <a:ext cx="3733800" cy="492125"/>
          </a:xfrm>
          <a:prstGeom prst="rect">
            <a:avLst/>
          </a:prstGeom>
          <a:solidFill>
            <a:schemeClr val="bg1">
              <a:lumMod val="50000"/>
              <a:alpha val="92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  <a:defRPr/>
            </a:pPr>
            <a:r>
              <a:rPr lang="en-US" sz="26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Interstitial Lung Disease</a:t>
            </a:r>
          </a:p>
        </p:txBody>
      </p:sp>
      <p:sp>
        <p:nvSpPr>
          <p:cNvPr id="133123" name="Text Box 5"/>
          <p:cNvSpPr txBox="1">
            <a:spLocks noChangeArrowheads="1"/>
          </p:cNvSpPr>
          <p:nvPr/>
        </p:nvSpPr>
        <p:spPr bwMode="auto">
          <a:xfrm>
            <a:off x="217488" y="1717675"/>
            <a:ext cx="1611312" cy="137795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altLang="it-IT" sz="14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Exposure-related: </a:t>
            </a:r>
          </a:p>
          <a:p>
            <a:pPr defTabSz="457200"/>
            <a:r>
              <a:rPr lang="en-US" altLang="it-IT" sz="140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- Occupational</a:t>
            </a:r>
          </a:p>
          <a:p>
            <a:pPr defTabSz="457200"/>
            <a:r>
              <a:rPr lang="en-US" altLang="it-IT" sz="140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- Environmental</a:t>
            </a:r>
          </a:p>
          <a:p>
            <a:pPr defTabSz="457200"/>
            <a:r>
              <a:rPr lang="en-US" altLang="it-IT" sz="140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- Avocational</a:t>
            </a:r>
          </a:p>
          <a:p>
            <a:pPr defTabSz="457200"/>
            <a:r>
              <a:rPr lang="en-US" altLang="it-IT" sz="140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- Medication</a:t>
            </a:r>
          </a:p>
          <a:p>
            <a:pPr defTabSz="457200"/>
            <a:endParaRPr lang="en-US" altLang="it-IT" sz="14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3124" name="Text Box 6"/>
          <p:cNvSpPr txBox="1">
            <a:spLocks noChangeArrowheads="1"/>
          </p:cNvSpPr>
          <p:nvPr/>
        </p:nvSpPr>
        <p:spPr bwMode="auto">
          <a:xfrm>
            <a:off x="2111375" y="1717675"/>
            <a:ext cx="1295400" cy="9540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it-IT" sz="1400" b="1">
                <a:solidFill>
                  <a:prstClr val="white"/>
                </a:solidFill>
                <a:latin typeface="Garamond" pitchFamily="18" charset="0"/>
                <a:cs typeface="Arial" pitchFamily="34" charset="0"/>
              </a:rPr>
              <a:t>Idiopathic interstitial pneumonia (IIP)</a:t>
            </a:r>
          </a:p>
        </p:txBody>
      </p:sp>
      <p:sp>
        <p:nvSpPr>
          <p:cNvPr id="133125" name="Text Box 7"/>
          <p:cNvSpPr txBox="1">
            <a:spLocks noChangeArrowheads="1"/>
          </p:cNvSpPr>
          <p:nvPr/>
        </p:nvSpPr>
        <p:spPr bwMode="auto">
          <a:xfrm>
            <a:off x="3690938" y="1717675"/>
            <a:ext cx="1524000" cy="1165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altLang="it-IT" sz="14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Connective tissue disease:</a:t>
            </a:r>
          </a:p>
          <a:p>
            <a:pPr defTabSz="457200">
              <a:buFontTx/>
              <a:buChar char="-"/>
            </a:pPr>
            <a:r>
              <a:rPr lang="en-US" altLang="it-IT" sz="140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Scleroderma</a:t>
            </a:r>
          </a:p>
          <a:p>
            <a:pPr defTabSz="457200">
              <a:buFontTx/>
              <a:buChar char="-"/>
            </a:pPr>
            <a:r>
              <a:rPr lang="en-US" altLang="it-IT" sz="140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Rheum. arth</a:t>
            </a:r>
          </a:p>
          <a:p>
            <a:pPr defTabSz="457200">
              <a:buFontTx/>
              <a:buChar char="-"/>
            </a:pPr>
            <a:r>
              <a:rPr lang="en-US" altLang="it-IT" sz="140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Sjogren</a:t>
            </a:r>
          </a:p>
        </p:txBody>
      </p:sp>
      <p:sp>
        <p:nvSpPr>
          <p:cNvPr id="133126" name="Text Box 8"/>
          <p:cNvSpPr txBox="1">
            <a:spLocks noChangeArrowheads="1"/>
          </p:cNvSpPr>
          <p:nvPr/>
        </p:nvSpPr>
        <p:spPr bwMode="auto">
          <a:xfrm>
            <a:off x="7075488" y="1717675"/>
            <a:ext cx="1828800" cy="224631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defTabSz="457200"/>
            <a:r>
              <a:rPr lang="en-US" altLang="it-IT" sz="1400" b="1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Other:</a:t>
            </a:r>
            <a:endParaRPr lang="en-US" altLang="it-IT" sz="1400">
              <a:solidFill>
                <a:srgbClr val="FFFFFF"/>
              </a:solidFill>
              <a:latin typeface="Garamond" pitchFamily="18" charset="0"/>
              <a:cs typeface="Arial" pitchFamily="34" charset="0"/>
            </a:endParaRPr>
          </a:p>
          <a:p>
            <a:pPr marL="120650" indent="-120650" defTabSz="457200"/>
            <a:r>
              <a:rPr lang="en-US" altLang="it-IT"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- Vasculitis/Diffuse alveolar hemorrhage (DAH)</a:t>
            </a:r>
          </a:p>
          <a:p>
            <a:pPr marL="120650" indent="-120650" defTabSz="457200"/>
            <a:r>
              <a:rPr lang="en-US" altLang="it-IT"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- Langerhans cell histiocytosis (LCH)</a:t>
            </a:r>
          </a:p>
          <a:p>
            <a:pPr marL="120650" indent="-120650" defTabSz="457200">
              <a:buFontTx/>
              <a:buChar char="-"/>
            </a:pPr>
            <a:r>
              <a:rPr lang="en-US" altLang="it-IT"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Eosinophilic pneumonias</a:t>
            </a:r>
          </a:p>
          <a:p>
            <a:pPr marL="120650" indent="-120650" defTabSz="457200">
              <a:buFontTx/>
              <a:buChar char="-"/>
            </a:pPr>
            <a:r>
              <a:rPr lang="en-US" altLang="it-IT"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Neurofibromatosis</a:t>
            </a:r>
          </a:p>
          <a:p>
            <a:pPr marL="120650" indent="-120650" defTabSz="457200"/>
            <a:r>
              <a:rPr lang="en-US" altLang="it-IT"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- LAM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013" y="3362325"/>
            <a:ext cx="2382837" cy="52387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it-IT" sz="1400" dirty="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Idiopathic pulmonary fibrosis (IPF)</a:t>
            </a:r>
          </a:p>
        </p:txBody>
      </p:sp>
      <p:sp>
        <p:nvSpPr>
          <p:cNvPr id="133128" name="Text Box 15"/>
          <p:cNvSpPr txBox="1">
            <a:spLocks noChangeArrowheads="1"/>
          </p:cNvSpPr>
          <p:nvPr/>
        </p:nvSpPr>
        <p:spPr bwMode="auto">
          <a:xfrm>
            <a:off x="1112838" y="3967163"/>
            <a:ext cx="2381250" cy="52705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it-IT"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Desquamative interstitial pneumonia (DIP)</a:t>
            </a:r>
          </a:p>
        </p:txBody>
      </p:sp>
      <p:sp>
        <p:nvSpPr>
          <p:cNvPr id="133129" name="Text Box 16"/>
          <p:cNvSpPr txBox="1">
            <a:spLocks noChangeArrowheads="1"/>
          </p:cNvSpPr>
          <p:nvPr/>
        </p:nvSpPr>
        <p:spPr bwMode="auto">
          <a:xfrm>
            <a:off x="1122363" y="4576763"/>
            <a:ext cx="2366962" cy="52705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it-IT"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Acute interstitial pneumonia (AIP)</a:t>
            </a:r>
          </a:p>
        </p:txBody>
      </p:sp>
      <p:sp>
        <p:nvSpPr>
          <p:cNvPr id="133130" name="Text Box 17"/>
          <p:cNvSpPr txBox="1">
            <a:spLocks noChangeArrowheads="1"/>
          </p:cNvSpPr>
          <p:nvPr/>
        </p:nvSpPr>
        <p:spPr bwMode="auto">
          <a:xfrm>
            <a:off x="3662363" y="4581525"/>
            <a:ext cx="2422525" cy="52705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it-IT"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Nonspecific interstitial pneumonia (NSIP)</a:t>
            </a:r>
          </a:p>
        </p:txBody>
      </p:sp>
      <p:sp>
        <p:nvSpPr>
          <p:cNvPr id="133131" name="Text Box 18"/>
          <p:cNvSpPr txBox="1">
            <a:spLocks noChangeArrowheads="1"/>
          </p:cNvSpPr>
          <p:nvPr/>
        </p:nvSpPr>
        <p:spPr bwMode="auto">
          <a:xfrm>
            <a:off x="3667125" y="3357563"/>
            <a:ext cx="2397125" cy="52705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it-IT"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Respiratory bronchiolitis interstitial lung dis. (RBILD)</a:t>
            </a:r>
          </a:p>
        </p:txBody>
      </p:sp>
      <p:sp>
        <p:nvSpPr>
          <p:cNvPr id="133132" name="Text Box 19"/>
          <p:cNvSpPr txBox="1">
            <a:spLocks noChangeArrowheads="1"/>
          </p:cNvSpPr>
          <p:nvPr/>
        </p:nvSpPr>
        <p:spPr bwMode="auto">
          <a:xfrm>
            <a:off x="3662363" y="3981450"/>
            <a:ext cx="2411412" cy="52705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it-IT"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Cryptogenic organizing pneumonia (COP)</a:t>
            </a:r>
          </a:p>
        </p:txBody>
      </p:sp>
      <p:sp>
        <p:nvSpPr>
          <p:cNvPr id="133133" name="Text Box 20"/>
          <p:cNvSpPr txBox="1">
            <a:spLocks noChangeArrowheads="1"/>
          </p:cNvSpPr>
          <p:nvPr/>
        </p:nvSpPr>
        <p:spPr bwMode="auto">
          <a:xfrm>
            <a:off x="1066800" y="5638800"/>
            <a:ext cx="2425700" cy="52705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it-IT"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Lymphocytic interstitial pneumonia (LIP)</a:t>
            </a:r>
          </a:p>
        </p:txBody>
      </p:sp>
      <p:sp>
        <p:nvSpPr>
          <p:cNvPr id="133134" name="Rectangle 22"/>
          <p:cNvSpPr>
            <a:spLocks noChangeArrowheads="1"/>
          </p:cNvSpPr>
          <p:nvPr/>
        </p:nvSpPr>
        <p:spPr bwMode="auto">
          <a:xfrm>
            <a:off x="1017588" y="3270250"/>
            <a:ext cx="5181600" cy="30908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altLang="it-IT">
              <a:solidFill>
                <a:srgbClr val="948A54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133135" name="Text Box 6"/>
          <p:cNvSpPr txBox="1">
            <a:spLocks noChangeArrowheads="1"/>
          </p:cNvSpPr>
          <p:nvPr/>
        </p:nvSpPr>
        <p:spPr bwMode="auto">
          <a:xfrm>
            <a:off x="5497513" y="1717675"/>
            <a:ext cx="1295400" cy="30797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it-IT" sz="1400" b="1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Sarcoidosis</a:t>
            </a:r>
          </a:p>
        </p:txBody>
      </p:sp>
      <p:cxnSp>
        <p:nvCxnSpPr>
          <p:cNvPr id="133136" name="Elbow Connector 25"/>
          <p:cNvCxnSpPr>
            <a:cxnSpLocks noChangeShapeType="1"/>
            <a:stCxn id="7" idx="2"/>
          </p:cNvCxnSpPr>
          <p:nvPr/>
        </p:nvCxnSpPr>
        <p:spPr bwMode="auto">
          <a:xfrm rot="16200000" flipH="1">
            <a:off x="4071144" y="1335881"/>
            <a:ext cx="387350" cy="3762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cxnSp>
      <p:cxnSp>
        <p:nvCxnSpPr>
          <p:cNvPr id="22" name="Elbow Connector 27"/>
          <p:cNvCxnSpPr>
            <a:stCxn id="7" idx="2"/>
            <a:endCxn id="133124" idx="0"/>
          </p:cNvCxnSpPr>
          <p:nvPr/>
        </p:nvCxnSpPr>
        <p:spPr>
          <a:xfrm rot="5400000">
            <a:off x="3224213" y="865187"/>
            <a:ext cx="387350" cy="13176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9"/>
          <p:cNvCxnSpPr>
            <a:stCxn id="7" idx="2"/>
            <a:endCxn id="133123" idx="0"/>
          </p:cNvCxnSpPr>
          <p:nvPr/>
        </p:nvCxnSpPr>
        <p:spPr>
          <a:xfrm rot="5400000">
            <a:off x="2356644" y="-2381"/>
            <a:ext cx="387350" cy="3052762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1"/>
          <p:cNvCxnSpPr>
            <a:stCxn id="7" idx="2"/>
            <a:endCxn id="133135" idx="0"/>
          </p:cNvCxnSpPr>
          <p:nvPr/>
        </p:nvCxnSpPr>
        <p:spPr>
          <a:xfrm rot="16200000" flipH="1">
            <a:off x="4917282" y="489743"/>
            <a:ext cx="387350" cy="2068513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33"/>
          <p:cNvCxnSpPr>
            <a:stCxn id="7" idx="2"/>
            <a:endCxn id="133126" idx="0"/>
          </p:cNvCxnSpPr>
          <p:nvPr/>
        </p:nvCxnSpPr>
        <p:spPr>
          <a:xfrm rot="16200000" flipH="1">
            <a:off x="5839619" y="-432594"/>
            <a:ext cx="387350" cy="3913188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35"/>
          <p:cNvCxnSpPr>
            <a:stCxn id="133124" idx="2"/>
            <a:endCxn id="133134" idx="0"/>
          </p:cNvCxnSpPr>
          <p:nvPr/>
        </p:nvCxnSpPr>
        <p:spPr>
          <a:xfrm rot="16200000" flipH="1">
            <a:off x="2884488" y="2546350"/>
            <a:ext cx="598487" cy="849313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2" name="Text Box 20"/>
          <p:cNvSpPr txBox="1">
            <a:spLocks noChangeArrowheads="1"/>
          </p:cNvSpPr>
          <p:nvPr/>
        </p:nvSpPr>
        <p:spPr bwMode="auto">
          <a:xfrm>
            <a:off x="3635375" y="5638800"/>
            <a:ext cx="2425700" cy="5222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it-IT" sz="140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Idiopathic pleuroparenchymal fibroelastosis</a:t>
            </a:r>
          </a:p>
        </p:txBody>
      </p:sp>
      <p:sp>
        <p:nvSpPr>
          <p:cNvPr id="133143" name="Titolo 1"/>
          <p:cNvSpPr txBox="1">
            <a:spLocks/>
          </p:cNvSpPr>
          <p:nvPr/>
        </p:nvSpPr>
        <p:spPr bwMode="auto">
          <a:xfrm>
            <a:off x="3687763" y="6215082"/>
            <a:ext cx="5708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1400" i="1" dirty="0" err="1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Travis</a:t>
            </a:r>
            <a:r>
              <a:rPr lang="it-IT" altLang="it-IT" sz="1400" i="1" dirty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it-IT" altLang="it-IT" sz="1400" i="1" dirty="0" err="1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et</a:t>
            </a:r>
            <a:r>
              <a:rPr lang="it-IT" altLang="it-IT" sz="1400" i="1" dirty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al. Am J </a:t>
            </a:r>
            <a:r>
              <a:rPr lang="it-IT" altLang="it-IT" sz="1400" i="1" dirty="0" err="1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Respir</a:t>
            </a:r>
            <a:r>
              <a:rPr lang="it-IT" altLang="it-IT" sz="1400" i="1" dirty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it-IT" altLang="it-IT" sz="1400" i="1" dirty="0" err="1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Crit</a:t>
            </a:r>
            <a:r>
              <a:rPr lang="it-IT" altLang="it-IT" sz="1400" i="1" dirty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Care </a:t>
            </a:r>
            <a:r>
              <a:rPr lang="it-IT" altLang="it-IT" sz="1400" i="1" dirty="0" err="1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Med</a:t>
            </a:r>
            <a:r>
              <a:rPr lang="it-IT" altLang="it-IT" sz="1400" i="1" dirty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2013; 188:733-48</a:t>
            </a:r>
          </a:p>
        </p:txBody>
      </p:sp>
      <p:sp>
        <p:nvSpPr>
          <p:cNvPr id="133144" name="CasellaDiTesto 3"/>
          <p:cNvSpPr txBox="1">
            <a:spLocks noChangeArrowheads="1"/>
          </p:cNvSpPr>
          <p:nvPr/>
        </p:nvSpPr>
        <p:spPr bwMode="auto">
          <a:xfrm>
            <a:off x="107950" y="4076700"/>
            <a:ext cx="765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>Major</a:t>
            </a:r>
          </a:p>
        </p:txBody>
      </p:sp>
      <p:sp>
        <p:nvSpPr>
          <p:cNvPr id="133145" name="CasellaDiTesto 28"/>
          <p:cNvSpPr txBox="1">
            <a:spLocks noChangeArrowheads="1"/>
          </p:cNvSpPr>
          <p:nvPr/>
        </p:nvSpPr>
        <p:spPr bwMode="auto">
          <a:xfrm>
            <a:off x="107950" y="5724525"/>
            <a:ext cx="765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>Rare</a:t>
            </a:r>
          </a:p>
        </p:txBody>
      </p:sp>
    </p:spTree>
    <p:extLst>
      <p:ext uri="{BB962C8B-B14F-4D97-AF65-F5344CB8AC3E}">
        <p14:creationId xmlns:p14="http://schemas.microsoft.com/office/powerpoint/2010/main" val="1079905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Pathology and biopsy techniques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>
                <a:latin typeface="ScalaLancetPro"/>
              </a:rPr>
              <a:t>Many patients are unable to undergo surgical lung biopsy because of advanced age or preclusive comorbidities, which ultimately denies them access to treatments that are only licensed when a diagnosis of IPF has been secured</a:t>
            </a:r>
            <a:endParaRPr lang="en-GB" sz="2800" dirty="0"/>
          </a:p>
          <a:p>
            <a:endParaRPr lang="en-GB" sz="2800" dirty="0" smtClean="0">
              <a:latin typeface="ScalaLancetPro"/>
            </a:endParaRPr>
          </a:p>
          <a:p>
            <a:r>
              <a:rPr lang="en-GB" sz="2800" dirty="0">
                <a:latin typeface="ScalaLancetPro"/>
              </a:rPr>
              <a:t>C</a:t>
            </a:r>
            <a:r>
              <a:rPr lang="en-GB" sz="2800" dirty="0" smtClean="0">
                <a:latin typeface="ScalaLancetPro"/>
              </a:rPr>
              <a:t>omplications</a:t>
            </a:r>
            <a:r>
              <a:rPr lang="en-GB" sz="2800" dirty="0">
                <a:latin typeface="ScalaLancetPro"/>
              </a:rPr>
              <a:t>, including acute </a:t>
            </a:r>
            <a:r>
              <a:rPr lang="en-GB" sz="2800" dirty="0" smtClean="0">
                <a:latin typeface="ScalaLancetPro"/>
              </a:rPr>
              <a:t>exacerbations of </a:t>
            </a:r>
            <a:r>
              <a:rPr lang="en-GB" sz="2800" dirty="0">
                <a:latin typeface="ScalaLancetPro"/>
              </a:rPr>
              <a:t>the underlying </a:t>
            </a:r>
            <a:r>
              <a:rPr lang="en-GB" sz="2800" dirty="0" smtClean="0">
                <a:latin typeface="ScalaLancetPro"/>
              </a:rPr>
              <a:t>fibrotic </a:t>
            </a:r>
            <a:r>
              <a:rPr lang="en-GB" sz="2800" dirty="0">
                <a:latin typeface="ScalaLancetPro"/>
              </a:rPr>
              <a:t>lung disease, can </a:t>
            </a:r>
            <a:r>
              <a:rPr lang="en-GB" sz="2800" dirty="0" smtClean="0">
                <a:latin typeface="ScalaLancetPro"/>
              </a:rPr>
              <a:t>occur following </a:t>
            </a:r>
            <a:r>
              <a:rPr lang="en-GB" sz="2800" dirty="0">
                <a:latin typeface="ScalaLancetPro"/>
              </a:rPr>
              <a:t>surgical lung </a:t>
            </a:r>
            <a:r>
              <a:rPr lang="en-GB" sz="2800" dirty="0" smtClean="0">
                <a:latin typeface="ScalaLancetPro"/>
              </a:rPr>
              <a:t>biopsy</a:t>
            </a:r>
          </a:p>
          <a:p>
            <a:endParaRPr lang="it-IT" sz="2800" dirty="0">
              <a:latin typeface="ScalaLancetPro"/>
            </a:endParaRPr>
          </a:p>
          <a:p>
            <a:r>
              <a:rPr lang="en-GB" sz="1800" dirty="0"/>
              <a:t>Hutchinson JP, </a:t>
            </a:r>
            <a:r>
              <a:rPr lang="en-GB" sz="1800" dirty="0" smtClean="0"/>
              <a:t>et al. In-hospital </a:t>
            </a:r>
            <a:r>
              <a:rPr lang="en-GB" sz="1800" dirty="0"/>
              <a:t>mortality after surgical lung biopsy for interstitial </a:t>
            </a:r>
            <a:r>
              <a:rPr lang="en-GB" sz="1800" dirty="0" smtClean="0"/>
              <a:t>lung disease </a:t>
            </a:r>
            <a:r>
              <a:rPr lang="en-GB" sz="1800" dirty="0"/>
              <a:t>in the United States. 2000 to 2011. </a:t>
            </a:r>
            <a:r>
              <a:rPr lang="en-GB" sz="1800" i="1" dirty="0"/>
              <a:t>Am J </a:t>
            </a:r>
            <a:r>
              <a:rPr lang="en-GB" sz="1800" i="1" dirty="0" err="1"/>
              <a:t>Respir</a:t>
            </a:r>
            <a:r>
              <a:rPr lang="en-GB" sz="1800" i="1" dirty="0"/>
              <a:t> </a:t>
            </a:r>
            <a:r>
              <a:rPr lang="en-GB" sz="1800" i="1" dirty="0" err="1"/>
              <a:t>Crit</a:t>
            </a:r>
            <a:r>
              <a:rPr lang="en-GB" sz="1800" i="1" dirty="0"/>
              <a:t> Care </a:t>
            </a:r>
            <a:r>
              <a:rPr lang="en-GB" sz="1800" i="1" dirty="0" smtClean="0"/>
              <a:t>Med </a:t>
            </a:r>
            <a:r>
              <a:rPr lang="en-GB" sz="1800" dirty="0" smtClean="0"/>
              <a:t>2016</a:t>
            </a:r>
            <a:r>
              <a:rPr lang="en-GB" sz="1800" dirty="0"/>
              <a:t>; </a:t>
            </a:r>
            <a:r>
              <a:rPr lang="en-GB" sz="1800" b="1" dirty="0"/>
              <a:t>193: </a:t>
            </a:r>
            <a:r>
              <a:rPr lang="en-GB" sz="1800" dirty="0"/>
              <a:t>1161–67.</a:t>
            </a:r>
          </a:p>
          <a:p>
            <a:r>
              <a:rPr lang="en-GB" sz="1800" dirty="0" smtClean="0"/>
              <a:t>Collard </a:t>
            </a:r>
            <a:r>
              <a:rPr lang="en-GB" sz="1800" dirty="0"/>
              <a:t>HR, </a:t>
            </a:r>
            <a:r>
              <a:rPr lang="en-GB" sz="1800" dirty="0" smtClean="0"/>
              <a:t>et </a:t>
            </a:r>
            <a:r>
              <a:rPr lang="en-GB" sz="1800" dirty="0"/>
              <a:t>al. Acute exacerbation </a:t>
            </a:r>
            <a:r>
              <a:rPr lang="en-GB" sz="1800" dirty="0" smtClean="0"/>
              <a:t>of idiopathic </a:t>
            </a:r>
            <a:r>
              <a:rPr lang="en-GB" sz="1800" dirty="0"/>
              <a:t>pulmonary fi </a:t>
            </a:r>
            <a:r>
              <a:rPr lang="en-GB" sz="1800" dirty="0" err="1"/>
              <a:t>brosis</a:t>
            </a:r>
            <a:r>
              <a:rPr lang="en-GB" sz="1800" dirty="0"/>
              <a:t>. an international working </a:t>
            </a:r>
            <a:r>
              <a:rPr lang="en-GB" sz="1800" dirty="0" smtClean="0"/>
              <a:t>group report</a:t>
            </a:r>
            <a:r>
              <a:rPr lang="en-GB" sz="1800" dirty="0"/>
              <a:t>. </a:t>
            </a:r>
            <a:r>
              <a:rPr lang="en-GB" sz="1800" i="1" dirty="0"/>
              <a:t>Am J </a:t>
            </a:r>
            <a:r>
              <a:rPr lang="en-GB" sz="1800" i="1" dirty="0" err="1"/>
              <a:t>Respir</a:t>
            </a:r>
            <a:r>
              <a:rPr lang="en-GB" sz="1800" i="1" dirty="0"/>
              <a:t> </a:t>
            </a:r>
            <a:r>
              <a:rPr lang="en-GB" sz="1800" i="1" dirty="0" err="1"/>
              <a:t>Crit</a:t>
            </a:r>
            <a:r>
              <a:rPr lang="en-GB" sz="1800" i="1" dirty="0"/>
              <a:t> Care Med </a:t>
            </a:r>
            <a:r>
              <a:rPr lang="en-GB" sz="1800" dirty="0"/>
              <a:t>2016; </a:t>
            </a:r>
            <a:r>
              <a:rPr lang="en-GB" sz="1800" b="1" dirty="0"/>
              <a:t>194: </a:t>
            </a:r>
            <a:r>
              <a:rPr lang="en-GB" sz="1800" dirty="0"/>
              <a:t>265–75.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1179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sz="2200" b="1" dirty="0"/>
              <a:t>In-Hospital Mortality after Surgical Lung Biopsy for Interstitial Lung Disease in the United States. 2000 to </a:t>
            </a:r>
            <a:r>
              <a:rPr lang="en-GB" sz="2200" b="1" dirty="0" smtClean="0"/>
              <a:t>2011</a:t>
            </a:r>
            <a:r>
              <a:rPr lang="en-GB" dirty="0"/>
              <a:t/>
            </a:r>
            <a:br>
              <a:rPr lang="en-GB" dirty="0"/>
            </a:br>
            <a:r>
              <a:rPr lang="en-GB" sz="2200" dirty="0"/>
              <a:t>Hutchinson </a:t>
            </a:r>
            <a:r>
              <a:rPr lang="en-GB" sz="2200" dirty="0" smtClean="0"/>
              <a:t>JP et al. </a:t>
            </a:r>
            <a:r>
              <a:rPr lang="en-GB" sz="2200" dirty="0"/>
              <a:t>Am J </a:t>
            </a:r>
            <a:r>
              <a:rPr lang="en-GB" sz="2200" dirty="0" err="1"/>
              <a:t>Respir</a:t>
            </a:r>
            <a:r>
              <a:rPr lang="en-GB" sz="2200" dirty="0"/>
              <a:t> </a:t>
            </a:r>
            <a:r>
              <a:rPr lang="en-GB" sz="2200" dirty="0" err="1"/>
              <a:t>Crit</a:t>
            </a:r>
            <a:r>
              <a:rPr lang="en-GB" sz="2200" dirty="0"/>
              <a:t> Care </a:t>
            </a:r>
            <a:r>
              <a:rPr lang="en-GB" sz="2200" dirty="0" smtClean="0"/>
              <a:t>Med 2016;193:1161-7</a:t>
            </a:r>
            <a:endParaRPr lang="en-GB" sz="22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MEASUREMENTS AND MAIN RESULTS: </a:t>
            </a:r>
            <a:endParaRPr lang="en-GB" dirty="0"/>
          </a:p>
          <a:p>
            <a:r>
              <a:rPr lang="en-GB" dirty="0"/>
              <a:t>We estimated there to be around 12,000 surgical lung biopsies performed annually for interstitial lung disease in the United States, two-thirds of which were performed electively. In-hospital mortality was 1.7% for elective procedures but significantly higher for </a:t>
            </a:r>
            <a:r>
              <a:rPr lang="en-GB" dirty="0" err="1"/>
              <a:t>nonelective</a:t>
            </a:r>
            <a:r>
              <a:rPr lang="en-GB" dirty="0"/>
              <a:t> procedures (16.0%). Male sex, increasing age, increasing comorbidity, open surgery, and a provisional diagnosis of idiopathic pulmonary fibrosis or connective tissue disease-related interstitial lung disease were risk factors for increased </a:t>
            </a:r>
            <a:r>
              <a:rPr lang="en-GB" dirty="0" smtClean="0"/>
              <a:t>mortality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CONCLUSIONS: </a:t>
            </a:r>
            <a:endParaRPr lang="en-GB" dirty="0"/>
          </a:p>
          <a:p>
            <a:r>
              <a:rPr lang="en-GB" dirty="0"/>
              <a:t>In-hospital mortality after elective surgical lung biopsy for interstitial lung disease is just under 2% but significantly higher for </a:t>
            </a:r>
            <a:r>
              <a:rPr lang="en-GB" dirty="0" err="1"/>
              <a:t>nonelective</a:t>
            </a:r>
            <a:r>
              <a:rPr lang="en-GB" dirty="0"/>
              <a:t> procedures. Identified risk factors for death should be taken into account when </a:t>
            </a:r>
            <a:r>
              <a:rPr lang="en-GB" dirty="0" err="1"/>
              <a:t>counseling</a:t>
            </a:r>
            <a:r>
              <a:rPr lang="en-GB" dirty="0"/>
              <a:t> patients on whether to pursue a histologic diagnosis</a:t>
            </a:r>
          </a:p>
        </p:txBody>
      </p:sp>
    </p:spTree>
    <p:extLst>
      <p:ext uri="{BB962C8B-B14F-4D97-AF65-F5344CB8AC3E}">
        <p14:creationId xmlns:p14="http://schemas.microsoft.com/office/powerpoint/2010/main" val="24520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2"/>
          <p:cNvSpPr>
            <a:spLocks noGrp="1"/>
          </p:cNvSpPr>
          <p:nvPr>
            <p:ph idx="1"/>
          </p:nvPr>
        </p:nvSpPr>
        <p:spPr>
          <a:xfrm>
            <a:off x="657225" y="1695450"/>
            <a:ext cx="7743825" cy="4379913"/>
          </a:xfrm>
        </p:spPr>
        <p:txBody>
          <a:bodyPr/>
          <a:lstStyle/>
          <a:p>
            <a:pPr marL="304770" indent="-304770">
              <a:defRPr/>
            </a:pPr>
            <a:r>
              <a:rPr lang="it-IT" altLang="en-US" sz="2844" b="0" dirty="0" smtClean="0">
                <a:effectLst/>
              </a:rPr>
              <a:t>TBB </a:t>
            </a:r>
            <a:r>
              <a:rPr lang="it-IT" altLang="en-US" sz="2844" b="0" dirty="0" err="1" smtClean="0">
                <a:effectLst/>
              </a:rPr>
              <a:t>showing</a:t>
            </a:r>
            <a:r>
              <a:rPr lang="it-IT" altLang="en-US" sz="2844" b="0" dirty="0" smtClean="0">
                <a:effectLst/>
              </a:rPr>
              <a:t> UIP </a:t>
            </a:r>
            <a:r>
              <a:rPr lang="it-IT" altLang="en-US" sz="1778" b="0" dirty="0">
                <a:effectLst/>
              </a:rPr>
              <a:t>(2 or 3 of the </a:t>
            </a:r>
            <a:r>
              <a:rPr lang="it-IT" altLang="en-US" sz="1778" b="0" dirty="0" err="1">
                <a:effectLst/>
              </a:rPr>
              <a:t>followings</a:t>
            </a:r>
            <a:r>
              <a:rPr lang="it-IT" altLang="en-US" sz="1778" b="0" dirty="0">
                <a:effectLst/>
              </a:rPr>
              <a:t>: </a:t>
            </a:r>
            <a:r>
              <a:rPr lang="it-IT" altLang="en-US" sz="1778" b="0" dirty="0" err="1">
                <a:effectLst/>
              </a:rPr>
              <a:t>patchy</a:t>
            </a:r>
            <a:r>
              <a:rPr lang="it-IT" altLang="en-US" sz="1778" b="0" dirty="0">
                <a:effectLst/>
              </a:rPr>
              <a:t> </a:t>
            </a:r>
            <a:r>
              <a:rPr lang="it-IT" altLang="en-US" sz="1778" b="0" dirty="0" err="1">
                <a:effectLst/>
              </a:rPr>
              <a:t>fibrosis</a:t>
            </a:r>
            <a:r>
              <a:rPr lang="it-IT" altLang="en-US" sz="1778" b="0" dirty="0">
                <a:effectLst/>
              </a:rPr>
              <a:t>, </a:t>
            </a:r>
            <a:r>
              <a:rPr lang="it-IT" altLang="en-US" sz="1778" b="0" dirty="0" err="1">
                <a:effectLst/>
              </a:rPr>
              <a:t>fibroblastic</a:t>
            </a:r>
            <a:r>
              <a:rPr lang="it-IT" altLang="en-US" sz="1778" b="0" dirty="0">
                <a:effectLst/>
              </a:rPr>
              <a:t> foci, honeycombing)</a:t>
            </a:r>
            <a:r>
              <a:rPr lang="it-IT" altLang="en-US" sz="2133" b="0" dirty="0">
                <a:effectLst/>
              </a:rPr>
              <a:t>: </a:t>
            </a:r>
            <a:r>
              <a:rPr lang="it-IT" altLang="en-US" sz="2844" b="0" u="sng" dirty="0" err="1" smtClean="0">
                <a:effectLst/>
              </a:rPr>
              <a:t>specificity</a:t>
            </a:r>
            <a:r>
              <a:rPr lang="it-IT" altLang="en-US" sz="2844" b="0" u="sng" dirty="0" smtClean="0">
                <a:effectLst/>
              </a:rPr>
              <a:t> 100%</a:t>
            </a:r>
          </a:p>
          <a:p>
            <a:pPr marL="304770" indent="-304770">
              <a:defRPr/>
            </a:pPr>
            <a:endParaRPr lang="it-IT" altLang="en-US" sz="2844" b="0" u="sng" dirty="0" smtClean="0">
              <a:effectLst/>
            </a:endParaRPr>
          </a:p>
          <a:p>
            <a:pPr marL="304770" indent="-304770">
              <a:defRPr/>
            </a:pPr>
            <a:r>
              <a:rPr lang="it-IT" altLang="en-US" sz="2844" b="0" dirty="0" smtClean="0">
                <a:effectLst/>
              </a:rPr>
              <a:t>TBB </a:t>
            </a:r>
            <a:r>
              <a:rPr lang="it-IT" altLang="en-US" sz="2844" b="0" dirty="0" err="1" smtClean="0">
                <a:effectLst/>
              </a:rPr>
              <a:t>showing</a:t>
            </a:r>
            <a:r>
              <a:rPr lang="it-IT" altLang="en-US" sz="2844" b="0" dirty="0" smtClean="0">
                <a:effectLst/>
              </a:rPr>
              <a:t> UIP: </a:t>
            </a:r>
            <a:r>
              <a:rPr lang="it-IT" altLang="en-US" sz="2844" b="0" u="sng" dirty="0" err="1" smtClean="0">
                <a:effectLst/>
              </a:rPr>
              <a:t>sensitivity</a:t>
            </a:r>
            <a:r>
              <a:rPr lang="it-IT" altLang="en-US" sz="2844" b="0" u="sng" dirty="0" smtClean="0">
                <a:effectLst/>
              </a:rPr>
              <a:t> 20%</a:t>
            </a:r>
            <a:r>
              <a:rPr lang="it-IT" altLang="en-US" sz="2844" b="0" dirty="0" smtClean="0">
                <a:effectLst/>
              </a:rPr>
              <a:t> </a:t>
            </a:r>
            <a:r>
              <a:rPr lang="it-IT" altLang="en-US" sz="2133" b="0" dirty="0">
                <a:effectLst/>
              </a:rPr>
              <a:t>(32% in </a:t>
            </a:r>
            <a:r>
              <a:rPr lang="it-IT" altLang="en-US" sz="2133" b="0" dirty="0" err="1">
                <a:effectLst/>
              </a:rPr>
              <a:t>Berbescu</a:t>
            </a:r>
            <a:r>
              <a:rPr lang="it-IT" altLang="en-US" sz="2133" b="0" dirty="0">
                <a:effectLst/>
              </a:rPr>
              <a:t> et al, </a:t>
            </a:r>
            <a:r>
              <a:rPr lang="it-IT" altLang="en-US" sz="2133" b="0" dirty="0" err="1">
                <a:effectLst/>
              </a:rPr>
              <a:t>Chest</a:t>
            </a:r>
            <a:r>
              <a:rPr lang="it-IT" altLang="en-US" sz="2133" b="0" dirty="0">
                <a:effectLst/>
              </a:rPr>
              <a:t> 2006; 0% in </a:t>
            </a:r>
            <a:r>
              <a:rPr lang="it-IT" altLang="en-US" sz="2133" b="0" dirty="0" err="1">
                <a:effectLst/>
              </a:rPr>
              <a:t>Shim</a:t>
            </a:r>
            <a:r>
              <a:rPr lang="it-IT" altLang="en-US" sz="2133" b="0" dirty="0">
                <a:effectLst/>
              </a:rPr>
              <a:t> et al, </a:t>
            </a:r>
            <a:r>
              <a:rPr lang="it-IT" altLang="en-US" sz="2133" b="0" dirty="0" err="1">
                <a:effectLst/>
              </a:rPr>
              <a:t>Pathol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Intern</a:t>
            </a:r>
            <a:r>
              <a:rPr lang="it-IT" altLang="en-US" sz="2133" b="0" dirty="0">
                <a:effectLst/>
              </a:rPr>
              <a:t> 2010)</a:t>
            </a:r>
            <a:r>
              <a:rPr lang="it-IT" altLang="en-US" sz="1778" b="0" dirty="0">
                <a:effectLst/>
              </a:rPr>
              <a:t> </a:t>
            </a:r>
          </a:p>
          <a:p>
            <a:pPr marL="304770" indent="-304770">
              <a:defRPr/>
            </a:pPr>
            <a:endParaRPr lang="it-IT" altLang="en-US" sz="1778" b="0" dirty="0">
              <a:effectLst/>
            </a:endParaRPr>
          </a:p>
          <a:p>
            <a:pPr marL="304770" indent="-304770">
              <a:defRPr/>
            </a:pPr>
            <a:r>
              <a:rPr lang="it-IT" altLang="en-US" sz="2844" b="0" dirty="0" smtClean="0">
                <a:effectLst/>
              </a:rPr>
              <a:t>TBB in the </a:t>
            </a:r>
            <a:r>
              <a:rPr lang="it-IT" altLang="en-US" sz="2844" b="0" dirty="0" err="1" smtClean="0">
                <a:effectLst/>
              </a:rPr>
              <a:t>main</a:t>
            </a:r>
            <a:r>
              <a:rPr lang="it-IT" altLang="en-US" sz="2844" b="0" dirty="0" smtClean="0">
                <a:effectLst/>
              </a:rPr>
              <a:t> </a:t>
            </a:r>
            <a:r>
              <a:rPr lang="it-IT" altLang="en-US" sz="2844" b="0" dirty="0" err="1" smtClean="0">
                <a:effectLst/>
              </a:rPr>
              <a:t>mimikers</a:t>
            </a:r>
            <a:r>
              <a:rPr lang="it-IT" altLang="en-US" sz="2844" b="0" dirty="0" smtClean="0">
                <a:effectLst/>
              </a:rPr>
              <a:t> of UIP</a:t>
            </a:r>
            <a:r>
              <a:rPr lang="it-IT" altLang="en-US" sz="2489" b="0" dirty="0">
                <a:effectLst/>
              </a:rPr>
              <a:t> </a:t>
            </a:r>
            <a:r>
              <a:rPr lang="it-IT" altLang="en-US" sz="2133" b="0" dirty="0">
                <a:effectLst/>
              </a:rPr>
              <a:t>(f-NSIP, </a:t>
            </a:r>
            <a:r>
              <a:rPr lang="it-IT" altLang="en-US" sz="2133" b="0" dirty="0" err="1">
                <a:effectLst/>
              </a:rPr>
              <a:t>chronic</a:t>
            </a:r>
            <a:r>
              <a:rPr lang="it-IT" altLang="en-US" sz="2133" b="0" dirty="0">
                <a:effectLst/>
              </a:rPr>
              <a:t> HP, DIP, </a:t>
            </a:r>
            <a:r>
              <a:rPr lang="it-IT" altLang="en-US" sz="2133" b="0" dirty="0" err="1">
                <a:effectLst/>
              </a:rPr>
              <a:t>etc</a:t>
            </a:r>
            <a:r>
              <a:rPr lang="it-IT" altLang="en-US" sz="2133" b="0" dirty="0">
                <a:effectLst/>
              </a:rPr>
              <a:t>): </a:t>
            </a:r>
            <a:r>
              <a:rPr lang="it-IT" altLang="en-US" sz="2844" b="0" u="sng" dirty="0" err="1" smtClean="0">
                <a:effectLst/>
              </a:rPr>
              <a:t>sensitivity</a:t>
            </a:r>
            <a:r>
              <a:rPr lang="it-IT" altLang="en-US" sz="2844" b="0" u="sng" dirty="0" smtClean="0">
                <a:effectLst/>
              </a:rPr>
              <a:t> 12,5-16%, </a:t>
            </a:r>
            <a:r>
              <a:rPr lang="it-IT" altLang="en-US" sz="2844" b="0" u="sng" dirty="0" err="1" smtClean="0">
                <a:effectLst/>
              </a:rPr>
              <a:t>specificity</a:t>
            </a:r>
            <a:r>
              <a:rPr lang="it-IT" altLang="en-US" sz="2844" b="0" u="sng" dirty="0" smtClean="0">
                <a:effectLst/>
              </a:rPr>
              <a:t> 20-25%</a:t>
            </a:r>
            <a:r>
              <a:rPr lang="it-IT" altLang="en-US" sz="2844" b="0" dirty="0" smtClean="0">
                <a:effectLst/>
              </a:rPr>
              <a:t> </a:t>
            </a:r>
            <a:endParaRPr lang="it-IT" altLang="en-US" sz="3555" b="0" dirty="0">
              <a:effectLst/>
            </a:endParaRPr>
          </a:p>
          <a:p>
            <a:pPr marL="304770" indent="-304770">
              <a:defRPr/>
            </a:pPr>
            <a:endParaRPr lang="it-IT" altLang="en-US" sz="2844" b="0" dirty="0" smtClean="0">
              <a:effectLst/>
            </a:endParaRPr>
          </a:p>
          <a:p>
            <a:pPr marL="304770" indent="-304770">
              <a:defRPr/>
            </a:pPr>
            <a:endParaRPr lang="it-IT" altLang="en-US" sz="2844" b="0" dirty="0" smtClean="0">
              <a:effectLst/>
            </a:endParaRPr>
          </a:p>
          <a:p>
            <a:pPr marL="304770" indent="-304770">
              <a:defRPr/>
            </a:pPr>
            <a:endParaRPr lang="it-IT" altLang="en-US" sz="2844" b="0" dirty="0" smtClean="0">
              <a:effectLst/>
            </a:endParaRPr>
          </a:p>
          <a:p>
            <a:pPr marL="304770" indent="-304770">
              <a:defRPr/>
            </a:pPr>
            <a:endParaRPr lang="it-IT" altLang="en-US" sz="2844" b="0" dirty="0" smtClean="0">
              <a:effectLst/>
            </a:endParaRPr>
          </a:p>
        </p:txBody>
      </p:sp>
      <p:sp>
        <p:nvSpPr>
          <p:cNvPr id="54275" name="Titolo 1"/>
          <p:cNvSpPr>
            <a:spLocks noGrp="1"/>
          </p:cNvSpPr>
          <p:nvPr>
            <p:ph type="title"/>
          </p:nvPr>
        </p:nvSpPr>
        <p:spPr>
          <a:xfrm>
            <a:off x="146049" y="611089"/>
            <a:ext cx="8766175" cy="8016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altLang="en-US" sz="2800" b="1" dirty="0" err="1">
                <a:effectLst/>
              </a:rPr>
              <a:t>Transbronchial</a:t>
            </a:r>
            <a:r>
              <a:rPr lang="it-IT" altLang="en-US" sz="2800" b="1" dirty="0">
                <a:effectLst/>
              </a:rPr>
              <a:t> </a:t>
            </a:r>
            <a:r>
              <a:rPr lang="it-IT" altLang="en-US" sz="2800" b="1" dirty="0" err="1">
                <a:effectLst/>
              </a:rPr>
              <a:t>biopsy</a:t>
            </a:r>
            <a:r>
              <a:rPr lang="it-IT" altLang="en-US" sz="2800" b="1" dirty="0">
                <a:effectLst/>
              </a:rPr>
              <a:t> </a:t>
            </a:r>
            <a:r>
              <a:rPr lang="it-IT" altLang="en-US" sz="2800" b="1" dirty="0" err="1">
                <a:effectLst/>
              </a:rPr>
              <a:t>is</a:t>
            </a:r>
            <a:r>
              <a:rPr lang="it-IT" altLang="en-US" sz="2800" b="1" dirty="0">
                <a:effectLst/>
              </a:rPr>
              <a:t> </a:t>
            </a:r>
            <a:r>
              <a:rPr lang="it-IT" altLang="en-US" sz="2800" b="1" dirty="0" err="1">
                <a:effectLst/>
              </a:rPr>
              <a:t>useful</a:t>
            </a:r>
            <a:r>
              <a:rPr lang="it-IT" altLang="en-US" sz="2800" b="1" dirty="0">
                <a:effectLst/>
              </a:rPr>
              <a:t> in </a:t>
            </a:r>
            <a:r>
              <a:rPr lang="it-IT" altLang="en-US" sz="2800" b="1" dirty="0" err="1">
                <a:effectLst/>
              </a:rPr>
              <a:t>detecting</a:t>
            </a:r>
            <a:r>
              <a:rPr lang="it-IT" altLang="en-US" sz="2800" b="1" dirty="0">
                <a:effectLst/>
              </a:rPr>
              <a:t> UIP pattern</a:t>
            </a:r>
            <a:r>
              <a:rPr lang="it-IT" altLang="en-US" sz="2400" b="1" dirty="0">
                <a:effectLst/>
              </a:rPr>
              <a:t/>
            </a:r>
            <a:br>
              <a:rPr lang="it-IT" altLang="en-US" sz="2400" b="1" dirty="0">
                <a:effectLst/>
              </a:rPr>
            </a:br>
            <a:r>
              <a:rPr lang="it-IT" altLang="en-US" sz="2000" b="1" dirty="0" err="1">
                <a:solidFill>
                  <a:schemeClr val="bg1"/>
                </a:solidFill>
                <a:effectLst/>
              </a:rPr>
              <a:t>Tomassetti</a:t>
            </a:r>
            <a:r>
              <a:rPr lang="it-IT" altLang="en-US" sz="2000" b="1" dirty="0">
                <a:solidFill>
                  <a:schemeClr val="bg1"/>
                </a:solidFill>
                <a:effectLst/>
              </a:rPr>
              <a:t> S et al. </a:t>
            </a:r>
            <a:r>
              <a:rPr lang="it-IT" altLang="en-US" sz="2000" b="1" dirty="0" err="1">
                <a:solidFill>
                  <a:schemeClr val="bg1"/>
                </a:solidFill>
                <a:effectLst/>
              </a:rPr>
              <a:t>Respir</a:t>
            </a:r>
            <a:r>
              <a:rPr lang="it-IT" altLang="en-US" sz="2000" b="1" dirty="0">
                <a:solidFill>
                  <a:schemeClr val="bg1"/>
                </a:solidFill>
                <a:effectLst/>
              </a:rPr>
              <a:t> Res 2012;13:96</a:t>
            </a:r>
          </a:p>
        </p:txBody>
      </p:sp>
    </p:spTree>
    <p:extLst>
      <p:ext uri="{BB962C8B-B14F-4D97-AF65-F5344CB8AC3E}">
        <p14:creationId xmlns:p14="http://schemas.microsoft.com/office/powerpoint/2010/main" val="5551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magine 1" descr="alb006.jpg"/>
          <p:cNvPicPr>
            <a:picLocks noChangeAspect="1"/>
          </p:cNvPicPr>
          <p:nvPr/>
        </p:nvPicPr>
        <p:blipFill>
          <a:blip r:embed="rId3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r="578" b="5251"/>
          <a:stretch>
            <a:fillRect/>
          </a:stretch>
        </p:blipFill>
        <p:spPr bwMode="auto">
          <a:xfrm>
            <a:off x="7944" y="1372553"/>
            <a:ext cx="9128114" cy="55060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CasellaDiTesto 2"/>
          <p:cNvSpPr txBox="1">
            <a:spLocks noChangeArrowheads="1"/>
          </p:cNvSpPr>
          <p:nvPr/>
        </p:nvSpPr>
        <p:spPr bwMode="auto">
          <a:xfrm>
            <a:off x="861344" y="677136"/>
            <a:ext cx="1409773" cy="585181"/>
          </a:xfrm>
          <a:prstGeom prst="rect">
            <a:avLst/>
          </a:prstGeom>
          <a:solidFill>
            <a:srgbClr val="527AB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sz="3202" b="1" dirty="0">
                <a:solidFill>
                  <a:srgbClr val="FFFFFF"/>
                </a:solidFill>
                <a:latin typeface="Calibri Bold" panose="020F0702030404030204" pitchFamily="34" charset="0"/>
                <a:ea typeface="ヒラギノ角ゴ ProN W3"/>
                <a:cs typeface="ヒラギノ角ゴ ProN W3"/>
              </a:rPr>
              <a:t>TBB</a:t>
            </a:r>
          </a:p>
        </p:txBody>
      </p:sp>
      <p:sp>
        <p:nvSpPr>
          <p:cNvPr id="26628" name="CasellaDiTesto 3"/>
          <p:cNvSpPr txBox="1">
            <a:spLocks noChangeArrowheads="1"/>
          </p:cNvSpPr>
          <p:nvPr/>
        </p:nvSpPr>
        <p:spPr bwMode="auto">
          <a:xfrm>
            <a:off x="3356020" y="676303"/>
            <a:ext cx="2677954" cy="585181"/>
          </a:xfrm>
          <a:prstGeom prst="rect">
            <a:avLst/>
          </a:prstGeom>
          <a:solidFill>
            <a:srgbClr val="527AB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defPPr>
              <a:defRPr lang="en-US"/>
            </a:defPPr>
            <a:lvl1pPr algn="ctr">
              <a:buFontTx/>
              <a:buNone/>
              <a:defRPr sz="3200" b="1">
                <a:latin typeface="Calibri Bold" panose="020F07020304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2" dirty="0" err="1">
                <a:solidFill>
                  <a:srgbClr val="FFFFFF"/>
                </a:solidFill>
              </a:rPr>
              <a:t>Criobiopsia</a:t>
            </a:r>
            <a:endParaRPr lang="it-IT" sz="3202" dirty="0">
              <a:solidFill>
                <a:srgbClr val="FFFFFF"/>
              </a:solidFill>
            </a:endParaRPr>
          </a:p>
        </p:txBody>
      </p:sp>
      <p:sp>
        <p:nvSpPr>
          <p:cNvPr id="26629" name="CasellaDiTesto 4"/>
          <p:cNvSpPr txBox="1">
            <a:spLocks noChangeArrowheads="1"/>
          </p:cNvSpPr>
          <p:nvPr/>
        </p:nvSpPr>
        <p:spPr bwMode="auto">
          <a:xfrm>
            <a:off x="6958923" y="677135"/>
            <a:ext cx="1497797" cy="585181"/>
          </a:xfrm>
          <a:prstGeom prst="rect">
            <a:avLst/>
          </a:prstGeom>
          <a:solidFill>
            <a:srgbClr val="527AB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defPPr>
              <a:defRPr lang="en-US"/>
            </a:defPPr>
            <a:lvl1pPr algn="ctr">
              <a:buFontTx/>
              <a:buNone/>
              <a:defRPr sz="3200" b="1">
                <a:latin typeface="Calibri Bold" panose="020F07020304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2" dirty="0">
                <a:solidFill>
                  <a:srgbClr val="FFFFFF"/>
                </a:solidFill>
              </a:rPr>
              <a:t>VATS</a:t>
            </a:r>
          </a:p>
        </p:txBody>
      </p:sp>
      <p:pic>
        <p:nvPicPr>
          <p:cNvPr id="48140" name="Picture 6" descr="C:\Documents and Settings\Gian Luca\Desktop\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5" t="45799" r="66988" b="23750"/>
          <a:stretch>
            <a:fillRect/>
          </a:stretch>
        </p:blipFill>
        <p:spPr bwMode="auto">
          <a:xfrm>
            <a:off x="3134315" y="4651430"/>
            <a:ext cx="1083427" cy="220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6" descr="C:\Documents and Settings\Gian Luca\Desktop\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5" t="45799" r="58302" b="23750"/>
          <a:stretch>
            <a:fillRect/>
          </a:stretch>
        </p:blipFill>
        <p:spPr bwMode="auto">
          <a:xfrm>
            <a:off x="7944" y="4579944"/>
            <a:ext cx="862611" cy="227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2" name="Rettangolo 1"/>
          <p:cNvSpPr>
            <a:spLocks noChangeArrowheads="1"/>
          </p:cNvSpPr>
          <p:nvPr/>
        </p:nvSpPr>
        <p:spPr bwMode="auto">
          <a:xfrm>
            <a:off x="5021576" y="33361"/>
            <a:ext cx="4572000" cy="4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Cortesia: A. Dubini &amp; V. Poletti, Forlì</a:t>
            </a:r>
          </a:p>
        </p:txBody>
      </p:sp>
      <p:sp>
        <p:nvSpPr>
          <p:cNvPr id="48143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944BC4-1607-4DE2-A681-675E341C969D}" type="slidenum">
              <a:rPr lang="it-IT" altLang="it-IT" smtClean="0">
                <a:solidFill>
                  <a:srgbClr val="000000"/>
                </a:solidFill>
              </a:rPr>
              <a:pPr/>
              <a:t>23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Pathology and biopsy techniques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Transbronchial</a:t>
            </a:r>
            <a:r>
              <a:rPr lang="en-GB" dirty="0"/>
              <a:t> </a:t>
            </a:r>
            <a:r>
              <a:rPr lang="en-GB" dirty="0" err="1"/>
              <a:t>cryobiopsies</a:t>
            </a:r>
            <a:r>
              <a:rPr lang="en-GB" dirty="0"/>
              <a:t> by experienced </a:t>
            </a:r>
            <a:r>
              <a:rPr lang="en-GB" dirty="0" smtClean="0"/>
              <a:t>operators yield </a:t>
            </a:r>
            <a:r>
              <a:rPr lang="en-GB" dirty="0"/>
              <a:t>larger samples than do </a:t>
            </a:r>
            <a:r>
              <a:rPr lang="en-GB" dirty="0" err="1"/>
              <a:t>transbronchial</a:t>
            </a:r>
            <a:r>
              <a:rPr lang="en-GB" dirty="0"/>
              <a:t> </a:t>
            </a:r>
            <a:r>
              <a:rPr lang="en-GB" dirty="0" smtClean="0"/>
              <a:t>biopsies, although </a:t>
            </a:r>
            <a:r>
              <a:rPr lang="en-GB" dirty="0"/>
              <a:t>with higher complication </a:t>
            </a:r>
            <a:r>
              <a:rPr lang="en-GB" dirty="0" smtClean="0"/>
              <a:t>rates</a:t>
            </a:r>
          </a:p>
          <a:p>
            <a:endParaRPr lang="en-GB" dirty="0" smtClean="0"/>
          </a:p>
          <a:p>
            <a:r>
              <a:rPr lang="en-GB" sz="1800" dirty="0" smtClean="0"/>
              <a:t>Sharp </a:t>
            </a:r>
            <a:r>
              <a:rPr lang="en-GB" sz="1800" dirty="0"/>
              <a:t>C, </a:t>
            </a:r>
            <a:r>
              <a:rPr lang="en-GB" sz="1800" dirty="0" smtClean="0"/>
              <a:t>et al. </a:t>
            </a:r>
            <a:r>
              <a:rPr lang="en-GB" sz="1800" dirty="0"/>
              <a:t>Use </a:t>
            </a:r>
            <a:r>
              <a:rPr lang="en-GB" sz="1800" dirty="0" smtClean="0"/>
              <a:t>of </a:t>
            </a:r>
            <a:r>
              <a:rPr lang="en-GB" sz="1800" dirty="0" err="1" smtClean="0"/>
              <a:t>transbronchial</a:t>
            </a:r>
            <a:r>
              <a:rPr lang="en-GB" sz="1800" dirty="0" smtClean="0"/>
              <a:t> </a:t>
            </a:r>
            <a:r>
              <a:rPr lang="en-GB" sz="1800" dirty="0" err="1"/>
              <a:t>cryobiopsy</a:t>
            </a:r>
            <a:r>
              <a:rPr lang="en-GB" sz="1800" dirty="0"/>
              <a:t> in the diagnosis of interstitial </a:t>
            </a:r>
            <a:r>
              <a:rPr lang="en-GB" sz="1800" dirty="0" smtClean="0"/>
              <a:t>lung disease—a </a:t>
            </a:r>
            <a:r>
              <a:rPr lang="en-GB" sz="1800" dirty="0"/>
              <a:t>systematic review and cost analysis. </a:t>
            </a:r>
            <a:r>
              <a:rPr lang="en-GB" sz="1800" i="1" dirty="0" smtClean="0"/>
              <a:t>QJM </a:t>
            </a:r>
            <a:r>
              <a:rPr lang="en-GB" sz="1800" dirty="0" smtClean="0"/>
              <a:t>2016; DOI: 10.1093</a:t>
            </a:r>
            <a:endParaRPr lang="en-GB" sz="1800" dirty="0"/>
          </a:p>
          <a:p>
            <a:r>
              <a:rPr lang="it-IT" sz="1800" dirty="0" smtClean="0"/>
              <a:t>Casoni </a:t>
            </a:r>
            <a:r>
              <a:rPr lang="it-IT" sz="1800" dirty="0"/>
              <a:t>GL, </a:t>
            </a:r>
            <a:r>
              <a:rPr lang="it-IT" sz="1800" dirty="0" smtClean="0"/>
              <a:t>et </a:t>
            </a:r>
            <a:r>
              <a:rPr lang="it-IT" sz="1800" dirty="0"/>
              <a:t>al. </a:t>
            </a:r>
            <a:r>
              <a:rPr lang="it-IT" sz="1800" dirty="0" err="1"/>
              <a:t>Transbronchial</a:t>
            </a:r>
            <a:r>
              <a:rPr lang="it-IT" sz="1800" dirty="0"/>
              <a:t> </a:t>
            </a:r>
            <a:r>
              <a:rPr lang="it-IT" sz="1800" dirty="0" err="1" smtClean="0"/>
              <a:t>lung</a:t>
            </a:r>
            <a:r>
              <a:rPr lang="it-IT" sz="1800" dirty="0"/>
              <a:t> </a:t>
            </a:r>
            <a:r>
              <a:rPr lang="en-GB" sz="1800" dirty="0" err="1" smtClean="0"/>
              <a:t>cryobiopsy</a:t>
            </a:r>
            <a:r>
              <a:rPr lang="en-GB" sz="1800" dirty="0" smtClean="0"/>
              <a:t> </a:t>
            </a:r>
            <a:r>
              <a:rPr lang="en-GB" sz="1800" dirty="0"/>
              <a:t>in the diagnosis of fi </a:t>
            </a:r>
            <a:r>
              <a:rPr lang="en-GB" sz="1800" dirty="0" err="1"/>
              <a:t>brotic</a:t>
            </a:r>
            <a:r>
              <a:rPr lang="en-GB" sz="1800" dirty="0"/>
              <a:t> interstitial lung </a:t>
            </a:r>
            <a:r>
              <a:rPr lang="en-GB" sz="1800" dirty="0" smtClean="0"/>
              <a:t>diseases. </a:t>
            </a:r>
            <a:r>
              <a:rPr lang="en-GB" sz="1800" i="1" dirty="0" err="1" smtClean="0"/>
              <a:t>PLoS</a:t>
            </a:r>
            <a:r>
              <a:rPr lang="en-GB" sz="1800" i="1" dirty="0" smtClean="0"/>
              <a:t> </a:t>
            </a:r>
            <a:r>
              <a:rPr lang="en-GB" sz="1800" i="1" dirty="0"/>
              <a:t>One </a:t>
            </a:r>
            <a:r>
              <a:rPr lang="en-GB" sz="1800" dirty="0"/>
              <a:t>2014; </a:t>
            </a:r>
            <a:r>
              <a:rPr lang="en-GB" sz="1800" b="1" dirty="0"/>
              <a:t>9: </a:t>
            </a:r>
            <a:r>
              <a:rPr lang="en-GB" sz="1800" dirty="0"/>
              <a:t>e86716.</a:t>
            </a:r>
          </a:p>
          <a:p>
            <a:r>
              <a:rPr lang="en-GB" sz="1800" dirty="0" smtClean="0"/>
              <a:t>Patel </a:t>
            </a:r>
            <a:r>
              <a:rPr lang="en-GB" sz="1800" dirty="0"/>
              <a:t>NM, </a:t>
            </a:r>
            <a:r>
              <a:rPr lang="en-GB" sz="1800" dirty="0" smtClean="0"/>
              <a:t>et al. </a:t>
            </a:r>
            <a:r>
              <a:rPr lang="en-GB" sz="1800" dirty="0" err="1"/>
              <a:t>Cryobiopsy</a:t>
            </a:r>
            <a:r>
              <a:rPr lang="en-GB" sz="1800" dirty="0"/>
              <a:t> in the diagnosis </a:t>
            </a:r>
            <a:r>
              <a:rPr lang="en-GB" sz="1800" dirty="0" smtClean="0"/>
              <a:t>of interstitial </a:t>
            </a:r>
            <a:r>
              <a:rPr lang="en-GB" sz="1800" dirty="0"/>
              <a:t>lung disease. A step forward or </a:t>
            </a:r>
            <a:r>
              <a:rPr lang="en-GB" sz="1800" dirty="0" smtClean="0"/>
              <a:t>back? </a:t>
            </a:r>
            <a:r>
              <a:rPr lang="en-GB" sz="1800" i="1" dirty="0" smtClean="0"/>
              <a:t>Am </a:t>
            </a:r>
            <a:r>
              <a:rPr lang="en-GB" sz="1800" i="1" dirty="0"/>
              <a:t>J </a:t>
            </a:r>
            <a:r>
              <a:rPr lang="en-GB" sz="1800" i="1" dirty="0" err="1"/>
              <a:t>Respir</a:t>
            </a:r>
            <a:r>
              <a:rPr lang="en-GB" sz="1800" i="1" dirty="0"/>
              <a:t> </a:t>
            </a:r>
            <a:r>
              <a:rPr lang="en-GB" sz="1800" i="1" dirty="0" err="1"/>
              <a:t>Crit</a:t>
            </a:r>
            <a:r>
              <a:rPr lang="en-GB" sz="1800" i="1" dirty="0"/>
              <a:t> Care Med </a:t>
            </a:r>
            <a:r>
              <a:rPr lang="en-GB" sz="1800" dirty="0"/>
              <a:t>2016; </a:t>
            </a:r>
            <a:r>
              <a:rPr lang="en-GB" sz="1800" b="1" dirty="0"/>
              <a:t>193: </a:t>
            </a:r>
            <a:r>
              <a:rPr lang="en-GB" sz="1800" dirty="0"/>
              <a:t>707–09</a:t>
            </a:r>
          </a:p>
        </p:txBody>
      </p:sp>
    </p:spTree>
    <p:extLst>
      <p:ext uri="{BB962C8B-B14F-4D97-AF65-F5344CB8AC3E}">
        <p14:creationId xmlns:p14="http://schemas.microsoft.com/office/powerpoint/2010/main" val="30208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>
          <a:xfrm>
            <a:off x="509588" y="228600"/>
            <a:ext cx="8126412" cy="752128"/>
          </a:xfrm>
        </p:spPr>
        <p:txBody>
          <a:bodyPr/>
          <a:lstStyle/>
          <a:p>
            <a:pPr>
              <a:defRPr/>
            </a:pPr>
            <a:r>
              <a:rPr lang="it-IT" altLang="en-US" sz="3911" b="1" dirty="0" err="1" smtClean="0">
                <a:effectLst/>
              </a:rPr>
              <a:t>Cryobiopsy</a:t>
            </a:r>
            <a:r>
              <a:rPr lang="it-IT" altLang="en-US" sz="3911" b="1" dirty="0" smtClean="0">
                <a:effectLst/>
              </a:rPr>
              <a:t> in </a:t>
            </a:r>
            <a:r>
              <a:rPr lang="it-IT" altLang="en-US" sz="3911" b="1" dirty="0" err="1" smtClean="0">
                <a:effectLst/>
              </a:rPr>
              <a:t>fibrotic</a:t>
            </a:r>
            <a:r>
              <a:rPr lang="it-IT" altLang="en-US" sz="3911" b="1" dirty="0" smtClean="0">
                <a:effectLst/>
              </a:rPr>
              <a:t> ILD</a:t>
            </a:r>
            <a:endParaRPr lang="it-IT" altLang="en-US" sz="3200" b="1" dirty="0">
              <a:effectLst/>
            </a:endParaRPr>
          </a:p>
        </p:txBody>
      </p:sp>
      <p:sp>
        <p:nvSpPr>
          <p:cNvPr id="41987" name="Segnaposto contenuto 2"/>
          <p:cNvSpPr>
            <a:spLocks noGrp="1"/>
          </p:cNvSpPr>
          <p:nvPr>
            <p:ph idx="1"/>
          </p:nvPr>
        </p:nvSpPr>
        <p:spPr>
          <a:xfrm>
            <a:off x="549275" y="1636713"/>
            <a:ext cx="7904163" cy="3879850"/>
          </a:xfrm>
        </p:spPr>
        <p:txBody>
          <a:bodyPr/>
          <a:lstStyle/>
          <a:p>
            <a:pPr marL="304770" indent="-304770">
              <a:defRPr/>
            </a:pPr>
            <a:r>
              <a:rPr lang="it-IT" altLang="en-US" sz="2133" b="0" dirty="0">
                <a:effectLst/>
              </a:rPr>
              <a:t>Some </a:t>
            </a:r>
            <a:r>
              <a:rPr lang="it-IT" altLang="en-US" sz="2133" b="0" dirty="0" err="1">
                <a:effectLst/>
              </a:rPr>
              <a:t>technical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issues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need</a:t>
            </a:r>
            <a:r>
              <a:rPr lang="it-IT" altLang="en-US" sz="2133" b="0" dirty="0">
                <a:effectLst/>
              </a:rPr>
              <a:t> to be set out</a:t>
            </a:r>
          </a:p>
          <a:p>
            <a:pPr marL="304770" indent="-304770">
              <a:defRPr/>
            </a:pPr>
            <a:r>
              <a:rPr lang="it-IT" altLang="en-US" sz="2133" b="0" dirty="0" err="1">
                <a:effectLst/>
              </a:rPr>
              <a:t>Cryobiopsy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seems</a:t>
            </a:r>
            <a:r>
              <a:rPr lang="it-IT" altLang="en-US" sz="2133" b="0" dirty="0">
                <a:effectLst/>
              </a:rPr>
              <a:t> to be </a:t>
            </a:r>
            <a:r>
              <a:rPr lang="it-IT" altLang="en-US" sz="2133" b="0" dirty="0" err="1">
                <a:effectLst/>
              </a:rPr>
              <a:t>safer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than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surgical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lung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biopsy</a:t>
            </a:r>
            <a:r>
              <a:rPr lang="it-IT" altLang="en-US" sz="2133" b="0" dirty="0">
                <a:effectLst/>
              </a:rPr>
              <a:t>, </a:t>
            </a:r>
            <a:r>
              <a:rPr lang="it-IT" altLang="en-US" sz="2133" b="0" dirty="0" err="1">
                <a:effectLst/>
              </a:rPr>
              <a:t>potentially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increasing</a:t>
            </a:r>
            <a:r>
              <a:rPr lang="it-IT" altLang="en-US" sz="2133" b="0" dirty="0">
                <a:effectLst/>
              </a:rPr>
              <a:t> the </a:t>
            </a:r>
            <a:r>
              <a:rPr lang="it-IT" altLang="en-US" sz="2133" b="0" dirty="0" err="1">
                <a:effectLst/>
              </a:rPr>
              <a:t>number</a:t>
            </a:r>
            <a:r>
              <a:rPr lang="it-IT" altLang="en-US" sz="2133" b="0" dirty="0">
                <a:effectLst/>
              </a:rPr>
              <a:t> of </a:t>
            </a:r>
            <a:r>
              <a:rPr lang="it-IT" altLang="en-US" sz="2133" b="0" dirty="0" err="1">
                <a:effectLst/>
              </a:rPr>
              <a:t>patients</a:t>
            </a:r>
            <a:r>
              <a:rPr lang="it-IT" altLang="en-US" sz="2133" b="0" dirty="0">
                <a:effectLst/>
              </a:rPr>
              <a:t> with </a:t>
            </a:r>
            <a:r>
              <a:rPr lang="it-IT" altLang="en-US" sz="2133" b="0" dirty="0" err="1">
                <a:effectLst/>
              </a:rPr>
              <a:t>fibrotic</a:t>
            </a:r>
            <a:r>
              <a:rPr lang="it-IT" altLang="en-US" sz="2133" b="0" dirty="0">
                <a:effectLst/>
              </a:rPr>
              <a:t> ILD </a:t>
            </a:r>
            <a:r>
              <a:rPr lang="it-IT" altLang="en-US" sz="2133" b="0" dirty="0" err="1">
                <a:effectLst/>
              </a:rPr>
              <a:t>who</a:t>
            </a:r>
            <a:r>
              <a:rPr lang="it-IT" altLang="en-US" sz="2133" b="0" dirty="0">
                <a:effectLst/>
              </a:rPr>
              <a:t> can </a:t>
            </a:r>
            <a:r>
              <a:rPr lang="it-IT" altLang="en-US" sz="2133" b="0" dirty="0" err="1">
                <a:effectLst/>
              </a:rPr>
              <a:t>have</a:t>
            </a:r>
            <a:r>
              <a:rPr lang="it-IT" altLang="en-US" sz="2133" b="0" dirty="0">
                <a:effectLst/>
              </a:rPr>
              <a:t> a </a:t>
            </a:r>
            <a:r>
              <a:rPr lang="it-IT" altLang="en-US" sz="2133" b="0" dirty="0" err="1">
                <a:effectLst/>
              </a:rPr>
              <a:t>biopsy</a:t>
            </a:r>
            <a:endParaRPr lang="it-IT" altLang="en-US" sz="2133" b="0" dirty="0">
              <a:effectLst/>
            </a:endParaRPr>
          </a:p>
          <a:p>
            <a:pPr marL="304770" indent="-304770">
              <a:defRPr/>
            </a:pPr>
            <a:r>
              <a:rPr lang="it-IT" altLang="en-US" sz="2133" b="0" dirty="0" err="1">
                <a:effectLst/>
              </a:rPr>
              <a:t>Compared</a:t>
            </a:r>
            <a:r>
              <a:rPr lang="it-IT" altLang="en-US" sz="2133" b="0" dirty="0">
                <a:effectLst/>
              </a:rPr>
              <a:t> to </a:t>
            </a:r>
            <a:r>
              <a:rPr lang="it-IT" altLang="en-US" sz="2133" b="0" dirty="0" err="1">
                <a:effectLst/>
              </a:rPr>
              <a:t>surgical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lung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biopsy</a:t>
            </a:r>
            <a:r>
              <a:rPr lang="it-IT" altLang="en-US" sz="2133" b="0" dirty="0">
                <a:effectLst/>
              </a:rPr>
              <a:t>, </a:t>
            </a:r>
            <a:r>
              <a:rPr lang="it-IT" altLang="en-US" sz="2133" b="0" dirty="0" err="1">
                <a:effectLst/>
              </a:rPr>
              <a:t>its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diagnostic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accuracy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is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probably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slightly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lower</a:t>
            </a:r>
            <a:r>
              <a:rPr lang="it-IT" altLang="en-US" sz="2133" b="0" dirty="0">
                <a:effectLst/>
              </a:rPr>
              <a:t> in </a:t>
            </a:r>
            <a:r>
              <a:rPr lang="it-IT" altLang="en-US" sz="2133" b="0" dirty="0" err="1">
                <a:effectLst/>
              </a:rPr>
              <a:t>absolute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terms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but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similar</a:t>
            </a:r>
            <a:r>
              <a:rPr lang="it-IT" altLang="en-US" sz="2133" b="0" dirty="0">
                <a:effectLst/>
              </a:rPr>
              <a:t> in an </a:t>
            </a:r>
            <a:r>
              <a:rPr lang="it-IT" altLang="en-US" sz="2133" b="0" dirty="0" err="1">
                <a:effectLst/>
              </a:rPr>
              <a:t>experienced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multidisciplinary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setting</a:t>
            </a:r>
            <a:endParaRPr lang="it-IT" altLang="en-US" sz="2133" b="0" dirty="0">
              <a:effectLst/>
            </a:endParaRPr>
          </a:p>
          <a:p>
            <a:pPr marL="304770" indent="-304770">
              <a:defRPr/>
            </a:pPr>
            <a:r>
              <a:rPr lang="it-IT" altLang="en-US" sz="2133" b="0" dirty="0" err="1">
                <a:effectLst/>
              </a:rPr>
              <a:t>Cryobiopsy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may</a:t>
            </a:r>
            <a:r>
              <a:rPr lang="it-IT" altLang="en-US" sz="2133" b="0" dirty="0">
                <a:effectLst/>
              </a:rPr>
              <a:t> be a first invasive </a:t>
            </a:r>
            <a:r>
              <a:rPr lang="it-IT" altLang="en-US" sz="2133" b="0" dirty="0" err="1">
                <a:effectLst/>
              </a:rPr>
              <a:t>diagnostic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step</a:t>
            </a:r>
            <a:r>
              <a:rPr lang="it-IT" altLang="en-US" sz="2133" b="0" dirty="0">
                <a:effectLst/>
              </a:rPr>
              <a:t> in </a:t>
            </a:r>
            <a:r>
              <a:rPr lang="it-IT" altLang="en-US" sz="2133" b="0" dirty="0" err="1">
                <a:effectLst/>
              </a:rPr>
              <a:t>many</a:t>
            </a:r>
            <a:r>
              <a:rPr lang="it-IT" altLang="en-US" sz="2133" b="0" dirty="0">
                <a:effectLst/>
              </a:rPr>
              <a:t> </a:t>
            </a:r>
            <a:r>
              <a:rPr lang="it-IT" altLang="en-US" sz="2133" b="0" dirty="0" err="1">
                <a:effectLst/>
              </a:rPr>
              <a:t>patients</a:t>
            </a:r>
            <a:r>
              <a:rPr lang="it-IT" altLang="en-US" sz="2133" b="0" dirty="0">
                <a:effectLst/>
              </a:rPr>
              <a:t> with </a:t>
            </a:r>
            <a:r>
              <a:rPr lang="it-IT" altLang="en-US" sz="2133" b="0" dirty="0" err="1">
                <a:effectLst/>
              </a:rPr>
              <a:t>fibrotic</a:t>
            </a:r>
            <a:r>
              <a:rPr lang="it-IT" altLang="en-US" sz="2133" b="0" dirty="0">
                <a:effectLst/>
              </a:rPr>
              <a:t> ILD</a:t>
            </a:r>
          </a:p>
        </p:txBody>
      </p:sp>
      <p:sp>
        <p:nvSpPr>
          <p:cNvPr id="56324" name="Rettangolo 1"/>
          <p:cNvSpPr>
            <a:spLocks noChangeArrowheads="1"/>
          </p:cNvSpPr>
          <p:nvPr/>
        </p:nvSpPr>
        <p:spPr bwMode="auto">
          <a:xfrm>
            <a:off x="4788024" y="5085184"/>
            <a:ext cx="542766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en-US" sz="1244" dirty="0" err="1" smtClean="0">
                <a:solidFill>
                  <a:schemeClr val="tx1"/>
                </a:solidFill>
                <a:cs typeface="+mn-cs"/>
              </a:rPr>
              <a:t>Pajares</a:t>
            </a:r>
            <a:r>
              <a:rPr lang="it-IT" altLang="en-US" sz="1244" dirty="0" smtClean="0">
                <a:solidFill>
                  <a:schemeClr val="tx1"/>
                </a:solidFill>
                <a:cs typeface="+mn-cs"/>
              </a:rPr>
              <a:t> et al. Respirology 2014;19:900-906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en-US" sz="1244" dirty="0" err="1" smtClean="0">
                <a:solidFill>
                  <a:schemeClr val="tx1"/>
                </a:solidFill>
                <a:cs typeface="+mn-cs"/>
              </a:rPr>
              <a:t>Tomassetti</a:t>
            </a:r>
            <a:r>
              <a:rPr lang="it-IT" altLang="en-US" sz="1244" dirty="0" smtClean="0">
                <a:solidFill>
                  <a:schemeClr val="tx1"/>
                </a:solidFill>
                <a:cs typeface="+mn-cs"/>
              </a:rPr>
              <a:t> et al. </a:t>
            </a:r>
            <a:r>
              <a:rPr lang="it-IT" altLang="en-US" sz="1244" dirty="0" err="1" smtClean="0">
                <a:solidFill>
                  <a:schemeClr val="tx1"/>
                </a:solidFill>
                <a:cs typeface="+mn-cs"/>
              </a:rPr>
              <a:t>Am</a:t>
            </a:r>
            <a:r>
              <a:rPr lang="it-IT" altLang="en-US" sz="1244" dirty="0" smtClean="0">
                <a:solidFill>
                  <a:schemeClr val="tx1"/>
                </a:solidFill>
                <a:cs typeface="+mn-cs"/>
              </a:rPr>
              <a:t> J </a:t>
            </a:r>
            <a:r>
              <a:rPr lang="it-IT" altLang="en-US" sz="1244" dirty="0" err="1" smtClean="0">
                <a:solidFill>
                  <a:schemeClr val="tx1"/>
                </a:solidFill>
                <a:cs typeface="+mn-cs"/>
              </a:rPr>
              <a:t>Crit</a:t>
            </a:r>
            <a:r>
              <a:rPr lang="it-IT" altLang="en-US" sz="1244" dirty="0" smtClean="0">
                <a:solidFill>
                  <a:schemeClr val="tx1"/>
                </a:solidFill>
                <a:cs typeface="+mn-cs"/>
              </a:rPr>
              <a:t> Care </a:t>
            </a:r>
            <a:r>
              <a:rPr lang="it-IT" altLang="en-US" sz="1244" dirty="0" err="1" smtClean="0">
                <a:solidFill>
                  <a:schemeClr val="tx1"/>
                </a:solidFill>
                <a:cs typeface="+mn-cs"/>
              </a:rPr>
              <a:t>Med</a:t>
            </a:r>
            <a:r>
              <a:rPr lang="it-IT" altLang="en-US" sz="1244" dirty="0" smtClean="0">
                <a:solidFill>
                  <a:schemeClr val="tx1"/>
                </a:solidFill>
                <a:cs typeface="+mn-cs"/>
              </a:rPr>
              <a:t> 2016;193:745-752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it-IT" altLang="en-US" sz="1244" dirty="0" smtClean="0">
                <a:solidFill>
                  <a:schemeClr val="tx1"/>
                </a:solidFill>
                <a:cs typeface="+mn-cs"/>
              </a:rPr>
              <a:t>Ravaglia et al. </a:t>
            </a:r>
            <a:r>
              <a:rPr lang="it-IT" altLang="en-US" sz="1244" dirty="0" err="1" smtClean="0">
                <a:solidFill>
                  <a:schemeClr val="tx1"/>
                </a:solidFill>
                <a:cs typeface="+mn-cs"/>
              </a:rPr>
              <a:t>Respiration</a:t>
            </a:r>
            <a:r>
              <a:rPr lang="it-IT" altLang="en-US" sz="1244" dirty="0" smtClean="0">
                <a:solidFill>
                  <a:schemeClr val="tx1"/>
                </a:solidFill>
                <a:cs typeface="+mn-cs"/>
              </a:rPr>
              <a:t> 2016;91:215-227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1244" dirty="0" smtClean="0">
                <a:solidFill>
                  <a:schemeClr val="tx1"/>
                </a:solidFill>
                <a:cs typeface="+mn-cs"/>
              </a:rPr>
              <a:t>Respirology (2016) </a:t>
            </a:r>
            <a:r>
              <a:rPr lang="en-GB" altLang="en-US" sz="1244" dirty="0" err="1" smtClean="0">
                <a:solidFill>
                  <a:schemeClr val="tx1"/>
                </a:solidFill>
                <a:cs typeface="+mn-cs"/>
              </a:rPr>
              <a:t>doi</a:t>
            </a:r>
            <a:r>
              <a:rPr lang="en-GB" altLang="en-US" sz="1244" dirty="0" smtClean="0">
                <a:solidFill>
                  <a:schemeClr val="tx1"/>
                </a:solidFill>
                <a:cs typeface="+mn-cs"/>
              </a:rPr>
              <a:t>: 10.1111/resp.12770</a:t>
            </a:r>
            <a:endParaRPr lang="it-IT" altLang="en-US" sz="1244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5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Histopathological</a:t>
            </a:r>
            <a:r>
              <a:rPr lang="it-IT" dirty="0" smtClean="0"/>
              <a:t> </a:t>
            </a:r>
            <a:r>
              <a:rPr lang="it-IT" dirty="0" err="1" smtClean="0"/>
              <a:t>criteria</a:t>
            </a:r>
            <a:r>
              <a:rPr lang="it-IT" dirty="0" smtClean="0"/>
              <a:t> for UIP pattern</a:t>
            </a:r>
            <a:endParaRPr lang="en-GB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/>
          <a:stretch>
            <a:fillRect/>
          </a:stretch>
        </p:blipFill>
        <p:spPr bwMode="auto">
          <a:xfrm>
            <a:off x="301625" y="2005575"/>
            <a:ext cx="8504238" cy="36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95936" y="6381328"/>
            <a:ext cx="505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Am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J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Respir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Crit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Care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Med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Vol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183.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pp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788–824, 2011</a:t>
            </a:r>
          </a:p>
        </p:txBody>
      </p:sp>
    </p:spTree>
    <p:extLst>
      <p:ext uri="{BB962C8B-B14F-4D97-AF65-F5344CB8AC3E}">
        <p14:creationId xmlns:p14="http://schemas.microsoft.com/office/powerpoint/2010/main" val="24670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48443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6588125" cy="158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557338"/>
            <a:ext cx="347345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37687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Rectangle 3"/>
          <p:cNvSpPr>
            <a:spLocks noGrp="1"/>
          </p:cNvSpPr>
          <p:nvPr>
            <p:ph type="body" idx="4294967295"/>
          </p:nvPr>
        </p:nvSpPr>
        <p:spPr>
          <a:xfrm>
            <a:off x="0" y="4076700"/>
            <a:ext cx="9144000" cy="2763838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it-IT" altLang="en-US" smtClean="0"/>
              <a:t>20 OLB / 11 pathologists /no knowledge of clinical &amp; radiologic data</a:t>
            </a:r>
          </a:p>
          <a:p>
            <a:pPr eaLnBrk="1" hangingPunct="1"/>
            <a:r>
              <a:rPr lang="it-IT" altLang="en-US" smtClean="0"/>
              <a:t>The generalized K coefficient was 0.23</a:t>
            </a:r>
          </a:p>
          <a:p>
            <a:pPr eaLnBrk="1" hangingPunct="1"/>
            <a:r>
              <a:rPr lang="it-IT" altLang="en-US" smtClean="0"/>
              <a:t>If the diagnosis were divided into 2 groups: UIP vs non UIP K=0.37</a:t>
            </a:r>
          </a:p>
        </p:txBody>
      </p:sp>
    </p:spTree>
    <p:extLst>
      <p:ext uri="{BB962C8B-B14F-4D97-AF65-F5344CB8AC3E}">
        <p14:creationId xmlns:p14="http://schemas.microsoft.com/office/powerpoint/2010/main" val="9392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Traditional </a:t>
            </a:r>
            <a:r>
              <a:rPr lang="en-GB" b="1" dirty="0" smtClean="0"/>
              <a:t>algorithm </a:t>
            </a:r>
            <a:r>
              <a:rPr lang="en-GB" b="1" dirty="0"/>
              <a:t>for the diagnosis of interstitial lung disease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78233"/>
            <a:ext cx="6896602" cy="465907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95936" y="6381328"/>
            <a:ext cx="505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Am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J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Respir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Crit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Care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Med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Vol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183.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pp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788–824, 2011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563888" y="4869160"/>
            <a:ext cx="2016224" cy="64807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Multidisciplinary evaluation of </a:t>
            </a:r>
            <a:r>
              <a:rPr lang="en-GB" b="1" dirty="0" smtClean="0"/>
              <a:t>IPF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r>
              <a:rPr lang="en-GB" sz="3800" dirty="0"/>
              <a:t>R</a:t>
            </a:r>
            <a:r>
              <a:rPr lang="en-GB" sz="3800" dirty="0" smtClean="0"/>
              <a:t>ecent studies suggest </a:t>
            </a:r>
            <a:r>
              <a:rPr lang="en-GB" sz="3800" dirty="0"/>
              <a:t>diagnostic </a:t>
            </a:r>
            <a:r>
              <a:rPr lang="en-GB" sz="3800" dirty="0" smtClean="0"/>
              <a:t>confidence </a:t>
            </a:r>
            <a:r>
              <a:rPr lang="en-GB" sz="3800" dirty="0"/>
              <a:t>is improved when </a:t>
            </a:r>
            <a:r>
              <a:rPr lang="en-GB" sz="3800" dirty="0" smtClean="0"/>
              <a:t>a multidisciplinary </a:t>
            </a:r>
            <a:r>
              <a:rPr lang="en-GB" sz="3800" dirty="0"/>
              <a:t>approach to diagnosis is </a:t>
            </a:r>
            <a:r>
              <a:rPr lang="en-GB" sz="3800" dirty="0" smtClean="0"/>
              <a:t>taken, involving </a:t>
            </a:r>
            <a:r>
              <a:rPr lang="en-GB" sz="3800" dirty="0"/>
              <a:t>expert chest radiologists, pathologists, </a:t>
            </a:r>
            <a:r>
              <a:rPr lang="en-GB" sz="3800" dirty="0" smtClean="0"/>
              <a:t>and pulmonologists</a:t>
            </a:r>
          </a:p>
          <a:p>
            <a:endParaRPr lang="en-GB" dirty="0"/>
          </a:p>
          <a:p>
            <a:r>
              <a:rPr lang="en-GB" sz="2600" dirty="0" smtClean="0"/>
              <a:t>Flaherty </a:t>
            </a:r>
            <a:r>
              <a:rPr lang="en-GB" sz="2600" dirty="0"/>
              <a:t>KR, </a:t>
            </a:r>
            <a:r>
              <a:rPr lang="en-GB" sz="2600" dirty="0" smtClean="0"/>
              <a:t>et </a:t>
            </a:r>
            <a:r>
              <a:rPr lang="en-GB" sz="2600" dirty="0"/>
              <a:t>al. Idiopathic </a:t>
            </a:r>
            <a:r>
              <a:rPr lang="en-GB" sz="2600" dirty="0" smtClean="0"/>
              <a:t>interstitial pneumonia</a:t>
            </a:r>
            <a:r>
              <a:rPr lang="en-GB" sz="2600" dirty="0"/>
              <a:t>: what is the eff </a:t>
            </a:r>
            <a:r>
              <a:rPr lang="en-GB" sz="2600" dirty="0" err="1"/>
              <a:t>ect</a:t>
            </a:r>
            <a:r>
              <a:rPr lang="en-GB" sz="2600" dirty="0"/>
              <a:t> of a multidisciplinary approach </a:t>
            </a:r>
            <a:r>
              <a:rPr lang="en-GB" sz="2600" dirty="0" smtClean="0"/>
              <a:t>to diagnosis</a:t>
            </a:r>
            <a:r>
              <a:rPr lang="en-GB" sz="2600" dirty="0"/>
              <a:t>? </a:t>
            </a:r>
            <a:r>
              <a:rPr lang="en-GB" sz="2600" i="1" dirty="0"/>
              <a:t>Am J </a:t>
            </a:r>
            <a:r>
              <a:rPr lang="en-GB" sz="2600" i="1" dirty="0" err="1"/>
              <a:t>Respir</a:t>
            </a:r>
            <a:r>
              <a:rPr lang="en-GB" sz="2600" i="1" dirty="0"/>
              <a:t> </a:t>
            </a:r>
            <a:r>
              <a:rPr lang="en-GB" sz="2600" i="1" dirty="0" err="1"/>
              <a:t>Crit</a:t>
            </a:r>
            <a:r>
              <a:rPr lang="en-GB" sz="2600" i="1" dirty="0"/>
              <a:t> Care Med </a:t>
            </a:r>
            <a:r>
              <a:rPr lang="en-GB" sz="2600" dirty="0"/>
              <a:t>2004; 170: 904–10</a:t>
            </a:r>
            <a:r>
              <a:rPr lang="en-GB" sz="2600" dirty="0" smtClean="0"/>
              <a:t>.</a:t>
            </a:r>
          </a:p>
          <a:p>
            <a:r>
              <a:rPr lang="en-GB" sz="2600" dirty="0"/>
              <a:t>Flaherty KR</a:t>
            </a:r>
            <a:r>
              <a:rPr lang="en-GB" sz="2600" dirty="0" smtClean="0"/>
              <a:t>, </a:t>
            </a:r>
            <a:r>
              <a:rPr lang="en-GB" sz="2600" dirty="0"/>
              <a:t>et al. Idiopathic </a:t>
            </a:r>
            <a:r>
              <a:rPr lang="en-GB" sz="2600" dirty="0" smtClean="0"/>
              <a:t>interstitial pneumonia</a:t>
            </a:r>
            <a:r>
              <a:rPr lang="en-GB" sz="2600" dirty="0"/>
              <a:t>: do community and academic physicians agree </a:t>
            </a:r>
            <a:r>
              <a:rPr lang="en-GB" sz="2600" dirty="0" smtClean="0"/>
              <a:t>on diagnosis</a:t>
            </a:r>
            <a:r>
              <a:rPr lang="en-GB" sz="2600" dirty="0"/>
              <a:t>? </a:t>
            </a:r>
            <a:r>
              <a:rPr lang="en-GB" sz="2600" i="1" dirty="0"/>
              <a:t>Am J </a:t>
            </a:r>
            <a:r>
              <a:rPr lang="en-GB" sz="2600" i="1" dirty="0" err="1"/>
              <a:t>Respir</a:t>
            </a:r>
            <a:r>
              <a:rPr lang="en-GB" sz="2600" i="1" dirty="0"/>
              <a:t> </a:t>
            </a:r>
            <a:r>
              <a:rPr lang="en-GB" sz="2600" i="1" dirty="0" err="1"/>
              <a:t>Crit</a:t>
            </a:r>
            <a:r>
              <a:rPr lang="en-GB" sz="2600" i="1" dirty="0"/>
              <a:t> Care Med </a:t>
            </a:r>
            <a:r>
              <a:rPr lang="en-GB" sz="2600" dirty="0"/>
              <a:t>2007; 175: 1054–60.</a:t>
            </a:r>
          </a:p>
          <a:p>
            <a:r>
              <a:rPr lang="en-GB" sz="2600" dirty="0" err="1" smtClean="0"/>
              <a:t>Tomassetti</a:t>
            </a:r>
            <a:r>
              <a:rPr lang="en-GB" sz="2600" dirty="0" smtClean="0"/>
              <a:t> </a:t>
            </a:r>
            <a:r>
              <a:rPr lang="en-GB" sz="2600" dirty="0"/>
              <a:t>S, </a:t>
            </a:r>
            <a:r>
              <a:rPr lang="en-GB" sz="2600" dirty="0" smtClean="0"/>
              <a:t>et </a:t>
            </a:r>
            <a:r>
              <a:rPr lang="en-GB" sz="2600" dirty="0"/>
              <a:t>al. </a:t>
            </a:r>
            <a:r>
              <a:rPr lang="en-GB" sz="2600" dirty="0" err="1"/>
              <a:t>Bronchoscopic</a:t>
            </a:r>
            <a:r>
              <a:rPr lang="en-GB" sz="2600" dirty="0"/>
              <a:t> </a:t>
            </a:r>
            <a:r>
              <a:rPr lang="en-GB" sz="2600" dirty="0" smtClean="0"/>
              <a:t>lung </a:t>
            </a:r>
            <a:r>
              <a:rPr lang="en-GB" sz="2600" dirty="0" err="1" smtClean="0"/>
              <a:t>cryobiopsy</a:t>
            </a:r>
            <a:r>
              <a:rPr lang="en-GB" sz="2600" dirty="0" smtClean="0"/>
              <a:t> </a:t>
            </a:r>
            <a:r>
              <a:rPr lang="en-GB" sz="2600" dirty="0"/>
              <a:t>increases diagnostic </a:t>
            </a:r>
            <a:r>
              <a:rPr lang="en-GB" sz="2600" dirty="0" smtClean="0"/>
              <a:t>confidence </a:t>
            </a:r>
            <a:r>
              <a:rPr lang="en-GB" sz="2600" dirty="0"/>
              <a:t>in the </a:t>
            </a:r>
            <a:r>
              <a:rPr lang="en-GB" sz="2600" dirty="0" smtClean="0"/>
              <a:t>multidisciplinary diagnosis </a:t>
            </a:r>
            <a:r>
              <a:rPr lang="en-GB" sz="2600" dirty="0"/>
              <a:t>of idiopathic pulmonary </a:t>
            </a:r>
            <a:r>
              <a:rPr lang="en-GB" sz="2600" dirty="0" smtClean="0"/>
              <a:t>fibrosis. </a:t>
            </a:r>
            <a:r>
              <a:rPr lang="en-GB" sz="2600" i="1" dirty="0" smtClean="0"/>
              <a:t>Am </a:t>
            </a:r>
            <a:r>
              <a:rPr lang="en-GB" sz="2600" i="1" dirty="0"/>
              <a:t>J </a:t>
            </a:r>
            <a:r>
              <a:rPr lang="en-GB" sz="2600" i="1" dirty="0" err="1"/>
              <a:t>Respir</a:t>
            </a:r>
            <a:r>
              <a:rPr lang="en-GB" sz="2600" i="1" dirty="0"/>
              <a:t> </a:t>
            </a:r>
            <a:r>
              <a:rPr lang="en-GB" sz="2600" i="1" dirty="0" err="1"/>
              <a:t>Crit</a:t>
            </a:r>
            <a:r>
              <a:rPr lang="en-GB" sz="2600" i="1" dirty="0"/>
              <a:t> Care Med </a:t>
            </a:r>
            <a:r>
              <a:rPr lang="en-GB" sz="2600" dirty="0"/>
              <a:t>2016; 193: 745–52</a:t>
            </a:r>
            <a:r>
              <a:rPr lang="en-GB" sz="2600" dirty="0" smtClean="0"/>
              <a:t>.</a:t>
            </a:r>
          </a:p>
          <a:p>
            <a:r>
              <a:rPr lang="en-GB" sz="2600" dirty="0" err="1"/>
              <a:t>Tominaga</a:t>
            </a:r>
            <a:r>
              <a:rPr lang="en-GB" sz="2600" dirty="0"/>
              <a:t> </a:t>
            </a:r>
            <a:r>
              <a:rPr lang="en-GB" sz="2600" dirty="0" smtClean="0"/>
              <a:t>J, et </a:t>
            </a:r>
            <a:r>
              <a:rPr lang="en-GB" sz="2600" dirty="0"/>
              <a:t>al. Diagnostic certainty </a:t>
            </a:r>
            <a:r>
              <a:rPr lang="en-GB" sz="2600" dirty="0" smtClean="0"/>
              <a:t>of IPF/UIP:</a:t>
            </a:r>
            <a:r>
              <a:rPr lang="en-GB" sz="2600" dirty="0"/>
              <a:t> </a:t>
            </a:r>
            <a:r>
              <a:rPr lang="en-GB" sz="2600" dirty="0" smtClean="0"/>
              <a:t>the effect </a:t>
            </a:r>
            <a:r>
              <a:rPr lang="en-GB" sz="2600" dirty="0"/>
              <a:t>of the integrated </a:t>
            </a:r>
            <a:r>
              <a:rPr lang="en-GB" sz="2600" dirty="0" err="1"/>
              <a:t>clinico</a:t>
            </a:r>
            <a:r>
              <a:rPr lang="en-GB" sz="2600" dirty="0"/>
              <a:t>-radiological </a:t>
            </a:r>
            <a:r>
              <a:rPr lang="en-GB" sz="2600" dirty="0" smtClean="0"/>
              <a:t>assessment. </a:t>
            </a:r>
            <a:r>
              <a:rPr lang="fr-FR" sz="2600" i="1" dirty="0" err="1" smtClean="0"/>
              <a:t>Eur</a:t>
            </a:r>
            <a:r>
              <a:rPr lang="fr-FR" sz="2600" i="1" dirty="0" smtClean="0"/>
              <a:t> </a:t>
            </a:r>
            <a:r>
              <a:rPr lang="fr-FR" sz="2600" i="1" dirty="0"/>
              <a:t>J </a:t>
            </a:r>
            <a:r>
              <a:rPr lang="fr-FR" sz="2600" i="1" dirty="0" err="1"/>
              <a:t>Radiol</a:t>
            </a:r>
            <a:r>
              <a:rPr lang="fr-FR" sz="2600" i="1" dirty="0"/>
              <a:t> </a:t>
            </a:r>
            <a:r>
              <a:rPr lang="fr-FR" sz="2600" dirty="0"/>
              <a:t>2015; 84: </a:t>
            </a:r>
            <a:r>
              <a:rPr lang="fr-FR" sz="2600" dirty="0" smtClean="0"/>
              <a:t>2640–45</a:t>
            </a:r>
          </a:p>
          <a:p>
            <a:r>
              <a:rPr lang="en-GB" sz="2600" dirty="0"/>
              <a:t>Walsh SFL et al. Multicentre evaluation of multidisciplinary team meeting agreement on diagnosis in diffuse parenchymal lung disease: </a:t>
            </a:r>
            <a:br>
              <a:rPr lang="en-GB" sz="2600" dirty="0"/>
            </a:br>
            <a:r>
              <a:rPr lang="en-GB" sz="2600" dirty="0"/>
              <a:t>a case-cohort </a:t>
            </a:r>
            <a:r>
              <a:rPr lang="en-GB" sz="2600" dirty="0" err="1"/>
              <a:t>study</a:t>
            </a:r>
            <a:r>
              <a:rPr lang="en-GB" sz="2600" dirty="0" err="1" smtClean="0"/>
              <a:t>Lancet</a:t>
            </a:r>
            <a:r>
              <a:rPr lang="en-GB" sz="2600" dirty="0" smtClean="0"/>
              <a:t> </a:t>
            </a:r>
            <a:r>
              <a:rPr lang="en-GB" sz="2600" dirty="0" err="1"/>
              <a:t>Respir</a:t>
            </a:r>
            <a:r>
              <a:rPr lang="en-GB" sz="2600" dirty="0"/>
              <a:t> Med 2016;4:557 </a:t>
            </a:r>
          </a:p>
          <a:p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4358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Rationale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2420888"/>
            <a:ext cx="8503920" cy="3678160"/>
          </a:xfrm>
        </p:spPr>
        <p:txBody>
          <a:bodyPr>
            <a:normAutofit/>
          </a:bodyPr>
          <a:lstStyle/>
          <a:p>
            <a:r>
              <a:rPr lang="en-GB" dirty="0"/>
              <a:t>The availability of novel </a:t>
            </a:r>
            <a:r>
              <a:rPr lang="en-GB" dirty="0" smtClean="0"/>
              <a:t>effective </a:t>
            </a:r>
            <a:r>
              <a:rPr lang="en-GB" dirty="0" err="1" smtClean="0"/>
              <a:t>antifibrotic</a:t>
            </a:r>
            <a:r>
              <a:rPr lang="en-GB" dirty="0" smtClean="0"/>
              <a:t> therapies, coupled </a:t>
            </a:r>
            <a:r>
              <a:rPr lang="en-GB" dirty="0"/>
              <a:t>with the limitations of traditional </a:t>
            </a:r>
            <a:r>
              <a:rPr lang="en-GB" dirty="0" smtClean="0"/>
              <a:t>therapeutic combinations, </a:t>
            </a:r>
            <a:r>
              <a:rPr lang="en-GB" dirty="0"/>
              <a:t>have increased the urgency of making </a:t>
            </a:r>
            <a:r>
              <a:rPr lang="en-GB" dirty="0" smtClean="0"/>
              <a:t>an </a:t>
            </a:r>
          </a:p>
          <a:p>
            <a:pPr marL="0" indent="0" algn="ctr">
              <a:buNone/>
            </a:pPr>
            <a:r>
              <a:rPr lang="en-GB" b="1" smtClean="0"/>
              <a:t>accurate </a:t>
            </a:r>
            <a:r>
              <a:rPr lang="en-GB" b="1" dirty="0" smtClean="0"/>
              <a:t>and early diagnosis </a:t>
            </a:r>
            <a:r>
              <a:rPr lang="en-GB" b="1" dirty="0"/>
              <a:t>of </a:t>
            </a:r>
            <a:r>
              <a:rPr lang="en-GB" b="1" dirty="0" smtClean="0"/>
              <a:t>IPF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3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Multidisciplinary evaluation of </a:t>
            </a:r>
            <a:r>
              <a:rPr lang="en-GB" b="1" dirty="0" smtClean="0"/>
              <a:t>IPF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707902" y="260648"/>
            <a:ext cx="5256585" cy="4572000"/>
          </a:xfrm>
        </p:spPr>
        <p:txBody>
          <a:bodyPr>
            <a:noAutofit/>
          </a:bodyPr>
          <a:lstStyle/>
          <a:p>
            <a:endParaRPr lang="en-GB" sz="2000" dirty="0" smtClean="0"/>
          </a:p>
          <a:p>
            <a:endParaRPr lang="it-IT" sz="2000" dirty="0" smtClean="0"/>
          </a:p>
          <a:p>
            <a:endParaRPr lang="it-IT" sz="2000" dirty="0"/>
          </a:p>
          <a:p>
            <a:endParaRPr lang="en-GB" sz="2000" dirty="0"/>
          </a:p>
          <a:p>
            <a:r>
              <a:rPr lang="en-GB" sz="1800" dirty="0" smtClean="0"/>
              <a:t>Flaherty </a:t>
            </a:r>
            <a:r>
              <a:rPr lang="en-GB" sz="1800" dirty="0"/>
              <a:t>KR, </a:t>
            </a:r>
            <a:r>
              <a:rPr lang="en-GB" sz="1800" dirty="0" smtClean="0"/>
              <a:t>et </a:t>
            </a:r>
            <a:r>
              <a:rPr lang="en-GB" sz="1800" dirty="0"/>
              <a:t>al. Idiopathic </a:t>
            </a:r>
            <a:r>
              <a:rPr lang="en-GB" sz="1800" dirty="0" smtClean="0"/>
              <a:t>interstitial pneumonia</a:t>
            </a:r>
            <a:r>
              <a:rPr lang="en-GB" sz="1800" dirty="0"/>
              <a:t>: what is the eff </a:t>
            </a:r>
            <a:r>
              <a:rPr lang="en-GB" sz="1800" dirty="0" err="1"/>
              <a:t>ect</a:t>
            </a:r>
            <a:r>
              <a:rPr lang="en-GB" sz="1800" dirty="0"/>
              <a:t> of a multidisciplinary approach </a:t>
            </a:r>
            <a:r>
              <a:rPr lang="en-GB" sz="1800" dirty="0" smtClean="0"/>
              <a:t>to diagnosis</a:t>
            </a:r>
            <a:r>
              <a:rPr lang="en-GB" sz="1800" dirty="0"/>
              <a:t>? </a:t>
            </a:r>
            <a:r>
              <a:rPr lang="en-GB" sz="1800" i="1" dirty="0"/>
              <a:t>Am J </a:t>
            </a:r>
            <a:r>
              <a:rPr lang="en-GB" sz="1800" i="1" dirty="0" err="1"/>
              <a:t>Respir</a:t>
            </a:r>
            <a:r>
              <a:rPr lang="en-GB" sz="1800" i="1" dirty="0"/>
              <a:t> </a:t>
            </a:r>
            <a:r>
              <a:rPr lang="en-GB" sz="1800" i="1" dirty="0" err="1"/>
              <a:t>Crit</a:t>
            </a:r>
            <a:r>
              <a:rPr lang="en-GB" sz="1800" i="1" dirty="0"/>
              <a:t> Care Med </a:t>
            </a:r>
            <a:r>
              <a:rPr lang="en-GB" sz="1800" dirty="0"/>
              <a:t>2004; </a:t>
            </a:r>
            <a:r>
              <a:rPr lang="en-GB" sz="1800" b="1" dirty="0"/>
              <a:t>170: </a:t>
            </a:r>
            <a:r>
              <a:rPr lang="en-GB" sz="1800" dirty="0"/>
              <a:t>904–10</a:t>
            </a:r>
            <a:r>
              <a:rPr lang="en-GB" sz="1800" dirty="0" smtClean="0"/>
              <a:t>.</a:t>
            </a:r>
          </a:p>
          <a:p>
            <a:endParaRPr lang="it-IT" sz="1800" dirty="0"/>
          </a:p>
          <a:p>
            <a:endParaRPr lang="it-IT" sz="1800" dirty="0" smtClean="0"/>
          </a:p>
          <a:p>
            <a:endParaRPr lang="it-IT" sz="1800" dirty="0"/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err="1" smtClean="0"/>
              <a:t>Tomassetti</a:t>
            </a:r>
            <a:r>
              <a:rPr lang="en-GB" sz="1800" dirty="0" smtClean="0"/>
              <a:t> </a:t>
            </a:r>
            <a:r>
              <a:rPr lang="en-GB" sz="1800" dirty="0"/>
              <a:t>S, </a:t>
            </a:r>
            <a:r>
              <a:rPr lang="en-GB" sz="1800" dirty="0" smtClean="0"/>
              <a:t>et </a:t>
            </a:r>
            <a:r>
              <a:rPr lang="en-GB" sz="1800" dirty="0"/>
              <a:t>al. </a:t>
            </a:r>
            <a:r>
              <a:rPr lang="en-GB" sz="1800" dirty="0" err="1"/>
              <a:t>Bronchoscopic</a:t>
            </a:r>
            <a:r>
              <a:rPr lang="en-GB" sz="1800" dirty="0"/>
              <a:t> </a:t>
            </a:r>
            <a:r>
              <a:rPr lang="en-GB" sz="1800" dirty="0" smtClean="0"/>
              <a:t>lung </a:t>
            </a:r>
            <a:r>
              <a:rPr lang="en-GB" sz="1800" dirty="0" err="1" smtClean="0"/>
              <a:t>cryobiopsy</a:t>
            </a:r>
            <a:r>
              <a:rPr lang="en-GB" sz="1800" dirty="0" smtClean="0"/>
              <a:t> </a:t>
            </a:r>
            <a:r>
              <a:rPr lang="en-GB" sz="1800" dirty="0"/>
              <a:t>increases diagnostic </a:t>
            </a:r>
            <a:r>
              <a:rPr lang="en-GB" sz="1800" dirty="0" smtClean="0"/>
              <a:t>confidence </a:t>
            </a:r>
            <a:r>
              <a:rPr lang="en-GB" sz="1800" dirty="0"/>
              <a:t>in the </a:t>
            </a:r>
            <a:r>
              <a:rPr lang="en-GB" sz="1800" dirty="0" smtClean="0"/>
              <a:t>multidisciplinary diagnosis </a:t>
            </a:r>
            <a:r>
              <a:rPr lang="en-GB" sz="1800" dirty="0"/>
              <a:t>of idiopathic pulmonary </a:t>
            </a:r>
            <a:r>
              <a:rPr lang="en-GB" sz="1800" dirty="0" smtClean="0"/>
              <a:t>fibrosis. </a:t>
            </a:r>
            <a:r>
              <a:rPr lang="en-GB" sz="1800" i="1" dirty="0" smtClean="0"/>
              <a:t>Am </a:t>
            </a:r>
            <a:r>
              <a:rPr lang="en-GB" sz="1800" i="1" dirty="0"/>
              <a:t>J </a:t>
            </a:r>
            <a:r>
              <a:rPr lang="en-GB" sz="1800" i="1" dirty="0" err="1"/>
              <a:t>Respir</a:t>
            </a:r>
            <a:r>
              <a:rPr lang="en-GB" sz="1800" i="1" dirty="0"/>
              <a:t> </a:t>
            </a:r>
            <a:r>
              <a:rPr lang="en-GB" sz="1800" i="1" dirty="0" err="1"/>
              <a:t>Crit</a:t>
            </a:r>
            <a:r>
              <a:rPr lang="en-GB" sz="1800" i="1" dirty="0"/>
              <a:t> Care Med </a:t>
            </a:r>
            <a:r>
              <a:rPr lang="en-GB" sz="1800" dirty="0"/>
              <a:t>2016; </a:t>
            </a:r>
            <a:r>
              <a:rPr lang="en-GB" sz="1800" b="1" dirty="0"/>
              <a:t>193: </a:t>
            </a:r>
            <a:r>
              <a:rPr lang="en-GB" sz="1800" dirty="0"/>
              <a:t>745–52</a:t>
            </a:r>
            <a:r>
              <a:rPr lang="en-GB" sz="1800" dirty="0" smtClean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22" y="1075589"/>
            <a:ext cx="3529681" cy="559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758952"/>
          </a:xfrm>
        </p:spPr>
        <p:txBody>
          <a:bodyPr>
            <a:noAutofit/>
          </a:bodyPr>
          <a:lstStyle/>
          <a:p>
            <a:r>
              <a:rPr lang="en-GB" sz="2000" b="1" dirty="0"/>
              <a:t>Multicentre evaluation of multidisciplinary team </a:t>
            </a:r>
            <a:r>
              <a:rPr lang="en-GB" sz="2000" b="1" dirty="0" smtClean="0"/>
              <a:t>meeting agreement </a:t>
            </a:r>
            <a:r>
              <a:rPr lang="en-GB" sz="2000" b="1" dirty="0"/>
              <a:t>on diagnosis in </a:t>
            </a:r>
            <a:r>
              <a:rPr lang="en-GB" sz="2000" b="1" dirty="0" smtClean="0"/>
              <a:t>diffuse </a:t>
            </a:r>
            <a:r>
              <a:rPr lang="en-GB" sz="2000" b="1" dirty="0"/>
              <a:t>parenchymal lung </a:t>
            </a:r>
            <a:r>
              <a:rPr lang="en-GB" sz="2000" b="1" dirty="0" smtClean="0"/>
              <a:t>disease: </a:t>
            </a:r>
            <a:br>
              <a:rPr lang="en-GB" sz="2000" b="1" dirty="0" smtClean="0"/>
            </a:br>
            <a:r>
              <a:rPr lang="en-GB" sz="2000" b="1" dirty="0" smtClean="0"/>
              <a:t>a </a:t>
            </a:r>
            <a:r>
              <a:rPr lang="en-GB" sz="2000" b="1" dirty="0"/>
              <a:t>case-cohort study</a:t>
            </a:r>
            <a:endParaRPr lang="en-GB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449288"/>
            <a:ext cx="8503920" cy="4572000"/>
          </a:xfrm>
        </p:spPr>
        <p:txBody>
          <a:bodyPr>
            <a:noAutofit/>
          </a:bodyPr>
          <a:lstStyle/>
          <a:p>
            <a:r>
              <a:rPr lang="en-GB" sz="1800" b="1" dirty="0"/>
              <a:t>M</a:t>
            </a:r>
            <a:r>
              <a:rPr lang="en-GB" sz="1800" b="1" dirty="0" smtClean="0"/>
              <a:t>ulticentre </a:t>
            </a:r>
            <a:r>
              <a:rPr lang="en-GB" sz="1800" b="1" dirty="0"/>
              <a:t>evaluation of clinical data of patients who presented to the </a:t>
            </a:r>
            <a:r>
              <a:rPr lang="en-GB" sz="1800" b="1" dirty="0" smtClean="0"/>
              <a:t>ILD (7o English patients with complete data)</a:t>
            </a:r>
            <a:endParaRPr lang="en-GB" sz="1800" b="1" dirty="0"/>
          </a:p>
          <a:p>
            <a:r>
              <a:rPr lang="en-GB" sz="1800" b="1" dirty="0" smtClean="0"/>
              <a:t>Seven </a:t>
            </a:r>
            <a:r>
              <a:rPr lang="en-GB" sz="1800" b="1" dirty="0"/>
              <a:t>MDTMs, consisting of at least one clinician, radiologist, and pathologist, </a:t>
            </a:r>
            <a:r>
              <a:rPr lang="en-GB" sz="1800" b="1" dirty="0" smtClean="0"/>
              <a:t>from seven </a:t>
            </a:r>
            <a:r>
              <a:rPr lang="en-GB" sz="1800" b="1" dirty="0"/>
              <a:t>countries </a:t>
            </a:r>
            <a:r>
              <a:rPr lang="en-GB" sz="1800" b="1" dirty="0" smtClean="0"/>
              <a:t>evaluated </a:t>
            </a:r>
            <a:r>
              <a:rPr lang="en-GB" sz="1800" b="1" dirty="0"/>
              <a:t>cases of </a:t>
            </a:r>
            <a:r>
              <a:rPr lang="en-GB" sz="1800" b="1" dirty="0" smtClean="0"/>
              <a:t>diffuse </a:t>
            </a:r>
            <a:r>
              <a:rPr lang="en-GB" sz="1800" b="1" dirty="0"/>
              <a:t>in a two-stage </a:t>
            </a:r>
            <a:r>
              <a:rPr lang="en-GB" sz="1800" b="1" dirty="0" smtClean="0"/>
              <a:t>process: </a:t>
            </a:r>
          </a:p>
          <a:p>
            <a:pPr lvl="1"/>
            <a:r>
              <a:rPr lang="en-GB" sz="1200" b="1" dirty="0" smtClean="0"/>
              <a:t>First</a:t>
            </a:r>
            <a:r>
              <a:rPr lang="en-GB" sz="1200" b="1" dirty="0"/>
              <a:t>, the clinician, </a:t>
            </a:r>
            <a:r>
              <a:rPr lang="en-GB" sz="1200" b="1" dirty="0" smtClean="0"/>
              <a:t>radiologist (no clinical data), and pathologist (no clinical data) independently </a:t>
            </a:r>
            <a:r>
              <a:rPr lang="en-GB" sz="1200" b="1" dirty="0"/>
              <a:t>evaluated each case, selected up to </a:t>
            </a:r>
            <a:r>
              <a:rPr lang="en-GB" sz="1200" b="1" dirty="0" smtClean="0"/>
              <a:t>five differential</a:t>
            </a:r>
            <a:r>
              <a:rPr lang="en-GB" sz="1200" b="1" dirty="0"/>
              <a:t> </a:t>
            </a:r>
            <a:r>
              <a:rPr lang="en-GB" sz="1200" b="1" dirty="0" smtClean="0"/>
              <a:t>diagnoses </a:t>
            </a:r>
            <a:r>
              <a:rPr lang="en-GB" sz="1200" b="1" dirty="0"/>
              <a:t>from a choice of diff use lung diseases, and chose likelihoods </a:t>
            </a:r>
            <a:r>
              <a:rPr lang="en-GB" sz="1200" b="1" dirty="0" smtClean="0"/>
              <a:t>for </a:t>
            </a:r>
            <a:r>
              <a:rPr lang="en-GB" sz="1200" b="1" dirty="0"/>
              <a:t>each of their </a:t>
            </a:r>
            <a:r>
              <a:rPr lang="en-GB" sz="1200" b="1" dirty="0" smtClean="0"/>
              <a:t>differential </a:t>
            </a:r>
            <a:r>
              <a:rPr lang="en-GB" sz="1200" b="1" dirty="0"/>
              <a:t>diagnoses, without inter-disciplinary consultation. </a:t>
            </a:r>
            <a:endParaRPr lang="en-GB" sz="1200" b="1" dirty="0" smtClean="0"/>
          </a:p>
          <a:p>
            <a:pPr lvl="1"/>
            <a:r>
              <a:rPr lang="en-GB" sz="1200" b="1" dirty="0" smtClean="0"/>
              <a:t>Second</a:t>
            </a:r>
            <a:r>
              <a:rPr lang="en-GB" sz="1200" b="1" dirty="0"/>
              <a:t>, these </a:t>
            </a:r>
            <a:r>
              <a:rPr lang="en-GB" sz="1200" b="1" dirty="0" smtClean="0"/>
              <a:t>specialists convened </a:t>
            </a:r>
            <a:r>
              <a:rPr lang="en-GB" sz="1200" b="1" dirty="0"/>
              <a:t>at an MDTM and reviewed all data, selected up to </a:t>
            </a:r>
            <a:r>
              <a:rPr lang="en-GB" sz="1200" b="1" dirty="0" smtClean="0"/>
              <a:t>five differential </a:t>
            </a:r>
            <a:r>
              <a:rPr lang="en-GB" sz="1200" b="1" dirty="0"/>
              <a:t>diagnoses, and chose </a:t>
            </a:r>
            <a:r>
              <a:rPr lang="en-GB" sz="1200" b="1" dirty="0" smtClean="0"/>
              <a:t>diagnosis likelihoods</a:t>
            </a:r>
            <a:r>
              <a:rPr lang="en-GB" sz="1200" b="1" dirty="0"/>
              <a:t>. </a:t>
            </a:r>
            <a:endParaRPr lang="en-GB" sz="1200" b="1" dirty="0" smtClean="0"/>
          </a:p>
          <a:p>
            <a:r>
              <a:rPr lang="en-GB" sz="1800" b="1" dirty="0" smtClean="0"/>
              <a:t>We </a:t>
            </a:r>
            <a:r>
              <a:rPr lang="en-GB" sz="1800" b="1" dirty="0"/>
              <a:t>compared inter-observer and inter-MDTM agreements on patient </a:t>
            </a:r>
            <a:r>
              <a:rPr lang="en-GB" sz="1800" b="1" dirty="0" smtClean="0"/>
              <a:t>first-choice </a:t>
            </a:r>
            <a:r>
              <a:rPr lang="en-GB" sz="1800" b="1" dirty="0"/>
              <a:t>diagnoses </a:t>
            </a:r>
            <a:r>
              <a:rPr lang="en-GB" sz="1800" b="1" dirty="0" smtClean="0"/>
              <a:t>using kappa coefficient </a:t>
            </a:r>
            <a:r>
              <a:rPr lang="en-GB" sz="1800" b="1" dirty="0"/>
              <a:t>(κ). We then estimated inter-observer and inter-MDTM agreement on the probability </a:t>
            </a:r>
            <a:r>
              <a:rPr lang="en-GB" sz="1800" b="1" dirty="0" smtClean="0"/>
              <a:t>of diagnosis </a:t>
            </a:r>
            <a:r>
              <a:rPr lang="en-GB" sz="1800" b="1" dirty="0"/>
              <a:t>using weighted kappa </a:t>
            </a:r>
            <a:r>
              <a:rPr lang="en-GB" sz="1800" b="1" dirty="0" smtClean="0"/>
              <a:t>coefficient </a:t>
            </a:r>
            <a:r>
              <a:rPr lang="en-GB" sz="1800" b="1" dirty="0"/>
              <a:t>(</a:t>
            </a:r>
            <a:r>
              <a:rPr lang="en-GB" sz="1800" b="1" dirty="0" err="1"/>
              <a:t>κw</a:t>
            </a:r>
            <a:r>
              <a:rPr lang="en-GB" sz="1800" b="1" dirty="0" smtClean="0"/>
              <a:t>).</a:t>
            </a:r>
          </a:p>
          <a:p>
            <a:r>
              <a:rPr lang="en-GB" sz="1800" b="1" dirty="0" smtClean="0"/>
              <a:t>Finally</a:t>
            </a:r>
            <a:r>
              <a:rPr lang="en-GB" sz="1800" b="1" dirty="0"/>
              <a:t>, we evaluated the prognostic </a:t>
            </a:r>
            <a:r>
              <a:rPr lang="en-GB" sz="1800" b="1" dirty="0" smtClean="0"/>
              <a:t>significance </a:t>
            </a:r>
            <a:r>
              <a:rPr lang="en-GB" sz="1800" b="1" dirty="0"/>
              <a:t>of a </a:t>
            </a:r>
            <a:r>
              <a:rPr lang="en-GB" sz="1800" b="1" dirty="0" smtClean="0"/>
              <a:t>first-choice </a:t>
            </a:r>
            <a:r>
              <a:rPr lang="en-GB" sz="1800" b="1" dirty="0"/>
              <a:t>diagnosis </a:t>
            </a:r>
            <a:r>
              <a:rPr lang="en-GB" sz="1800" b="1" dirty="0" smtClean="0"/>
              <a:t>of IPF </a:t>
            </a:r>
            <a:r>
              <a:rPr lang="en-GB" sz="1800" b="1" dirty="0"/>
              <a:t>versus not IPF for MDTMs, clinicians, and radiologists, using univariate </a:t>
            </a:r>
            <a:r>
              <a:rPr lang="en-GB" sz="1800" b="1" dirty="0" smtClean="0"/>
              <a:t>Cox regression </a:t>
            </a:r>
            <a:r>
              <a:rPr lang="en-GB" sz="1800" b="1" dirty="0"/>
              <a:t>analysis.</a:t>
            </a:r>
            <a:endParaRPr lang="en-GB" sz="1800" dirty="0"/>
          </a:p>
        </p:txBody>
      </p:sp>
      <p:sp>
        <p:nvSpPr>
          <p:cNvPr id="4" name="Rettangolo 3"/>
          <p:cNvSpPr/>
          <p:nvPr/>
        </p:nvSpPr>
        <p:spPr>
          <a:xfrm>
            <a:off x="3851920" y="638132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Walsh SFL et al.</a:t>
            </a:r>
            <a:r>
              <a:rPr lang="en-GB" dirty="0">
                <a:latin typeface="+mj-lt"/>
              </a:rPr>
              <a:t> Lancet </a:t>
            </a:r>
            <a:r>
              <a:rPr lang="en-GB" dirty="0" err="1">
                <a:latin typeface="+mj-lt"/>
              </a:rPr>
              <a:t>Respir</a:t>
            </a:r>
            <a:r>
              <a:rPr lang="en-GB" dirty="0">
                <a:latin typeface="+mj-lt"/>
              </a:rPr>
              <a:t> Med </a:t>
            </a:r>
            <a:r>
              <a:rPr lang="en-GB" dirty="0" smtClean="0">
                <a:latin typeface="+mj-lt"/>
              </a:rPr>
              <a:t>2016;4:557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26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176464"/>
          </a:xfrm>
        </p:spPr>
        <p:txBody>
          <a:bodyPr>
            <a:normAutofit/>
          </a:bodyPr>
          <a:lstStyle/>
          <a:p>
            <a:r>
              <a:rPr lang="en-GB" dirty="0"/>
              <a:t>In conclusion, our study showed that </a:t>
            </a:r>
            <a:r>
              <a:rPr lang="en-GB" dirty="0" smtClean="0"/>
              <a:t>diagnostic agreement </a:t>
            </a:r>
            <a:r>
              <a:rPr lang="en-GB" dirty="0"/>
              <a:t>between MDTMs is higher than </a:t>
            </a:r>
            <a:r>
              <a:rPr lang="en-GB" dirty="0" err="1" smtClean="0"/>
              <a:t>interobserver</a:t>
            </a:r>
            <a:r>
              <a:rPr lang="en-GB" dirty="0"/>
              <a:t> </a:t>
            </a:r>
            <a:r>
              <a:rPr lang="en-GB" dirty="0" smtClean="0"/>
              <a:t>agreement </a:t>
            </a:r>
            <a:r>
              <a:rPr lang="en-GB" dirty="0"/>
              <a:t>between clinicians, radiologists, </a:t>
            </a:r>
            <a:r>
              <a:rPr lang="en-GB" dirty="0" smtClean="0"/>
              <a:t>and pathologists </a:t>
            </a:r>
            <a:r>
              <a:rPr lang="en-GB" dirty="0"/>
              <a:t>in the setting of </a:t>
            </a:r>
            <a:r>
              <a:rPr lang="en-GB" dirty="0" smtClean="0"/>
              <a:t>diffuse </a:t>
            </a:r>
            <a:r>
              <a:rPr lang="en-GB" dirty="0"/>
              <a:t>parenchymal </a:t>
            </a:r>
            <a:r>
              <a:rPr lang="en-GB" dirty="0" smtClean="0"/>
              <a:t>lung disease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Rettangolo 3"/>
          <p:cNvSpPr/>
          <p:nvPr/>
        </p:nvSpPr>
        <p:spPr>
          <a:xfrm>
            <a:off x="3851920" y="638132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Walsh SFL et al.</a:t>
            </a:r>
            <a:r>
              <a:rPr lang="en-GB" dirty="0">
                <a:latin typeface="+mj-lt"/>
              </a:rPr>
              <a:t> Lancet </a:t>
            </a:r>
            <a:r>
              <a:rPr lang="en-GB" dirty="0" err="1">
                <a:latin typeface="+mj-lt"/>
              </a:rPr>
              <a:t>Respir</a:t>
            </a:r>
            <a:r>
              <a:rPr lang="en-GB" dirty="0">
                <a:latin typeface="+mj-lt"/>
              </a:rPr>
              <a:t> Med </a:t>
            </a:r>
            <a:r>
              <a:rPr lang="en-GB" dirty="0" smtClean="0">
                <a:latin typeface="+mj-lt"/>
              </a:rPr>
              <a:t>2016;4:557 </a:t>
            </a:r>
            <a:endParaRPr lang="en-GB" dirty="0">
              <a:latin typeface="+mj-lt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Autofit/>
          </a:bodyPr>
          <a:lstStyle/>
          <a:p>
            <a:r>
              <a:rPr lang="en-GB" sz="2000" b="1" dirty="0"/>
              <a:t>Multicentre evaluation of multidisciplinary team </a:t>
            </a:r>
            <a:r>
              <a:rPr lang="en-GB" sz="2000" b="1" dirty="0" smtClean="0"/>
              <a:t>meeting agreement </a:t>
            </a:r>
            <a:r>
              <a:rPr lang="en-GB" sz="2000" b="1" dirty="0"/>
              <a:t>on diagnosis in </a:t>
            </a:r>
            <a:r>
              <a:rPr lang="en-GB" sz="2000" b="1" dirty="0" smtClean="0"/>
              <a:t>diffuse </a:t>
            </a:r>
            <a:r>
              <a:rPr lang="en-GB" sz="2000" b="1" dirty="0"/>
              <a:t>parenchymal lung </a:t>
            </a:r>
            <a:r>
              <a:rPr lang="en-GB" sz="2000" b="1" dirty="0" smtClean="0"/>
              <a:t>disease: </a:t>
            </a:r>
            <a:br>
              <a:rPr lang="en-GB" sz="2000" b="1" dirty="0" smtClean="0"/>
            </a:br>
            <a:r>
              <a:rPr lang="en-GB" sz="2000" b="1" dirty="0" smtClean="0"/>
              <a:t>a </a:t>
            </a:r>
            <a:r>
              <a:rPr lang="en-GB" sz="2000" b="1" dirty="0"/>
              <a:t>case-cohort study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303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The Future = </a:t>
            </a:r>
            <a:r>
              <a:rPr lang="en-GB" b="1" dirty="0" smtClean="0"/>
              <a:t>Biological </a:t>
            </a:r>
            <a:r>
              <a:rPr lang="en-GB" b="1" dirty="0"/>
              <a:t>M</a:t>
            </a:r>
            <a:r>
              <a:rPr lang="en-GB" b="1" dirty="0" smtClean="0"/>
              <a:t>arkers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Many approaches are under investigation as </a:t>
            </a:r>
            <a:r>
              <a:rPr lang="en-GB" dirty="0" smtClean="0"/>
              <a:t>potential robust </a:t>
            </a:r>
            <a:r>
              <a:rPr lang="en-GB" dirty="0"/>
              <a:t>diagnostic, molecular </a:t>
            </a:r>
            <a:r>
              <a:rPr lang="en-GB" dirty="0" smtClean="0"/>
              <a:t>biomarkers: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sz="2400" i="1" dirty="0" smtClean="0"/>
              <a:t>MUC5B </a:t>
            </a:r>
            <a:r>
              <a:rPr lang="en-GB" sz="2400" dirty="0" smtClean="0"/>
              <a:t>promoter polymorphism, </a:t>
            </a:r>
            <a:r>
              <a:rPr lang="en-GB" sz="2400" dirty="0"/>
              <a:t>matrix metalloproteinase (MMP)-</a:t>
            </a:r>
            <a:r>
              <a:rPr lang="en-GB" sz="2400" dirty="0" smtClean="0"/>
              <a:t>7 and MMP-1, </a:t>
            </a:r>
            <a:r>
              <a:rPr lang="en-GB" sz="2400" dirty="0"/>
              <a:t>surfactant </a:t>
            </a:r>
            <a:r>
              <a:rPr lang="en-GB" sz="2400" dirty="0" smtClean="0"/>
              <a:t>protein (SP</a:t>
            </a:r>
            <a:r>
              <a:rPr lang="en-GB" sz="2400" dirty="0"/>
              <a:t>)-</a:t>
            </a:r>
            <a:r>
              <a:rPr lang="en-GB" sz="2400" dirty="0" smtClean="0"/>
              <a:t>D, endothelin-1, YKL-40, </a:t>
            </a:r>
            <a:r>
              <a:rPr lang="en-GB" sz="2400" dirty="0" err="1" smtClean="0"/>
              <a:t>osteopontin</a:t>
            </a:r>
            <a:r>
              <a:rPr lang="en-GB" sz="2400" dirty="0" smtClean="0"/>
              <a:t>, </a:t>
            </a:r>
            <a:r>
              <a:rPr lang="en-GB" sz="2400" dirty="0"/>
              <a:t>micro RNAs (miRNAs</a:t>
            </a:r>
            <a:r>
              <a:rPr lang="en-GB" sz="2400" dirty="0" smtClean="0"/>
              <a:t>), </a:t>
            </a:r>
            <a:r>
              <a:rPr lang="en-GB" sz="2400" dirty="0"/>
              <a:t>S100A9 in </a:t>
            </a:r>
            <a:r>
              <a:rPr lang="en-GB" sz="2400" dirty="0" smtClean="0"/>
              <a:t>BAL, CCL18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sz="2000" dirty="0" err="1" smtClean="0"/>
              <a:t>Ley</a:t>
            </a:r>
            <a:r>
              <a:rPr lang="it-IT" sz="2000" dirty="0" smtClean="0"/>
              <a:t> B, et al. </a:t>
            </a:r>
            <a:r>
              <a:rPr lang="en-GB" sz="2000" dirty="0"/>
              <a:t>Molecular biomarkers in idiopathic pulmonary </a:t>
            </a:r>
            <a:r>
              <a:rPr lang="en-GB" sz="2000" dirty="0" smtClean="0"/>
              <a:t>fibrosis. </a:t>
            </a:r>
            <a:r>
              <a:rPr lang="en-GB" sz="2000" i="1" dirty="0"/>
              <a:t>Am J </a:t>
            </a:r>
            <a:r>
              <a:rPr lang="en-GB" sz="2000" i="1" dirty="0" err="1"/>
              <a:t>Physiol</a:t>
            </a:r>
            <a:r>
              <a:rPr lang="en-GB" sz="2000" i="1" dirty="0"/>
              <a:t> Lung Cell </a:t>
            </a:r>
            <a:r>
              <a:rPr lang="en-GB" sz="2000" i="1" dirty="0" err="1"/>
              <a:t>Mol</a:t>
            </a:r>
            <a:r>
              <a:rPr lang="en-GB" sz="2000" i="1" dirty="0"/>
              <a:t> </a:t>
            </a:r>
            <a:r>
              <a:rPr lang="en-GB" sz="2000" i="1" dirty="0" err="1"/>
              <a:t>Physiol</a:t>
            </a:r>
            <a:r>
              <a:rPr lang="en-GB" sz="2000" i="1" dirty="0"/>
              <a:t> </a:t>
            </a:r>
            <a:r>
              <a:rPr lang="en-GB" sz="2000" dirty="0"/>
              <a:t>307: L681–L691, 2014.</a:t>
            </a:r>
          </a:p>
        </p:txBody>
      </p:sp>
    </p:spTree>
    <p:extLst>
      <p:ext uri="{BB962C8B-B14F-4D97-AF65-F5344CB8AC3E}">
        <p14:creationId xmlns:p14="http://schemas.microsoft.com/office/powerpoint/2010/main" val="22225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</a:t>
            </a:r>
            <a:r>
              <a:rPr lang="en-GB" b="1" dirty="0" smtClean="0"/>
              <a:t>uture algorithm </a:t>
            </a:r>
            <a:r>
              <a:rPr lang="en-GB" b="1" dirty="0"/>
              <a:t>for the diagnosis of interstitial lung disease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2866" y="1556792"/>
            <a:ext cx="6227211" cy="475252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283968" y="6381328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Martinez FJ et al.</a:t>
            </a:r>
            <a:r>
              <a:rPr lang="en-GB" dirty="0">
                <a:latin typeface="+mj-lt"/>
              </a:rPr>
              <a:t> Lancet </a:t>
            </a:r>
            <a:r>
              <a:rPr lang="en-GB" dirty="0" err="1">
                <a:latin typeface="+mj-lt"/>
              </a:rPr>
              <a:t>Respir</a:t>
            </a:r>
            <a:r>
              <a:rPr lang="en-GB" dirty="0">
                <a:latin typeface="+mj-lt"/>
              </a:rPr>
              <a:t> Med </a:t>
            </a:r>
            <a:r>
              <a:rPr lang="en-GB" dirty="0" smtClean="0">
                <a:latin typeface="+mj-lt"/>
              </a:rPr>
              <a:t>2016 </a:t>
            </a:r>
            <a:endParaRPr lang="en-GB" dirty="0">
              <a:latin typeface="+mj-lt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580112" y="3933056"/>
            <a:ext cx="1152128" cy="115212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5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3"/>
          <p:cNvSpPr>
            <a:spLocks noGrp="1"/>
          </p:cNvSpPr>
          <p:nvPr>
            <p:ph type="title"/>
          </p:nvPr>
        </p:nvSpPr>
        <p:spPr bwMode="auto">
          <a:xfrm>
            <a:off x="629258" y="332656"/>
            <a:ext cx="7885484" cy="1178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 dirty="0" smtClean="0"/>
              <a:t>Management IPF</a:t>
            </a:r>
            <a:endParaRPr lang="en-GB" altLang="en-US" dirty="0" smtClean="0"/>
          </a:p>
        </p:txBody>
      </p:sp>
      <p:sp>
        <p:nvSpPr>
          <p:cNvPr id="56323" name="Segnaposto contenuto 4"/>
          <p:cNvSpPr>
            <a:spLocks noGrp="1"/>
          </p:cNvSpPr>
          <p:nvPr>
            <p:ph sz="half" idx="1"/>
          </p:nvPr>
        </p:nvSpPr>
        <p:spPr bwMode="auto">
          <a:xfrm>
            <a:off x="629259" y="2003998"/>
            <a:ext cx="3874313" cy="38672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04770" indent="-304770">
              <a:buFont typeface="Arial" panose="020B0604020202020204" pitchFamily="34" charset="0"/>
              <a:buChar char="•"/>
            </a:pPr>
            <a:r>
              <a:rPr lang="it-IT" altLang="en-US" sz="2133"/>
              <a:t>Riduzione dei fattori di rischio</a:t>
            </a:r>
          </a:p>
          <a:p>
            <a:pPr marL="1015898" lvl="2" indent="-304770">
              <a:buFont typeface="Arial" panose="020B0604020202020204" pitchFamily="34" charset="0"/>
              <a:buChar char="•"/>
            </a:pPr>
            <a:r>
              <a:rPr lang="it-IT" altLang="en-US" sz="1422"/>
              <a:t>Fumo e Peso</a:t>
            </a:r>
          </a:p>
          <a:p>
            <a:pPr marL="304770" indent="-304770">
              <a:buFont typeface="Arial" panose="020B0604020202020204" pitchFamily="34" charset="0"/>
              <a:buChar char="•"/>
            </a:pPr>
            <a:r>
              <a:rPr lang="it-IT" altLang="en-US" sz="2133"/>
              <a:t>Educazione del paziente</a:t>
            </a:r>
          </a:p>
          <a:p>
            <a:pPr marL="1015898" lvl="2" indent="-304770">
              <a:buFont typeface="Arial" panose="020B0604020202020204" pitchFamily="34" charset="0"/>
              <a:buChar char="•"/>
            </a:pPr>
            <a:r>
              <a:rPr lang="it-IT" altLang="en-US" sz="1422"/>
              <a:t>Riunioni di gruppo</a:t>
            </a:r>
          </a:p>
          <a:p>
            <a:pPr marL="304770" indent="-304770">
              <a:buFont typeface="Arial" panose="020B0604020202020204" pitchFamily="34" charset="0"/>
              <a:buChar char="•"/>
            </a:pPr>
            <a:r>
              <a:rPr lang="it-IT" altLang="en-US" sz="2133"/>
              <a:t>Comorbidità</a:t>
            </a:r>
          </a:p>
          <a:p>
            <a:pPr marL="1015898" lvl="2" indent="-304770">
              <a:buFont typeface="Arial" panose="020B0604020202020204" pitchFamily="34" charset="0"/>
              <a:buChar char="•"/>
            </a:pPr>
            <a:r>
              <a:rPr lang="it-IT" altLang="en-US" sz="1422"/>
              <a:t>RGE, OSA, CAD, PH</a:t>
            </a:r>
          </a:p>
          <a:p>
            <a:pPr marL="304770" indent="-304770">
              <a:buFont typeface="Arial" panose="020B0604020202020204" pitchFamily="34" charset="0"/>
              <a:buChar char="•"/>
            </a:pPr>
            <a:r>
              <a:rPr lang="it-IT" altLang="en-US" sz="2133"/>
              <a:t>Ossigenoterapia</a:t>
            </a:r>
          </a:p>
          <a:p>
            <a:pPr marL="1015898" lvl="2" indent="-304770">
              <a:buFont typeface="Arial" panose="020B0604020202020204" pitchFamily="34" charset="0"/>
              <a:buChar char="•"/>
            </a:pPr>
            <a:r>
              <a:rPr lang="it-IT" altLang="en-US" sz="1422"/>
              <a:t>Notturna, sotto sforzo, a riposo</a:t>
            </a:r>
          </a:p>
        </p:txBody>
      </p:sp>
      <p:sp>
        <p:nvSpPr>
          <p:cNvPr id="56324" name="Segnaposto contenuto 5"/>
          <p:cNvSpPr>
            <a:spLocks noGrp="1"/>
          </p:cNvSpPr>
          <p:nvPr>
            <p:ph sz="half" idx="2"/>
          </p:nvPr>
        </p:nvSpPr>
        <p:spPr bwMode="auto">
          <a:xfrm>
            <a:off x="4639017" y="2003998"/>
            <a:ext cx="3875725" cy="38672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04770" indent="-304770">
              <a:buFont typeface="Arial" panose="020B0604020202020204" pitchFamily="34" charset="0"/>
              <a:buChar char="•"/>
            </a:pPr>
            <a:r>
              <a:rPr lang="it-IT" altLang="en-US" sz="2133"/>
              <a:t>Vaccinazioni</a:t>
            </a:r>
          </a:p>
          <a:p>
            <a:pPr marL="1015898" lvl="2" indent="-304770">
              <a:buFont typeface="Arial" panose="020B0604020202020204" pitchFamily="34" charset="0"/>
              <a:buChar char="•"/>
            </a:pPr>
            <a:r>
              <a:rPr lang="it-IT" altLang="en-US" sz="1422"/>
              <a:t>Influenzale, pneumococco</a:t>
            </a:r>
          </a:p>
          <a:p>
            <a:pPr marL="304770" indent="-304770">
              <a:buFont typeface="Arial" panose="020B0604020202020204" pitchFamily="34" charset="0"/>
              <a:buChar char="•"/>
            </a:pPr>
            <a:r>
              <a:rPr lang="it-IT" altLang="en-US" sz="2133"/>
              <a:t>Riabilitazione</a:t>
            </a:r>
          </a:p>
          <a:p>
            <a:pPr marL="1015898" lvl="2" indent="-304770">
              <a:buFont typeface="Arial" panose="020B0604020202020204" pitchFamily="34" charset="0"/>
              <a:buChar char="•"/>
            </a:pPr>
            <a:endParaRPr lang="it-IT" altLang="en-US" sz="1422"/>
          </a:p>
          <a:p>
            <a:pPr marL="304770" indent="-304770">
              <a:buFont typeface="Arial" panose="020B0604020202020204" pitchFamily="34" charset="0"/>
              <a:buChar char="•"/>
            </a:pPr>
            <a:r>
              <a:rPr lang="it-IT" altLang="en-US" sz="2133"/>
              <a:t>Valutazione trapianto</a:t>
            </a:r>
          </a:p>
          <a:p>
            <a:pPr marL="1015898" lvl="2" indent="-304770">
              <a:buFont typeface="Arial" panose="020B0604020202020204" pitchFamily="34" charset="0"/>
              <a:buChar char="•"/>
            </a:pPr>
            <a:endParaRPr lang="it-IT" altLang="en-US" sz="1422"/>
          </a:p>
          <a:p>
            <a:pPr marL="304770" indent="-304770">
              <a:buFont typeface="Arial" panose="020B0604020202020204" pitchFamily="34" charset="0"/>
              <a:buChar char="•"/>
            </a:pPr>
            <a:r>
              <a:rPr lang="it-IT" altLang="en-US" sz="2133"/>
              <a:t>Palliazione fasi terminali</a:t>
            </a:r>
            <a:endParaRPr lang="en-GB" altLang="en-US" sz="2133"/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179507" y="5220835"/>
            <a:ext cx="6399812" cy="63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3978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3555" b="1">
                <a:solidFill>
                  <a:srgbClr val="000000"/>
                </a:solidFill>
                <a:latin typeface="Arial" panose="020B0604020202020204" pitchFamily="34" charset="0"/>
              </a:rPr>
              <a:t>Terapia Medica</a:t>
            </a:r>
            <a:endParaRPr lang="en-GB" altLang="en-US" sz="3555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4925" y="71438"/>
          <a:ext cx="9074149" cy="6303957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3816904"/>
                <a:gridCol w="1368324"/>
                <a:gridCol w="1296307"/>
                <a:gridCol w="1296307"/>
                <a:gridCol w="1296307"/>
              </a:tblGrid>
              <a:tr h="370821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2" marR="91452" marT="45718" marB="4571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STRONG</a:t>
                      </a:r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2" marR="91452" marT="45718" marB="45718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WEAK</a:t>
                      </a:r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2" marR="91452" marT="45718" marB="45718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21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IPF TREATMENT</a:t>
                      </a:r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</a:t>
                      </a:r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</a:t>
                      </a:r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2" marR="91452" marT="45718" marB="45718"/>
                </a:tc>
              </a:tr>
              <a:tr h="37082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CORTICOSTEROIDS</a:t>
                      </a:r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√</a:t>
                      </a:r>
                      <a:endParaRPr lang="en-GB" sz="1800" b="1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</a:tr>
              <a:tr h="37082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COLCHICINE</a:t>
                      </a:r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√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</a:tr>
              <a:tr h="37082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CICLOSPORINE A</a:t>
                      </a:r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√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</a:tr>
              <a:tr h="37082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INTERFERON </a:t>
                      </a:r>
                      <a:r>
                        <a:rPr lang="el-GR" sz="1800" dirty="0" smtClean="0"/>
                        <a:t>Υ</a:t>
                      </a:r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√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</a:tr>
              <a:tr h="37082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ETANERCEPT</a:t>
                      </a:r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√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</a:tr>
              <a:tr h="37082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PREDNISONE+AZA+NAC</a:t>
                      </a:r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√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</a:tr>
              <a:tr h="37082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ANTICOAGULATION</a:t>
                      </a:r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√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</a:tr>
              <a:tr h="37082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AMBRISENTAN</a:t>
                      </a:r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√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</a:tr>
              <a:tr h="37082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IMATINIB</a:t>
                      </a:r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√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</a:tr>
              <a:tr h="37082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BOSENTAN</a:t>
                      </a:r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√</a:t>
                      </a:r>
                    </a:p>
                  </a:txBody>
                  <a:tcPr marL="91452" marR="91452" marT="45718" marB="45718"/>
                </a:tc>
              </a:tr>
              <a:tr h="37082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MACITENTAN</a:t>
                      </a:r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√</a:t>
                      </a:r>
                    </a:p>
                  </a:txBody>
                  <a:tcPr marL="91452" marR="91452" marT="45718" marB="45718"/>
                </a:tc>
              </a:tr>
              <a:tr h="37082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SILDENAFIL</a:t>
                      </a:r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√</a:t>
                      </a:r>
                    </a:p>
                  </a:txBody>
                  <a:tcPr marL="91452" marR="91452" marT="45718" marB="45718"/>
                </a:tc>
              </a:tr>
              <a:tr h="37082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N-ACETYLCYSTEINE</a:t>
                      </a:r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√</a:t>
                      </a:r>
                    </a:p>
                  </a:txBody>
                  <a:tcPr marL="91452" marR="91452" marT="45718" marB="45718"/>
                </a:tc>
              </a:tr>
              <a:tr h="370821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PIRFENIDONE</a:t>
                      </a:r>
                      <a:endParaRPr lang="en-GB" sz="1800" b="1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√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</a:tr>
              <a:tr h="370821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NINTEDANIB</a:t>
                      </a:r>
                      <a:endParaRPr lang="en-GB" sz="1800" b="1" dirty="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√</a:t>
                      </a:r>
                    </a:p>
                  </a:txBody>
                  <a:tcPr marL="91452" marR="9145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2" marR="91452" marT="45718" marB="45718"/>
                </a:tc>
              </a:tr>
            </a:tbl>
          </a:graphicData>
        </a:graphic>
      </p:graphicFrame>
      <p:sp>
        <p:nvSpPr>
          <p:cNvPr id="301166" name="Rectangle 110"/>
          <p:cNvSpPr>
            <a:spLocks noChangeArrowheads="1"/>
          </p:cNvSpPr>
          <p:nvPr/>
        </p:nvSpPr>
        <p:spPr bwMode="auto">
          <a:xfrm>
            <a:off x="5076825" y="6453188"/>
            <a:ext cx="40687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solidFill>
                  <a:srgbClr val="FFFFFF"/>
                </a:solidFill>
              </a:rPr>
              <a:t>Am J Respir Crit Care Med Vol 192; pp e3–e19, 2015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7950" y="5661025"/>
            <a:ext cx="8928100" cy="720725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1180918" y="188640"/>
            <a:ext cx="6783575" cy="92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1" tIns="40631" rIns="81261" bIns="40631">
            <a:spAutoFit/>
          </a:bodyPr>
          <a:lstStyle>
            <a:lvl1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en-US" sz="2489" dirty="0" err="1">
                <a:solidFill>
                  <a:srgbClr val="000000"/>
                </a:solidFill>
                <a:cs typeface="Arial" panose="020B0604020202020204" pitchFamily="34" charset="0"/>
              </a:rPr>
              <a:t>Pirfenidone</a:t>
            </a:r>
            <a:r>
              <a:rPr lang="it-IT" altLang="en-US" sz="2489" dirty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it-IT" altLang="en-US" sz="2489" dirty="0" err="1">
                <a:solidFill>
                  <a:srgbClr val="000000"/>
                </a:solidFill>
                <a:cs typeface="Arial" panose="020B0604020202020204" pitchFamily="34" charset="0"/>
              </a:rPr>
              <a:t>Nintedanib</a:t>
            </a:r>
            <a:r>
              <a:rPr lang="it-IT" altLang="en-US" sz="2489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en-US" sz="2489" dirty="0">
                <a:solidFill>
                  <a:srgbClr val="000000"/>
                </a:solidFill>
                <a:cs typeface="Arial" panose="020B0604020202020204" pitchFamily="34" charset="0"/>
              </a:rPr>
              <a:t>AIFA </a:t>
            </a:r>
            <a:r>
              <a:rPr lang="it-IT" altLang="en-US" sz="2489" dirty="0" err="1">
                <a:solidFill>
                  <a:srgbClr val="000000"/>
                </a:solidFill>
                <a:cs typeface="Arial" panose="020B0604020202020204" pitchFamily="34" charset="0"/>
              </a:rPr>
              <a:t>inclusion</a:t>
            </a:r>
            <a:r>
              <a:rPr lang="it-IT" altLang="en-US" sz="2489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it-IT" altLang="en-US" sz="2489" dirty="0" err="1">
                <a:solidFill>
                  <a:srgbClr val="000000"/>
                </a:solidFill>
                <a:cs typeface="Arial" panose="020B0604020202020204" pitchFamily="34" charset="0"/>
              </a:rPr>
              <a:t>criteria</a:t>
            </a:r>
            <a:r>
              <a:rPr lang="it-IT" altLang="en-US" sz="2489" dirty="0">
                <a:solidFill>
                  <a:srgbClr val="000000"/>
                </a:solidFill>
                <a:cs typeface="Arial" panose="020B0604020202020204" pitchFamily="34" charset="0"/>
              </a:rPr>
              <a:t> for the </a:t>
            </a:r>
            <a:r>
              <a:rPr lang="it-IT" altLang="en-US" sz="2489" dirty="0" err="1">
                <a:solidFill>
                  <a:srgbClr val="000000"/>
                </a:solidFill>
                <a:cs typeface="Arial" panose="020B0604020202020204" pitchFamily="34" charset="0"/>
              </a:rPr>
              <a:t>therapeutic</a:t>
            </a:r>
            <a:r>
              <a:rPr lang="it-IT" altLang="en-US" sz="2489" dirty="0">
                <a:solidFill>
                  <a:srgbClr val="000000"/>
                </a:solidFill>
                <a:cs typeface="Arial" panose="020B0604020202020204" pitchFamily="34" charset="0"/>
              </a:rPr>
              <a:t> use </a:t>
            </a:r>
          </a:p>
        </p:txBody>
      </p:sp>
      <p:graphicFrame>
        <p:nvGraphicFramePr>
          <p:cNvPr id="9" name="Table 7"/>
          <p:cNvGraphicFramePr>
            <a:graphicFrameLocks noGrp="1"/>
          </p:cNvGraphicFramePr>
          <p:nvPr/>
        </p:nvGraphicFramePr>
        <p:xfrm>
          <a:off x="348491" y="2020928"/>
          <a:ext cx="8511920" cy="3583669"/>
        </p:xfrm>
        <a:graphic>
          <a:graphicData uri="http://schemas.openxmlformats.org/drawingml/2006/table">
            <a:tbl>
              <a:tblPr/>
              <a:tblGrid>
                <a:gridCol w="2620029"/>
                <a:gridCol w="2947357"/>
                <a:gridCol w="2944534"/>
              </a:tblGrid>
              <a:tr h="77175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263" marR="81263" marT="40605" marB="406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Pirfenidone</a:t>
                      </a:r>
                      <a:endParaRPr kumimoji="0" lang="en-GB" sz="2100" b="1" i="0" u="none" strike="noStrike" cap="none" normalizeH="0" baseline="5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263" marR="81263" marT="40605" marB="406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Nintedanib</a:t>
                      </a:r>
                      <a:endParaRPr kumimoji="0" lang="it-IT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263" marR="81263" marT="40605" marB="406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</a:tr>
              <a:tr h="8112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Forced vital capacity (FVC)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263" marR="81263" marT="40605" marB="406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≥ 50%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(3 regioni &lt; 90%) </a:t>
                      </a:r>
                      <a:endParaRPr kumimoji="0" lang="en-GB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263" marR="81263" marT="40605" marB="406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icrosoft YaHei" pitchFamily="34" charset="-122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≥ 50%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263" marR="81263" marT="40605" marB="406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0511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Diffusing capacity of the lung for carbon monoxide (DL</a:t>
                      </a:r>
                      <a:r>
                        <a:rPr kumimoji="0" lang="en-GB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CO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)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263" marR="81263" marT="40605" marB="406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≥  35%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263" marR="81263" marT="40605" marB="406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≥  30%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263" marR="81263" marT="40605" marB="406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9495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Age, years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263" marR="81263" marT="40605" marB="406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40 – 80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263" marR="81263" marT="40605" marB="406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≥ 40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1263" marR="81263" marT="40605" marB="406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5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olo 1"/>
          <p:cNvSpPr>
            <a:spLocks noGrp="1"/>
          </p:cNvSpPr>
          <p:nvPr>
            <p:ph type="title"/>
          </p:nvPr>
        </p:nvSpPr>
        <p:spPr bwMode="auto">
          <a:xfrm>
            <a:off x="629258" y="332656"/>
            <a:ext cx="7885484" cy="1178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555" dirty="0">
                <a:latin typeface="Arial" panose="020B0604020202020204" pitchFamily="34" charset="0"/>
                <a:cs typeface="Arial" panose="020B0604020202020204" pitchFamily="34" charset="0"/>
              </a:rPr>
              <a:t>Quale </a:t>
            </a:r>
            <a:r>
              <a:rPr lang="en-US" altLang="en-US" sz="3555" dirty="0" err="1">
                <a:latin typeface="Arial" panose="020B0604020202020204" pitchFamily="34" charset="0"/>
                <a:cs typeface="Arial" panose="020B0604020202020204" pitchFamily="34" charset="0"/>
              </a:rPr>
              <a:t>terapia</a:t>
            </a:r>
            <a:r>
              <a:rPr lang="en-US" altLang="en-US" sz="3555" dirty="0">
                <a:latin typeface="Arial" panose="020B0604020202020204" pitchFamily="34" charset="0"/>
                <a:cs typeface="Arial" panose="020B0604020202020204" pitchFamily="34" charset="0"/>
              </a:rPr>
              <a:t> dare al </a:t>
            </a:r>
            <a:r>
              <a:rPr lang="en-US" altLang="en-US" sz="3555" dirty="0" err="1">
                <a:latin typeface="Arial" panose="020B0604020202020204" pitchFamily="34" charset="0"/>
                <a:cs typeface="Arial" panose="020B0604020202020204" pitchFamily="34" charset="0"/>
              </a:rPr>
              <a:t>paziente</a:t>
            </a:r>
            <a:r>
              <a:rPr lang="en-US" altLang="en-US" sz="3555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9395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69" y="2003998"/>
            <a:ext cx="4852062" cy="38672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CasellaDiTesto 5"/>
          <p:cNvSpPr txBox="1">
            <a:spLocks noChangeArrowheads="1"/>
          </p:cNvSpPr>
          <p:nvPr/>
        </p:nvSpPr>
        <p:spPr bwMode="auto">
          <a:xfrm>
            <a:off x="2268717" y="4252962"/>
            <a:ext cx="1663444" cy="3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1" tIns="40631" rIns="81261" bIns="40631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3978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600" b="1">
                <a:solidFill>
                  <a:srgbClr val="000000"/>
                </a:solidFill>
              </a:rPr>
              <a:t>Nintedanib</a:t>
            </a:r>
            <a:endParaRPr lang="en-GB" altLang="en-US" sz="1600" b="1">
              <a:solidFill>
                <a:srgbClr val="000000"/>
              </a:solidFill>
            </a:endParaRPr>
          </a:p>
        </p:txBody>
      </p:sp>
      <p:sp>
        <p:nvSpPr>
          <p:cNvPr id="59397" name="CasellaDiTesto 8"/>
          <p:cNvSpPr txBox="1">
            <a:spLocks noChangeArrowheads="1"/>
          </p:cNvSpPr>
          <p:nvPr/>
        </p:nvSpPr>
        <p:spPr bwMode="auto">
          <a:xfrm>
            <a:off x="5148350" y="4196526"/>
            <a:ext cx="1663443" cy="3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1" tIns="40631" rIns="81261" bIns="40631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3978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600" b="1">
                <a:solidFill>
                  <a:srgbClr val="000000"/>
                </a:solidFill>
              </a:rPr>
              <a:t>Pirfenidone</a:t>
            </a:r>
            <a:endParaRPr lang="en-GB" altLang="en-US" sz="1600" b="1">
              <a:solidFill>
                <a:srgbClr val="000000"/>
              </a:solidFill>
            </a:endParaRPr>
          </a:p>
        </p:txBody>
      </p:sp>
      <p:sp>
        <p:nvSpPr>
          <p:cNvPr id="59398" name="CasellaDiTesto 6"/>
          <p:cNvSpPr txBox="1">
            <a:spLocks noChangeArrowheads="1"/>
          </p:cNvSpPr>
          <p:nvPr/>
        </p:nvSpPr>
        <p:spPr bwMode="auto">
          <a:xfrm>
            <a:off x="3920873" y="1637165"/>
            <a:ext cx="1354458" cy="3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1" tIns="40631" rIns="81261" bIns="40631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3978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600" b="1">
                <a:solidFill>
                  <a:srgbClr val="000000"/>
                </a:solidFill>
              </a:rPr>
              <a:t>EFFICACIA</a:t>
            </a:r>
            <a:endParaRPr lang="en-GB" altLang="en-US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olo 1"/>
          <p:cNvSpPr>
            <a:spLocks noGrp="1"/>
          </p:cNvSpPr>
          <p:nvPr>
            <p:ph type="title"/>
          </p:nvPr>
        </p:nvSpPr>
        <p:spPr bwMode="auto">
          <a:xfrm>
            <a:off x="629258" y="332656"/>
            <a:ext cx="7885484" cy="1178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555" dirty="0">
                <a:latin typeface="Arial" panose="020B0604020202020204" pitchFamily="34" charset="0"/>
                <a:cs typeface="Arial" panose="020B0604020202020204" pitchFamily="34" charset="0"/>
              </a:rPr>
              <a:t>Quale </a:t>
            </a:r>
            <a:r>
              <a:rPr lang="en-US" altLang="en-US" sz="3555" dirty="0" err="1">
                <a:latin typeface="Arial" panose="020B0604020202020204" pitchFamily="34" charset="0"/>
                <a:cs typeface="Arial" panose="020B0604020202020204" pitchFamily="34" charset="0"/>
              </a:rPr>
              <a:t>terapia</a:t>
            </a:r>
            <a:r>
              <a:rPr lang="en-US" altLang="en-US" sz="3555" dirty="0">
                <a:latin typeface="Arial" panose="020B0604020202020204" pitchFamily="34" charset="0"/>
                <a:cs typeface="Arial" panose="020B0604020202020204" pitchFamily="34" charset="0"/>
              </a:rPr>
              <a:t> dare al </a:t>
            </a:r>
            <a:r>
              <a:rPr lang="en-US" altLang="en-US" sz="3555" dirty="0" err="1">
                <a:latin typeface="Arial" panose="020B0604020202020204" pitchFamily="34" charset="0"/>
                <a:cs typeface="Arial" panose="020B0604020202020204" pitchFamily="34" charset="0"/>
              </a:rPr>
              <a:t>paziente</a:t>
            </a:r>
            <a:r>
              <a:rPr lang="en-US" altLang="en-US" sz="3555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0419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69" y="2003998"/>
            <a:ext cx="4852062" cy="38672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CasellaDiTesto 5"/>
          <p:cNvSpPr txBox="1">
            <a:spLocks noChangeArrowheads="1"/>
          </p:cNvSpPr>
          <p:nvPr/>
        </p:nvSpPr>
        <p:spPr bwMode="auto">
          <a:xfrm>
            <a:off x="2203816" y="5220835"/>
            <a:ext cx="1663444" cy="3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1" tIns="40631" rIns="81261" bIns="40631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3978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600" b="1">
                <a:solidFill>
                  <a:srgbClr val="000000"/>
                </a:solidFill>
              </a:rPr>
              <a:t>Nintedanib</a:t>
            </a:r>
            <a:endParaRPr lang="en-GB" altLang="en-US" sz="1600" b="1">
              <a:solidFill>
                <a:srgbClr val="000000"/>
              </a:solidFill>
            </a:endParaRPr>
          </a:p>
        </p:txBody>
      </p:sp>
      <p:sp>
        <p:nvSpPr>
          <p:cNvPr id="60421" name="CasellaDiTesto 8"/>
          <p:cNvSpPr txBox="1">
            <a:spLocks noChangeArrowheads="1"/>
          </p:cNvSpPr>
          <p:nvPr/>
        </p:nvSpPr>
        <p:spPr bwMode="auto">
          <a:xfrm>
            <a:off x="5211840" y="5212369"/>
            <a:ext cx="1663444" cy="3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1" tIns="40631" rIns="81261" bIns="40631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3978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600" b="1">
                <a:solidFill>
                  <a:srgbClr val="000000"/>
                </a:solidFill>
              </a:rPr>
              <a:t>Pirfenidone</a:t>
            </a:r>
            <a:endParaRPr lang="en-GB" altLang="en-US" sz="1600" b="1">
              <a:solidFill>
                <a:srgbClr val="000000"/>
              </a:solidFill>
            </a:endParaRPr>
          </a:p>
        </p:txBody>
      </p:sp>
      <p:sp>
        <p:nvSpPr>
          <p:cNvPr id="60422" name="CasellaDiTesto 6"/>
          <p:cNvSpPr txBox="1">
            <a:spLocks noChangeArrowheads="1"/>
          </p:cNvSpPr>
          <p:nvPr/>
        </p:nvSpPr>
        <p:spPr bwMode="auto">
          <a:xfrm>
            <a:off x="3291615" y="1637165"/>
            <a:ext cx="2687751" cy="3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1" tIns="40631" rIns="81261" bIns="40631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3978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600" b="1">
                <a:solidFill>
                  <a:srgbClr val="000000"/>
                </a:solidFill>
              </a:rPr>
              <a:t>EFFETTI COLLATERALI</a:t>
            </a:r>
            <a:endParaRPr lang="en-GB" altLang="en-US" sz="1600" b="1">
              <a:solidFill>
                <a:srgbClr val="000000"/>
              </a:solidFill>
            </a:endParaRPr>
          </a:p>
        </p:txBody>
      </p:sp>
      <p:sp>
        <p:nvSpPr>
          <p:cNvPr id="60423" name="CasellaDiTesto 5"/>
          <p:cNvSpPr txBox="1">
            <a:spLocks noChangeArrowheads="1"/>
          </p:cNvSpPr>
          <p:nvPr/>
        </p:nvSpPr>
        <p:spPr bwMode="auto">
          <a:xfrm>
            <a:off x="2268717" y="4134447"/>
            <a:ext cx="1663444" cy="57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1" tIns="40631" rIns="81261" bIns="40631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3978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600" b="1">
                <a:solidFill>
                  <a:srgbClr val="000000"/>
                </a:solidFill>
              </a:rPr>
              <a:t>Diarrea</a:t>
            </a:r>
          </a:p>
          <a:p>
            <a:pPr algn="ctr" defTabSz="3978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600" b="1">
                <a:solidFill>
                  <a:srgbClr val="000000"/>
                </a:solidFill>
              </a:rPr>
              <a:t>D. Gastrici</a:t>
            </a:r>
            <a:endParaRPr lang="en-GB" altLang="en-US" sz="1600" b="1">
              <a:solidFill>
                <a:srgbClr val="000000"/>
              </a:solidFill>
            </a:endParaRPr>
          </a:p>
        </p:txBody>
      </p:sp>
      <p:sp>
        <p:nvSpPr>
          <p:cNvPr id="60424" name="CasellaDiTesto 5"/>
          <p:cNvSpPr txBox="1">
            <a:spLocks noChangeArrowheads="1"/>
          </p:cNvSpPr>
          <p:nvPr/>
        </p:nvSpPr>
        <p:spPr bwMode="auto">
          <a:xfrm>
            <a:off x="5148350" y="4133037"/>
            <a:ext cx="1663443" cy="57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1" tIns="40631" rIns="81261" bIns="40631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3978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600" b="1">
                <a:solidFill>
                  <a:srgbClr val="000000"/>
                </a:solidFill>
              </a:rPr>
              <a:t>Cute</a:t>
            </a:r>
          </a:p>
          <a:p>
            <a:pPr algn="ctr" defTabSz="3978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600" b="1">
                <a:solidFill>
                  <a:srgbClr val="000000"/>
                </a:solidFill>
              </a:rPr>
              <a:t>D. Gastrici</a:t>
            </a:r>
            <a:endParaRPr lang="en-GB" altLang="en-US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Traditional </a:t>
            </a:r>
            <a:r>
              <a:rPr lang="en-GB" b="1" dirty="0" smtClean="0"/>
              <a:t>algorithm </a:t>
            </a:r>
            <a:r>
              <a:rPr lang="en-GB" b="1" dirty="0"/>
              <a:t>for the diagnosis of interstitial lung disease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78233"/>
            <a:ext cx="6896602" cy="465907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95936" y="6381328"/>
            <a:ext cx="505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Am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J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Respir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Crit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Care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Med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Vol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183.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pp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788–824,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563888" y="1527048"/>
            <a:ext cx="2088232" cy="132588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olo 1"/>
          <p:cNvSpPr>
            <a:spLocks noGrp="1"/>
          </p:cNvSpPr>
          <p:nvPr>
            <p:ph type="title"/>
          </p:nvPr>
        </p:nvSpPr>
        <p:spPr bwMode="auto">
          <a:xfrm>
            <a:off x="629258" y="705976"/>
            <a:ext cx="7885484" cy="1178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 smtClean="0"/>
              <a:t>Decidere assieme al Paziente</a:t>
            </a:r>
            <a:endParaRPr lang="en-GB" altLang="en-US" smtClean="0"/>
          </a:p>
        </p:txBody>
      </p:sp>
      <p:pic>
        <p:nvPicPr>
          <p:cNvPr id="64515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34" y="2980336"/>
            <a:ext cx="5079216" cy="283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metto 3 8"/>
          <p:cNvSpPr/>
          <p:nvPr/>
        </p:nvSpPr>
        <p:spPr bwMode="auto">
          <a:xfrm>
            <a:off x="6044267" y="1637165"/>
            <a:ext cx="3008025" cy="1440523"/>
          </a:xfrm>
          <a:prstGeom prst="wedgeEllipseCallout">
            <a:avLst>
              <a:gd name="adj1" fmla="val -41636"/>
              <a:gd name="adj2" fmla="val 7303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1261" tIns="40631" rIns="81261" bIns="40631"/>
          <a:lstStyle/>
          <a:p>
            <a:pPr algn="ctr" defTabSz="39789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1778" b="1">
                <a:solidFill>
                  <a:srgbClr val="000000"/>
                </a:solidFill>
                <a:latin typeface="Arial" panose="020B0604020202020204" pitchFamily="34" charset="0"/>
              </a:rPr>
              <a:t>Medico</a:t>
            </a:r>
          </a:p>
          <a:p>
            <a:pPr defTabSz="39789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Efficacia del farmaco</a:t>
            </a:r>
          </a:p>
          <a:p>
            <a:pPr defTabSz="39789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Effetti collaterali</a:t>
            </a:r>
          </a:p>
          <a:p>
            <a:pPr defTabSz="39789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Comorbidità</a:t>
            </a:r>
            <a:endParaRPr lang="en-GB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Fumetto 3 9"/>
          <p:cNvSpPr/>
          <p:nvPr/>
        </p:nvSpPr>
        <p:spPr bwMode="auto">
          <a:xfrm>
            <a:off x="91708" y="1637165"/>
            <a:ext cx="3199906" cy="1440523"/>
          </a:xfrm>
          <a:prstGeom prst="wedgeEllipseCallout">
            <a:avLst>
              <a:gd name="adj1" fmla="val 30054"/>
              <a:gd name="adj2" fmla="val 9031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1261" tIns="40631" rIns="81261" bIns="40631"/>
          <a:lstStyle/>
          <a:p>
            <a:pPr algn="ctr" defTabSz="3992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1778" b="1">
                <a:solidFill>
                  <a:srgbClr val="000000"/>
                </a:solidFill>
                <a:latin typeface="Arial" charset="0"/>
                <a:cs typeface="Microsoft YaHei" charset="0"/>
              </a:rPr>
              <a:t>Paziente</a:t>
            </a:r>
          </a:p>
          <a:p>
            <a:pPr defTabSz="3992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Microsoft YaHei" charset="0"/>
              </a:rPr>
              <a:t>Preferenze</a:t>
            </a:r>
          </a:p>
          <a:p>
            <a:pPr defTabSz="3992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Microsoft YaHei" charset="0"/>
              </a:rPr>
              <a:t>Tolleranza effetti coll.</a:t>
            </a:r>
          </a:p>
          <a:p>
            <a:pPr defTabSz="3992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Microsoft YaHei" charset="0"/>
              </a:rPr>
              <a:t>Stile di vita</a:t>
            </a:r>
            <a:endParaRPr lang="en-GB" sz="1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Reflusso gastroesofageo e IPF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73224" y="1600201"/>
            <a:ext cx="7715200" cy="2548879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 smtClean="0"/>
              <a:t>Raghu</a:t>
            </a:r>
            <a:r>
              <a:rPr lang="it-IT" dirty="0" smtClean="0"/>
              <a:t> et al sono stati tra i primi a dimostrare un’associazione tra IPF e GERD</a:t>
            </a:r>
          </a:p>
          <a:p>
            <a:pPr algn="just"/>
            <a:r>
              <a:rPr lang="it-IT" dirty="0" smtClean="0"/>
              <a:t>Uno studio recente ha inoltre dimostrato una maggior prevalenza di GERD nei pazienti IPF sia rispetto ai controlli sani che ad altri pazienti con ILD</a:t>
            </a:r>
            <a:endParaRPr lang="it-IT" dirty="0"/>
          </a:p>
        </p:txBody>
      </p:sp>
      <p:sp>
        <p:nvSpPr>
          <p:cNvPr id="5" name="Freccia in giù 4"/>
          <p:cNvSpPr/>
          <p:nvPr/>
        </p:nvSpPr>
        <p:spPr>
          <a:xfrm>
            <a:off x="4015360" y="3933056"/>
            <a:ext cx="84467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5085184"/>
            <a:ext cx="770485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prstClr val="black"/>
                </a:solidFill>
              </a:rPr>
              <a:t>Il trattamento del reflusso gastroesofageo nei pazienti IPF porta a qualche beneficio?</a:t>
            </a:r>
            <a:endParaRPr lang="it-IT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8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discordanti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" y="1196752"/>
            <a:ext cx="695325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9672" y="2318079"/>
            <a:ext cx="7128792" cy="1368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Il trattamento del reflusso, specialmente se con terapia antiacida, è associato con minor fibrosi radiologica ed è un fattore indipendente nell’aumento del tempo di sopravvivenza nei pazienti IPF</a:t>
            </a:r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5605824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395536" y="5633864"/>
            <a:ext cx="7128792" cy="10354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La terapia antiacida non migliora l’</a:t>
            </a:r>
            <a:r>
              <a:rPr lang="it-IT" sz="2800" dirty="0" err="1" smtClean="0">
                <a:solidFill>
                  <a:prstClr val="black"/>
                </a:solidFill>
              </a:rPr>
              <a:t>outcome</a:t>
            </a:r>
            <a:r>
              <a:rPr lang="it-IT" sz="2800" dirty="0" smtClean="0">
                <a:solidFill>
                  <a:prstClr val="black"/>
                </a:solidFill>
              </a:rPr>
              <a:t> dei pazienti con IPF e può essere potenzialmente associata con un maggior rischio di infezioni in quelli con malattia avanzata</a:t>
            </a:r>
          </a:p>
          <a:p>
            <a:endParaRPr lang="it-IT" dirty="0" smtClean="0">
              <a:solidFill>
                <a:prstClr val="black"/>
              </a:solidFill>
            </a:endParaRPr>
          </a:p>
          <a:p>
            <a:endParaRPr lang="it-IT" dirty="0" smtClean="0">
              <a:solidFill>
                <a:prstClr val="black"/>
              </a:solidFill>
            </a:endParaRPr>
          </a:p>
          <a:p>
            <a:endParaRPr lang="it-IT" dirty="0" smtClean="0">
              <a:solidFill>
                <a:prstClr val="black"/>
              </a:solidFill>
            </a:endParaRPr>
          </a:p>
          <a:p>
            <a:endParaRPr lang="it-IT" dirty="0" smtClean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9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In assenza di evidenze definitive sarebbero necessari trials controllati per determinare se </a:t>
            </a:r>
            <a:r>
              <a:rPr lang="it-IT" dirty="0"/>
              <a:t>i</a:t>
            </a:r>
            <a:r>
              <a:rPr lang="it-IT" dirty="0" smtClean="0"/>
              <a:t>l trattamento del reflusso gastroesofageo, sia medico che chirurgico,  nei pazienti con IPF sia veramente utile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I risultati dello studio prospettico randomizzato di fase II WRAP-IPF sulla LARS (</a:t>
            </a:r>
            <a:r>
              <a:rPr lang="it-IT" dirty="0" err="1" smtClean="0"/>
              <a:t>laparoscopic</a:t>
            </a:r>
            <a:r>
              <a:rPr lang="it-IT" dirty="0" smtClean="0"/>
              <a:t> anti-</a:t>
            </a:r>
            <a:r>
              <a:rPr lang="it-IT" dirty="0" err="1" smtClean="0"/>
              <a:t>reflux</a:t>
            </a:r>
            <a:r>
              <a:rPr lang="it-IT" dirty="0" smtClean="0"/>
              <a:t> </a:t>
            </a:r>
            <a:r>
              <a:rPr lang="it-IT" dirty="0" err="1" smtClean="0"/>
              <a:t>surgery</a:t>
            </a:r>
            <a:r>
              <a:rPr lang="it-IT" dirty="0" smtClean="0"/>
              <a:t>) nei pazienti con IPF e reflusso gastroesofageo sono largamente attesi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41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76692"/>
            <a:ext cx="4247619" cy="42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1520" y="476672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Grazie a tutti i presenti della cortese attenzione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39752" y="5949280"/>
            <a:ext cx="4537075" cy="4572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Alberto Pesci</a:t>
            </a:r>
          </a:p>
        </p:txBody>
      </p:sp>
    </p:spTree>
    <p:extLst>
      <p:ext uri="{BB962C8B-B14F-4D97-AF65-F5344CB8AC3E}">
        <p14:creationId xmlns:p14="http://schemas.microsoft.com/office/powerpoint/2010/main" val="235514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Medical history and clinical evaluation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Clinical evaluation has traditionally been more of an art than a science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thorough clinical evaluation is central to the </a:t>
            </a:r>
            <a:r>
              <a:rPr lang="en-GB" dirty="0" smtClean="0"/>
              <a:t>diagnosis of IPF for </a:t>
            </a:r>
            <a:r>
              <a:rPr lang="en-GB" dirty="0"/>
              <a:t>ruling </a:t>
            </a:r>
            <a:r>
              <a:rPr lang="en-GB" dirty="0" smtClean="0"/>
              <a:t>out:</a:t>
            </a:r>
          </a:p>
          <a:p>
            <a:endParaRPr lang="en-GB" dirty="0" smtClean="0"/>
          </a:p>
          <a:p>
            <a:pPr lvl="1"/>
            <a:r>
              <a:rPr lang="en-GB" dirty="0">
                <a:solidFill>
                  <a:schemeClr val="tx1"/>
                </a:solidFill>
              </a:rPr>
              <a:t>C</a:t>
            </a:r>
            <a:r>
              <a:rPr lang="en-GB" dirty="0" smtClean="0">
                <a:solidFill>
                  <a:schemeClr val="tx1"/>
                </a:solidFill>
              </a:rPr>
              <a:t>hronic hypersensitivity pneumonitis (</a:t>
            </a:r>
            <a:r>
              <a:rPr lang="en-GB" dirty="0" err="1" smtClean="0">
                <a:solidFill>
                  <a:schemeClr val="tx1"/>
                </a:solidFill>
              </a:rPr>
              <a:t>cHP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</a:t>
            </a:r>
            <a:r>
              <a:rPr lang="en-GB" dirty="0" smtClean="0">
                <a:solidFill>
                  <a:schemeClr val="tx1"/>
                </a:solidFill>
              </a:rPr>
              <a:t>onnective </a:t>
            </a:r>
            <a:r>
              <a:rPr lang="en-GB" dirty="0">
                <a:solidFill>
                  <a:schemeClr val="tx1"/>
                </a:solidFill>
              </a:rPr>
              <a:t>tissue disease-related </a:t>
            </a:r>
            <a:r>
              <a:rPr lang="en-GB" dirty="0" smtClean="0">
                <a:solidFill>
                  <a:schemeClr val="tx1"/>
                </a:solidFill>
              </a:rPr>
              <a:t>interstitial lung disease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Other IIP (fib. NSIP), drug toxicity, </a:t>
            </a:r>
            <a:r>
              <a:rPr lang="en-GB" dirty="0" smtClean="0">
                <a:solidFill>
                  <a:schemeClr val="tx1"/>
                </a:solidFill>
              </a:rPr>
              <a:t>chronic </a:t>
            </a:r>
            <a:r>
              <a:rPr lang="en-GB" dirty="0">
                <a:solidFill>
                  <a:schemeClr val="tx1"/>
                </a:solidFill>
              </a:rPr>
              <a:t>sarcoidosis, asbestosis</a:t>
            </a:r>
          </a:p>
          <a:p>
            <a:pPr lvl="1"/>
            <a:endParaRPr lang="en-GB" dirty="0" smtClean="0">
              <a:solidFill>
                <a:schemeClr val="tx1"/>
              </a:solidFill>
            </a:endParaRPr>
          </a:p>
          <a:p>
            <a:pPr lvl="1"/>
            <a:endParaRPr lang="en-GB" sz="27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230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Traditional </a:t>
            </a:r>
            <a:r>
              <a:rPr lang="en-GB" b="1" dirty="0" smtClean="0"/>
              <a:t>algorithm </a:t>
            </a:r>
            <a:r>
              <a:rPr lang="en-GB" b="1" dirty="0"/>
              <a:t>for the diagnosis of interstitial lung disease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78233"/>
            <a:ext cx="6896602" cy="465907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95936" y="6381328"/>
            <a:ext cx="505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Am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J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Respir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Crit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Care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Med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Vol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183. </a:t>
            </a:r>
            <a:r>
              <a:rPr lang="it-IT" alt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pp</a:t>
            </a:r>
            <a:r>
              <a:rPr lang="it-IT" alt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788–824,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555776" y="2823192"/>
            <a:ext cx="3096344" cy="60580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79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Imaging – Definite UIP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High-resolution CT of the chest has a central role in </a:t>
            </a:r>
            <a:r>
              <a:rPr lang="en-GB" sz="2400" dirty="0" smtClean="0"/>
              <a:t>the initial </a:t>
            </a:r>
            <a:r>
              <a:rPr lang="en-GB" sz="2400" dirty="0"/>
              <a:t>evaluation of patients with suspected </a:t>
            </a:r>
            <a:r>
              <a:rPr lang="en-GB" sz="2400" dirty="0" smtClean="0"/>
              <a:t>IPF </a:t>
            </a:r>
            <a:r>
              <a:rPr lang="en-GB" sz="2400" dirty="0"/>
              <a:t>and the results greatly </a:t>
            </a:r>
            <a:r>
              <a:rPr lang="en-GB" sz="2400" dirty="0" smtClean="0"/>
              <a:t>influence</a:t>
            </a:r>
            <a:r>
              <a:rPr lang="en-GB" sz="2400" dirty="0"/>
              <a:t> </a:t>
            </a:r>
            <a:r>
              <a:rPr lang="en-GB" sz="2400" dirty="0" smtClean="0"/>
              <a:t>subsequent </a:t>
            </a:r>
            <a:r>
              <a:rPr lang="en-GB" sz="2400" dirty="0"/>
              <a:t>management decisions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66781"/>
          <a:stretch/>
        </p:blipFill>
        <p:spPr>
          <a:xfrm>
            <a:off x="4588524" y="2780928"/>
            <a:ext cx="4307194" cy="352839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 r="68900" b="8963"/>
          <a:stretch/>
        </p:blipFill>
        <p:spPr bwMode="auto">
          <a:xfrm>
            <a:off x="343680" y="3048011"/>
            <a:ext cx="4154797" cy="32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95936" y="6381328"/>
            <a:ext cx="505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err="1">
                <a:latin typeface="Garamond" panose="02020404030301010803" pitchFamily="18" charset="0"/>
              </a:rPr>
              <a:t>Am</a:t>
            </a:r>
            <a:r>
              <a:rPr lang="it-IT" altLang="it-IT" sz="1800" dirty="0">
                <a:latin typeface="Garamond" panose="02020404030301010803" pitchFamily="18" charset="0"/>
              </a:rPr>
              <a:t> J </a:t>
            </a:r>
            <a:r>
              <a:rPr lang="it-IT" altLang="it-IT" sz="1800" dirty="0" err="1">
                <a:latin typeface="Garamond" panose="02020404030301010803" pitchFamily="18" charset="0"/>
              </a:rPr>
              <a:t>Respir</a:t>
            </a:r>
            <a:r>
              <a:rPr lang="it-IT" altLang="it-IT" sz="1800" dirty="0"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latin typeface="Garamond" panose="02020404030301010803" pitchFamily="18" charset="0"/>
              </a:rPr>
              <a:t>Crit</a:t>
            </a:r>
            <a:r>
              <a:rPr lang="it-IT" altLang="it-IT" sz="1800" dirty="0">
                <a:latin typeface="Garamond" panose="02020404030301010803" pitchFamily="18" charset="0"/>
              </a:rPr>
              <a:t> Care </a:t>
            </a:r>
            <a:r>
              <a:rPr lang="it-IT" altLang="it-IT" sz="1800" dirty="0" err="1">
                <a:latin typeface="Garamond" panose="02020404030301010803" pitchFamily="18" charset="0"/>
              </a:rPr>
              <a:t>Med</a:t>
            </a:r>
            <a:r>
              <a:rPr lang="it-IT" altLang="it-IT" sz="1800" dirty="0"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latin typeface="Garamond" panose="02020404030301010803" pitchFamily="18" charset="0"/>
              </a:rPr>
              <a:t>Vol</a:t>
            </a:r>
            <a:r>
              <a:rPr lang="it-IT" altLang="it-IT" sz="1800" dirty="0">
                <a:latin typeface="Garamond" panose="02020404030301010803" pitchFamily="18" charset="0"/>
              </a:rPr>
              <a:t> 183. </a:t>
            </a:r>
            <a:r>
              <a:rPr lang="it-IT" altLang="it-IT" sz="1800" dirty="0" err="1">
                <a:latin typeface="Garamond" panose="02020404030301010803" pitchFamily="18" charset="0"/>
              </a:rPr>
              <a:t>pp</a:t>
            </a:r>
            <a:r>
              <a:rPr lang="it-IT" altLang="it-IT" sz="1800" dirty="0">
                <a:latin typeface="Garamond" panose="02020404030301010803" pitchFamily="18" charset="0"/>
              </a:rPr>
              <a:t> 788–824, 2011</a:t>
            </a:r>
          </a:p>
        </p:txBody>
      </p:sp>
    </p:spTree>
    <p:extLst>
      <p:ext uri="{BB962C8B-B14F-4D97-AF65-F5344CB8AC3E}">
        <p14:creationId xmlns:p14="http://schemas.microsoft.com/office/powerpoint/2010/main" val="38499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Definite UIP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608512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Unfortunately definite </a:t>
            </a:r>
            <a:r>
              <a:rPr lang="en-GB" dirty="0"/>
              <a:t>usual interstitial pneumonia </a:t>
            </a:r>
            <a:r>
              <a:rPr lang="en-GB" dirty="0" smtClean="0"/>
              <a:t>was </a:t>
            </a:r>
            <a:r>
              <a:rPr lang="en-GB" dirty="0"/>
              <a:t>present in only about </a:t>
            </a:r>
            <a:r>
              <a:rPr lang="en-GB" dirty="0" smtClean="0"/>
              <a:t>a third of </a:t>
            </a:r>
            <a:r>
              <a:rPr lang="en-GB" dirty="0"/>
              <a:t>patients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9"/>
          <a:stretch>
            <a:fillRect/>
          </a:stretch>
        </p:blipFill>
        <p:spPr bwMode="auto">
          <a:xfrm>
            <a:off x="179388" y="1772816"/>
            <a:ext cx="8785100" cy="342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46248" y="2060848"/>
            <a:ext cx="8689904" cy="72008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95936" y="6381328"/>
            <a:ext cx="505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err="1">
                <a:latin typeface="Garamond" panose="02020404030301010803" pitchFamily="18" charset="0"/>
              </a:rPr>
              <a:t>Am</a:t>
            </a:r>
            <a:r>
              <a:rPr lang="it-IT" altLang="it-IT" sz="1800" dirty="0">
                <a:latin typeface="Garamond" panose="02020404030301010803" pitchFamily="18" charset="0"/>
              </a:rPr>
              <a:t> J </a:t>
            </a:r>
            <a:r>
              <a:rPr lang="it-IT" altLang="it-IT" sz="1800" dirty="0" err="1">
                <a:latin typeface="Garamond" panose="02020404030301010803" pitchFamily="18" charset="0"/>
              </a:rPr>
              <a:t>Respir</a:t>
            </a:r>
            <a:r>
              <a:rPr lang="it-IT" altLang="it-IT" sz="1800" dirty="0"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latin typeface="Garamond" panose="02020404030301010803" pitchFamily="18" charset="0"/>
              </a:rPr>
              <a:t>Crit</a:t>
            </a:r>
            <a:r>
              <a:rPr lang="it-IT" altLang="it-IT" sz="1800" dirty="0">
                <a:latin typeface="Garamond" panose="02020404030301010803" pitchFamily="18" charset="0"/>
              </a:rPr>
              <a:t> Care </a:t>
            </a:r>
            <a:r>
              <a:rPr lang="it-IT" altLang="it-IT" sz="1800" dirty="0" err="1">
                <a:latin typeface="Garamond" panose="02020404030301010803" pitchFamily="18" charset="0"/>
              </a:rPr>
              <a:t>Med</a:t>
            </a:r>
            <a:r>
              <a:rPr lang="it-IT" altLang="it-IT" sz="1800" dirty="0">
                <a:latin typeface="Garamond" panose="02020404030301010803" pitchFamily="18" charset="0"/>
              </a:rPr>
              <a:t> </a:t>
            </a:r>
            <a:r>
              <a:rPr lang="it-IT" altLang="it-IT" sz="1800" dirty="0" err="1">
                <a:latin typeface="Garamond" panose="02020404030301010803" pitchFamily="18" charset="0"/>
              </a:rPr>
              <a:t>Vol</a:t>
            </a:r>
            <a:r>
              <a:rPr lang="it-IT" altLang="it-IT" sz="1800" dirty="0">
                <a:latin typeface="Garamond" panose="02020404030301010803" pitchFamily="18" charset="0"/>
              </a:rPr>
              <a:t> 183. </a:t>
            </a:r>
            <a:r>
              <a:rPr lang="it-IT" altLang="it-IT" sz="1800" dirty="0" err="1">
                <a:latin typeface="Garamond" panose="02020404030301010803" pitchFamily="18" charset="0"/>
              </a:rPr>
              <a:t>pp</a:t>
            </a:r>
            <a:r>
              <a:rPr lang="it-IT" altLang="it-IT" sz="1800" dirty="0">
                <a:latin typeface="Garamond" panose="02020404030301010803" pitchFamily="18" charset="0"/>
              </a:rPr>
              <a:t> 788–824, 2011</a:t>
            </a:r>
          </a:p>
        </p:txBody>
      </p:sp>
      <p:pic>
        <p:nvPicPr>
          <p:cNvPr id="7" name="Picture 7" descr="ANd9GcTgi-NrZ076gBYnsWoUzl78cC5noCVJ365zeLr7Q04dnoknCK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77" y="2060773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95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o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altLang="en-US" sz="3600" dirty="0" err="1" smtClean="0">
                <a:solidFill>
                  <a:schemeClr val="tx1"/>
                </a:solidFill>
                <a:effectLst/>
              </a:rPr>
              <a:t>Interobserver</a:t>
            </a:r>
            <a:r>
              <a:rPr lang="en-GB" altLang="en-US" sz="3600" dirty="0" smtClean="0">
                <a:solidFill>
                  <a:schemeClr val="tx1"/>
                </a:solidFill>
                <a:effectLst/>
              </a:rPr>
              <a:t> agreement for the presence of </a:t>
            </a:r>
            <a:r>
              <a:rPr lang="en-GB" altLang="en-US" sz="3600" dirty="0" smtClean="0">
                <a:solidFill>
                  <a:schemeClr val="tx1"/>
                </a:solidFill>
              </a:rPr>
              <a:t>Honeycombing</a:t>
            </a:r>
            <a:r>
              <a:rPr lang="en-GB" altLang="en-US" sz="3600" dirty="0" smtClean="0">
                <a:solidFill>
                  <a:schemeClr val="tx1"/>
                </a:solidFill>
                <a:effectLst/>
              </a:rPr>
              <a:t> is remarkably poor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Studi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K </a:t>
                      </a:r>
                      <a:r>
                        <a:rPr lang="it-IT" sz="2400" dirty="0" err="1" smtClean="0"/>
                        <a:t>coefficient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Lynch DA, et al. Am J </a:t>
                      </a:r>
                      <a:r>
                        <a:rPr lang="en-GB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Respir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Care Med 2005;172(4):488–493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0,31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Sundaram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B, et al. AJR Am J </a:t>
                      </a:r>
                      <a:r>
                        <a:rPr lang="en-GB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Roentgenol</a:t>
                      </a:r>
                      <a:endParaRPr lang="en-GB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2008;191(4):1032–1039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0,45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Goldin J, et al. Chest 2009;136(5):1333–1340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0,16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Watadani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T, et al. Radiology 2013;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266(3):936–944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0,40-0,58</a:t>
                      </a:r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1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2595</Words>
  <Application>Microsoft Office PowerPoint</Application>
  <PresentationFormat>Presentazione su schermo (4:3)</PresentationFormat>
  <Paragraphs>323</Paragraphs>
  <Slides>44</Slides>
  <Notes>4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44</vt:i4>
      </vt:variant>
    </vt:vector>
  </HeadingPairs>
  <TitlesOfParts>
    <vt:vector size="63" baseType="lpstr">
      <vt:lpstr>Microsoft YaHei</vt:lpstr>
      <vt:lpstr>MS PGothic</vt:lpstr>
      <vt:lpstr>MS PGothic</vt:lpstr>
      <vt:lpstr>Arial</vt:lpstr>
      <vt:lpstr>Book Antiqua</vt:lpstr>
      <vt:lpstr>Calibri</vt:lpstr>
      <vt:lpstr>Calibri Bold</vt:lpstr>
      <vt:lpstr>Garamond</vt:lpstr>
      <vt:lpstr>Georgia</vt:lpstr>
      <vt:lpstr>ScalaLancetPro</vt:lpstr>
      <vt:lpstr>Times New Roman</vt:lpstr>
      <vt:lpstr>Wingdings</vt:lpstr>
      <vt:lpstr>Wingdings 2</vt:lpstr>
      <vt:lpstr>ヒラギノ角ゴ ProN W3</vt:lpstr>
      <vt:lpstr>Città</vt:lpstr>
      <vt:lpstr>2_Office Theme</vt:lpstr>
      <vt:lpstr>Tema di Office</vt:lpstr>
      <vt:lpstr>2_Tema di Office</vt:lpstr>
      <vt:lpstr>3_Tema di Office</vt:lpstr>
      <vt:lpstr>Presentazione standard di PowerPoint</vt:lpstr>
      <vt:lpstr>Presentazione standard di PowerPoint</vt:lpstr>
      <vt:lpstr>Rationale</vt:lpstr>
      <vt:lpstr>Traditional algorithm for the diagnosis of interstitial lung disease</vt:lpstr>
      <vt:lpstr>Medical history and clinical evaluation</vt:lpstr>
      <vt:lpstr>Traditional algorithm for the diagnosis of interstitial lung disease</vt:lpstr>
      <vt:lpstr>Imaging – Definite UIP</vt:lpstr>
      <vt:lpstr>Definite UIP</vt:lpstr>
      <vt:lpstr>Interobserver agreement for the presence of Honeycombing is remarkably poor</vt:lpstr>
      <vt:lpstr>Traction bronchiolectasis mimicking honeycombing</vt:lpstr>
      <vt:lpstr>Radiologic Signs Overlap</vt:lpstr>
      <vt:lpstr>Traditional algorithm for the diagnosis of interstitial lung disease</vt:lpstr>
      <vt:lpstr>Imaging – Possible UIP</vt:lpstr>
      <vt:lpstr>Imaging – Possible UIP</vt:lpstr>
      <vt:lpstr>Predictors of idiopathic pulmonary fibrosis in absence of radiologic honeycombing: A cross sectional analysis in ILD patients undergoing lung tissue sampling Salisbury ML et al. Respir Med 2016 Sep;118:88-95. doi: 10.1016/j.rmed </vt:lpstr>
      <vt:lpstr>Clinical Predictors of a Diagnosis of Idiopathic Pulmonary Fibrosis Charlene D. Fel, et al. Am J Respir Crit Care Med 181. pp 832–837, 2010</vt:lpstr>
      <vt:lpstr>Imaging – Inconsistent UIP</vt:lpstr>
      <vt:lpstr>Radiologic-pathologic discordance in biopsy-proven usual interstitial pneumonia Yagihashi K et al. Eur Respir J 2016;47:1189-97</vt:lpstr>
      <vt:lpstr>Traditional algorithm for the diagnosis of interstitial lung disease</vt:lpstr>
      <vt:lpstr>Pathology and biopsy techniques</vt:lpstr>
      <vt:lpstr>In-Hospital Mortality after Surgical Lung Biopsy for Interstitial Lung Disease in the United States. 2000 to 2011 Hutchinson JP et al. Am J Respir Crit Care Med 2016;193:1161-7</vt:lpstr>
      <vt:lpstr>Transbronchial biopsy is useful in detecting UIP pattern Tomassetti S et al. Respir Res 2012;13:96</vt:lpstr>
      <vt:lpstr>Presentazione standard di PowerPoint</vt:lpstr>
      <vt:lpstr>Pathology and biopsy techniques</vt:lpstr>
      <vt:lpstr>Cryobiopsy in fibrotic ILD</vt:lpstr>
      <vt:lpstr>Histopathological criteria for UIP pattern</vt:lpstr>
      <vt:lpstr>Presentazione standard di PowerPoint</vt:lpstr>
      <vt:lpstr>Traditional algorithm for the diagnosis of interstitial lung disease</vt:lpstr>
      <vt:lpstr>Multidisciplinary evaluation of IPF</vt:lpstr>
      <vt:lpstr>Multidisciplinary evaluation of IPF</vt:lpstr>
      <vt:lpstr>Multicentre evaluation of multidisciplinary team meeting agreement on diagnosis in diffuse parenchymal lung disease:  a case-cohort study</vt:lpstr>
      <vt:lpstr>Multicentre evaluation of multidisciplinary team meeting agreement on diagnosis in diffuse parenchymal lung disease:  a case-cohort study</vt:lpstr>
      <vt:lpstr>The Future = Biological Markers</vt:lpstr>
      <vt:lpstr>Future algorithm for the diagnosis of interstitial lung disease</vt:lpstr>
      <vt:lpstr>Management IPF</vt:lpstr>
      <vt:lpstr>Presentazione standard di PowerPoint</vt:lpstr>
      <vt:lpstr>Presentazione standard di PowerPoint</vt:lpstr>
      <vt:lpstr>Quale terapia dare al paziente?</vt:lpstr>
      <vt:lpstr>Quale terapia dare al paziente?</vt:lpstr>
      <vt:lpstr>Decidere assieme al Paziente</vt:lpstr>
      <vt:lpstr>Reflusso gastroesofageo e IPF</vt:lpstr>
      <vt:lpstr>Risultati discordanti</vt:lpstr>
      <vt:lpstr>Presentazione standard di PowerPoint</vt:lpstr>
      <vt:lpstr>Grazie a tutti i presenti della cortese attenzione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IPF Stato dell’arte</dc:title>
  <dc:creator>Federica</dc:creator>
  <cp:lastModifiedBy>alberto.pesci</cp:lastModifiedBy>
  <cp:revision>341</cp:revision>
  <dcterms:created xsi:type="dcterms:W3CDTF">2014-05-28T14:33:07Z</dcterms:created>
  <dcterms:modified xsi:type="dcterms:W3CDTF">2017-04-05T06:26:22Z</dcterms:modified>
</cp:coreProperties>
</file>